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8"/>
  </p:notesMasterIdLst>
  <p:sldIdLst>
    <p:sldId id="256" r:id="rId2"/>
    <p:sldId id="257" r:id="rId3"/>
    <p:sldId id="346" r:id="rId4"/>
    <p:sldId id="348" r:id="rId5"/>
    <p:sldId id="349" r:id="rId6"/>
    <p:sldId id="347" r:id="rId7"/>
    <p:sldId id="350" r:id="rId8"/>
    <p:sldId id="351" r:id="rId9"/>
    <p:sldId id="352"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88" r:id="rId31"/>
    <p:sldId id="373" r:id="rId32"/>
    <p:sldId id="375" r:id="rId33"/>
    <p:sldId id="374" r:id="rId34"/>
    <p:sldId id="387" r:id="rId35"/>
    <p:sldId id="377" r:id="rId36"/>
    <p:sldId id="378" r:id="rId37"/>
    <p:sldId id="379" r:id="rId38"/>
    <p:sldId id="380" r:id="rId39"/>
    <p:sldId id="381" r:id="rId40"/>
    <p:sldId id="393" r:id="rId41"/>
    <p:sldId id="391" r:id="rId42"/>
    <p:sldId id="394" r:id="rId43"/>
    <p:sldId id="382" r:id="rId44"/>
    <p:sldId id="384" r:id="rId45"/>
    <p:sldId id="383" r:id="rId46"/>
    <p:sldId id="385" r:id="rId47"/>
    <p:sldId id="386" r:id="rId48"/>
    <p:sldId id="390" r:id="rId49"/>
    <p:sldId id="389" r:id="rId50"/>
    <p:sldId id="395" r:id="rId51"/>
    <p:sldId id="396" r:id="rId52"/>
    <p:sldId id="397" r:id="rId53"/>
    <p:sldId id="398" r:id="rId54"/>
    <p:sldId id="399" r:id="rId55"/>
    <p:sldId id="400" r:id="rId56"/>
    <p:sldId id="401" r:id="rId57"/>
    <p:sldId id="404" r:id="rId58"/>
    <p:sldId id="402" r:id="rId59"/>
    <p:sldId id="403" r:id="rId60"/>
    <p:sldId id="405" r:id="rId61"/>
    <p:sldId id="406" r:id="rId62"/>
    <p:sldId id="407" r:id="rId63"/>
    <p:sldId id="408" r:id="rId64"/>
    <p:sldId id="409" r:id="rId65"/>
    <p:sldId id="410" r:id="rId66"/>
    <p:sldId id="411" r:id="rId67"/>
    <p:sldId id="424" r:id="rId68"/>
    <p:sldId id="425" r:id="rId69"/>
    <p:sldId id="426" r:id="rId70"/>
    <p:sldId id="427" r:id="rId71"/>
    <p:sldId id="428" r:id="rId72"/>
    <p:sldId id="429" r:id="rId73"/>
    <p:sldId id="431" r:id="rId74"/>
    <p:sldId id="430" r:id="rId75"/>
    <p:sldId id="412" r:id="rId76"/>
    <p:sldId id="413" r:id="rId77"/>
    <p:sldId id="415" r:id="rId78"/>
    <p:sldId id="414" r:id="rId79"/>
    <p:sldId id="416" r:id="rId80"/>
    <p:sldId id="417" r:id="rId81"/>
    <p:sldId id="418" r:id="rId82"/>
    <p:sldId id="419" r:id="rId83"/>
    <p:sldId id="420" r:id="rId84"/>
    <p:sldId id="421" r:id="rId85"/>
    <p:sldId id="422" r:id="rId86"/>
    <p:sldId id="423" r:id="rId8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68" autoAdjust="0"/>
    <p:restoredTop sz="87317" autoAdjust="0"/>
  </p:normalViewPr>
  <p:slideViewPr>
    <p:cSldViewPr snapToGrid="0">
      <p:cViewPr varScale="1">
        <p:scale>
          <a:sx n="60" d="100"/>
          <a:sy n="60" d="100"/>
        </p:scale>
        <p:origin x="1052" y="40"/>
      </p:cViewPr>
      <p:guideLst/>
    </p:cSldViewPr>
  </p:slideViewPr>
  <p:notesTextViewPr>
    <p:cViewPr>
      <p:scale>
        <a:sx n="1" d="1"/>
        <a:sy n="1" d="1"/>
      </p:scale>
      <p:origin x="0" y="0"/>
    </p:cViewPr>
  </p:notesTextViewPr>
  <p:notesViewPr>
    <p:cSldViewPr snapToGrid="0">
      <p:cViewPr varScale="1">
        <p:scale>
          <a:sx n="63" d="100"/>
          <a:sy n="63" d="100"/>
        </p:scale>
        <p:origin x="3197"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936F97-6056-4A26-A65C-C0716172EC14}" type="datetimeFigureOut">
              <a:rPr lang="zh-CN" altLang="en-US" smtClean="0"/>
              <a:t>2026/7/31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5CE31C-4D10-464A-916F-3914E7C36D15}" type="slidenum">
              <a:rPr lang="zh-CN" altLang="en-US" smtClean="0"/>
              <a:t>‹#›</a:t>
            </a:fld>
            <a:endParaRPr lang="zh-CN" altLang="en-US"/>
          </a:p>
        </p:txBody>
      </p:sp>
    </p:spTree>
    <p:extLst>
      <p:ext uri="{BB962C8B-B14F-4D97-AF65-F5344CB8AC3E}">
        <p14:creationId xmlns:p14="http://schemas.microsoft.com/office/powerpoint/2010/main" val="2371395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a:t>
            </a:fld>
            <a:endParaRPr lang="zh-CN" altLang="en-US"/>
          </a:p>
        </p:txBody>
      </p:sp>
    </p:spTree>
    <p:extLst>
      <p:ext uri="{BB962C8B-B14F-4D97-AF65-F5344CB8AC3E}">
        <p14:creationId xmlns:p14="http://schemas.microsoft.com/office/powerpoint/2010/main" val="1585602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a:t>
            </a:fld>
            <a:endParaRPr lang="zh-CN" altLang="en-US"/>
          </a:p>
        </p:txBody>
      </p:sp>
    </p:spTree>
    <p:extLst>
      <p:ext uri="{BB962C8B-B14F-4D97-AF65-F5344CB8AC3E}">
        <p14:creationId xmlns:p14="http://schemas.microsoft.com/office/powerpoint/2010/main" val="20164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a:t>
            </a:fld>
            <a:endParaRPr lang="zh-CN" altLang="en-US"/>
          </a:p>
        </p:txBody>
      </p:sp>
    </p:spTree>
    <p:extLst>
      <p:ext uri="{BB962C8B-B14F-4D97-AF65-F5344CB8AC3E}">
        <p14:creationId xmlns:p14="http://schemas.microsoft.com/office/powerpoint/2010/main" val="5771810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a:t>
            </a:fld>
            <a:endParaRPr lang="zh-CN" altLang="en-US"/>
          </a:p>
        </p:txBody>
      </p:sp>
    </p:spTree>
    <p:extLst>
      <p:ext uri="{BB962C8B-B14F-4D97-AF65-F5344CB8AC3E}">
        <p14:creationId xmlns:p14="http://schemas.microsoft.com/office/powerpoint/2010/main" val="4263140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这里的上级不一定是老大，也可能是老二老三，但是地位要比自己高</a:t>
            </a:r>
          </a:p>
        </p:txBody>
      </p:sp>
      <p:sp>
        <p:nvSpPr>
          <p:cNvPr id="4" name="灯片编号占位符 3"/>
          <p:cNvSpPr>
            <a:spLocks noGrp="1"/>
          </p:cNvSpPr>
          <p:nvPr>
            <p:ph type="sldNum" sz="quarter" idx="5"/>
          </p:nvPr>
        </p:nvSpPr>
        <p:spPr/>
        <p:txBody>
          <a:bodyPr/>
          <a:lstStyle/>
          <a:p>
            <a:fld id="{0E5CE31C-4D10-464A-916F-3914E7C36D15}" type="slidenum">
              <a:rPr lang="zh-CN" altLang="en-US" smtClean="0"/>
              <a:t>7</a:t>
            </a:fld>
            <a:endParaRPr lang="zh-CN" altLang="en-US"/>
          </a:p>
        </p:txBody>
      </p:sp>
    </p:spTree>
    <p:extLst>
      <p:ext uri="{BB962C8B-B14F-4D97-AF65-F5344CB8AC3E}">
        <p14:creationId xmlns:p14="http://schemas.microsoft.com/office/powerpoint/2010/main" val="1223033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a:t>
            </a:fld>
            <a:endParaRPr lang="zh-CN" altLang="en-US"/>
          </a:p>
        </p:txBody>
      </p:sp>
    </p:spTree>
    <p:extLst>
      <p:ext uri="{BB962C8B-B14F-4D97-AF65-F5344CB8AC3E}">
        <p14:creationId xmlns:p14="http://schemas.microsoft.com/office/powerpoint/2010/main" val="2756433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9</a:t>
            </a:fld>
            <a:endParaRPr lang="zh-CN" altLang="en-US"/>
          </a:p>
        </p:txBody>
      </p:sp>
    </p:spTree>
    <p:extLst>
      <p:ext uri="{BB962C8B-B14F-4D97-AF65-F5344CB8AC3E}">
        <p14:creationId xmlns:p14="http://schemas.microsoft.com/office/powerpoint/2010/main" val="3709729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10</a:t>
            </a:fld>
            <a:endParaRPr lang="zh-CN" altLang="en-US"/>
          </a:p>
        </p:txBody>
      </p:sp>
    </p:spTree>
    <p:extLst>
      <p:ext uri="{BB962C8B-B14F-4D97-AF65-F5344CB8AC3E}">
        <p14:creationId xmlns:p14="http://schemas.microsoft.com/office/powerpoint/2010/main" val="40055287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11</a:t>
            </a:fld>
            <a:endParaRPr lang="zh-CN" altLang="en-US"/>
          </a:p>
        </p:txBody>
      </p:sp>
    </p:spTree>
    <p:extLst>
      <p:ext uri="{BB962C8B-B14F-4D97-AF65-F5344CB8AC3E}">
        <p14:creationId xmlns:p14="http://schemas.microsoft.com/office/powerpoint/2010/main" val="3406338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12</a:t>
            </a:fld>
            <a:endParaRPr lang="zh-CN" altLang="en-US"/>
          </a:p>
        </p:txBody>
      </p:sp>
    </p:spTree>
    <p:extLst>
      <p:ext uri="{BB962C8B-B14F-4D97-AF65-F5344CB8AC3E}">
        <p14:creationId xmlns:p14="http://schemas.microsoft.com/office/powerpoint/2010/main" val="1678965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13</a:t>
            </a:fld>
            <a:endParaRPr lang="zh-CN" altLang="en-US"/>
          </a:p>
        </p:txBody>
      </p:sp>
    </p:spTree>
    <p:extLst>
      <p:ext uri="{BB962C8B-B14F-4D97-AF65-F5344CB8AC3E}">
        <p14:creationId xmlns:p14="http://schemas.microsoft.com/office/powerpoint/2010/main" val="2235201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14</a:t>
            </a:fld>
            <a:endParaRPr lang="zh-CN" altLang="en-US"/>
          </a:p>
        </p:txBody>
      </p:sp>
    </p:spTree>
    <p:extLst>
      <p:ext uri="{BB962C8B-B14F-4D97-AF65-F5344CB8AC3E}">
        <p14:creationId xmlns:p14="http://schemas.microsoft.com/office/powerpoint/2010/main" val="1050600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15</a:t>
            </a:fld>
            <a:endParaRPr lang="zh-CN" altLang="en-US"/>
          </a:p>
        </p:txBody>
      </p:sp>
    </p:spTree>
    <p:extLst>
      <p:ext uri="{BB962C8B-B14F-4D97-AF65-F5344CB8AC3E}">
        <p14:creationId xmlns:p14="http://schemas.microsoft.com/office/powerpoint/2010/main" val="3097382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16</a:t>
            </a:fld>
            <a:endParaRPr lang="zh-CN" altLang="en-US"/>
          </a:p>
        </p:txBody>
      </p:sp>
    </p:spTree>
    <p:extLst>
      <p:ext uri="{BB962C8B-B14F-4D97-AF65-F5344CB8AC3E}">
        <p14:creationId xmlns:p14="http://schemas.microsoft.com/office/powerpoint/2010/main" val="724300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17</a:t>
            </a:fld>
            <a:endParaRPr lang="zh-CN" altLang="en-US"/>
          </a:p>
        </p:txBody>
      </p:sp>
    </p:spTree>
    <p:extLst>
      <p:ext uri="{BB962C8B-B14F-4D97-AF65-F5344CB8AC3E}">
        <p14:creationId xmlns:p14="http://schemas.microsoft.com/office/powerpoint/2010/main" val="2028846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18</a:t>
            </a:fld>
            <a:endParaRPr lang="zh-CN" altLang="en-US"/>
          </a:p>
        </p:txBody>
      </p:sp>
    </p:spTree>
    <p:extLst>
      <p:ext uri="{BB962C8B-B14F-4D97-AF65-F5344CB8AC3E}">
        <p14:creationId xmlns:p14="http://schemas.microsoft.com/office/powerpoint/2010/main" val="347118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19</a:t>
            </a:fld>
            <a:endParaRPr lang="zh-CN" altLang="en-US"/>
          </a:p>
        </p:txBody>
      </p:sp>
    </p:spTree>
    <p:extLst>
      <p:ext uri="{BB962C8B-B14F-4D97-AF65-F5344CB8AC3E}">
        <p14:creationId xmlns:p14="http://schemas.microsoft.com/office/powerpoint/2010/main" val="1917804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20</a:t>
            </a:fld>
            <a:endParaRPr lang="zh-CN" altLang="en-US"/>
          </a:p>
        </p:txBody>
      </p:sp>
    </p:spTree>
    <p:extLst>
      <p:ext uri="{BB962C8B-B14F-4D97-AF65-F5344CB8AC3E}">
        <p14:creationId xmlns:p14="http://schemas.microsoft.com/office/powerpoint/2010/main" val="2109324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21</a:t>
            </a:fld>
            <a:endParaRPr lang="zh-CN" altLang="en-US"/>
          </a:p>
        </p:txBody>
      </p:sp>
    </p:spTree>
    <p:extLst>
      <p:ext uri="{BB962C8B-B14F-4D97-AF65-F5344CB8AC3E}">
        <p14:creationId xmlns:p14="http://schemas.microsoft.com/office/powerpoint/2010/main" val="2380616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23</a:t>
            </a:fld>
            <a:endParaRPr lang="zh-CN" altLang="en-US"/>
          </a:p>
        </p:txBody>
      </p:sp>
    </p:spTree>
    <p:extLst>
      <p:ext uri="{BB962C8B-B14F-4D97-AF65-F5344CB8AC3E}">
        <p14:creationId xmlns:p14="http://schemas.microsoft.com/office/powerpoint/2010/main" val="1105061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24</a:t>
            </a:fld>
            <a:endParaRPr lang="zh-CN" altLang="en-US"/>
          </a:p>
        </p:txBody>
      </p:sp>
    </p:spTree>
    <p:extLst>
      <p:ext uri="{BB962C8B-B14F-4D97-AF65-F5344CB8AC3E}">
        <p14:creationId xmlns:p14="http://schemas.microsoft.com/office/powerpoint/2010/main" val="1297635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25</a:t>
            </a:fld>
            <a:endParaRPr lang="zh-CN" altLang="en-US"/>
          </a:p>
        </p:txBody>
      </p:sp>
    </p:spTree>
    <p:extLst>
      <p:ext uri="{BB962C8B-B14F-4D97-AF65-F5344CB8AC3E}">
        <p14:creationId xmlns:p14="http://schemas.microsoft.com/office/powerpoint/2010/main" val="2432013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26</a:t>
            </a:fld>
            <a:endParaRPr lang="zh-CN" altLang="en-US"/>
          </a:p>
        </p:txBody>
      </p:sp>
    </p:spTree>
    <p:extLst>
      <p:ext uri="{BB962C8B-B14F-4D97-AF65-F5344CB8AC3E}">
        <p14:creationId xmlns:p14="http://schemas.microsoft.com/office/powerpoint/2010/main" val="3769580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27</a:t>
            </a:fld>
            <a:endParaRPr lang="zh-CN" altLang="en-US"/>
          </a:p>
        </p:txBody>
      </p:sp>
    </p:spTree>
    <p:extLst>
      <p:ext uri="{BB962C8B-B14F-4D97-AF65-F5344CB8AC3E}">
        <p14:creationId xmlns:p14="http://schemas.microsoft.com/office/powerpoint/2010/main" val="1650667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1" dirty="0">
                <a:solidFill>
                  <a:srgbClr val="C00000"/>
                </a:solidFill>
                <a:effectLst/>
                <a:ea typeface="微软雅黑" panose="020B0503020204020204" pitchFamily="34" charset="-122"/>
              </a:rPr>
              <a:t>s[</a:t>
            </a:r>
            <a:r>
              <a:rPr lang="en-US" altLang="zh-CN" b="1" dirty="0" err="1">
                <a:solidFill>
                  <a:srgbClr val="C00000"/>
                </a:solidFill>
                <a:effectLst/>
                <a:ea typeface="微软雅黑" panose="020B0503020204020204" pitchFamily="34" charset="-122"/>
              </a:rPr>
              <a:t>i</a:t>
            </a:r>
            <a:r>
              <a:rPr lang="en-US" altLang="zh-CN" b="1" dirty="0">
                <a:solidFill>
                  <a:srgbClr val="C00000"/>
                </a:solidFill>
                <a:effectLst/>
                <a:ea typeface="微软雅黑" panose="020B0503020204020204" pitchFamily="34" charset="-122"/>
              </a:rPr>
              <a:t>]</a:t>
            </a:r>
            <a:r>
              <a:rPr lang="zh-CN" altLang="en-US" b="1" dirty="0">
                <a:solidFill>
                  <a:srgbClr val="C00000"/>
                </a:solidFill>
                <a:effectLst/>
                <a:ea typeface="微软雅黑" panose="020B0503020204020204" pitchFamily="34" charset="-122"/>
              </a:rPr>
              <a:t>是这个字符串的每一位，从下标为</a:t>
            </a:r>
            <a:r>
              <a:rPr lang="en-US" altLang="zh-CN" b="1" dirty="0">
                <a:solidFill>
                  <a:srgbClr val="C00000"/>
                </a:solidFill>
                <a:effectLst/>
                <a:ea typeface="微软雅黑" panose="020B0503020204020204" pitchFamily="34" charset="-122"/>
              </a:rPr>
              <a:t>0</a:t>
            </a:r>
            <a:r>
              <a:rPr lang="zh-CN" altLang="en-US" b="1" dirty="0">
                <a:solidFill>
                  <a:srgbClr val="C00000"/>
                </a:solidFill>
                <a:effectLst/>
                <a:ea typeface="微软雅黑" panose="020B0503020204020204" pitchFamily="34" charset="-122"/>
              </a:rPr>
              <a:t>开始迭代</a:t>
            </a:r>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28</a:t>
            </a:fld>
            <a:endParaRPr lang="zh-CN" altLang="en-US"/>
          </a:p>
        </p:txBody>
      </p:sp>
    </p:spTree>
    <p:extLst>
      <p:ext uri="{BB962C8B-B14F-4D97-AF65-F5344CB8AC3E}">
        <p14:creationId xmlns:p14="http://schemas.microsoft.com/office/powerpoint/2010/main" val="18911736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29</a:t>
            </a:fld>
            <a:endParaRPr lang="zh-CN" altLang="en-US"/>
          </a:p>
        </p:txBody>
      </p:sp>
    </p:spTree>
    <p:extLst>
      <p:ext uri="{BB962C8B-B14F-4D97-AF65-F5344CB8AC3E}">
        <p14:creationId xmlns:p14="http://schemas.microsoft.com/office/powerpoint/2010/main" val="1014759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30</a:t>
            </a:fld>
            <a:endParaRPr lang="zh-CN" altLang="en-US"/>
          </a:p>
        </p:txBody>
      </p:sp>
    </p:spTree>
    <p:extLst>
      <p:ext uri="{BB962C8B-B14F-4D97-AF65-F5344CB8AC3E}">
        <p14:creationId xmlns:p14="http://schemas.microsoft.com/office/powerpoint/2010/main" val="7965656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31</a:t>
            </a:fld>
            <a:endParaRPr lang="zh-CN" altLang="en-US"/>
          </a:p>
        </p:txBody>
      </p:sp>
    </p:spTree>
    <p:extLst>
      <p:ext uri="{BB962C8B-B14F-4D97-AF65-F5344CB8AC3E}">
        <p14:creationId xmlns:p14="http://schemas.microsoft.com/office/powerpoint/2010/main" val="2811149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32</a:t>
            </a:fld>
            <a:endParaRPr lang="zh-CN" altLang="en-US"/>
          </a:p>
        </p:txBody>
      </p:sp>
    </p:spTree>
    <p:extLst>
      <p:ext uri="{BB962C8B-B14F-4D97-AF65-F5344CB8AC3E}">
        <p14:creationId xmlns:p14="http://schemas.microsoft.com/office/powerpoint/2010/main" val="1192637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33</a:t>
            </a:fld>
            <a:endParaRPr lang="zh-CN" altLang="en-US"/>
          </a:p>
        </p:txBody>
      </p:sp>
    </p:spTree>
    <p:extLst>
      <p:ext uri="{BB962C8B-B14F-4D97-AF65-F5344CB8AC3E}">
        <p14:creationId xmlns:p14="http://schemas.microsoft.com/office/powerpoint/2010/main" val="1716842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34</a:t>
            </a:fld>
            <a:endParaRPr lang="zh-CN" altLang="en-US"/>
          </a:p>
        </p:txBody>
      </p:sp>
    </p:spTree>
    <p:extLst>
      <p:ext uri="{BB962C8B-B14F-4D97-AF65-F5344CB8AC3E}">
        <p14:creationId xmlns:p14="http://schemas.microsoft.com/office/powerpoint/2010/main" val="23257617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35</a:t>
            </a:fld>
            <a:endParaRPr lang="zh-CN" altLang="en-US"/>
          </a:p>
        </p:txBody>
      </p:sp>
    </p:spTree>
    <p:extLst>
      <p:ext uri="{BB962C8B-B14F-4D97-AF65-F5344CB8AC3E}">
        <p14:creationId xmlns:p14="http://schemas.microsoft.com/office/powerpoint/2010/main" val="856854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36</a:t>
            </a:fld>
            <a:endParaRPr lang="zh-CN" altLang="en-US"/>
          </a:p>
        </p:txBody>
      </p:sp>
    </p:spTree>
    <p:extLst>
      <p:ext uri="{BB962C8B-B14F-4D97-AF65-F5344CB8AC3E}">
        <p14:creationId xmlns:p14="http://schemas.microsoft.com/office/powerpoint/2010/main" val="2521464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37</a:t>
            </a:fld>
            <a:endParaRPr lang="zh-CN" altLang="en-US"/>
          </a:p>
        </p:txBody>
      </p:sp>
    </p:spTree>
    <p:extLst>
      <p:ext uri="{BB962C8B-B14F-4D97-AF65-F5344CB8AC3E}">
        <p14:creationId xmlns:p14="http://schemas.microsoft.com/office/powerpoint/2010/main" val="2452773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38</a:t>
            </a:fld>
            <a:endParaRPr lang="zh-CN" altLang="en-US"/>
          </a:p>
        </p:txBody>
      </p:sp>
    </p:spTree>
    <p:extLst>
      <p:ext uri="{BB962C8B-B14F-4D97-AF65-F5344CB8AC3E}">
        <p14:creationId xmlns:p14="http://schemas.microsoft.com/office/powerpoint/2010/main" val="2951912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39</a:t>
            </a:fld>
            <a:endParaRPr lang="zh-CN" altLang="en-US"/>
          </a:p>
        </p:txBody>
      </p:sp>
    </p:spTree>
    <p:extLst>
      <p:ext uri="{BB962C8B-B14F-4D97-AF65-F5344CB8AC3E}">
        <p14:creationId xmlns:p14="http://schemas.microsoft.com/office/powerpoint/2010/main" val="32673365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40</a:t>
            </a:fld>
            <a:endParaRPr lang="zh-CN" altLang="en-US"/>
          </a:p>
        </p:txBody>
      </p:sp>
    </p:spTree>
    <p:extLst>
      <p:ext uri="{BB962C8B-B14F-4D97-AF65-F5344CB8AC3E}">
        <p14:creationId xmlns:p14="http://schemas.microsoft.com/office/powerpoint/2010/main" val="33796586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41</a:t>
            </a:fld>
            <a:endParaRPr lang="zh-CN" altLang="en-US"/>
          </a:p>
        </p:txBody>
      </p:sp>
    </p:spTree>
    <p:extLst>
      <p:ext uri="{BB962C8B-B14F-4D97-AF65-F5344CB8AC3E}">
        <p14:creationId xmlns:p14="http://schemas.microsoft.com/office/powerpoint/2010/main" val="2031149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42</a:t>
            </a:fld>
            <a:endParaRPr lang="zh-CN" altLang="en-US"/>
          </a:p>
        </p:txBody>
      </p:sp>
    </p:spTree>
    <p:extLst>
      <p:ext uri="{BB962C8B-B14F-4D97-AF65-F5344CB8AC3E}">
        <p14:creationId xmlns:p14="http://schemas.microsoft.com/office/powerpoint/2010/main" val="10137081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43</a:t>
            </a:fld>
            <a:endParaRPr lang="zh-CN" altLang="en-US"/>
          </a:p>
        </p:txBody>
      </p:sp>
    </p:spTree>
    <p:extLst>
      <p:ext uri="{BB962C8B-B14F-4D97-AF65-F5344CB8AC3E}">
        <p14:creationId xmlns:p14="http://schemas.microsoft.com/office/powerpoint/2010/main" val="17478918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44</a:t>
            </a:fld>
            <a:endParaRPr lang="zh-CN" altLang="en-US"/>
          </a:p>
        </p:txBody>
      </p:sp>
    </p:spTree>
    <p:extLst>
      <p:ext uri="{BB962C8B-B14F-4D97-AF65-F5344CB8AC3E}">
        <p14:creationId xmlns:p14="http://schemas.microsoft.com/office/powerpoint/2010/main" val="344812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45</a:t>
            </a:fld>
            <a:endParaRPr lang="zh-CN" altLang="en-US"/>
          </a:p>
        </p:txBody>
      </p:sp>
    </p:spTree>
    <p:extLst>
      <p:ext uri="{BB962C8B-B14F-4D97-AF65-F5344CB8AC3E}">
        <p14:creationId xmlns:p14="http://schemas.microsoft.com/office/powerpoint/2010/main" val="4135665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46</a:t>
            </a:fld>
            <a:endParaRPr lang="zh-CN" altLang="en-US"/>
          </a:p>
        </p:txBody>
      </p:sp>
    </p:spTree>
    <p:extLst>
      <p:ext uri="{BB962C8B-B14F-4D97-AF65-F5344CB8AC3E}">
        <p14:creationId xmlns:p14="http://schemas.microsoft.com/office/powerpoint/2010/main" val="21110574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47</a:t>
            </a:fld>
            <a:endParaRPr lang="zh-CN" altLang="en-US"/>
          </a:p>
        </p:txBody>
      </p:sp>
    </p:spTree>
    <p:extLst>
      <p:ext uri="{BB962C8B-B14F-4D97-AF65-F5344CB8AC3E}">
        <p14:creationId xmlns:p14="http://schemas.microsoft.com/office/powerpoint/2010/main" val="42380865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48</a:t>
            </a:fld>
            <a:endParaRPr lang="zh-CN" altLang="en-US"/>
          </a:p>
        </p:txBody>
      </p:sp>
    </p:spTree>
    <p:extLst>
      <p:ext uri="{BB962C8B-B14F-4D97-AF65-F5344CB8AC3E}">
        <p14:creationId xmlns:p14="http://schemas.microsoft.com/office/powerpoint/2010/main" val="21145175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49</a:t>
            </a:fld>
            <a:endParaRPr lang="zh-CN" altLang="en-US"/>
          </a:p>
        </p:txBody>
      </p:sp>
    </p:spTree>
    <p:extLst>
      <p:ext uri="{BB962C8B-B14F-4D97-AF65-F5344CB8AC3E}">
        <p14:creationId xmlns:p14="http://schemas.microsoft.com/office/powerpoint/2010/main" val="400853498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50</a:t>
            </a:fld>
            <a:endParaRPr lang="zh-CN" altLang="en-US"/>
          </a:p>
        </p:txBody>
      </p:sp>
    </p:spTree>
    <p:extLst>
      <p:ext uri="{BB962C8B-B14F-4D97-AF65-F5344CB8AC3E}">
        <p14:creationId xmlns:p14="http://schemas.microsoft.com/office/powerpoint/2010/main" val="1754779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51</a:t>
            </a:fld>
            <a:endParaRPr lang="zh-CN" altLang="en-US"/>
          </a:p>
        </p:txBody>
      </p:sp>
    </p:spTree>
    <p:extLst>
      <p:ext uri="{BB962C8B-B14F-4D97-AF65-F5344CB8AC3E}">
        <p14:creationId xmlns:p14="http://schemas.microsoft.com/office/powerpoint/2010/main" val="28269330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52</a:t>
            </a:fld>
            <a:endParaRPr lang="zh-CN" altLang="en-US"/>
          </a:p>
        </p:txBody>
      </p:sp>
    </p:spTree>
    <p:extLst>
      <p:ext uri="{BB962C8B-B14F-4D97-AF65-F5344CB8AC3E}">
        <p14:creationId xmlns:p14="http://schemas.microsoft.com/office/powerpoint/2010/main" val="5220309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53</a:t>
            </a:fld>
            <a:endParaRPr lang="zh-CN" altLang="en-US"/>
          </a:p>
        </p:txBody>
      </p:sp>
    </p:spTree>
    <p:extLst>
      <p:ext uri="{BB962C8B-B14F-4D97-AF65-F5344CB8AC3E}">
        <p14:creationId xmlns:p14="http://schemas.microsoft.com/office/powerpoint/2010/main" val="25593600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54</a:t>
            </a:fld>
            <a:endParaRPr lang="zh-CN" altLang="en-US"/>
          </a:p>
        </p:txBody>
      </p:sp>
    </p:spTree>
    <p:extLst>
      <p:ext uri="{BB962C8B-B14F-4D97-AF65-F5344CB8AC3E}">
        <p14:creationId xmlns:p14="http://schemas.microsoft.com/office/powerpoint/2010/main" val="6099018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55</a:t>
            </a:fld>
            <a:endParaRPr lang="zh-CN" altLang="en-US"/>
          </a:p>
        </p:txBody>
      </p:sp>
    </p:spTree>
    <p:extLst>
      <p:ext uri="{BB962C8B-B14F-4D97-AF65-F5344CB8AC3E}">
        <p14:creationId xmlns:p14="http://schemas.microsoft.com/office/powerpoint/2010/main" val="42205767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56</a:t>
            </a:fld>
            <a:endParaRPr lang="zh-CN" altLang="en-US"/>
          </a:p>
        </p:txBody>
      </p:sp>
    </p:spTree>
    <p:extLst>
      <p:ext uri="{BB962C8B-B14F-4D97-AF65-F5344CB8AC3E}">
        <p14:creationId xmlns:p14="http://schemas.microsoft.com/office/powerpoint/2010/main" val="328682705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57</a:t>
            </a:fld>
            <a:endParaRPr lang="zh-CN" altLang="en-US"/>
          </a:p>
        </p:txBody>
      </p:sp>
    </p:spTree>
    <p:extLst>
      <p:ext uri="{BB962C8B-B14F-4D97-AF65-F5344CB8AC3E}">
        <p14:creationId xmlns:p14="http://schemas.microsoft.com/office/powerpoint/2010/main" val="40740904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58</a:t>
            </a:fld>
            <a:endParaRPr lang="zh-CN" altLang="en-US"/>
          </a:p>
        </p:txBody>
      </p:sp>
    </p:spTree>
    <p:extLst>
      <p:ext uri="{BB962C8B-B14F-4D97-AF65-F5344CB8AC3E}">
        <p14:creationId xmlns:p14="http://schemas.microsoft.com/office/powerpoint/2010/main" val="23540331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59</a:t>
            </a:fld>
            <a:endParaRPr lang="zh-CN" altLang="en-US"/>
          </a:p>
        </p:txBody>
      </p:sp>
    </p:spTree>
    <p:extLst>
      <p:ext uri="{BB962C8B-B14F-4D97-AF65-F5344CB8AC3E}">
        <p14:creationId xmlns:p14="http://schemas.microsoft.com/office/powerpoint/2010/main" val="2677537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运算符在键不存在时会自动创建，有时我们不想要这种副作用，只想尝试插入一下。就可以用</a:t>
            </a:r>
            <a:r>
              <a:rPr lang="en-US" altLang="zh-CN" dirty="0"/>
              <a:t>insert</a:t>
            </a:r>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60</a:t>
            </a:fld>
            <a:endParaRPr lang="zh-CN" altLang="en-US"/>
          </a:p>
        </p:txBody>
      </p:sp>
    </p:spTree>
    <p:extLst>
      <p:ext uri="{BB962C8B-B14F-4D97-AF65-F5344CB8AC3E}">
        <p14:creationId xmlns:p14="http://schemas.microsoft.com/office/powerpoint/2010/main" val="18079219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61</a:t>
            </a:fld>
            <a:endParaRPr lang="zh-CN" altLang="en-US"/>
          </a:p>
        </p:txBody>
      </p:sp>
    </p:spTree>
    <p:extLst>
      <p:ext uri="{BB962C8B-B14F-4D97-AF65-F5344CB8AC3E}">
        <p14:creationId xmlns:p14="http://schemas.microsoft.com/office/powerpoint/2010/main" val="38572793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62</a:t>
            </a:fld>
            <a:endParaRPr lang="zh-CN" altLang="en-US"/>
          </a:p>
        </p:txBody>
      </p:sp>
    </p:spTree>
    <p:extLst>
      <p:ext uri="{BB962C8B-B14F-4D97-AF65-F5344CB8AC3E}">
        <p14:creationId xmlns:p14="http://schemas.microsoft.com/office/powerpoint/2010/main" val="278843962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63</a:t>
            </a:fld>
            <a:endParaRPr lang="zh-CN" altLang="en-US"/>
          </a:p>
        </p:txBody>
      </p:sp>
    </p:spTree>
    <p:extLst>
      <p:ext uri="{BB962C8B-B14F-4D97-AF65-F5344CB8AC3E}">
        <p14:creationId xmlns:p14="http://schemas.microsoft.com/office/powerpoint/2010/main" val="169704261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64</a:t>
            </a:fld>
            <a:endParaRPr lang="zh-CN" altLang="en-US"/>
          </a:p>
        </p:txBody>
      </p:sp>
    </p:spTree>
    <p:extLst>
      <p:ext uri="{BB962C8B-B14F-4D97-AF65-F5344CB8AC3E}">
        <p14:creationId xmlns:p14="http://schemas.microsoft.com/office/powerpoint/2010/main" val="39763120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65</a:t>
            </a:fld>
            <a:endParaRPr lang="zh-CN" altLang="en-US"/>
          </a:p>
        </p:txBody>
      </p:sp>
    </p:spTree>
    <p:extLst>
      <p:ext uri="{BB962C8B-B14F-4D97-AF65-F5344CB8AC3E}">
        <p14:creationId xmlns:p14="http://schemas.microsoft.com/office/powerpoint/2010/main" val="37467802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66</a:t>
            </a:fld>
            <a:endParaRPr lang="zh-CN" altLang="en-US"/>
          </a:p>
        </p:txBody>
      </p:sp>
    </p:spTree>
    <p:extLst>
      <p:ext uri="{BB962C8B-B14F-4D97-AF65-F5344CB8AC3E}">
        <p14:creationId xmlns:p14="http://schemas.microsoft.com/office/powerpoint/2010/main" val="8085799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67</a:t>
            </a:fld>
            <a:endParaRPr lang="zh-CN" altLang="en-US"/>
          </a:p>
        </p:txBody>
      </p:sp>
    </p:spTree>
    <p:extLst>
      <p:ext uri="{BB962C8B-B14F-4D97-AF65-F5344CB8AC3E}">
        <p14:creationId xmlns:p14="http://schemas.microsoft.com/office/powerpoint/2010/main" val="265345437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68</a:t>
            </a:fld>
            <a:endParaRPr lang="zh-CN" altLang="en-US"/>
          </a:p>
        </p:txBody>
      </p:sp>
    </p:spTree>
    <p:extLst>
      <p:ext uri="{BB962C8B-B14F-4D97-AF65-F5344CB8AC3E}">
        <p14:creationId xmlns:p14="http://schemas.microsoft.com/office/powerpoint/2010/main" val="1241460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69</a:t>
            </a:fld>
            <a:endParaRPr lang="zh-CN" altLang="en-US"/>
          </a:p>
        </p:txBody>
      </p:sp>
    </p:spTree>
    <p:extLst>
      <p:ext uri="{BB962C8B-B14F-4D97-AF65-F5344CB8AC3E}">
        <p14:creationId xmlns:p14="http://schemas.microsoft.com/office/powerpoint/2010/main" val="28429890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70</a:t>
            </a:fld>
            <a:endParaRPr lang="zh-CN" altLang="en-US"/>
          </a:p>
        </p:txBody>
      </p:sp>
    </p:spTree>
    <p:extLst>
      <p:ext uri="{BB962C8B-B14F-4D97-AF65-F5344CB8AC3E}">
        <p14:creationId xmlns:p14="http://schemas.microsoft.com/office/powerpoint/2010/main" val="14462328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71</a:t>
            </a:fld>
            <a:endParaRPr lang="zh-CN" altLang="en-US"/>
          </a:p>
        </p:txBody>
      </p:sp>
    </p:spTree>
    <p:extLst>
      <p:ext uri="{BB962C8B-B14F-4D97-AF65-F5344CB8AC3E}">
        <p14:creationId xmlns:p14="http://schemas.microsoft.com/office/powerpoint/2010/main" val="78295201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72</a:t>
            </a:fld>
            <a:endParaRPr lang="zh-CN" altLang="en-US"/>
          </a:p>
        </p:txBody>
      </p:sp>
    </p:spTree>
    <p:extLst>
      <p:ext uri="{BB962C8B-B14F-4D97-AF65-F5344CB8AC3E}">
        <p14:creationId xmlns:p14="http://schemas.microsoft.com/office/powerpoint/2010/main" val="42648124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73</a:t>
            </a:fld>
            <a:endParaRPr lang="zh-CN" altLang="en-US"/>
          </a:p>
        </p:txBody>
      </p:sp>
    </p:spTree>
    <p:extLst>
      <p:ext uri="{BB962C8B-B14F-4D97-AF65-F5344CB8AC3E}">
        <p14:creationId xmlns:p14="http://schemas.microsoft.com/office/powerpoint/2010/main" val="19587517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74</a:t>
            </a:fld>
            <a:endParaRPr lang="zh-CN" altLang="en-US"/>
          </a:p>
        </p:txBody>
      </p:sp>
    </p:spTree>
    <p:extLst>
      <p:ext uri="{BB962C8B-B14F-4D97-AF65-F5344CB8AC3E}">
        <p14:creationId xmlns:p14="http://schemas.microsoft.com/office/powerpoint/2010/main" val="203481783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76</a:t>
            </a:fld>
            <a:endParaRPr lang="zh-CN" altLang="en-US"/>
          </a:p>
        </p:txBody>
      </p:sp>
    </p:spTree>
    <p:extLst>
      <p:ext uri="{BB962C8B-B14F-4D97-AF65-F5344CB8AC3E}">
        <p14:creationId xmlns:p14="http://schemas.microsoft.com/office/powerpoint/2010/main" val="285544490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哈希表最大的问题是，它里面的元素是无序的，没办法快速找到前驱和后继</a:t>
            </a:r>
          </a:p>
        </p:txBody>
      </p:sp>
      <p:sp>
        <p:nvSpPr>
          <p:cNvPr id="4" name="灯片编号占位符 3"/>
          <p:cNvSpPr>
            <a:spLocks noGrp="1"/>
          </p:cNvSpPr>
          <p:nvPr>
            <p:ph type="sldNum" sz="quarter" idx="5"/>
          </p:nvPr>
        </p:nvSpPr>
        <p:spPr/>
        <p:txBody>
          <a:bodyPr/>
          <a:lstStyle/>
          <a:p>
            <a:fld id="{0E5CE31C-4D10-464A-916F-3914E7C36D15}" type="slidenum">
              <a:rPr lang="zh-CN" altLang="en-US" smtClean="0"/>
              <a:t>77</a:t>
            </a:fld>
            <a:endParaRPr lang="zh-CN" altLang="en-US"/>
          </a:p>
        </p:txBody>
      </p:sp>
    </p:spTree>
    <p:extLst>
      <p:ext uri="{BB962C8B-B14F-4D97-AF65-F5344CB8AC3E}">
        <p14:creationId xmlns:p14="http://schemas.microsoft.com/office/powerpoint/2010/main" val="417581037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78</a:t>
            </a:fld>
            <a:endParaRPr lang="zh-CN" altLang="en-US"/>
          </a:p>
        </p:txBody>
      </p:sp>
    </p:spTree>
    <p:extLst>
      <p:ext uri="{BB962C8B-B14F-4D97-AF65-F5344CB8AC3E}">
        <p14:creationId xmlns:p14="http://schemas.microsoft.com/office/powerpoint/2010/main" val="41031932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79</a:t>
            </a:fld>
            <a:endParaRPr lang="zh-CN" altLang="en-US"/>
          </a:p>
        </p:txBody>
      </p:sp>
    </p:spTree>
    <p:extLst>
      <p:ext uri="{BB962C8B-B14F-4D97-AF65-F5344CB8AC3E}">
        <p14:creationId xmlns:p14="http://schemas.microsoft.com/office/powerpoint/2010/main" val="213667529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80</a:t>
            </a:fld>
            <a:endParaRPr lang="zh-CN" altLang="en-US"/>
          </a:p>
        </p:txBody>
      </p:sp>
    </p:spTree>
    <p:extLst>
      <p:ext uri="{BB962C8B-B14F-4D97-AF65-F5344CB8AC3E}">
        <p14:creationId xmlns:p14="http://schemas.microsoft.com/office/powerpoint/2010/main" val="26178218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81</a:t>
            </a:fld>
            <a:endParaRPr lang="zh-CN" altLang="en-US"/>
          </a:p>
        </p:txBody>
      </p:sp>
    </p:spTree>
    <p:extLst>
      <p:ext uri="{BB962C8B-B14F-4D97-AF65-F5344CB8AC3E}">
        <p14:creationId xmlns:p14="http://schemas.microsoft.com/office/powerpoint/2010/main" val="41231125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82</a:t>
            </a:fld>
            <a:endParaRPr lang="zh-CN" altLang="en-US"/>
          </a:p>
        </p:txBody>
      </p:sp>
    </p:spTree>
    <p:extLst>
      <p:ext uri="{BB962C8B-B14F-4D97-AF65-F5344CB8AC3E}">
        <p14:creationId xmlns:p14="http://schemas.microsoft.com/office/powerpoint/2010/main" val="651725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83</a:t>
            </a:fld>
            <a:endParaRPr lang="zh-CN" altLang="en-US"/>
          </a:p>
        </p:txBody>
      </p:sp>
    </p:spTree>
    <p:extLst>
      <p:ext uri="{BB962C8B-B14F-4D97-AF65-F5344CB8AC3E}">
        <p14:creationId xmlns:p14="http://schemas.microsoft.com/office/powerpoint/2010/main" val="395566656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84</a:t>
            </a:fld>
            <a:endParaRPr lang="zh-CN" altLang="en-US"/>
          </a:p>
        </p:txBody>
      </p:sp>
    </p:spTree>
    <p:extLst>
      <p:ext uri="{BB962C8B-B14F-4D97-AF65-F5344CB8AC3E}">
        <p14:creationId xmlns:p14="http://schemas.microsoft.com/office/powerpoint/2010/main" val="1419355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85</a:t>
            </a:fld>
            <a:endParaRPr lang="zh-CN" altLang="en-US"/>
          </a:p>
        </p:txBody>
      </p:sp>
    </p:spTree>
    <p:extLst>
      <p:ext uri="{BB962C8B-B14F-4D97-AF65-F5344CB8AC3E}">
        <p14:creationId xmlns:p14="http://schemas.microsoft.com/office/powerpoint/2010/main" val="23580329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E5CE31C-4D10-464A-916F-3914E7C36D15}" type="slidenum">
              <a:rPr lang="zh-CN" altLang="en-US" smtClean="0"/>
              <a:t>86</a:t>
            </a:fld>
            <a:endParaRPr lang="zh-CN" altLang="en-US"/>
          </a:p>
        </p:txBody>
      </p:sp>
    </p:spTree>
    <p:extLst>
      <p:ext uri="{BB962C8B-B14F-4D97-AF65-F5344CB8AC3E}">
        <p14:creationId xmlns:p14="http://schemas.microsoft.com/office/powerpoint/2010/main" val="23875176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sp>
        <p:nvSpPr>
          <p:cNvPr id="2" name="Holder 2"/>
          <p:cNvSpPr>
            <a:spLocks noGrp="1"/>
          </p:cNvSpPr>
          <p:nvPr>
            <p:ph type="ftr" sz="quarter" idx="5"/>
          </p:nvPr>
        </p:nvSpPr>
        <p:spPr>
          <a:xfrm>
            <a:off x="4038600" y="6356350"/>
            <a:ext cx="4114800" cy="365125"/>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838200" y="6356350"/>
            <a:ext cx="2743200" cy="365125"/>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7/31/2026</a:t>
            </a:fld>
            <a:endParaRPr lang="en-US"/>
          </a:p>
        </p:txBody>
      </p:sp>
      <p:sp>
        <p:nvSpPr>
          <p:cNvPr id="4" name="Holder 4"/>
          <p:cNvSpPr>
            <a:spLocks noGrp="1"/>
          </p:cNvSpPr>
          <p:nvPr>
            <p:ph type="sldNum" sz="quarter" idx="7"/>
          </p:nvPr>
        </p:nvSpPr>
        <p:spPr>
          <a:xfrm>
            <a:off x="8610600" y="6356350"/>
            <a:ext cx="2743200" cy="365125"/>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26190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bg object 16"/>
          <p:cNvPicPr/>
          <p:nvPr userDrawn="1"/>
        </p:nvPicPr>
        <p:blipFill>
          <a:blip r:embed="rId2" cstate="print"/>
          <a:stretch>
            <a:fillRect/>
          </a:stretch>
        </p:blipFill>
        <p:spPr>
          <a:xfrm>
            <a:off x="0" y="0"/>
            <a:ext cx="12192000" cy="6857998"/>
          </a:xfrm>
          <a:prstGeom prst="rect">
            <a:avLst/>
          </a:prstGeom>
        </p:spPr>
      </p:pic>
    </p:spTree>
    <p:extLst>
      <p:ext uri="{BB962C8B-B14F-4D97-AF65-F5344CB8AC3E}">
        <p14:creationId xmlns:p14="http://schemas.microsoft.com/office/powerpoint/2010/main" val="14181573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bg object 16"/>
          <p:cNvPicPr/>
          <p:nvPr userDrawn="1"/>
        </p:nvPicPr>
        <p:blipFill>
          <a:blip r:embed="rId4" cstate="print"/>
          <a:stretch>
            <a:fillRect/>
          </a:stretch>
        </p:blipFill>
        <p:spPr>
          <a:xfrm>
            <a:off x="0" y="0"/>
            <a:ext cx="12192000" cy="6857998"/>
          </a:xfrm>
          <a:prstGeom prst="rect">
            <a:avLst/>
          </a:prstGeom>
        </p:spPr>
      </p:pic>
    </p:spTree>
    <p:extLst>
      <p:ext uri="{BB962C8B-B14F-4D97-AF65-F5344CB8AC3E}">
        <p14:creationId xmlns:p14="http://schemas.microsoft.com/office/powerpoint/2010/main" val="2843182189"/>
      </p:ext>
    </p:extLst>
  </p:cSld>
  <p:clrMap bg1="lt1" tx1="dk1" bg2="lt2" tx2="dk2" accent1="accent1" accent2="accent2" accent3="accent3" accent4="accent4" accent5="accent5" accent6="accent6" hlink="hlink" folHlink="folHlink"/>
  <p:sldLayoutIdLst>
    <p:sldLayoutId id="2147483660"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5.emf"/><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0.png"/></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10.png"/></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7.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8"/>
          </a:xfrm>
          <a:prstGeom prst="rect">
            <a:avLst/>
          </a:prstGeom>
        </p:spPr>
      </p:pic>
      <p:sp>
        <p:nvSpPr>
          <p:cNvPr id="3" name="object 3"/>
          <p:cNvSpPr txBox="1">
            <a:spLocks noGrp="1"/>
          </p:cNvSpPr>
          <p:nvPr>
            <p:ph type="title" idx="4294967295"/>
          </p:nvPr>
        </p:nvSpPr>
        <p:spPr>
          <a:xfrm>
            <a:off x="2242662" y="2324595"/>
            <a:ext cx="7706675" cy="843821"/>
          </a:xfrm>
          <a:prstGeom prst="rect">
            <a:avLst/>
          </a:prstGeom>
        </p:spPr>
        <p:txBody>
          <a:bodyPr vert="horz" wrap="square" lIns="0" tIns="12700" rIns="0" bIns="0" rtlCol="0">
            <a:spAutoFit/>
          </a:bodyPr>
          <a:lstStyle/>
          <a:p>
            <a:pPr marL="12700">
              <a:lnSpc>
                <a:spcPct val="100000"/>
              </a:lnSpc>
              <a:spcBef>
                <a:spcPts val="100"/>
              </a:spcBef>
            </a:pPr>
            <a:r>
              <a:rPr sz="5400" b="1" dirty="0">
                <a:solidFill>
                  <a:srgbClr val="FFFFFF"/>
                </a:solidFill>
                <a:latin typeface="微软雅黑"/>
                <a:cs typeface="微软雅黑"/>
              </a:rPr>
              <a:t>《</a:t>
            </a:r>
            <a:r>
              <a:rPr lang="zh-CN" altLang="en-US" sz="5400" b="1" spc="-5" dirty="0">
                <a:solidFill>
                  <a:srgbClr val="FFFFFF"/>
                </a:solidFill>
                <a:latin typeface="微软雅黑"/>
                <a:cs typeface="微软雅黑"/>
              </a:rPr>
              <a:t>初级算法与数据结构</a:t>
            </a:r>
            <a:r>
              <a:rPr sz="5400" b="1" dirty="0">
                <a:solidFill>
                  <a:srgbClr val="FFFFFF"/>
                </a:solidFill>
                <a:latin typeface="微软雅黑"/>
                <a:cs typeface="微软雅黑"/>
              </a:rPr>
              <a:t>》</a:t>
            </a:r>
            <a:endParaRPr sz="5400" dirty="0">
              <a:latin typeface="微软雅黑"/>
              <a:cs typeface="微软雅黑"/>
            </a:endParaRPr>
          </a:p>
        </p:txBody>
      </p:sp>
      <p:sp>
        <p:nvSpPr>
          <p:cNvPr id="4" name="object 4"/>
          <p:cNvSpPr txBox="1"/>
          <p:nvPr/>
        </p:nvSpPr>
        <p:spPr>
          <a:xfrm>
            <a:off x="3870452" y="3834510"/>
            <a:ext cx="4298950" cy="452120"/>
          </a:xfrm>
          <a:prstGeom prst="rect">
            <a:avLst/>
          </a:prstGeom>
        </p:spPr>
        <p:txBody>
          <a:bodyPr vert="horz" wrap="square" lIns="0" tIns="12065" rIns="0" bIns="0" rtlCol="0">
            <a:spAutoFit/>
          </a:bodyPr>
          <a:lstStyle/>
          <a:p>
            <a:pPr marL="12700" algn="ctr">
              <a:lnSpc>
                <a:spcPct val="100000"/>
              </a:lnSpc>
              <a:spcBef>
                <a:spcPts val="95"/>
              </a:spcBef>
              <a:tabLst>
                <a:tab pos="1086485" algn="l"/>
              </a:tabLst>
            </a:pPr>
            <a:r>
              <a:rPr lang="zh-CN" altLang="en-US" sz="2800" spc="-5" dirty="0">
                <a:solidFill>
                  <a:srgbClr val="FFFFFF"/>
                </a:solidFill>
                <a:latin typeface="微软雅黑"/>
                <a:cs typeface="微软雅黑"/>
              </a:rPr>
              <a:t>集合</a:t>
            </a:r>
            <a:endParaRPr sz="2800" dirty="0">
              <a:latin typeface="微软雅黑"/>
              <a:cs typeface="微软雅黑"/>
            </a:endParaRPr>
          </a:p>
        </p:txBody>
      </p:sp>
      <p:sp>
        <p:nvSpPr>
          <p:cNvPr id="5" name="object 5"/>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Tree>
    <p:extLst>
      <p:ext uri="{BB962C8B-B14F-4D97-AF65-F5344CB8AC3E}">
        <p14:creationId xmlns:p14="http://schemas.microsoft.com/office/powerpoint/2010/main" val="3372480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90775" y="2590017"/>
            <a:ext cx="5203984" cy="1441805"/>
          </a:xfrm>
          <a:prstGeom prst="rect">
            <a:avLst/>
          </a:prstGeom>
        </p:spPr>
        <p:txBody>
          <a:bodyPr vert="horz" wrap="square" lIns="0" tIns="12700" rIns="0" bIns="0" rtlCol="0">
            <a:spAutoFit/>
          </a:bodyPr>
          <a:lstStyle/>
          <a:p>
            <a:pPr marL="12700" marR="5080" algn="ctr">
              <a:lnSpc>
                <a:spcPct val="150000"/>
              </a:lnSpc>
              <a:spcBef>
                <a:spcPts val="1005"/>
              </a:spcBef>
            </a:pPr>
            <a:r>
              <a:rPr lang="zh-CN" altLang="en-US" sz="4400" b="1" dirty="0">
                <a:solidFill>
                  <a:srgbClr val="2D4A87"/>
                </a:solidFill>
                <a:latin typeface="微软雅黑"/>
                <a:cs typeface="微软雅黑"/>
              </a:rPr>
              <a:t>并查集</a:t>
            </a:r>
            <a:endParaRPr lang="en-US" altLang="zh-CN" sz="4400" b="1" dirty="0">
              <a:solidFill>
                <a:srgbClr val="2D4A87"/>
              </a:solidFill>
              <a:latin typeface="微软雅黑"/>
              <a:cs typeface="微软雅黑"/>
            </a:endParaRPr>
          </a:p>
          <a:p>
            <a:pPr marL="12700" marR="5080" algn="ctr">
              <a:lnSpc>
                <a:spcPct val="150000"/>
              </a:lnSpc>
              <a:spcBef>
                <a:spcPts val="1005"/>
              </a:spcBef>
            </a:pPr>
            <a:r>
              <a:rPr lang="zh-CN" altLang="en-US" sz="1400" b="1" dirty="0">
                <a:solidFill>
                  <a:schemeClr val="accent5">
                    <a:lumMod val="75000"/>
                  </a:schemeClr>
                </a:solidFill>
                <a:latin typeface="微软雅黑"/>
                <a:cs typeface="微软雅黑"/>
              </a:rPr>
              <a:t>并查集</a:t>
            </a: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435909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4E2677A-85E4-9933-4821-C4B7DFA08E21}"/>
              </a:ext>
            </a:extLst>
          </p:cNvPr>
          <p:cNvSpPr txBox="1"/>
          <p:nvPr/>
        </p:nvSpPr>
        <p:spPr>
          <a:xfrm>
            <a:off x="775716" y="1598761"/>
            <a:ext cx="10789920" cy="2588722"/>
          </a:xfrm>
          <a:prstGeom prst="rect">
            <a:avLst/>
          </a:prstGeom>
          <a:solidFill>
            <a:schemeClr val="accent6">
              <a:lumMod val="20000"/>
              <a:lumOff val="80000"/>
            </a:schemeClr>
          </a:solidFill>
        </p:spPr>
        <p:txBody>
          <a:bodyPr wrap="square">
            <a:spAutoFit/>
          </a:bodyPr>
          <a:lstStyle/>
          <a:p>
            <a:pPr>
              <a:lnSpc>
                <a:spcPct val="200000"/>
              </a:lnSpc>
            </a:pPr>
            <a:r>
              <a:rPr lang="zh-CN" altLang="en-US" sz="2400" b="1" dirty="0">
                <a:effectLst/>
                <a:ea typeface="微软雅黑" panose="020B0503020204020204" pitchFamily="34" charset="-122"/>
              </a:rPr>
              <a:t>问题引入：</a:t>
            </a:r>
            <a:endParaRPr lang="en-US" altLang="zh-CN" sz="2400" b="1" dirty="0">
              <a:effectLst/>
              <a:ea typeface="微软雅黑" panose="020B0503020204020204" pitchFamily="34" charset="-122"/>
            </a:endParaRPr>
          </a:p>
          <a:p>
            <a:pPr>
              <a:lnSpc>
                <a:spcPct val="200000"/>
              </a:lnSpc>
            </a:pPr>
            <a:r>
              <a:rPr lang="zh-CN" altLang="en-US" sz="2000" dirty="0">
                <a:effectLst/>
                <a:ea typeface="微软雅黑" panose="020B0503020204020204" pitchFamily="34" charset="-122"/>
              </a:rPr>
              <a:t>想象一下，我们班里有 </a:t>
            </a:r>
            <a:r>
              <a:rPr lang="en-US" altLang="zh-CN" sz="2000" dirty="0">
                <a:solidFill>
                  <a:srgbClr val="C00000"/>
                </a:solidFill>
                <a:effectLst/>
                <a:ea typeface="微软雅黑" panose="020B0503020204020204" pitchFamily="34" charset="-122"/>
              </a:rPr>
              <a:t>n</a:t>
            </a:r>
            <a:r>
              <a:rPr lang="zh-CN" altLang="en-US" sz="2000" dirty="0">
                <a:effectLst/>
                <a:ea typeface="微软雅黑" panose="020B0503020204020204" pitchFamily="34" charset="-122"/>
              </a:rPr>
              <a:t> 个同学，一开始大家谁也不认识，每个人都是一个独立的“小团体”。</a:t>
            </a:r>
          </a:p>
          <a:p>
            <a:pPr>
              <a:lnSpc>
                <a:spcPct val="200000"/>
              </a:lnSpc>
            </a:pPr>
            <a:r>
              <a:rPr lang="zh-CN" altLang="en-US" sz="2000" dirty="0">
                <a:effectLst/>
                <a:ea typeface="微软雅黑" panose="020B0503020204020204" pitchFamily="34" charset="-122"/>
              </a:rPr>
              <a:t>随着时间的发展可能“小明和小红</a:t>
            </a:r>
            <a:r>
              <a:rPr lang="zh-CN" altLang="en-US" sz="2000" dirty="0">
                <a:ea typeface="微软雅黑" panose="020B0503020204020204" pitchFamily="34" charset="-122"/>
              </a:rPr>
              <a:t>会</a:t>
            </a:r>
            <a:r>
              <a:rPr lang="zh-CN" altLang="en-US" sz="2000" dirty="0">
                <a:effectLst/>
                <a:ea typeface="微软雅黑" panose="020B0503020204020204" pitchFamily="34" charset="-122"/>
              </a:rPr>
              <a:t>变成好朋友”，“小红和小刚也变成了好朋友”。</a:t>
            </a:r>
          </a:p>
          <a:p>
            <a:pPr>
              <a:lnSpc>
                <a:spcPct val="200000"/>
              </a:lnSpc>
            </a:pPr>
            <a:r>
              <a:rPr lang="zh-CN" altLang="en-US" sz="2000" dirty="0">
                <a:effectLst/>
                <a:ea typeface="微软雅黑" panose="020B0503020204020204" pitchFamily="34" charset="-122"/>
              </a:rPr>
              <a:t>而朋友的朋友，也算是朋友。那么老师可能会做出如下的</a:t>
            </a:r>
            <a:r>
              <a:rPr lang="zh-CN" altLang="en-US" sz="2000" dirty="0">
                <a:ea typeface="微软雅黑" panose="020B0503020204020204" pitchFamily="34" charset="-122"/>
              </a:rPr>
              <a:t>操作</a:t>
            </a:r>
            <a:r>
              <a:rPr lang="zh-CN" altLang="en-US" sz="2000" dirty="0">
                <a:effectLst/>
                <a:ea typeface="微软雅黑" panose="020B0503020204020204" pitchFamily="34" charset="-122"/>
              </a:rPr>
              <a:t>：</a:t>
            </a:r>
          </a:p>
        </p:txBody>
      </p:sp>
      <p:sp>
        <p:nvSpPr>
          <p:cNvPr id="10" name="文本框 9">
            <a:extLst>
              <a:ext uri="{FF2B5EF4-FFF2-40B4-BE49-F238E27FC236}">
                <a16:creationId xmlns:a16="http://schemas.microsoft.com/office/drawing/2014/main" id="{FB2B5009-52E0-87C8-B37B-E5CC52860792}"/>
              </a:ext>
            </a:extLst>
          </p:cNvPr>
          <p:cNvSpPr txBox="1"/>
          <p:nvPr/>
        </p:nvSpPr>
        <p:spPr>
          <a:xfrm>
            <a:off x="775716" y="4694659"/>
            <a:ext cx="10789920" cy="1234505"/>
          </a:xfrm>
          <a:prstGeom prst="rect">
            <a:avLst/>
          </a:prstGeom>
          <a:solidFill>
            <a:schemeClr val="bg1">
              <a:lumMod val="95000"/>
            </a:schemeClr>
          </a:solidFill>
        </p:spPr>
        <p:txBody>
          <a:bodyPr wrap="square">
            <a:spAutoFit/>
          </a:bodyPr>
          <a:lstStyle/>
          <a:p>
            <a:pPr indent="-342900">
              <a:lnSpc>
                <a:spcPct val="20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合并： </a:t>
            </a:r>
            <a:r>
              <a:rPr lang="zh-CN" altLang="en-US" sz="2000" dirty="0">
                <a:effectLst/>
                <a:ea typeface="微软雅黑" panose="020B0503020204020204" pitchFamily="34" charset="-122"/>
              </a:rPr>
              <a:t>当两个人成为了新朋友时，老师想快速的把他们的 朋友圈 合并成一个更大的圈子。</a:t>
            </a:r>
          </a:p>
          <a:p>
            <a:pPr indent="-342900">
              <a:lnSpc>
                <a:spcPct val="20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查询： </a:t>
            </a:r>
            <a:r>
              <a:rPr lang="zh-CN" altLang="en-US" sz="2000" dirty="0">
                <a:effectLst/>
                <a:ea typeface="微软雅黑" panose="020B0503020204020204" pitchFamily="34" charset="-122"/>
              </a:rPr>
              <a:t>可能随时提问：小明和小华现在是同一个朋友圈里的人吗？ 怎么能快速回答？</a:t>
            </a:r>
          </a:p>
        </p:txBody>
      </p:sp>
    </p:spTree>
    <p:extLst>
      <p:ext uri="{BB962C8B-B14F-4D97-AF65-F5344CB8AC3E}">
        <p14:creationId xmlns:p14="http://schemas.microsoft.com/office/powerpoint/2010/main" val="225838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EEDE985B-C828-E090-7E8C-853AE4B0CF54}"/>
              </a:ext>
            </a:extLst>
          </p:cNvPr>
          <p:cNvSpPr txBox="1"/>
          <p:nvPr/>
        </p:nvSpPr>
        <p:spPr>
          <a:xfrm>
            <a:off x="775716" y="1811213"/>
            <a:ext cx="10515600" cy="1348639"/>
          </a:xfrm>
          <a:prstGeom prst="rect">
            <a:avLst/>
          </a:prstGeom>
          <a:solidFill>
            <a:schemeClr val="accent5">
              <a:lumMod val="20000"/>
              <a:lumOff val="80000"/>
            </a:schemeClr>
          </a:solidFill>
        </p:spPr>
        <p:txBody>
          <a:bodyPr wrap="square">
            <a:spAutoFit/>
          </a:bodyPr>
          <a:lstStyle/>
          <a:p>
            <a:pPr>
              <a:lnSpc>
                <a:spcPct val="200000"/>
              </a:lnSpc>
            </a:pPr>
            <a:r>
              <a:rPr lang="zh-CN" altLang="en-US" sz="2200" dirty="0">
                <a:latin typeface="微软雅黑" panose="020B0503020204020204" pitchFamily="34" charset="-122"/>
                <a:ea typeface="微软雅黑" panose="020B0503020204020204" pitchFamily="34" charset="-122"/>
              </a:rPr>
              <a:t>解决这个问题</a:t>
            </a:r>
            <a:r>
              <a:rPr lang="zh-CN" altLang="en-US" sz="2200" dirty="0">
                <a:effectLst/>
                <a:latin typeface="微软雅黑" panose="020B0503020204020204" pitchFamily="34" charset="-122"/>
                <a:ea typeface="微软雅黑" panose="020B0503020204020204" pitchFamily="34" charset="-122"/>
              </a:rPr>
              <a:t>最简单的想法是：使用数组，将每个同学的圈子编号储存起来。</a:t>
            </a:r>
            <a:endParaRPr lang="en-US" altLang="zh-CN" sz="2200" dirty="0">
              <a:effectLst/>
              <a:latin typeface="微软雅黑" panose="020B0503020204020204" pitchFamily="34" charset="-122"/>
              <a:ea typeface="微软雅黑" panose="020B0503020204020204" pitchFamily="34" charset="-122"/>
            </a:endParaRPr>
          </a:p>
          <a:p>
            <a:pPr>
              <a:lnSpc>
                <a:spcPct val="200000"/>
              </a:lnSpc>
            </a:pPr>
            <a:r>
              <a:rPr lang="zh-CN" altLang="en-US" sz="2200" dirty="0">
                <a:effectLst/>
                <a:latin typeface="微软雅黑" panose="020B0503020204020204" pitchFamily="34" charset="-122"/>
                <a:ea typeface="微软雅黑" panose="020B0503020204020204" pitchFamily="34" charset="-122"/>
              </a:rPr>
              <a:t>我们用一个数组 </a:t>
            </a:r>
            <a:r>
              <a:rPr lang="en-US" altLang="zh-CN" sz="2200" dirty="0" err="1">
                <a:solidFill>
                  <a:srgbClr val="C00000"/>
                </a:solidFill>
                <a:effectLst/>
                <a:latin typeface="Consolas" panose="020B0609020204030204" pitchFamily="49" charset="0"/>
                <a:ea typeface="微软雅黑" panose="020B0503020204020204" pitchFamily="34" charset="-122"/>
              </a:rPr>
              <a:t>group_id</a:t>
            </a:r>
            <a:r>
              <a:rPr lang="en-US" altLang="zh-CN" sz="2200" dirty="0">
                <a:solidFill>
                  <a:srgbClr val="C00000"/>
                </a:solidFill>
                <a:effectLst/>
                <a:latin typeface="Consolas" panose="020B0609020204030204" pitchFamily="49" charset="0"/>
                <a:ea typeface="微软雅黑" panose="020B0503020204020204" pitchFamily="34" charset="-122"/>
              </a:rPr>
              <a:t>[]</a:t>
            </a:r>
            <a:r>
              <a:rPr lang="zh-CN" altLang="en-US" sz="2200" dirty="0">
                <a:effectLst/>
                <a:latin typeface="微软雅黑" panose="020B0503020204020204" pitchFamily="34" charset="-122"/>
                <a:ea typeface="微软雅黑" panose="020B0503020204020204" pitchFamily="34" charset="-122"/>
              </a:rPr>
              <a:t>，</a:t>
            </a:r>
            <a:r>
              <a:rPr lang="en-US" altLang="zh-CN" sz="2200" dirty="0" err="1">
                <a:solidFill>
                  <a:srgbClr val="C00000"/>
                </a:solidFill>
                <a:effectLst/>
                <a:latin typeface="Consolas" panose="020B0609020204030204" pitchFamily="49" charset="0"/>
                <a:ea typeface="微软雅黑" panose="020B0503020204020204" pitchFamily="34" charset="-122"/>
              </a:rPr>
              <a:t>group_id</a:t>
            </a:r>
            <a:r>
              <a:rPr lang="en-US" altLang="zh-CN" sz="2200" dirty="0">
                <a:solidFill>
                  <a:srgbClr val="C00000"/>
                </a:solidFill>
                <a:effectLst/>
                <a:latin typeface="Consolas" panose="020B0609020204030204" pitchFamily="49" charset="0"/>
                <a:ea typeface="微软雅黑" panose="020B0503020204020204" pitchFamily="34" charset="-122"/>
              </a:rPr>
              <a:t>[</a:t>
            </a:r>
            <a:r>
              <a:rPr lang="en-US" altLang="zh-CN" sz="2200" dirty="0" err="1">
                <a:solidFill>
                  <a:srgbClr val="C00000"/>
                </a:solidFill>
                <a:effectLst/>
                <a:latin typeface="Consolas" panose="020B0609020204030204" pitchFamily="49" charset="0"/>
                <a:ea typeface="微软雅黑" panose="020B0503020204020204" pitchFamily="34" charset="-122"/>
              </a:rPr>
              <a:t>i</a:t>
            </a:r>
            <a:r>
              <a:rPr lang="en-US" altLang="zh-CN" sz="2200" dirty="0">
                <a:solidFill>
                  <a:srgbClr val="C00000"/>
                </a:solidFill>
                <a:effectLst/>
                <a:latin typeface="Consolas" panose="020B0609020204030204" pitchFamily="49" charset="0"/>
                <a:ea typeface="微软雅黑" panose="020B0503020204020204" pitchFamily="34" charset="-122"/>
              </a:rPr>
              <a:t>]</a:t>
            </a:r>
            <a:r>
              <a:rPr lang="zh-CN" altLang="en-US" sz="2200" dirty="0">
                <a:effectLst/>
                <a:latin typeface="微软雅黑" panose="020B0503020204020204" pitchFamily="34" charset="-122"/>
                <a:ea typeface="微软雅黑" panose="020B0503020204020204" pitchFamily="34" charset="-122"/>
              </a:rPr>
              <a:t> 的值表示 </a:t>
            </a:r>
            <a:r>
              <a:rPr lang="en-US" altLang="zh-CN" sz="2200" dirty="0" err="1">
                <a:solidFill>
                  <a:srgbClr val="C00000"/>
                </a:solidFill>
                <a:effectLst/>
                <a:latin typeface="Consolas" panose="020B0609020204030204" pitchFamily="49" charset="0"/>
                <a:ea typeface="微软雅黑" panose="020B0503020204020204" pitchFamily="34" charset="-122"/>
              </a:rPr>
              <a:t>i</a:t>
            </a:r>
            <a:r>
              <a:rPr lang="zh-CN" altLang="en-US" sz="2200" dirty="0">
                <a:effectLst/>
                <a:latin typeface="微软雅黑" panose="020B0503020204020204" pitchFamily="34" charset="-122"/>
                <a:ea typeface="微软雅黑" panose="020B0503020204020204" pitchFamily="34" charset="-122"/>
              </a:rPr>
              <a:t> 号同学所属圈子</a:t>
            </a:r>
            <a:r>
              <a:rPr lang="zh-CN" altLang="en-US" sz="2200" dirty="0">
                <a:latin typeface="微软雅黑" panose="020B0503020204020204" pitchFamily="34" charset="-122"/>
                <a:ea typeface="微软雅黑" panose="020B0503020204020204" pitchFamily="34" charset="-122"/>
              </a:rPr>
              <a:t>编号</a:t>
            </a:r>
            <a:r>
              <a:rPr lang="zh-CN" altLang="en-US" sz="2200" dirty="0">
                <a:effectLst/>
                <a:latin typeface="微软雅黑" panose="020B0503020204020204" pitchFamily="34" charset="-122"/>
                <a:ea typeface="微软雅黑" panose="020B0503020204020204" pitchFamily="34" charset="-122"/>
              </a:rPr>
              <a:t>。</a:t>
            </a:r>
          </a:p>
        </p:txBody>
      </p:sp>
      <p:sp>
        <p:nvSpPr>
          <p:cNvPr id="12" name="文本框 11">
            <a:extLst>
              <a:ext uri="{FF2B5EF4-FFF2-40B4-BE49-F238E27FC236}">
                <a16:creationId xmlns:a16="http://schemas.microsoft.com/office/drawing/2014/main" id="{AAA9EF85-D6E4-C277-18E1-6DF2CC04798A}"/>
              </a:ext>
            </a:extLst>
          </p:cNvPr>
          <p:cNvSpPr txBox="1"/>
          <p:nvPr/>
        </p:nvSpPr>
        <p:spPr>
          <a:xfrm>
            <a:off x="775716" y="4104354"/>
            <a:ext cx="10556240" cy="1052404"/>
          </a:xfrm>
          <a:prstGeom prst="rect">
            <a:avLst/>
          </a:prstGeom>
          <a:solidFill>
            <a:schemeClr val="bg1">
              <a:lumMod val="95000"/>
            </a:schemeClr>
          </a:solidFill>
        </p:spPr>
        <p:txBody>
          <a:bodyPr wrap="square">
            <a:spAutoFit/>
          </a:bodyPr>
          <a:lstStyle/>
          <a:p>
            <a:pPr>
              <a:lnSpc>
                <a:spcPct val="150000"/>
              </a:lnSpc>
              <a:buClr>
                <a:srgbClr val="000000"/>
              </a:buClr>
            </a:pPr>
            <a:r>
              <a:rPr lang="zh-CN" altLang="en-US" sz="2200" b="1" dirty="0">
                <a:effectLst/>
                <a:ea typeface="微软雅黑" panose="020B0503020204020204" pitchFamily="34" charset="-122"/>
              </a:rPr>
              <a:t>对于</a:t>
            </a:r>
            <a:r>
              <a:rPr lang="zh-CN" altLang="en-US" sz="2200" b="1" dirty="0">
                <a:solidFill>
                  <a:srgbClr val="C00000"/>
                </a:solidFill>
                <a:effectLst/>
                <a:ea typeface="微软雅黑" panose="020B0503020204020204" pitchFamily="34" charset="-122"/>
              </a:rPr>
              <a:t>查询</a:t>
            </a:r>
            <a:r>
              <a:rPr lang="en-US" altLang="zh-CN" sz="2200" b="1" dirty="0">
                <a:solidFill>
                  <a:srgbClr val="C00000"/>
                </a:solidFill>
                <a:effectLst/>
                <a:ea typeface="微软雅黑" panose="020B0503020204020204" pitchFamily="34" charset="-122"/>
              </a:rPr>
              <a:t>(x, y)</a:t>
            </a:r>
            <a:r>
              <a:rPr lang="zh-CN" altLang="en-US" sz="2200" b="1" dirty="0">
                <a:effectLst/>
                <a:ea typeface="微软雅黑" panose="020B0503020204020204" pitchFamily="34" charset="-122"/>
              </a:rPr>
              <a:t> 操作： </a:t>
            </a:r>
            <a:endParaRPr lang="en-US" altLang="zh-CN" sz="2200" b="1" dirty="0">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zh-CN" altLang="en-US" sz="2200" dirty="0">
                <a:effectLst/>
                <a:ea typeface="微软雅黑" panose="020B0503020204020204" pitchFamily="34" charset="-122"/>
              </a:rPr>
              <a:t>直接判断 </a:t>
            </a:r>
            <a:r>
              <a:rPr lang="en-US" altLang="zh-CN" sz="2200" dirty="0" err="1">
                <a:solidFill>
                  <a:srgbClr val="C00000"/>
                </a:solidFill>
                <a:effectLst/>
                <a:ea typeface="微软雅黑" panose="020B0503020204020204" pitchFamily="34" charset="-122"/>
              </a:rPr>
              <a:t>group_id</a:t>
            </a:r>
            <a:r>
              <a:rPr lang="en-US" altLang="zh-CN" sz="2200" dirty="0">
                <a:solidFill>
                  <a:srgbClr val="C00000"/>
                </a:solidFill>
                <a:effectLst/>
                <a:ea typeface="微软雅黑" panose="020B0503020204020204" pitchFamily="34" charset="-122"/>
              </a:rPr>
              <a:t>[x]</a:t>
            </a:r>
            <a:r>
              <a:rPr lang="zh-CN" altLang="en-US" sz="2200" dirty="0">
                <a:effectLst/>
                <a:ea typeface="微软雅黑" panose="020B0503020204020204" pitchFamily="34" charset="-122"/>
              </a:rPr>
              <a:t> 是否等于 </a:t>
            </a:r>
            <a:r>
              <a:rPr lang="en-US" altLang="zh-CN" sz="2200" dirty="0" err="1">
                <a:solidFill>
                  <a:srgbClr val="C00000"/>
                </a:solidFill>
                <a:effectLst/>
                <a:ea typeface="微软雅黑" panose="020B0503020204020204" pitchFamily="34" charset="-122"/>
              </a:rPr>
              <a:t>group_id</a:t>
            </a:r>
            <a:r>
              <a:rPr lang="en-US" altLang="zh-CN" sz="2200" dirty="0">
                <a:solidFill>
                  <a:srgbClr val="C00000"/>
                </a:solidFill>
                <a:effectLst/>
                <a:ea typeface="微软雅黑" panose="020B0503020204020204" pitchFamily="34" charset="-122"/>
              </a:rPr>
              <a:t>[y]</a:t>
            </a:r>
            <a:r>
              <a:rPr lang="zh-CN" altLang="en-US" sz="2200" dirty="0">
                <a:effectLst/>
                <a:ea typeface="微软雅黑" panose="020B0503020204020204" pitchFamily="34" charset="-122"/>
              </a:rPr>
              <a:t> 。 时间复杂度：</a:t>
            </a:r>
            <a:r>
              <a:rPr lang="en-US" altLang="zh-CN" sz="2200" dirty="0">
                <a:effectLst/>
                <a:ea typeface="微软雅黑" panose="020B0503020204020204" pitchFamily="34" charset="-122"/>
              </a:rPr>
              <a:t>O(1)</a:t>
            </a:r>
            <a:r>
              <a:rPr lang="zh-CN" altLang="en-US" sz="2200" dirty="0">
                <a:effectLst/>
                <a:ea typeface="微软雅黑" panose="020B0503020204020204" pitchFamily="34" charset="-122"/>
              </a:rPr>
              <a:t> </a:t>
            </a:r>
          </a:p>
        </p:txBody>
      </p:sp>
    </p:spTree>
    <p:extLst>
      <p:ext uri="{BB962C8B-B14F-4D97-AF65-F5344CB8AC3E}">
        <p14:creationId xmlns:p14="http://schemas.microsoft.com/office/powerpoint/2010/main" val="284951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AAA9EF85-D6E4-C277-18E1-6DF2CC04798A}"/>
              </a:ext>
            </a:extLst>
          </p:cNvPr>
          <p:cNvSpPr txBox="1"/>
          <p:nvPr/>
        </p:nvSpPr>
        <p:spPr>
          <a:xfrm>
            <a:off x="899160" y="2871155"/>
            <a:ext cx="10556240" cy="2350195"/>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000" b="1" dirty="0">
                <a:effectLst/>
                <a:ea typeface="微软雅黑" panose="020B0503020204020204" pitchFamily="34" charset="-122"/>
              </a:rPr>
              <a:t>对于</a:t>
            </a:r>
            <a:r>
              <a:rPr lang="zh-CN" altLang="en-US" sz="2000" b="1" dirty="0">
                <a:solidFill>
                  <a:srgbClr val="C00000"/>
                </a:solidFill>
                <a:effectLst/>
                <a:ea typeface="微软雅黑" panose="020B0503020204020204" pitchFamily="34" charset="-122"/>
              </a:rPr>
              <a:t>合并</a:t>
            </a:r>
            <a:r>
              <a:rPr lang="en-US" altLang="zh-CN" sz="2000" b="1" dirty="0">
                <a:solidFill>
                  <a:srgbClr val="C00000"/>
                </a:solidFill>
                <a:effectLst/>
                <a:ea typeface="微软雅黑" panose="020B0503020204020204" pitchFamily="34" charset="-122"/>
              </a:rPr>
              <a:t>(u, v)</a:t>
            </a:r>
            <a:r>
              <a:rPr lang="zh-CN" altLang="en-US" sz="2000" b="1" dirty="0">
                <a:effectLst/>
                <a:ea typeface="微软雅黑" panose="020B0503020204020204" pitchFamily="34" charset="-122"/>
              </a:rPr>
              <a:t> 操作</a:t>
            </a:r>
            <a:r>
              <a:rPr lang="zh-CN" altLang="en-US" sz="2000" dirty="0">
                <a:effectLst/>
                <a:ea typeface="微软雅黑" panose="020B0503020204020204" pitchFamily="34" charset="-122"/>
              </a:rPr>
              <a:t>： </a:t>
            </a:r>
            <a:endParaRPr lang="en-US" altLang="zh-CN" sz="2000" dirty="0">
              <a:effectLst/>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假设 </a:t>
            </a:r>
            <a:r>
              <a:rPr lang="en-US" altLang="zh-CN" sz="2000" dirty="0">
                <a:solidFill>
                  <a:srgbClr val="C00000"/>
                </a:solidFill>
                <a:effectLst/>
                <a:ea typeface="微软雅黑" panose="020B0503020204020204" pitchFamily="34" charset="-122"/>
              </a:rPr>
              <a:t>u</a:t>
            </a:r>
            <a:r>
              <a:rPr lang="zh-CN" altLang="en-US" sz="2000" dirty="0">
                <a:effectLst/>
                <a:ea typeface="微软雅黑" panose="020B0503020204020204" pitchFamily="34" charset="-122"/>
              </a:rPr>
              <a:t> 所在的圈子</a:t>
            </a:r>
            <a:r>
              <a:rPr lang="en-US" altLang="zh-CN" sz="2000" dirty="0">
                <a:effectLst/>
                <a:ea typeface="微软雅黑" panose="020B0503020204020204" pitchFamily="34" charset="-122"/>
              </a:rPr>
              <a:t>ID</a:t>
            </a:r>
            <a:r>
              <a:rPr lang="zh-CN" altLang="en-US" sz="2000" dirty="0">
                <a:effectLst/>
                <a:ea typeface="微软雅黑" panose="020B0503020204020204" pitchFamily="34" charset="-122"/>
              </a:rPr>
              <a:t>是 </a:t>
            </a:r>
            <a:r>
              <a:rPr lang="en-US" altLang="zh-CN" sz="2000" dirty="0">
                <a:solidFill>
                  <a:srgbClr val="C00000"/>
                </a:solidFill>
                <a:effectLst/>
                <a:ea typeface="微软雅黑" panose="020B0503020204020204" pitchFamily="34" charset="-122"/>
              </a:rPr>
              <a:t>A</a:t>
            </a:r>
            <a:r>
              <a:rPr lang="zh-CN" altLang="en-US" sz="2000" dirty="0">
                <a:effectLst/>
                <a:ea typeface="微软雅黑" panose="020B0503020204020204" pitchFamily="34" charset="-122"/>
              </a:rPr>
              <a:t>，</a:t>
            </a:r>
            <a:r>
              <a:rPr lang="en-US" altLang="zh-CN" sz="2000" dirty="0">
                <a:solidFill>
                  <a:srgbClr val="C00000"/>
                </a:solidFill>
                <a:effectLst/>
                <a:ea typeface="微软雅黑" panose="020B0503020204020204" pitchFamily="34" charset="-122"/>
              </a:rPr>
              <a:t>v</a:t>
            </a:r>
            <a:r>
              <a:rPr lang="zh-CN" altLang="en-US" sz="2000" dirty="0">
                <a:effectLst/>
                <a:ea typeface="微软雅黑" panose="020B0503020204020204" pitchFamily="34" charset="-122"/>
              </a:rPr>
              <a:t> 所在的圈子</a:t>
            </a:r>
            <a:r>
              <a:rPr lang="en-US" altLang="zh-CN" sz="2000" dirty="0">
                <a:effectLst/>
                <a:ea typeface="微软雅黑" panose="020B0503020204020204" pitchFamily="34" charset="-122"/>
              </a:rPr>
              <a:t>ID</a:t>
            </a:r>
            <a:r>
              <a:rPr lang="zh-CN" altLang="en-US" sz="2000" dirty="0">
                <a:effectLst/>
                <a:ea typeface="微软雅黑" panose="020B0503020204020204" pitchFamily="34" charset="-122"/>
              </a:rPr>
              <a:t>是 </a:t>
            </a:r>
            <a:r>
              <a:rPr lang="en-US" altLang="zh-CN" sz="2000" dirty="0">
                <a:solidFill>
                  <a:srgbClr val="C00000"/>
                </a:solidFill>
                <a:effectLst/>
                <a:ea typeface="微软雅黑" panose="020B0503020204020204" pitchFamily="34" charset="-122"/>
              </a:rPr>
              <a:t>B</a:t>
            </a:r>
            <a:r>
              <a:rPr lang="zh-CN" altLang="en-US" sz="2000" dirty="0">
                <a:effectLst/>
                <a:ea typeface="微软雅黑" panose="020B0503020204020204" pitchFamily="34" charset="-122"/>
              </a:rPr>
              <a:t>。为了合并，我们需要把所有圈子</a:t>
            </a:r>
            <a:r>
              <a:rPr lang="en-US" altLang="zh-CN" sz="2000" dirty="0">
                <a:effectLst/>
                <a:ea typeface="微软雅黑" panose="020B0503020204020204" pitchFamily="34" charset="-122"/>
              </a:rPr>
              <a:t>ID</a:t>
            </a:r>
            <a:r>
              <a:rPr lang="zh-CN" altLang="en-US" sz="2000" dirty="0">
                <a:effectLst/>
                <a:ea typeface="微软雅黑" panose="020B0503020204020204" pitchFamily="34" charset="-122"/>
              </a:rPr>
              <a:t>为 </a:t>
            </a:r>
            <a:r>
              <a:rPr lang="en-US" altLang="zh-CN" sz="2000" dirty="0">
                <a:solidFill>
                  <a:srgbClr val="C00000"/>
                </a:solidFill>
                <a:effectLst/>
                <a:ea typeface="微软雅黑" panose="020B0503020204020204" pitchFamily="34" charset="-122"/>
              </a:rPr>
              <a:t>B</a:t>
            </a:r>
            <a:r>
              <a:rPr lang="zh-CN" altLang="en-US" sz="2000" dirty="0">
                <a:effectLst/>
                <a:ea typeface="微软雅黑" panose="020B0503020204020204" pitchFamily="34" charset="-122"/>
              </a:rPr>
              <a:t> 的同学，都改成 </a:t>
            </a:r>
            <a:r>
              <a:rPr lang="en-US" altLang="zh-CN" sz="2000" dirty="0">
                <a:solidFill>
                  <a:srgbClr val="C00000"/>
                </a:solidFill>
                <a:effectLst/>
                <a:ea typeface="微软雅黑" panose="020B0503020204020204" pitchFamily="34" charset="-122"/>
              </a:rPr>
              <a:t>A</a:t>
            </a:r>
            <a:r>
              <a:rPr lang="zh-CN" altLang="en-US" sz="2000" dirty="0">
                <a:effectLst/>
                <a:ea typeface="微软雅黑" panose="020B0503020204020204" pitchFamily="34" charset="-122"/>
              </a:rPr>
              <a:t>（或者反过来）。 </a:t>
            </a:r>
            <a:endParaRPr lang="en-US" altLang="zh-CN" sz="2000" dirty="0">
              <a:effectLst/>
              <a:ea typeface="微软雅黑" panose="020B0503020204020204" pitchFamily="34" charset="-122"/>
            </a:endParaRPr>
          </a:p>
          <a:p>
            <a:pPr>
              <a:lnSpc>
                <a:spcPct val="150000"/>
              </a:lnSpc>
              <a:buClr>
                <a:srgbClr val="000000"/>
              </a:buClr>
            </a:pPr>
            <a:r>
              <a:rPr lang="zh-CN" altLang="en-US" sz="2000" dirty="0">
                <a:effectLst/>
                <a:ea typeface="微软雅黑" panose="020B0503020204020204" pitchFamily="34" charset="-122"/>
              </a:rPr>
              <a:t>这就意味着必须遍历整个 </a:t>
            </a:r>
            <a:r>
              <a:rPr lang="en-US" altLang="zh-CN" sz="2000" dirty="0" err="1">
                <a:solidFill>
                  <a:srgbClr val="C00000"/>
                </a:solidFill>
                <a:effectLst/>
                <a:ea typeface="微软雅黑" panose="020B0503020204020204" pitchFamily="34" charset="-122"/>
              </a:rPr>
              <a:t>group_id</a:t>
            </a:r>
            <a:r>
              <a:rPr lang="zh-CN" altLang="en-US" sz="2000" dirty="0">
                <a:effectLst/>
                <a:ea typeface="微软雅黑" panose="020B0503020204020204" pitchFamily="34" charset="-122"/>
              </a:rPr>
              <a:t> 数组，检查每个同学 </a:t>
            </a:r>
            <a:r>
              <a:rPr lang="en-US" altLang="zh-CN" sz="2000" dirty="0" err="1">
                <a:solidFill>
                  <a:srgbClr val="C00000"/>
                </a:solidFill>
                <a:effectLst/>
                <a:ea typeface="微软雅黑" panose="020B0503020204020204" pitchFamily="34" charset="-122"/>
              </a:rPr>
              <a:t>i</a:t>
            </a:r>
            <a:r>
              <a:rPr lang="zh-CN" altLang="en-US" sz="2000" dirty="0">
                <a:effectLst/>
                <a:ea typeface="微软雅黑" panose="020B0503020204020204" pitchFamily="34" charset="-122"/>
              </a:rPr>
              <a:t>，如果 </a:t>
            </a:r>
            <a:r>
              <a:rPr lang="en-US" altLang="zh-CN" sz="2000" dirty="0" err="1">
                <a:solidFill>
                  <a:srgbClr val="C00000"/>
                </a:solidFill>
                <a:effectLst/>
                <a:ea typeface="微软雅黑" panose="020B0503020204020204" pitchFamily="34" charset="-122"/>
              </a:rPr>
              <a:t>group_id</a:t>
            </a:r>
            <a:r>
              <a:rPr lang="en-US" altLang="zh-CN" sz="2000" dirty="0">
                <a:solidFill>
                  <a:srgbClr val="C00000"/>
                </a:solidFill>
                <a:effectLst/>
                <a:ea typeface="微软雅黑" panose="020B0503020204020204" pitchFamily="34" charset="-122"/>
              </a:rPr>
              <a:t>[</a:t>
            </a:r>
            <a:r>
              <a:rPr lang="en-US" altLang="zh-CN" sz="2000" dirty="0" err="1">
                <a:solidFill>
                  <a:srgbClr val="C00000"/>
                </a:solidFill>
                <a:effectLst/>
                <a:ea typeface="微软雅黑" panose="020B0503020204020204" pitchFamily="34" charset="-122"/>
              </a:rPr>
              <a:t>i</a:t>
            </a:r>
            <a:r>
              <a:rPr lang="en-US" altLang="zh-CN" sz="2000" dirty="0">
                <a:solidFill>
                  <a:srgbClr val="C00000"/>
                </a:solidFill>
                <a:effectLst/>
                <a:ea typeface="微软雅黑" panose="020B0503020204020204" pitchFamily="34" charset="-122"/>
              </a:rPr>
              <a:t>] == A</a:t>
            </a:r>
            <a:r>
              <a:rPr lang="zh-CN" altLang="en-US" sz="2000" dirty="0">
                <a:effectLst/>
                <a:ea typeface="微软雅黑" panose="020B0503020204020204" pitchFamily="34" charset="-122"/>
              </a:rPr>
              <a:t>，就把它改成 </a:t>
            </a:r>
            <a:r>
              <a:rPr lang="en-US" altLang="zh-CN" sz="2000" dirty="0">
                <a:solidFill>
                  <a:srgbClr val="C00000"/>
                </a:solidFill>
                <a:effectLst/>
                <a:ea typeface="微软雅黑" panose="020B0503020204020204" pitchFamily="34" charset="-122"/>
              </a:rPr>
              <a:t>B</a:t>
            </a:r>
            <a:r>
              <a:rPr lang="zh-CN" altLang="en-US" sz="2000" dirty="0">
                <a:effectLst/>
                <a:ea typeface="微软雅黑" panose="020B0503020204020204" pitchFamily="34" charset="-122"/>
              </a:rPr>
              <a:t>。 时间复杂度：</a:t>
            </a:r>
            <a:r>
              <a:rPr lang="en-US" altLang="zh-CN" sz="2000" dirty="0">
                <a:effectLst/>
                <a:ea typeface="微软雅黑" panose="020B0503020204020204" pitchFamily="34" charset="-122"/>
              </a:rPr>
              <a:t>O(N)</a:t>
            </a:r>
            <a:r>
              <a:rPr lang="zh-CN" altLang="en-US" sz="2000" dirty="0">
                <a:effectLst/>
                <a:ea typeface="微软雅黑" panose="020B0503020204020204" pitchFamily="34" charset="-122"/>
              </a:rPr>
              <a:t>，其中 </a:t>
            </a:r>
            <a:r>
              <a:rPr lang="en-US" altLang="zh-CN" sz="2000" dirty="0">
                <a:effectLst/>
                <a:ea typeface="微软雅黑" panose="020B0503020204020204" pitchFamily="34" charset="-122"/>
              </a:rPr>
              <a:t>N </a:t>
            </a:r>
            <a:r>
              <a:rPr lang="zh-CN" altLang="en-US" sz="2000" dirty="0">
                <a:effectLst/>
                <a:ea typeface="微软雅黑" panose="020B0503020204020204" pitchFamily="34" charset="-122"/>
              </a:rPr>
              <a:t>是总人数。</a:t>
            </a:r>
          </a:p>
        </p:txBody>
      </p:sp>
      <p:sp>
        <p:nvSpPr>
          <p:cNvPr id="10" name="文本框 9">
            <a:extLst>
              <a:ext uri="{FF2B5EF4-FFF2-40B4-BE49-F238E27FC236}">
                <a16:creationId xmlns:a16="http://schemas.microsoft.com/office/drawing/2014/main" id="{431F7FB1-5696-063E-665B-86516C2079D8}"/>
              </a:ext>
            </a:extLst>
          </p:cNvPr>
          <p:cNvSpPr txBox="1"/>
          <p:nvPr/>
        </p:nvSpPr>
        <p:spPr>
          <a:xfrm>
            <a:off x="899160" y="5409374"/>
            <a:ext cx="10556240"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使用本方法查询很快，但合并太慢了！如果提问 </a:t>
            </a:r>
            <a:r>
              <a:rPr lang="en-US" altLang="zh-CN" sz="2000" dirty="0">
                <a:ea typeface="微软雅黑" panose="020B0503020204020204" pitchFamily="34" charset="-122"/>
              </a:rPr>
              <a:t>M </a:t>
            </a:r>
            <a:r>
              <a:rPr lang="zh-CN" altLang="en-US" sz="2000" dirty="0">
                <a:ea typeface="微软雅黑" panose="020B0503020204020204" pitchFamily="34" charset="-122"/>
              </a:rPr>
              <a:t>次合并操作，那时间复杂度就变为了</a:t>
            </a:r>
            <a:r>
              <a:rPr lang="en-US" altLang="zh-CN" sz="2000" dirty="0">
                <a:effectLst/>
                <a:ea typeface="微软雅黑" panose="020B0503020204020204" pitchFamily="34" charset="-122"/>
              </a:rPr>
              <a:t>O(M*N)</a:t>
            </a:r>
            <a:r>
              <a:rPr lang="zh-CN" altLang="en-US" sz="2000" dirty="0">
                <a:effectLst/>
                <a:ea typeface="微软雅黑" panose="020B0503020204020204" pitchFamily="34" charset="-122"/>
              </a:rPr>
              <a:t>，数据量大会导致超时。</a:t>
            </a:r>
          </a:p>
        </p:txBody>
      </p:sp>
      <p:sp>
        <p:nvSpPr>
          <p:cNvPr id="11" name="文本框 10">
            <a:extLst>
              <a:ext uri="{FF2B5EF4-FFF2-40B4-BE49-F238E27FC236}">
                <a16:creationId xmlns:a16="http://schemas.microsoft.com/office/drawing/2014/main" id="{0FD52412-F952-2020-2ECD-332160D0D1D0}"/>
              </a:ext>
            </a:extLst>
          </p:cNvPr>
          <p:cNvSpPr txBox="1"/>
          <p:nvPr/>
        </p:nvSpPr>
        <p:spPr>
          <a:xfrm>
            <a:off x="899160" y="1448626"/>
            <a:ext cx="10515600" cy="1234505"/>
          </a:xfrm>
          <a:prstGeom prst="rect">
            <a:avLst/>
          </a:prstGeom>
          <a:solidFill>
            <a:schemeClr val="accent5">
              <a:lumMod val="20000"/>
              <a:lumOff val="80000"/>
            </a:schemeClr>
          </a:solidFill>
        </p:spPr>
        <p:txBody>
          <a:bodyPr wrap="square">
            <a:spAutoFit/>
          </a:bodyPr>
          <a:lstStyle/>
          <a:p>
            <a:pPr>
              <a:lnSpc>
                <a:spcPct val="200000"/>
              </a:lnSpc>
            </a:pPr>
            <a:r>
              <a:rPr lang="zh-CN" altLang="en-US" sz="2000" dirty="0">
                <a:latin typeface="微软雅黑" panose="020B0503020204020204" pitchFamily="34" charset="-122"/>
                <a:ea typeface="微软雅黑" panose="020B0503020204020204" pitchFamily="34" charset="-122"/>
              </a:rPr>
              <a:t>解决这个问题</a:t>
            </a:r>
            <a:r>
              <a:rPr lang="zh-CN" altLang="en-US" sz="2000" dirty="0">
                <a:effectLst/>
                <a:latin typeface="微软雅黑" panose="020B0503020204020204" pitchFamily="34" charset="-122"/>
                <a:ea typeface="微软雅黑" panose="020B0503020204020204" pitchFamily="34" charset="-122"/>
              </a:rPr>
              <a:t>最简单的想法是：使用数组，将每个同学的圈子编号储存起来。</a:t>
            </a:r>
            <a:endParaRPr lang="en-US" altLang="zh-CN" sz="2000" dirty="0">
              <a:effectLst/>
              <a:latin typeface="微软雅黑" panose="020B0503020204020204" pitchFamily="34" charset="-122"/>
              <a:ea typeface="微软雅黑" panose="020B0503020204020204" pitchFamily="34" charset="-122"/>
            </a:endParaRPr>
          </a:p>
          <a:p>
            <a:pPr>
              <a:lnSpc>
                <a:spcPct val="200000"/>
              </a:lnSpc>
            </a:pPr>
            <a:r>
              <a:rPr lang="zh-CN" altLang="en-US" sz="2000" dirty="0">
                <a:effectLst/>
                <a:latin typeface="微软雅黑" panose="020B0503020204020204" pitchFamily="34" charset="-122"/>
                <a:ea typeface="微软雅黑" panose="020B0503020204020204" pitchFamily="34" charset="-122"/>
              </a:rPr>
              <a:t>我们用一个数组 </a:t>
            </a:r>
            <a:r>
              <a:rPr lang="en-US" altLang="zh-CN" sz="2000" dirty="0" err="1">
                <a:solidFill>
                  <a:srgbClr val="C00000"/>
                </a:solidFill>
                <a:effectLst/>
                <a:latin typeface="Consolas" panose="020B0609020204030204" pitchFamily="49" charset="0"/>
                <a:ea typeface="微软雅黑" panose="020B0503020204020204" pitchFamily="34" charset="-122"/>
              </a:rPr>
              <a:t>group_id</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group_id</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的值表示 </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zh-CN" altLang="en-US" sz="2000" dirty="0">
                <a:effectLst/>
                <a:latin typeface="微软雅黑" panose="020B0503020204020204" pitchFamily="34" charset="-122"/>
                <a:ea typeface="微软雅黑" panose="020B0503020204020204" pitchFamily="34" charset="-122"/>
              </a:rPr>
              <a:t> 号同学所属圈子</a:t>
            </a:r>
            <a:r>
              <a:rPr lang="zh-CN" altLang="en-US" sz="2000" dirty="0">
                <a:latin typeface="微软雅黑" panose="020B0503020204020204" pitchFamily="34" charset="-122"/>
                <a:ea typeface="微软雅黑" panose="020B0503020204020204" pitchFamily="34" charset="-122"/>
              </a:rPr>
              <a:t>编号</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46851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500"/>
                                        <p:tgtEl>
                                          <p:spTgt spid="1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500"/>
                                        <p:tgtEl>
                                          <p:spTgt spid="1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207C9A62-81AD-6540-61DF-54652D5FDDA0}"/>
              </a:ext>
            </a:extLst>
          </p:cNvPr>
          <p:cNvSpPr txBox="1"/>
          <p:nvPr/>
        </p:nvSpPr>
        <p:spPr>
          <a:xfrm>
            <a:off x="743458" y="1538322"/>
            <a:ext cx="10705084" cy="1011367"/>
          </a:xfrm>
          <a:prstGeom prst="rect">
            <a:avLst/>
          </a:prstGeom>
          <a:solidFill>
            <a:schemeClr val="accent6">
              <a:lumMod val="20000"/>
              <a:lumOff val="80000"/>
            </a:schemeClr>
          </a:solidFill>
        </p:spPr>
        <p:txBody>
          <a:bodyPr wrap="square">
            <a:spAutoFit/>
          </a:bodyPr>
          <a:lstStyle/>
          <a:p>
            <a:pPr>
              <a:lnSpc>
                <a:spcPct val="150000"/>
              </a:lnSpc>
            </a:pPr>
            <a:r>
              <a:rPr lang="zh-CN" altLang="en-US" sz="2200" b="1" dirty="0">
                <a:effectLst/>
                <a:ea typeface="微软雅黑" panose="020B0503020204020204" pitchFamily="34" charset="-122"/>
              </a:rPr>
              <a:t>方法二：用图的邻接表 </a:t>
            </a:r>
            <a:r>
              <a:rPr lang="en-US" altLang="zh-CN" sz="2200" b="1" dirty="0">
                <a:effectLst/>
                <a:ea typeface="微软雅黑" panose="020B0503020204020204" pitchFamily="34" charset="-122"/>
              </a:rPr>
              <a:t>+ </a:t>
            </a:r>
            <a:r>
              <a:rPr lang="zh-CN" altLang="en-US" sz="2200" b="1" dirty="0">
                <a:effectLst/>
                <a:ea typeface="微软雅黑" panose="020B0503020204020204" pitchFamily="34" charset="-122"/>
              </a:rPr>
              <a:t>遍历 </a:t>
            </a:r>
            <a:r>
              <a:rPr lang="en-US" altLang="zh-CN" sz="2200" b="1" dirty="0">
                <a:effectLst/>
                <a:ea typeface="微软雅黑" panose="020B0503020204020204" pitchFamily="34" charset="-122"/>
              </a:rPr>
              <a:t>(DFS/BFS)</a:t>
            </a:r>
          </a:p>
          <a:p>
            <a:pPr>
              <a:lnSpc>
                <a:spcPct val="150000"/>
              </a:lnSpc>
            </a:pPr>
            <a:r>
              <a:rPr lang="zh-CN" altLang="en-US" sz="2000" dirty="0">
                <a:effectLst/>
                <a:ea typeface="微软雅黑" panose="020B0503020204020204" pitchFamily="34" charset="-122"/>
              </a:rPr>
              <a:t>既然学过图论，我们知道 </a:t>
            </a:r>
            <a:r>
              <a:rPr lang="zh-CN" altLang="en-US" sz="2000" b="1" dirty="0">
                <a:effectLst/>
                <a:ea typeface="微软雅黑" panose="020B0503020204020204" pitchFamily="34" charset="-122"/>
              </a:rPr>
              <a:t>朋友关系</a:t>
            </a:r>
            <a:r>
              <a:rPr lang="zh-CN" altLang="en-US" sz="2000" dirty="0">
                <a:effectLst/>
                <a:ea typeface="微软雅黑" panose="020B0503020204020204" pitchFamily="34" charset="-122"/>
              </a:rPr>
              <a:t> 就是图的</a:t>
            </a:r>
            <a:r>
              <a:rPr lang="zh-CN" altLang="en-US" sz="2000" b="1" dirty="0">
                <a:effectLst/>
                <a:ea typeface="微软雅黑" panose="020B0503020204020204" pitchFamily="34" charset="-122"/>
              </a:rPr>
              <a:t>边</a:t>
            </a:r>
            <a:r>
              <a:rPr lang="zh-CN" altLang="en-US" sz="2000" dirty="0">
                <a:effectLst/>
                <a:ea typeface="微软雅黑" panose="020B0503020204020204" pitchFamily="34" charset="-122"/>
              </a:rPr>
              <a:t>。于是我们用一个邻接表 </a:t>
            </a:r>
            <a:r>
              <a:rPr lang="en-US" altLang="zh-CN" sz="2000" dirty="0">
                <a:solidFill>
                  <a:srgbClr val="C00000"/>
                </a:solidFill>
                <a:effectLst/>
                <a:ea typeface="微软雅黑" panose="020B0503020204020204" pitchFamily="34" charset="-122"/>
              </a:rPr>
              <a:t>adj[]</a:t>
            </a:r>
            <a:r>
              <a:rPr lang="zh-CN" altLang="en-US" sz="2000" dirty="0">
                <a:effectLst/>
                <a:ea typeface="微软雅黑" panose="020B0503020204020204" pitchFamily="34" charset="-122"/>
              </a:rPr>
              <a:t> 来存图。</a:t>
            </a:r>
          </a:p>
        </p:txBody>
      </p:sp>
      <p:sp>
        <p:nvSpPr>
          <p:cNvPr id="11" name="文本框 10">
            <a:extLst>
              <a:ext uri="{FF2B5EF4-FFF2-40B4-BE49-F238E27FC236}">
                <a16:creationId xmlns:a16="http://schemas.microsoft.com/office/drawing/2014/main" id="{EE487C60-A946-3A16-3A3A-7C2FBE83D5C3}"/>
              </a:ext>
            </a:extLst>
          </p:cNvPr>
          <p:cNvSpPr txBox="1"/>
          <p:nvPr/>
        </p:nvSpPr>
        <p:spPr>
          <a:xfrm>
            <a:off x="684149" y="2859247"/>
            <a:ext cx="10823702" cy="3370859"/>
          </a:xfrm>
          <a:prstGeom prst="rect">
            <a:avLst/>
          </a:prstGeom>
          <a:solidFill>
            <a:schemeClr val="accent3">
              <a:lumMod val="20000"/>
              <a:lumOff val="80000"/>
            </a:schemeClr>
          </a:solidFill>
        </p:spPr>
        <p:txBody>
          <a:bodyPr wrap="square">
            <a:spAutoFit/>
          </a:bodyPr>
          <a:lstStyle/>
          <a:p>
            <a:pPr>
              <a:lnSpc>
                <a:spcPct val="150000"/>
              </a:lnSpc>
              <a:buClr>
                <a:srgbClr val="000000"/>
              </a:buClr>
            </a:pPr>
            <a:r>
              <a:rPr lang="zh-CN" altLang="en-US" b="1" dirty="0">
                <a:ea typeface="微软雅黑" panose="020B0503020204020204" pitchFamily="34" charset="-122"/>
              </a:rPr>
              <a:t>对于</a:t>
            </a:r>
            <a:r>
              <a:rPr lang="zh-CN" altLang="en-US" sz="1800" b="1" dirty="0">
                <a:solidFill>
                  <a:srgbClr val="C00000"/>
                </a:solidFill>
                <a:effectLst/>
                <a:ea typeface="微软雅黑" panose="020B0503020204020204" pitchFamily="34" charset="-122"/>
              </a:rPr>
              <a:t>合并 </a:t>
            </a:r>
            <a:r>
              <a:rPr lang="en-US" altLang="zh-CN" sz="1800" b="1" dirty="0">
                <a:solidFill>
                  <a:srgbClr val="C00000"/>
                </a:solidFill>
                <a:effectLst/>
                <a:ea typeface="微软雅黑" panose="020B0503020204020204" pitchFamily="34" charset="-122"/>
              </a:rPr>
              <a:t>(u, v)</a:t>
            </a:r>
            <a:r>
              <a:rPr lang="zh-CN" altLang="en-US" sz="1800" b="1" dirty="0">
                <a:effectLst/>
                <a:ea typeface="微软雅黑" panose="020B0503020204020204" pitchFamily="34" charset="-122"/>
              </a:rPr>
              <a:t> 操作</a:t>
            </a:r>
            <a:r>
              <a:rPr lang="zh-CN" altLang="en-US" sz="1800" dirty="0">
                <a:effectLst/>
                <a:ea typeface="微软雅黑" panose="020B0503020204020204" pitchFamily="34" charset="-122"/>
              </a:rPr>
              <a:t>：</a:t>
            </a:r>
            <a:endParaRPr lang="en-US" altLang="zh-CN" sz="1800" dirty="0">
              <a:effectLst/>
              <a:ea typeface="微软雅黑" panose="020B0503020204020204" pitchFamily="34" charset="-122"/>
            </a:endParaRPr>
          </a:p>
          <a:p>
            <a:pPr marL="742950" lvl="1" indent="-285750">
              <a:lnSpc>
                <a:spcPct val="150000"/>
              </a:lnSpc>
              <a:buClr>
                <a:srgbClr val="000000"/>
              </a:buClr>
              <a:buFont typeface="Arial" panose="020B0604020202020204" pitchFamily="34" charset="0"/>
              <a:buChar char="•"/>
            </a:pPr>
            <a:r>
              <a:rPr lang="en-US" altLang="zh-CN" dirty="0">
                <a:solidFill>
                  <a:srgbClr val="C00000"/>
                </a:solidFill>
                <a:effectLst/>
                <a:ea typeface="微软雅黑" panose="020B0503020204020204" pitchFamily="34" charset="-122"/>
              </a:rPr>
              <a:t>u</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v</a:t>
            </a:r>
            <a:r>
              <a:rPr lang="zh-CN" altLang="en-US" dirty="0">
                <a:effectLst/>
                <a:ea typeface="微软雅黑" panose="020B0503020204020204" pitchFamily="34" charset="-122"/>
              </a:rPr>
              <a:t> 是朋友，在图中加</a:t>
            </a:r>
            <a:r>
              <a:rPr lang="zh-CN" altLang="en-US" dirty="0">
                <a:ea typeface="微软雅黑" panose="020B0503020204020204" pitchFamily="34" charset="-122"/>
              </a:rPr>
              <a:t>双向</a:t>
            </a:r>
            <a:r>
              <a:rPr lang="zh-CN" altLang="en-US" dirty="0">
                <a:effectLst/>
                <a:ea typeface="微软雅黑" panose="020B0503020204020204" pitchFamily="34" charset="-122"/>
              </a:rPr>
              <a:t>边就可以了。</a:t>
            </a:r>
            <a:r>
              <a:rPr lang="en-US" altLang="zh-CN" dirty="0">
                <a:solidFill>
                  <a:srgbClr val="C00000"/>
                </a:solidFill>
                <a:effectLst/>
                <a:ea typeface="微软雅黑" panose="020B0503020204020204" pitchFamily="34" charset="-122"/>
              </a:rPr>
              <a:t>adj[u].</a:t>
            </a:r>
            <a:r>
              <a:rPr lang="en-US" altLang="zh-CN" dirty="0" err="1">
                <a:solidFill>
                  <a:srgbClr val="C00000"/>
                </a:solidFill>
                <a:effectLst/>
                <a:ea typeface="微软雅黑" panose="020B0503020204020204" pitchFamily="34" charset="-122"/>
              </a:rPr>
              <a:t>push_back</a:t>
            </a:r>
            <a:r>
              <a:rPr lang="en-US" altLang="zh-CN" dirty="0">
                <a:solidFill>
                  <a:srgbClr val="C00000"/>
                </a:solidFill>
                <a:effectLst/>
                <a:ea typeface="微软雅黑" panose="020B0503020204020204" pitchFamily="34" charset="-122"/>
              </a:rPr>
              <a:t>(v)</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adj[v].</a:t>
            </a:r>
            <a:r>
              <a:rPr lang="en-US" altLang="zh-CN" dirty="0" err="1">
                <a:solidFill>
                  <a:srgbClr val="C00000"/>
                </a:solidFill>
                <a:effectLst/>
                <a:ea typeface="微软雅黑" panose="020B0503020204020204" pitchFamily="34" charset="-122"/>
              </a:rPr>
              <a:t>push_back</a:t>
            </a:r>
            <a:r>
              <a:rPr lang="en-US" altLang="zh-CN" dirty="0">
                <a:solidFill>
                  <a:srgbClr val="C00000"/>
                </a:solidFill>
                <a:effectLst/>
                <a:ea typeface="微软雅黑" panose="020B0503020204020204" pitchFamily="34" charset="-122"/>
              </a:rPr>
              <a:t>(u)</a:t>
            </a:r>
          </a:p>
          <a:p>
            <a:pPr marL="742950" lvl="1" indent="-28575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时间复杂度：</a:t>
            </a:r>
            <a:r>
              <a:rPr lang="en-US" altLang="zh-CN" dirty="0">
                <a:effectLst/>
                <a:ea typeface="微软雅黑" panose="020B0503020204020204" pitchFamily="34" charset="-122"/>
              </a:rPr>
              <a:t>O(1)</a:t>
            </a:r>
            <a:r>
              <a:rPr lang="zh-CN" altLang="en-US" dirty="0">
                <a:effectLst/>
                <a:ea typeface="微软雅黑" panose="020B0503020204020204" pitchFamily="34" charset="-122"/>
              </a:rPr>
              <a:t>。</a:t>
            </a:r>
            <a:endParaRPr lang="en-US" altLang="zh-CN" dirty="0">
              <a:effectLst/>
              <a:ea typeface="微软雅黑" panose="020B0503020204020204" pitchFamily="34" charset="-122"/>
            </a:endParaRPr>
          </a:p>
          <a:p>
            <a:pPr>
              <a:lnSpc>
                <a:spcPct val="150000"/>
              </a:lnSpc>
              <a:buClr>
                <a:srgbClr val="000000"/>
              </a:buClr>
            </a:pPr>
            <a:r>
              <a:rPr lang="zh-CN" altLang="en-US" b="1" dirty="0">
                <a:ea typeface="微软雅黑" panose="020B0503020204020204" pitchFamily="34" charset="-122"/>
              </a:rPr>
              <a:t>对于</a:t>
            </a:r>
            <a:r>
              <a:rPr lang="zh-CN" altLang="en-US" sz="1800" b="1" dirty="0">
                <a:solidFill>
                  <a:srgbClr val="C00000"/>
                </a:solidFill>
                <a:effectLst/>
                <a:ea typeface="微软雅黑" panose="020B0503020204020204" pitchFamily="34" charset="-122"/>
              </a:rPr>
              <a:t>查询</a:t>
            </a:r>
            <a:r>
              <a:rPr lang="en-US" altLang="zh-CN" sz="1800" b="1" dirty="0">
                <a:solidFill>
                  <a:srgbClr val="C00000"/>
                </a:solidFill>
                <a:effectLst/>
                <a:ea typeface="微软雅黑" panose="020B0503020204020204" pitchFamily="34" charset="-122"/>
              </a:rPr>
              <a:t>(x, y)</a:t>
            </a:r>
            <a:r>
              <a:rPr lang="zh-CN" altLang="en-US" sz="1800" b="1" dirty="0">
                <a:effectLst/>
                <a:ea typeface="微软雅黑" panose="020B0503020204020204" pitchFamily="34" charset="-122"/>
              </a:rPr>
              <a:t> 操作：</a:t>
            </a:r>
            <a:endParaRPr lang="en-US" altLang="zh-CN" sz="1800" b="1" dirty="0">
              <a:effectLst/>
              <a:ea typeface="微软雅黑" panose="020B0503020204020204" pitchFamily="34" charset="-122"/>
            </a:endParaRPr>
          </a:p>
          <a:p>
            <a:pPr marL="742950" lvl="1" indent="-28575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要判断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是否在同一个朋友圈，就是判断他们在图中是否连通。 我们需要从 </a:t>
            </a:r>
            <a:r>
              <a:rPr lang="en-US" altLang="zh-CN" dirty="0">
                <a:solidFill>
                  <a:srgbClr val="C00000"/>
                </a:solidFill>
                <a:effectLst/>
                <a:ea typeface="微软雅黑" panose="020B0503020204020204" pitchFamily="34" charset="-122"/>
              </a:rPr>
              <a:t>x</a:t>
            </a:r>
            <a:r>
              <a:rPr lang="zh-CN" altLang="en-US" dirty="0">
                <a:effectLst/>
                <a:ea typeface="微软雅黑" panose="020B0503020204020204" pitchFamily="34" charset="-122"/>
              </a:rPr>
              <a:t> 开始，进行一次 </a:t>
            </a:r>
            <a:r>
              <a:rPr lang="en-US" altLang="zh-CN" dirty="0">
                <a:effectLst/>
                <a:ea typeface="微软雅黑" panose="020B0503020204020204" pitchFamily="34" charset="-122"/>
              </a:rPr>
              <a:t>DFS</a:t>
            </a:r>
            <a:r>
              <a:rPr lang="zh-CN" altLang="en-US" dirty="0">
                <a:ea typeface="微软雅黑" panose="020B0503020204020204" pitchFamily="34" charset="-122"/>
              </a:rPr>
              <a:t> </a:t>
            </a:r>
            <a:r>
              <a:rPr lang="zh-CN" altLang="en-US" dirty="0">
                <a:effectLst/>
                <a:ea typeface="微软雅黑" panose="020B0503020204020204" pitchFamily="34" charset="-122"/>
              </a:rPr>
              <a:t>或 </a:t>
            </a:r>
            <a:r>
              <a:rPr lang="en-US" altLang="zh-CN" dirty="0">
                <a:effectLst/>
                <a:ea typeface="微软雅黑" panose="020B0503020204020204" pitchFamily="34" charset="-122"/>
              </a:rPr>
              <a:t>BFS</a:t>
            </a:r>
            <a:r>
              <a:rPr lang="zh-CN" altLang="en-US" dirty="0">
                <a:effectLst/>
                <a:ea typeface="微软雅黑" panose="020B0503020204020204" pitchFamily="34" charset="-122"/>
              </a:rPr>
              <a:t>，看是否能访问到 </a:t>
            </a:r>
            <a:r>
              <a:rPr lang="en-US" altLang="zh-CN" dirty="0">
                <a:solidFill>
                  <a:srgbClr val="C00000"/>
                </a:solidFill>
                <a:effectLst/>
                <a:ea typeface="微软雅黑" panose="020B0503020204020204" pitchFamily="34" charset="-122"/>
              </a:rPr>
              <a:t>y</a:t>
            </a:r>
            <a:r>
              <a:rPr lang="zh-CN" altLang="en-US" dirty="0">
                <a:effectLst/>
                <a:ea typeface="微软雅黑" panose="020B0503020204020204" pitchFamily="34" charset="-122"/>
              </a:rPr>
              <a:t>。 </a:t>
            </a:r>
            <a:endParaRPr lang="en-US" altLang="zh-CN" dirty="0">
              <a:effectLst/>
              <a:ea typeface="微软雅黑" panose="020B0503020204020204" pitchFamily="34" charset="-122"/>
            </a:endParaRPr>
          </a:p>
          <a:p>
            <a:pPr indent="-285750">
              <a:lnSpc>
                <a:spcPct val="150000"/>
              </a:lnSpc>
              <a:buClr>
                <a:srgbClr val="000000"/>
              </a:buClr>
              <a:buFont typeface="Consolas" panose="020B0609020204030204" pitchFamily="49" charset="0"/>
              <a:buChar char="•"/>
            </a:pPr>
            <a:r>
              <a:rPr lang="zh-CN" altLang="en-US" sz="1800" dirty="0">
                <a:effectLst/>
                <a:ea typeface="微软雅黑" panose="020B0503020204020204" pitchFamily="34" charset="-122"/>
              </a:rPr>
              <a:t>时间复杂度：</a:t>
            </a:r>
            <a:r>
              <a:rPr lang="en-US" altLang="zh-CN" sz="1800" dirty="0">
                <a:effectLst/>
                <a:ea typeface="微软雅黑" panose="020B0503020204020204" pitchFamily="34" charset="-122"/>
              </a:rPr>
              <a:t>O(N + M)</a:t>
            </a:r>
            <a:r>
              <a:rPr lang="zh-CN" altLang="en-US" sz="1800" dirty="0">
                <a:effectLst/>
                <a:ea typeface="微软雅黑" panose="020B0503020204020204" pitchFamily="34" charset="-122"/>
              </a:rPr>
              <a:t>，其中 </a:t>
            </a:r>
            <a:r>
              <a:rPr lang="en-US" altLang="zh-CN" sz="1800" dirty="0">
                <a:effectLst/>
                <a:ea typeface="微软雅黑" panose="020B0503020204020204" pitchFamily="34" charset="-122"/>
              </a:rPr>
              <a:t>N </a:t>
            </a:r>
            <a:r>
              <a:rPr lang="zh-CN" altLang="en-US" sz="1800" dirty="0">
                <a:effectLst/>
                <a:ea typeface="微软雅黑" panose="020B0503020204020204" pitchFamily="34" charset="-122"/>
              </a:rPr>
              <a:t>是人数，</a:t>
            </a:r>
            <a:r>
              <a:rPr lang="en-US" altLang="zh-CN" sz="1800" dirty="0">
                <a:effectLst/>
                <a:ea typeface="微软雅黑" panose="020B0503020204020204" pitchFamily="34" charset="-122"/>
              </a:rPr>
              <a:t>M </a:t>
            </a:r>
            <a:r>
              <a:rPr lang="zh-CN" altLang="en-US" sz="1800" dirty="0">
                <a:effectLst/>
                <a:ea typeface="微软雅黑" panose="020B0503020204020204" pitchFamily="34" charset="-122"/>
              </a:rPr>
              <a:t>是关系数（边数）。在最坏情况下，需要遍历整个连通块。如果提问 </a:t>
            </a:r>
            <a:r>
              <a:rPr lang="en-US" altLang="zh-CN" sz="1800" dirty="0">
                <a:ea typeface="微软雅黑" panose="020B0503020204020204" pitchFamily="34" charset="-122"/>
              </a:rPr>
              <a:t>X </a:t>
            </a:r>
            <a:r>
              <a:rPr lang="zh-CN" altLang="en-US" sz="1800" dirty="0">
                <a:ea typeface="微软雅黑" panose="020B0503020204020204" pitchFamily="34" charset="-122"/>
              </a:rPr>
              <a:t>次合并操作，时间复杂度显然也不能接受。</a:t>
            </a:r>
            <a:endParaRPr lang="zh-CN" altLang="en-US" sz="1800" dirty="0">
              <a:effectLst/>
              <a:ea typeface="微软雅黑" panose="020B0503020204020204" pitchFamily="34" charset="-122"/>
            </a:endParaRPr>
          </a:p>
        </p:txBody>
      </p:sp>
    </p:spTree>
    <p:extLst>
      <p:ext uri="{BB962C8B-B14F-4D97-AF65-F5344CB8AC3E}">
        <p14:creationId xmlns:p14="http://schemas.microsoft.com/office/powerpoint/2010/main" val="348930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animEffect transition="in" filter="fade">
                                      <p:cBhvr>
                                        <p:cTn id="27" dur="500"/>
                                        <p:tgtEl>
                                          <p:spTgt spid="1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4" end="4"/>
                                            </p:txEl>
                                          </p:spTgt>
                                        </p:tgtEl>
                                        <p:attrNameLst>
                                          <p:attrName>style.visibility</p:attrName>
                                        </p:attrNameLst>
                                      </p:cBhvr>
                                      <p:to>
                                        <p:strVal val="visible"/>
                                      </p:to>
                                    </p:set>
                                    <p:animEffect transition="in" filter="fade">
                                      <p:cBhvr>
                                        <p:cTn id="32" dur="500"/>
                                        <p:tgtEl>
                                          <p:spTgt spid="11">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5" end="5"/>
                                            </p:txEl>
                                          </p:spTgt>
                                        </p:tgtEl>
                                        <p:attrNameLst>
                                          <p:attrName>style.visibility</p:attrName>
                                        </p:attrNameLst>
                                      </p:cBhvr>
                                      <p:to>
                                        <p:strVal val="visible"/>
                                      </p:to>
                                    </p:set>
                                    <p:animEffect transition="in" filter="fade">
                                      <p:cBhvr>
                                        <p:cTn id="37"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5A1BB67-23EE-8571-45B5-304276A87A9C}"/>
              </a:ext>
            </a:extLst>
          </p:cNvPr>
          <p:cNvSpPr txBox="1"/>
          <p:nvPr/>
        </p:nvSpPr>
        <p:spPr>
          <a:xfrm>
            <a:off x="847762" y="1610031"/>
            <a:ext cx="10496476" cy="1422954"/>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我们发现，上面两种办法都有一个操作很快，另一个操作很慢。有没有一种方法，能让两个操作都变得非常快呢？</a:t>
            </a:r>
          </a:p>
          <a:p>
            <a:pPr>
              <a:lnSpc>
                <a:spcPct val="150000"/>
              </a:lnSpc>
            </a:pPr>
            <a:r>
              <a:rPr lang="zh-CN" altLang="en-US" sz="2000" b="1" dirty="0">
                <a:effectLst/>
                <a:latin typeface="微软雅黑" panose="020B0503020204020204" pitchFamily="34" charset="-122"/>
                <a:ea typeface="微软雅黑" panose="020B0503020204020204" pitchFamily="34" charset="-122"/>
              </a:rPr>
              <a:t>有！通过并查集去操作！</a:t>
            </a:r>
            <a:endParaRPr lang="zh-CN" altLang="en-US" sz="2000" dirty="0">
              <a:effectLst/>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16378274-B962-C0B2-284F-28B02627DCD5}"/>
              </a:ext>
            </a:extLst>
          </p:cNvPr>
          <p:cNvSpPr txBox="1"/>
          <p:nvPr/>
        </p:nvSpPr>
        <p:spPr>
          <a:xfrm>
            <a:off x="731470" y="3476047"/>
            <a:ext cx="10612767" cy="2350195"/>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并查集是怎么做到的呢？</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它的核心思想像我们现实生活中的组织架构：</a:t>
            </a:r>
            <a:r>
              <a:rPr lang="zh-CN" altLang="en-US" sz="2000" b="1" dirty="0">
                <a:effectLst/>
                <a:latin typeface="微软雅黑" panose="020B0503020204020204" pitchFamily="34" charset="-122"/>
                <a:ea typeface="微软雅黑" panose="020B0503020204020204" pitchFamily="34" charset="-122"/>
              </a:rPr>
              <a:t>给每个圈子（集合）指派一个唯一的老大（代表元），所有事情都由老大出面。</a:t>
            </a:r>
            <a:endParaRPr lang="zh-CN" altLang="en-US"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我们只需要一个非常简单的数据结构：一个数组，我们叫它 </a:t>
            </a:r>
            <a:r>
              <a:rPr lang="en-US" altLang="zh-CN" sz="2000" dirty="0">
                <a:solidFill>
                  <a:srgbClr val="C00000"/>
                </a:solidFill>
                <a:effectLst/>
                <a:latin typeface="Consolas" panose="020B0609020204030204" pitchFamily="49" charset="0"/>
                <a:ea typeface="微软雅黑" panose="020B0503020204020204" pitchFamily="34" charset="-122"/>
              </a:rPr>
              <a:t>parent[]</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parent[</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存储的是 </a:t>
            </a:r>
            <a:r>
              <a:rPr lang="en-US" altLang="zh-CN" sz="2000" dirty="0" err="1">
                <a:solidFill>
                  <a:srgbClr val="C00000"/>
                </a:solidFill>
                <a:effectLst/>
                <a:latin typeface="Consolas" panose="020B0609020204030204" pitchFamily="49" charset="0"/>
                <a:ea typeface="微软雅黑" panose="020B0503020204020204" pitchFamily="34" charset="-122"/>
              </a:rPr>
              <a:t>i</a:t>
            </a:r>
            <a:r>
              <a:rPr lang="zh-CN" altLang="en-US" sz="2000" dirty="0">
                <a:effectLst/>
                <a:latin typeface="微软雅黑" panose="020B0503020204020204" pitchFamily="34" charset="-122"/>
                <a:ea typeface="微软雅黑" panose="020B0503020204020204" pitchFamily="34" charset="-122"/>
              </a:rPr>
              <a:t> 号同学的“上级”是谁。</a:t>
            </a:r>
          </a:p>
        </p:txBody>
      </p:sp>
    </p:spTree>
    <p:extLst>
      <p:ext uri="{BB962C8B-B14F-4D97-AF65-F5344CB8AC3E}">
        <p14:creationId xmlns:p14="http://schemas.microsoft.com/office/powerpoint/2010/main" val="111221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Rectangle 1">
            <a:extLst>
              <a:ext uri="{FF2B5EF4-FFF2-40B4-BE49-F238E27FC236}">
                <a16:creationId xmlns:a16="http://schemas.microsoft.com/office/drawing/2014/main" id="{9FB22A33-0F4C-4817-AA8F-6AF86BE9A12E}"/>
              </a:ext>
            </a:extLst>
          </p:cNvPr>
          <p:cNvSpPr>
            <a:spLocks noChangeArrowheads="1"/>
          </p:cNvSpPr>
          <p:nvPr/>
        </p:nvSpPr>
        <p:spPr bwMode="auto">
          <a:xfrm>
            <a:off x="949845" y="1511066"/>
            <a:ext cx="10430993" cy="2346283"/>
          </a:xfrm>
          <a:prstGeom prst="rect">
            <a:avLst/>
          </a:prstGeom>
          <a:solidFill>
            <a:schemeClr val="accent6">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altLang="en-US" sz="2000" dirty="0">
                <a:latin typeface="Microsoft YaHei" panose="020B0503020204020204" pitchFamily="34" charset="-122"/>
                <a:ea typeface="Microsoft YaHei" panose="020B0503020204020204" pitchFamily="34" charset="-122"/>
              </a:rPr>
              <a:t>现在通过</a:t>
            </a:r>
            <a:r>
              <a:rPr kumimoji="0" lang="zh-CN" altLang="zh-CN" sz="2000" b="1"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每个圈子（集合），选出一个“老大”（代表）</a:t>
            </a:r>
            <a:r>
              <a:rPr lang="zh-CN" altLang="en-US" sz="2000" dirty="0">
                <a:latin typeface="Microsoft YaHei" panose="020B0503020204020204" pitchFamily="34" charset="-122"/>
                <a:ea typeface="Microsoft YaHei" panose="020B0503020204020204" pitchFamily="34" charset="-122"/>
              </a:rPr>
              <a:t>的</a:t>
            </a:r>
            <a:r>
              <a:rPr kumimoji="0" lang="zh-CN" altLang="zh-CN" sz="20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并查集的</a:t>
            </a:r>
            <a:r>
              <a:rPr lang="zh-CN" altLang="en-US" sz="2000" dirty="0">
                <a:latin typeface="Microsoft YaHei" panose="020B0503020204020204" pitchFamily="34" charset="-122"/>
                <a:ea typeface="Microsoft YaHei" panose="020B0503020204020204" pitchFamily="34" charset="-122"/>
              </a:rPr>
              <a:t>思想。</a:t>
            </a:r>
            <a:endParaRPr kumimoji="0" lang="zh-CN" altLang="zh-CN" sz="20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endParaRPr>
          </a:p>
          <a:p>
            <a:pPr eaLnBrk="0" fontAlgn="base" hangingPunct="0">
              <a:lnSpc>
                <a:spcPct val="150000"/>
              </a:lnSpc>
              <a:spcBef>
                <a:spcPct val="0"/>
              </a:spcBef>
              <a:spcAft>
                <a:spcPct val="0"/>
              </a:spcAft>
              <a:buClr>
                <a:srgbClr val="000000"/>
              </a:buClr>
            </a:pP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想判断</a:t>
            </a:r>
            <a:r>
              <a:rPr kumimoji="0" lang="zh-CN" altLang="zh-CN" sz="2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两个人是不是一伙</a:t>
            </a: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的？</a:t>
            </a:r>
            <a:endParaRPr kumimoji="0" lang="en-US"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endParaRPr>
          </a:p>
          <a:p>
            <a:pPr marL="742950" lvl="1" indent="-285750" eaLnBrk="0" fontAlgn="base" hangingPunct="0">
              <a:lnSpc>
                <a:spcPct val="150000"/>
              </a:lnSpc>
              <a:spcBef>
                <a:spcPct val="0"/>
              </a:spcBef>
              <a:spcAft>
                <a:spcPct val="0"/>
              </a:spcAft>
              <a:buClr>
                <a:srgbClr val="000000"/>
              </a:buClr>
              <a:buFont typeface="Arial" panose="020B0604020202020204" pitchFamily="34" charset="0"/>
              <a:buChar char="•"/>
            </a:pPr>
            <a:r>
              <a:rPr kumimoji="0" lang="zh-CN" altLang="en-US"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直接</a:t>
            </a: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查查他们的</a:t>
            </a:r>
            <a:r>
              <a:rPr kumimoji="0" lang="zh-CN" altLang="zh-CN" sz="2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老大是不是同一个人</a:t>
            </a: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 </a:t>
            </a:r>
          </a:p>
          <a:p>
            <a:pPr eaLnBrk="0" fontAlgn="base" hangingPunct="0">
              <a:lnSpc>
                <a:spcPct val="150000"/>
              </a:lnSpc>
              <a:spcBef>
                <a:spcPct val="0"/>
              </a:spcBef>
              <a:spcAft>
                <a:spcPct val="0"/>
              </a:spcAft>
              <a:buClr>
                <a:srgbClr val="000000"/>
              </a:buClr>
            </a:pP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想让两个圈子</a:t>
            </a:r>
            <a:r>
              <a:rPr kumimoji="0" lang="zh-CN" altLang="zh-CN" sz="2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合并</a:t>
            </a: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a:t>
            </a:r>
            <a:endParaRPr kumimoji="0" lang="en-US"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endParaRPr>
          </a:p>
          <a:p>
            <a:pPr marL="742950" lvl="1" indent="-285750" eaLnBrk="0" fontAlgn="base" hangingPunct="0">
              <a:lnSpc>
                <a:spcPct val="150000"/>
              </a:lnSpc>
              <a:spcBef>
                <a:spcPct val="0"/>
              </a:spcBef>
              <a:spcAft>
                <a:spcPct val="0"/>
              </a:spcAft>
              <a:buClr>
                <a:srgbClr val="000000"/>
              </a:buClr>
              <a:buFont typeface="Arial" panose="020B0604020202020204" pitchFamily="34" charset="0"/>
              <a:buChar char="•"/>
            </a:pP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让一个圈子的老大去</a:t>
            </a:r>
            <a:r>
              <a:rPr kumimoji="0" lang="zh-CN" altLang="zh-CN" sz="2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认另一个圈子的老大当新老大</a:t>
            </a:r>
            <a:r>
              <a:rPr kumimoji="0" lang="zh-CN" altLang="zh-CN" sz="200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rPr>
              <a:t>！ </a:t>
            </a:r>
          </a:p>
        </p:txBody>
      </p:sp>
      <p:sp>
        <p:nvSpPr>
          <p:cNvPr id="10" name="文本框 9">
            <a:extLst>
              <a:ext uri="{FF2B5EF4-FFF2-40B4-BE49-F238E27FC236}">
                <a16:creationId xmlns:a16="http://schemas.microsoft.com/office/drawing/2014/main" id="{F3C368EC-418C-D107-F292-1AA20B6609FF}"/>
              </a:ext>
            </a:extLst>
          </p:cNvPr>
          <p:cNvSpPr txBox="1"/>
          <p:nvPr/>
        </p:nvSpPr>
        <p:spPr>
          <a:xfrm>
            <a:off x="880504" y="4687226"/>
            <a:ext cx="10430992" cy="1426865"/>
          </a:xfrm>
          <a:prstGeom prst="rect">
            <a:avLst/>
          </a:prstGeom>
          <a:solidFill>
            <a:schemeClr val="bg1">
              <a:lumMod val="95000"/>
            </a:schemeClr>
          </a:solidFill>
        </p:spPr>
        <p:txBody>
          <a:bodyPr wrap="square">
            <a:spAutoFit/>
          </a:bodyPr>
          <a:lstStyle/>
          <a:p>
            <a:pPr>
              <a:lnSpc>
                <a:spcPct val="150000"/>
              </a:lnSpc>
            </a:pPr>
            <a:r>
              <a:rPr lang="en-US" altLang="zh-CN" sz="2000" b="1" dirty="0">
                <a:effectLst/>
                <a:ea typeface="微软雅黑" panose="020B0503020204020204" pitchFamily="34" charset="-122"/>
              </a:rPr>
              <a:t>1. </a:t>
            </a:r>
            <a:r>
              <a:rPr lang="zh-CN" altLang="en-US" sz="2000" b="1" dirty="0">
                <a:effectLst/>
                <a:ea typeface="微软雅黑" panose="020B0503020204020204" pitchFamily="34" charset="-122"/>
              </a:rPr>
              <a:t>初始化</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 一开始，所有同学都互不相识，每个人都是自己圈子的老大。</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我们遍历所有人，让 </a:t>
            </a:r>
            <a:r>
              <a:rPr lang="en-US" altLang="zh-CN" sz="2000" dirty="0">
                <a:solidFill>
                  <a:srgbClr val="C00000"/>
                </a:solidFill>
                <a:effectLst/>
                <a:ea typeface="微软雅黑" panose="020B0503020204020204" pitchFamily="34" charset="-122"/>
              </a:rPr>
              <a:t>parent[</a:t>
            </a:r>
            <a:r>
              <a:rPr lang="en-US" altLang="zh-CN" sz="2000" dirty="0" err="1">
                <a:solidFill>
                  <a:srgbClr val="C00000"/>
                </a:solidFill>
                <a:effectLst/>
                <a:ea typeface="微软雅黑" panose="020B0503020204020204" pitchFamily="34" charset="-122"/>
              </a:rPr>
              <a:t>i</a:t>
            </a:r>
            <a:r>
              <a:rPr lang="en-US" altLang="zh-CN" sz="2000" dirty="0">
                <a:solidFill>
                  <a:srgbClr val="C00000"/>
                </a:solidFill>
                <a:effectLst/>
                <a:ea typeface="微软雅黑" panose="020B0503020204020204" pitchFamily="34" charset="-122"/>
              </a:rPr>
              <a:t>] = </a:t>
            </a:r>
            <a:r>
              <a:rPr lang="en-US" altLang="zh-CN" sz="2000" dirty="0" err="1">
                <a:solidFill>
                  <a:srgbClr val="C00000"/>
                </a:solidFill>
                <a:effectLst/>
                <a:ea typeface="微软雅黑" panose="020B0503020204020204" pitchFamily="34" charset="-122"/>
              </a:rPr>
              <a:t>i</a:t>
            </a:r>
            <a:r>
              <a:rPr lang="zh-CN" altLang="en-US" sz="2000" dirty="0">
                <a:effectLst/>
                <a:ea typeface="微软雅黑" panose="020B0503020204020204" pitchFamily="34" charset="-122"/>
              </a:rPr>
              <a:t>。这表示 </a:t>
            </a:r>
            <a:r>
              <a:rPr lang="en-US" altLang="zh-CN" sz="2000" dirty="0" err="1">
                <a:solidFill>
                  <a:srgbClr val="C00000"/>
                </a:solidFill>
                <a:effectLst/>
                <a:ea typeface="微软雅黑" panose="020B0503020204020204" pitchFamily="34" charset="-122"/>
              </a:rPr>
              <a:t>i</a:t>
            </a:r>
            <a:r>
              <a:rPr lang="zh-CN" altLang="en-US" sz="2000" dirty="0">
                <a:effectLst/>
                <a:ea typeface="微软雅黑" panose="020B0503020204020204" pitchFamily="34" charset="-122"/>
              </a:rPr>
              <a:t> 的上级就是他自己。他自己就是老大。</a:t>
            </a:r>
          </a:p>
        </p:txBody>
      </p:sp>
      <p:sp>
        <p:nvSpPr>
          <p:cNvPr id="13" name="文本框 12">
            <a:extLst>
              <a:ext uri="{FF2B5EF4-FFF2-40B4-BE49-F238E27FC236}">
                <a16:creationId xmlns:a16="http://schemas.microsoft.com/office/drawing/2014/main" id="{97929C01-B03C-601A-BFC4-D3D171D6C154}"/>
              </a:ext>
            </a:extLst>
          </p:cNvPr>
          <p:cNvSpPr txBox="1"/>
          <p:nvPr/>
        </p:nvSpPr>
        <p:spPr>
          <a:xfrm>
            <a:off x="949845" y="4112176"/>
            <a:ext cx="1626207" cy="461665"/>
          </a:xfrm>
          <a:prstGeom prst="rect">
            <a:avLst/>
          </a:prstGeom>
          <a:solidFill>
            <a:schemeClr val="accent5">
              <a:lumMod val="20000"/>
              <a:lumOff val="80000"/>
            </a:schemeClr>
          </a:solidFill>
        </p:spPr>
        <p:txBody>
          <a:bodyPr wrap="square">
            <a:spAutoFit/>
          </a:bodyPr>
          <a:lstStyle/>
          <a:p>
            <a:r>
              <a:rPr lang="zh-CN" altLang="en-US" sz="2400" b="1" dirty="0"/>
              <a:t>算法思路：</a:t>
            </a:r>
          </a:p>
        </p:txBody>
      </p:sp>
    </p:spTree>
    <p:extLst>
      <p:ext uri="{BB962C8B-B14F-4D97-AF65-F5344CB8AC3E}">
        <p14:creationId xmlns:p14="http://schemas.microsoft.com/office/powerpoint/2010/main" val="125388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animEffect transition="in" filter="fade">
                                      <p:cBhvr>
                                        <p:cTn id="27" dur="500"/>
                                        <p:tgtEl>
                                          <p:spTgt spid="10">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xEl>
                                              <p:pRg st="1" end="1"/>
                                            </p:txEl>
                                          </p:spTgt>
                                        </p:tgtEl>
                                        <p:attrNameLst>
                                          <p:attrName>style.visibility</p:attrName>
                                        </p:attrNameLst>
                                      </p:cBhvr>
                                      <p:to>
                                        <p:strVal val="visible"/>
                                      </p:to>
                                    </p:set>
                                    <p:animEffect transition="in" filter="fade">
                                      <p:cBhvr>
                                        <p:cTn id="30" dur="500"/>
                                        <p:tgtEl>
                                          <p:spTgt spid="10">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xEl>
                                              <p:pRg st="2" end="2"/>
                                            </p:txEl>
                                          </p:spTgt>
                                        </p:tgtEl>
                                        <p:attrNameLst>
                                          <p:attrName>style.visibility</p:attrName>
                                        </p:attrNameLst>
                                      </p:cBhvr>
                                      <p:to>
                                        <p:strVal val="visible"/>
                                      </p:to>
                                    </p:set>
                                    <p:animEffect transition="in" filter="fade">
                                      <p:cBhvr>
                                        <p:cTn id="35"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F8A885E3-631B-BD47-6CA0-659CD151F85E}"/>
              </a:ext>
            </a:extLst>
          </p:cNvPr>
          <p:cNvSpPr txBox="1"/>
          <p:nvPr/>
        </p:nvSpPr>
        <p:spPr>
          <a:xfrm>
            <a:off x="773775" y="1574648"/>
            <a:ext cx="10644452" cy="965201"/>
          </a:xfrm>
          <a:prstGeom prst="rect">
            <a:avLst/>
          </a:prstGeom>
          <a:solidFill>
            <a:schemeClr val="accent1">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2. </a:t>
            </a:r>
            <a:r>
              <a:rPr lang="en-US" altLang="zh-CN" sz="2000" b="1" dirty="0">
                <a:solidFill>
                  <a:srgbClr val="C00000"/>
                </a:solidFill>
                <a:effectLst/>
                <a:ea typeface="微软雅黑" panose="020B0503020204020204" pitchFamily="34" charset="-122"/>
              </a:rPr>
              <a:t>find(x)</a:t>
            </a:r>
            <a:r>
              <a:rPr lang="zh-CN" altLang="en-US" sz="2000" b="1" dirty="0">
                <a:effectLst/>
                <a:ea typeface="微软雅黑" panose="020B0503020204020204" pitchFamily="34" charset="-122"/>
              </a:rPr>
              <a:t> 函数：假设现在已经形成了一些圈子，需要寻找圈子里</a:t>
            </a:r>
            <a:r>
              <a:rPr lang="zh-CN" altLang="en-US" sz="2000" b="1" dirty="0">
                <a:ea typeface="微软雅黑" panose="020B0503020204020204" pitchFamily="34" charset="-122"/>
              </a:rPr>
              <a:t>的</a:t>
            </a:r>
            <a:r>
              <a:rPr lang="zh-CN" altLang="en-US" sz="2000" b="1" dirty="0">
                <a:effectLst/>
                <a:ea typeface="微软雅黑" panose="020B0503020204020204" pitchFamily="34" charset="-122"/>
              </a:rPr>
              <a:t>老大！</a:t>
            </a:r>
          </a:p>
          <a:p>
            <a:pPr>
              <a:lnSpc>
                <a:spcPct val="150000"/>
              </a:lnSpc>
            </a:pPr>
            <a:r>
              <a:rPr lang="en-US" altLang="zh-CN" sz="2000" dirty="0">
                <a:solidFill>
                  <a:srgbClr val="C00000"/>
                </a:solidFill>
                <a:effectLst/>
                <a:ea typeface="微软雅黑" panose="020B0503020204020204" pitchFamily="34" charset="-122"/>
              </a:rPr>
              <a:t>find(x)</a:t>
            </a:r>
            <a:r>
              <a:rPr lang="zh-CN" altLang="en-US" sz="2000" dirty="0">
                <a:effectLst/>
                <a:ea typeface="微软雅黑" panose="020B0503020204020204" pitchFamily="34" charset="-122"/>
              </a:rPr>
              <a:t> 的目标是：</a:t>
            </a:r>
            <a:r>
              <a:rPr lang="zh-CN" altLang="en-US" sz="2000" b="1" dirty="0">
                <a:effectLst/>
                <a:ea typeface="微软雅黑" panose="020B0503020204020204" pitchFamily="34" charset="-122"/>
              </a:rPr>
              <a:t>找出 </a:t>
            </a:r>
            <a:r>
              <a:rPr lang="en-US" altLang="zh-CN" sz="2000" b="1" dirty="0">
                <a:solidFill>
                  <a:srgbClr val="C00000"/>
                </a:solidFill>
                <a:effectLst/>
                <a:ea typeface="微软雅黑" panose="020B0503020204020204" pitchFamily="34" charset="-122"/>
              </a:rPr>
              <a:t>x</a:t>
            </a:r>
            <a:r>
              <a:rPr lang="zh-CN" altLang="en-US" sz="2000" b="1" dirty="0">
                <a:effectLst/>
                <a:ea typeface="微软雅黑" panose="020B0503020204020204" pitchFamily="34" charset="-122"/>
              </a:rPr>
              <a:t> 所在圈子的最终老大是谁？</a:t>
            </a:r>
            <a:endParaRPr lang="zh-CN" altLang="en-US" sz="2000" dirty="0">
              <a:effectLst/>
              <a:ea typeface="微软雅黑" panose="020B0503020204020204" pitchFamily="34" charset="-122"/>
            </a:endParaRPr>
          </a:p>
        </p:txBody>
      </p:sp>
      <p:sp>
        <p:nvSpPr>
          <p:cNvPr id="12" name="文本框 11">
            <a:extLst>
              <a:ext uri="{FF2B5EF4-FFF2-40B4-BE49-F238E27FC236}">
                <a16:creationId xmlns:a16="http://schemas.microsoft.com/office/drawing/2014/main" id="{D56C50EC-A673-FD76-C544-5C5C4E2A4C4D}"/>
              </a:ext>
            </a:extLst>
          </p:cNvPr>
          <p:cNvSpPr txBox="1"/>
          <p:nvPr/>
        </p:nvSpPr>
        <p:spPr>
          <a:xfrm>
            <a:off x="773775" y="3538185"/>
            <a:ext cx="10644452" cy="2811860"/>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000" b="1" dirty="0">
                <a:effectLst/>
                <a:ea typeface="微软雅黑" panose="020B0503020204020204" pitchFamily="34" charset="-122"/>
              </a:rPr>
              <a:t>基本思路 </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递归查找</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 </a:t>
            </a:r>
          </a:p>
          <a:p>
            <a:pPr marL="914400" lvl="1" indent="-457200">
              <a:lnSpc>
                <a:spcPct val="150000"/>
              </a:lnSpc>
              <a:buClr>
                <a:srgbClr val="000000"/>
              </a:buClr>
              <a:buFont typeface="+mj-lt"/>
              <a:buAutoNum type="arabicPeriod"/>
            </a:pPr>
            <a:r>
              <a:rPr lang="zh-CN" altLang="en-US" sz="2000" dirty="0">
                <a:effectLst/>
                <a:ea typeface="微软雅黑" panose="020B0503020204020204" pitchFamily="34" charset="-122"/>
              </a:rPr>
              <a:t>先问 </a:t>
            </a:r>
            <a:r>
              <a:rPr lang="en-US" altLang="zh-CN" sz="2000" dirty="0">
                <a:effectLst/>
                <a:ea typeface="微软雅黑" panose="020B0503020204020204" pitchFamily="34" charset="-122"/>
              </a:rPr>
              <a:t>x </a:t>
            </a:r>
            <a:r>
              <a:rPr lang="zh-CN" altLang="en-US" sz="2000" dirty="0">
                <a:effectLst/>
                <a:ea typeface="微软雅黑" panose="020B0503020204020204" pitchFamily="34" charset="-122"/>
              </a:rPr>
              <a:t>的直接上级 </a:t>
            </a:r>
            <a:r>
              <a:rPr lang="en-US" altLang="zh-CN" sz="2000" dirty="0">
                <a:solidFill>
                  <a:srgbClr val="C00000"/>
                </a:solidFill>
                <a:effectLst/>
                <a:ea typeface="微软雅黑" panose="020B0503020204020204" pitchFamily="34" charset="-122"/>
              </a:rPr>
              <a:t>parent[x]</a:t>
            </a:r>
            <a:r>
              <a:rPr lang="zh-CN" altLang="en-US" sz="2000" dirty="0">
                <a:effectLst/>
                <a:ea typeface="微软雅黑" panose="020B0503020204020204" pitchFamily="34" charset="-122"/>
              </a:rPr>
              <a:t> 是谁。</a:t>
            </a:r>
          </a:p>
          <a:p>
            <a:pPr marL="914400" lvl="1" indent="-457200">
              <a:lnSpc>
                <a:spcPct val="150000"/>
              </a:lnSpc>
              <a:buClr>
                <a:srgbClr val="000000"/>
              </a:buClr>
              <a:buFont typeface="+mj-lt"/>
              <a:buAutoNum type="arabicPeriod"/>
            </a:pPr>
            <a:r>
              <a:rPr lang="zh-CN" altLang="en-US" sz="2000" dirty="0">
                <a:effectLst/>
                <a:ea typeface="微软雅黑" panose="020B0503020204020204" pitchFamily="34" charset="-122"/>
              </a:rPr>
              <a:t>如果 </a:t>
            </a:r>
            <a:r>
              <a:rPr lang="en-US" altLang="zh-CN" sz="2000" dirty="0">
                <a:effectLst/>
                <a:ea typeface="微软雅黑" panose="020B0503020204020204" pitchFamily="34" charset="-122"/>
              </a:rPr>
              <a:t>x </a:t>
            </a:r>
            <a:r>
              <a:rPr lang="zh-CN" altLang="en-US" sz="2000" dirty="0">
                <a:effectLst/>
                <a:ea typeface="微软雅黑" panose="020B0503020204020204" pitchFamily="34" charset="-122"/>
              </a:rPr>
              <a:t>上级就是我自己 </a:t>
            </a:r>
            <a:r>
              <a:rPr lang="en-US" altLang="zh-CN" sz="2000" dirty="0">
                <a:effectLst/>
                <a:ea typeface="微软雅黑" panose="020B0503020204020204" pitchFamily="34" charset="-122"/>
              </a:rPr>
              <a:t>(</a:t>
            </a:r>
            <a:r>
              <a:rPr lang="en-US" altLang="zh-CN" sz="2000" dirty="0">
                <a:solidFill>
                  <a:srgbClr val="C00000"/>
                </a:solidFill>
                <a:effectLst/>
                <a:ea typeface="微软雅黑" panose="020B0503020204020204" pitchFamily="34" charset="-122"/>
              </a:rPr>
              <a:t>parent[x] == x</a:t>
            </a:r>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a:t>
            </a:r>
            <a:r>
              <a:rPr lang="zh-CN" altLang="en-US" sz="2000" dirty="0">
                <a:ea typeface="微软雅黑" panose="020B0503020204020204" pitchFamily="34" charset="-122"/>
              </a:rPr>
              <a:t>那 </a:t>
            </a:r>
            <a:r>
              <a:rPr lang="en-US" altLang="zh-CN" sz="2000" dirty="0">
                <a:ea typeface="微软雅黑" panose="020B0503020204020204" pitchFamily="34" charset="-122"/>
              </a:rPr>
              <a:t>x</a:t>
            </a:r>
            <a:r>
              <a:rPr lang="zh-CN" altLang="en-US" sz="2000" dirty="0">
                <a:ea typeface="微软雅黑" panose="020B0503020204020204" pitchFamily="34" charset="-122"/>
              </a:rPr>
              <a:t> </a:t>
            </a:r>
            <a:r>
              <a:rPr lang="zh-CN" altLang="en-US" sz="2000" dirty="0">
                <a:effectLst/>
                <a:ea typeface="微软雅黑" panose="020B0503020204020204" pitchFamily="34" charset="-122"/>
              </a:rPr>
              <a:t>就是最终老大，返回即可！</a:t>
            </a:r>
          </a:p>
          <a:p>
            <a:pPr marL="914400" lvl="1" indent="-457200">
              <a:lnSpc>
                <a:spcPct val="150000"/>
              </a:lnSpc>
              <a:buClr>
                <a:srgbClr val="000000"/>
              </a:buClr>
              <a:buFont typeface="+mj-lt"/>
              <a:buAutoNum type="arabicPeriod"/>
            </a:pPr>
            <a:r>
              <a:rPr lang="zh-CN" altLang="en-US" sz="2000" dirty="0">
                <a:effectLst/>
                <a:ea typeface="微软雅黑" panose="020B0503020204020204" pitchFamily="34" charset="-122"/>
              </a:rPr>
              <a:t>如果 </a:t>
            </a:r>
            <a:r>
              <a:rPr lang="en-US" altLang="zh-CN" sz="2000" dirty="0">
                <a:ea typeface="微软雅黑" panose="020B0503020204020204" pitchFamily="34" charset="-122"/>
              </a:rPr>
              <a:t>x</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的上级不是自己，那就得去问</a:t>
            </a:r>
            <a:r>
              <a:rPr lang="en-US" altLang="zh-CN" sz="2000" dirty="0">
                <a:ea typeface="微软雅黑" panose="020B0503020204020204" pitchFamily="34" charset="-122"/>
              </a:rPr>
              <a:t>x</a:t>
            </a:r>
            <a:r>
              <a:rPr lang="zh-CN" altLang="en-US" sz="2000" dirty="0">
                <a:effectLst/>
                <a:ea typeface="微软雅黑" panose="020B0503020204020204" pitchFamily="34" charset="-122"/>
              </a:rPr>
              <a:t>的上级：你的老大是谁？ 把这个问题抛给他。</a:t>
            </a:r>
          </a:p>
          <a:p>
            <a:pPr marL="914400" lvl="1" indent="-457200">
              <a:lnSpc>
                <a:spcPct val="150000"/>
              </a:lnSpc>
              <a:buClr>
                <a:srgbClr val="000000"/>
              </a:buClr>
              <a:buFont typeface="+mj-lt"/>
              <a:buAutoNum type="arabicPeriod"/>
            </a:pPr>
            <a:r>
              <a:rPr lang="zh-CN" altLang="en-US" sz="2000" dirty="0">
                <a:effectLst/>
                <a:ea typeface="微软雅黑" panose="020B0503020204020204" pitchFamily="34" charset="-122"/>
              </a:rPr>
              <a:t>这个过程会像一条链一样不断向上传递，直到找到某个上级的上级是 </a:t>
            </a:r>
            <a:r>
              <a:rPr lang="en-US" altLang="zh-CN" sz="2000" dirty="0">
                <a:effectLst/>
                <a:ea typeface="微软雅黑" panose="020B0503020204020204" pitchFamily="34" charset="-122"/>
              </a:rPr>
              <a:t>k</a:t>
            </a:r>
            <a:r>
              <a:rPr lang="zh-CN" altLang="en-US" sz="2000" dirty="0">
                <a:effectLst/>
                <a:ea typeface="微软雅黑" panose="020B0503020204020204" pitchFamily="34" charset="-122"/>
              </a:rPr>
              <a:t>，但是 </a:t>
            </a:r>
            <a:r>
              <a:rPr lang="en-US" altLang="zh-CN" sz="2000" dirty="0">
                <a:solidFill>
                  <a:srgbClr val="C00000"/>
                </a:solidFill>
                <a:effectLst/>
                <a:ea typeface="微软雅黑" panose="020B0503020204020204" pitchFamily="34" charset="-122"/>
              </a:rPr>
              <a:t>parent[</a:t>
            </a:r>
            <a:r>
              <a:rPr lang="en-US" altLang="zh-CN" sz="2000" dirty="0">
                <a:solidFill>
                  <a:srgbClr val="C00000"/>
                </a:solidFill>
                <a:ea typeface="微软雅黑" panose="020B0503020204020204" pitchFamily="34" charset="-122"/>
              </a:rPr>
              <a:t>k</a:t>
            </a:r>
            <a:r>
              <a:rPr lang="en-US" altLang="zh-CN" sz="2000" dirty="0">
                <a:solidFill>
                  <a:srgbClr val="C00000"/>
                </a:solidFill>
                <a:effectLst/>
                <a:ea typeface="微软雅黑" panose="020B0503020204020204" pitchFamily="34" charset="-122"/>
              </a:rPr>
              <a:t>] == k</a:t>
            </a:r>
            <a:r>
              <a:rPr lang="zh-CN" altLang="en-US" sz="2000" dirty="0">
                <a:effectLst/>
                <a:ea typeface="微软雅黑" panose="020B0503020204020204" pitchFamily="34" charset="-122"/>
              </a:rPr>
              <a:t> 的情况，</a:t>
            </a:r>
            <a:r>
              <a:rPr lang="zh-CN" altLang="en-US" sz="2000" dirty="0">
                <a:ea typeface="微软雅黑" panose="020B0503020204020204" pitchFamily="34" charset="-122"/>
              </a:rPr>
              <a:t>这说明 </a:t>
            </a:r>
            <a:r>
              <a:rPr lang="en-US" altLang="zh-CN" sz="2000" dirty="0">
                <a:ea typeface="微软雅黑" panose="020B0503020204020204" pitchFamily="34" charset="-122"/>
              </a:rPr>
              <a:t>k </a:t>
            </a:r>
            <a:r>
              <a:rPr lang="zh-CN" altLang="en-US" sz="2000" dirty="0">
                <a:ea typeface="微软雅黑" panose="020B0503020204020204" pitchFamily="34" charset="-122"/>
              </a:rPr>
              <a:t>已经没有上级了，那么整个圈子的</a:t>
            </a:r>
            <a:r>
              <a:rPr lang="zh-CN" altLang="en-US" sz="2000" dirty="0">
                <a:effectLst/>
                <a:ea typeface="微软雅黑" panose="020B0503020204020204" pitchFamily="34" charset="-122"/>
              </a:rPr>
              <a:t>老大就是 </a:t>
            </a:r>
            <a:r>
              <a:rPr lang="en-US" altLang="zh-CN" sz="2000" dirty="0">
                <a:effectLst/>
                <a:ea typeface="微软雅黑" panose="020B0503020204020204" pitchFamily="34" charset="-122"/>
              </a:rPr>
              <a:t>k</a:t>
            </a:r>
            <a:r>
              <a:rPr lang="zh-CN" altLang="en-US" sz="2000" dirty="0">
                <a:effectLst/>
                <a:ea typeface="微软雅黑" panose="020B0503020204020204" pitchFamily="34" charset="-122"/>
              </a:rPr>
              <a:t>。</a:t>
            </a:r>
          </a:p>
        </p:txBody>
      </p:sp>
      <p:pic>
        <p:nvPicPr>
          <p:cNvPr id="8" name="图片 7">
            <a:extLst>
              <a:ext uri="{FF2B5EF4-FFF2-40B4-BE49-F238E27FC236}">
                <a16:creationId xmlns:a16="http://schemas.microsoft.com/office/drawing/2014/main" id="{DA46EBE1-5398-831F-D201-5A5F60DBCAA0}"/>
              </a:ext>
            </a:extLst>
          </p:cNvPr>
          <p:cNvPicPr>
            <a:picLocks noChangeAspect="1"/>
          </p:cNvPicPr>
          <p:nvPr/>
        </p:nvPicPr>
        <p:blipFill>
          <a:blip r:embed="rId5"/>
          <a:stretch>
            <a:fillRect/>
          </a:stretch>
        </p:blipFill>
        <p:spPr>
          <a:xfrm>
            <a:off x="1975137" y="2707465"/>
            <a:ext cx="2914650" cy="609600"/>
          </a:xfrm>
          <a:prstGeom prst="rect">
            <a:avLst/>
          </a:prstGeom>
        </p:spPr>
      </p:pic>
      <p:pic>
        <p:nvPicPr>
          <p:cNvPr id="11" name="图片 10">
            <a:extLst>
              <a:ext uri="{FF2B5EF4-FFF2-40B4-BE49-F238E27FC236}">
                <a16:creationId xmlns:a16="http://schemas.microsoft.com/office/drawing/2014/main" id="{512C740C-9E62-324D-A537-9BAABE5CDB52}"/>
              </a:ext>
            </a:extLst>
          </p:cNvPr>
          <p:cNvPicPr>
            <a:picLocks noChangeAspect="1"/>
          </p:cNvPicPr>
          <p:nvPr/>
        </p:nvPicPr>
        <p:blipFill>
          <a:blip r:embed="rId6"/>
          <a:stretch>
            <a:fillRect/>
          </a:stretch>
        </p:blipFill>
        <p:spPr>
          <a:xfrm>
            <a:off x="5888625" y="2707465"/>
            <a:ext cx="1766888" cy="609600"/>
          </a:xfrm>
          <a:prstGeom prst="rect">
            <a:avLst/>
          </a:prstGeom>
        </p:spPr>
      </p:pic>
      <p:pic>
        <p:nvPicPr>
          <p:cNvPr id="16" name="图片 15">
            <a:extLst>
              <a:ext uri="{FF2B5EF4-FFF2-40B4-BE49-F238E27FC236}">
                <a16:creationId xmlns:a16="http://schemas.microsoft.com/office/drawing/2014/main" id="{BBD17E5E-A815-981D-7231-DDDAFB782BEC}"/>
              </a:ext>
            </a:extLst>
          </p:cNvPr>
          <p:cNvPicPr>
            <a:picLocks noChangeAspect="1"/>
          </p:cNvPicPr>
          <p:nvPr/>
        </p:nvPicPr>
        <p:blipFill>
          <a:blip r:embed="rId7"/>
          <a:stretch>
            <a:fillRect/>
          </a:stretch>
        </p:blipFill>
        <p:spPr>
          <a:xfrm>
            <a:off x="9334449" y="2707465"/>
            <a:ext cx="604838" cy="604838"/>
          </a:xfrm>
          <a:prstGeom prst="rect">
            <a:avLst/>
          </a:prstGeom>
        </p:spPr>
      </p:pic>
    </p:spTree>
    <p:extLst>
      <p:ext uri="{BB962C8B-B14F-4D97-AF65-F5344CB8AC3E}">
        <p14:creationId xmlns:p14="http://schemas.microsoft.com/office/powerpoint/2010/main" val="378782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F8A885E3-631B-BD47-6CA0-659CD151F85E}"/>
              </a:ext>
            </a:extLst>
          </p:cNvPr>
          <p:cNvSpPr txBox="1"/>
          <p:nvPr/>
        </p:nvSpPr>
        <p:spPr>
          <a:xfrm>
            <a:off x="773775" y="1414715"/>
            <a:ext cx="10644452" cy="965201"/>
          </a:xfrm>
          <a:prstGeom prst="rect">
            <a:avLst/>
          </a:prstGeom>
          <a:solidFill>
            <a:schemeClr val="accent1">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2. </a:t>
            </a:r>
            <a:r>
              <a:rPr lang="en-US" altLang="zh-CN" sz="2000" b="1" dirty="0">
                <a:solidFill>
                  <a:srgbClr val="C00000"/>
                </a:solidFill>
                <a:effectLst/>
                <a:ea typeface="微软雅黑" panose="020B0503020204020204" pitchFamily="34" charset="-122"/>
              </a:rPr>
              <a:t>find(x)</a:t>
            </a:r>
            <a:r>
              <a:rPr lang="zh-CN" altLang="en-US" sz="2000" b="1" dirty="0">
                <a:effectLst/>
                <a:ea typeface="微软雅黑" panose="020B0503020204020204" pitchFamily="34" charset="-122"/>
              </a:rPr>
              <a:t> 函数：寻找圈子里</a:t>
            </a:r>
            <a:r>
              <a:rPr lang="zh-CN" altLang="en-US" sz="2000" b="1" dirty="0">
                <a:ea typeface="微软雅黑" panose="020B0503020204020204" pitchFamily="34" charset="-122"/>
              </a:rPr>
              <a:t>的</a:t>
            </a:r>
            <a:r>
              <a:rPr lang="zh-CN" altLang="en-US" sz="2000" b="1" dirty="0">
                <a:effectLst/>
                <a:ea typeface="微软雅黑" panose="020B0503020204020204" pitchFamily="34" charset="-122"/>
              </a:rPr>
              <a:t>老大！</a:t>
            </a:r>
          </a:p>
          <a:p>
            <a:pPr>
              <a:lnSpc>
                <a:spcPct val="150000"/>
              </a:lnSpc>
            </a:pPr>
            <a:r>
              <a:rPr lang="en-US" altLang="zh-CN" sz="2000" dirty="0">
                <a:solidFill>
                  <a:srgbClr val="C00000"/>
                </a:solidFill>
                <a:effectLst/>
                <a:ea typeface="微软雅黑" panose="020B0503020204020204" pitchFamily="34" charset="-122"/>
              </a:rPr>
              <a:t>find(x)</a:t>
            </a:r>
            <a:r>
              <a:rPr lang="zh-CN" altLang="en-US" sz="2000" dirty="0">
                <a:effectLst/>
                <a:ea typeface="微软雅黑" panose="020B0503020204020204" pitchFamily="34" charset="-122"/>
              </a:rPr>
              <a:t> 的目标是：</a:t>
            </a:r>
            <a:r>
              <a:rPr lang="zh-CN" altLang="en-US" sz="2000" b="1" dirty="0">
                <a:effectLst/>
                <a:ea typeface="微软雅黑" panose="020B0503020204020204" pitchFamily="34" charset="-122"/>
              </a:rPr>
              <a:t>找出 </a:t>
            </a:r>
            <a:r>
              <a:rPr lang="en-US" altLang="zh-CN" sz="2000" b="1" dirty="0">
                <a:solidFill>
                  <a:srgbClr val="C00000"/>
                </a:solidFill>
                <a:effectLst/>
                <a:ea typeface="微软雅黑" panose="020B0503020204020204" pitchFamily="34" charset="-122"/>
              </a:rPr>
              <a:t>x</a:t>
            </a:r>
            <a:r>
              <a:rPr lang="zh-CN" altLang="en-US" sz="2000" b="1" dirty="0">
                <a:effectLst/>
                <a:ea typeface="微软雅黑" panose="020B0503020204020204" pitchFamily="34" charset="-122"/>
              </a:rPr>
              <a:t> 所在圈子的最终老大是谁？</a:t>
            </a:r>
            <a:endParaRPr lang="zh-CN" altLang="en-US" sz="2000" dirty="0">
              <a:effectLst/>
              <a:ea typeface="微软雅黑" panose="020B0503020204020204" pitchFamily="34" charset="-122"/>
            </a:endParaRPr>
          </a:p>
        </p:txBody>
      </p:sp>
      <p:sp>
        <p:nvSpPr>
          <p:cNvPr id="8" name="文本框 7">
            <a:extLst>
              <a:ext uri="{FF2B5EF4-FFF2-40B4-BE49-F238E27FC236}">
                <a16:creationId xmlns:a16="http://schemas.microsoft.com/office/drawing/2014/main" id="{D1210F7E-5D84-2BF6-862E-B52061ED5320}"/>
              </a:ext>
            </a:extLst>
          </p:cNvPr>
          <p:cNvSpPr txBox="1"/>
          <p:nvPr/>
        </p:nvSpPr>
        <p:spPr>
          <a:xfrm>
            <a:off x="773775" y="2793609"/>
            <a:ext cx="10644451" cy="3416320"/>
          </a:xfrm>
          <a:prstGeom prst="rect">
            <a:avLst/>
          </a:prstGeom>
          <a:solidFill>
            <a:schemeClr val="accent6">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假设我们有这样一个关系链：</a:t>
            </a:r>
            <a:r>
              <a:rPr lang="en-US" altLang="zh-CN" dirty="0">
                <a:solidFill>
                  <a:srgbClr val="C00000"/>
                </a:solidFill>
                <a:effectLst/>
                <a:ea typeface="微软雅黑" panose="020B0503020204020204" pitchFamily="34" charset="-122"/>
              </a:rPr>
              <a:t>1 -&gt; 2 -&gt; 3 -&gt; 4</a:t>
            </a:r>
            <a:r>
              <a:rPr lang="zh-CN" altLang="en-US" dirty="0">
                <a:effectLst/>
                <a:ea typeface="微软雅黑" panose="020B0503020204020204" pitchFamily="34" charset="-122"/>
              </a:rPr>
              <a:t> </a:t>
            </a:r>
            <a:r>
              <a:rPr lang="en-US" altLang="zh-CN" dirty="0">
                <a:effectLst/>
                <a:ea typeface="微软雅黑" panose="020B0503020204020204" pitchFamily="34" charset="-122"/>
              </a:rPr>
              <a:t>(4</a:t>
            </a:r>
            <a:r>
              <a:rPr lang="zh-CN" altLang="en-US" dirty="0">
                <a:effectLst/>
                <a:ea typeface="微软雅黑" panose="020B0503020204020204" pitchFamily="34" charset="-122"/>
              </a:rPr>
              <a:t>是老大</a:t>
            </a:r>
            <a:r>
              <a:rPr lang="en-US" altLang="zh-CN" dirty="0">
                <a:effectLst/>
                <a:ea typeface="微软雅黑" panose="020B0503020204020204" pitchFamily="34" charset="-122"/>
              </a:rPr>
              <a:t>)</a:t>
            </a:r>
            <a:r>
              <a:rPr lang="zh-CN" altLang="en-US" dirty="0">
                <a:effectLst/>
                <a:ea typeface="微软雅黑" panose="020B0503020204020204" pitchFamily="34" charset="-122"/>
              </a:rPr>
              <a:t>。 当我们调用 </a:t>
            </a:r>
            <a:r>
              <a:rPr lang="en-US" altLang="zh-CN" dirty="0">
                <a:solidFill>
                  <a:srgbClr val="C00000"/>
                </a:solidFill>
                <a:effectLst/>
                <a:ea typeface="微软雅黑" panose="020B0503020204020204" pitchFamily="34" charset="-122"/>
              </a:rPr>
              <a:t>find(1)</a:t>
            </a:r>
            <a:r>
              <a:rPr lang="en-US" altLang="zh-CN" dirty="0">
                <a:effectLst/>
                <a:ea typeface="微软雅黑" panose="020B0503020204020204" pitchFamily="34" charset="-122"/>
              </a:rPr>
              <a:t> </a:t>
            </a:r>
            <a:r>
              <a:rPr lang="zh-CN" altLang="en-US" dirty="0">
                <a:effectLst/>
                <a:ea typeface="微软雅黑" panose="020B0503020204020204" pitchFamily="34" charset="-122"/>
              </a:rPr>
              <a:t>时：</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ea typeface="微软雅黑" panose="020B0503020204020204" pitchFamily="34" charset="-122"/>
              </a:rPr>
              <a:t>find(1)</a:t>
            </a:r>
            <a:r>
              <a:rPr lang="en-US" altLang="zh-CN" dirty="0">
                <a:effectLst/>
                <a:ea typeface="微软雅黑" panose="020B0503020204020204" pitchFamily="34" charset="-122"/>
              </a:rPr>
              <a:t> </a:t>
            </a:r>
            <a:r>
              <a:rPr lang="zh-CN" altLang="en-US" dirty="0">
                <a:effectLst/>
                <a:ea typeface="微软雅黑" panose="020B0503020204020204" pitchFamily="34" charset="-122"/>
              </a:rPr>
              <a:t>发现上级是</a:t>
            </a:r>
            <a:r>
              <a:rPr lang="en-US" altLang="zh-CN" dirty="0">
                <a:effectLst/>
                <a:ea typeface="微软雅黑" panose="020B0503020204020204" pitchFamily="34" charset="-122"/>
              </a:rPr>
              <a:t>2</a:t>
            </a:r>
            <a:r>
              <a:rPr lang="zh-CN" altLang="en-US" dirty="0">
                <a:effectLst/>
                <a:ea typeface="微软雅黑" panose="020B0503020204020204" pitchFamily="34" charset="-122"/>
              </a:rPr>
              <a:t>，于是去调用 </a:t>
            </a:r>
            <a:r>
              <a:rPr lang="en-US" altLang="zh-CN" dirty="0">
                <a:solidFill>
                  <a:srgbClr val="C00000"/>
                </a:solidFill>
                <a:effectLst/>
                <a:ea typeface="微软雅黑" panose="020B0503020204020204" pitchFamily="34" charset="-122"/>
              </a:rPr>
              <a:t>find(2)</a:t>
            </a:r>
            <a:r>
              <a:rPr lang="zh-CN" altLang="en-US" dirty="0">
                <a:effectLst/>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ea typeface="微软雅黑" panose="020B0503020204020204" pitchFamily="34" charset="-122"/>
              </a:rPr>
              <a:t>find(2)</a:t>
            </a:r>
            <a:r>
              <a:rPr lang="en-US" altLang="zh-CN" dirty="0">
                <a:effectLst/>
                <a:ea typeface="微软雅黑" panose="020B0503020204020204" pitchFamily="34" charset="-122"/>
              </a:rPr>
              <a:t> </a:t>
            </a:r>
            <a:r>
              <a:rPr lang="zh-CN" altLang="en-US" dirty="0">
                <a:effectLst/>
                <a:ea typeface="微软雅黑" panose="020B0503020204020204" pitchFamily="34" charset="-122"/>
              </a:rPr>
              <a:t>发现上级是</a:t>
            </a:r>
            <a:r>
              <a:rPr lang="en-US" altLang="zh-CN" dirty="0">
                <a:effectLst/>
                <a:ea typeface="微软雅黑" panose="020B0503020204020204" pitchFamily="34" charset="-122"/>
              </a:rPr>
              <a:t>3</a:t>
            </a:r>
            <a:r>
              <a:rPr lang="zh-CN" altLang="en-US" dirty="0">
                <a:effectLst/>
                <a:ea typeface="微软雅黑" panose="020B0503020204020204" pitchFamily="34" charset="-122"/>
              </a:rPr>
              <a:t>，于是去调用 </a:t>
            </a:r>
            <a:r>
              <a:rPr lang="en-US" altLang="zh-CN" dirty="0">
                <a:solidFill>
                  <a:srgbClr val="C00000"/>
                </a:solidFill>
                <a:effectLst/>
                <a:ea typeface="微软雅黑" panose="020B0503020204020204" pitchFamily="34" charset="-122"/>
              </a:rPr>
              <a:t>find(3)</a:t>
            </a:r>
            <a:r>
              <a:rPr lang="zh-CN" altLang="en-US" dirty="0">
                <a:effectLst/>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ea typeface="微软雅黑" panose="020B0503020204020204" pitchFamily="34" charset="-122"/>
              </a:rPr>
              <a:t>find(3)</a:t>
            </a:r>
            <a:r>
              <a:rPr lang="en-US" altLang="zh-CN" dirty="0">
                <a:effectLst/>
                <a:ea typeface="微软雅黑" panose="020B0503020204020204" pitchFamily="34" charset="-122"/>
              </a:rPr>
              <a:t> </a:t>
            </a:r>
            <a:r>
              <a:rPr lang="zh-CN" altLang="en-US" dirty="0">
                <a:effectLst/>
                <a:ea typeface="微软雅黑" panose="020B0503020204020204" pitchFamily="34" charset="-122"/>
              </a:rPr>
              <a:t>发现上级是</a:t>
            </a:r>
            <a:r>
              <a:rPr lang="en-US" altLang="zh-CN" dirty="0">
                <a:effectLst/>
                <a:ea typeface="微软雅黑" panose="020B0503020204020204" pitchFamily="34" charset="-122"/>
              </a:rPr>
              <a:t>4</a:t>
            </a:r>
            <a:r>
              <a:rPr lang="zh-CN" altLang="en-US" dirty="0">
                <a:effectLst/>
                <a:ea typeface="微软雅黑" panose="020B0503020204020204" pitchFamily="34" charset="-122"/>
              </a:rPr>
              <a:t>，于是去调用 </a:t>
            </a:r>
            <a:r>
              <a:rPr lang="en-US" altLang="zh-CN" dirty="0">
                <a:solidFill>
                  <a:srgbClr val="C00000"/>
                </a:solidFill>
                <a:effectLst/>
                <a:ea typeface="微软雅黑" panose="020B0503020204020204" pitchFamily="34" charset="-122"/>
              </a:rPr>
              <a:t>find(4)</a:t>
            </a:r>
            <a:r>
              <a:rPr lang="zh-CN" altLang="en-US" dirty="0">
                <a:effectLst/>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ea typeface="微软雅黑" panose="020B0503020204020204" pitchFamily="34" charset="-122"/>
              </a:rPr>
              <a:t>find(4)</a:t>
            </a:r>
            <a:r>
              <a:rPr lang="en-US" altLang="zh-CN" dirty="0">
                <a:effectLst/>
                <a:ea typeface="微软雅黑" panose="020B0503020204020204" pitchFamily="34" charset="-122"/>
              </a:rPr>
              <a:t> </a:t>
            </a:r>
            <a:r>
              <a:rPr lang="zh-CN" altLang="en-US" dirty="0">
                <a:effectLst/>
                <a:ea typeface="微软雅黑" panose="020B0503020204020204" pitchFamily="34" charset="-122"/>
              </a:rPr>
              <a:t>发现自己的上级是自己，返回给 </a:t>
            </a:r>
            <a:r>
              <a:rPr lang="en-US" altLang="zh-CN" dirty="0">
                <a:solidFill>
                  <a:srgbClr val="C00000"/>
                </a:solidFill>
                <a:ea typeface="微软雅黑" panose="020B0503020204020204" pitchFamily="34" charset="-122"/>
              </a:rPr>
              <a:t>find(3) </a:t>
            </a:r>
            <a:r>
              <a:rPr lang="zh-CN" altLang="en-US" dirty="0">
                <a:ea typeface="微软雅黑" panose="020B0503020204020204" pitchFamily="34" charset="-122"/>
              </a:rPr>
              <a:t>结果</a:t>
            </a:r>
            <a:r>
              <a:rPr lang="zh-CN" altLang="en-US"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ea typeface="微软雅黑" panose="020B0503020204020204" pitchFamily="34" charset="-122"/>
              </a:rPr>
              <a:t>find(3)</a:t>
            </a:r>
            <a:r>
              <a:rPr lang="en-US" altLang="zh-CN" dirty="0">
                <a:effectLst/>
                <a:ea typeface="微软雅黑" panose="020B0503020204020204" pitchFamily="34" charset="-122"/>
              </a:rPr>
              <a:t> </a:t>
            </a:r>
            <a:r>
              <a:rPr lang="zh-CN" altLang="en-US" dirty="0">
                <a:effectLst/>
                <a:ea typeface="微软雅黑" panose="020B0503020204020204" pitchFamily="34" charset="-122"/>
              </a:rPr>
              <a:t>得到结果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，返回 </a:t>
            </a:r>
            <a:r>
              <a:rPr lang="en-US" altLang="zh-CN" dirty="0">
                <a:solidFill>
                  <a:srgbClr val="C00000"/>
                </a:solidFill>
                <a:ea typeface="微软雅黑" panose="020B0503020204020204" pitchFamily="34" charset="-122"/>
              </a:rPr>
              <a:t>find(2) </a:t>
            </a:r>
            <a:r>
              <a:rPr lang="zh-CN" altLang="en-US" dirty="0">
                <a:ea typeface="微软雅黑" panose="020B0503020204020204" pitchFamily="34" charset="-122"/>
              </a:rPr>
              <a:t>结果</a:t>
            </a:r>
            <a:r>
              <a:rPr lang="zh-CN" altLang="en-US"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find(2)</a:t>
            </a:r>
            <a:r>
              <a:rPr lang="en-US" altLang="zh-CN" dirty="0">
                <a:effectLst/>
                <a:ea typeface="微软雅黑" panose="020B0503020204020204" pitchFamily="34" charset="-122"/>
              </a:rPr>
              <a:t> </a:t>
            </a:r>
            <a:r>
              <a:rPr lang="zh-CN" altLang="en-US" dirty="0">
                <a:effectLst/>
                <a:ea typeface="微软雅黑" panose="020B0503020204020204" pitchFamily="34" charset="-122"/>
              </a:rPr>
              <a:t>得到结果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，返回 </a:t>
            </a:r>
            <a:r>
              <a:rPr lang="en-US" altLang="zh-CN" dirty="0">
                <a:solidFill>
                  <a:srgbClr val="C00000"/>
                </a:solidFill>
                <a:ea typeface="微软雅黑" panose="020B0503020204020204" pitchFamily="34" charset="-122"/>
              </a:rPr>
              <a:t>find(1) </a:t>
            </a:r>
            <a:r>
              <a:rPr lang="zh-CN" altLang="en-US" dirty="0">
                <a:ea typeface="微软雅黑" panose="020B0503020204020204" pitchFamily="34" charset="-122"/>
              </a:rPr>
              <a:t>结果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ea typeface="微软雅黑" panose="020B0503020204020204" pitchFamily="34" charset="-122"/>
              </a:rPr>
              <a:t>find(1)</a:t>
            </a:r>
            <a:r>
              <a:rPr lang="en-US" altLang="zh-CN" dirty="0">
                <a:effectLst/>
                <a:ea typeface="微软雅黑" panose="020B0503020204020204" pitchFamily="34" charset="-122"/>
              </a:rPr>
              <a:t> </a:t>
            </a:r>
            <a:r>
              <a:rPr lang="zh-CN" altLang="en-US" dirty="0">
                <a:effectLst/>
                <a:ea typeface="微软雅黑" panose="020B0503020204020204" pitchFamily="34" charset="-122"/>
              </a:rPr>
              <a:t>得到结果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，最终返回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a:t>
            </a:r>
            <a:endParaRPr lang="en-US" altLang="zh-CN" dirty="0">
              <a:effectLst/>
              <a:ea typeface="微软雅黑" panose="020B0503020204020204" pitchFamily="34" charset="-122"/>
            </a:endParaRPr>
          </a:p>
          <a:p>
            <a:pPr>
              <a:lnSpc>
                <a:spcPct val="150000"/>
              </a:lnSpc>
              <a:buClr>
                <a:srgbClr val="000000"/>
              </a:buClr>
            </a:pPr>
            <a:r>
              <a:rPr lang="zh-CN" altLang="en-US" dirty="0">
                <a:ea typeface="微软雅黑" panose="020B0503020204020204" pitchFamily="34" charset="-122"/>
              </a:rPr>
              <a:t>那如果下次在执行 </a:t>
            </a:r>
            <a:r>
              <a:rPr lang="en-US" altLang="zh-CN" dirty="0">
                <a:ea typeface="微软雅黑" panose="020B0503020204020204" pitchFamily="34" charset="-122"/>
              </a:rPr>
              <a:t>find(1) </a:t>
            </a:r>
            <a:r>
              <a:rPr lang="zh-CN" altLang="en-US" dirty="0">
                <a:ea typeface="微软雅黑" panose="020B0503020204020204" pitchFamily="34" charset="-122"/>
              </a:rPr>
              <a:t>会怎么样？</a:t>
            </a:r>
            <a:endParaRPr lang="zh-CN" altLang="en-US" dirty="0">
              <a:effectLst/>
              <a:ea typeface="微软雅黑" panose="020B0503020204020204" pitchFamily="34" charset="-122"/>
            </a:endParaRPr>
          </a:p>
        </p:txBody>
      </p:sp>
    </p:spTree>
    <p:extLst>
      <p:ext uri="{BB962C8B-B14F-4D97-AF65-F5344CB8AC3E}">
        <p14:creationId xmlns:p14="http://schemas.microsoft.com/office/powerpoint/2010/main" val="380239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5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fade">
                                      <p:cBhvr>
                                        <p:cTn id="3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AB7F9323-AA80-1C28-3BCB-A6644A228717}"/>
              </a:ext>
            </a:extLst>
          </p:cNvPr>
          <p:cNvSpPr txBox="1"/>
          <p:nvPr/>
        </p:nvSpPr>
        <p:spPr>
          <a:xfrm>
            <a:off x="775716" y="1414715"/>
            <a:ext cx="10658168" cy="1884618"/>
          </a:xfrm>
          <a:prstGeom prst="rect">
            <a:avLst/>
          </a:prstGeom>
          <a:solidFill>
            <a:schemeClr val="bg1">
              <a:lumMod val="95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有没有发现上面这个过程有些啰嗦了</a:t>
            </a:r>
            <a:r>
              <a:rPr lang="zh-CN" altLang="en-US" sz="2000" dirty="0">
                <a:latin typeface="微软雅黑" panose="020B0503020204020204" pitchFamily="34" charset="-122"/>
                <a:ea typeface="微软雅黑" panose="020B0503020204020204" pitchFamily="34" charset="-122"/>
              </a:rPr>
              <a:t>。因为</a:t>
            </a:r>
            <a:r>
              <a:rPr lang="zh-CN" altLang="en-US" sz="2000" dirty="0">
                <a:effectLst/>
                <a:latin typeface="微软雅黑" panose="020B0503020204020204" pitchFamily="34" charset="-122"/>
                <a:ea typeface="微软雅黑" panose="020B0503020204020204" pitchFamily="34" charset="-122"/>
              </a:rPr>
              <a:t>小兵 </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每次要找自己圈子里的老大的时候，都要通过班长 </a:t>
            </a:r>
            <a:r>
              <a:rPr lang="en-US" altLang="zh-CN" sz="2000" dirty="0">
                <a:solidFill>
                  <a:srgbClr val="C00000"/>
                </a:solidFill>
                <a:effectLst/>
                <a:latin typeface="Consolas" panose="020B0609020204030204" pitchFamily="49" charset="0"/>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、排长 </a:t>
            </a:r>
            <a:r>
              <a:rPr lang="en-US" altLang="zh-CN" sz="2000" dirty="0">
                <a:solidFill>
                  <a:srgbClr val="C00000"/>
                </a:solidFill>
                <a:effectLst/>
                <a:latin typeface="Consolas" panose="020B0609020204030204" pitchFamily="49" charset="0"/>
                <a:ea typeface="微软雅黑" panose="020B0503020204020204" pitchFamily="34" charset="-122"/>
              </a:rPr>
              <a:t>3</a:t>
            </a:r>
            <a:r>
              <a:rPr lang="zh-CN" altLang="en-US" sz="2000" dirty="0">
                <a:effectLst/>
                <a:latin typeface="微软雅黑" panose="020B0503020204020204" pitchFamily="34" charset="-122"/>
                <a:ea typeface="微软雅黑" panose="020B0503020204020204" pitchFamily="34" charset="-122"/>
              </a:rPr>
              <a:t> 去传话去问才能找到自己圈子里的老大司令 </a:t>
            </a:r>
            <a:r>
              <a:rPr lang="en-US" altLang="zh-CN" sz="2000" dirty="0">
                <a:solidFill>
                  <a:srgbClr val="C00000"/>
                </a:solidFill>
                <a:effectLst/>
                <a:latin typeface="Consolas" panose="020B0609020204030204" pitchFamily="49" charset="0"/>
                <a:ea typeface="微软雅黑" panose="020B0503020204020204" pitchFamily="34" charset="-122"/>
              </a:rPr>
              <a:t>4</a:t>
            </a:r>
            <a:r>
              <a:rPr lang="zh-CN" altLang="en-US" sz="2000" dirty="0">
                <a:effectLst/>
                <a:latin typeface="微软雅黑" panose="020B0503020204020204" pitchFamily="34" charset="-122"/>
                <a:ea typeface="微软雅黑" panose="020B0503020204020204" pitchFamily="34" charset="-122"/>
              </a:rPr>
              <a:t>。 </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而聪明的做法是：</a:t>
            </a:r>
            <a:r>
              <a:rPr lang="zh-CN" altLang="en-US" sz="2000" b="1" dirty="0">
                <a:effectLst/>
                <a:latin typeface="微软雅黑" panose="020B0503020204020204" pitchFamily="34" charset="-122"/>
                <a:ea typeface="微软雅黑" panose="020B0503020204020204" pitchFamily="34" charset="-122"/>
              </a:rPr>
              <a:t>小兵 </a:t>
            </a:r>
            <a:r>
              <a:rPr lang="en-US" altLang="zh-CN" sz="2000" b="1" dirty="0">
                <a:solidFill>
                  <a:srgbClr val="C00000"/>
                </a:solidFill>
                <a:effectLst/>
                <a:latin typeface="Consolas" panose="020B0609020204030204" pitchFamily="49" charset="0"/>
                <a:ea typeface="微软雅黑" panose="020B0503020204020204" pitchFamily="34" charset="-122"/>
              </a:rPr>
              <a:t>1</a:t>
            </a:r>
            <a:r>
              <a:rPr lang="zh-CN" altLang="en-US" sz="2000" b="1" dirty="0">
                <a:effectLst/>
                <a:latin typeface="微软雅黑" panose="020B0503020204020204" pitchFamily="34" charset="-122"/>
                <a:ea typeface="微软雅黑" panose="020B0503020204020204" pitchFamily="34" charset="-122"/>
              </a:rPr>
              <a:t> 在第一次见到司令 </a:t>
            </a:r>
            <a:r>
              <a:rPr lang="en-US" altLang="zh-CN" sz="2000" b="1" dirty="0">
                <a:solidFill>
                  <a:srgbClr val="C00000"/>
                </a:solidFill>
                <a:effectLst/>
                <a:latin typeface="Consolas" panose="020B0609020204030204" pitchFamily="49" charset="0"/>
                <a:ea typeface="微软雅黑" panose="020B0503020204020204" pitchFamily="34" charset="-122"/>
              </a:rPr>
              <a:t>4</a:t>
            </a:r>
            <a:r>
              <a:rPr lang="zh-CN" altLang="en-US" sz="2000" b="1" dirty="0">
                <a:effectLst/>
                <a:latin typeface="微软雅黑" panose="020B0503020204020204" pitchFamily="34" charset="-122"/>
                <a:ea typeface="微软雅黑" panose="020B0503020204020204" pitchFamily="34" charset="-122"/>
              </a:rPr>
              <a:t> 之后，就记住司令的位置，如果下次还需要见到司令的话</a:t>
            </a:r>
            <a:r>
              <a:rPr lang="zh-CN" altLang="en-US" sz="2000" b="1" dirty="0">
                <a:latin typeface="微软雅黑" panose="020B0503020204020204" pitchFamily="34" charset="-122"/>
                <a:ea typeface="微软雅黑" panose="020B0503020204020204" pitchFamily="34" charset="-122"/>
              </a:rPr>
              <a:t>就可以</a:t>
            </a:r>
            <a:r>
              <a:rPr lang="zh-CN" altLang="en-US" sz="2000" b="1" dirty="0">
                <a:effectLst/>
                <a:latin typeface="微软雅黑" panose="020B0503020204020204" pitchFamily="34" charset="-122"/>
                <a:ea typeface="微软雅黑" panose="020B0503020204020204" pitchFamily="34" charset="-122"/>
              </a:rPr>
              <a:t>直接向司令汇报！不需要找别人帮忙了</a:t>
            </a:r>
            <a:r>
              <a:rPr lang="zh-CN" altLang="en-US" sz="2000" b="1" dirty="0">
                <a:latin typeface="微软雅黑" panose="020B0503020204020204" pitchFamily="34" charset="-122"/>
                <a:ea typeface="微软雅黑" panose="020B0503020204020204" pitchFamily="34" charset="-122"/>
              </a:rPr>
              <a:t>。</a:t>
            </a:r>
            <a:endParaRPr lang="en-US" altLang="zh-CN" sz="2000" b="1" dirty="0">
              <a:effectLst/>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DF982014-4041-000F-156D-1A5080226406}"/>
              </a:ext>
            </a:extLst>
          </p:cNvPr>
          <p:cNvSpPr txBox="1"/>
          <p:nvPr/>
        </p:nvSpPr>
        <p:spPr>
          <a:xfrm>
            <a:off x="766916" y="3511842"/>
            <a:ext cx="10658167" cy="499624"/>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路径压缩：</a:t>
            </a:r>
            <a:r>
              <a:rPr lang="zh-CN" altLang="en-US" sz="2000" b="1" dirty="0">
                <a:effectLst/>
                <a:latin typeface="微软雅黑" panose="020B0503020204020204" pitchFamily="34" charset="-122"/>
                <a:ea typeface="微软雅黑" panose="020B0503020204020204" pitchFamily="34" charset="-122"/>
              </a:rPr>
              <a:t>在我向上查找的返回过程中，把我经过的所有节点，都直接挂到最终老大的名下。</a:t>
            </a:r>
            <a:endParaRPr lang="zh-CN" altLang="en-US" sz="2000" dirty="0">
              <a:effectLst/>
              <a:latin typeface="微软雅黑" panose="020B0503020204020204" pitchFamily="34" charset="-122"/>
              <a:ea typeface="微软雅黑" panose="020B0503020204020204" pitchFamily="34" charset="-122"/>
            </a:endParaRPr>
          </a:p>
        </p:txBody>
      </p:sp>
      <p:sp>
        <p:nvSpPr>
          <p:cNvPr id="19" name="文本框 18">
            <a:extLst>
              <a:ext uri="{FF2B5EF4-FFF2-40B4-BE49-F238E27FC236}">
                <a16:creationId xmlns:a16="http://schemas.microsoft.com/office/drawing/2014/main" id="{F1A6E0B4-1B24-5BD3-91AA-E6CDAD6D5A57}"/>
              </a:ext>
            </a:extLst>
          </p:cNvPr>
          <p:cNvSpPr txBox="1"/>
          <p:nvPr/>
        </p:nvSpPr>
        <p:spPr>
          <a:xfrm>
            <a:off x="4355689" y="4223975"/>
            <a:ext cx="7078195" cy="206723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find(int x)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(parent[x] == x)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x;</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在递归返回时，用最终老大的结果来更新我自己的</a:t>
            </a:r>
            <a:r>
              <a:rPr lang="en-US" altLang="zh-CN" dirty="0">
                <a:solidFill>
                  <a:srgbClr val="008000"/>
                </a:solidFill>
                <a:latin typeface="Consolas" panose="020B0609020204030204" pitchFamily="49" charset="0"/>
              </a:rPr>
              <a:t>parent</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parent[x] = find(parent[x]);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21" name="文本框 20">
            <a:extLst>
              <a:ext uri="{FF2B5EF4-FFF2-40B4-BE49-F238E27FC236}">
                <a16:creationId xmlns:a16="http://schemas.microsoft.com/office/drawing/2014/main" id="{94EDA114-DD3B-6B94-D948-FFEFD2FA8FE6}"/>
              </a:ext>
            </a:extLst>
          </p:cNvPr>
          <p:cNvSpPr txBox="1"/>
          <p:nvPr/>
        </p:nvSpPr>
        <p:spPr>
          <a:xfrm>
            <a:off x="934064" y="4774990"/>
            <a:ext cx="3188289" cy="965201"/>
          </a:xfrm>
          <a:prstGeom prst="rect">
            <a:avLst/>
          </a:prstGeom>
          <a:solidFill>
            <a:schemeClr val="accent1">
              <a:lumMod val="20000"/>
              <a:lumOff val="80000"/>
            </a:schemeClr>
          </a:solidFill>
        </p:spPr>
        <p:txBody>
          <a:bodyPr wrap="square">
            <a:spAutoFit/>
          </a:bodyPr>
          <a:lstStyle/>
          <a:p>
            <a:pPr>
              <a:lnSpc>
                <a:spcPct val="150000"/>
              </a:lnSpc>
            </a:pPr>
            <a:r>
              <a:rPr lang="zh-CN" altLang="en-US" sz="2000" dirty="0"/>
              <a:t>代码实现：</a:t>
            </a:r>
            <a:endParaRPr lang="en-US" altLang="zh-CN" sz="2000" dirty="0"/>
          </a:p>
          <a:p>
            <a:pPr>
              <a:lnSpc>
                <a:spcPct val="150000"/>
              </a:lnSpc>
            </a:pPr>
            <a:r>
              <a:rPr lang="zh-CN" altLang="en-US" sz="2000" dirty="0"/>
              <a:t>大家先自己去尝试理解</a:t>
            </a:r>
          </a:p>
        </p:txBody>
      </p:sp>
    </p:spTree>
    <p:extLst>
      <p:ext uri="{BB962C8B-B14F-4D97-AF65-F5344CB8AC3E}">
        <p14:creationId xmlns:p14="http://schemas.microsoft.com/office/powerpoint/2010/main" val="357467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9" name="文本框 18">
            <a:extLst>
              <a:ext uri="{FF2B5EF4-FFF2-40B4-BE49-F238E27FC236}">
                <a16:creationId xmlns:a16="http://schemas.microsoft.com/office/drawing/2014/main" id="{F1A6E0B4-1B24-5BD3-91AA-E6CDAD6D5A57}"/>
              </a:ext>
            </a:extLst>
          </p:cNvPr>
          <p:cNvSpPr txBox="1"/>
          <p:nvPr/>
        </p:nvSpPr>
        <p:spPr>
          <a:xfrm>
            <a:off x="775716" y="1510146"/>
            <a:ext cx="7078195" cy="206723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find(int x)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(parent[x] == x)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x;</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在递归返回时，用最终老大的结果来更新我自己的</a:t>
            </a:r>
            <a:r>
              <a:rPr lang="en-US" altLang="zh-CN" dirty="0">
                <a:solidFill>
                  <a:srgbClr val="008000"/>
                </a:solidFill>
                <a:latin typeface="Consolas" panose="020B0609020204030204" pitchFamily="49" charset="0"/>
              </a:rPr>
              <a:t>parent</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parent[x] = find(parent[x]);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8" name="文本框 7">
            <a:extLst>
              <a:ext uri="{FF2B5EF4-FFF2-40B4-BE49-F238E27FC236}">
                <a16:creationId xmlns:a16="http://schemas.microsoft.com/office/drawing/2014/main" id="{7C424906-10E9-F762-ABA3-63A7565C1996}"/>
              </a:ext>
            </a:extLst>
          </p:cNvPr>
          <p:cNvSpPr txBox="1"/>
          <p:nvPr/>
        </p:nvSpPr>
        <p:spPr>
          <a:xfrm>
            <a:off x="775715" y="3841953"/>
            <a:ext cx="10850929" cy="2350195"/>
          </a:xfrm>
          <a:prstGeom prst="rect">
            <a:avLst/>
          </a:prstGeom>
          <a:solidFill>
            <a:schemeClr val="accent4">
              <a:lumMod val="20000"/>
              <a:lumOff val="80000"/>
            </a:schemeClr>
          </a:solidFill>
        </p:spPr>
        <p:txBody>
          <a:bodyPr wrap="square">
            <a:spAutoFit/>
          </a:bodyPr>
          <a:lstStyle/>
          <a:p>
            <a:pPr indent="-342900">
              <a:lnSpc>
                <a:spcPct val="150000"/>
              </a:lnSpc>
              <a:buClr>
                <a:srgbClr val="000000"/>
              </a:buClr>
              <a:buFont typeface="微软雅黑" panose="020B0503020204020204" pitchFamily="34" charset="-122"/>
              <a:buAutoNum type="arabicPeriod"/>
            </a:pPr>
            <a:r>
              <a:rPr lang="en-US" altLang="zh-CN" sz="2000" dirty="0">
                <a:solidFill>
                  <a:srgbClr val="C00000"/>
                </a:solidFill>
                <a:effectLst/>
                <a:ea typeface="微软雅黑" panose="020B0503020204020204" pitchFamily="34" charset="-122"/>
              </a:rPr>
              <a:t>parent[x] = find(parent[x]) </a:t>
            </a:r>
            <a:r>
              <a:rPr lang="zh-CN" altLang="en-US" sz="2000" dirty="0">
                <a:effectLst/>
                <a:ea typeface="微软雅黑" panose="020B0503020204020204" pitchFamily="34" charset="-122"/>
              </a:rPr>
              <a:t>这一行代码是精髓。</a:t>
            </a:r>
          </a:p>
          <a:p>
            <a:pPr indent="-342900">
              <a:lnSpc>
                <a:spcPct val="150000"/>
              </a:lnSpc>
              <a:buClr>
                <a:srgbClr val="000000"/>
              </a:buClr>
              <a:buFont typeface="Consolas" panose="020B0609020204030204" pitchFamily="49" charset="0"/>
              <a:buAutoNum type="arabicPeriod"/>
            </a:pPr>
            <a:r>
              <a:rPr lang="en-US" altLang="zh-CN" sz="2000" dirty="0">
                <a:solidFill>
                  <a:srgbClr val="C00000"/>
                </a:solidFill>
                <a:effectLst/>
                <a:ea typeface="微软雅黑" panose="020B0503020204020204" pitchFamily="34" charset="-122"/>
              </a:rPr>
              <a:t>find(parent[x])</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会递归找到最终老大。</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然后 </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 赋值操作会把这个最终老大的编号，直接赋给 </a:t>
            </a:r>
            <a:r>
              <a:rPr lang="en-US" altLang="zh-CN" sz="2000" dirty="0">
                <a:solidFill>
                  <a:srgbClr val="C00000"/>
                </a:solidFill>
                <a:effectLst/>
                <a:ea typeface="微软雅黑" panose="020B0503020204020204" pitchFamily="34" charset="-122"/>
              </a:rPr>
              <a:t>parent[x]</a:t>
            </a:r>
            <a:r>
              <a:rPr lang="zh-CN" altLang="en-US" sz="2000" dirty="0">
                <a:effectLst/>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这就像小兵 </a:t>
            </a:r>
            <a:r>
              <a:rPr lang="en-US" altLang="zh-CN" sz="2000" dirty="0">
                <a:solidFill>
                  <a:srgbClr val="C00000"/>
                </a:solidFill>
                <a:effectLst/>
                <a:ea typeface="微软雅黑" panose="020B0503020204020204" pitchFamily="34" charset="-122"/>
              </a:rPr>
              <a:t>1</a:t>
            </a:r>
            <a:r>
              <a:rPr lang="zh-CN" altLang="en-US" sz="2000" dirty="0">
                <a:effectLst/>
                <a:ea typeface="微软雅黑" panose="020B0503020204020204" pitchFamily="34" charset="-122"/>
              </a:rPr>
              <a:t> 的上级直接变成了司令 </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a:t>
            </a:r>
            <a:endParaRPr lang="en-US" altLang="zh-CN" sz="2000"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000" dirty="0">
                <a:ea typeface="微软雅黑" panose="020B0503020204020204" pitchFamily="34" charset="-122"/>
              </a:rPr>
              <a:t>经过路径压缩后，原来的长链结构就消失了，而下次再执行</a:t>
            </a:r>
            <a:r>
              <a:rPr lang="en-US" altLang="zh-CN" sz="2000" dirty="0">
                <a:ea typeface="微软雅黑" panose="020B0503020204020204" pitchFamily="34" charset="-122"/>
              </a:rPr>
              <a:t>find</a:t>
            </a:r>
            <a:r>
              <a:rPr lang="zh-CN" altLang="en-US" sz="2000" dirty="0">
                <a:ea typeface="微软雅黑" panose="020B0503020204020204" pitchFamily="34" charset="-122"/>
              </a:rPr>
              <a:t>，就仅需</a:t>
            </a:r>
            <a:r>
              <a:rPr lang="en-US" altLang="zh-CN" sz="2000" dirty="0">
                <a:ea typeface="微软雅黑" panose="020B0503020204020204" pitchFamily="34" charset="-122"/>
              </a:rPr>
              <a:t>O(1)</a:t>
            </a:r>
            <a:r>
              <a:rPr lang="zh-CN" altLang="en-US" sz="2000" dirty="0">
                <a:ea typeface="微软雅黑" panose="020B0503020204020204" pitchFamily="34" charset="-122"/>
              </a:rPr>
              <a:t>的时间复杂度</a:t>
            </a:r>
            <a:endParaRPr lang="zh-CN" altLang="en-US" sz="2000" dirty="0">
              <a:effectLst/>
              <a:ea typeface="微软雅黑" panose="020B0503020204020204" pitchFamily="34" charset="-122"/>
            </a:endParaRPr>
          </a:p>
        </p:txBody>
      </p:sp>
      <p:pic>
        <p:nvPicPr>
          <p:cNvPr id="11" name="图片 10">
            <a:extLst>
              <a:ext uri="{FF2B5EF4-FFF2-40B4-BE49-F238E27FC236}">
                <a16:creationId xmlns:a16="http://schemas.microsoft.com/office/drawing/2014/main" id="{45C1726A-FD8B-193F-D569-45F4ABE75AEA}"/>
              </a:ext>
            </a:extLst>
          </p:cNvPr>
          <p:cNvPicPr>
            <a:picLocks noChangeAspect="1"/>
          </p:cNvPicPr>
          <p:nvPr/>
        </p:nvPicPr>
        <p:blipFill>
          <a:blip r:embed="rId5"/>
          <a:stretch>
            <a:fillRect/>
          </a:stretch>
        </p:blipFill>
        <p:spPr>
          <a:xfrm>
            <a:off x="8276456" y="1658049"/>
            <a:ext cx="2701260" cy="1770951"/>
          </a:xfrm>
          <a:prstGeom prst="rect">
            <a:avLst/>
          </a:prstGeom>
        </p:spPr>
      </p:pic>
    </p:spTree>
    <p:extLst>
      <p:ext uri="{BB962C8B-B14F-4D97-AF65-F5344CB8AC3E}">
        <p14:creationId xmlns:p14="http://schemas.microsoft.com/office/powerpoint/2010/main" val="2740620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F3FEFD78-9FA1-F992-1869-2260ED4952F4}"/>
              </a:ext>
            </a:extLst>
          </p:cNvPr>
          <p:cNvSpPr txBox="1"/>
          <p:nvPr/>
        </p:nvSpPr>
        <p:spPr>
          <a:xfrm>
            <a:off x="775716" y="1381034"/>
            <a:ext cx="10718194" cy="965201"/>
          </a:xfrm>
          <a:prstGeom prst="rect">
            <a:avLst/>
          </a:prstGeom>
          <a:solidFill>
            <a:schemeClr val="accent6">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3. </a:t>
            </a:r>
            <a:r>
              <a:rPr lang="en-US" altLang="zh-CN" sz="2000" b="1" dirty="0">
                <a:solidFill>
                  <a:srgbClr val="C00000"/>
                </a:solidFill>
                <a:effectLst/>
                <a:ea typeface="微软雅黑" panose="020B0503020204020204" pitchFamily="34" charset="-122"/>
              </a:rPr>
              <a:t>union(u, v)</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操作：合并两个圈子</a:t>
            </a:r>
          </a:p>
          <a:p>
            <a:pPr>
              <a:lnSpc>
                <a:spcPct val="150000"/>
              </a:lnSpc>
            </a:pPr>
            <a:r>
              <a:rPr lang="zh-CN" altLang="en-US" sz="2000" dirty="0">
                <a:effectLst/>
                <a:ea typeface="微软雅黑" panose="020B0503020204020204" pitchFamily="34" charset="-122"/>
              </a:rPr>
              <a:t>现在我们有了</a:t>
            </a:r>
            <a:r>
              <a:rPr lang="en-US" altLang="zh-CN" sz="2000" dirty="0">
                <a:solidFill>
                  <a:srgbClr val="C00000"/>
                </a:solidFill>
                <a:effectLst/>
                <a:ea typeface="微软雅黑" panose="020B0503020204020204" pitchFamily="34" charset="-122"/>
              </a:rPr>
              <a:t>find</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工具，合并的操作就变得</a:t>
            </a:r>
            <a:r>
              <a:rPr lang="zh-CN" altLang="en-US" sz="2000" dirty="0">
                <a:ea typeface="微软雅黑" panose="020B0503020204020204" pitchFamily="34" charset="-122"/>
              </a:rPr>
              <a:t>非常</a:t>
            </a:r>
            <a:r>
              <a:rPr lang="zh-CN" altLang="en-US" sz="2000" dirty="0">
                <a:effectLst/>
                <a:ea typeface="微软雅黑" panose="020B0503020204020204" pitchFamily="34" charset="-122"/>
              </a:rPr>
              <a:t>简单了。</a:t>
            </a:r>
          </a:p>
        </p:txBody>
      </p:sp>
      <p:sp>
        <p:nvSpPr>
          <p:cNvPr id="12" name="文本框 11">
            <a:extLst>
              <a:ext uri="{FF2B5EF4-FFF2-40B4-BE49-F238E27FC236}">
                <a16:creationId xmlns:a16="http://schemas.microsoft.com/office/drawing/2014/main" id="{F215C887-317D-D869-A20E-10CFDED589EC}"/>
              </a:ext>
            </a:extLst>
          </p:cNvPr>
          <p:cNvSpPr txBox="1"/>
          <p:nvPr/>
        </p:nvSpPr>
        <p:spPr>
          <a:xfrm>
            <a:off x="775716" y="2560939"/>
            <a:ext cx="10718194" cy="3785652"/>
          </a:xfrm>
          <a:prstGeom prst="rect">
            <a:avLst/>
          </a:prstGeom>
          <a:solidFill>
            <a:schemeClr val="accent1">
              <a:lumMod val="20000"/>
              <a:lumOff val="80000"/>
            </a:schemeClr>
          </a:solidFill>
        </p:spPr>
        <p:txBody>
          <a:bodyPr wrap="square">
            <a:spAutoFit/>
          </a:bodyPr>
          <a:lstStyle/>
          <a:p>
            <a:pPr>
              <a:lnSpc>
                <a:spcPct val="150000"/>
              </a:lnSpc>
              <a:buClr>
                <a:srgbClr val="000000"/>
              </a:buClr>
            </a:pPr>
            <a:r>
              <a:rPr lang="en-US" altLang="zh-CN" sz="2000" dirty="0">
                <a:solidFill>
                  <a:srgbClr val="C00000"/>
                </a:solidFill>
                <a:effectLst/>
                <a:ea typeface="微软雅黑" panose="020B0503020204020204" pitchFamily="34" charset="-122"/>
              </a:rPr>
              <a:t>u</a:t>
            </a:r>
            <a:r>
              <a:rPr lang="zh-CN" altLang="en-US" sz="2000" dirty="0">
                <a:effectLst/>
                <a:ea typeface="微软雅黑" panose="020B0503020204020204" pitchFamily="34" charset="-122"/>
              </a:rPr>
              <a:t> 和 </a:t>
            </a:r>
            <a:r>
              <a:rPr lang="en-US" altLang="zh-CN" sz="2000" dirty="0">
                <a:solidFill>
                  <a:srgbClr val="C00000"/>
                </a:solidFill>
                <a:effectLst/>
                <a:ea typeface="微软雅黑" panose="020B0503020204020204" pitchFamily="34" charset="-122"/>
              </a:rPr>
              <a:t>v</a:t>
            </a:r>
            <a:r>
              <a:rPr lang="zh-CN" altLang="en-US" sz="2000" dirty="0">
                <a:effectLst/>
                <a:ea typeface="微软雅黑" panose="020B0503020204020204" pitchFamily="34" charset="-122"/>
              </a:rPr>
              <a:t> 成为朋友</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要求合并他们的朋友圈。</a:t>
            </a:r>
          </a:p>
          <a:p>
            <a:pPr>
              <a:lnSpc>
                <a:spcPct val="150000"/>
              </a:lnSpc>
              <a:buClr>
                <a:srgbClr val="000000"/>
              </a:buClr>
            </a:pPr>
            <a:r>
              <a:rPr lang="zh-CN" altLang="en-US" sz="2000" b="1" dirty="0">
                <a:effectLst/>
                <a:ea typeface="微软雅黑" panose="020B0503020204020204" pitchFamily="34" charset="-122"/>
              </a:rPr>
              <a:t>操作步骤： </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找到 </a:t>
            </a:r>
            <a:r>
              <a:rPr lang="en-US" altLang="zh-CN" sz="2000" dirty="0">
                <a:solidFill>
                  <a:srgbClr val="C00000"/>
                </a:solidFill>
                <a:effectLst/>
                <a:ea typeface="微软雅黑" panose="020B0503020204020204" pitchFamily="34" charset="-122"/>
              </a:rPr>
              <a:t>u</a:t>
            </a:r>
            <a:r>
              <a:rPr lang="zh-CN" altLang="en-US" sz="2000" dirty="0">
                <a:effectLst/>
                <a:ea typeface="微软雅黑" panose="020B0503020204020204" pitchFamily="34" charset="-122"/>
              </a:rPr>
              <a:t> 的最终老大 </a:t>
            </a:r>
            <a:r>
              <a:rPr lang="en-US" altLang="zh-CN" sz="2000" dirty="0" err="1">
                <a:solidFill>
                  <a:srgbClr val="C00000"/>
                </a:solidFill>
                <a:effectLst/>
                <a:ea typeface="微软雅黑" panose="020B0503020204020204" pitchFamily="34" charset="-122"/>
              </a:rPr>
              <a:t>rootU</a:t>
            </a:r>
            <a:r>
              <a:rPr lang="en-US" altLang="zh-CN" sz="2000" dirty="0">
                <a:solidFill>
                  <a:srgbClr val="C00000"/>
                </a:solidFill>
                <a:effectLst/>
                <a:ea typeface="微软雅黑" panose="020B0503020204020204" pitchFamily="34" charset="-122"/>
              </a:rPr>
              <a:t> = find(u)</a:t>
            </a:r>
            <a:r>
              <a:rPr lang="zh-CN" altLang="en-US" sz="2000" dirty="0">
                <a:effectLst/>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找到 </a:t>
            </a:r>
            <a:r>
              <a:rPr lang="en-US" altLang="zh-CN" sz="2000" dirty="0">
                <a:solidFill>
                  <a:srgbClr val="C00000"/>
                </a:solidFill>
                <a:effectLst/>
                <a:ea typeface="微软雅黑" panose="020B0503020204020204" pitchFamily="34" charset="-122"/>
              </a:rPr>
              <a:t>v</a:t>
            </a:r>
            <a:r>
              <a:rPr lang="zh-CN" altLang="en-US" sz="2000" dirty="0">
                <a:effectLst/>
                <a:ea typeface="微软雅黑" panose="020B0503020204020204" pitchFamily="34" charset="-122"/>
              </a:rPr>
              <a:t> 的最终老大 </a:t>
            </a:r>
            <a:r>
              <a:rPr lang="en-US" altLang="zh-CN" sz="2000" dirty="0" err="1">
                <a:solidFill>
                  <a:srgbClr val="C00000"/>
                </a:solidFill>
                <a:effectLst/>
                <a:ea typeface="微软雅黑" panose="020B0503020204020204" pitchFamily="34" charset="-122"/>
              </a:rPr>
              <a:t>rootV</a:t>
            </a:r>
            <a:r>
              <a:rPr lang="en-US" altLang="zh-CN" sz="2000" dirty="0">
                <a:solidFill>
                  <a:srgbClr val="C00000"/>
                </a:solidFill>
                <a:effectLst/>
                <a:ea typeface="微软雅黑" panose="020B0503020204020204" pitchFamily="34" charset="-122"/>
              </a:rPr>
              <a:t> = find(v)</a:t>
            </a:r>
            <a:r>
              <a:rPr lang="zh-CN" altLang="en-US" sz="2000" dirty="0">
                <a:effectLst/>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判断： </a:t>
            </a: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如果 </a:t>
            </a:r>
            <a:r>
              <a:rPr lang="en-US" altLang="zh-CN" sz="2000" dirty="0" err="1">
                <a:solidFill>
                  <a:srgbClr val="C00000"/>
                </a:solidFill>
                <a:effectLst/>
                <a:ea typeface="微软雅黑" panose="020B0503020204020204" pitchFamily="34" charset="-122"/>
              </a:rPr>
              <a:t>rootU</a:t>
            </a:r>
            <a:r>
              <a:rPr lang="zh-CN" altLang="en-US" sz="2000" dirty="0">
                <a:effectLst/>
                <a:ea typeface="微软雅黑" panose="020B0503020204020204" pitchFamily="34" charset="-122"/>
              </a:rPr>
              <a:t> 和 </a:t>
            </a:r>
            <a:r>
              <a:rPr lang="en-US" altLang="zh-CN" sz="2000" dirty="0" err="1">
                <a:solidFill>
                  <a:srgbClr val="C00000"/>
                </a:solidFill>
                <a:effectLst/>
                <a:ea typeface="微软雅黑" panose="020B0503020204020204" pitchFamily="34" charset="-122"/>
              </a:rPr>
              <a:t>rootV</a:t>
            </a:r>
            <a:r>
              <a:rPr lang="zh-CN" altLang="en-US" sz="2000" dirty="0">
                <a:effectLst/>
                <a:ea typeface="微软雅黑" panose="020B0503020204020204" pitchFamily="34" charset="-122"/>
              </a:rPr>
              <a:t> 是同一个人，什么都不用做。</a:t>
            </a: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如果他们老大不一样，那就合并：让一个其中老大去认另一个</a:t>
            </a:r>
            <a:r>
              <a:rPr lang="zh-CN" altLang="en-US" sz="2000" dirty="0">
                <a:ea typeface="微软雅黑" panose="020B0503020204020204" pitchFamily="34" charset="-122"/>
              </a:rPr>
              <a:t>当老大</a:t>
            </a:r>
            <a:r>
              <a:rPr lang="zh-CN" altLang="en-US" sz="2000" dirty="0">
                <a:effectLst/>
                <a:ea typeface="微软雅黑" panose="020B0503020204020204" pitchFamily="34" charset="-122"/>
              </a:rPr>
              <a:t>。比如，我们让 </a:t>
            </a:r>
            <a:r>
              <a:rPr lang="en-US" altLang="zh-CN" sz="2000" dirty="0">
                <a:solidFill>
                  <a:srgbClr val="C00000"/>
                </a:solidFill>
                <a:effectLst/>
                <a:ea typeface="微软雅黑" panose="020B0503020204020204" pitchFamily="34" charset="-122"/>
              </a:rPr>
              <a:t>u</a:t>
            </a:r>
            <a:r>
              <a:rPr lang="zh-CN" altLang="en-US" sz="2000" dirty="0">
                <a:effectLst/>
                <a:ea typeface="微软雅黑" panose="020B0503020204020204" pitchFamily="34" charset="-122"/>
              </a:rPr>
              <a:t> 的老大去认 </a:t>
            </a:r>
            <a:r>
              <a:rPr lang="en-US" altLang="zh-CN" sz="2000" dirty="0">
                <a:solidFill>
                  <a:srgbClr val="C00000"/>
                </a:solidFill>
                <a:effectLst/>
                <a:ea typeface="微软雅黑" panose="020B0503020204020204" pitchFamily="34" charset="-122"/>
              </a:rPr>
              <a:t>v</a:t>
            </a:r>
            <a:r>
              <a:rPr lang="zh-CN" altLang="en-US" sz="2000" dirty="0">
                <a:effectLst/>
                <a:ea typeface="微软雅黑" panose="020B0503020204020204" pitchFamily="34" charset="-122"/>
              </a:rPr>
              <a:t> 的老大当新老大</a:t>
            </a:r>
            <a:r>
              <a:rPr lang="zh-CN" altLang="en-US" sz="2000" dirty="0">
                <a:ea typeface="微软雅黑" panose="020B0503020204020204" pitchFamily="34" charset="-122"/>
              </a:rPr>
              <a:t>：</a:t>
            </a:r>
            <a:r>
              <a:rPr lang="en-US" altLang="zh-CN" sz="2000" dirty="0">
                <a:solidFill>
                  <a:srgbClr val="C00000"/>
                </a:solidFill>
                <a:ea typeface="微软雅黑" panose="020B0503020204020204" pitchFamily="34" charset="-122"/>
              </a:rPr>
              <a:t>parent[</a:t>
            </a:r>
            <a:r>
              <a:rPr lang="en-US" altLang="zh-CN" sz="2000" dirty="0" err="1">
                <a:solidFill>
                  <a:srgbClr val="C00000"/>
                </a:solidFill>
                <a:ea typeface="微软雅黑" panose="020B0503020204020204" pitchFamily="34" charset="-122"/>
              </a:rPr>
              <a:t>rootU</a:t>
            </a:r>
            <a:r>
              <a:rPr lang="en-US" altLang="zh-CN" sz="2000" dirty="0">
                <a:solidFill>
                  <a:srgbClr val="C00000"/>
                </a:solidFill>
                <a:ea typeface="微软雅黑" panose="020B0503020204020204" pitchFamily="34" charset="-122"/>
              </a:rPr>
              <a:t>] = </a:t>
            </a:r>
            <a:r>
              <a:rPr lang="en-US" altLang="zh-CN" sz="2000" dirty="0" err="1">
                <a:solidFill>
                  <a:srgbClr val="C00000"/>
                </a:solidFill>
                <a:ea typeface="微软雅黑" panose="020B0503020204020204" pitchFamily="34" charset="-122"/>
              </a:rPr>
              <a:t>rootV</a:t>
            </a:r>
            <a:r>
              <a:rPr lang="zh-CN" altLang="en-US" sz="2000" dirty="0">
                <a:effectLst/>
                <a:ea typeface="微软雅黑" panose="020B0503020204020204" pitchFamily="34" charset="-122"/>
              </a:rPr>
              <a:t> </a:t>
            </a:r>
            <a:endParaRPr lang="zh-CN" altLang="en-US" sz="2000" dirty="0">
              <a:solidFill>
                <a:srgbClr val="C00000"/>
              </a:solidFill>
              <a:ea typeface="微软雅黑" panose="020B0503020204020204" pitchFamily="34" charset="-122"/>
            </a:endParaRPr>
          </a:p>
        </p:txBody>
      </p:sp>
      <p:pic>
        <p:nvPicPr>
          <p:cNvPr id="7" name="图片 6">
            <a:extLst>
              <a:ext uri="{FF2B5EF4-FFF2-40B4-BE49-F238E27FC236}">
                <a16:creationId xmlns:a16="http://schemas.microsoft.com/office/drawing/2014/main" id="{165D2000-52AC-CBAF-F049-77BD3E86A9CC}"/>
              </a:ext>
            </a:extLst>
          </p:cNvPr>
          <p:cNvPicPr>
            <a:picLocks noChangeAspect="1"/>
          </p:cNvPicPr>
          <p:nvPr/>
        </p:nvPicPr>
        <p:blipFill>
          <a:blip r:embed="rId5"/>
          <a:stretch>
            <a:fillRect/>
          </a:stretch>
        </p:blipFill>
        <p:spPr>
          <a:xfrm>
            <a:off x="7885889" y="2736648"/>
            <a:ext cx="1766888" cy="609600"/>
          </a:xfrm>
          <a:prstGeom prst="rect">
            <a:avLst/>
          </a:prstGeom>
        </p:spPr>
      </p:pic>
      <p:pic>
        <p:nvPicPr>
          <p:cNvPr id="8" name="图片 7">
            <a:extLst>
              <a:ext uri="{FF2B5EF4-FFF2-40B4-BE49-F238E27FC236}">
                <a16:creationId xmlns:a16="http://schemas.microsoft.com/office/drawing/2014/main" id="{6CE838C2-9E55-E63C-0CC8-A3AB3137739C}"/>
              </a:ext>
            </a:extLst>
          </p:cNvPr>
          <p:cNvPicPr>
            <a:picLocks noChangeAspect="1"/>
          </p:cNvPicPr>
          <p:nvPr/>
        </p:nvPicPr>
        <p:blipFill>
          <a:blip r:embed="rId6"/>
          <a:stretch>
            <a:fillRect/>
          </a:stretch>
        </p:blipFill>
        <p:spPr>
          <a:xfrm>
            <a:off x="8466914" y="3694822"/>
            <a:ext cx="604838" cy="604838"/>
          </a:xfrm>
          <a:prstGeom prst="rect">
            <a:avLst/>
          </a:prstGeom>
        </p:spPr>
      </p:pic>
    </p:spTree>
    <p:extLst>
      <p:ext uri="{BB962C8B-B14F-4D97-AF65-F5344CB8AC3E}">
        <p14:creationId xmlns:p14="http://schemas.microsoft.com/office/powerpoint/2010/main" val="327174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xEl>
                                              <p:pRg st="1" end="1"/>
                                            </p:txEl>
                                          </p:spTgt>
                                        </p:tgtEl>
                                        <p:attrNameLst>
                                          <p:attrName>style.visibility</p:attrName>
                                        </p:attrNameLst>
                                      </p:cBhvr>
                                      <p:to>
                                        <p:strVal val="visible"/>
                                      </p:to>
                                    </p:set>
                                    <p:animEffect transition="in" filter="fade">
                                      <p:cBhvr>
                                        <p:cTn id="25" dur="500"/>
                                        <p:tgtEl>
                                          <p:spTgt spid="12">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500"/>
                                        <p:tgtEl>
                                          <p:spTgt spid="12">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animEffect transition="in" filter="fade">
                                      <p:cBhvr>
                                        <p:cTn id="31" dur="500"/>
                                        <p:tgtEl>
                                          <p:spTgt spid="12">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xEl>
                                              <p:pRg st="4" end="4"/>
                                            </p:txEl>
                                          </p:spTgt>
                                        </p:tgtEl>
                                        <p:attrNameLst>
                                          <p:attrName>style.visibility</p:attrName>
                                        </p:attrNameLst>
                                      </p:cBhvr>
                                      <p:to>
                                        <p:strVal val="visible"/>
                                      </p:to>
                                    </p:set>
                                    <p:animEffect transition="in" filter="fade">
                                      <p:cBhvr>
                                        <p:cTn id="36" dur="500"/>
                                        <p:tgtEl>
                                          <p:spTgt spid="12">
                                            <p:txEl>
                                              <p:pRg st="4" end="4"/>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
                                            <p:txEl>
                                              <p:pRg st="5" end="5"/>
                                            </p:txEl>
                                          </p:spTgt>
                                        </p:tgtEl>
                                        <p:attrNameLst>
                                          <p:attrName>style.visibility</p:attrName>
                                        </p:attrNameLst>
                                      </p:cBhvr>
                                      <p:to>
                                        <p:strVal val="visible"/>
                                      </p:to>
                                    </p:set>
                                    <p:animEffect transition="in" filter="fade">
                                      <p:cBhvr>
                                        <p:cTn id="39" dur="500"/>
                                        <p:tgtEl>
                                          <p:spTgt spid="12">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xEl>
                                              <p:pRg st="6" end="6"/>
                                            </p:txEl>
                                          </p:spTgt>
                                        </p:tgtEl>
                                        <p:attrNameLst>
                                          <p:attrName>style.visibility</p:attrName>
                                        </p:attrNameLst>
                                      </p:cBhvr>
                                      <p:to>
                                        <p:strVal val="visible"/>
                                      </p:to>
                                    </p:set>
                                    <p:animEffect transition="in" filter="fade">
                                      <p:cBhvr>
                                        <p:cTn id="44"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D4269B47-2793-B06E-D991-97A92972A466}"/>
              </a:ext>
            </a:extLst>
          </p:cNvPr>
          <p:cNvSpPr txBox="1"/>
          <p:nvPr/>
        </p:nvSpPr>
        <p:spPr>
          <a:xfrm>
            <a:off x="775716" y="1621625"/>
            <a:ext cx="10718194" cy="228267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void</a:t>
            </a:r>
            <a:r>
              <a:rPr lang="en-US" altLang="zh-CN" sz="2000" dirty="0">
                <a:solidFill>
                  <a:srgbClr val="000000"/>
                </a:solidFill>
                <a:latin typeface="Consolas" panose="020B0609020204030204" pitchFamily="49" charset="0"/>
              </a:rPr>
              <a:t> unite(int u, int v) {</a:t>
            </a:r>
          </a:p>
          <a:p>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rootU</a:t>
            </a:r>
            <a:r>
              <a:rPr lang="en-US" altLang="zh-CN" sz="2000" dirty="0">
                <a:solidFill>
                  <a:srgbClr val="000000"/>
                </a:solidFill>
                <a:latin typeface="Consolas" panose="020B0609020204030204" pitchFamily="49" charset="0"/>
              </a:rPr>
              <a:t> = find(u);</a:t>
            </a:r>
          </a:p>
          <a:p>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rootV</a:t>
            </a:r>
            <a:r>
              <a:rPr lang="en-US" altLang="zh-CN" sz="2000" dirty="0">
                <a:solidFill>
                  <a:srgbClr val="000000"/>
                </a:solidFill>
                <a:latin typeface="Consolas" panose="020B0609020204030204" pitchFamily="49" charset="0"/>
              </a:rPr>
              <a:t> = find(v);</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rootU</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rootV</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parent[</a:t>
            </a:r>
            <a:r>
              <a:rPr lang="en-US" altLang="zh-CN" sz="2000" dirty="0" err="1">
                <a:solidFill>
                  <a:srgbClr val="000000"/>
                </a:solidFill>
                <a:latin typeface="Consolas" panose="020B0609020204030204" pitchFamily="49" charset="0"/>
              </a:rPr>
              <a:t>rootU</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rootV</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u</a:t>
            </a:r>
            <a:r>
              <a:rPr lang="zh-CN" altLang="en-US" sz="2000" dirty="0">
                <a:solidFill>
                  <a:srgbClr val="008000"/>
                </a:solidFill>
                <a:latin typeface="Consolas" panose="020B0609020204030204" pitchFamily="49" charset="0"/>
              </a:rPr>
              <a:t>的老大认</a:t>
            </a:r>
            <a:r>
              <a:rPr lang="en-US" altLang="zh-CN" sz="2000" dirty="0">
                <a:solidFill>
                  <a:srgbClr val="008000"/>
                </a:solidFill>
                <a:latin typeface="Consolas" panose="020B0609020204030204" pitchFamily="49" charset="0"/>
              </a:rPr>
              <a:t>v</a:t>
            </a:r>
            <a:r>
              <a:rPr lang="zh-CN" altLang="en-US" sz="2000" dirty="0">
                <a:solidFill>
                  <a:srgbClr val="008000"/>
                </a:solidFill>
                <a:latin typeface="Consolas" panose="020B0609020204030204" pitchFamily="49" charset="0"/>
              </a:rPr>
              <a:t>的老大当上级</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3" name="文本框 12">
            <a:extLst>
              <a:ext uri="{FF2B5EF4-FFF2-40B4-BE49-F238E27FC236}">
                <a16:creationId xmlns:a16="http://schemas.microsoft.com/office/drawing/2014/main" id="{020E3E86-8242-50C3-0DFC-7EA67BCA4784}"/>
              </a:ext>
            </a:extLst>
          </p:cNvPr>
          <p:cNvSpPr txBox="1"/>
          <p:nvPr/>
        </p:nvSpPr>
        <p:spPr>
          <a:xfrm>
            <a:off x="775716" y="4377891"/>
            <a:ext cx="10718194" cy="1426865"/>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假设我们通过 </a:t>
            </a:r>
            <a:r>
              <a:rPr lang="en-US" altLang="zh-CN" sz="2000" dirty="0">
                <a:solidFill>
                  <a:srgbClr val="C00000"/>
                </a:solidFill>
                <a:effectLst/>
                <a:ea typeface="微软雅黑" panose="020B0503020204020204" pitchFamily="34" charset="-122"/>
              </a:rPr>
              <a:t>unite(1, 6)</a:t>
            </a:r>
            <a:r>
              <a:rPr lang="zh-CN" altLang="en-US" sz="2000" dirty="0">
                <a:effectLst/>
                <a:ea typeface="微软雅黑" panose="020B0503020204020204" pitchFamily="34" charset="-122"/>
              </a:rPr>
              <a:t> 这个操作，我们找到了 </a:t>
            </a:r>
            <a:r>
              <a:rPr lang="en-US" altLang="zh-CN" sz="2000" dirty="0">
                <a:effectLst/>
                <a:ea typeface="微软雅黑" panose="020B0503020204020204" pitchFamily="34" charset="-122"/>
              </a:rPr>
              <a:t>1 </a:t>
            </a:r>
            <a:r>
              <a:rPr lang="zh-CN" altLang="en-US" sz="2000" dirty="0">
                <a:effectLst/>
                <a:ea typeface="微软雅黑" panose="020B0503020204020204" pitchFamily="34" charset="-122"/>
              </a:rPr>
              <a:t>的老大 </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 和 </a:t>
            </a:r>
            <a:r>
              <a:rPr lang="en-US" altLang="zh-CN" sz="2000" dirty="0">
                <a:effectLst/>
                <a:ea typeface="微软雅黑" panose="020B0503020204020204" pitchFamily="34" charset="-122"/>
              </a:rPr>
              <a:t>6 </a:t>
            </a:r>
            <a:r>
              <a:rPr lang="zh-CN" altLang="en-US" sz="2000" dirty="0">
                <a:effectLst/>
                <a:ea typeface="微软雅黑" panose="020B0503020204020204" pitchFamily="34" charset="-122"/>
              </a:rPr>
              <a:t>的老大 </a:t>
            </a:r>
            <a:r>
              <a:rPr lang="en-US" altLang="zh-CN" sz="2000" dirty="0">
                <a:solidFill>
                  <a:srgbClr val="C00000"/>
                </a:solidFill>
                <a:effectLst/>
                <a:ea typeface="微软雅黑" panose="020B0503020204020204" pitchFamily="34" charset="-122"/>
              </a:rPr>
              <a:t>6</a:t>
            </a:r>
            <a:r>
              <a:rPr lang="zh-CN" altLang="en-US" sz="2000" dirty="0">
                <a:effectLst/>
                <a:ea typeface="微软雅黑" panose="020B0503020204020204" pitchFamily="34" charset="-122"/>
              </a:rPr>
              <a:t>，然后执行了 </a:t>
            </a:r>
            <a:r>
              <a:rPr lang="en-US" altLang="zh-CN" sz="2000" dirty="0">
                <a:solidFill>
                  <a:srgbClr val="C00000"/>
                </a:solidFill>
                <a:effectLst/>
                <a:ea typeface="微软雅黑" panose="020B0503020204020204" pitchFamily="34" charset="-122"/>
              </a:rPr>
              <a:t>parent[4] = 6</a:t>
            </a:r>
            <a:r>
              <a:rPr lang="zh-CN" altLang="en-US" sz="2000" dirty="0">
                <a:effectLst/>
                <a:ea typeface="微软雅黑" panose="020B0503020204020204" pitchFamily="34" charset="-122"/>
              </a:rPr>
              <a:t>。</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只改动了一个 </a:t>
            </a:r>
            <a:r>
              <a:rPr lang="en-US" altLang="zh-CN" sz="2000" dirty="0">
                <a:solidFill>
                  <a:srgbClr val="C00000"/>
                </a:solidFill>
                <a:effectLst/>
                <a:ea typeface="微软雅黑" panose="020B0503020204020204" pitchFamily="34" charset="-122"/>
              </a:rPr>
              <a:t>parent</a:t>
            </a:r>
            <a:r>
              <a:rPr lang="zh-CN" altLang="en-US" sz="2000" dirty="0">
                <a:effectLst/>
                <a:ea typeface="微软雅黑" panose="020B0503020204020204" pitchFamily="34" charset="-122"/>
              </a:rPr>
              <a:t> 数组的值是如何就把两个</a:t>
            </a:r>
            <a:r>
              <a:rPr lang="zh-CN" altLang="en-US" sz="2000" dirty="0">
                <a:ea typeface="微软雅黑" panose="020B0503020204020204" pitchFamily="34" charset="-122"/>
              </a:rPr>
              <a:t>圈子</a:t>
            </a:r>
            <a:r>
              <a:rPr lang="zh-CN" altLang="en-US" sz="2000" dirty="0">
                <a:effectLst/>
                <a:ea typeface="微软雅黑" panose="020B0503020204020204" pitchFamily="34" charset="-122"/>
              </a:rPr>
              <a:t>合并</a:t>
            </a:r>
            <a:r>
              <a:rPr lang="zh-CN" altLang="en-US" sz="2000" dirty="0">
                <a:ea typeface="微软雅黑" panose="020B0503020204020204" pitchFamily="34" charset="-122"/>
              </a:rPr>
              <a:t>的呢</a:t>
            </a:r>
            <a:r>
              <a:rPr lang="zh-CN" altLang="en-US" sz="2000" dirty="0">
                <a:effectLst/>
                <a:ea typeface="微软雅黑" panose="020B0503020204020204" pitchFamily="34" charset="-122"/>
              </a:rPr>
              <a:t>？</a:t>
            </a:r>
          </a:p>
        </p:txBody>
      </p:sp>
    </p:spTree>
    <p:extLst>
      <p:ext uri="{BB962C8B-B14F-4D97-AF65-F5344CB8AC3E}">
        <p14:creationId xmlns:p14="http://schemas.microsoft.com/office/powerpoint/2010/main" val="183935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C52D074C-D63F-2214-FCBE-9573EAB465F0}"/>
              </a:ext>
            </a:extLst>
          </p:cNvPr>
          <p:cNvSpPr txBox="1"/>
          <p:nvPr/>
        </p:nvSpPr>
        <p:spPr>
          <a:xfrm>
            <a:off x="650871" y="1493372"/>
            <a:ext cx="10890258" cy="2811860"/>
          </a:xfrm>
          <a:prstGeom prst="rect">
            <a:avLst/>
          </a:prstGeom>
          <a:solidFill>
            <a:schemeClr val="bg1">
              <a:lumMod val="95000"/>
            </a:schemeClr>
          </a:solidFill>
        </p:spPr>
        <p:txBody>
          <a:bodyPr wrap="square">
            <a:spAutoFit/>
          </a:bodyPr>
          <a:lstStyle/>
          <a:p>
            <a:pPr>
              <a:lnSpc>
                <a:spcPct val="150000"/>
              </a:lnSpc>
            </a:pPr>
            <a:r>
              <a:rPr lang="zh-CN" altLang="en-US" sz="2000" dirty="0">
                <a:effectLst/>
                <a:ea typeface="微软雅黑" panose="020B0503020204020204" pitchFamily="34" charset="-122"/>
              </a:rPr>
              <a:t>原本以 </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 为首的圈子（比如有成员 </a:t>
            </a:r>
            <a:r>
              <a:rPr lang="en-US" altLang="zh-CN" sz="2000" dirty="0">
                <a:solidFill>
                  <a:srgbClr val="C00000"/>
                </a:solidFill>
                <a:effectLst/>
                <a:ea typeface="微软雅黑" panose="020B0503020204020204" pitchFamily="34" charset="-122"/>
              </a:rPr>
              <a:t>1</a:t>
            </a:r>
            <a:r>
              <a:rPr lang="en-US" altLang="zh-CN"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2</a:t>
            </a:r>
            <a:r>
              <a:rPr lang="en-US" altLang="zh-CN"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3</a:t>
            </a:r>
            <a:r>
              <a:rPr lang="zh-CN" altLang="en-US" sz="2000" dirty="0">
                <a:effectLst/>
                <a:ea typeface="微软雅黑" panose="020B0503020204020204" pitchFamily="34" charset="-122"/>
              </a:rPr>
              <a:t>），当他们再去执行 </a:t>
            </a:r>
            <a:r>
              <a:rPr lang="en-US" altLang="zh-CN" sz="2000" dirty="0">
                <a:solidFill>
                  <a:srgbClr val="C00000"/>
                </a:solidFill>
                <a:effectLst/>
                <a:ea typeface="微软雅黑" panose="020B0503020204020204" pitchFamily="34" charset="-122"/>
              </a:rPr>
              <a:t>find</a:t>
            </a:r>
            <a:r>
              <a:rPr lang="zh-CN" altLang="en-US" sz="2000" dirty="0">
                <a:effectLst/>
                <a:ea typeface="微软雅黑" panose="020B0503020204020204" pitchFamily="34" charset="-122"/>
              </a:rPr>
              <a:t> 操作时，会发生什么？</a:t>
            </a:r>
          </a:p>
          <a:p>
            <a:pPr>
              <a:lnSpc>
                <a:spcPct val="150000"/>
              </a:lnSpc>
            </a:pPr>
            <a:r>
              <a:rPr lang="zh-CN" altLang="en-US" sz="2000" dirty="0">
                <a:effectLst/>
                <a:ea typeface="微软雅黑" panose="020B0503020204020204" pitchFamily="34" charset="-122"/>
              </a:rPr>
              <a:t>成员 </a:t>
            </a:r>
            <a:r>
              <a:rPr lang="en-US" altLang="zh-CN" sz="2000" dirty="0">
                <a:solidFill>
                  <a:srgbClr val="C00000"/>
                </a:solidFill>
                <a:effectLst/>
                <a:ea typeface="微软雅黑" panose="020B0503020204020204" pitchFamily="34" charset="-122"/>
              </a:rPr>
              <a:t>1</a:t>
            </a:r>
            <a:r>
              <a:rPr lang="zh-CN" altLang="en-US" sz="2000" dirty="0">
                <a:effectLst/>
                <a:ea typeface="微软雅黑" panose="020B0503020204020204" pitchFamily="34" charset="-122"/>
              </a:rPr>
              <a:t> 去 </a:t>
            </a:r>
            <a:r>
              <a:rPr lang="en-US" altLang="zh-CN" sz="2000" dirty="0">
                <a:solidFill>
                  <a:srgbClr val="C00000"/>
                </a:solidFill>
                <a:effectLst/>
                <a:ea typeface="微软雅黑" panose="020B0503020204020204" pitchFamily="34" charset="-122"/>
              </a:rPr>
              <a:t>find</a:t>
            </a:r>
            <a:r>
              <a:rPr lang="zh-CN" altLang="en-US" sz="2000" dirty="0">
                <a:effectLst/>
                <a:ea typeface="微软雅黑" panose="020B0503020204020204" pitchFamily="34" charset="-122"/>
              </a:rPr>
              <a:t> 老大，他顺着路径找到了 </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。但他会发现，</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 不再是最终老大了，因为 </a:t>
            </a:r>
            <a:r>
              <a:rPr lang="en-US" altLang="zh-CN" sz="2000" dirty="0">
                <a:solidFill>
                  <a:srgbClr val="C00000"/>
                </a:solidFill>
                <a:effectLst/>
                <a:ea typeface="微软雅黑" panose="020B0503020204020204" pitchFamily="34" charset="-122"/>
              </a:rPr>
              <a:t>parent[4]</a:t>
            </a:r>
            <a:r>
              <a:rPr lang="zh-CN" altLang="en-US" sz="2000" dirty="0">
                <a:effectLst/>
                <a:ea typeface="微软雅黑" panose="020B0503020204020204" pitchFamily="34" charset="-122"/>
              </a:rPr>
              <a:t> 不等于 </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 了，</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 上面有了新的老大 </a:t>
            </a:r>
            <a:r>
              <a:rPr lang="en-US" altLang="zh-CN" sz="2000" dirty="0">
                <a:solidFill>
                  <a:srgbClr val="C00000"/>
                </a:solidFill>
                <a:effectLst/>
                <a:ea typeface="微软雅黑" panose="020B0503020204020204" pitchFamily="34" charset="-122"/>
              </a:rPr>
              <a:t>6</a:t>
            </a:r>
            <a:r>
              <a:rPr lang="zh-CN" altLang="en-US" sz="2000" dirty="0">
                <a:effectLst/>
                <a:ea typeface="微软雅黑" panose="020B0503020204020204" pitchFamily="34" charset="-122"/>
              </a:rPr>
              <a:t>。</a:t>
            </a:r>
          </a:p>
          <a:p>
            <a:pPr>
              <a:lnSpc>
                <a:spcPct val="150000"/>
              </a:lnSpc>
            </a:pPr>
            <a:r>
              <a:rPr lang="zh-CN" altLang="en-US" sz="2000" dirty="0">
                <a:effectLst/>
                <a:ea typeface="微软雅黑" panose="020B0503020204020204" pitchFamily="34" charset="-122"/>
              </a:rPr>
              <a:t>于是，</a:t>
            </a:r>
            <a:r>
              <a:rPr lang="en-US" altLang="zh-CN" sz="2000" dirty="0">
                <a:solidFill>
                  <a:srgbClr val="C00000"/>
                </a:solidFill>
                <a:effectLst/>
                <a:ea typeface="微软雅黑" panose="020B0503020204020204" pitchFamily="34" charset="-122"/>
              </a:rPr>
              <a:t>1</a:t>
            </a:r>
            <a:r>
              <a:rPr lang="zh-CN" altLang="en-US" sz="2000" dirty="0">
                <a:effectLst/>
                <a:ea typeface="微软雅黑" panose="020B0503020204020204" pitchFamily="34" charset="-122"/>
              </a:rPr>
              <a:t> 的查找过程会继续向上，会查到 </a:t>
            </a:r>
            <a:r>
              <a:rPr lang="en-US" altLang="zh-CN" sz="2000" dirty="0">
                <a:solidFill>
                  <a:srgbClr val="C00000"/>
                </a:solidFill>
                <a:effectLst/>
                <a:ea typeface="微软雅黑" panose="020B0503020204020204" pitchFamily="34" charset="-122"/>
              </a:rPr>
              <a:t>4</a:t>
            </a:r>
            <a:r>
              <a:rPr lang="zh-CN" altLang="en-US" sz="2000" dirty="0">
                <a:effectLst/>
                <a:ea typeface="微软雅黑" panose="020B0503020204020204" pitchFamily="34" charset="-122"/>
              </a:rPr>
              <a:t> 的老大是 </a:t>
            </a:r>
            <a:r>
              <a:rPr lang="en-US" altLang="zh-CN" sz="2000" dirty="0">
                <a:solidFill>
                  <a:srgbClr val="C00000"/>
                </a:solidFill>
                <a:effectLst/>
                <a:ea typeface="微软雅黑" panose="020B0503020204020204" pitchFamily="34" charset="-122"/>
              </a:rPr>
              <a:t>6</a:t>
            </a:r>
            <a:r>
              <a:rPr lang="zh-CN" altLang="en-US" sz="2000" dirty="0">
                <a:effectLst/>
                <a:ea typeface="微软雅黑" panose="020B0503020204020204" pitchFamily="34" charset="-122"/>
              </a:rPr>
              <a:t>。最终，</a:t>
            </a:r>
            <a:r>
              <a:rPr lang="en-US" altLang="zh-CN" sz="2000" dirty="0">
                <a:solidFill>
                  <a:srgbClr val="C00000"/>
                </a:solidFill>
                <a:effectLst/>
                <a:ea typeface="微软雅黑" panose="020B0503020204020204" pitchFamily="34" charset="-122"/>
              </a:rPr>
              <a:t>1</a:t>
            </a:r>
            <a:r>
              <a:rPr lang="zh-CN" altLang="en-US" sz="2000" dirty="0">
                <a:effectLst/>
                <a:ea typeface="微软雅黑" panose="020B0503020204020204" pitchFamily="34" charset="-122"/>
              </a:rPr>
              <a:t> 找到了 </a:t>
            </a:r>
            <a:r>
              <a:rPr lang="en-US" altLang="zh-CN" sz="2000" dirty="0">
                <a:solidFill>
                  <a:srgbClr val="C00000"/>
                </a:solidFill>
                <a:effectLst/>
                <a:ea typeface="微软雅黑" panose="020B0503020204020204" pitchFamily="34" charset="-122"/>
              </a:rPr>
              <a:t>6</a:t>
            </a:r>
            <a:r>
              <a:rPr lang="zh-CN" altLang="en-US" sz="2000" dirty="0">
                <a:effectLst/>
                <a:ea typeface="微软雅黑" panose="020B0503020204020204" pitchFamily="34" charset="-122"/>
              </a:rPr>
              <a:t> 这个新的老大。</a:t>
            </a:r>
          </a:p>
          <a:p>
            <a:pPr>
              <a:lnSpc>
                <a:spcPct val="150000"/>
              </a:lnSpc>
            </a:pPr>
            <a:r>
              <a:rPr lang="zh-CN" altLang="en-US" sz="2000" b="1" dirty="0">
                <a:effectLst/>
                <a:ea typeface="微软雅黑" panose="020B0503020204020204" pitchFamily="34" charset="-122"/>
              </a:rPr>
              <a:t>而且因为有路径压缩</a:t>
            </a:r>
            <a:r>
              <a:rPr lang="zh-CN" altLang="en-US" sz="2000" dirty="0">
                <a:effectLst/>
                <a:ea typeface="微软雅黑" panose="020B0503020204020204" pitchFamily="34" charset="-122"/>
              </a:rPr>
              <a:t>，在 </a:t>
            </a:r>
            <a:r>
              <a:rPr lang="en-US" altLang="zh-CN" sz="2000" dirty="0">
                <a:solidFill>
                  <a:srgbClr val="C00000"/>
                </a:solidFill>
                <a:effectLst/>
                <a:ea typeface="微软雅黑" panose="020B0503020204020204" pitchFamily="34" charset="-122"/>
              </a:rPr>
              <a:t>1</a:t>
            </a:r>
            <a:r>
              <a:rPr lang="zh-CN" altLang="en-US" sz="2000" dirty="0">
                <a:effectLst/>
                <a:ea typeface="微软雅黑" panose="020B0503020204020204" pitchFamily="34" charset="-122"/>
              </a:rPr>
              <a:t> 这次查找结束后，</a:t>
            </a:r>
            <a:r>
              <a:rPr lang="en-US" altLang="zh-CN" sz="2000" dirty="0">
                <a:solidFill>
                  <a:srgbClr val="C00000"/>
                </a:solidFill>
                <a:effectLst/>
                <a:ea typeface="微软雅黑" panose="020B0503020204020204" pitchFamily="34" charset="-122"/>
              </a:rPr>
              <a:t>parent[1]</a:t>
            </a:r>
            <a:r>
              <a:rPr lang="zh-CN" altLang="en-US" sz="2000" dirty="0">
                <a:effectLst/>
                <a:ea typeface="微软雅黑" panose="020B0503020204020204" pitchFamily="34" charset="-122"/>
              </a:rPr>
              <a:t> 会被直接更新为 </a:t>
            </a:r>
            <a:r>
              <a:rPr lang="en-US" altLang="zh-CN" sz="2000" dirty="0">
                <a:solidFill>
                  <a:srgbClr val="C00000"/>
                </a:solidFill>
                <a:effectLst/>
                <a:ea typeface="微软雅黑" panose="020B0503020204020204" pitchFamily="34" charset="-122"/>
              </a:rPr>
              <a:t>6</a:t>
            </a:r>
            <a:r>
              <a:rPr lang="zh-CN" altLang="en-US" sz="2000" dirty="0">
                <a:effectLst/>
                <a:ea typeface="微软雅黑" panose="020B0503020204020204" pitchFamily="34" charset="-122"/>
              </a:rPr>
              <a:t>！</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同样，这个圈子里的其他成员在下次查找时，也会一个接一个地把自己的上级直接更新为 </a:t>
            </a:r>
            <a:r>
              <a:rPr lang="en-US" altLang="zh-CN" sz="2000" dirty="0">
                <a:solidFill>
                  <a:srgbClr val="C00000"/>
                </a:solidFill>
                <a:effectLst/>
                <a:ea typeface="微软雅黑" panose="020B0503020204020204" pitchFamily="34" charset="-122"/>
              </a:rPr>
              <a:t>6</a:t>
            </a:r>
            <a:r>
              <a:rPr lang="zh-CN" altLang="en-US" sz="2000" dirty="0">
                <a:effectLst/>
                <a:ea typeface="微软雅黑" panose="020B0503020204020204" pitchFamily="34" charset="-122"/>
              </a:rPr>
              <a:t>。</a:t>
            </a:r>
          </a:p>
        </p:txBody>
      </p:sp>
      <p:sp>
        <p:nvSpPr>
          <p:cNvPr id="11" name="文本框 10">
            <a:extLst>
              <a:ext uri="{FF2B5EF4-FFF2-40B4-BE49-F238E27FC236}">
                <a16:creationId xmlns:a16="http://schemas.microsoft.com/office/drawing/2014/main" id="{FE215242-31A9-D466-D724-BA80175C6D9C}"/>
              </a:ext>
            </a:extLst>
          </p:cNvPr>
          <p:cNvSpPr txBox="1"/>
          <p:nvPr/>
        </p:nvSpPr>
        <p:spPr>
          <a:xfrm>
            <a:off x="650871" y="4780787"/>
            <a:ext cx="10852871" cy="1422954"/>
          </a:xfrm>
          <a:prstGeom prst="rect">
            <a:avLst/>
          </a:prstGeom>
          <a:solidFill>
            <a:schemeClr val="accent1">
              <a:lumMod val="20000"/>
              <a:lumOff val="80000"/>
            </a:schemeClr>
          </a:solidFill>
        </p:spPr>
        <p:txBody>
          <a:bodyPr wrap="square">
            <a:spAutoFit/>
          </a:bodyPr>
          <a:lstStyle/>
          <a:p>
            <a:pPr>
              <a:lnSpc>
                <a:spcPct val="150000"/>
              </a:lnSpc>
            </a:pPr>
            <a:r>
              <a:rPr lang="en-US" altLang="zh-CN" sz="2000" dirty="0">
                <a:solidFill>
                  <a:srgbClr val="C00000"/>
                </a:solidFill>
                <a:effectLst/>
                <a:latin typeface="Consolas" panose="020B0609020204030204" pitchFamily="49" charset="0"/>
                <a:ea typeface="微软雅黑" panose="020B0503020204020204" pitchFamily="34" charset="-122"/>
              </a:rPr>
              <a:t>unite</a:t>
            </a:r>
            <a:r>
              <a:rPr lang="zh-CN" altLang="en-US" sz="2000" dirty="0">
                <a:effectLst/>
                <a:latin typeface="微软雅黑" panose="020B0503020204020204" pitchFamily="34" charset="-122"/>
                <a:ea typeface="微软雅黑" panose="020B0503020204020204" pitchFamily="34" charset="-122"/>
              </a:rPr>
              <a:t> 操作就像是一次权力交接。我们只需要让一个老大向另一个老大臣服（修改</a:t>
            </a:r>
            <a:r>
              <a:rPr lang="zh-CN" altLang="en-US" sz="2000" dirty="0">
                <a:latin typeface="微软雅黑" panose="020B0503020204020204" pitchFamily="34" charset="-122"/>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parent</a:t>
            </a:r>
            <a:r>
              <a:rPr lang="zh-CN" altLang="en-US" sz="2000" dirty="0">
                <a:effectLst/>
                <a:latin typeface="微软雅黑" panose="020B0503020204020204" pitchFamily="34" charset="-122"/>
                <a:ea typeface="微软雅黑" panose="020B0503020204020204" pitchFamily="34" charset="-122"/>
              </a:rPr>
              <a:t> 值），之后所有小弟们在下一次找老大</a:t>
            </a:r>
            <a:r>
              <a:rPr lang="en-US" altLang="zh-CN" sz="2000" dirty="0">
                <a:effectLst/>
                <a:latin typeface="微软雅黑" panose="020B0503020204020204" pitchFamily="34" charset="-122"/>
                <a:ea typeface="微软雅黑" panose="020B0503020204020204" pitchFamily="34" charset="-122"/>
              </a:rPr>
              <a:t>(</a:t>
            </a:r>
            <a:r>
              <a:rPr lang="en-US" altLang="zh-CN" sz="2000" dirty="0">
                <a:solidFill>
                  <a:srgbClr val="C00000"/>
                </a:solidFill>
                <a:effectLst/>
                <a:latin typeface="Consolas" panose="020B0609020204030204" pitchFamily="49" charset="0"/>
                <a:ea typeface="微软雅黑" panose="020B0503020204020204" pitchFamily="34" charset="-122"/>
              </a:rPr>
              <a:t>find</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时，就会自动顺藤摸瓜找到新的最高领导，并且还会通过路径压缩来直接更新自己的归属。</a:t>
            </a:r>
          </a:p>
        </p:txBody>
      </p:sp>
    </p:spTree>
    <p:extLst>
      <p:ext uri="{BB962C8B-B14F-4D97-AF65-F5344CB8AC3E}">
        <p14:creationId xmlns:p14="http://schemas.microsoft.com/office/powerpoint/2010/main" val="155167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585FE93F-7EF6-BA38-6FC1-71F101FD7644}"/>
                  </a:ext>
                </a:extLst>
              </p:cNvPr>
              <p:cNvSpPr txBox="1"/>
              <p:nvPr/>
            </p:nvSpPr>
            <p:spPr>
              <a:xfrm>
                <a:off x="775717" y="1386195"/>
                <a:ext cx="10639536" cy="1980863"/>
              </a:xfrm>
              <a:prstGeom prst="rect">
                <a:avLst/>
              </a:prstGeom>
              <a:solidFill>
                <a:schemeClr val="bg1">
                  <a:lumMod val="95000"/>
                </a:schemeClr>
              </a:solidFill>
            </p:spPr>
            <p:txBody>
              <a:bodyPr wrap="square">
                <a:spAutoFit/>
              </a:bodyPr>
              <a:lstStyle/>
              <a:p>
                <a:pPr>
                  <a:lnSpc>
                    <a:spcPct val="150000"/>
                  </a:lnSpc>
                </a:pPr>
                <a:r>
                  <a:rPr lang="zh-CN" altLang="en-US" sz="2400" b="1" dirty="0">
                    <a:effectLst/>
                    <a:ea typeface="微软雅黑" panose="020B0503020204020204" pitchFamily="34" charset="-122"/>
                  </a:rPr>
                  <a:t>例</a:t>
                </a:r>
                <a:r>
                  <a:rPr lang="en-US" altLang="zh-CN" sz="2400" b="1" dirty="0">
                    <a:effectLst/>
                    <a:ea typeface="微软雅黑" panose="020B0503020204020204" pitchFamily="34" charset="-122"/>
                  </a:rPr>
                  <a:t>17-1 </a:t>
                </a:r>
                <a:r>
                  <a:rPr lang="zh-CN" altLang="en-US" sz="2400" b="1" dirty="0">
                    <a:effectLst/>
                    <a:ea typeface="微软雅黑" panose="020B0503020204020204" pitchFamily="34" charset="-122"/>
                  </a:rPr>
                  <a:t>亲戚</a:t>
                </a:r>
                <a:r>
                  <a:rPr lang="en-US" altLang="zh-CN" sz="2400" b="1" dirty="0">
                    <a:effectLst/>
                    <a:ea typeface="微软雅黑" panose="020B0503020204020204" pitchFamily="34" charset="-122"/>
                  </a:rPr>
                  <a:t>(B0247</a:t>
                </a:r>
                <a:r>
                  <a:rPr lang="en-US" altLang="zh-CN" sz="2400" b="1" dirty="0">
                    <a:ea typeface="微软雅黑" panose="020B0503020204020204" pitchFamily="34" charset="-122"/>
                  </a:rPr>
                  <a:t>,</a:t>
                </a:r>
                <a:r>
                  <a:rPr lang="zh-CN" altLang="en-US" sz="2400" b="1" dirty="0">
                    <a:ea typeface="微软雅黑" panose="020B0503020204020204" pitchFamily="34" charset="-122"/>
                  </a:rPr>
                  <a:t> </a:t>
                </a:r>
                <a:r>
                  <a:rPr lang="en-US" altLang="zh-CN" sz="2400" b="1" dirty="0">
                    <a:ea typeface="微软雅黑" panose="020B0503020204020204" pitchFamily="34" charset="-122"/>
                  </a:rPr>
                  <a:t>P238</a:t>
                </a:r>
                <a:r>
                  <a:rPr lang="zh-CN" altLang="en-US" sz="2400" b="1" dirty="0">
                    <a:ea typeface="微软雅黑" panose="020B0503020204020204" pitchFamily="34" charset="-122"/>
                  </a:rPr>
                  <a:t>页</a:t>
                </a:r>
                <a:r>
                  <a:rPr lang="en-US" altLang="zh-CN" sz="2400" b="1" dirty="0">
                    <a:effectLst/>
                    <a:ea typeface="微软雅黑" panose="020B0503020204020204" pitchFamily="34" charset="-122"/>
                  </a:rPr>
                  <a:t>)</a:t>
                </a:r>
                <a:endParaRPr lang="zh-CN" altLang="en-US" sz="2400" b="1"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现在给出某个亲戚关系图，求任意给出的两个人是否具有亲戚关系。</a:t>
                </a:r>
              </a:p>
              <a:p>
                <a:pPr>
                  <a:lnSpc>
                    <a:spcPct val="150000"/>
                  </a:lnSpc>
                </a:pPr>
                <a:r>
                  <a:rPr lang="zh-CN" altLang="en-US" sz="2000" dirty="0">
                    <a:effectLst/>
                    <a:ea typeface="微软雅黑" panose="020B0503020204020204" pitchFamily="34" charset="-122"/>
                  </a:rPr>
                  <a:t>规定：</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𝑥</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和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𝑦</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是亲戚，</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𝑦</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和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𝑧</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是亲戚，那么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𝑥</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和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𝑧</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也是亲戚。如果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𝑥</m:t>
                    </m:r>
                  </m:oMath>
                </a14:m>
                <a:r>
                  <a:rPr lang="zh-CN" altLang="en-US" sz="2000" dirty="0">
                    <a:effectLst/>
                    <a:ea typeface="微软雅黑" panose="020B0503020204020204" pitchFamily="34" charset="-122"/>
                  </a:rPr>
                  <a:t>，</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𝑦</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是亲戚，那么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𝑥</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的亲戚都是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𝑦</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的亲戚，</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𝑦</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的亲戚也都是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𝑥</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的亲戚。</a:t>
                </a:r>
              </a:p>
            </p:txBody>
          </p:sp>
        </mc:Choice>
        <mc:Fallback xmlns="">
          <p:sp>
            <p:nvSpPr>
              <p:cNvPr id="8" name="文本框 7">
                <a:extLst>
                  <a:ext uri="{FF2B5EF4-FFF2-40B4-BE49-F238E27FC236}">
                    <a16:creationId xmlns:a16="http://schemas.microsoft.com/office/drawing/2014/main" id="{585FE93F-7EF6-BA38-6FC1-71F101FD7644}"/>
                  </a:ext>
                </a:extLst>
              </p:cNvPr>
              <p:cNvSpPr txBox="1">
                <a:spLocks noRot="1" noChangeAspect="1" noMove="1" noResize="1" noEditPoints="1" noAdjustHandles="1" noChangeArrowheads="1" noChangeShapeType="1" noTextEdit="1"/>
              </p:cNvSpPr>
              <p:nvPr/>
            </p:nvSpPr>
            <p:spPr>
              <a:xfrm>
                <a:off x="775717" y="1386195"/>
                <a:ext cx="10639536" cy="1980863"/>
              </a:xfrm>
              <a:prstGeom prst="rect">
                <a:avLst/>
              </a:prstGeom>
              <a:blipFill>
                <a:blip r:embed="rId5"/>
                <a:stretch>
                  <a:fillRect l="-859" r="-286" b="-43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F51BD693-E10F-0837-759F-239D7715D1FF}"/>
                  </a:ext>
                </a:extLst>
              </p:cNvPr>
              <p:cNvSpPr txBox="1"/>
              <p:nvPr/>
            </p:nvSpPr>
            <p:spPr>
              <a:xfrm>
                <a:off x="775717" y="3413256"/>
                <a:ext cx="10639536" cy="2885983"/>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输入格式</a:t>
                </a:r>
              </a:p>
              <a:p>
                <a:pPr>
                  <a:lnSpc>
                    <a:spcPct val="150000"/>
                  </a:lnSpc>
                </a:pPr>
                <a:r>
                  <a:rPr lang="zh-CN" altLang="en-US" sz="2000" dirty="0">
                    <a:effectLst/>
                    <a:ea typeface="微软雅黑" panose="020B0503020204020204" pitchFamily="34" charset="-122"/>
                  </a:rPr>
                  <a:t>第一行：三个整数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r>
                      <a:rPr lang="en-US" altLang="zh-CN" sz="2000" i="1" smtClean="0">
                        <a:effectLst/>
                        <a:latin typeface="Cambria Math" panose="02040503050406030204" pitchFamily="18" charset="0"/>
                        <a:ea typeface="微软雅黑" panose="020B0503020204020204" pitchFamily="34" charset="-122"/>
                      </a:rPr>
                      <m:t>,</m:t>
                    </m:r>
                    <m:r>
                      <a:rPr lang="en-US" altLang="zh-CN" sz="2000" i="1" smtClean="0">
                        <a:effectLst/>
                        <a:latin typeface="Cambria Math" panose="02040503050406030204" pitchFamily="18" charset="0"/>
                        <a:ea typeface="微软雅黑" panose="020B0503020204020204" pitchFamily="34" charset="-122"/>
                      </a:rPr>
                      <m:t>𝑚</m:t>
                    </m:r>
                    <m:r>
                      <a:rPr lang="en-US" altLang="zh-CN" sz="2000" i="1" smtClean="0">
                        <a:effectLst/>
                        <a:latin typeface="Cambria Math" panose="02040503050406030204" pitchFamily="18" charset="0"/>
                        <a:ea typeface="微软雅黑" panose="020B0503020204020204" pitchFamily="34" charset="-122"/>
                      </a:rPr>
                      <m:t>,</m:t>
                    </m:r>
                    <m:r>
                      <a:rPr lang="en-US" altLang="zh-CN" sz="2000" i="1" smtClean="0">
                        <a:effectLst/>
                        <a:latin typeface="Cambria Math" panose="02040503050406030204" pitchFamily="18" charset="0"/>
                        <a:ea typeface="微软雅黑" panose="020B0503020204020204" pitchFamily="34" charset="-122"/>
                      </a:rPr>
                      <m:t>𝑝</m:t>
                    </m:r>
                  </m:oMath>
                </a14:m>
                <a:r>
                  <a:rPr lang="en-US" altLang="zh-CN" sz="2000" dirty="0">
                    <a:effectLst/>
                    <a:ea typeface="微软雅黑" panose="020B0503020204020204" pitchFamily="34" charset="-122"/>
                  </a:rPr>
                  <a:t>,</a:t>
                </a:r>
                <a:r>
                  <a:rPr lang="zh-CN" altLang="en-US" sz="2000" dirty="0">
                    <a:effectLst/>
                    <a:ea typeface="微软雅黑" panose="020B0503020204020204" pitchFamily="34" charset="-122"/>
                  </a:rPr>
                  <a:t>分别表示有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𝑛</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个人，</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𝑚</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个亲戚关系，询问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𝑝</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对亲戚关系。</a:t>
                </a:r>
              </a:p>
              <a:p>
                <a:pPr>
                  <a:lnSpc>
                    <a:spcPct val="150000"/>
                  </a:lnSpc>
                </a:pPr>
                <a:r>
                  <a:rPr lang="zh-CN" altLang="en-US" sz="2000" dirty="0">
                    <a:effectLst/>
                    <a:ea typeface="微软雅黑" panose="020B0503020204020204" pitchFamily="34" charset="-122"/>
                  </a:rPr>
                  <a:t>以下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𝑚</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行：每行两个数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𝑀</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zh-CN" altLang="en-US" sz="2000" dirty="0">
                    <a:effectLst/>
                    <a:ea typeface="微软雅黑" panose="020B0503020204020204" pitchFamily="34" charset="-122"/>
                  </a:rPr>
                  <a:t>，</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𝑀</m:t>
                        </m:r>
                      </m:e>
                      <m:sub>
                        <m:r>
                          <a:rPr lang="en-US" altLang="zh-CN" sz="2000" i="1" smtClean="0">
                            <a:effectLst/>
                            <a:latin typeface="Cambria Math" panose="02040503050406030204" pitchFamily="18" charset="0"/>
                            <a:ea typeface="微软雅黑" panose="020B0503020204020204" pitchFamily="34" charset="-122"/>
                          </a:rPr>
                          <m:t>𝑗</m:t>
                        </m:r>
                      </m:sub>
                    </m:sSub>
                  </m:oMath>
                </a14:m>
                <a:r>
                  <a:rPr lang="zh-CN" altLang="en-US" sz="2000" dirty="0">
                    <a:effectLst/>
                    <a:ea typeface="微软雅黑" panose="020B0503020204020204" pitchFamily="34" charset="-122"/>
                  </a:rPr>
                  <a:t>，</a:t>
                </a:r>
                <a14:m>
                  <m:oMath xmlns:m="http://schemas.openxmlformats.org/officeDocument/2006/math">
                    <m:r>
                      <a:rPr lang="it-IT" altLang="zh-CN" sz="2000" i="1" smtClean="0">
                        <a:effectLst/>
                        <a:latin typeface="Cambria Math" panose="02040503050406030204" pitchFamily="18" charset="0"/>
                        <a:ea typeface="微软雅黑" panose="020B0503020204020204" pitchFamily="34" charset="-122"/>
                      </a:rPr>
                      <m:t>1≤</m:t>
                    </m:r>
                    <m:sSub>
                      <m:sSubPr>
                        <m:ctrlPr>
                          <a:rPr lang="it-IT" altLang="zh-CN" sz="2000" i="1" smtClean="0">
                            <a:effectLst/>
                            <a:latin typeface="Cambria Math" panose="02040503050406030204" pitchFamily="18" charset="0"/>
                            <a:ea typeface="微软雅黑" panose="020B0503020204020204" pitchFamily="34" charset="-122"/>
                          </a:rPr>
                        </m:ctrlPr>
                      </m:sSubPr>
                      <m:e>
                        <m:r>
                          <a:rPr lang="it-IT" altLang="zh-CN" sz="2000" i="1" smtClean="0">
                            <a:effectLst/>
                            <a:latin typeface="Cambria Math" panose="02040503050406030204" pitchFamily="18" charset="0"/>
                            <a:ea typeface="微软雅黑" panose="020B0503020204020204" pitchFamily="34" charset="-122"/>
                          </a:rPr>
                          <m:t>𝑀</m:t>
                        </m:r>
                      </m:e>
                      <m:sub>
                        <m:r>
                          <a:rPr lang="it-IT" altLang="zh-CN" sz="2000" i="1" smtClean="0">
                            <a:effectLst/>
                            <a:latin typeface="Cambria Math" panose="02040503050406030204" pitchFamily="18" charset="0"/>
                            <a:ea typeface="微软雅黑" panose="020B0503020204020204" pitchFamily="34" charset="-122"/>
                          </a:rPr>
                          <m:t>𝑖</m:t>
                        </m:r>
                      </m:sub>
                    </m:sSub>
                    <m:r>
                      <a:rPr lang="it-IT" altLang="zh-CN" sz="2000" i="1" smtClean="0">
                        <a:effectLst/>
                        <a:latin typeface="Cambria Math" panose="02040503050406030204" pitchFamily="18" charset="0"/>
                        <a:ea typeface="微软雅黑" panose="020B0503020204020204" pitchFamily="34" charset="-122"/>
                      </a:rPr>
                      <m:t>,~</m:t>
                    </m:r>
                    <m:sSub>
                      <m:sSubPr>
                        <m:ctrlPr>
                          <a:rPr lang="it-IT" altLang="zh-CN" sz="2000" i="1" smtClean="0">
                            <a:effectLst/>
                            <a:latin typeface="Cambria Math" panose="02040503050406030204" pitchFamily="18" charset="0"/>
                            <a:ea typeface="微软雅黑" panose="020B0503020204020204" pitchFamily="34" charset="-122"/>
                          </a:rPr>
                        </m:ctrlPr>
                      </m:sSubPr>
                      <m:e>
                        <m:r>
                          <a:rPr lang="it-IT" altLang="zh-CN" sz="2000" i="1" smtClean="0">
                            <a:effectLst/>
                            <a:latin typeface="Cambria Math" panose="02040503050406030204" pitchFamily="18" charset="0"/>
                            <a:ea typeface="微软雅黑" panose="020B0503020204020204" pitchFamily="34" charset="-122"/>
                          </a:rPr>
                          <m:t>𝑀</m:t>
                        </m:r>
                      </m:e>
                      <m:sub>
                        <m:r>
                          <a:rPr lang="it-IT" altLang="zh-CN" sz="2000" i="1" smtClean="0">
                            <a:effectLst/>
                            <a:latin typeface="Cambria Math" panose="02040503050406030204" pitchFamily="18" charset="0"/>
                            <a:ea typeface="微软雅黑" panose="020B0503020204020204" pitchFamily="34" charset="-122"/>
                          </a:rPr>
                          <m:t>𝑗</m:t>
                        </m:r>
                      </m:sub>
                    </m:sSub>
                    <m:r>
                      <a:rPr lang="it-IT" altLang="zh-CN" sz="2000" i="1" smtClean="0">
                        <a:effectLst/>
                        <a:latin typeface="Cambria Math" panose="02040503050406030204" pitchFamily="18" charset="0"/>
                        <a:ea typeface="微软雅黑" panose="020B0503020204020204" pitchFamily="34" charset="-122"/>
                      </a:rPr>
                      <m:t>≤</m:t>
                    </m:r>
                    <m:r>
                      <a:rPr lang="it-IT" altLang="zh-CN" sz="2000" i="1" smtClean="0">
                        <a:effectLst/>
                        <a:latin typeface="Cambria Math" panose="02040503050406030204" pitchFamily="18" charset="0"/>
                        <a:ea typeface="微软雅黑" panose="020B0503020204020204" pitchFamily="34" charset="-122"/>
                      </a:rPr>
                      <m:t>𝑛</m:t>
                    </m:r>
                  </m:oMath>
                </a14:m>
                <a:r>
                  <a:rPr lang="zh-CN" altLang="en-US" sz="2000" dirty="0">
                    <a:effectLst/>
                    <a:ea typeface="微软雅黑" panose="020B0503020204020204" pitchFamily="34" charset="-122"/>
                  </a:rPr>
                  <a:t>，表示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𝑀</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和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𝑀</m:t>
                        </m:r>
                      </m:e>
                      <m:sub>
                        <m:r>
                          <a:rPr lang="en-US" altLang="zh-CN" sz="2000" i="1" smtClean="0">
                            <a:effectLst/>
                            <a:latin typeface="Cambria Math" panose="02040503050406030204" pitchFamily="18" charset="0"/>
                            <a:ea typeface="微软雅黑" panose="020B0503020204020204" pitchFamily="34" charset="-122"/>
                          </a:rPr>
                          <m:t>𝑗</m:t>
                        </m:r>
                      </m:sub>
                    </m:sSub>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具有亲戚关系。</a:t>
                </a:r>
              </a:p>
              <a:p>
                <a:pPr>
                  <a:lnSpc>
                    <a:spcPct val="150000"/>
                  </a:lnSpc>
                </a:pPr>
                <a:r>
                  <a:rPr lang="zh-CN" altLang="en-US" sz="2000" dirty="0">
                    <a:effectLst/>
                    <a:ea typeface="微软雅黑" panose="020B0503020204020204" pitchFamily="34" charset="-122"/>
                  </a:rPr>
                  <a:t>接下来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𝑝</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行：每行两个数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𝑃</m:t>
                        </m:r>
                      </m:e>
                      <m:sub>
                        <m:r>
                          <a:rPr lang="en-US" altLang="zh-CN" sz="2000" i="1" smtClean="0">
                            <a:effectLst/>
                            <a:latin typeface="Cambria Math" panose="02040503050406030204" pitchFamily="18" charset="0"/>
                            <a:ea typeface="微软雅黑" panose="020B0503020204020204" pitchFamily="34" charset="-122"/>
                          </a:rPr>
                          <m:t>𝑖</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𝑃</m:t>
                        </m:r>
                      </m:e>
                      <m:sub>
                        <m:r>
                          <a:rPr lang="en-US" altLang="zh-CN" sz="2000" i="1" smtClean="0">
                            <a:effectLst/>
                            <a:latin typeface="Cambria Math" panose="02040503050406030204" pitchFamily="18" charset="0"/>
                            <a:ea typeface="微软雅黑" panose="020B0503020204020204" pitchFamily="34" charset="-122"/>
                          </a:rPr>
                          <m:t>𝑗</m:t>
                        </m:r>
                      </m:sub>
                    </m:sSub>
                  </m:oMath>
                </a14:m>
                <a:r>
                  <a:rPr lang="zh-CN" altLang="en-US" sz="2000" dirty="0">
                    <a:effectLst/>
                    <a:ea typeface="微软雅黑" panose="020B0503020204020204" pitchFamily="34" charset="-122"/>
                  </a:rPr>
                  <a:t>，询问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𝑃</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和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𝑃</m:t>
                        </m:r>
                      </m:e>
                      <m:sub>
                        <m:r>
                          <a:rPr lang="en-US" altLang="zh-CN" sz="2000" i="1" smtClean="0">
                            <a:effectLst/>
                            <a:latin typeface="Cambria Math" panose="02040503050406030204" pitchFamily="18" charset="0"/>
                            <a:ea typeface="微软雅黑" panose="020B0503020204020204" pitchFamily="34" charset="-122"/>
                          </a:rPr>
                          <m:t>𝑗</m:t>
                        </m:r>
                      </m:sub>
                    </m:sSub>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是否具有亲戚关系。</a:t>
                </a:r>
              </a:p>
              <a:p>
                <a:pPr>
                  <a:lnSpc>
                    <a:spcPct val="150000"/>
                  </a:lnSpc>
                </a:pPr>
                <a:r>
                  <a:rPr lang="zh-CN" altLang="en-US" sz="2000" b="1" dirty="0">
                    <a:effectLst/>
                    <a:ea typeface="微软雅黑" panose="020B0503020204020204" pitchFamily="34" charset="-122"/>
                  </a:rPr>
                  <a:t>输出格式</a:t>
                </a:r>
              </a:p>
              <a:p>
                <a:pPr>
                  <a:lnSpc>
                    <a:spcPct val="150000"/>
                  </a:lnSpc>
                </a:pP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𝑝</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行，每行一个 </a:t>
                </a:r>
                <a:r>
                  <a:rPr lang="en-US" altLang="zh-CN" sz="2000" dirty="0">
                    <a:solidFill>
                      <a:srgbClr val="C00000"/>
                    </a:solidFill>
                    <a:effectLst/>
                    <a:ea typeface="微软雅黑" panose="020B0503020204020204" pitchFamily="34" charset="-122"/>
                  </a:rPr>
                  <a:t>Yes</a:t>
                </a:r>
                <a:r>
                  <a:rPr lang="zh-CN" altLang="en-US" sz="2000" dirty="0">
                    <a:effectLst/>
                    <a:ea typeface="微软雅黑" panose="020B0503020204020204" pitchFamily="34" charset="-122"/>
                  </a:rPr>
                  <a:t> 或 </a:t>
                </a:r>
                <a:r>
                  <a:rPr lang="en-US" altLang="zh-CN" sz="2000" dirty="0">
                    <a:solidFill>
                      <a:srgbClr val="C00000"/>
                    </a:solidFill>
                    <a:effectLst/>
                    <a:ea typeface="微软雅黑" panose="020B0503020204020204" pitchFamily="34" charset="-122"/>
                  </a:rPr>
                  <a:t>No</a:t>
                </a:r>
                <a:r>
                  <a:rPr lang="zh-CN" altLang="en-US" sz="2000" dirty="0">
                    <a:effectLst/>
                    <a:ea typeface="微软雅黑" panose="020B0503020204020204" pitchFamily="34" charset="-122"/>
                  </a:rPr>
                  <a:t>。表示第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𝑖</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个询问的答案为“具有”或“不具有”亲戚关系。</a:t>
                </a:r>
              </a:p>
            </p:txBody>
          </p:sp>
        </mc:Choice>
        <mc:Fallback xmlns="">
          <p:sp>
            <p:nvSpPr>
              <p:cNvPr id="13" name="文本框 12">
                <a:extLst>
                  <a:ext uri="{FF2B5EF4-FFF2-40B4-BE49-F238E27FC236}">
                    <a16:creationId xmlns:a16="http://schemas.microsoft.com/office/drawing/2014/main" id="{F51BD693-E10F-0837-759F-239D7715D1FF}"/>
                  </a:ext>
                </a:extLst>
              </p:cNvPr>
              <p:cNvSpPr txBox="1">
                <a:spLocks noRot="1" noChangeAspect="1" noMove="1" noResize="1" noEditPoints="1" noAdjustHandles="1" noChangeArrowheads="1" noChangeShapeType="1" noTextEdit="1"/>
              </p:cNvSpPr>
              <p:nvPr/>
            </p:nvSpPr>
            <p:spPr>
              <a:xfrm>
                <a:off x="775717" y="3413256"/>
                <a:ext cx="10639536" cy="2885983"/>
              </a:xfrm>
              <a:prstGeom prst="rect">
                <a:avLst/>
              </a:prstGeom>
              <a:blipFill>
                <a:blip r:embed="rId6"/>
                <a:stretch>
                  <a:fillRect l="-573" b="-338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9626893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585FE93F-7EF6-BA38-6FC1-71F101FD7644}"/>
              </a:ext>
            </a:extLst>
          </p:cNvPr>
          <p:cNvSpPr txBox="1"/>
          <p:nvPr/>
        </p:nvSpPr>
        <p:spPr>
          <a:xfrm>
            <a:off x="807156" y="1293428"/>
            <a:ext cx="10639536" cy="504562"/>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对于书本上这道例题，通过刚刚的讲解，大家应该就能够完成了。</a:t>
            </a:r>
            <a:endParaRPr lang="zh-CN" altLang="en-US" sz="2000" dirty="0">
              <a:effectLst/>
              <a:ea typeface="微软雅黑" panose="020B0503020204020204" pitchFamily="34" charset="-122"/>
            </a:endParaRPr>
          </a:p>
        </p:txBody>
      </p:sp>
      <p:sp>
        <p:nvSpPr>
          <p:cNvPr id="7" name="文本框 6">
            <a:extLst>
              <a:ext uri="{FF2B5EF4-FFF2-40B4-BE49-F238E27FC236}">
                <a16:creationId xmlns:a16="http://schemas.microsoft.com/office/drawing/2014/main" id="{C1B0A840-AA40-0F5E-AF56-CA7322253A36}"/>
              </a:ext>
            </a:extLst>
          </p:cNvPr>
          <p:cNvSpPr txBox="1"/>
          <p:nvPr/>
        </p:nvSpPr>
        <p:spPr>
          <a:xfrm>
            <a:off x="6489290" y="2555807"/>
            <a:ext cx="4957402" cy="3745256"/>
          </a:xfrm>
          <a:prstGeom prst="rect">
            <a:avLst/>
          </a:prstGeom>
          <a:solidFill>
            <a:schemeClr val="accent1">
              <a:lumMod val="20000"/>
              <a:lumOff val="80000"/>
            </a:schemeClr>
          </a:solidFill>
        </p:spPr>
        <p:txBody>
          <a:bodyPr wrap="square">
            <a:spAutoFit/>
          </a:bodyPr>
          <a:lstStyle/>
          <a:p>
            <a:pPr>
              <a:lnSpc>
                <a:spcPct val="150000"/>
              </a:lnSpc>
              <a:buClr>
                <a:srgbClr val="000000"/>
              </a:buClr>
            </a:pPr>
            <a:r>
              <a:rPr lang="en-US" altLang="zh-CN" sz="1600" dirty="0">
                <a:solidFill>
                  <a:srgbClr val="C00000"/>
                </a:solidFill>
                <a:effectLst/>
                <a:ea typeface="微软雅黑" panose="020B0503020204020204" pitchFamily="34" charset="-122"/>
              </a:rPr>
              <a:t>u</a:t>
            </a:r>
            <a:r>
              <a:rPr lang="zh-CN" altLang="en-US" sz="1600" dirty="0">
                <a:effectLst/>
                <a:ea typeface="微软雅黑" panose="020B0503020204020204" pitchFamily="34" charset="-122"/>
              </a:rPr>
              <a:t> 和 </a:t>
            </a:r>
            <a:r>
              <a:rPr lang="en-US" altLang="zh-CN" sz="1600" dirty="0">
                <a:solidFill>
                  <a:srgbClr val="C00000"/>
                </a:solidFill>
                <a:effectLst/>
                <a:ea typeface="微软雅黑" panose="020B0503020204020204" pitchFamily="34" charset="-122"/>
              </a:rPr>
              <a:t>v</a:t>
            </a:r>
            <a:r>
              <a:rPr lang="zh-CN" altLang="en-US" sz="1600" dirty="0">
                <a:effectLst/>
                <a:ea typeface="微软雅黑" panose="020B0503020204020204" pitchFamily="34" charset="-122"/>
              </a:rPr>
              <a:t> 成为朋友</a:t>
            </a:r>
            <a:r>
              <a:rPr lang="en-US" altLang="zh-CN" sz="1600" dirty="0">
                <a:effectLst/>
                <a:ea typeface="微软雅黑" panose="020B0503020204020204" pitchFamily="34" charset="-122"/>
              </a:rPr>
              <a:t>, </a:t>
            </a:r>
            <a:r>
              <a:rPr lang="zh-CN" altLang="en-US" sz="1600" dirty="0">
                <a:effectLst/>
                <a:ea typeface="微软雅黑" panose="020B0503020204020204" pitchFamily="34" charset="-122"/>
              </a:rPr>
              <a:t>要求合并他们的朋友圈。</a:t>
            </a:r>
          </a:p>
          <a:p>
            <a:pPr indent="-285750">
              <a:lnSpc>
                <a:spcPct val="150000"/>
              </a:lnSpc>
              <a:buClr>
                <a:srgbClr val="000000"/>
              </a:buClr>
              <a:buFont typeface="微软雅黑" panose="020B0503020204020204" pitchFamily="34" charset="-122"/>
              <a:buChar char="•"/>
            </a:pPr>
            <a:r>
              <a:rPr lang="zh-CN" altLang="en-US" sz="1600" dirty="0">
                <a:effectLst/>
                <a:ea typeface="微软雅黑" panose="020B0503020204020204" pitchFamily="34" charset="-122"/>
              </a:rPr>
              <a:t>操作步骤： </a:t>
            </a:r>
          </a:p>
          <a:p>
            <a:pPr marL="742950" lvl="1" indent="-285750">
              <a:lnSpc>
                <a:spcPct val="150000"/>
              </a:lnSpc>
              <a:buClr>
                <a:srgbClr val="000000"/>
              </a:buClr>
              <a:buFont typeface="微软雅黑" panose="020B0503020204020204" pitchFamily="34" charset="-122"/>
              <a:buChar char="•"/>
            </a:pPr>
            <a:r>
              <a:rPr lang="zh-CN" altLang="en-US" sz="1600" dirty="0">
                <a:effectLst/>
                <a:ea typeface="微软雅黑" panose="020B0503020204020204" pitchFamily="34" charset="-122"/>
              </a:rPr>
              <a:t>找到 </a:t>
            </a:r>
            <a:r>
              <a:rPr lang="en-US" altLang="zh-CN" sz="1600" dirty="0">
                <a:solidFill>
                  <a:srgbClr val="C00000"/>
                </a:solidFill>
                <a:effectLst/>
                <a:ea typeface="微软雅黑" panose="020B0503020204020204" pitchFamily="34" charset="-122"/>
              </a:rPr>
              <a:t>u</a:t>
            </a:r>
            <a:r>
              <a:rPr lang="zh-CN" altLang="en-US" sz="1600" dirty="0">
                <a:effectLst/>
                <a:ea typeface="微软雅黑" panose="020B0503020204020204" pitchFamily="34" charset="-122"/>
              </a:rPr>
              <a:t> 的最终老大 </a:t>
            </a:r>
            <a:r>
              <a:rPr lang="en-US" altLang="zh-CN" sz="1600" dirty="0" err="1">
                <a:solidFill>
                  <a:srgbClr val="C00000"/>
                </a:solidFill>
                <a:effectLst/>
                <a:ea typeface="微软雅黑" panose="020B0503020204020204" pitchFamily="34" charset="-122"/>
              </a:rPr>
              <a:t>rootU</a:t>
            </a:r>
            <a:r>
              <a:rPr lang="en-US" altLang="zh-CN" sz="1600" dirty="0">
                <a:solidFill>
                  <a:srgbClr val="C00000"/>
                </a:solidFill>
                <a:effectLst/>
                <a:ea typeface="微软雅黑" panose="020B0503020204020204" pitchFamily="34" charset="-122"/>
              </a:rPr>
              <a:t> = find(u)</a:t>
            </a:r>
            <a:r>
              <a:rPr lang="zh-CN" altLang="en-US" sz="1600" dirty="0">
                <a:effectLst/>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1600" dirty="0">
                <a:effectLst/>
                <a:ea typeface="微软雅黑" panose="020B0503020204020204" pitchFamily="34" charset="-122"/>
              </a:rPr>
              <a:t>找到 </a:t>
            </a:r>
            <a:r>
              <a:rPr lang="en-US" altLang="zh-CN" sz="1600" dirty="0">
                <a:solidFill>
                  <a:srgbClr val="C00000"/>
                </a:solidFill>
                <a:effectLst/>
                <a:ea typeface="微软雅黑" panose="020B0503020204020204" pitchFamily="34" charset="-122"/>
              </a:rPr>
              <a:t>v</a:t>
            </a:r>
            <a:r>
              <a:rPr lang="zh-CN" altLang="en-US" sz="1600" dirty="0">
                <a:effectLst/>
                <a:ea typeface="微软雅黑" panose="020B0503020204020204" pitchFamily="34" charset="-122"/>
              </a:rPr>
              <a:t> 的最终老大 </a:t>
            </a:r>
            <a:r>
              <a:rPr lang="en-US" altLang="zh-CN" sz="1600" dirty="0" err="1">
                <a:solidFill>
                  <a:srgbClr val="C00000"/>
                </a:solidFill>
                <a:effectLst/>
                <a:ea typeface="微软雅黑" panose="020B0503020204020204" pitchFamily="34" charset="-122"/>
              </a:rPr>
              <a:t>rootV</a:t>
            </a:r>
            <a:r>
              <a:rPr lang="en-US" altLang="zh-CN" sz="1600" dirty="0">
                <a:solidFill>
                  <a:srgbClr val="C00000"/>
                </a:solidFill>
                <a:effectLst/>
                <a:ea typeface="微软雅黑" panose="020B0503020204020204" pitchFamily="34" charset="-122"/>
              </a:rPr>
              <a:t> = find(v)</a:t>
            </a:r>
            <a:r>
              <a:rPr lang="zh-CN" altLang="en-US" sz="1600" dirty="0">
                <a:effectLst/>
                <a:ea typeface="微软雅黑" panose="020B0503020204020204" pitchFamily="34" charset="-122"/>
              </a:rPr>
              <a:t>。</a:t>
            </a:r>
          </a:p>
          <a:p>
            <a:pPr marL="1200150" lvl="2" indent="-285750">
              <a:lnSpc>
                <a:spcPct val="150000"/>
              </a:lnSpc>
              <a:buClr>
                <a:srgbClr val="000000"/>
              </a:buClr>
              <a:buFont typeface="微软雅黑" panose="020B0503020204020204" pitchFamily="34" charset="-122"/>
              <a:buChar char="•"/>
            </a:pPr>
            <a:r>
              <a:rPr lang="zh-CN" altLang="en-US" sz="1600" dirty="0">
                <a:effectLst/>
                <a:ea typeface="微软雅黑" panose="020B0503020204020204" pitchFamily="34" charset="-122"/>
              </a:rPr>
              <a:t>如果 </a:t>
            </a:r>
            <a:r>
              <a:rPr lang="en-US" altLang="zh-CN" sz="1600" dirty="0" err="1">
                <a:solidFill>
                  <a:srgbClr val="C00000"/>
                </a:solidFill>
                <a:effectLst/>
                <a:ea typeface="微软雅黑" panose="020B0503020204020204" pitchFamily="34" charset="-122"/>
              </a:rPr>
              <a:t>rootU</a:t>
            </a:r>
            <a:r>
              <a:rPr lang="zh-CN" altLang="en-US" sz="1600" dirty="0">
                <a:effectLst/>
                <a:ea typeface="微软雅黑" panose="020B0503020204020204" pitchFamily="34" charset="-122"/>
              </a:rPr>
              <a:t> 和 </a:t>
            </a:r>
            <a:r>
              <a:rPr lang="en-US" altLang="zh-CN" sz="1600" dirty="0" err="1">
                <a:solidFill>
                  <a:srgbClr val="C00000"/>
                </a:solidFill>
                <a:effectLst/>
                <a:ea typeface="微软雅黑" panose="020B0503020204020204" pitchFamily="34" charset="-122"/>
              </a:rPr>
              <a:t>rootV</a:t>
            </a:r>
            <a:r>
              <a:rPr lang="zh-CN" altLang="en-US" sz="1600" dirty="0">
                <a:effectLst/>
                <a:ea typeface="微软雅黑" panose="020B0503020204020204" pitchFamily="34" charset="-122"/>
              </a:rPr>
              <a:t> 是同一个人，什么都不用做。</a:t>
            </a:r>
          </a:p>
          <a:p>
            <a:pPr marL="1200150" lvl="2" indent="-285750">
              <a:lnSpc>
                <a:spcPct val="150000"/>
              </a:lnSpc>
              <a:buClr>
                <a:srgbClr val="000000"/>
              </a:buClr>
              <a:buFont typeface="微软雅黑" panose="020B0503020204020204" pitchFamily="34" charset="-122"/>
              <a:buChar char="•"/>
            </a:pPr>
            <a:r>
              <a:rPr lang="zh-CN" altLang="en-US" sz="1600" dirty="0">
                <a:effectLst/>
                <a:ea typeface="微软雅黑" panose="020B0503020204020204" pitchFamily="34" charset="-122"/>
              </a:rPr>
              <a:t>如果他们老大不一样，那就合并：让一个其中老大去认另一个</a:t>
            </a:r>
            <a:r>
              <a:rPr lang="zh-CN" altLang="en-US" sz="1600" dirty="0">
                <a:ea typeface="微软雅黑" panose="020B0503020204020204" pitchFamily="34" charset="-122"/>
              </a:rPr>
              <a:t>当老大</a:t>
            </a:r>
            <a:r>
              <a:rPr lang="zh-CN" altLang="en-US" sz="1600" dirty="0">
                <a:effectLst/>
                <a:ea typeface="微软雅黑" panose="020B0503020204020204" pitchFamily="34" charset="-122"/>
              </a:rPr>
              <a:t>。比如，我们让 </a:t>
            </a:r>
            <a:r>
              <a:rPr lang="en-US" altLang="zh-CN" sz="1600" dirty="0">
                <a:solidFill>
                  <a:srgbClr val="C00000"/>
                </a:solidFill>
                <a:effectLst/>
                <a:ea typeface="微软雅黑" panose="020B0503020204020204" pitchFamily="34" charset="-122"/>
              </a:rPr>
              <a:t>u</a:t>
            </a:r>
            <a:r>
              <a:rPr lang="zh-CN" altLang="en-US" sz="1600" dirty="0">
                <a:effectLst/>
                <a:ea typeface="微软雅黑" panose="020B0503020204020204" pitchFamily="34" charset="-122"/>
              </a:rPr>
              <a:t> 的老大去认 </a:t>
            </a:r>
            <a:r>
              <a:rPr lang="en-US" altLang="zh-CN" sz="1600" dirty="0">
                <a:solidFill>
                  <a:srgbClr val="C00000"/>
                </a:solidFill>
                <a:effectLst/>
                <a:ea typeface="微软雅黑" panose="020B0503020204020204" pitchFamily="34" charset="-122"/>
              </a:rPr>
              <a:t>v</a:t>
            </a:r>
            <a:r>
              <a:rPr lang="zh-CN" altLang="en-US" sz="1600" dirty="0">
                <a:effectLst/>
                <a:ea typeface="微软雅黑" panose="020B0503020204020204" pitchFamily="34" charset="-122"/>
              </a:rPr>
              <a:t> 的老大当新老大</a:t>
            </a:r>
            <a:r>
              <a:rPr lang="zh-CN" altLang="en-US" sz="1600" dirty="0">
                <a:ea typeface="微软雅黑" panose="020B0503020204020204" pitchFamily="34" charset="-122"/>
              </a:rPr>
              <a:t>：</a:t>
            </a:r>
            <a:r>
              <a:rPr lang="en-US" altLang="zh-CN" sz="1600" dirty="0">
                <a:solidFill>
                  <a:srgbClr val="C00000"/>
                </a:solidFill>
                <a:ea typeface="微软雅黑" panose="020B0503020204020204" pitchFamily="34" charset="-122"/>
              </a:rPr>
              <a:t>parent[</a:t>
            </a:r>
            <a:r>
              <a:rPr lang="en-US" altLang="zh-CN" sz="1600" dirty="0" err="1">
                <a:solidFill>
                  <a:srgbClr val="C00000"/>
                </a:solidFill>
                <a:ea typeface="微软雅黑" panose="020B0503020204020204" pitchFamily="34" charset="-122"/>
              </a:rPr>
              <a:t>rootU</a:t>
            </a:r>
            <a:r>
              <a:rPr lang="en-US" altLang="zh-CN" sz="1600" dirty="0">
                <a:solidFill>
                  <a:srgbClr val="C00000"/>
                </a:solidFill>
                <a:ea typeface="微软雅黑" panose="020B0503020204020204" pitchFamily="34" charset="-122"/>
              </a:rPr>
              <a:t>] = </a:t>
            </a:r>
            <a:r>
              <a:rPr lang="en-US" altLang="zh-CN" sz="1600" dirty="0" err="1">
                <a:solidFill>
                  <a:srgbClr val="C00000"/>
                </a:solidFill>
                <a:ea typeface="微软雅黑" panose="020B0503020204020204" pitchFamily="34" charset="-122"/>
              </a:rPr>
              <a:t>rootV</a:t>
            </a:r>
            <a:r>
              <a:rPr lang="en-US" altLang="zh-CN" sz="1600" dirty="0">
                <a:solidFill>
                  <a:srgbClr val="C00000"/>
                </a:solidFill>
                <a:ea typeface="微软雅黑" panose="020B0503020204020204" pitchFamily="34" charset="-122"/>
              </a:rPr>
              <a:t>;</a:t>
            </a:r>
            <a:r>
              <a:rPr lang="zh-CN" altLang="en-US" sz="1600" dirty="0">
                <a:effectLst/>
                <a:ea typeface="微软雅黑" panose="020B0503020204020204" pitchFamily="34" charset="-122"/>
              </a:rPr>
              <a:t> </a:t>
            </a:r>
            <a:endParaRPr lang="zh-CN" altLang="en-US" sz="1600" dirty="0">
              <a:solidFill>
                <a:srgbClr val="C00000"/>
              </a:solidFill>
              <a:ea typeface="微软雅黑" panose="020B0503020204020204" pitchFamily="34" charset="-122"/>
            </a:endParaRPr>
          </a:p>
        </p:txBody>
      </p:sp>
      <p:sp>
        <p:nvSpPr>
          <p:cNvPr id="9" name="文本框 8">
            <a:extLst>
              <a:ext uri="{FF2B5EF4-FFF2-40B4-BE49-F238E27FC236}">
                <a16:creationId xmlns:a16="http://schemas.microsoft.com/office/drawing/2014/main" id="{47DCAE71-583F-3EBF-7A6E-E22DFC1375F3}"/>
              </a:ext>
            </a:extLst>
          </p:cNvPr>
          <p:cNvSpPr txBox="1"/>
          <p:nvPr/>
        </p:nvSpPr>
        <p:spPr>
          <a:xfrm>
            <a:off x="807156" y="1890757"/>
            <a:ext cx="5589640" cy="4484754"/>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1600" b="1" dirty="0">
                <a:effectLst/>
                <a:ea typeface="微软雅黑" panose="020B0503020204020204" pitchFamily="34" charset="-122"/>
              </a:rPr>
              <a:t>查找 </a:t>
            </a:r>
            <a:r>
              <a:rPr lang="en-US" altLang="zh-CN" sz="1600" b="1" dirty="0">
                <a:effectLst/>
                <a:ea typeface="微软雅黑" panose="020B0503020204020204" pitchFamily="34" charset="-122"/>
              </a:rPr>
              <a:t>x </a:t>
            </a:r>
            <a:r>
              <a:rPr lang="zh-CN" altLang="en-US" sz="1600" b="1" dirty="0">
                <a:effectLst/>
                <a:ea typeface="微软雅黑" panose="020B0503020204020204" pitchFamily="34" charset="-122"/>
              </a:rPr>
              <a:t>的老大</a:t>
            </a:r>
          </a:p>
          <a:p>
            <a:pPr marL="914400" lvl="1" indent="-457200">
              <a:lnSpc>
                <a:spcPct val="150000"/>
              </a:lnSpc>
              <a:buClr>
                <a:srgbClr val="000000"/>
              </a:buClr>
              <a:buFont typeface="+mj-lt"/>
              <a:buAutoNum type="arabicPeriod"/>
            </a:pPr>
            <a:r>
              <a:rPr lang="zh-CN" altLang="en-US" sz="1600" dirty="0">
                <a:effectLst/>
                <a:ea typeface="微软雅黑" panose="020B0503020204020204" pitchFamily="34" charset="-122"/>
              </a:rPr>
              <a:t>先问 </a:t>
            </a:r>
            <a:r>
              <a:rPr lang="en-US" altLang="zh-CN" sz="1600" dirty="0">
                <a:effectLst/>
                <a:ea typeface="微软雅黑" panose="020B0503020204020204" pitchFamily="34" charset="-122"/>
              </a:rPr>
              <a:t>x </a:t>
            </a:r>
            <a:r>
              <a:rPr lang="zh-CN" altLang="en-US" sz="1600" dirty="0">
                <a:effectLst/>
                <a:ea typeface="微软雅黑" panose="020B0503020204020204" pitchFamily="34" charset="-122"/>
              </a:rPr>
              <a:t>的直接上级 </a:t>
            </a:r>
            <a:r>
              <a:rPr lang="en-US" altLang="zh-CN" sz="1600" dirty="0">
                <a:solidFill>
                  <a:srgbClr val="C00000"/>
                </a:solidFill>
                <a:effectLst/>
                <a:ea typeface="微软雅黑" panose="020B0503020204020204" pitchFamily="34" charset="-122"/>
              </a:rPr>
              <a:t>parent[x]</a:t>
            </a:r>
            <a:r>
              <a:rPr lang="zh-CN" altLang="en-US" sz="1600" dirty="0">
                <a:effectLst/>
                <a:ea typeface="微软雅黑" panose="020B0503020204020204" pitchFamily="34" charset="-122"/>
              </a:rPr>
              <a:t> 是谁。</a:t>
            </a:r>
          </a:p>
          <a:p>
            <a:pPr marL="914400" lvl="1" indent="-457200">
              <a:lnSpc>
                <a:spcPct val="150000"/>
              </a:lnSpc>
              <a:buClr>
                <a:srgbClr val="000000"/>
              </a:buClr>
              <a:buFont typeface="+mj-lt"/>
              <a:buAutoNum type="arabicPeriod"/>
            </a:pPr>
            <a:r>
              <a:rPr lang="zh-CN" altLang="en-US" sz="1600" dirty="0">
                <a:effectLst/>
                <a:ea typeface="微软雅黑" panose="020B0503020204020204" pitchFamily="34" charset="-122"/>
              </a:rPr>
              <a:t>如果 </a:t>
            </a:r>
            <a:r>
              <a:rPr lang="en-US" altLang="zh-CN" sz="1600" dirty="0">
                <a:effectLst/>
                <a:ea typeface="微软雅黑" panose="020B0503020204020204" pitchFamily="34" charset="-122"/>
              </a:rPr>
              <a:t>x </a:t>
            </a:r>
            <a:r>
              <a:rPr lang="zh-CN" altLang="en-US" sz="1600" dirty="0">
                <a:effectLst/>
                <a:ea typeface="微软雅黑" panose="020B0503020204020204" pitchFamily="34" charset="-122"/>
              </a:rPr>
              <a:t>上级就是我自己 </a:t>
            </a:r>
            <a:r>
              <a:rPr lang="en-US" altLang="zh-CN" sz="1600" dirty="0">
                <a:effectLst/>
                <a:ea typeface="微软雅黑" panose="020B0503020204020204" pitchFamily="34" charset="-122"/>
              </a:rPr>
              <a:t>(</a:t>
            </a:r>
            <a:r>
              <a:rPr lang="en-US" altLang="zh-CN" sz="1600" dirty="0">
                <a:solidFill>
                  <a:srgbClr val="C00000"/>
                </a:solidFill>
                <a:effectLst/>
                <a:ea typeface="微软雅黑" panose="020B0503020204020204" pitchFamily="34" charset="-122"/>
              </a:rPr>
              <a:t>parent[x] == x</a:t>
            </a:r>
            <a:r>
              <a:rPr lang="en-US" altLang="zh-CN" sz="1600" dirty="0">
                <a:effectLst/>
                <a:ea typeface="微软雅黑" panose="020B0503020204020204" pitchFamily="34" charset="-122"/>
              </a:rPr>
              <a:t>)</a:t>
            </a:r>
            <a:r>
              <a:rPr lang="zh-CN" altLang="en-US" sz="1600" dirty="0">
                <a:effectLst/>
                <a:ea typeface="微软雅黑" panose="020B0503020204020204" pitchFamily="34" charset="-122"/>
              </a:rPr>
              <a:t>，</a:t>
            </a:r>
            <a:r>
              <a:rPr lang="zh-CN" altLang="en-US" sz="1600" dirty="0">
                <a:ea typeface="微软雅黑" panose="020B0503020204020204" pitchFamily="34" charset="-122"/>
              </a:rPr>
              <a:t>那 </a:t>
            </a:r>
            <a:r>
              <a:rPr lang="en-US" altLang="zh-CN" sz="1600" dirty="0">
                <a:ea typeface="微软雅黑" panose="020B0503020204020204" pitchFamily="34" charset="-122"/>
              </a:rPr>
              <a:t>x</a:t>
            </a:r>
            <a:r>
              <a:rPr lang="zh-CN" altLang="en-US" sz="1600" dirty="0">
                <a:ea typeface="微软雅黑" panose="020B0503020204020204" pitchFamily="34" charset="-122"/>
              </a:rPr>
              <a:t> </a:t>
            </a:r>
            <a:r>
              <a:rPr lang="zh-CN" altLang="en-US" sz="1600" dirty="0">
                <a:effectLst/>
                <a:ea typeface="微软雅黑" panose="020B0503020204020204" pitchFamily="34" charset="-122"/>
              </a:rPr>
              <a:t>就是最终老大，返回即可！</a:t>
            </a:r>
          </a:p>
          <a:p>
            <a:pPr marL="914400" lvl="1" indent="-457200">
              <a:lnSpc>
                <a:spcPct val="150000"/>
              </a:lnSpc>
              <a:buClr>
                <a:srgbClr val="000000"/>
              </a:buClr>
              <a:buFont typeface="+mj-lt"/>
              <a:buAutoNum type="arabicPeriod"/>
            </a:pPr>
            <a:r>
              <a:rPr lang="zh-CN" altLang="en-US" sz="1600" dirty="0">
                <a:effectLst/>
                <a:ea typeface="微软雅黑" panose="020B0503020204020204" pitchFamily="34" charset="-122"/>
              </a:rPr>
              <a:t>如果 </a:t>
            </a:r>
            <a:r>
              <a:rPr lang="en-US" altLang="zh-CN" sz="1600" dirty="0">
                <a:ea typeface="微软雅黑" panose="020B0503020204020204" pitchFamily="34" charset="-122"/>
              </a:rPr>
              <a:t>x</a:t>
            </a:r>
            <a:r>
              <a:rPr lang="en-US" altLang="zh-CN" sz="1600" dirty="0">
                <a:effectLst/>
                <a:ea typeface="微软雅黑" panose="020B0503020204020204" pitchFamily="34" charset="-122"/>
              </a:rPr>
              <a:t> </a:t>
            </a:r>
            <a:r>
              <a:rPr lang="zh-CN" altLang="en-US" sz="1600" dirty="0">
                <a:effectLst/>
                <a:ea typeface="微软雅黑" panose="020B0503020204020204" pitchFamily="34" charset="-122"/>
              </a:rPr>
              <a:t>的上级不是自己，那就得去问</a:t>
            </a:r>
            <a:r>
              <a:rPr lang="en-US" altLang="zh-CN" sz="1600" dirty="0">
                <a:ea typeface="微软雅黑" panose="020B0503020204020204" pitchFamily="34" charset="-122"/>
              </a:rPr>
              <a:t>x</a:t>
            </a:r>
            <a:r>
              <a:rPr lang="zh-CN" altLang="en-US" sz="1600" dirty="0">
                <a:effectLst/>
                <a:ea typeface="微软雅黑" panose="020B0503020204020204" pitchFamily="34" charset="-122"/>
              </a:rPr>
              <a:t>的上级：你的老大是谁？ 把这个问题抛给他。</a:t>
            </a:r>
          </a:p>
          <a:p>
            <a:pPr marL="914400" lvl="1" indent="-457200">
              <a:lnSpc>
                <a:spcPct val="150000"/>
              </a:lnSpc>
              <a:buClr>
                <a:srgbClr val="000000"/>
              </a:buClr>
              <a:buFont typeface="+mj-lt"/>
              <a:buAutoNum type="arabicPeriod"/>
            </a:pPr>
            <a:r>
              <a:rPr lang="zh-CN" altLang="en-US" sz="1600" dirty="0">
                <a:effectLst/>
                <a:ea typeface="微软雅黑" panose="020B0503020204020204" pitchFamily="34" charset="-122"/>
              </a:rPr>
              <a:t>这个过程会像一条链一样不断向上传递，直到找到某个上级的上级是 </a:t>
            </a:r>
            <a:r>
              <a:rPr lang="en-US" altLang="zh-CN" sz="1600" dirty="0">
                <a:effectLst/>
                <a:ea typeface="微软雅黑" panose="020B0503020204020204" pitchFamily="34" charset="-122"/>
              </a:rPr>
              <a:t>k</a:t>
            </a:r>
            <a:r>
              <a:rPr lang="zh-CN" altLang="en-US" sz="1600" dirty="0">
                <a:effectLst/>
                <a:ea typeface="微软雅黑" panose="020B0503020204020204" pitchFamily="34" charset="-122"/>
              </a:rPr>
              <a:t>，但是 </a:t>
            </a:r>
            <a:r>
              <a:rPr lang="en-US" altLang="zh-CN" sz="1600" dirty="0">
                <a:solidFill>
                  <a:srgbClr val="C00000"/>
                </a:solidFill>
                <a:effectLst/>
                <a:ea typeface="微软雅黑" panose="020B0503020204020204" pitchFamily="34" charset="-122"/>
              </a:rPr>
              <a:t>parent[</a:t>
            </a:r>
            <a:r>
              <a:rPr lang="en-US" altLang="zh-CN" sz="1600" dirty="0">
                <a:solidFill>
                  <a:srgbClr val="C00000"/>
                </a:solidFill>
                <a:ea typeface="微软雅黑" panose="020B0503020204020204" pitchFamily="34" charset="-122"/>
              </a:rPr>
              <a:t>k</a:t>
            </a:r>
            <a:r>
              <a:rPr lang="en-US" altLang="zh-CN" sz="1600" dirty="0">
                <a:solidFill>
                  <a:srgbClr val="C00000"/>
                </a:solidFill>
                <a:effectLst/>
                <a:ea typeface="微软雅黑" panose="020B0503020204020204" pitchFamily="34" charset="-122"/>
              </a:rPr>
              <a:t>] == k</a:t>
            </a:r>
            <a:r>
              <a:rPr lang="zh-CN" altLang="en-US" sz="1600" dirty="0">
                <a:effectLst/>
                <a:ea typeface="微软雅黑" panose="020B0503020204020204" pitchFamily="34" charset="-122"/>
              </a:rPr>
              <a:t> 的情况，</a:t>
            </a:r>
            <a:r>
              <a:rPr lang="zh-CN" altLang="en-US" sz="1600" dirty="0">
                <a:ea typeface="微软雅黑" panose="020B0503020204020204" pitchFamily="34" charset="-122"/>
              </a:rPr>
              <a:t>这说明 </a:t>
            </a:r>
            <a:r>
              <a:rPr lang="en-US" altLang="zh-CN" sz="1600" dirty="0">
                <a:ea typeface="微软雅黑" panose="020B0503020204020204" pitchFamily="34" charset="-122"/>
              </a:rPr>
              <a:t>k </a:t>
            </a:r>
            <a:r>
              <a:rPr lang="zh-CN" altLang="en-US" sz="1600" dirty="0">
                <a:ea typeface="微软雅黑" panose="020B0503020204020204" pitchFamily="34" charset="-122"/>
              </a:rPr>
              <a:t>已经没有上级了，那么整个圈子的</a:t>
            </a:r>
            <a:r>
              <a:rPr lang="zh-CN" altLang="en-US" sz="1600" dirty="0">
                <a:effectLst/>
                <a:ea typeface="微软雅黑" panose="020B0503020204020204" pitchFamily="34" charset="-122"/>
              </a:rPr>
              <a:t>老大就是 </a:t>
            </a:r>
            <a:r>
              <a:rPr lang="en-US" altLang="zh-CN" sz="1600" dirty="0">
                <a:effectLst/>
                <a:ea typeface="微软雅黑" panose="020B0503020204020204" pitchFamily="34" charset="-122"/>
              </a:rPr>
              <a:t>k</a:t>
            </a:r>
            <a:r>
              <a:rPr lang="zh-CN" altLang="en-US" sz="1600" dirty="0">
                <a:ea typeface="微软雅黑" panose="020B0503020204020204" pitchFamily="34" charset="-122"/>
              </a:rPr>
              <a:t>。</a:t>
            </a:r>
            <a:endParaRPr lang="en-US" altLang="zh-CN" sz="1600" dirty="0">
              <a:ea typeface="微软雅黑" panose="020B0503020204020204" pitchFamily="34" charset="-122"/>
            </a:endParaRPr>
          </a:p>
          <a:p>
            <a:pPr marL="914400" lvl="1" indent="-457200">
              <a:lnSpc>
                <a:spcPct val="150000"/>
              </a:lnSpc>
              <a:buClr>
                <a:srgbClr val="000000"/>
              </a:buClr>
              <a:buFont typeface="+mj-lt"/>
              <a:buAutoNum type="arabicPeriod"/>
            </a:pPr>
            <a:r>
              <a:rPr lang="zh-CN" altLang="en-US" sz="1600" dirty="0">
                <a:effectLst/>
                <a:ea typeface="微软雅黑" panose="020B0503020204020204" pitchFamily="34" charset="-122"/>
              </a:rPr>
              <a:t>通过路径压缩，将整个圈子的老大直接赋值给自身，即 </a:t>
            </a:r>
            <a:r>
              <a:rPr lang="en-US" altLang="zh-CN" sz="1600" dirty="0">
                <a:solidFill>
                  <a:srgbClr val="C00000"/>
                </a:solidFill>
                <a:effectLst/>
                <a:ea typeface="微软雅黑" panose="020B0503020204020204" pitchFamily="34" charset="-122"/>
              </a:rPr>
              <a:t>parent[</a:t>
            </a:r>
            <a:r>
              <a:rPr lang="en-US" altLang="zh-CN" sz="1600" dirty="0">
                <a:solidFill>
                  <a:srgbClr val="C00000"/>
                </a:solidFill>
                <a:ea typeface="微软雅黑" panose="020B0503020204020204" pitchFamily="34" charset="-122"/>
              </a:rPr>
              <a:t>x</a:t>
            </a:r>
            <a:r>
              <a:rPr lang="en-US" altLang="zh-CN" sz="1600" dirty="0">
                <a:solidFill>
                  <a:srgbClr val="C00000"/>
                </a:solidFill>
                <a:effectLst/>
                <a:ea typeface="微软雅黑" panose="020B0503020204020204" pitchFamily="34" charset="-122"/>
              </a:rPr>
              <a:t>] == find(</a:t>
            </a:r>
            <a:r>
              <a:rPr lang="en-US" altLang="zh-CN" sz="1600" dirty="0">
                <a:solidFill>
                  <a:srgbClr val="C00000"/>
                </a:solidFill>
                <a:ea typeface="微软雅黑" panose="020B0503020204020204" pitchFamily="34" charset="-122"/>
              </a:rPr>
              <a:t>x</a:t>
            </a:r>
            <a:r>
              <a:rPr lang="en-US" altLang="zh-CN" sz="1600" dirty="0">
                <a:solidFill>
                  <a:srgbClr val="C00000"/>
                </a:solidFill>
                <a:effectLst/>
                <a:ea typeface="微软雅黑" panose="020B0503020204020204" pitchFamily="34" charset="-122"/>
              </a:rPr>
              <a:t>);</a:t>
            </a:r>
            <a:r>
              <a:rPr lang="zh-CN" altLang="en-US" sz="1600" dirty="0">
                <a:effectLst/>
                <a:ea typeface="微软雅黑" panose="020B0503020204020204" pitchFamily="34" charset="-122"/>
              </a:rPr>
              <a:t> </a:t>
            </a:r>
          </a:p>
        </p:txBody>
      </p:sp>
      <p:sp>
        <p:nvSpPr>
          <p:cNvPr id="11" name="文本框 10">
            <a:extLst>
              <a:ext uri="{FF2B5EF4-FFF2-40B4-BE49-F238E27FC236}">
                <a16:creationId xmlns:a16="http://schemas.microsoft.com/office/drawing/2014/main" id="{AA7D36FC-DF95-37A3-3595-814923D3E34D}"/>
              </a:ext>
            </a:extLst>
          </p:cNvPr>
          <p:cNvSpPr txBox="1"/>
          <p:nvPr/>
        </p:nvSpPr>
        <p:spPr>
          <a:xfrm>
            <a:off x="6489289" y="2029456"/>
            <a:ext cx="5058697" cy="400110"/>
          </a:xfrm>
          <a:prstGeom prst="rect">
            <a:avLst/>
          </a:prstGeom>
          <a:solidFill>
            <a:schemeClr val="accent6">
              <a:lumMod val="20000"/>
              <a:lumOff val="80000"/>
            </a:schemeClr>
          </a:solidFill>
        </p:spPr>
        <p:txBody>
          <a:bodyPr wrap="square">
            <a:spAutoFit/>
          </a:bodyPr>
          <a:lstStyle/>
          <a:p>
            <a:r>
              <a:rPr lang="zh-CN" altLang="en-US" sz="2000" b="1" dirty="0">
                <a:ea typeface="微软雅黑" panose="020B0503020204020204" pitchFamily="34" charset="-122"/>
              </a:rPr>
              <a:t>那么这里给出思路，尝试着自行完成本题目！</a:t>
            </a:r>
            <a:endParaRPr lang="zh-CN" altLang="en-US" sz="2000" b="1" dirty="0"/>
          </a:p>
        </p:txBody>
      </p:sp>
    </p:spTree>
    <p:extLst>
      <p:ext uri="{BB962C8B-B14F-4D97-AF65-F5344CB8AC3E}">
        <p14:creationId xmlns:p14="http://schemas.microsoft.com/office/powerpoint/2010/main" val="238470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F76715DF-C852-F37D-CA0F-D0A160C707D0}"/>
              </a:ext>
            </a:extLst>
          </p:cNvPr>
          <p:cNvSpPr txBox="1"/>
          <p:nvPr/>
        </p:nvSpPr>
        <p:spPr>
          <a:xfrm>
            <a:off x="910303" y="1392446"/>
            <a:ext cx="10361200" cy="1980863"/>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ea typeface="微软雅黑" panose="020B0503020204020204" pitchFamily="34" charset="-122"/>
              </a:rPr>
              <a:t>例</a:t>
            </a:r>
            <a:r>
              <a:rPr lang="en-US" altLang="zh-CN" sz="2400" b="1" dirty="0">
                <a:effectLst/>
                <a:ea typeface="微软雅黑" panose="020B0503020204020204" pitchFamily="34" charset="-122"/>
              </a:rPr>
              <a:t>17-2 </a:t>
            </a:r>
            <a:r>
              <a:rPr lang="zh-CN" altLang="en-US" sz="2400" b="1" dirty="0">
                <a:effectLst/>
                <a:ea typeface="微软雅黑" panose="020B0503020204020204" pitchFamily="34" charset="-122"/>
              </a:rPr>
              <a:t>村村通</a:t>
            </a:r>
            <a:r>
              <a:rPr lang="en-US" altLang="zh-CN" sz="2400" b="1" dirty="0">
                <a:effectLst/>
                <a:ea typeface="微软雅黑" panose="020B0503020204020204" pitchFamily="34" charset="-122"/>
              </a:rPr>
              <a:t>(B0248)</a:t>
            </a:r>
          </a:p>
          <a:p>
            <a:pPr>
              <a:lnSpc>
                <a:spcPct val="150000"/>
              </a:lnSpc>
            </a:pPr>
            <a:r>
              <a:rPr lang="zh-CN" altLang="en-US" sz="2000" dirty="0">
                <a:effectLst/>
                <a:ea typeface="微软雅黑" panose="020B0503020204020204" pitchFamily="34" charset="-122"/>
              </a:rPr>
              <a:t>某市调查城镇交通状况，得到现有城镇道路统计表。表中列出了每条道路直接连通的城镇。市政府目标是使全市任何两个城镇间都可以实现交通（但不一定有直接的道路相连，只要相互之间可达即可）。请你计算出最少还需要建设多少条道路？</a:t>
            </a: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20883DD0-2A0A-89E4-D86C-CE0DA432F2F6}"/>
                  </a:ext>
                </a:extLst>
              </p:cNvPr>
              <p:cNvSpPr txBox="1"/>
              <p:nvPr/>
            </p:nvSpPr>
            <p:spPr>
              <a:xfrm>
                <a:off x="910303" y="3429000"/>
                <a:ext cx="10361200" cy="2951898"/>
              </a:xfrm>
              <a:prstGeom prst="rect">
                <a:avLst/>
              </a:prstGeom>
              <a:solidFill>
                <a:schemeClr val="bg1">
                  <a:lumMod val="95000"/>
                </a:schemeClr>
              </a:solidFill>
            </p:spPr>
            <p:txBody>
              <a:bodyPr wrap="square">
                <a:spAutoFit/>
              </a:bodyPr>
              <a:lstStyle/>
              <a:p>
                <a:pPr>
                  <a:lnSpc>
                    <a:spcPct val="150000"/>
                  </a:lnSpc>
                </a:pPr>
                <a:r>
                  <a:rPr lang="zh-CN" altLang="en-US" b="1" dirty="0">
                    <a:effectLst/>
                    <a:latin typeface="微软雅黑" panose="020B0503020204020204" pitchFamily="34" charset="-122"/>
                    <a:ea typeface="微软雅黑" panose="020B0503020204020204" pitchFamily="34" charset="-122"/>
                  </a:rPr>
                  <a:t>输入格式</a:t>
                </a:r>
              </a:p>
              <a:p>
                <a:pPr>
                  <a:lnSpc>
                    <a:spcPct val="150000"/>
                  </a:lnSpc>
                </a:pPr>
                <a:r>
                  <a:rPr lang="zh-CN" altLang="en-US" dirty="0">
                    <a:effectLst/>
                    <a:latin typeface="微软雅黑" panose="020B0503020204020204" pitchFamily="34" charset="-122"/>
                    <a:ea typeface="微软雅黑" panose="020B0503020204020204" pitchFamily="34" charset="-122"/>
                  </a:rPr>
                  <a:t>每组测试数据的第一行给出两个用空格隔开的正整数，分别是城镇数目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𝑛</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和道路数目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𝑚</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随后的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𝑚</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行对应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𝑚</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条道路，每行给出一对用空格隔开的正整数，分别是该条道路直接相连的两个城镇的编号。简单起见，城镇从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1</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到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𝑛</m:t>
                    </m:r>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编号。两个城市间可以有多条道路相通。</a:t>
                </a:r>
              </a:p>
              <a:p>
                <a:pPr>
                  <a:lnSpc>
                    <a:spcPct val="150000"/>
                  </a:lnSpc>
                </a:pPr>
                <a:r>
                  <a:rPr lang="zh-CN" altLang="en-US" b="1" dirty="0">
                    <a:effectLst/>
                    <a:latin typeface="微软雅黑" panose="020B0503020204020204" pitchFamily="34" charset="-122"/>
                    <a:ea typeface="微软雅黑" panose="020B0503020204020204" pitchFamily="34" charset="-122"/>
                  </a:rPr>
                  <a:t>在输入数据的最后，为一行一个整数 </a:t>
                </a:r>
                <a14:m>
                  <m:oMath xmlns:m="http://schemas.openxmlformats.org/officeDocument/2006/math">
                    <m:r>
                      <a:rPr lang="en-US" altLang="zh-CN" b="1" i="1" smtClean="0">
                        <a:effectLst/>
                        <a:latin typeface="Cambria Math" panose="02040503050406030204" pitchFamily="18" charset="0"/>
                        <a:ea typeface="微软雅黑" panose="020B0503020204020204" pitchFamily="34" charset="-122"/>
                      </a:rPr>
                      <m:t>𝟎</m:t>
                    </m:r>
                  </m:oMath>
                </a14:m>
                <a:r>
                  <a:rPr lang="zh-CN" altLang="en-US" b="1" dirty="0">
                    <a:effectLst/>
                    <a:latin typeface="微软雅黑" panose="020B0503020204020204" pitchFamily="34" charset="-122"/>
                    <a:ea typeface="微软雅黑" panose="020B0503020204020204" pitchFamily="34" charset="-122"/>
                  </a:rPr>
                  <a:t>，代表测试数据的结尾。</a:t>
                </a:r>
                <a:endParaRPr lang="zh-CN" altLang="en-US" dirty="0">
                  <a:effectLst/>
                  <a:latin typeface="微软雅黑" panose="020B0503020204020204" pitchFamily="34" charset="-122"/>
                  <a:ea typeface="微软雅黑" panose="020B0503020204020204" pitchFamily="34" charset="-122"/>
                </a:endParaRPr>
              </a:p>
              <a:p>
                <a:pPr>
                  <a:lnSpc>
                    <a:spcPct val="150000"/>
                  </a:lnSpc>
                </a:pPr>
                <a:r>
                  <a:rPr lang="zh-CN" altLang="en-US" b="1" dirty="0">
                    <a:effectLst/>
                    <a:latin typeface="微软雅黑" panose="020B0503020204020204" pitchFamily="34" charset="-122"/>
                    <a:ea typeface="微软雅黑" panose="020B0503020204020204" pitchFamily="34" charset="-122"/>
                  </a:rPr>
                  <a:t>输出格式</a:t>
                </a:r>
              </a:p>
              <a:p>
                <a:pPr>
                  <a:lnSpc>
                    <a:spcPct val="150000"/>
                  </a:lnSpc>
                </a:pPr>
                <a:r>
                  <a:rPr lang="zh-CN" altLang="en-US" dirty="0">
                    <a:effectLst/>
                    <a:latin typeface="微软雅黑" panose="020B0503020204020204" pitchFamily="34" charset="-122"/>
                    <a:ea typeface="微软雅黑" panose="020B0503020204020204" pitchFamily="34" charset="-122"/>
                  </a:rPr>
                  <a:t>对于每组数据，对应一行一个整数。表示最少还需要建设的道路数目。</a:t>
                </a:r>
              </a:p>
            </p:txBody>
          </p:sp>
        </mc:Choice>
        <mc:Fallback xmlns="">
          <p:sp>
            <p:nvSpPr>
              <p:cNvPr id="14" name="文本框 13">
                <a:extLst>
                  <a:ext uri="{FF2B5EF4-FFF2-40B4-BE49-F238E27FC236}">
                    <a16:creationId xmlns:a16="http://schemas.microsoft.com/office/drawing/2014/main" id="{20883DD0-2A0A-89E4-D86C-CE0DA432F2F6}"/>
                  </a:ext>
                </a:extLst>
              </p:cNvPr>
              <p:cNvSpPr txBox="1">
                <a:spLocks noRot="1" noChangeAspect="1" noMove="1" noResize="1" noEditPoints="1" noAdjustHandles="1" noChangeArrowheads="1" noChangeShapeType="1" noTextEdit="1"/>
              </p:cNvSpPr>
              <p:nvPr/>
            </p:nvSpPr>
            <p:spPr>
              <a:xfrm>
                <a:off x="910303" y="3429000"/>
                <a:ext cx="10361200" cy="2951898"/>
              </a:xfrm>
              <a:prstGeom prst="rect">
                <a:avLst/>
              </a:prstGeom>
              <a:blipFill>
                <a:blip r:embed="rId5"/>
                <a:stretch>
                  <a:fillRect l="-471" b="-227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36321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06E8189B-E3AC-9853-A8BE-12D4B8E19A84}"/>
              </a:ext>
            </a:extLst>
          </p:cNvPr>
          <p:cNvSpPr txBox="1"/>
          <p:nvPr/>
        </p:nvSpPr>
        <p:spPr>
          <a:xfrm>
            <a:off x="729101" y="2662984"/>
            <a:ext cx="10733797" cy="3692806"/>
          </a:xfrm>
          <a:prstGeom prst="rect">
            <a:avLst/>
          </a:prstGeom>
          <a:solidFill>
            <a:schemeClr val="accent6">
              <a:lumMod val="20000"/>
              <a:lumOff val="80000"/>
            </a:schemeClr>
          </a:solidFill>
        </p:spPr>
        <p:txBody>
          <a:bodyPr wrap="square">
            <a:spAutoFit/>
          </a:bodyPr>
          <a:lstStyle/>
          <a:p>
            <a:pPr marL="342900" indent="-342900">
              <a:lnSpc>
                <a:spcPct val="20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城镇就是图的</a:t>
            </a:r>
            <a:r>
              <a:rPr lang="zh-CN" altLang="en-US" sz="2000" b="1" dirty="0">
                <a:effectLst/>
                <a:latin typeface="+mj-lt"/>
                <a:ea typeface="微软雅黑" panose="020B0503020204020204" pitchFamily="34" charset="-122"/>
              </a:rPr>
              <a:t>节点</a:t>
            </a:r>
            <a:r>
              <a:rPr lang="zh-CN" altLang="en-US" sz="2000" dirty="0">
                <a:effectLst/>
                <a:latin typeface="+mj-lt"/>
                <a:ea typeface="微软雅黑" panose="020B0503020204020204" pitchFamily="34" charset="-122"/>
              </a:rPr>
              <a:t>。道路就是图的</a:t>
            </a:r>
            <a:r>
              <a:rPr lang="zh-CN" altLang="en-US" sz="2000" b="1" dirty="0">
                <a:effectLst/>
                <a:latin typeface="+mj-lt"/>
                <a:ea typeface="微软雅黑" panose="020B0503020204020204" pitchFamily="34" charset="-122"/>
              </a:rPr>
              <a:t>边</a:t>
            </a:r>
            <a:r>
              <a:rPr lang="zh-CN" altLang="en-US" sz="2000" dirty="0">
                <a:effectLst/>
                <a:latin typeface="+mj-lt"/>
                <a:ea typeface="微软雅黑" panose="020B0503020204020204" pitchFamily="34" charset="-122"/>
              </a:rPr>
              <a:t>。我们可以根据输入的数据抽象为一个图。</a:t>
            </a:r>
          </a:p>
          <a:p>
            <a:pPr marL="342900" indent="-342900">
              <a:lnSpc>
                <a:spcPct val="20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任何两个城镇间都可以实现交通意味着</a:t>
            </a:r>
            <a:r>
              <a:rPr lang="zh-CN" altLang="en-US" sz="2000" b="1" dirty="0">
                <a:effectLst/>
                <a:latin typeface="+mj-lt"/>
                <a:ea typeface="微软雅黑" panose="020B0503020204020204" pitchFamily="34" charset="-122"/>
              </a:rPr>
              <a:t>整个图必须是连通</a:t>
            </a:r>
            <a:r>
              <a:rPr lang="zh-CN" altLang="en-US" sz="2000" dirty="0">
                <a:effectLst/>
                <a:latin typeface="+mj-lt"/>
                <a:ea typeface="微软雅黑" panose="020B0503020204020204" pitchFamily="34" charset="-122"/>
              </a:rPr>
              <a:t>的，不能互为岛屿。</a:t>
            </a:r>
          </a:p>
          <a:p>
            <a:pPr marL="342900" indent="-342900">
              <a:lnSpc>
                <a:spcPct val="20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而最少还需要建设多少条道路就是问，最少需要加几条边，才能让整个图</a:t>
            </a:r>
            <a:r>
              <a:rPr lang="zh-CN" altLang="en-US" sz="2000" b="1" dirty="0">
                <a:effectLst/>
                <a:latin typeface="+mj-lt"/>
                <a:ea typeface="微软雅黑" panose="020B0503020204020204" pitchFamily="34" charset="-122"/>
              </a:rPr>
              <a:t>从不连通变为连通</a:t>
            </a:r>
            <a:r>
              <a:rPr lang="zh-CN" altLang="en-US" sz="2000" dirty="0">
                <a:effectLst/>
                <a:latin typeface="+mj-lt"/>
                <a:ea typeface="微软雅黑" panose="020B0503020204020204" pitchFamily="34" charset="-122"/>
              </a:rPr>
              <a:t>。</a:t>
            </a:r>
          </a:p>
          <a:p>
            <a:pPr marL="342900" indent="-342900">
              <a:lnSpc>
                <a:spcPct val="200000"/>
              </a:lnSpc>
              <a:buFont typeface="Arial" panose="020B0604020202020204" pitchFamily="34" charset="0"/>
              <a:buChar char="•"/>
            </a:pPr>
            <a:r>
              <a:rPr lang="zh-CN" altLang="en-US" sz="2000" dirty="0">
                <a:effectLst/>
                <a:latin typeface="+mj-lt"/>
                <a:ea typeface="微软雅黑" panose="020B0503020204020204" pitchFamily="34" charset="-122"/>
              </a:rPr>
              <a:t>现在，问题就是：我们有一个由 </a:t>
            </a:r>
            <a:r>
              <a:rPr lang="en-US" altLang="zh-CN" sz="2000" dirty="0">
                <a:solidFill>
                  <a:srgbClr val="C00000"/>
                </a:solidFill>
                <a:effectLst/>
                <a:latin typeface="+mj-lt"/>
                <a:ea typeface="微软雅黑" panose="020B0503020204020204" pitchFamily="34" charset="-122"/>
              </a:rPr>
              <a:t>n</a:t>
            </a:r>
            <a:r>
              <a:rPr lang="zh-CN" altLang="en-US" sz="2000" dirty="0">
                <a:effectLst/>
                <a:latin typeface="+mj-lt"/>
                <a:ea typeface="微软雅黑" panose="020B0503020204020204" pitchFamily="34" charset="-122"/>
              </a:rPr>
              <a:t> 个节点和 </a:t>
            </a:r>
            <a:r>
              <a:rPr lang="en-US" altLang="zh-CN" sz="2000" dirty="0">
                <a:solidFill>
                  <a:srgbClr val="C00000"/>
                </a:solidFill>
                <a:effectLst/>
                <a:latin typeface="+mj-lt"/>
                <a:ea typeface="微软雅黑" panose="020B0503020204020204" pitchFamily="34" charset="-122"/>
              </a:rPr>
              <a:t>m</a:t>
            </a:r>
            <a:r>
              <a:rPr lang="zh-CN" altLang="en-US" sz="2000" dirty="0">
                <a:effectLst/>
                <a:latin typeface="+mj-lt"/>
                <a:ea typeface="微软雅黑" panose="020B0503020204020204" pitchFamily="34" charset="-122"/>
              </a:rPr>
              <a:t> 条边构成的图，它可能由</a:t>
            </a:r>
            <a:r>
              <a:rPr lang="zh-CN" altLang="en-US" sz="2000" b="1" dirty="0">
                <a:effectLst/>
                <a:latin typeface="+mj-lt"/>
                <a:ea typeface="微软雅黑" panose="020B0503020204020204" pitchFamily="34" charset="-122"/>
              </a:rPr>
              <a:t>好几个互不连通的</a:t>
            </a:r>
            <a:r>
              <a:rPr lang="zh-CN" altLang="en-US" sz="2000" b="1" dirty="0">
                <a:latin typeface="+mj-lt"/>
                <a:ea typeface="微软雅黑" panose="020B0503020204020204" pitchFamily="34" charset="-122"/>
              </a:rPr>
              <a:t>图</a:t>
            </a:r>
            <a:r>
              <a:rPr lang="zh-CN" altLang="en-US" sz="2000" dirty="0">
                <a:effectLst/>
                <a:latin typeface="+mj-lt"/>
                <a:ea typeface="微软雅黑" panose="020B0503020204020204" pitchFamily="34" charset="-122"/>
              </a:rPr>
              <a:t>组成。我们的目标是把所有这些图连接起来，需要加几条边？</a:t>
            </a:r>
            <a:endParaRPr lang="en-US" altLang="zh-CN" sz="2000" dirty="0">
              <a:effectLst/>
              <a:latin typeface="+mj-lt"/>
              <a:ea typeface="微软雅黑" panose="020B0503020204020204" pitchFamily="34" charset="-122"/>
            </a:endParaRPr>
          </a:p>
          <a:p>
            <a:pPr marL="342900" indent="-342900">
              <a:lnSpc>
                <a:spcPct val="200000"/>
              </a:lnSpc>
              <a:buFont typeface="Arial" panose="020B0604020202020204" pitchFamily="34" charset="0"/>
              <a:buChar char="•"/>
            </a:pPr>
            <a:r>
              <a:rPr lang="zh-CN" altLang="en-US" sz="2000" dirty="0">
                <a:latin typeface="+mj-lt"/>
                <a:ea typeface="微软雅黑" panose="020B0503020204020204" pitchFamily="34" charset="-122"/>
              </a:rPr>
              <a:t>显然可知，需要边的数量为互不连通的图的数量 </a:t>
            </a:r>
            <a:r>
              <a:rPr lang="en-US" altLang="zh-CN" sz="2000" dirty="0">
                <a:latin typeface="+mj-lt"/>
                <a:ea typeface="微软雅黑" panose="020B0503020204020204" pitchFamily="34" charset="-122"/>
              </a:rPr>
              <a:t>-1</a:t>
            </a:r>
            <a:r>
              <a:rPr lang="zh-CN" altLang="en-US" sz="2000" dirty="0">
                <a:latin typeface="+mj-lt"/>
                <a:ea typeface="微软雅黑" panose="020B0503020204020204" pitchFamily="34" charset="-122"/>
              </a:rPr>
              <a:t>。</a:t>
            </a:r>
            <a:endParaRPr lang="zh-CN" altLang="en-US" sz="2000" dirty="0">
              <a:effectLst/>
              <a:latin typeface="+mj-lt"/>
              <a:ea typeface="微软雅黑" panose="020B0503020204020204" pitchFamily="34" charset="-122"/>
            </a:endParaRPr>
          </a:p>
        </p:txBody>
      </p:sp>
      <p:pic>
        <p:nvPicPr>
          <p:cNvPr id="9" name="图片 8">
            <a:extLst>
              <a:ext uri="{FF2B5EF4-FFF2-40B4-BE49-F238E27FC236}">
                <a16:creationId xmlns:a16="http://schemas.microsoft.com/office/drawing/2014/main" id="{0E95CC78-52C9-39D7-1F21-569476BEDD70}"/>
              </a:ext>
            </a:extLst>
          </p:cNvPr>
          <p:cNvPicPr>
            <a:picLocks noChangeAspect="1"/>
          </p:cNvPicPr>
          <p:nvPr/>
        </p:nvPicPr>
        <p:blipFill>
          <a:blip r:embed="rId5"/>
          <a:stretch>
            <a:fillRect/>
          </a:stretch>
        </p:blipFill>
        <p:spPr>
          <a:xfrm>
            <a:off x="5758752" y="545526"/>
            <a:ext cx="2728657" cy="2091093"/>
          </a:xfrm>
          <a:prstGeom prst="rect">
            <a:avLst/>
          </a:prstGeom>
        </p:spPr>
      </p:pic>
    </p:spTree>
    <p:extLst>
      <p:ext uri="{BB962C8B-B14F-4D97-AF65-F5344CB8AC3E}">
        <p14:creationId xmlns:p14="http://schemas.microsoft.com/office/powerpoint/2010/main" val="160523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472B0461-6FFD-44D2-13F2-8D91D7351C0D}"/>
              </a:ext>
            </a:extLst>
          </p:cNvPr>
          <p:cNvSpPr txBox="1"/>
          <p:nvPr/>
        </p:nvSpPr>
        <p:spPr>
          <a:xfrm>
            <a:off x="696799" y="1489927"/>
            <a:ext cx="10798401" cy="4663521"/>
          </a:xfrm>
          <a:prstGeom prst="rect">
            <a:avLst/>
          </a:prstGeom>
          <a:solidFill>
            <a:schemeClr val="accent1">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如何计算一个图中连通图的数量？</a:t>
            </a:r>
          </a:p>
          <a:p>
            <a:pPr>
              <a:lnSpc>
                <a:spcPct val="150000"/>
              </a:lnSpc>
            </a:pPr>
            <a:r>
              <a:rPr lang="zh-CN" altLang="en-US" dirty="0">
                <a:effectLst/>
                <a:ea typeface="微软雅黑" panose="020B0503020204020204" pitchFamily="34" charset="-122"/>
              </a:rPr>
              <a:t>我们可以把每一个</a:t>
            </a:r>
            <a:r>
              <a:rPr lang="zh-CN" altLang="en-US" b="1" dirty="0">
                <a:effectLst/>
                <a:ea typeface="微软雅黑" panose="020B0503020204020204" pitchFamily="34" charset="-122"/>
              </a:rPr>
              <a:t>连通图都</a:t>
            </a:r>
            <a:r>
              <a:rPr lang="zh-CN" altLang="en-US" dirty="0">
                <a:effectLst/>
                <a:ea typeface="微软雅黑" panose="020B0503020204020204" pitchFamily="34" charset="-122"/>
              </a:rPr>
              <a:t>看作一个</a:t>
            </a:r>
            <a:r>
              <a:rPr lang="zh-CN" altLang="en-US" b="1" dirty="0">
                <a:effectLst/>
                <a:ea typeface="微软雅黑" panose="020B0503020204020204" pitchFamily="34" charset="-122"/>
              </a:rPr>
              <a:t>集合</a:t>
            </a:r>
            <a:r>
              <a:rPr lang="zh-CN" altLang="en-US" dirty="0">
                <a:effectLst/>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初始状态： </a:t>
            </a:r>
            <a:r>
              <a:rPr lang="zh-CN" altLang="en-US" dirty="0">
                <a:effectLst/>
                <a:ea typeface="微软雅黑" panose="020B0503020204020204" pitchFamily="34" charset="-122"/>
              </a:rPr>
              <a:t>一开始，没有任何道路。</a:t>
            </a:r>
            <a:r>
              <a:rPr lang="en-US" altLang="zh-CN" dirty="0">
                <a:solidFill>
                  <a:srgbClr val="C00000"/>
                </a:solidFill>
                <a:effectLst/>
                <a:ea typeface="微软雅黑" panose="020B0503020204020204" pitchFamily="34" charset="-122"/>
              </a:rPr>
              <a:t>n</a:t>
            </a:r>
            <a:r>
              <a:rPr lang="zh-CN" altLang="en-US" dirty="0">
                <a:effectLst/>
                <a:ea typeface="微软雅黑" panose="020B0503020204020204" pitchFamily="34" charset="-122"/>
              </a:rPr>
              <a:t> 个城镇各自互不连通。所以我们有 </a:t>
            </a:r>
            <a:r>
              <a:rPr lang="en-US" altLang="zh-CN" dirty="0">
                <a:solidFill>
                  <a:srgbClr val="C00000"/>
                </a:solidFill>
                <a:effectLst/>
                <a:ea typeface="微软雅黑" panose="020B0503020204020204" pitchFamily="34" charset="-122"/>
              </a:rPr>
              <a:t>n</a:t>
            </a:r>
            <a:r>
              <a:rPr lang="zh-CN" altLang="en-US" dirty="0">
                <a:effectLst/>
                <a:ea typeface="微软雅黑" panose="020B0503020204020204" pitchFamily="34" charset="-122"/>
              </a:rPr>
              <a:t> 个独立的连通图。这就是并查集的初始化操作，每个节点的老大都是它自己。</a:t>
            </a:r>
          </a:p>
          <a:p>
            <a:pPr indent="-342900">
              <a:lnSpc>
                <a:spcPct val="150000"/>
              </a:lnSpc>
              <a:buClr>
                <a:srgbClr val="000000"/>
              </a:buClr>
              <a:buFont typeface="微软雅黑" panose="020B0503020204020204" pitchFamily="34" charset="-122"/>
              <a:buAutoNum type="arabicPeriod"/>
            </a:pPr>
            <a:r>
              <a:rPr lang="zh-CN" altLang="en-US" b="1" dirty="0">
                <a:effectLst/>
                <a:ea typeface="微软雅黑" panose="020B0503020204020204" pitchFamily="34" charset="-122"/>
              </a:rPr>
              <a:t>处理已有道路： </a:t>
            </a:r>
            <a:r>
              <a:rPr lang="zh-CN" altLang="en-US" dirty="0">
                <a:effectLst/>
                <a:ea typeface="微软雅黑" panose="020B0503020204020204" pitchFamily="34" charset="-122"/>
              </a:rPr>
              <a:t>每输入一条道路 </a:t>
            </a:r>
            <a:r>
              <a:rPr lang="en-US" altLang="zh-CN" dirty="0">
                <a:solidFill>
                  <a:srgbClr val="C00000"/>
                </a:solidFill>
                <a:effectLst/>
                <a:ea typeface="微软雅黑" panose="020B0503020204020204" pitchFamily="34" charset="-122"/>
              </a:rPr>
              <a:t>(u, v)</a:t>
            </a:r>
            <a:r>
              <a:rPr lang="zh-CN" altLang="en-US" dirty="0">
                <a:effectLst/>
                <a:ea typeface="微软雅黑" panose="020B0503020204020204" pitchFamily="34" charset="-122"/>
              </a:rPr>
              <a:t>，就意味着 </a:t>
            </a:r>
            <a:r>
              <a:rPr lang="en-US" altLang="zh-CN" dirty="0">
                <a:solidFill>
                  <a:srgbClr val="C00000"/>
                </a:solidFill>
                <a:effectLst/>
                <a:ea typeface="微软雅黑" panose="020B0503020204020204" pitchFamily="34" charset="-122"/>
              </a:rPr>
              <a:t>u</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v</a:t>
            </a:r>
            <a:r>
              <a:rPr lang="zh-CN" altLang="en-US" dirty="0">
                <a:effectLst/>
                <a:ea typeface="微软雅黑" panose="020B0503020204020204" pitchFamily="34" charset="-122"/>
              </a:rPr>
              <a:t> 这两个城镇连通了。这就是并查集中</a:t>
            </a:r>
            <a:r>
              <a:rPr lang="zh-CN" altLang="en-US" dirty="0">
                <a:ea typeface="微软雅黑" panose="020B0503020204020204" pitchFamily="34" charset="-122"/>
              </a:rPr>
              <a:t>的</a:t>
            </a:r>
            <a:r>
              <a:rPr lang="zh-CN" altLang="en-US" dirty="0">
                <a:effectLst/>
                <a:ea typeface="微软雅黑" panose="020B0503020204020204" pitchFamily="34" charset="-122"/>
              </a:rPr>
              <a:t> </a:t>
            </a:r>
            <a:r>
              <a:rPr lang="en-US" altLang="zh-CN" dirty="0">
                <a:solidFill>
                  <a:srgbClr val="C00000"/>
                </a:solidFill>
                <a:effectLst/>
                <a:ea typeface="微软雅黑" panose="020B0503020204020204" pitchFamily="34" charset="-122"/>
              </a:rPr>
              <a:t>union</a:t>
            </a:r>
            <a:r>
              <a:rPr lang="zh-CN" altLang="en-US" dirty="0">
                <a:effectLst/>
                <a:ea typeface="微软雅黑" panose="020B0503020204020204" pitchFamily="34" charset="-122"/>
              </a:rPr>
              <a:t> </a:t>
            </a:r>
            <a:r>
              <a:rPr lang="en-US" altLang="zh-CN" dirty="0">
                <a:effectLst/>
                <a:ea typeface="微软雅黑" panose="020B0503020204020204" pitchFamily="34" charset="-122"/>
              </a:rPr>
              <a:t>(</a:t>
            </a:r>
            <a:r>
              <a:rPr lang="zh-CN" altLang="en-US" dirty="0">
                <a:effectLst/>
                <a:ea typeface="微软雅黑" panose="020B0503020204020204" pitchFamily="34" charset="-122"/>
              </a:rPr>
              <a:t>合并</a:t>
            </a:r>
            <a:r>
              <a:rPr lang="en-US" altLang="zh-CN" dirty="0">
                <a:effectLst/>
                <a:ea typeface="微软雅黑" panose="020B0503020204020204" pitchFamily="34" charset="-122"/>
              </a:rPr>
              <a:t>) </a:t>
            </a:r>
            <a:r>
              <a:rPr lang="zh-CN" altLang="en-US" dirty="0">
                <a:effectLst/>
                <a:ea typeface="微软雅黑" panose="020B0503020204020204" pitchFamily="34" charset="-122"/>
              </a:rPr>
              <a:t>操作。 </a:t>
            </a:r>
          </a:p>
          <a:p>
            <a:pPr marL="800100" lvl="1"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我们检查 </a:t>
            </a:r>
            <a:r>
              <a:rPr lang="en-US" altLang="zh-CN" dirty="0">
                <a:solidFill>
                  <a:srgbClr val="C00000"/>
                </a:solidFill>
                <a:effectLst/>
                <a:ea typeface="微软雅黑" panose="020B0503020204020204" pitchFamily="34" charset="-122"/>
              </a:rPr>
              <a:t>u</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v</a:t>
            </a:r>
            <a:r>
              <a:rPr lang="zh-CN" altLang="en-US" dirty="0">
                <a:effectLst/>
                <a:ea typeface="微软雅黑" panose="020B0503020204020204" pitchFamily="34" charset="-122"/>
              </a:rPr>
              <a:t> 的老大是否是同一个人 </a:t>
            </a:r>
            <a:r>
              <a:rPr lang="en-US" altLang="zh-CN"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find(u) == find(v)</a:t>
            </a:r>
            <a:r>
              <a:rPr lang="en-US" altLang="zh-CN" dirty="0">
                <a:effectLst/>
                <a:ea typeface="微软雅黑" panose="020B0503020204020204" pitchFamily="34" charset="-122"/>
              </a:rPr>
              <a:t>)</a:t>
            </a:r>
            <a:r>
              <a:rPr lang="zh-CN" altLang="en-US" dirty="0">
                <a:effectLst/>
                <a:ea typeface="微软雅黑" panose="020B0503020204020204" pitchFamily="34" charset="-122"/>
              </a:rPr>
              <a:t>。</a:t>
            </a:r>
          </a:p>
          <a:p>
            <a:pPr marL="800100" lvl="1"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如果不是，说明这条路连接了两个之前不连通的</a:t>
            </a:r>
            <a:r>
              <a:rPr lang="zh-CN" altLang="en-US" dirty="0">
                <a:ea typeface="微软雅黑" panose="020B0503020204020204" pitchFamily="34" charset="-122"/>
              </a:rPr>
              <a:t>图</a:t>
            </a:r>
            <a:r>
              <a:rPr lang="en-US" altLang="zh-CN" dirty="0">
                <a:ea typeface="微软雅黑" panose="020B0503020204020204" pitchFamily="34" charset="-122"/>
              </a:rPr>
              <a:t>(</a:t>
            </a:r>
            <a:r>
              <a:rPr lang="zh-CN" altLang="en-US" dirty="0">
                <a:ea typeface="微软雅黑" panose="020B0503020204020204" pitchFamily="34" charset="-122"/>
              </a:rPr>
              <a:t>城镇集合</a:t>
            </a:r>
            <a:r>
              <a:rPr lang="en-US" altLang="zh-CN" dirty="0">
                <a:ea typeface="微软雅黑" panose="020B0503020204020204" pitchFamily="34" charset="-122"/>
              </a:rPr>
              <a:t>)</a:t>
            </a:r>
            <a:r>
              <a:rPr lang="zh-CN" altLang="en-US" dirty="0">
                <a:effectLst/>
                <a:ea typeface="微软雅黑" panose="020B0503020204020204" pitchFamily="34" charset="-122"/>
              </a:rPr>
              <a:t>。我们就执行 </a:t>
            </a:r>
            <a:r>
              <a:rPr lang="en-US" altLang="zh-CN" dirty="0">
                <a:solidFill>
                  <a:srgbClr val="C00000"/>
                </a:solidFill>
                <a:effectLst/>
                <a:ea typeface="微软雅黑" panose="020B0503020204020204" pitchFamily="34" charset="-122"/>
              </a:rPr>
              <a:t>unite(u, v)</a:t>
            </a:r>
            <a:r>
              <a:rPr lang="zh-CN" altLang="en-US" dirty="0">
                <a:effectLst/>
                <a:ea typeface="微软雅黑" panose="020B0503020204020204" pitchFamily="34" charset="-122"/>
              </a:rPr>
              <a:t>，将它们合并。</a:t>
            </a:r>
            <a:endParaRPr lang="en-US" altLang="zh-CN" dirty="0">
              <a:effectLst/>
              <a:ea typeface="微软雅黑" panose="020B0503020204020204" pitchFamily="34" charset="-122"/>
            </a:endParaRPr>
          </a:p>
          <a:p>
            <a:pPr marL="800100" lvl="1"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如果是，说明 </a:t>
            </a:r>
            <a:r>
              <a:rPr lang="en-US" altLang="zh-CN" dirty="0">
                <a:solidFill>
                  <a:srgbClr val="C00000"/>
                </a:solidFill>
                <a:effectLst/>
                <a:ea typeface="微软雅黑" panose="020B0503020204020204" pitchFamily="34" charset="-122"/>
              </a:rPr>
              <a:t>u</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v</a:t>
            </a:r>
            <a:r>
              <a:rPr lang="zh-CN" altLang="en-US" dirty="0">
                <a:effectLst/>
                <a:ea typeface="微软雅黑" panose="020B0503020204020204" pitchFamily="34" charset="-122"/>
              </a:rPr>
              <a:t> 本来就在同一个连通图里，这条路是多余的（对于连通性而言），我们什么都不用做。</a:t>
            </a:r>
          </a:p>
        </p:txBody>
      </p:sp>
    </p:spTree>
    <p:extLst>
      <p:ext uri="{BB962C8B-B14F-4D97-AF65-F5344CB8AC3E}">
        <p14:creationId xmlns:p14="http://schemas.microsoft.com/office/powerpoint/2010/main" val="143962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500"/>
                                        <p:tgtEl>
                                          <p:spTgt spid="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6" end="6"/>
                                            </p:txEl>
                                          </p:spTgt>
                                        </p:tgtEl>
                                        <p:attrNameLst>
                                          <p:attrName>style.visibility</p:attrName>
                                        </p:attrNameLst>
                                      </p:cBhvr>
                                      <p:to>
                                        <p:strVal val="visible"/>
                                      </p:to>
                                    </p:set>
                                    <p:animEffect transition="in" filter="fade">
                                      <p:cBhvr>
                                        <p:cTn id="3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并查集</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8A901AAB-2CAB-5A19-E9A1-B2F5C60A982D}"/>
              </a:ext>
            </a:extLst>
          </p:cNvPr>
          <p:cNvSpPr txBox="1"/>
          <p:nvPr/>
        </p:nvSpPr>
        <p:spPr>
          <a:xfrm>
            <a:off x="814793" y="1545731"/>
            <a:ext cx="10456710"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在所有 </a:t>
            </a:r>
            <a:r>
              <a:rPr lang="en-US" altLang="zh-CN" sz="2000" dirty="0">
                <a:solidFill>
                  <a:srgbClr val="C00000"/>
                </a:solidFill>
                <a:effectLst/>
                <a:latin typeface="Consolas" panose="020B0609020204030204" pitchFamily="49" charset="0"/>
                <a:ea typeface="微软雅黑" panose="020B0503020204020204" pitchFamily="34" charset="-122"/>
              </a:rPr>
              <a:t>m</a:t>
            </a:r>
            <a:r>
              <a:rPr lang="zh-CN" altLang="en-US" sz="2000" dirty="0">
                <a:effectLst/>
                <a:latin typeface="微软雅黑" panose="020B0503020204020204" pitchFamily="34" charset="-122"/>
                <a:ea typeface="微软雅黑" panose="020B0503020204020204" pitchFamily="34" charset="-122"/>
              </a:rPr>
              <a:t> 条道路处理完毕后，我们需要数一下在整个图中还剩下多少个独立的</a:t>
            </a:r>
            <a:r>
              <a:rPr lang="zh-CN" altLang="en-US" sz="2000" dirty="0">
                <a:latin typeface="微软雅黑" panose="020B0503020204020204" pitchFamily="34" charset="-122"/>
                <a:ea typeface="微软雅黑" panose="020B0503020204020204" pitchFamily="34" charset="-122"/>
              </a:rPr>
              <a:t>城镇</a:t>
            </a:r>
            <a:r>
              <a:rPr lang="zh-CN" altLang="en-US" sz="2000" dirty="0">
                <a:effectLst/>
                <a:latin typeface="微软雅黑" panose="020B0503020204020204" pitchFamily="34" charset="-122"/>
                <a:ea typeface="微软雅黑" panose="020B0503020204020204" pitchFamily="34" charset="-122"/>
              </a:rPr>
              <a:t>集合。</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mj-lt"/>
                <a:ea typeface="微软雅黑" panose="020B0503020204020204" pitchFamily="34" charset="-122"/>
              </a:rPr>
              <a:t>目标是把所有这些城镇集合连接起来，也就是集合数量</a:t>
            </a:r>
            <a:r>
              <a:rPr lang="en-US" altLang="zh-CN" sz="2000" dirty="0">
                <a:effectLst/>
                <a:latin typeface="+mj-lt"/>
                <a:ea typeface="微软雅黑" panose="020B0503020204020204" pitchFamily="34" charset="-122"/>
              </a:rPr>
              <a:t>-1</a:t>
            </a:r>
            <a:r>
              <a:rPr lang="zh-CN" altLang="en-US" sz="2000" dirty="0">
                <a:latin typeface="+mj-lt"/>
                <a:ea typeface="微软雅黑" panose="020B0503020204020204" pitchFamily="34" charset="-122"/>
              </a:rPr>
              <a:t>。</a:t>
            </a:r>
            <a:endParaRPr lang="en-US" altLang="zh-CN" sz="2000" dirty="0">
              <a:effectLst/>
              <a:latin typeface="+mj-lt"/>
              <a:ea typeface="微软雅黑" panose="020B0503020204020204" pitchFamily="34" charset="-122"/>
            </a:endParaRPr>
          </a:p>
        </p:txBody>
      </p:sp>
      <p:sp>
        <p:nvSpPr>
          <p:cNvPr id="11" name="文本框 10">
            <a:extLst>
              <a:ext uri="{FF2B5EF4-FFF2-40B4-BE49-F238E27FC236}">
                <a16:creationId xmlns:a16="http://schemas.microsoft.com/office/drawing/2014/main" id="{E724C949-65BA-0C18-9B72-F3404C12969E}"/>
              </a:ext>
            </a:extLst>
          </p:cNvPr>
          <p:cNvSpPr txBox="1"/>
          <p:nvPr/>
        </p:nvSpPr>
        <p:spPr>
          <a:xfrm>
            <a:off x="814792" y="2811092"/>
            <a:ext cx="3816942" cy="400110"/>
          </a:xfrm>
          <a:prstGeom prst="rect">
            <a:avLst/>
          </a:prstGeom>
          <a:solidFill>
            <a:schemeClr val="accent4">
              <a:lumMod val="20000"/>
              <a:lumOff val="80000"/>
            </a:schemeClr>
          </a:solidFill>
        </p:spPr>
        <p:txBody>
          <a:bodyPr wrap="square">
            <a:spAutoFit/>
          </a:bodyPr>
          <a:lstStyle/>
          <a:p>
            <a:r>
              <a:rPr lang="zh-CN" altLang="en-US" sz="2000" b="1" dirty="0"/>
              <a:t>那如何统计独立的集合数量呢？</a:t>
            </a:r>
          </a:p>
        </p:txBody>
      </p:sp>
      <p:sp>
        <p:nvSpPr>
          <p:cNvPr id="14" name="文本框 13">
            <a:extLst>
              <a:ext uri="{FF2B5EF4-FFF2-40B4-BE49-F238E27FC236}">
                <a16:creationId xmlns:a16="http://schemas.microsoft.com/office/drawing/2014/main" id="{8F968309-3137-6A7B-4A18-4B0E1DF34468}"/>
              </a:ext>
            </a:extLst>
          </p:cNvPr>
          <p:cNvSpPr txBox="1"/>
          <p:nvPr/>
        </p:nvSpPr>
        <p:spPr>
          <a:xfrm>
            <a:off x="814792" y="3396097"/>
            <a:ext cx="10456710" cy="2956322"/>
          </a:xfrm>
          <a:prstGeom prst="rect">
            <a:avLst/>
          </a:prstGeom>
          <a:solidFill>
            <a:schemeClr val="bg1">
              <a:lumMod val="95000"/>
            </a:schemeClr>
          </a:solidFill>
        </p:spPr>
        <p:txBody>
          <a:bodyPr wrap="square">
            <a:spAutoFit/>
          </a:bodyPr>
          <a:lstStyle/>
          <a:p>
            <a:pPr>
              <a:lnSpc>
                <a:spcPct val="150000"/>
              </a:lnSpc>
            </a:pPr>
            <a:r>
              <a:rPr lang="zh-CN" altLang="en-US" b="1" dirty="0">
                <a:effectLst/>
                <a:ea typeface="微软雅黑" panose="020B0503020204020204" pitchFamily="34" charset="-122"/>
              </a:rPr>
              <a:t>在每个独立的集合中，都有且仅有唯一的一个老大。</a:t>
            </a:r>
            <a:endParaRPr lang="zh-CN" altLang="en-US"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所以想知道有多少个独立的集合，问题就转化成了：</a:t>
            </a:r>
            <a:r>
              <a:rPr lang="zh-CN" altLang="en-US" b="1" dirty="0">
                <a:effectLst/>
                <a:ea typeface="微软雅黑" panose="020B0503020204020204" pitchFamily="34" charset="-122"/>
              </a:rPr>
              <a:t>我们只需要统计并查集中老大的数量有多少即可。</a:t>
            </a:r>
            <a:endParaRPr lang="zh-CN" altLang="en-US"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那么，老大的特点是什么呢？</a:t>
            </a:r>
          </a:p>
          <a:p>
            <a:pPr>
              <a:lnSpc>
                <a:spcPct val="150000"/>
              </a:lnSpc>
            </a:pPr>
            <a:r>
              <a:rPr lang="zh-CN" altLang="en-US" b="1" dirty="0">
                <a:effectLst/>
                <a:ea typeface="微软雅黑" panose="020B0503020204020204" pitchFamily="34" charset="-122"/>
              </a:rPr>
              <a:t>老大一定有着 </a:t>
            </a:r>
            <a:r>
              <a:rPr lang="en-US" altLang="zh-CN" b="1" dirty="0">
                <a:solidFill>
                  <a:srgbClr val="C00000"/>
                </a:solidFill>
                <a:effectLst/>
                <a:ea typeface="微软雅黑" panose="020B0503020204020204" pitchFamily="34" charset="-122"/>
              </a:rPr>
              <a:t>parent[</a:t>
            </a:r>
            <a:r>
              <a:rPr lang="en-US" altLang="zh-CN" b="1" dirty="0" err="1">
                <a:solidFill>
                  <a:srgbClr val="C00000"/>
                </a:solidFill>
                <a:effectLst/>
                <a:ea typeface="微软雅黑" panose="020B0503020204020204" pitchFamily="34" charset="-122"/>
              </a:rPr>
              <a:t>i</a:t>
            </a:r>
            <a:r>
              <a:rPr lang="en-US" altLang="zh-CN" b="1" dirty="0">
                <a:solidFill>
                  <a:srgbClr val="C00000"/>
                </a:solidFill>
                <a:effectLst/>
                <a:ea typeface="微软雅黑" panose="020B0503020204020204" pitchFamily="34" charset="-122"/>
              </a:rPr>
              <a:t>] == </a:t>
            </a:r>
            <a:r>
              <a:rPr lang="en-US" altLang="zh-CN" b="1" dirty="0" err="1">
                <a:solidFill>
                  <a:srgbClr val="C00000"/>
                </a:solidFill>
                <a:effectLst/>
                <a:ea typeface="微软雅黑" panose="020B0503020204020204" pitchFamily="34" charset="-122"/>
              </a:rPr>
              <a:t>i</a:t>
            </a:r>
            <a:r>
              <a:rPr lang="zh-CN" altLang="en-US" b="1" dirty="0">
                <a:effectLst/>
                <a:ea typeface="微软雅黑" panose="020B0503020204020204" pitchFamily="34" charset="-122"/>
              </a:rPr>
              <a:t> 这个特征</a:t>
            </a:r>
            <a:r>
              <a:rPr lang="zh-CN" altLang="en-US" dirty="0">
                <a:effectLst/>
                <a:ea typeface="微软雅黑" panose="020B0503020204020204" pitchFamily="34" charset="-122"/>
              </a:rPr>
              <a:t>。因为只有老大，他的上级才是他自己。</a:t>
            </a:r>
          </a:p>
          <a:p>
            <a:pPr>
              <a:lnSpc>
                <a:spcPct val="150000"/>
              </a:lnSpc>
            </a:pPr>
            <a:r>
              <a:rPr lang="zh-CN" altLang="en-US" dirty="0">
                <a:effectLst/>
                <a:ea typeface="微软雅黑" panose="020B0503020204020204" pitchFamily="34" charset="-122"/>
              </a:rPr>
              <a:t>因此，算法就非常简单了：我们只需要写一个循环，从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遍历到 </a:t>
            </a:r>
            <a:r>
              <a:rPr lang="en-US" altLang="zh-CN" dirty="0">
                <a:solidFill>
                  <a:srgbClr val="C00000"/>
                </a:solidFill>
                <a:effectLst/>
                <a:ea typeface="微软雅黑" panose="020B0503020204020204" pitchFamily="34" charset="-122"/>
              </a:rPr>
              <a:t>n</a:t>
            </a:r>
            <a:r>
              <a:rPr lang="zh-CN" altLang="en-US" dirty="0">
                <a:effectLst/>
                <a:ea typeface="微软雅黑" panose="020B0503020204020204" pitchFamily="34" charset="-122"/>
              </a:rPr>
              <a:t>，统计所有满足 </a:t>
            </a:r>
            <a:r>
              <a:rPr lang="en-US" altLang="zh-CN" dirty="0">
                <a:solidFill>
                  <a:srgbClr val="C00000"/>
                </a:solidFill>
                <a:effectLst/>
                <a:ea typeface="微软雅黑" panose="020B0503020204020204" pitchFamily="34" charset="-122"/>
              </a:rPr>
              <a:t>parent[</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a:t>
            </a:r>
            <a:r>
              <a:rPr lang="en-US" altLang="zh-CN" dirty="0" err="1">
                <a:solidFill>
                  <a:srgbClr val="C00000"/>
                </a:solidFill>
                <a:effectLst/>
                <a:ea typeface="微软雅黑" panose="020B0503020204020204" pitchFamily="34" charset="-122"/>
              </a:rPr>
              <a:t>i</a:t>
            </a:r>
            <a:r>
              <a:rPr lang="zh-CN" altLang="en-US" dirty="0">
                <a:effectLst/>
                <a:ea typeface="微软雅黑" panose="020B0503020204020204" pitchFamily="34" charset="-122"/>
              </a:rPr>
              <a:t> 条件的城镇 </a:t>
            </a:r>
            <a:r>
              <a:rPr lang="en-US" altLang="zh-CN" dirty="0" err="1">
                <a:solidFill>
                  <a:srgbClr val="C00000"/>
                </a:solidFill>
                <a:effectLst/>
                <a:ea typeface="微软雅黑" panose="020B0503020204020204" pitchFamily="34" charset="-122"/>
              </a:rPr>
              <a:t>i</a:t>
            </a:r>
            <a:r>
              <a:rPr lang="zh-CN" altLang="en-US" dirty="0">
                <a:effectLst/>
                <a:ea typeface="微软雅黑" panose="020B0503020204020204" pitchFamily="34" charset="-122"/>
              </a:rPr>
              <a:t> 的数量。统计这个数量 </a:t>
            </a:r>
            <a:r>
              <a:rPr lang="en-US" altLang="zh-CN" dirty="0">
                <a:effectLst/>
                <a:ea typeface="微软雅黑" panose="020B0503020204020204" pitchFamily="34" charset="-122"/>
              </a:rPr>
              <a:t>k</a:t>
            </a:r>
            <a:r>
              <a:rPr lang="zh-CN" altLang="en-US" dirty="0">
                <a:effectLst/>
                <a:ea typeface="微软雅黑" panose="020B0503020204020204" pitchFamily="34" charset="-122"/>
              </a:rPr>
              <a:t>，就是我们最终的独立集合数！</a:t>
            </a:r>
            <a:endParaRPr lang="en-US" altLang="zh-CN"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最后只需要输出 </a:t>
            </a:r>
            <a:r>
              <a:rPr lang="en-US" altLang="zh-CN" dirty="0">
                <a:effectLst/>
                <a:ea typeface="微软雅黑" panose="020B0503020204020204" pitchFamily="34" charset="-122"/>
              </a:rPr>
              <a:t>k – 1 </a:t>
            </a:r>
            <a:r>
              <a:rPr lang="zh-CN" altLang="en-US" dirty="0">
                <a:effectLst/>
                <a:ea typeface="微软雅黑" panose="020B0503020204020204" pitchFamily="34" charset="-122"/>
              </a:rPr>
              <a:t>即可。</a:t>
            </a:r>
          </a:p>
        </p:txBody>
      </p:sp>
    </p:spTree>
    <p:extLst>
      <p:ext uri="{BB962C8B-B14F-4D97-AF65-F5344CB8AC3E}">
        <p14:creationId xmlns:p14="http://schemas.microsoft.com/office/powerpoint/2010/main" val="69454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xEl>
                                              <p:pRg st="2" end="2"/>
                                            </p:txEl>
                                          </p:spTgt>
                                        </p:tgtEl>
                                        <p:attrNameLst>
                                          <p:attrName>style.visibility</p:attrName>
                                        </p:attrNameLst>
                                      </p:cBhvr>
                                      <p:to>
                                        <p:strVal val="visible"/>
                                      </p:to>
                                    </p:set>
                                    <p:animEffect transition="in" filter="fade">
                                      <p:cBhvr>
                                        <p:cTn id="20" dur="500"/>
                                        <p:tgtEl>
                                          <p:spTgt spid="1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Effect transition="in" filter="fade">
                                      <p:cBhvr>
                                        <p:cTn id="25" dur="500"/>
                                        <p:tgtEl>
                                          <p:spTgt spid="1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4">
                                            <p:txEl>
                                              <p:pRg st="4" end="4"/>
                                            </p:txEl>
                                          </p:spTgt>
                                        </p:tgtEl>
                                        <p:attrNameLst>
                                          <p:attrName>style.visibility</p:attrName>
                                        </p:attrNameLst>
                                      </p:cBhvr>
                                      <p:to>
                                        <p:strVal val="visible"/>
                                      </p:to>
                                    </p:set>
                                    <p:animEffect transition="in" filter="fade">
                                      <p:cBhvr>
                                        <p:cTn id="30" dur="500"/>
                                        <p:tgtEl>
                                          <p:spTgt spid="1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animEffect transition="in" filter="fade">
                                      <p:cBhvr>
                                        <p:cTn id="35"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90775" y="2590017"/>
            <a:ext cx="5203984" cy="1441805"/>
          </a:xfrm>
          <a:prstGeom prst="rect">
            <a:avLst/>
          </a:prstGeom>
        </p:spPr>
        <p:txBody>
          <a:bodyPr vert="horz" wrap="square" lIns="0" tIns="12700" rIns="0" bIns="0" rtlCol="0">
            <a:spAutoFit/>
          </a:bodyPr>
          <a:lstStyle/>
          <a:p>
            <a:pPr marL="12700" marR="5080" algn="ctr">
              <a:lnSpc>
                <a:spcPct val="150000"/>
              </a:lnSpc>
              <a:spcBef>
                <a:spcPts val="1005"/>
              </a:spcBef>
            </a:pPr>
            <a:r>
              <a:rPr lang="en-US" altLang="zh-CN" sz="4400" b="1" dirty="0">
                <a:solidFill>
                  <a:srgbClr val="2D4A87"/>
                </a:solidFill>
                <a:latin typeface="微软雅黑"/>
                <a:cs typeface="微软雅黑"/>
              </a:rPr>
              <a:t>Hash</a:t>
            </a:r>
          </a:p>
          <a:p>
            <a:pPr marL="12700" marR="5080" algn="ctr">
              <a:lnSpc>
                <a:spcPct val="150000"/>
              </a:lnSpc>
              <a:spcBef>
                <a:spcPts val="1005"/>
              </a:spcBef>
            </a:pPr>
            <a:r>
              <a:rPr lang="zh-CN" altLang="en-US" sz="1400" b="1" dirty="0">
                <a:solidFill>
                  <a:schemeClr val="accent5">
                    <a:lumMod val="75000"/>
                  </a:schemeClr>
                </a:solidFill>
                <a:latin typeface="微软雅黑"/>
                <a:cs typeface="微软雅黑"/>
              </a:rPr>
              <a:t>哈希表</a:t>
            </a: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38728752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BED3BF8-0A6A-FAB7-0CC8-4954F8D8A582}"/>
                  </a:ext>
                </a:extLst>
              </p:cNvPr>
              <p:cNvSpPr txBox="1"/>
              <p:nvPr/>
            </p:nvSpPr>
            <p:spPr>
              <a:xfrm>
                <a:off x="1164336" y="1804136"/>
                <a:ext cx="10111443" cy="3781356"/>
              </a:xfrm>
              <a:prstGeom prst="rect">
                <a:avLst/>
              </a:prstGeom>
              <a:solidFill>
                <a:schemeClr val="bg1">
                  <a:lumMod val="95000"/>
                </a:schemeClr>
              </a:solidFill>
            </p:spPr>
            <p:txBody>
              <a:bodyPr wrap="square">
                <a:spAutoFit/>
              </a:bodyPr>
              <a:lstStyle/>
              <a:p>
                <a:pPr>
                  <a:lnSpc>
                    <a:spcPct val="150000"/>
                  </a:lnSpc>
                </a:pPr>
                <a:r>
                  <a:rPr lang="zh-CN" altLang="en-US" sz="2200" b="1" dirty="0">
                    <a:ea typeface="+mj-ea"/>
                  </a:rPr>
                  <a:t>例</a:t>
                </a:r>
                <a:r>
                  <a:rPr lang="en-US" altLang="zh-CN" sz="2200" b="1" dirty="0">
                    <a:ea typeface="+mj-ea"/>
                  </a:rPr>
                  <a:t>17-3 </a:t>
                </a:r>
                <a:r>
                  <a:rPr lang="zh-CN" altLang="en-US" sz="2200" b="1" dirty="0">
                    <a:effectLst/>
                    <a:ea typeface="+mj-ea"/>
                  </a:rPr>
                  <a:t>字符串哈希</a:t>
                </a:r>
                <a:r>
                  <a:rPr lang="en-US" altLang="zh-CN" sz="2200" b="1" dirty="0">
                    <a:effectLst/>
                    <a:ea typeface="+mj-ea"/>
                  </a:rPr>
                  <a:t>(B0249</a:t>
                </a:r>
                <a:r>
                  <a:rPr lang="en-US" altLang="zh-CN" sz="2200" b="1" dirty="0">
                    <a:ea typeface="+mj-ea"/>
                  </a:rPr>
                  <a:t>,</a:t>
                </a:r>
                <a:r>
                  <a:rPr lang="zh-CN" altLang="en-US" sz="2200" b="1" dirty="0">
                    <a:ea typeface="+mj-ea"/>
                  </a:rPr>
                  <a:t> </a:t>
                </a:r>
                <a:r>
                  <a:rPr lang="en-US" altLang="zh-CN" sz="2200" b="1" dirty="0">
                    <a:ea typeface="+mj-ea"/>
                  </a:rPr>
                  <a:t>P242</a:t>
                </a:r>
                <a:r>
                  <a:rPr lang="zh-CN" altLang="en-US" sz="2200" b="1" dirty="0">
                    <a:ea typeface="+mj-ea"/>
                  </a:rPr>
                  <a:t>页</a:t>
                </a:r>
                <a:r>
                  <a:rPr lang="en-US" altLang="zh-CN" sz="2200" b="1" dirty="0">
                    <a:effectLst/>
                    <a:ea typeface="+mj-ea"/>
                  </a:rPr>
                  <a:t>)</a:t>
                </a:r>
                <a:endParaRPr lang="zh-CN" altLang="en-US" sz="2200" b="1" dirty="0">
                  <a:effectLst/>
                  <a:ea typeface="+mj-ea"/>
                </a:endParaRPr>
              </a:p>
              <a:p>
                <a:pPr>
                  <a:lnSpc>
                    <a:spcPct val="150000"/>
                  </a:lnSpc>
                </a:pPr>
                <a:r>
                  <a:rPr lang="zh-CN" altLang="en-US" sz="2000" dirty="0">
                    <a:effectLst/>
                    <a:ea typeface="+mj-ea"/>
                  </a:rPr>
                  <a:t>如题，给定 </a:t>
                </a:r>
                <a14:m>
                  <m:oMath xmlns:m="http://schemas.openxmlformats.org/officeDocument/2006/math">
                    <m:r>
                      <a:rPr lang="en-US" altLang="zh-CN" sz="2000" i="1" smtClean="0">
                        <a:effectLst/>
                        <a:latin typeface="Cambria Math" panose="02040503050406030204" pitchFamily="18" charset="0"/>
                        <a:ea typeface="+mj-ea"/>
                      </a:rPr>
                      <m:t>𝑁</m:t>
                    </m:r>
                  </m:oMath>
                </a14:m>
                <a:r>
                  <a:rPr lang="en-US" altLang="zh-CN" sz="2000" dirty="0">
                    <a:effectLst/>
                    <a:ea typeface="+mj-ea"/>
                  </a:rPr>
                  <a:t> </a:t>
                </a:r>
                <a:r>
                  <a:rPr lang="zh-CN" altLang="en-US" sz="2000" dirty="0">
                    <a:effectLst/>
                    <a:ea typeface="+mj-ea"/>
                  </a:rPr>
                  <a:t>个字符串（第 </a:t>
                </a:r>
                <a14:m>
                  <m:oMath xmlns:m="http://schemas.openxmlformats.org/officeDocument/2006/math">
                    <m:r>
                      <a:rPr lang="en-US" altLang="zh-CN" sz="2000" i="1" smtClean="0">
                        <a:effectLst/>
                        <a:latin typeface="Cambria Math" panose="02040503050406030204" pitchFamily="18" charset="0"/>
                        <a:ea typeface="+mj-ea"/>
                      </a:rPr>
                      <m:t>𝑖</m:t>
                    </m:r>
                  </m:oMath>
                </a14:m>
                <a:r>
                  <a:rPr lang="en-US" altLang="zh-CN" sz="2000" dirty="0">
                    <a:effectLst/>
                    <a:ea typeface="+mj-ea"/>
                  </a:rPr>
                  <a:t> </a:t>
                </a:r>
                <a:r>
                  <a:rPr lang="zh-CN" altLang="en-US" sz="2000" dirty="0">
                    <a:effectLst/>
                    <a:ea typeface="+mj-ea"/>
                  </a:rPr>
                  <a:t>个字符串长度为 </a:t>
                </a:r>
                <a14:m>
                  <m:oMath xmlns:m="http://schemas.openxmlformats.org/officeDocument/2006/math">
                    <m:sSub>
                      <m:sSubPr>
                        <m:ctrlPr>
                          <a:rPr lang="en-US" altLang="zh-CN" sz="2000" i="1" smtClean="0">
                            <a:effectLst/>
                            <a:latin typeface="Cambria Math" panose="02040503050406030204" pitchFamily="18" charset="0"/>
                            <a:ea typeface="+mj-ea"/>
                          </a:rPr>
                        </m:ctrlPr>
                      </m:sSubPr>
                      <m:e>
                        <m:r>
                          <a:rPr lang="en-US" altLang="zh-CN" sz="2000" i="1" smtClean="0">
                            <a:effectLst/>
                            <a:latin typeface="Cambria Math" panose="02040503050406030204" pitchFamily="18" charset="0"/>
                            <a:ea typeface="+mj-ea"/>
                          </a:rPr>
                          <m:t>𝑀</m:t>
                        </m:r>
                      </m:e>
                      <m:sub>
                        <m:r>
                          <a:rPr lang="en-US" altLang="zh-CN" sz="2000" i="1" smtClean="0">
                            <a:effectLst/>
                            <a:latin typeface="Cambria Math" panose="02040503050406030204" pitchFamily="18" charset="0"/>
                            <a:ea typeface="+mj-ea"/>
                          </a:rPr>
                          <m:t>𝑖</m:t>
                        </m:r>
                      </m:sub>
                    </m:sSub>
                  </m:oMath>
                </a14:m>
                <a:r>
                  <a:rPr lang="zh-CN" altLang="en-US" sz="2000" dirty="0">
                    <a:effectLst/>
                    <a:ea typeface="+mj-ea"/>
                  </a:rPr>
                  <a:t>，字符串内包含数字、大小写字母，大小写敏感），请求出 </a:t>
                </a:r>
                <a14:m>
                  <m:oMath xmlns:m="http://schemas.openxmlformats.org/officeDocument/2006/math">
                    <m:r>
                      <a:rPr lang="en-US" altLang="zh-CN" sz="2000" i="1" smtClean="0">
                        <a:effectLst/>
                        <a:latin typeface="Cambria Math" panose="02040503050406030204" pitchFamily="18" charset="0"/>
                        <a:ea typeface="+mj-ea"/>
                      </a:rPr>
                      <m:t>𝑁</m:t>
                    </m:r>
                  </m:oMath>
                </a14:m>
                <a:r>
                  <a:rPr lang="en-US" altLang="zh-CN" sz="2000" dirty="0">
                    <a:effectLst/>
                    <a:ea typeface="+mj-ea"/>
                  </a:rPr>
                  <a:t> </a:t>
                </a:r>
                <a:r>
                  <a:rPr lang="zh-CN" altLang="en-US" sz="2000" dirty="0">
                    <a:effectLst/>
                    <a:ea typeface="+mj-ea"/>
                  </a:rPr>
                  <a:t>个字符串中共有多少个不同的字符串。</a:t>
                </a:r>
              </a:p>
              <a:p>
                <a:pPr>
                  <a:lnSpc>
                    <a:spcPct val="150000"/>
                  </a:lnSpc>
                </a:pPr>
                <a:r>
                  <a:rPr lang="zh-CN" altLang="en-US" sz="2000" b="1" dirty="0">
                    <a:effectLst/>
                    <a:ea typeface="+mj-ea"/>
                  </a:rPr>
                  <a:t>输入格式</a:t>
                </a:r>
              </a:p>
              <a:p>
                <a:pPr>
                  <a:lnSpc>
                    <a:spcPct val="150000"/>
                  </a:lnSpc>
                </a:pPr>
                <a:r>
                  <a:rPr lang="zh-CN" altLang="en-US" sz="2000" dirty="0">
                    <a:effectLst/>
                    <a:ea typeface="+mj-ea"/>
                  </a:rPr>
                  <a:t>第一行包含一个整数 </a:t>
                </a:r>
                <a14:m>
                  <m:oMath xmlns:m="http://schemas.openxmlformats.org/officeDocument/2006/math">
                    <m:r>
                      <a:rPr lang="en-US" altLang="zh-CN" sz="2000" i="1" smtClean="0">
                        <a:effectLst/>
                        <a:latin typeface="Cambria Math" panose="02040503050406030204" pitchFamily="18" charset="0"/>
                        <a:ea typeface="+mj-ea"/>
                      </a:rPr>
                      <m:t>𝑁</m:t>
                    </m:r>
                  </m:oMath>
                </a14:m>
                <a:r>
                  <a:rPr lang="zh-CN" altLang="en-US" sz="2000" dirty="0">
                    <a:effectLst/>
                    <a:ea typeface="+mj-ea"/>
                  </a:rPr>
                  <a:t>，为字符串的个数。</a:t>
                </a:r>
              </a:p>
              <a:p>
                <a:pPr>
                  <a:lnSpc>
                    <a:spcPct val="150000"/>
                  </a:lnSpc>
                </a:pPr>
                <a:r>
                  <a:rPr lang="zh-CN" altLang="en-US" sz="2000" dirty="0">
                    <a:effectLst/>
                    <a:ea typeface="+mj-ea"/>
                  </a:rPr>
                  <a:t>接下来 </a:t>
                </a:r>
                <a14:m>
                  <m:oMath xmlns:m="http://schemas.openxmlformats.org/officeDocument/2006/math">
                    <m:r>
                      <a:rPr lang="en-US" altLang="zh-CN" sz="2000" i="1" smtClean="0">
                        <a:effectLst/>
                        <a:latin typeface="Cambria Math" panose="02040503050406030204" pitchFamily="18" charset="0"/>
                        <a:ea typeface="+mj-ea"/>
                      </a:rPr>
                      <m:t>𝑁</m:t>
                    </m:r>
                  </m:oMath>
                </a14:m>
                <a:r>
                  <a:rPr lang="en-US" altLang="zh-CN" sz="2000" dirty="0">
                    <a:effectLst/>
                    <a:ea typeface="+mj-ea"/>
                  </a:rPr>
                  <a:t> </a:t>
                </a:r>
                <a:r>
                  <a:rPr lang="zh-CN" altLang="en-US" sz="2000" dirty="0">
                    <a:effectLst/>
                    <a:ea typeface="+mj-ea"/>
                  </a:rPr>
                  <a:t>行每行包含一个字符串，为所提供的字符串。</a:t>
                </a:r>
              </a:p>
              <a:p>
                <a:pPr>
                  <a:lnSpc>
                    <a:spcPct val="150000"/>
                  </a:lnSpc>
                </a:pPr>
                <a:r>
                  <a:rPr lang="zh-CN" altLang="en-US" sz="2000" b="1" dirty="0">
                    <a:effectLst/>
                    <a:ea typeface="+mj-ea"/>
                  </a:rPr>
                  <a:t>输出格式</a:t>
                </a:r>
              </a:p>
              <a:p>
                <a:pPr>
                  <a:lnSpc>
                    <a:spcPct val="150000"/>
                  </a:lnSpc>
                </a:pPr>
                <a:r>
                  <a:rPr lang="zh-CN" altLang="en-US" sz="2000" dirty="0">
                    <a:effectLst/>
                    <a:ea typeface="+mj-ea"/>
                  </a:rPr>
                  <a:t>输出包含一行，包含一个整数，为不同的字符串个数。</a:t>
                </a:r>
              </a:p>
            </p:txBody>
          </p:sp>
        </mc:Choice>
        <mc:Fallback xmlns="">
          <p:sp>
            <p:nvSpPr>
              <p:cNvPr id="9" name="文本框 8">
                <a:extLst>
                  <a:ext uri="{FF2B5EF4-FFF2-40B4-BE49-F238E27FC236}">
                    <a16:creationId xmlns:a16="http://schemas.microsoft.com/office/drawing/2014/main" id="{DBED3BF8-0A6A-FAB7-0CC8-4954F8D8A582}"/>
                  </a:ext>
                </a:extLst>
              </p:cNvPr>
              <p:cNvSpPr txBox="1">
                <a:spLocks noRot="1" noChangeAspect="1" noMove="1" noResize="1" noEditPoints="1" noAdjustHandles="1" noChangeArrowheads="1" noChangeShapeType="1" noTextEdit="1"/>
              </p:cNvSpPr>
              <p:nvPr/>
            </p:nvSpPr>
            <p:spPr>
              <a:xfrm>
                <a:off x="1164336" y="1804136"/>
                <a:ext cx="10111443" cy="3781356"/>
              </a:xfrm>
              <a:prstGeom prst="rect">
                <a:avLst/>
              </a:prstGeom>
              <a:blipFill>
                <a:blip r:embed="rId5"/>
                <a:stretch>
                  <a:fillRect l="-784" r="-422" b="-193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758743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0D2EBA35-55F7-3BE9-BA8B-FD8A542947F9}"/>
              </a:ext>
            </a:extLst>
          </p:cNvPr>
          <p:cNvSpPr txBox="1"/>
          <p:nvPr/>
        </p:nvSpPr>
        <p:spPr>
          <a:xfrm>
            <a:off x="775716" y="1595650"/>
            <a:ext cx="10531795" cy="1477328"/>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题目要求给</a:t>
            </a:r>
            <a:r>
              <a:rPr lang="zh-CN" altLang="en-US" sz="2000" dirty="0">
                <a:ea typeface="微软雅黑" panose="020B0503020204020204" pitchFamily="34" charset="-122"/>
              </a:rPr>
              <a:t>出</a:t>
            </a:r>
            <a:r>
              <a:rPr lang="zh-CN" altLang="en-US" sz="2000" dirty="0">
                <a:effectLst/>
                <a:ea typeface="微软雅黑" panose="020B0503020204020204" pitchFamily="34" charset="-122"/>
              </a:rPr>
              <a:t>一大堆字符串，</a:t>
            </a:r>
            <a:r>
              <a:rPr lang="zh-CN" altLang="en-US" sz="2000" dirty="0">
                <a:ea typeface="微软雅黑" panose="020B0503020204020204" pitchFamily="34" charset="-122"/>
              </a:rPr>
              <a:t>需要</a:t>
            </a:r>
            <a:r>
              <a:rPr lang="zh-CN" altLang="en-US" sz="2000" b="1" dirty="0">
                <a:effectLst/>
                <a:ea typeface="微软雅黑" panose="020B0503020204020204" pitchFamily="34" charset="-122"/>
              </a:rPr>
              <a:t>快速数出有多少个不一样的字符串</a:t>
            </a:r>
            <a:r>
              <a:rPr lang="zh-CN" altLang="en-US" sz="2000" dirty="0">
                <a:ea typeface="微软雅黑" panose="020B0503020204020204" pitchFamily="34" charset="-122"/>
              </a:rPr>
              <a:t>。</a:t>
            </a:r>
            <a:r>
              <a:rPr lang="zh-CN" altLang="en-US" sz="2000" dirty="0">
                <a:effectLst/>
                <a:ea typeface="微软雅黑" panose="020B0503020204020204" pitchFamily="34" charset="-122"/>
              </a:rPr>
              <a:t>最笨的办法是什么？</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建一个列表，每来一个新字符串，就从头到尾扫一遍列表，看看它在不在。如果字符串有成千上万个，这个办法</a:t>
            </a:r>
            <a:r>
              <a:rPr lang="zh-CN" altLang="en-US" sz="2000" dirty="0">
                <a:ea typeface="微软雅黑" panose="020B0503020204020204" pitchFamily="34" charset="-122"/>
              </a:rPr>
              <a:t>就太慢了。</a:t>
            </a:r>
            <a:endParaRPr lang="zh-CN" altLang="en-US" sz="2000" dirty="0">
              <a:effectLst/>
              <a:ea typeface="微软雅黑" panose="020B0503020204020204" pitchFamily="34" charset="-122"/>
            </a:endParaRPr>
          </a:p>
        </p:txBody>
      </p:sp>
      <p:sp>
        <p:nvSpPr>
          <p:cNvPr id="14" name="文本框 13">
            <a:extLst>
              <a:ext uri="{FF2B5EF4-FFF2-40B4-BE49-F238E27FC236}">
                <a16:creationId xmlns:a16="http://schemas.microsoft.com/office/drawing/2014/main" id="{2AC579AF-3A70-799A-A2C2-F7B606E32935}"/>
              </a:ext>
            </a:extLst>
          </p:cNvPr>
          <p:cNvSpPr txBox="1"/>
          <p:nvPr/>
        </p:nvSpPr>
        <p:spPr>
          <a:xfrm>
            <a:off x="775716" y="3298942"/>
            <a:ext cx="10495787" cy="2400657"/>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那我们换个思路。想象一下，你是一个图书管理员，面前堆着 </a:t>
            </a:r>
            <a:r>
              <a:rPr lang="en-US" altLang="zh-CN" sz="2000" dirty="0">
                <a:solidFill>
                  <a:srgbClr val="C00000"/>
                </a:solidFill>
                <a:effectLst/>
                <a:ea typeface="微软雅黑" panose="020B0503020204020204" pitchFamily="34" charset="-122"/>
              </a:rPr>
              <a:t>N</a:t>
            </a:r>
            <a:r>
              <a:rPr lang="zh-CN" altLang="en-US" sz="2000" dirty="0">
                <a:effectLst/>
                <a:ea typeface="微软雅黑" panose="020B0503020204020204" pitchFamily="34" charset="-122"/>
              </a:rPr>
              <a:t> 本书，你要把它们分门别类地放到书架上，并且统计有多少种不同的书。</a:t>
            </a:r>
          </a:p>
          <a:p>
            <a:pPr>
              <a:lnSpc>
                <a:spcPct val="150000"/>
              </a:lnSpc>
            </a:pPr>
            <a:r>
              <a:rPr lang="zh-CN" altLang="en-US" sz="2000" dirty="0">
                <a:effectLst/>
                <a:ea typeface="微软雅黑" panose="020B0503020204020204" pitchFamily="34" charset="-122"/>
              </a:rPr>
              <a:t>你会怎么做？你肯定不希望每次来一本新书，都跑遍整个图书馆去比对吧？</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希望有一个</a:t>
            </a:r>
            <a:r>
              <a:rPr lang="zh-CN" altLang="en-US" sz="2000" b="1" dirty="0">
                <a:effectLst/>
                <a:ea typeface="微软雅黑" panose="020B0503020204020204" pitchFamily="34" charset="-122"/>
              </a:rPr>
              <a:t>规则</a:t>
            </a:r>
            <a:r>
              <a:rPr lang="zh-CN" altLang="en-US" sz="2000" dirty="0">
                <a:effectLst/>
                <a:ea typeface="微软雅黑" panose="020B0503020204020204" pitchFamily="34" charset="-122"/>
              </a:rPr>
              <a:t>，让你一看到书名（字符串），就能</a:t>
            </a:r>
            <a:r>
              <a:rPr lang="zh-CN" altLang="en-US" sz="2000" b="1" dirty="0">
                <a:effectLst/>
                <a:ea typeface="微软雅黑" panose="020B0503020204020204" pitchFamily="34" charset="-122"/>
              </a:rPr>
              <a:t>立刻知道</a:t>
            </a:r>
            <a:r>
              <a:rPr lang="zh-CN" altLang="en-US" sz="2000" dirty="0">
                <a:effectLst/>
                <a:ea typeface="微软雅黑" panose="020B0503020204020204" pitchFamily="34" charset="-122"/>
              </a:rPr>
              <a:t>它应该被放在哪个书架（数组编号）上。</a:t>
            </a:r>
          </a:p>
        </p:txBody>
      </p:sp>
      <p:sp>
        <p:nvSpPr>
          <p:cNvPr id="18" name="文本框 17">
            <a:extLst>
              <a:ext uri="{FF2B5EF4-FFF2-40B4-BE49-F238E27FC236}">
                <a16:creationId xmlns:a16="http://schemas.microsoft.com/office/drawing/2014/main" id="{0F5E5F1A-FB0A-FEB9-B6C1-539BE19D18EC}"/>
              </a:ext>
            </a:extLst>
          </p:cNvPr>
          <p:cNvSpPr txBox="1"/>
          <p:nvPr/>
        </p:nvSpPr>
        <p:spPr>
          <a:xfrm>
            <a:off x="4158397" y="5926818"/>
            <a:ext cx="3470701" cy="400110"/>
          </a:xfrm>
          <a:prstGeom prst="rect">
            <a:avLst/>
          </a:prstGeom>
          <a:solidFill>
            <a:schemeClr val="accent5">
              <a:lumMod val="20000"/>
              <a:lumOff val="80000"/>
            </a:schemeClr>
          </a:solid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而这个规则，就是</a:t>
            </a:r>
            <a:r>
              <a:rPr lang="zh-CN" altLang="en-US" sz="2000" b="1" dirty="0">
                <a:effectLst/>
                <a:highlight>
                  <a:srgbClr val="FFFF00"/>
                </a:highlight>
                <a:latin typeface="微软雅黑" panose="020B0503020204020204" pitchFamily="34" charset="-122"/>
                <a:ea typeface="微软雅黑" panose="020B0503020204020204" pitchFamily="34" charset="-122"/>
              </a:rPr>
              <a:t>哈希函数</a:t>
            </a:r>
            <a:r>
              <a:rPr lang="zh-CN" altLang="en-US" sz="2000" b="1" dirty="0">
                <a:effectLst/>
                <a:latin typeface="微软雅黑" panose="020B0503020204020204" pitchFamily="34" charset="-122"/>
                <a:ea typeface="微软雅黑" panose="020B0503020204020204" pitchFamily="34" charset="-122"/>
              </a:rPr>
              <a:t>！</a:t>
            </a:r>
            <a:endParaRPr lang="zh-CN" altLang="en-US" sz="2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902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A62C3555-1EF3-3BE6-8891-40A4549EEF86}"/>
              </a:ext>
            </a:extLst>
          </p:cNvPr>
          <p:cNvSpPr txBox="1"/>
          <p:nvPr/>
        </p:nvSpPr>
        <p:spPr>
          <a:xfrm>
            <a:off x="1164335" y="3429000"/>
            <a:ext cx="10107167" cy="1884618"/>
          </a:xfrm>
          <a:prstGeom prst="rect">
            <a:avLst/>
          </a:prstGeom>
          <a:solidFill>
            <a:schemeClr val="accent5">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理想情况下，</a:t>
            </a:r>
            <a:r>
              <a:rPr lang="zh-CN" altLang="en-US" sz="2000" dirty="0">
                <a:effectLst/>
                <a:ea typeface="微软雅黑" panose="020B0503020204020204" pitchFamily="34" charset="-122"/>
              </a:rPr>
              <a:t> 不同的书对应不同的书架。当你拿到一本新书时：</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通过哈希函数计算出它的书架号。</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通过编号查询书架的位置</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直接走到那个书架前。</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看看书架上是不是已经有这本书了。</a:t>
            </a:r>
          </a:p>
        </p:txBody>
      </p:sp>
      <p:sp>
        <p:nvSpPr>
          <p:cNvPr id="10" name="文本框 9">
            <a:extLst>
              <a:ext uri="{FF2B5EF4-FFF2-40B4-BE49-F238E27FC236}">
                <a16:creationId xmlns:a16="http://schemas.microsoft.com/office/drawing/2014/main" id="{E5D524B1-A355-E5FF-7923-4F5126936B72}"/>
              </a:ext>
            </a:extLst>
          </p:cNvPr>
          <p:cNvSpPr txBox="1"/>
          <p:nvPr/>
        </p:nvSpPr>
        <p:spPr>
          <a:xfrm>
            <a:off x="1164336" y="1744921"/>
            <a:ext cx="10107167" cy="1135054"/>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400" dirty="0">
                <a:effectLst/>
                <a:ea typeface="微软雅黑" panose="020B0503020204020204" pitchFamily="34" charset="-122"/>
              </a:rPr>
              <a:t>我们希望能够：</a:t>
            </a:r>
            <a:endParaRPr lang="en-US" altLang="zh-CN" sz="2400" dirty="0">
              <a:effectLst/>
              <a:ea typeface="微软雅黑" panose="020B0503020204020204" pitchFamily="34" charset="-122"/>
            </a:endParaRPr>
          </a:p>
          <a:p>
            <a:pPr algn="ctr">
              <a:lnSpc>
                <a:spcPct val="150000"/>
              </a:lnSpc>
              <a:buClr>
                <a:srgbClr val="000000"/>
              </a:buClr>
            </a:pPr>
            <a:r>
              <a:rPr lang="zh-CN" altLang="en-US" sz="2200" b="1" dirty="0">
                <a:effectLst/>
                <a:ea typeface="微软雅黑" panose="020B0503020204020204" pitchFamily="34" charset="-122"/>
              </a:rPr>
              <a:t>字符串 </a:t>
            </a:r>
            <a:r>
              <a:rPr lang="en-US" altLang="zh-CN" sz="2200" b="1" dirty="0">
                <a:effectLst/>
                <a:ea typeface="微软雅黑" panose="020B0503020204020204" pitchFamily="34" charset="-122"/>
              </a:rPr>
              <a:t>-&gt; (</a:t>
            </a:r>
            <a:r>
              <a:rPr lang="zh-CN" altLang="en-US" sz="2200" b="1" dirty="0">
                <a:effectLst/>
                <a:ea typeface="微软雅黑" panose="020B0503020204020204" pitchFamily="34" charset="-122"/>
              </a:rPr>
              <a:t>通过哈希函数</a:t>
            </a:r>
            <a:r>
              <a:rPr lang="en-US" altLang="zh-CN" sz="2200" b="1" dirty="0">
                <a:effectLst/>
                <a:ea typeface="微软雅黑" panose="020B0503020204020204" pitchFamily="34" charset="-122"/>
              </a:rPr>
              <a:t>) -&gt; </a:t>
            </a:r>
            <a:r>
              <a:rPr lang="zh-CN" altLang="en-US" sz="2200" b="1" dirty="0">
                <a:effectLst/>
                <a:ea typeface="微软雅黑" panose="020B0503020204020204" pitchFamily="34" charset="-122"/>
              </a:rPr>
              <a:t>唯一的书架编号 </a:t>
            </a:r>
            <a:r>
              <a:rPr lang="en-US" altLang="zh-CN" sz="2200" b="1" dirty="0">
                <a:effectLst/>
                <a:ea typeface="微软雅黑" panose="020B0503020204020204" pitchFamily="34" charset="-122"/>
              </a:rPr>
              <a:t>(</a:t>
            </a:r>
            <a:r>
              <a:rPr lang="zh-CN" altLang="en-US" sz="2200" b="1" dirty="0">
                <a:effectLst/>
                <a:ea typeface="微软雅黑" panose="020B0503020204020204" pitchFamily="34" charset="-122"/>
              </a:rPr>
              <a:t>哈希值</a:t>
            </a:r>
            <a:r>
              <a:rPr lang="en-US" altLang="zh-CN" sz="2200" b="1" dirty="0">
                <a:effectLst/>
                <a:ea typeface="微软雅黑" panose="020B0503020204020204" pitchFamily="34" charset="-122"/>
              </a:rPr>
              <a:t>)</a:t>
            </a:r>
            <a:endParaRPr lang="zh-CN" altLang="en-US" sz="2200" b="1" dirty="0">
              <a:effectLst/>
              <a:ea typeface="微软雅黑" panose="020B0503020204020204" pitchFamily="34" charset="-122"/>
            </a:endParaRPr>
          </a:p>
        </p:txBody>
      </p:sp>
      <p:sp>
        <p:nvSpPr>
          <p:cNvPr id="13" name="文本框 12">
            <a:extLst>
              <a:ext uri="{FF2B5EF4-FFF2-40B4-BE49-F238E27FC236}">
                <a16:creationId xmlns:a16="http://schemas.microsoft.com/office/drawing/2014/main" id="{9A4B05D0-B0B9-F5FB-800A-824FDA684A26}"/>
              </a:ext>
            </a:extLst>
          </p:cNvPr>
          <p:cNvSpPr txBox="1"/>
          <p:nvPr/>
        </p:nvSpPr>
        <p:spPr>
          <a:xfrm>
            <a:off x="2246350" y="5713281"/>
            <a:ext cx="7943135" cy="400110"/>
          </a:xfrm>
          <a:prstGeom prst="rect">
            <a:avLst/>
          </a:prstGeom>
          <a:solidFill>
            <a:schemeClr val="accent6">
              <a:lumMod val="20000"/>
              <a:lumOff val="80000"/>
            </a:schemeClr>
          </a:solidFill>
        </p:spPr>
        <p:txBody>
          <a:bodyPr wrap="square">
            <a:spAutoFit/>
          </a:bodyPr>
          <a:lstStyle/>
          <a:p>
            <a:r>
              <a:rPr lang="zh-CN" altLang="en-US" sz="2000" b="1" dirty="0">
                <a:effectLst/>
                <a:ea typeface="微软雅黑" panose="020B0503020204020204" pitchFamily="34" charset="-122"/>
              </a:rPr>
              <a:t>这样，每次查找的时间复杂度就从</a:t>
            </a:r>
            <a:r>
              <a:rPr lang="en-US" altLang="zh-CN" sz="2000" b="1" dirty="0">
                <a:effectLst/>
                <a:ea typeface="微软雅黑" panose="020B0503020204020204" pitchFamily="34" charset="-122"/>
              </a:rPr>
              <a:t>O(N) </a:t>
            </a:r>
            <a:r>
              <a:rPr lang="zh-CN" altLang="en-US" sz="2000" b="1" dirty="0">
                <a:effectLst/>
                <a:ea typeface="微软雅黑" panose="020B0503020204020204" pitchFamily="34" charset="-122"/>
              </a:rPr>
              <a:t>变成了 </a:t>
            </a:r>
            <a:r>
              <a:rPr lang="en-US" altLang="zh-CN" sz="2000" b="1" dirty="0">
                <a:effectLst/>
                <a:ea typeface="微软雅黑" panose="020B0503020204020204" pitchFamily="34" charset="-122"/>
              </a:rPr>
              <a:t>O(1) </a:t>
            </a:r>
            <a:r>
              <a:rPr lang="zh-CN" altLang="en-US" sz="2000" b="1" dirty="0">
                <a:effectLst/>
                <a:ea typeface="微软雅黑" panose="020B0503020204020204" pitchFamily="34" charset="-122"/>
              </a:rPr>
              <a:t>的定点查找</a:t>
            </a:r>
            <a:endParaRPr lang="zh-CN" altLang="en-US" sz="2000" dirty="0">
              <a:effectLst/>
              <a:ea typeface="微软雅黑" panose="020B0503020204020204" pitchFamily="34" charset="-122"/>
            </a:endParaRPr>
          </a:p>
        </p:txBody>
      </p:sp>
    </p:spTree>
    <p:extLst>
      <p:ext uri="{BB962C8B-B14F-4D97-AF65-F5344CB8AC3E}">
        <p14:creationId xmlns:p14="http://schemas.microsoft.com/office/powerpoint/2010/main" val="2434908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A096E9B6-12AB-2347-6F63-1476085328AE}"/>
              </a:ext>
            </a:extLst>
          </p:cNvPr>
          <p:cNvSpPr txBox="1"/>
          <p:nvPr/>
        </p:nvSpPr>
        <p:spPr>
          <a:xfrm>
            <a:off x="775716" y="1538518"/>
            <a:ext cx="10495787" cy="4506747"/>
          </a:xfrm>
          <a:prstGeom prst="rect">
            <a:avLst/>
          </a:prstGeom>
          <a:solidFill>
            <a:schemeClr val="accent6">
              <a:lumMod val="20000"/>
              <a:lumOff val="80000"/>
            </a:schemeClr>
          </a:solidFill>
        </p:spPr>
        <p:txBody>
          <a:bodyPr wrap="square">
            <a:spAutoFit/>
          </a:bodyPr>
          <a:lstStyle/>
          <a:p>
            <a:pPr>
              <a:lnSpc>
                <a:spcPct val="200000"/>
              </a:lnSpc>
            </a:pPr>
            <a:r>
              <a:rPr lang="zh-CN" altLang="en-US" sz="2000" b="1" dirty="0">
                <a:effectLst/>
                <a:ea typeface="微软雅黑" panose="020B0503020204020204" pitchFamily="34" charset="-122"/>
              </a:rPr>
              <a:t>第二步：如何给每个字符串分配一个对应的书架编号？ </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字符串哈希函数</a:t>
            </a:r>
            <a:r>
              <a:rPr lang="en-US" altLang="zh-CN" sz="2000" b="1" dirty="0">
                <a:effectLst/>
                <a:ea typeface="微软雅黑" panose="020B0503020204020204" pitchFamily="34" charset="-122"/>
              </a:rPr>
              <a:t>)</a:t>
            </a:r>
          </a:p>
          <a:p>
            <a:pPr>
              <a:lnSpc>
                <a:spcPct val="200000"/>
              </a:lnSpc>
            </a:pPr>
            <a:r>
              <a:rPr lang="zh-CN" altLang="en-US" dirty="0">
                <a:effectLst/>
                <a:ea typeface="微软雅黑" panose="020B0503020204020204" pitchFamily="34" charset="-122"/>
              </a:rPr>
              <a:t>怎么把一个字符串（比如 </a:t>
            </a:r>
            <a:r>
              <a:rPr lang="en-US" altLang="zh-CN" dirty="0">
                <a:effectLst/>
                <a:ea typeface="微软雅黑" panose="020B0503020204020204" pitchFamily="34" charset="-122"/>
              </a:rPr>
              <a:t>"</a:t>
            </a:r>
            <a:r>
              <a:rPr lang="en-US" altLang="zh-CN" dirty="0" err="1">
                <a:effectLst/>
                <a:ea typeface="微软雅黑" panose="020B0503020204020204" pitchFamily="34" charset="-122"/>
              </a:rPr>
              <a:t>abc</a:t>
            </a:r>
            <a:r>
              <a:rPr lang="en-US" altLang="zh-CN" dirty="0">
                <a:effectLst/>
                <a:ea typeface="微软雅黑" panose="020B0503020204020204" pitchFamily="34" charset="-122"/>
              </a:rPr>
              <a:t>"</a:t>
            </a:r>
            <a:r>
              <a:rPr lang="zh-CN" altLang="en-US" dirty="0">
                <a:effectLst/>
                <a:ea typeface="微软雅黑" panose="020B0503020204020204" pitchFamily="34" charset="-122"/>
              </a:rPr>
              <a:t>）变成一个数字（书架编号）呢？</a:t>
            </a:r>
          </a:p>
          <a:p>
            <a:pPr indent="-285750">
              <a:lnSpc>
                <a:spcPct val="200000"/>
              </a:lnSpc>
              <a:buClr>
                <a:srgbClr val="000000"/>
              </a:buClr>
              <a:buFont typeface="微软雅黑" panose="020B0503020204020204" pitchFamily="34" charset="-122"/>
              <a:buChar char="•"/>
            </a:pPr>
            <a:r>
              <a:rPr lang="zh-CN" altLang="en-US" b="1" dirty="0">
                <a:effectLst/>
                <a:ea typeface="微软雅黑" panose="020B0503020204020204" pitchFamily="34" charset="-122"/>
              </a:rPr>
              <a:t>想法</a:t>
            </a:r>
            <a:r>
              <a:rPr lang="en-US" altLang="zh-CN" b="1" dirty="0">
                <a:effectLst/>
                <a:ea typeface="微软雅黑" panose="020B0503020204020204" pitchFamily="34" charset="-122"/>
              </a:rPr>
              <a:t>1</a:t>
            </a:r>
            <a:r>
              <a:rPr lang="zh-CN" altLang="en-US" b="1" dirty="0">
                <a:effectLst/>
                <a:ea typeface="微软雅黑" panose="020B0503020204020204" pitchFamily="34" charset="-122"/>
              </a:rPr>
              <a:t>： 直接用字符的</a:t>
            </a:r>
            <a:r>
              <a:rPr lang="en-US" altLang="zh-CN" b="1" dirty="0">
                <a:effectLst/>
                <a:ea typeface="微软雅黑" panose="020B0503020204020204" pitchFamily="34" charset="-122"/>
              </a:rPr>
              <a:t>ASCII</a:t>
            </a:r>
            <a:r>
              <a:rPr lang="zh-CN" altLang="en-US" b="1" dirty="0">
                <a:effectLst/>
                <a:ea typeface="微软雅黑" panose="020B0503020204020204" pitchFamily="34" charset="-122"/>
              </a:rPr>
              <a:t>码相加。 </a:t>
            </a:r>
          </a:p>
          <a:p>
            <a:pPr marL="742950" lvl="1" indent="-285750">
              <a:lnSpc>
                <a:spcPct val="200000"/>
              </a:lnSpc>
              <a:buClr>
                <a:srgbClr val="000000"/>
              </a:buClr>
              <a:buFont typeface="Consolas" panose="020B0609020204030204" pitchFamily="49" charset="0"/>
              <a:buChar char="•"/>
            </a:pPr>
            <a:r>
              <a:rPr lang="en-US" altLang="zh-CN" dirty="0">
                <a:solidFill>
                  <a:srgbClr val="C00000"/>
                </a:solidFill>
                <a:effectLst/>
                <a:ea typeface="微软雅黑" panose="020B0503020204020204" pitchFamily="34" charset="-122"/>
              </a:rPr>
              <a:t>"</a:t>
            </a:r>
            <a:r>
              <a:rPr lang="en-US" altLang="zh-CN" dirty="0" err="1">
                <a:solidFill>
                  <a:srgbClr val="C00000"/>
                </a:solidFill>
                <a:effectLst/>
                <a:ea typeface="微软雅黑" panose="020B0503020204020204" pitchFamily="34" charset="-122"/>
              </a:rPr>
              <a:t>abc</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-&gt; </a:t>
            </a:r>
            <a:r>
              <a:rPr lang="en-US" altLang="zh-CN" dirty="0">
                <a:solidFill>
                  <a:srgbClr val="C00000"/>
                </a:solidFill>
                <a:effectLst/>
                <a:ea typeface="微软雅黑" panose="020B0503020204020204" pitchFamily="34" charset="-122"/>
              </a:rPr>
              <a:t>97 + 98 + 99 = 294</a:t>
            </a:r>
            <a:endParaRPr lang="zh-CN" altLang="en-US" dirty="0">
              <a:effectLst/>
              <a:ea typeface="微软雅黑" panose="020B0503020204020204" pitchFamily="34" charset="-122"/>
            </a:endParaRPr>
          </a:p>
          <a:p>
            <a:pPr marL="742950" lvl="1" indent="-285750">
              <a:lnSpc>
                <a:spcPct val="200000"/>
              </a:lnSpc>
              <a:buClr>
                <a:srgbClr val="000000"/>
              </a:buClr>
              <a:buFont typeface="Consolas" panose="020B0609020204030204" pitchFamily="49" charset="0"/>
              <a:buChar char="•"/>
            </a:pPr>
            <a:r>
              <a:rPr lang="en-US" altLang="zh-CN" dirty="0">
                <a:solidFill>
                  <a:srgbClr val="C00000"/>
                </a:solidFill>
                <a:effectLst/>
                <a:ea typeface="微软雅黑" panose="020B0503020204020204" pitchFamily="34" charset="-122"/>
              </a:rPr>
              <a:t>"</a:t>
            </a:r>
            <a:r>
              <a:rPr lang="en-US" altLang="zh-CN" dirty="0" err="1">
                <a:solidFill>
                  <a:srgbClr val="C00000"/>
                </a:solidFill>
                <a:effectLst/>
                <a:ea typeface="微软雅黑" panose="020B0503020204020204" pitchFamily="34" charset="-122"/>
              </a:rPr>
              <a:t>acb</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a:t>
            </a:r>
            <a:r>
              <a:rPr lang="en-US" altLang="zh-CN" dirty="0">
                <a:effectLst/>
                <a:ea typeface="微软雅黑" panose="020B0503020204020204" pitchFamily="34" charset="-122"/>
              </a:rPr>
              <a:t>-&gt; </a:t>
            </a:r>
            <a:r>
              <a:rPr lang="en-US" altLang="zh-CN" dirty="0">
                <a:solidFill>
                  <a:srgbClr val="C00000"/>
                </a:solidFill>
                <a:effectLst/>
                <a:ea typeface="微软雅黑" panose="020B0503020204020204" pitchFamily="34" charset="-122"/>
              </a:rPr>
              <a:t>97 + 99 + 98 = 294</a:t>
            </a:r>
            <a:endParaRPr lang="zh-CN" altLang="en-US" dirty="0">
              <a:effectLst/>
              <a:ea typeface="微软雅黑" panose="020B0503020204020204" pitchFamily="34" charset="-122"/>
            </a:endParaRPr>
          </a:p>
          <a:p>
            <a:pPr marL="742950" lvl="1" indent="-285750">
              <a:lnSpc>
                <a:spcPct val="200000"/>
              </a:lnSpc>
              <a:buClr>
                <a:srgbClr val="000000"/>
              </a:buClr>
              <a:buFont typeface="微软雅黑" panose="020B0503020204020204" pitchFamily="34" charset="-122"/>
              <a:buChar char="•"/>
            </a:pPr>
            <a:r>
              <a:rPr lang="zh-CN" altLang="en-US" dirty="0">
                <a:effectLst/>
                <a:ea typeface="微软雅黑" panose="020B0503020204020204" pitchFamily="34" charset="-122"/>
              </a:rPr>
              <a:t>顺序不同的字符串，书架号却一样！这会导致大量不必要的冲突。</a:t>
            </a:r>
            <a:endParaRPr lang="en-US" altLang="zh-CN" dirty="0">
              <a:effectLst/>
              <a:ea typeface="微软雅黑" panose="020B0503020204020204" pitchFamily="34" charset="-122"/>
            </a:endParaRPr>
          </a:p>
          <a:p>
            <a:pPr marL="742950" lvl="1" indent="-285750">
              <a:lnSpc>
                <a:spcPct val="200000"/>
              </a:lnSpc>
              <a:buClr>
                <a:srgbClr val="000000"/>
              </a:buClr>
              <a:buFont typeface="微软雅黑" panose="020B0503020204020204" pitchFamily="34" charset="-122"/>
              <a:buChar char="•"/>
            </a:pPr>
            <a:r>
              <a:rPr lang="zh-CN" altLang="en-US" dirty="0">
                <a:ea typeface="微软雅黑" panose="020B0503020204020204" pitchFamily="34" charset="-122"/>
              </a:rPr>
              <a:t>所以字符串的位置和</a:t>
            </a:r>
            <a:r>
              <a:rPr lang="zh-CN" altLang="en-US" dirty="0">
                <a:effectLst/>
                <a:ea typeface="微软雅黑" panose="020B0503020204020204" pitchFamily="34" charset="-122"/>
              </a:rPr>
              <a:t>顺序很重要！不同的位置代表的数值千差万别。</a:t>
            </a:r>
            <a:endParaRPr lang="en-US" altLang="zh-CN" dirty="0">
              <a:effectLst/>
              <a:ea typeface="微软雅黑" panose="020B0503020204020204" pitchFamily="34" charset="-122"/>
            </a:endParaRPr>
          </a:p>
          <a:p>
            <a:pPr marL="742950" lvl="1" indent="-285750">
              <a:lnSpc>
                <a:spcPct val="200000"/>
              </a:lnSpc>
              <a:buClr>
                <a:srgbClr val="000000"/>
              </a:buClr>
              <a:buFont typeface="微软雅黑" panose="020B0503020204020204" pitchFamily="34" charset="-122"/>
              <a:buChar char="•"/>
            </a:pPr>
            <a:r>
              <a:rPr lang="zh-CN" altLang="en-US" dirty="0">
                <a:ea typeface="微软雅黑" panose="020B0503020204020204" pitchFamily="34" charset="-122"/>
              </a:rPr>
              <a:t>在数学中有什么最常用的东西的顺序也很重要呢？</a:t>
            </a:r>
            <a:endParaRPr lang="zh-CN" altLang="en-US" dirty="0">
              <a:effectLst/>
              <a:ea typeface="微软雅黑" panose="020B0503020204020204" pitchFamily="34" charset="-122"/>
            </a:endParaRPr>
          </a:p>
        </p:txBody>
      </p:sp>
    </p:spTree>
    <p:extLst>
      <p:ext uri="{BB962C8B-B14F-4D97-AF65-F5344CB8AC3E}">
        <p14:creationId xmlns:p14="http://schemas.microsoft.com/office/powerpoint/2010/main" val="95736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fade">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fade">
                                      <p:cBhvr>
                                        <p:cTn id="37"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A668408E-882B-0010-B2DB-A0BF017EB4B9}"/>
              </a:ext>
            </a:extLst>
          </p:cNvPr>
          <p:cNvSpPr txBox="1"/>
          <p:nvPr/>
        </p:nvSpPr>
        <p:spPr>
          <a:xfrm>
            <a:off x="775716" y="1539444"/>
            <a:ext cx="10633812" cy="1850058"/>
          </a:xfrm>
          <a:prstGeom prst="rect">
            <a:avLst/>
          </a:prstGeom>
          <a:solidFill>
            <a:schemeClr val="accent6">
              <a:lumMod val="20000"/>
              <a:lumOff val="80000"/>
            </a:schemeClr>
          </a:solidFill>
        </p:spPr>
        <p:txBody>
          <a:bodyPr wrap="square">
            <a:spAutoFit/>
          </a:bodyPr>
          <a:lstStyle/>
          <a:p>
            <a:pPr>
              <a:lnSpc>
                <a:spcPct val="200000"/>
              </a:lnSpc>
            </a:pPr>
            <a:r>
              <a:rPr lang="zh-CN" altLang="en-US" sz="2000" dirty="0">
                <a:effectLst/>
                <a:ea typeface="微软雅黑" panose="020B0503020204020204" pitchFamily="34" charset="-122"/>
              </a:rPr>
              <a:t>我们平时用的十进制数 </a:t>
            </a:r>
            <a:r>
              <a:rPr lang="en-US" altLang="zh-CN" sz="2000" dirty="0">
                <a:solidFill>
                  <a:srgbClr val="C00000"/>
                </a:solidFill>
                <a:effectLst/>
                <a:ea typeface="微软雅黑" panose="020B0503020204020204" pitchFamily="34" charset="-122"/>
              </a:rPr>
              <a:t>123</a:t>
            </a:r>
            <a:r>
              <a:rPr lang="zh-CN" altLang="en-US" sz="2000" dirty="0">
                <a:effectLst/>
                <a:ea typeface="微软雅黑" panose="020B0503020204020204" pitchFamily="34" charset="-122"/>
              </a:rPr>
              <a:t>，它的值其实是 </a:t>
            </a:r>
            <a:r>
              <a:rPr lang="en-US" altLang="zh-CN" sz="2000" dirty="0">
                <a:solidFill>
                  <a:srgbClr val="C00000"/>
                </a:solidFill>
                <a:effectLst/>
                <a:ea typeface="微软雅黑" panose="020B0503020204020204" pitchFamily="34" charset="-122"/>
              </a:rPr>
              <a:t>1 * 10² + 2 * 10¹ + 3 * 10⁰</a:t>
            </a:r>
            <a:r>
              <a:rPr lang="zh-CN" altLang="en-US" sz="2000" dirty="0">
                <a:effectLst/>
                <a:ea typeface="微软雅黑" panose="020B0503020204020204" pitchFamily="34" charset="-122"/>
              </a:rPr>
              <a:t>。每个数字的位置都赋予了它不同的权重。</a:t>
            </a:r>
          </a:p>
          <a:p>
            <a:pPr>
              <a:lnSpc>
                <a:spcPct val="200000"/>
              </a:lnSpc>
            </a:pPr>
            <a:r>
              <a:rPr lang="zh-CN" altLang="en-US" sz="2000" dirty="0">
                <a:ea typeface="微软雅黑" panose="020B0503020204020204" pitchFamily="34" charset="-122"/>
              </a:rPr>
              <a:t>所以</a:t>
            </a:r>
            <a:r>
              <a:rPr lang="zh-CN" altLang="en-US" sz="2000" dirty="0">
                <a:effectLst/>
                <a:ea typeface="微软雅黑" panose="020B0503020204020204" pitchFamily="34" charset="-122"/>
              </a:rPr>
              <a:t>可以对字符串做同样的事，把</a:t>
            </a:r>
            <a:r>
              <a:rPr lang="zh-CN" altLang="en-US" sz="2000" dirty="0">
                <a:ea typeface="微软雅黑" panose="020B0503020204020204" pitchFamily="34" charset="-122"/>
              </a:rPr>
              <a:t>这个字符串</a:t>
            </a:r>
            <a:r>
              <a:rPr lang="zh-CN" altLang="en-US" sz="2000" dirty="0">
                <a:effectLst/>
                <a:ea typeface="微软雅黑" panose="020B0503020204020204" pitchFamily="34" charset="-122"/>
              </a:rPr>
              <a:t>看成一个 </a:t>
            </a:r>
            <a:r>
              <a:rPr lang="en-US" altLang="zh-CN" sz="2000" dirty="0">
                <a:effectLst/>
                <a:ea typeface="微软雅黑" panose="020B0503020204020204" pitchFamily="34" charset="-122"/>
              </a:rPr>
              <a:t>P </a:t>
            </a:r>
            <a:r>
              <a:rPr lang="zh-CN" altLang="en-US" sz="2000" dirty="0">
                <a:effectLst/>
                <a:ea typeface="微软雅黑" panose="020B0503020204020204" pitchFamily="34" charset="-122"/>
              </a:rPr>
              <a:t>进制数！</a:t>
            </a:r>
            <a:endParaRPr lang="en-US" altLang="zh-CN" sz="2000" dirty="0">
              <a:ea typeface="微软雅黑" panose="020B0503020204020204" pitchFamily="34" charset="-122"/>
            </a:endParaRPr>
          </a:p>
        </p:txBody>
      </p:sp>
      <p:sp>
        <p:nvSpPr>
          <p:cNvPr id="11" name="文本框 10">
            <a:extLst>
              <a:ext uri="{FF2B5EF4-FFF2-40B4-BE49-F238E27FC236}">
                <a16:creationId xmlns:a16="http://schemas.microsoft.com/office/drawing/2014/main" id="{184E951F-052F-BF42-83B2-C446F28AF94E}"/>
              </a:ext>
            </a:extLst>
          </p:cNvPr>
          <p:cNvSpPr txBox="1"/>
          <p:nvPr/>
        </p:nvSpPr>
        <p:spPr>
          <a:xfrm>
            <a:off x="775716" y="3780910"/>
            <a:ext cx="10633812" cy="2351221"/>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我们选一个进制 </a:t>
            </a:r>
            <a:r>
              <a:rPr lang="en-US" altLang="zh-CN" sz="2000" dirty="0">
                <a:solidFill>
                  <a:srgbClr val="C00000"/>
                </a:solidFill>
                <a:effectLst/>
                <a:ea typeface="微软雅黑" panose="020B0503020204020204" pitchFamily="34" charset="-122"/>
              </a:rPr>
              <a:t>P</a:t>
            </a:r>
            <a:r>
              <a:rPr lang="zh-CN" altLang="en-US" sz="2000" dirty="0">
                <a:effectLst/>
                <a:ea typeface="微软雅黑" panose="020B0503020204020204" pitchFamily="34" charset="-122"/>
              </a:rPr>
              <a:t>，然后把字符串 </a:t>
            </a:r>
            <a:r>
              <a:rPr lang="en-US" altLang="zh-CN" sz="2000" dirty="0">
                <a:solidFill>
                  <a:srgbClr val="C00000"/>
                </a:solidFill>
                <a:effectLst/>
                <a:ea typeface="微软雅黑" panose="020B0503020204020204" pitchFamily="34" charset="-122"/>
              </a:rPr>
              <a:t>s = “</a:t>
            </a:r>
            <a:r>
              <a:rPr lang="en-US" altLang="zh-CN" sz="2000" dirty="0" err="1">
                <a:solidFill>
                  <a:srgbClr val="C00000"/>
                </a:solidFill>
                <a:effectLst/>
                <a:ea typeface="微软雅黑" panose="020B0503020204020204" pitchFamily="34" charset="-122"/>
              </a:rPr>
              <a:t>abc</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 看成一个 </a:t>
            </a:r>
            <a:r>
              <a:rPr lang="en-US" altLang="zh-CN" sz="2000" dirty="0">
                <a:effectLst/>
                <a:ea typeface="微软雅黑" panose="020B0503020204020204" pitchFamily="34" charset="-122"/>
              </a:rPr>
              <a:t>P </a:t>
            </a:r>
            <a:r>
              <a:rPr lang="zh-CN" altLang="en-US" sz="2000" dirty="0">
                <a:effectLst/>
                <a:ea typeface="微软雅黑" panose="020B0503020204020204" pitchFamily="34" charset="-122"/>
              </a:rPr>
              <a:t>进制数： </a:t>
            </a:r>
            <a:endParaRPr lang="en-US" altLang="zh-CN" sz="2000" dirty="0">
              <a:ea typeface="微软雅黑" panose="020B0503020204020204" pitchFamily="34" charset="-122"/>
            </a:endParaRPr>
          </a:p>
          <a:p>
            <a:pPr algn="ctr">
              <a:lnSpc>
                <a:spcPct val="150000"/>
              </a:lnSpc>
            </a:pPr>
            <a:r>
              <a:rPr lang="en-US" altLang="zh-CN" sz="2000" dirty="0">
                <a:solidFill>
                  <a:srgbClr val="C00000"/>
                </a:solidFill>
                <a:effectLst/>
                <a:ea typeface="微软雅黑" panose="020B0503020204020204" pitchFamily="34" charset="-122"/>
              </a:rPr>
              <a:t>'a' * P² + 'b' * P¹ + 'c' * P⁰</a:t>
            </a:r>
            <a:endParaRPr lang="zh-CN" altLang="en-US"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这个值可能会非常巨大，所以我们最后再对一个巨大的质数 </a:t>
            </a:r>
            <a:r>
              <a:rPr lang="en-US" altLang="zh-CN" sz="2000" dirty="0">
                <a:solidFill>
                  <a:srgbClr val="C00000"/>
                </a:solidFill>
                <a:effectLst/>
                <a:ea typeface="微软雅黑" panose="020B0503020204020204" pitchFamily="34" charset="-122"/>
              </a:rPr>
              <a:t>M</a:t>
            </a:r>
            <a:r>
              <a:rPr lang="zh-CN" altLang="en-US" sz="2000" dirty="0">
                <a:effectLst/>
                <a:ea typeface="微软雅黑" panose="020B0503020204020204" pitchFamily="34" charset="-122"/>
              </a:rPr>
              <a:t>（比如 </a:t>
            </a:r>
            <a:r>
              <a:rPr lang="en-US" altLang="zh-CN" sz="2000" dirty="0">
                <a:solidFill>
                  <a:srgbClr val="C00000"/>
                </a:solidFill>
                <a:effectLst/>
                <a:ea typeface="微软雅黑" panose="020B0503020204020204" pitchFamily="34" charset="-122"/>
              </a:rPr>
              <a:t>10^9 + 7</a:t>
            </a:r>
            <a:r>
              <a:rPr lang="zh-CN" altLang="en-US" sz="2000" dirty="0">
                <a:effectLst/>
                <a:ea typeface="微软雅黑" panose="020B0503020204020204" pitchFamily="34" charset="-122"/>
              </a:rPr>
              <a:t>）取模</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把它压缩到一个可控的范围内</a:t>
            </a:r>
            <a:r>
              <a:rPr lang="en-US" altLang="zh-CN" sz="2000" dirty="0">
                <a:effectLst/>
                <a:ea typeface="微软雅黑" panose="020B0503020204020204" pitchFamily="34" charset="-122"/>
              </a:rPr>
              <a:t>, hash(x)</a:t>
            </a:r>
            <a:r>
              <a:rPr lang="zh-CN" altLang="en-US" sz="2000" dirty="0">
                <a:effectLst/>
                <a:ea typeface="微软雅黑" panose="020B0503020204020204" pitchFamily="34" charset="-122"/>
              </a:rPr>
              <a:t>代表着求取 </a:t>
            </a:r>
            <a:r>
              <a:rPr lang="en-US" altLang="zh-CN" sz="2000" dirty="0">
                <a:effectLst/>
                <a:ea typeface="微软雅黑" panose="020B0503020204020204" pitchFamily="34" charset="-122"/>
              </a:rPr>
              <a:t>x </a:t>
            </a:r>
            <a:r>
              <a:rPr lang="zh-CN" altLang="en-US" sz="2000" dirty="0">
                <a:effectLst/>
                <a:ea typeface="微软雅黑" panose="020B0503020204020204" pitchFamily="34" charset="-122"/>
              </a:rPr>
              <a:t>的哈希值。</a:t>
            </a:r>
            <a:endParaRPr lang="en-US" altLang="zh-CN" sz="2000" dirty="0">
              <a:effectLst/>
              <a:ea typeface="微软雅黑" panose="020B0503020204020204" pitchFamily="34" charset="-122"/>
            </a:endParaRPr>
          </a:p>
          <a:p>
            <a:pPr algn="ctr">
              <a:lnSpc>
                <a:spcPct val="150000"/>
              </a:lnSpc>
            </a:pPr>
            <a:r>
              <a:rPr lang="en-US" altLang="zh-CN" sz="2000" dirty="0">
                <a:solidFill>
                  <a:srgbClr val="C00000"/>
                </a:solidFill>
                <a:effectLst/>
                <a:ea typeface="微软雅黑" panose="020B0503020204020204" pitchFamily="34" charset="-122"/>
              </a:rPr>
              <a:t>hash("</a:t>
            </a:r>
            <a:r>
              <a:rPr lang="en-US" altLang="zh-CN" sz="2000" dirty="0" err="1">
                <a:solidFill>
                  <a:srgbClr val="C00000"/>
                </a:solidFill>
                <a:effectLst/>
                <a:ea typeface="微软雅黑" panose="020B0503020204020204" pitchFamily="34" charset="-122"/>
              </a:rPr>
              <a:t>abc</a:t>
            </a:r>
            <a:r>
              <a:rPr lang="en-US" altLang="zh-CN" sz="2000" dirty="0">
                <a:solidFill>
                  <a:srgbClr val="C00000"/>
                </a:solidFill>
                <a:effectLst/>
                <a:ea typeface="微软雅黑" panose="020B0503020204020204" pitchFamily="34" charset="-122"/>
              </a:rPr>
              <a:t>") = ('a' * P² + 'b' * P¹ + 'c' * P⁰) % M</a:t>
            </a:r>
            <a:endParaRPr lang="zh-CN" altLang="en-US" sz="2000" dirty="0">
              <a:effectLst/>
              <a:ea typeface="微软雅黑" panose="020B0503020204020204" pitchFamily="34" charset="-122"/>
            </a:endParaRPr>
          </a:p>
        </p:txBody>
      </p:sp>
    </p:spTree>
    <p:extLst>
      <p:ext uri="{BB962C8B-B14F-4D97-AF65-F5344CB8AC3E}">
        <p14:creationId xmlns:p14="http://schemas.microsoft.com/office/powerpoint/2010/main" val="395481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3" end="3"/>
                                            </p:txEl>
                                          </p:spTgt>
                                        </p:tgtEl>
                                        <p:attrNameLst>
                                          <p:attrName>style.visibility</p:attrName>
                                        </p:attrNameLst>
                                      </p:cBhvr>
                                      <p:to>
                                        <p:strVal val="visible"/>
                                      </p:to>
                                    </p:set>
                                    <p:animEffect transition="in" filter="fade">
                                      <p:cBhvr>
                                        <p:cTn id="27"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FB39044C-4982-A0F3-EC91-00B3119B9B6C}"/>
              </a:ext>
            </a:extLst>
          </p:cNvPr>
          <p:cNvSpPr txBox="1"/>
          <p:nvPr/>
        </p:nvSpPr>
        <p:spPr>
          <a:xfrm>
            <a:off x="775715" y="1519432"/>
            <a:ext cx="10561851" cy="924036"/>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如何用代码高效计算</a:t>
            </a:r>
            <a:r>
              <a:rPr lang="en-US" altLang="zh-CN" sz="2000" dirty="0">
                <a:solidFill>
                  <a:srgbClr val="C00000"/>
                </a:solidFill>
                <a:effectLst/>
                <a:ea typeface="微软雅黑" panose="020B0503020204020204" pitchFamily="34" charset="-122"/>
              </a:rPr>
              <a:t> ('a' * P² + 'b' * P¹ + 'c' * P⁰) % M</a:t>
            </a:r>
            <a:r>
              <a:rPr lang="zh-CN" altLang="en-US" sz="2000" dirty="0">
                <a:solidFill>
                  <a:srgbClr val="C00000"/>
                </a:solidFill>
                <a:ea typeface="微软雅黑" panose="020B0503020204020204" pitchFamily="34" charset="-122"/>
              </a:rPr>
              <a:t> </a:t>
            </a:r>
            <a:r>
              <a:rPr lang="zh-CN" altLang="en-US" sz="2000" b="1" dirty="0">
                <a:effectLst/>
                <a:ea typeface="微软雅黑" panose="020B0503020204020204" pitchFamily="34" charset="-122"/>
              </a:rPr>
              <a:t>？</a:t>
            </a:r>
            <a:r>
              <a:rPr lang="zh-CN" altLang="en-US" sz="2000" dirty="0">
                <a:effectLst/>
                <a:ea typeface="微软雅黑" panose="020B0503020204020204" pitchFamily="34" charset="-122"/>
              </a:rPr>
              <a:t> </a:t>
            </a:r>
            <a:endParaRPr lang="en-US" altLang="zh-CN" sz="2000"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我们不需要真的算</a:t>
            </a:r>
            <a:r>
              <a:rPr lang="en-US" altLang="zh-CN" dirty="0">
                <a:effectLst/>
                <a:ea typeface="微软雅黑" panose="020B0503020204020204" pitchFamily="34" charset="-122"/>
              </a:rPr>
              <a:t>P</a:t>
            </a:r>
            <a:r>
              <a:rPr lang="zh-CN" altLang="en-US" dirty="0">
                <a:effectLst/>
                <a:ea typeface="微软雅黑" panose="020B0503020204020204" pitchFamily="34" charset="-122"/>
              </a:rPr>
              <a:t>的次方，因为这个公式可以通过 </a:t>
            </a:r>
            <a:r>
              <a:rPr lang="en-US" altLang="zh-CN" b="1" dirty="0">
                <a:solidFill>
                  <a:srgbClr val="C00000"/>
                </a:solidFill>
                <a:effectLst/>
                <a:ea typeface="微软雅黑" panose="020B0503020204020204" pitchFamily="34" charset="-122"/>
              </a:rPr>
              <a:t>hash = (hash * P + s[</a:t>
            </a:r>
            <a:r>
              <a:rPr lang="en-US" altLang="zh-CN" b="1" dirty="0" err="1">
                <a:solidFill>
                  <a:srgbClr val="C00000"/>
                </a:solidFill>
                <a:effectLst/>
                <a:ea typeface="微软雅黑" panose="020B0503020204020204" pitchFamily="34" charset="-122"/>
              </a:rPr>
              <a:t>i</a:t>
            </a:r>
            <a:r>
              <a:rPr lang="en-US" altLang="zh-CN" b="1" dirty="0">
                <a:solidFill>
                  <a:srgbClr val="C00000"/>
                </a:solidFill>
                <a:effectLst/>
                <a:ea typeface="微软雅黑" panose="020B0503020204020204" pitchFamily="34" charset="-122"/>
              </a:rPr>
              <a:t>]) % M </a:t>
            </a:r>
            <a:r>
              <a:rPr lang="zh-CN" altLang="en-US" dirty="0">
                <a:effectLst/>
                <a:ea typeface="微软雅黑" panose="020B0503020204020204" pitchFamily="34" charset="-122"/>
              </a:rPr>
              <a:t>迭代计算：</a:t>
            </a:r>
          </a:p>
        </p:txBody>
      </p:sp>
      <p:sp>
        <p:nvSpPr>
          <p:cNvPr id="12" name="文本框 11">
            <a:extLst>
              <a:ext uri="{FF2B5EF4-FFF2-40B4-BE49-F238E27FC236}">
                <a16:creationId xmlns:a16="http://schemas.microsoft.com/office/drawing/2014/main" id="{18FD418F-7D47-DEB8-3046-E675511529BF}"/>
              </a:ext>
            </a:extLst>
          </p:cNvPr>
          <p:cNvSpPr txBox="1"/>
          <p:nvPr/>
        </p:nvSpPr>
        <p:spPr>
          <a:xfrm>
            <a:off x="775715" y="2727998"/>
            <a:ext cx="10561851" cy="3416320"/>
          </a:xfrm>
          <a:prstGeom prst="rect">
            <a:avLst/>
          </a:prstGeom>
          <a:solidFill>
            <a:schemeClr val="accent4">
              <a:lumMod val="20000"/>
              <a:lumOff val="80000"/>
            </a:schemeClr>
          </a:solidFill>
        </p:spPr>
        <p:txBody>
          <a:bodyPr wrap="square">
            <a:spAutoFit/>
          </a:bodyPr>
          <a:lstStyle/>
          <a:p>
            <a:pPr indent="-342900">
              <a:lnSpc>
                <a:spcPct val="150000"/>
              </a:lnSpc>
              <a:buClr>
                <a:srgbClr val="000000"/>
              </a:buClr>
              <a:buFont typeface="Consolas" panose="020B0609020204030204" pitchFamily="49" charset="0"/>
              <a:buAutoNum type="arabicPeriod"/>
            </a:pPr>
            <a:r>
              <a:rPr lang="zh-CN" altLang="en-US" dirty="0">
                <a:effectLst/>
                <a:ea typeface="微软雅黑" panose="020B0503020204020204" pitchFamily="34" charset="-122"/>
              </a:rPr>
              <a:t>初始化：</a:t>
            </a:r>
            <a:r>
              <a:rPr lang="en-US" altLang="zh-CN" b="1" dirty="0">
                <a:effectLst/>
                <a:ea typeface="微软雅黑" panose="020B0503020204020204" pitchFamily="34" charset="-122"/>
              </a:rPr>
              <a:t>hash = 0, </a:t>
            </a:r>
            <a:r>
              <a:rPr lang="zh-CN" altLang="en-US" b="1" dirty="0">
                <a:effectLst/>
                <a:ea typeface="微软雅黑" panose="020B0503020204020204" pitchFamily="34" charset="-122"/>
              </a:rPr>
              <a:t>设 </a:t>
            </a:r>
            <a:r>
              <a:rPr lang="en-US" altLang="zh-CN" b="1" dirty="0">
                <a:effectLst/>
                <a:ea typeface="微软雅黑" panose="020B0503020204020204" pitchFamily="34" charset="-122"/>
              </a:rPr>
              <a:t>P = 10</a:t>
            </a:r>
            <a:r>
              <a:rPr lang="zh-CN" altLang="en-US" b="1" dirty="0">
                <a:effectLst/>
                <a:ea typeface="微软雅黑" panose="020B0503020204020204" pitchFamily="34" charset="-122"/>
              </a:rPr>
              <a:t>。</a:t>
            </a:r>
            <a:endParaRPr lang="en-US" altLang="zh-CN" b="1"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读入 </a:t>
            </a:r>
            <a:r>
              <a:rPr lang="en-US" altLang="zh-CN" dirty="0">
                <a:solidFill>
                  <a:srgbClr val="C00000"/>
                </a:solidFill>
                <a:effectLst/>
                <a:ea typeface="微软雅黑" panose="020B0503020204020204" pitchFamily="34" charset="-122"/>
              </a:rPr>
              <a:t>'a'</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hash = (hash * 10 + 'a') % M</a:t>
            </a:r>
            <a:r>
              <a:rPr lang="en-US" altLang="zh-CN" dirty="0">
                <a:effectLst/>
                <a:ea typeface="微软雅黑" panose="020B0503020204020204" pitchFamily="34" charset="-122"/>
              </a:rPr>
              <a:t> </a:t>
            </a:r>
            <a:r>
              <a:rPr lang="zh-CN" altLang="en-US" dirty="0">
                <a:effectLst/>
                <a:ea typeface="微软雅黑" panose="020B0503020204020204" pitchFamily="34" charset="-122"/>
              </a:rPr>
              <a:t>结果是 </a:t>
            </a:r>
            <a:r>
              <a:rPr lang="en-US" altLang="zh-CN" dirty="0">
                <a:solidFill>
                  <a:srgbClr val="C00000"/>
                </a:solidFill>
                <a:effectLst/>
                <a:ea typeface="微软雅黑" panose="020B0503020204020204" pitchFamily="34" charset="-122"/>
              </a:rPr>
              <a:t>'a'</a:t>
            </a:r>
            <a:endParaRPr lang="en-US" altLang="zh-CN"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读入 </a:t>
            </a:r>
            <a:r>
              <a:rPr lang="en-US" altLang="zh-CN" dirty="0">
                <a:solidFill>
                  <a:srgbClr val="C00000"/>
                </a:solidFill>
                <a:effectLst/>
                <a:ea typeface="微软雅黑" panose="020B0503020204020204" pitchFamily="34" charset="-122"/>
              </a:rPr>
              <a:t>'b'</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hash = (hash * 10 + 'b') % M</a:t>
            </a:r>
            <a:r>
              <a:rPr lang="en-US" altLang="zh-CN" dirty="0">
                <a:effectLst/>
                <a:ea typeface="微软雅黑" panose="020B0503020204020204" pitchFamily="34" charset="-122"/>
              </a:rPr>
              <a:t> </a:t>
            </a:r>
            <a:r>
              <a:rPr lang="zh-CN" altLang="en-US" dirty="0">
                <a:effectLst/>
                <a:ea typeface="微软雅黑" panose="020B0503020204020204" pitchFamily="34" charset="-122"/>
              </a:rPr>
              <a:t>结果是 </a:t>
            </a:r>
            <a:r>
              <a:rPr lang="en-US" altLang="zh-CN" dirty="0">
                <a:solidFill>
                  <a:srgbClr val="C00000"/>
                </a:solidFill>
                <a:effectLst/>
                <a:ea typeface="微软雅黑" panose="020B0503020204020204" pitchFamily="34" charset="-122"/>
              </a:rPr>
              <a:t>('a' * 10 + 'b')</a:t>
            </a:r>
            <a:endParaRPr lang="en-US" altLang="zh-CN"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读入 </a:t>
            </a:r>
            <a:r>
              <a:rPr lang="en-US" altLang="zh-CN" dirty="0">
                <a:solidFill>
                  <a:srgbClr val="C00000"/>
                </a:solidFill>
                <a:effectLst/>
                <a:ea typeface="微软雅黑" panose="020B0503020204020204" pitchFamily="34" charset="-122"/>
              </a:rPr>
              <a:t>'c'</a:t>
            </a:r>
            <a:r>
              <a:rPr lang="zh-CN" altLang="en-US" dirty="0">
                <a:effectLst/>
                <a:ea typeface="微软雅黑" panose="020B0503020204020204" pitchFamily="34" charset="-122"/>
              </a:rPr>
              <a:t>：</a:t>
            </a:r>
            <a:r>
              <a:rPr lang="en-US" altLang="zh-CN" dirty="0">
                <a:solidFill>
                  <a:srgbClr val="C00000"/>
                </a:solidFill>
                <a:effectLst/>
                <a:ea typeface="微软雅黑" panose="020B0503020204020204" pitchFamily="34" charset="-122"/>
              </a:rPr>
              <a:t>hash = (hash * 10 + 'c') % M</a:t>
            </a:r>
            <a:r>
              <a:rPr lang="en-US" altLang="zh-CN" dirty="0">
                <a:effectLst/>
                <a:ea typeface="微软雅黑" panose="020B0503020204020204" pitchFamily="34" charset="-122"/>
              </a:rPr>
              <a:t> </a:t>
            </a:r>
            <a:r>
              <a:rPr lang="zh-CN" altLang="en-US" dirty="0">
                <a:effectLst/>
                <a:ea typeface="微软雅黑" panose="020B0503020204020204" pitchFamily="34" charset="-122"/>
              </a:rPr>
              <a:t>结果是 </a:t>
            </a:r>
            <a:r>
              <a:rPr lang="en-US" altLang="zh-CN" dirty="0">
                <a:solidFill>
                  <a:srgbClr val="C00000"/>
                </a:solidFill>
                <a:effectLst/>
                <a:ea typeface="微软雅黑" panose="020B0503020204020204" pitchFamily="34" charset="-122"/>
              </a:rPr>
              <a:t>(('a' * 10 + 'b') * 10 + 'c')</a:t>
            </a:r>
            <a:r>
              <a:rPr lang="zh-CN" altLang="en-US" dirty="0">
                <a:effectLst/>
                <a:ea typeface="微软雅黑" panose="020B0503020204020204" pitchFamily="34" charset="-122"/>
              </a:rPr>
              <a:t>，展开就是 </a:t>
            </a:r>
            <a:r>
              <a:rPr lang="en-US" altLang="zh-CN" dirty="0">
                <a:solidFill>
                  <a:srgbClr val="C00000"/>
                </a:solidFill>
                <a:effectLst/>
                <a:ea typeface="微软雅黑" panose="020B0503020204020204" pitchFamily="34" charset="-122"/>
              </a:rPr>
              <a:t>('a' * 10² + 'b'* 10 + 'c')</a:t>
            </a:r>
            <a:endParaRPr lang="en-US" altLang="zh-CN"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可以通过这个迭代公式 </a:t>
            </a:r>
            <a:r>
              <a:rPr lang="en-US" altLang="zh-CN" dirty="0">
                <a:solidFill>
                  <a:srgbClr val="C00000"/>
                </a:solidFill>
                <a:effectLst/>
                <a:ea typeface="微软雅黑" panose="020B0503020204020204" pitchFamily="34" charset="-122"/>
              </a:rPr>
              <a:t>hash = (hash * P + s[</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 % M</a:t>
            </a:r>
            <a:r>
              <a:rPr lang="en-US" altLang="zh-CN" dirty="0">
                <a:effectLst/>
                <a:ea typeface="微软雅黑" panose="020B0503020204020204" pitchFamily="34" charset="-122"/>
              </a:rPr>
              <a:t> </a:t>
            </a:r>
            <a:r>
              <a:rPr lang="zh-CN" altLang="en-US" dirty="0">
                <a:effectLst/>
                <a:ea typeface="微软雅黑" panose="020B0503020204020204" pitchFamily="34" charset="-122"/>
              </a:rPr>
              <a:t>实现了我们想要的效果！</a:t>
            </a:r>
            <a:endParaRPr lang="en-US" altLang="zh-CN" dirty="0">
              <a:effectLst/>
              <a:ea typeface="微软雅黑" panose="020B0503020204020204" pitchFamily="34" charset="-122"/>
            </a:endParaRPr>
          </a:p>
          <a:p>
            <a:pPr>
              <a:lnSpc>
                <a:spcPct val="150000"/>
              </a:lnSpc>
            </a:pPr>
            <a:r>
              <a:rPr lang="zh-CN" altLang="en-US" dirty="0">
                <a:ea typeface="微软雅黑" panose="020B0503020204020204" pitchFamily="34" charset="-122"/>
              </a:rPr>
              <a:t>也可以这样思考：</a:t>
            </a:r>
            <a:r>
              <a:rPr lang="zh-CN" altLang="en-US" b="1" dirty="0">
                <a:ea typeface="微软雅黑" panose="020B0503020204020204" pitchFamily="34" charset="-122"/>
              </a:rPr>
              <a:t>因为我们是从字符串末尾，也就是个位一个个读入的，每读取到新的一位，就代表原本读入的结果应该向小数点往右挪一位，在十进制中也就是乘以</a:t>
            </a:r>
            <a:r>
              <a:rPr lang="en-US" altLang="zh-CN" b="1" dirty="0">
                <a:ea typeface="微软雅黑" panose="020B0503020204020204" pitchFamily="34" charset="-122"/>
              </a:rPr>
              <a:t>10,</a:t>
            </a:r>
            <a:r>
              <a:rPr lang="zh-CN" altLang="en-US" b="1" dirty="0">
                <a:ea typeface="微软雅黑" panose="020B0503020204020204" pitchFamily="34" charset="-122"/>
              </a:rPr>
              <a:t> 然后加上当前的个位</a:t>
            </a:r>
            <a:r>
              <a:rPr lang="zh-CN" altLang="en-US" dirty="0">
                <a:ea typeface="微软雅黑" panose="020B0503020204020204" pitchFamily="34" charset="-122"/>
              </a:rPr>
              <a:t>。</a:t>
            </a:r>
            <a:endParaRPr lang="zh-CN" altLang="en-US" dirty="0">
              <a:effectLst/>
              <a:ea typeface="微软雅黑" panose="020B0503020204020204" pitchFamily="34" charset="-122"/>
            </a:endParaRPr>
          </a:p>
        </p:txBody>
      </p:sp>
    </p:spTree>
    <p:extLst>
      <p:ext uri="{BB962C8B-B14F-4D97-AF65-F5344CB8AC3E}">
        <p14:creationId xmlns:p14="http://schemas.microsoft.com/office/powerpoint/2010/main" val="3709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4" end="4"/>
                                            </p:txEl>
                                          </p:spTgt>
                                        </p:tgtEl>
                                        <p:attrNameLst>
                                          <p:attrName>style.visibility</p:attrName>
                                        </p:attrNameLst>
                                      </p:cBhvr>
                                      <p:to>
                                        <p:strVal val="visible"/>
                                      </p:to>
                                    </p:set>
                                    <p:animEffect transition="in" filter="fade">
                                      <p:cBhvr>
                                        <p:cTn id="32" dur="500"/>
                                        <p:tgtEl>
                                          <p:spTgt spid="1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Effect transition="in" filter="fade">
                                      <p:cBhvr>
                                        <p:cTn id="37"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9BDB23F2-40C4-8213-DF05-836B86770D29}"/>
              </a:ext>
            </a:extLst>
          </p:cNvPr>
          <p:cNvSpPr txBox="1"/>
          <p:nvPr/>
        </p:nvSpPr>
        <p:spPr>
          <a:xfrm>
            <a:off x="1042415" y="1434775"/>
            <a:ext cx="10107167" cy="1426865"/>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现在我们就可以将某一个字符串通过刚刚的哈希函数转变为一个数值编号了。</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但是我们的图书馆书架数量是有限的（模数 </a:t>
            </a:r>
            <a:r>
              <a:rPr lang="en-US" altLang="zh-CN" sz="2000" dirty="0">
                <a:solidFill>
                  <a:srgbClr val="C00000"/>
                </a:solidFill>
                <a:effectLst/>
                <a:ea typeface="微软雅黑" panose="020B0503020204020204" pitchFamily="34" charset="-122"/>
              </a:rPr>
              <a:t>M</a:t>
            </a:r>
            <a:r>
              <a:rPr lang="zh-CN" altLang="en-US" sz="2000" dirty="0">
                <a:effectLst/>
                <a:ea typeface="微软雅黑" panose="020B0503020204020204" pitchFamily="34" charset="-122"/>
              </a:rPr>
              <a:t> 的大小</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也就是编号只能在 </a:t>
            </a:r>
            <a:r>
              <a:rPr lang="en-US" altLang="zh-CN" sz="2000" dirty="0">
                <a:effectLst/>
                <a:ea typeface="微软雅黑" panose="020B0503020204020204" pitchFamily="34" charset="-122"/>
              </a:rPr>
              <a:t>0 ~ M-1 </a:t>
            </a:r>
            <a:r>
              <a:rPr lang="zh-CN" altLang="en-US" sz="2000" dirty="0">
                <a:effectLst/>
                <a:ea typeface="微软雅黑" panose="020B0503020204020204" pitchFamily="34" charset="-122"/>
              </a:rPr>
              <a:t>的范围以内），但世界上书的数量是无限的（字符串的数量）。</a:t>
            </a:r>
            <a:endParaRPr lang="en-US" altLang="zh-CN" sz="2000" dirty="0">
              <a:effectLst/>
              <a:ea typeface="微软雅黑" panose="020B0503020204020204" pitchFamily="34" charset="-122"/>
            </a:endParaRPr>
          </a:p>
        </p:txBody>
      </p:sp>
      <p:sp>
        <p:nvSpPr>
          <p:cNvPr id="13" name="文本框 12">
            <a:extLst>
              <a:ext uri="{FF2B5EF4-FFF2-40B4-BE49-F238E27FC236}">
                <a16:creationId xmlns:a16="http://schemas.microsoft.com/office/drawing/2014/main" id="{AA96426A-620E-EF09-B695-EB73E6B9C2F8}"/>
              </a:ext>
            </a:extLst>
          </p:cNvPr>
          <p:cNvSpPr txBox="1"/>
          <p:nvPr/>
        </p:nvSpPr>
        <p:spPr>
          <a:xfrm>
            <a:off x="1042414" y="3120963"/>
            <a:ext cx="10107166"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根据鸽巢原理，</a:t>
            </a:r>
            <a:r>
              <a:rPr lang="zh-CN" altLang="en-US" sz="2000" b="1" dirty="0">
                <a:effectLst/>
                <a:ea typeface="微软雅黑" panose="020B0503020204020204" pitchFamily="34" charset="-122"/>
              </a:rPr>
              <a:t>必然</a:t>
            </a:r>
            <a:r>
              <a:rPr lang="zh-CN" altLang="en-US" sz="2000" dirty="0">
                <a:effectLst/>
                <a:ea typeface="微软雅黑" panose="020B0503020204020204" pitchFamily="34" charset="-122"/>
              </a:rPr>
              <a:t>会有不同的书（字符串）被分配到同一个书架编号（哈希值）。这种情况，就叫</a:t>
            </a:r>
            <a:r>
              <a:rPr lang="zh-CN" altLang="en-US" sz="2000" b="1" dirty="0">
                <a:effectLst/>
                <a:ea typeface="微软雅黑" panose="020B0503020204020204" pitchFamily="34" charset="-122"/>
              </a:rPr>
              <a:t>哈希冲突</a:t>
            </a:r>
            <a:r>
              <a:rPr lang="zh-CN" altLang="en-US" sz="2000" dirty="0">
                <a:effectLst/>
                <a:ea typeface="微软雅黑" panose="020B0503020204020204" pitchFamily="34" charset="-122"/>
              </a:rPr>
              <a:t>。如果我们的哈希函数足够好，可以让冲突变少，但无法完全避免。</a:t>
            </a:r>
          </a:p>
        </p:txBody>
      </p:sp>
      <p:sp>
        <p:nvSpPr>
          <p:cNvPr id="15" name="文本框 14">
            <a:extLst>
              <a:ext uri="{FF2B5EF4-FFF2-40B4-BE49-F238E27FC236}">
                <a16:creationId xmlns:a16="http://schemas.microsoft.com/office/drawing/2014/main" id="{8A670AA2-EEB8-B0C4-4EE6-EBFDE2F389BC}"/>
              </a:ext>
            </a:extLst>
          </p:cNvPr>
          <p:cNvSpPr txBox="1"/>
          <p:nvPr/>
        </p:nvSpPr>
        <p:spPr>
          <a:xfrm>
            <a:off x="1042414" y="4345488"/>
            <a:ext cx="10107167" cy="1884618"/>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那如果发生了哈希冲突，也就是当图书管理员发现两本不同的书要放到同一个书架上时，我们会怎么办？直接把其中一本书扔掉吗？</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肯定不会扔掉，大部分的想法是会拿一个</a:t>
            </a:r>
            <a:r>
              <a:rPr lang="zh-CN" altLang="en-US" sz="2000" b="1" dirty="0">
                <a:effectLst/>
                <a:latin typeface="微软雅黑" panose="020B0503020204020204" pitchFamily="34" charset="-122"/>
                <a:ea typeface="微软雅黑" panose="020B0503020204020204" pitchFamily="34" charset="-122"/>
              </a:rPr>
              <a:t>箱子，</a:t>
            </a:r>
            <a:r>
              <a:rPr lang="zh-CN" altLang="en-US" sz="2000" dirty="0">
                <a:effectLst/>
                <a:latin typeface="微软雅黑" panose="020B0503020204020204" pitchFamily="34" charset="-122"/>
                <a:ea typeface="微软雅黑" panose="020B0503020204020204" pitchFamily="34" charset="-122"/>
              </a:rPr>
              <a:t>把所有要放在这个书架上的书都放进这个箱子里。故这个书架不能直接储存单个书本，而是通过数组储存这个书架上的所有书。</a:t>
            </a:r>
          </a:p>
        </p:txBody>
      </p:sp>
    </p:spTree>
    <p:extLst>
      <p:ext uri="{BB962C8B-B14F-4D97-AF65-F5344CB8AC3E}">
        <p14:creationId xmlns:p14="http://schemas.microsoft.com/office/powerpoint/2010/main" val="27490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fade">
                                      <p:cBhvr>
                                        <p:cTn id="12" dur="500"/>
                                        <p:tgtEl>
                                          <p:spTgt spid="1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fade">
                                      <p:cBhvr>
                                        <p:cTn id="17" dur="500"/>
                                        <p:tgtEl>
                                          <p:spTgt spid="1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fade">
                                      <p:cBhvr>
                                        <p:cTn id="22"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9BDB23F2-40C4-8213-DF05-836B86770D29}"/>
              </a:ext>
            </a:extLst>
          </p:cNvPr>
          <p:cNvSpPr txBox="1"/>
          <p:nvPr/>
        </p:nvSpPr>
        <p:spPr>
          <a:xfrm>
            <a:off x="1042413" y="1413167"/>
            <a:ext cx="10107167" cy="965201"/>
          </a:xfrm>
          <a:prstGeom prst="rect">
            <a:avLst/>
          </a:prstGeom>
          <a:solidFill>
            <a:schemeClr val="bg1">
              <a:lumMod val="95000"/>
            </a:schemeClr>
          </a:solidFill>
        </p:spPr>
        <p:txBody>
          <a:bodyPr wrap="square">
            <a:spAutoFit/>
          </a:bodyPr>
          <a:lstStyle/>
          <a:p>
            <a:pPr>
              <a:lnSpc>
                <a:spcPct val="150000"/>
              </a:lnSpc>
            </a:pPr>
            <a:r>
              <a:rPr lang="zh-CN" altLang="en-US" sz="2000" dirty="0">
                <a:ea typeface="微软雅黑" panose="020B0503020204020204" pitchFamily="34" charset="-122"/>
              </a:rPr>
              <a:t>所以一个编号所对应的书架就应该是一个</a:t>
            </a:r>
            <a:r>
              <a:rPr lang="zh-CN" altLang="en-US" sz="2000" b="1" dirty="0">
                <a:ea typeface="微软雅黑" panose="020B0503020204020204" pitchFamily="34" charset="-122"/>
              </a:rPr>
              <a:t>数组</a:t>
            </a:r>
            <a:r>
              <a:rPr lang="zh-CN" altLang="en-US" sz="2000" dirty="0">
                <a:ea typeface="微软雅黑" panose="020B0503020204020204" pitchFamily="34" charset="-122"/>
              </a:rPr>
              <a:t>，里面存放了所有通过哈希函数计算后编号相同的书本。而这就是解决哈希冲突的方法之一：</a:t>
            </a:r>
            <a:r>
              <a:rPr lang="zh-CN" altLang="en-US" sz="2000" b="1" dirty="0">
                <a:effectLst/>
                <a:latin typeface="微软雅黑" panose="020B0503020204020204" pitchFamily="34" charset="-122"/>
                <a:ea typeface="微软雅黑" panose="020B0503020204020204" pitchFamily="34" charset="-122"/>
              </a:rPr>
              <a:t>链地址</a:t>
            </a:r>
            <a:r>
              <a:rPr lang="zh-CN" altLang="en-US" sz="2000" b="1" dirty="0">
                <a:ea typeface="微软雅黑" panose="020B0503020204020204" pitchFamily="34" charset="-122"/>
              </a:rPr>
              <a:t>法</a:t>
            </a:r>
            <a:r>
              <a:rPr lang="zh-CN" altLang="en-US" sz="2000" dirty="0">
                <a:ea typeface="微软雅黑" panose="020B0503020204020204" pitchFamily="34" charset="-122"/>
              </a:rPr>
              <a:t>。</a:t>
            </a:r>
            <a:endParaRPr lang="en-US" altLang="zh-CN" sz="2000" dirty="0">
              <a:effectLst/>
              <a:ea typeface="微软雅黑" panose="020B0503020204020204" pitchFamily="34" charset="-122"/>
            </a:endParaRPr>
          </a:p>
        </p:txBody>
      </p:sp>
      <p:sp>
        <p:nvSpPr>
          <p:cNvPr id="9" name="文本框 8">
            <a:extLst>
              <a:ext uri="{FF2B5EF4-FFF2-40B4-BE49-F238E27FC236}">
                <a16:creationId xmlns:a16="http://schemas.microsoft.com/office/drawing/2014/main" id="{E58C078F-09F5-8F0C-5F84-8A8501A60FBF}"/>
              </a:ext>
            </a:extLst>
          </p:cNvPr>
          <p:cNvSpPr txBox="1"/>
          <p:nvPr/>
        </p:nvSpPr>
        <p:spPr>
          <a:xfrm>
            <a:off x="1042413" y="2492807"/>
            <a:ext cx="10107167" cy="966227"/>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sz="2000" dirty="0">
                <a:effectLst/>
                <a:ea typeface="微软雅黑" panose="020B0503020204020204" pitchFamily="34" charset="-122"/>
              </a:rPr>
              <a:t>所以数据结构要定义为二维数组：</a:t>
            </a:r>
            <a:endParaRPr lang="en-US" altLang="zh-CN" sz="2000" dirty="0">
              <a:effectLst/>
              <a:ea typeface="微软雅黑" panose="020B0503020204020204" pitchFamily="34" charset="-122"/>
            </a:endParaRPr>
          </a:p>
          <a:p>
            <a:pPr algn="ctr">
              <a:lnSpc>
                <a:spcPct val="150000"/>
              </a:lnSpc>
              <a:buClr>
                <a:srgbClr val="000000"/>
              </a:buClr>
            </a:pPr>
            <a:r>
              <a:rPr lang="en-US" altLang="zh-CN" sz="2000" dirty="0">
                <a:solidFill>
                  <a:srgbClr val="C00000"/>
                </a:solidFill>
                <a:effectLst/>
                <a:ea typeface="微软雅黑" panose="020B0503020204020204" pitchFamily="34" charset="-122"/>
              </a:rPr>
              <a:t>vector&lt;vector&lt;string&gt; &gt; </a:t>
            </a:r>
            <a:r>
              <a:rPr lang="en-US" altLang="zh-CN" sz="2000" dirty="0" err="1">
                <a:solidFill>
                  <a:srgbClr val="C00000"/>
                </a:solidFill>
                <a:effectLst/>
                <a:ea typeface="微软雅黑" panose="020B0503020204020204" pitchFamily="34" charset="-122"/>
              </a:rPr>
              <a:t>hashTable</a:t>
            </a:r>
            <a:r>
              <a:rPr lang="en-US" altLang="zh-CN" sz="2000" dirty="0">
                <a:solidFill>
                  <a:srgbClr val="C00000"/>
                </a:solidFill>
                <a:effectLst/>
                <a:ea typeface="微软雅黑" panose="020B0503020204020204" pitchFamily="34" charset="-122"/>
              </a:rPr>
              <a:t>(SIZE);</a:t>
            </a:r>
            <a:endParaRPr lang="zh-CN" altLang="en-US" sz="2000" dirty="0">
              <a:effectLst/>
              <a:ea typeface="微软雅黑" panose="020B0503020204020204" pitchFamily="34" charset="-122"/>
            </a:endParaRPr>
          </a:p>
        </p:txBody>
      </p:sp>
      <p:sp>
        <p:nvSpPr>
          <p:cNvPr id="12" name="文本框 11">
            <a:extLst>
              <a:ext uri="{FF2B5EF4-FFF2-40B4-BE49-F238E27FC236}">
                <a16:creationId xmlns:a16="http://schemas.microsoft.com/office/drawing/2014/main" id="{83A691C3-6D09-8528-40CB-E5754EBE651D}"/>
              </a:ext>
            </a:extLst>
          </p:cNvPr>
          <p:cNvSpPr txBox="1"/>
          <p:nvPr/>
        </p:nvSpPr>
        <p:spPr>
          <a:xfrm>
            <a:off x="1042413" y="3690244"/>
            <a:ext cx="10182178" cy="2539862"/>
          </a:xfrm>
          <a:prstGeom prst="rect">
            <a:avLst/>
          </a:prstGeom>
          <a:solidFill>
            <a:schemeClr val="bg1">
              <a:lumMod val="95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本质上该结构是一个由 </a:t>
            </a:r>
            <a:r>
              <a:rPr lang="en-US" altLang="zh-CN" dirty="0">
                <a:solidFill>
                  <a:srgbClr val="C00000"/>
                </a:solidFill>
                <a:effectLst/>
                <a:ea typeface="微软雅黑" panose="020B0503020204020204" pitchFamily="34" charset="-122"/>
              </a:rPr>
              <a:t>vector</a:t>
            </a:r>
            <a:r>
              <a:rPr lang="zh-CN" altLang="en-US" dirty="0">
                <a:effectLst/>
                <a:ea typeface="微软雅黑" panose="020B0503020204020204" pitchFamily="34" charset="-122"/>
              </a:rPr>
              <a:t> 构成的</a:t>
            </a:r>
            <a:r>
              <a:rPr lang="zh-CN" altLang="en-US" b="1" dirty="0">
                <a:effectLst/>
                <a:highlight>
                  <a:srgbClr val="FFFF00"/>
                </a:highlight>
                <a:ea typeface="微软雅黑" panose="020B0503020204020204" pitchFamily="34" charset="-122"/>
              </a:rPr>
              <a:t>桶数组</a:t>
            </a:r>
            <a:r>
              <a:rPr lang="zh-CN" altLang="en-US" dirty="0">
                <a:effectLst/>
                <a:ea typeface="微软雅黑" panose="020B0503020204020204" pitchFamily="34" charset="-122"/>
              </a:rPr>
              <a:t>。</a:t>
            </a:r>
            <a:r>
              <a:rPr lang="en-US" altLang="zh-CN" dirty="0" err="1">
                <a:solidFill>
                  <a:srgbClr val="C00000"/>
                </a:solidFill>
                <a:effectLst/>
                <a:ea typeface="微软雅黑" panose="020B0503020204020204" pitchFamily="34" charset="-122"/>
              </a:rPr>
              <a:t>hashTable</a:t>
            </a:r>
            <a:r>
              <a:rPr lang="zh-CN" altLang="en-US" dirty="0">
                <a:effectLst/>
                <a:ea typeface="微软雅黑" panose="020B0503020204020204" pitchFamily="34" charset="-122"/>
              </a:rPr>
              <a:t> 是一个拥有 </a:t>
            </a:r>
            <a:r>
              <a:rPr lang="en-US" altLang="zh-CN" dirty="0">
                <a:solidFill>
                  <a:srgbClr val="C00000"/>
                </a:solidFill>
                <a:effectLst/>
                <a:ea typeface="微软雅黑" panose="020B0503020204020204" pitchFamily="34" charset="-122"/>
              </a:rPr>
              <a:t>SIZE</a:t>
            </a:r>
            <a:r>
              <a:rPr lang="zh-CN" altLang="en-US" dirty="0">
                <a:effectLst/>
                <a:ea typeface="微软雅黑" panose="020B0503020204020204" pitchFamily="34" charset="-122"/>
              </a:rPr>
              <a:t> 个元素的数组，代表有 </a:t>
            </a:r>
            <a:r>
              <a:rPr lang="en-US" altLang="zh-CN" dirty="0">
                <a:solidFill>
                  <a:srgbClr val="C00000"/>
                </a:solidFill>
                <a:effectLst/>
                <a:ea typeface="微软雅黑" panose="020B0503020204020204" pitchFamily="34" charset="-122"/>
              </a:rPr>
              <a:t>SIZE</a:t>
            </a:r>
            <a:r>
              <a:rPr lang="zh-CN" altLang="en-US" dirty="0">
                <a:effectLst/>
                <a:ea typeface="微软雅黑" panose="020B0503020204020204" pitchFamily="34" charset="-122"/>
              </a:rPr>
              <a:t> 个桶</a:t>
            </a:r>
            <a:r>
              <a:rPr lang="en-US" altLang="zh-CN" dirty="0">
                <a:effectLst/>
                <a:ea typeface="微软雅黑" panose="020B0503020204020204" pitchFamily="34" charset="-122"/>
              </a:rPr>
              <a:t>(</a:t>
            </a:r>
            <a:r>
              <a:rPr lang="zh-CN" altLang="en-US" dirty="0">
                <a:effectLst/>
                <a:ea typeface="微软雅黑" panose="020B0503020204020204" pitchFamily="34" charset="-122"/>
              </a:rPr>
              <a:t>书架</a:t>
            </a:r>
            <a:r>
              <a:rPr lang="en-US" altLang="zh-CN" dirty="0">
                <a:effectLst/>
                <a:ea typeface="微软雅黑" panose="020B0503020204020204" pitchFamily="34" charset="-122"/>
              </a:rPr>
              <a:t>)</a:t>
            </a:r>
            <a:r>
              <a:rPr lang="zh-CN" altLang="en-US" dirty="0">
                <a:effectLst/>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dirty="0" err="1">
                <a:solidFill>
                  <a:srgbClr val="C00000"/>
                </a:solidFill>
                <a:effectLst/>
                <a:ea typeface="微软雅黑" panose="020B0503020204020204" pitchFamily="34" charset="-122"/>
              </a:rPr>
              <a:t>hashTable</a:t>
            </a:r>
            <a:r>
              <a:rPr lang="en-US" altLang="zh-CN" dirty="0">
                <a:solidFill>
                  <a:srgbClr val="C00000"/>
                </a:solidFill>
                <a:effectLst/>
                <a:ea typeface="微软雅黑" panose="020B0503020204020204" pitchFamily="34" charset="-122"/>
              </a:rPr>
              <a:t>[</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是第 </a:t>
            </a:r>
            <a:r>
              <a:rPr lang="en-US" altLang="zh-CN" dirty="0" err="1">
                <a:solidFill>
                  <a:srgbClr val="C00000"/>
                </a:solidFill>
                <a:effectLst/>
                <a:ea typeface="微软雅黑" panose="020B0503020204020204" pitchFamily="34" charset="-122"/>
              </a:rPr>
              <a:t>i</a:t>
            </a:r>
            <a:r>
              <a:rPr lang="zh-CN" altLang="en-US" dirty="0">
                <a:effectLst/>
                <a:ea typeface="微软雅黑" panose="020B0503020204020204" pitchFamily="34" charset="-122"/>
              </a:rPr>
              <a:t> 个桶，它本身是一个 </a:t>
            </a:r>
            <a:r>
              <a:rPr lang="en-US" altLang="zh-CN" dirty="0">
                <a:solidFill>
                  <a:srgbClr val="C00000"/>
                </a:solidFill>
                <a:effectLst/>
                <a:ea typeface="微软雅黑" panose="020B0503020204020204" pitchFamily="34" charset="-122"/>
              </a:rPr>
              <a:t>vector</a:t>
            </a:r>
            <a:r>
              <a:rPr lang="zh-CN" altLang="en-US" dirty="0">
                <a:effectLst/>
                <a:ea typeface="微软雅黑" panose="020B0503020204020204" pitchFamily="34" charset="-122"/>
              </a:rPr>
              <a:t>，而所有哈希后地址为 </a:t>
            </a:r>
            <a:r>
              <a:rPr lang="en-US" altLang="zh-CN" dirty="0" err="1">
                <a:solidFill>
                  <a:srgbClr val="C00000"/>
                </a:solidFill>
                <a:effectLst/>
                <a:ea typeface="微软雅黑" panose="020B0503020204020204" pitchFamily="34" charset="-122"/>
              </a:rPr>
              <a:t>i</a:t>
            </a:r>
            <a:r>
              <a:rPr lang="zh-CN" altLang="en-US" dirty="0">
                <a:effectLst/>
                <a:ea typeface="微软雅黑" panose="020B0503020204020204" pitchFamily="34" charset="-122"/>
              </a:rPr>
              <a:t> 的数据（即 </a:t>
            </a:r>
            <a:r>
              <a:rPr lang="en-US" altLang="zh-CN" dirty="0">
                <a:solidFill>
                  <a:srgbClr val="C00000"/>
                </a:solidFill>
                <a:effectLst/>
                <a:ea typeface="微软雅黑" panose="020B0503020204020204" pitchFamily="34" charset="-122"/>
              </a:rPr>
              <a:t>key % SIZE == </a:t>
            </a:r>
            <a:r>
              <a:rPr lang="en-US" altLang="zh-CN" dirty="0" err="1">
                <a:solidFill>
                  <a:srgbClr val="C00000"/>
                </a:solidFill>
                <a:effectLst/>
                <a:ea typeface="微软雅黑" panose="020B0503020204020204" pitchFamily="34" charset="-122"/>
              </a:rPr>
              <a:t>i</a:t>
            </a:r>
            <a:r>
              <a:rPr lang="zh-CN" altLang="en-US" dirty="0">
                <a:effectLst/>
                <a:ea typeface="微软雅黑" panose="020B0503020204020204" pitchFamily="34" charset="-122"/>
              </a:rPr>
              <a:t>），都会被存储在 </a:t>
            </a:r>
            <a:r>
              <a:rPr lang="en-US" altLang="zh-CN" dirty="0" err="1">
                <a:solidFill>
                  <a:srgbClr val="C00000"/>
                </a:solidFill>
                <a:effectLst/>
                <a:ea typeface="微软雅黑" panose="020B0503020204020204" pitchFamily="34" charset="-122"/>
              </a:rPr>
              <a:t>hashTable</a:t>
            </a:r>
            <a:r>
              <a:rPr lang="en-US" altLang="zh-CN" dirty="0">
                <a:solidFill>
                  <a:srgbClr val="C00000"/>
                </a:solidFill>
                <a:effectLst/>
                <a:ea typeface="微软雅黑" panose="020B0503020204020204" pitchFamily="34" charset="-122"/>
              </a:rPr>
              <a:t>[</a:t>
            </a:r>
            <a:r>
              <a:rPr lang="en-US" altLang="zh-CN" dirty="0" err="1">
                <a:solidFill>
                  <a:srgbClr val="C00000"/>
                </a:solidFill>
                <a:effectLst/>
                <a:ea typeface="微软雅黑" panose="020B0503020204020204" pitchFamily="34" charset="-122"/>
              </a:rPr>
              <a:t>i</a:t>
            </a:r>
            <a:r>
              <a:rPr lang="en-US" altLang="zh-CN" dirty="0">
                <a:solidFill>
                  <a:srgbClr val="C00000"/>
                </a:solidFill>
                <a:effectLst/>
                <a:ea typeface="微软雅黑" panose="020B0503020204020204" pitchFamily="34" charset="-122"/>
              </a:rPr>
              <a:t>]</a:t>
            </a:r>
            <a:r>
              <a:rPr lang="zh-CN" altLang="en-US" dirty="0">
                <a:effectLst/>
                <a:ea typeface="微软雅黑" panose="020B0503020204020204" pitchFamily="34" charset="-122"/>
              </a:rPr>
              <a:t> 这个 </a:t>
            </a:r>
            <a:r>
              <a:rPr lang="en-US" altLang="zh-CN" dirty="0">
                <a:solidFill>
                  <a:srgbClr val="C00000"/>
                </a:solidFill>
                <a:effectLst/>
                <a:ea typeface="微软雅黑" panose="020B0503020204020204" pitchFamily="34" charset="-122"/>
              </a:rPr>
              <a:t>vector</a:t>
            </a:r>
            <a:r>
              <a:rPr lang="zh-CN" altLang="en-US" dirty="0">
                <a:effectLst/>
                <a:ea typeface="微软雅黑" panose="020B0503020204020204" pitchFamily="34" charset="-122"/>
              </a:rPr>
              <a:t> 中。</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通过将冲突的数据组织在同一个桶里，既保证了能找到所有数据，又将查找范围从整个数据集缩小到了一个桶内，从而实现了高效。</a:t>
            </a:r>
            <a:r>
              <a:rPr lang="zh-CN" altLang="en-US" b="1" dirty="0">
                <a:effectLst/>
                <a:ea typeface="微软雅黑" panose="020B0503020204020204" pitchFamily="34" charset="-122"/>
              </a:rPr>
              <a:t>而这个整体结构就我们称为</a:t>
            </a:r>
            <a:r>
              <a:rPr lang="zh-CN" altLang="en-US" b="1" dirty="0">
                <a:effectLst/>
                <a:highlight>
                  <a:srgbClr val="FFFF00"/>
                </a:highlight>
                <a:ea typeface="微软雅黑" panose="020B0503020204020204" pitchFamily="34" charset="-122"/>
              </a:rPr>
              <a:t>哈希表</a:t>
            </a:r>
            <a:r>
              <a:rPr lang="zh-CN" altLang="en-US" dirty="0">
                <a:effectLst/>
                <a:ea typeface="微软雅黑" panose="020B0503020204020204" pitchFamily="34" charset="-122"/>
              </a:rPr>
              <a:t>。</a:t>
            </a:r>
          </a:p>
        </p:txBody>
      </p:sp>
    </p:spTree>
    <p:extLst>
      <p:ext uri="{BB962C8B-B14F-4D97-AF65-F5344CB8AC3E}">
        <p14:creationId xmlns:p14="http://schemas.microsoft.com/office/powerpoint/2010/main" val="260541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9BDB23F2-40C4-8213-DF05-836B86770D29}"/>
              </a:ext>
            </a:extLst>
          </p:cNvPr>
          <p:cNvSpPr txBox="1"/>
          <p:nvPr/>
        </p:nvSpPr>
        <p:spPr>
          <a:xfrm>
            <a:off x="1042415" y="1719320"/>
            <a:ext cx="10107167" cy="504562"/>
          </a:xfrm>
          <a:prstGeom prst="rect">
            <a:avLst/>
          </a:prstGeom>
          <a:solidFill>
            <a:schemeClr val="bg1">
              <a:lumMod val="95000"/>
            </a:schemeClr>
          </a:solidFill>
        </p:spPr>
        <p:txBody>
          <a:bodyPr wrap="square">
            <a:spAutoFit/>
          </a:bodyPr>
          <a:lstStyle/>
          <a:p>
            <a:pPr>
              <a:lnSpc>
                <a:spcPct val="150000"/>
              </a:lnSpc>
            </a:pPr>
            <a:r>
              <a:rPr lang="zh-CN" altLang="en-US" sz="2000" dirty="0">
                <a:effectLst/>
                <a:ea typeface="微软雅黑" panose="020B0503020204020204" pitchFamily="34" charset="-122"/>
              </a:rPr>
              <a:t>可以得出 </a:t>
            </a:r>
            <a:r>
              <a:rPr lang="zh-CN" altLang="en-US" sz="2000" b="1" i="0" dirty="0">
                <a:solidFill>
                  <a:srgbClr val="404040"/>
                </a:solidFill>
                <a:effectLst/>
                <a:latin typeface="-apple-system"/>
              </a:rPr>
              <a:t>求 </a:t>
            </a:r>
            <a:r>
              <a:rPr lang="en-US" altLang="zh-CN" sz="2000" b="1" i="1" dirty="0">
                <a:solidFill>
                  <a:srgbClr val="404040"/>
                </a:solidFill>
                <a:effectLst/>
                <a:latin typeface="KaTeX_Math"/>
              </a:rPr>
              <a:t>N</a:t>
            </a:r>
            <a:r>
              <a:rPr lang="en-US" altLang="zh-CN" sz="2000" b="1" i="0" dirty="0">
                <a:solidFill>
                  <a:srgbClr val="404040"/>
                </a:solidFill>
                <a:effectLst/>
                <a:latin typeface="-apple-system"/>
              </a:rPr>
              <a:t> </a:t>
            </a:r>
            <a:r>
              <a:rPr lang="zh-CN" altLang="en-US" sz="2000" b="1" i="0" dirty="0">
                <a:solidFill>
                  <a:srgbClr val="404040"/>
                </a:solidFill>
                <a:effectLst/>
                <a:latin typeface="-apple-system"/>
              </a:rPr>
              <a:t>个字符串中共有多少个不同的字符串 </a:t>
            </a:r>
            <a:r>
              <a:rPr lang="zh-CN" altLang="en-US" sz="2000" b="0" i="0" dirty="0">
                <a:solidFill>
                  <a:srgbClr val="404040"/>
                </a:solidFill>
                <a:effectLst/>
                <a:latin typeface="-apple-system"/>
              </a:rPr>
              <a:t>的</a:t>
            </a:r>
            <a:r>
              <a:rPr lang="zh-CN" altLang="en-US" sz="2000" dirty="0">
                <a:effectLst/>
                <a:ea typeface="微软雅黑" panose="020B0503020204020204" pitchFamily="34" charset="-122"/>
              </a:rPr>
              <a:t>解题思路：</a:t>
            </a:r>
            <a:endParaRPr lang="en-US" altLang="zh-CN" sz="2000" dirty="0">
              <a:effectLst/>
              <a:ea typeface="微软雅黑" panose="020B0503020204020204" pitchFamily="34" charset="-122"/>
            </a:endParaRPr>
          </a:p>
        </p:txBody>
      </p:sp>
      <p:sp>
        <p:nvSpPr>
          <p:cNvPr id="9" name="文本框 8">
            <a:extLst>
              <a:ext uri="{FF2B5EF4-FFF2-40B4-BE49-F238E27FC236}">
                <a16:creationId xmlns:a16="http://schemas.microsoft.com/office/drawing/2014/main" id="{E58C078F-09F5-8F0C-5F84-8A8501A60FBF}"/>
              </a:ext>
            </a:extLst>
          </p:cNvPr>
          <p:cNvSpPr txBox="1"/>
          <p:nvPr/>
        </p:nvSpPr>
        <p:spPr>
          <a:xfrm>
            <a:off x="1042415" y="2524211"/>
            <a:ext cx="10107167" cy="3786358"/>
          </a:xfrm>
          <a:prstGeom prst="rect">
            <a:avLst/>
          </a:prstGeom>
          <a:solidFill>
            <a:schemeClr val="accent6">
              <a:lumMod val="20000"/>
              <a:lumOff val="80000"/>
            </a:schemeClr>
          </a:solidFill>
        </p:spPr>
        <p:txBody>
          <a:bodyPr wrap="square">
            <a:spAutoFit/>
          </a:bodyPr>
          <a:lstStyle/>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我们的哈希表，要定义为二维数组。 </a:t>
            </a:r>
            <a:r>
              <a:rPr lang="en-US" altLang="zh-CN" dirty="0">
                <a:solidFill>
                  <a:srgbClr val="C00000"/>
                </a:solidFill>
                <a:effectLst/>
                <a:ea typeface="微软雅黑" panose="020B0503020204020204" pitchFamily="34" charset="-122"/>
              </a:rPr>
              <a:t>vector&lt;vector&lt;string&gt; &gt; </a:t>
            </a:r>
            <a:r>
              <a:rPr lang="en-US" altLang="zh-CN" dirty="0" err="1">
                <a:solidFill>
                  <a:srgbClr val="C00000"/>
                </a:solidFill>
                <a:effectLst/>
                <a:ea typeface="微软雅黑" panose="020B0503020204020204" pitchFamily="34" charset="-122"/>
              </a:rPr>
              <a:t>hashTable</a:t>
            </a:r>
            <a:r>
              <a:rPr lang="en-US" altLang="zh-CN" dirty="0">
                <a:solidFill>
                  <a:srgbClr val="C00000"/>
                </a:solidFill>
                <a:effectLst/>
                <a:ea typeface="微软雅黑" panose="020B0503020204020204" pitchFamily="34" charset="-122"/>
              </a:rPr>
              <a:t>(SIZE);</a:t>
            </a:r>
            <a:endParaRPr lang="zh-CN" altLang="en-US"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来了一个新字符串 </a:t>
            </a:r>
            <a:r>
              <a:rPr lang="en-US" altLang="zh-CN" dirty="0">
                <a:solidFill>
                  <a:srgbClr val="C00000"/>
                </a:solidFill>
                <a:effectLst/>
                <a:ea typeface="微软雅黑" panose="020B0503020204020204" pitchFamily="34" charset="-122"/>
              </a:rPr>
              <a:t>s</a:t>
            </a:r>
            <a:r>
              <a:rPr lang="zh-CN" altLang="en-US" dirty="0">
                <a:effectLst/>
                <a:ea typeface="微软雅黑" panose="020B0503020204020204" pitchFamily="34" charset="-122"/>
              </a:rPr>
              <a:t>，</a:t>
            </a:r>
            <a:r>
              <a:rPr lang="zh-CN" altLang="en-US" dirty="0">
                <a:ea typeface="微软雅黑" panose="020B0503020204020204" pitchFamily="34" charset="-122"/>
              </a:rPr>
              <a:t>通过哈希函数</a:t>
            </a:r>
            <a:r>
              <a:rPr lang="zh-CN" altLang="en-US" dirty="0">
                <a:effectLst/>
                <a:ea typeface="微软雅黑" panose="020B0503020204020204" pitchFamily="34" charset="-122"/>
              </a:rPr>
              <a:t>算出它的书架编号 </a:t>
            </a:r>
            <a:r>
              <a:rPr lang="en-US" altLang="zh-CN" dirty="0">
                <a:solidFill>
                  <a:srgbClr val="C00000"/>
                </a:solidFill>
                <a:effectLst/>
                <a:ea typeface="微软雅黑" panose="020B0503020204020204" pitchFamily="34" charset="-122"/>
              </a:rPr>
              <a:t>h = hash(s)</a:t>
            </a:r>
            <a:r>
              <a:rPr lang="zh-CN" altLang="en-US" dirty="0">
                <a:effectLst/>
                <a:ea typeface="微软雅黑" panose="020B0503020204020204" pitchFamily="34" charset="-122"/>
              </a:rPr>
              <a:t>。这个 </a:t>
            </a:r>
            <a:r>
              <a:rPr lang="en-US" altLang="zh-CN" dirty="0">
                <a:effectLst/>
                <a:ea typeface="微软雅黑" panose="020B0503020204020204" pitchFamily="34" charset="-122"/>
              </a:rPr>
              <a:t>h </a:t>
            </a:r>
            <a:r>
              <a:rPr lang="zh-CN" altLang="en-US" dirty="0">
                <a:effectLst/>
                <a:ea typeface="微软雅黑" panose="020B0503020204020204" pitchFamily="34" charset="-122"/>
              </a:rPr>
              <a:t>可能很大，需要</a:t>
            </a:r>
            <a:r>
              <a:rPr lang="zh-CN" altLang="en-US" dirty="0">
                <a:ea typeface="微软雅黑" panose="020B0503020204020204" pitchFamily="34" charset="-122"/>
              </a:rPr>
              <a:t>通过 </a:t>
            </a:r>
            <a:r>
              <a:rPr lang="en-US" altLang="zh-CN" dirty="0">
                <a:ea typeface="微软雅黑" panose="020B0503020204020204" pitchFamily="34" charset="-122"/>
              </a:rPr>
              <a:t>h = h % </a:t>
            </a:r>
            <a:r>
              <a:rPr lang="en-US" altLang="zh-CN" dirty="0">
                <a:effectLst/>
                <a:ea typeface="微软雅黑" panose="020B0503020204020204" pitchFamily="34" charset="-122"/>
              </a:rPr>
              <a:t>SIZE</a:t>
            </a:r>
            <a:r>
              <a:rPr lang="en-US" altLang="zh-CN" dirty="0">
                <a:ea typeface="微软雅黑" panose="020B0503020204020204" pitchFamily="34" charset="-122"/>
              </a:rPr>
              <a:t>;</a:t>
            </a:r>
            <a:r>
              <a:rPr lang="zh-CN" altLang="en-US" dirty="0">
                <a:ea typeface="微软雅黑" panose="020B0503020204020204" pitchFamily="34" charset="-122"/>
              </a:rPr>
              <a:t> 来确保索引的范围是合法的。</a:t>
            </a:r>
            <a:endParaRPr lang="zh-CN" altLang="en-US" dirty="0">
              <a:effectLs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我们在 </a:t>
            </a:r>
            <a:r>
              <a:rPr lang="en-US" altLang="zh-CN" dirty="0" err="1">
                <a:solidFill>
                  <a:srgbClr val="C00000"/>
                </a:solidFill>
                <a:effectLst/>
                <a:ea typeface="微软雅黑" panose="020B0503020204020204" pitchFamily="34" charset="-122"/>
              </a:rPr>
              <a:t>hashTable</a:t>
            </a:r>
            <a:r>
              <a:rPr lang="en-US" altLang="zh-CN" dirty="0">
                <a:solidFill>
                  <a:srgbClr val="C00000"/>
                </a:solidFill>
                <a:effectLst/>
                <a:ea typeface="微软雅黑" panose="020B0503020204020204" pitchFamily="34" charset="-122"/>
              </a:rPr>
              <a:t>[h]</a:t>
            </a:r>
            <a:r>
              <a:rPr lang="zh-CN" altLang="en-US" dirty="0">
                <a:effectLst/>
                <a:ea typeface="微软雅黑" panose="020B0503020204020204" pitchFamily="34" charset="-122"/>
              </a:rPr>
              <a:t> 这个</a:t>
            </a:r>
            <a:r>
              <a:rPr lang="zh-CN" altLang="en-US" dirty="0">
                <a:ea typeface="微软雅黑" panose="020B0503020204020204" pitchFamily="34" charset="-122"/>
              </a:rPr>
              <a:t> </a:t>
            </a:r>
            <a:r>
              <a:rPr lang="zh-CN" altLang="en-US" dirty="0">
                <a:effectLst/>
                <a:ea typeface="微软雅黑" panose="020B0503020204020204" pitchFamily="34" charset="-122"/>
              </a:rPr>
              <a:t>箱子 里去查找。</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遍历 </a:t>
            </a:r>
            <a:r>
              <a:rPr lang="en-US" altLang="zh-CN" dirty="0" err="1">
                <a:solidFill>
                  <a:srgbClr val="C00000"/>
                </a:solidFill>
                <a:effectLst/>
                <a:ea typeface="微软雅黑" panose="020B0503020204020204" pitchFamily="34" charset="-122"/>
              </a:rPr>
              <a:t>hashTable</a:t>
            </a:r>
            <a:r>
              <a:rPr lang="en-US" altLang="zh-CN" dirty="0">
                <a:solidFill>
                  <a:srgbClr val="C00000"/>
                </a:solidFill>
                <a:effectLst/>
                <a:ea typeface="微软雅黑" panose="020B0503020204020204" pitchFamily="34" charset="-122"/>
              </a:rPr>
              <a:t>[h]</a:t>
            </a:r>
            <a:r>
              <a:rPr lang="zh-CN" altLang="en-US" dirty="0">
                <a:effectLst/>
                <a:ea typeface="微软雅黑" panose="020B0503020204020204" pitchFamily="34" charset="-122"/>
              </a:rPr>
              <a:t> 这个小</a:t>
            </a:r>
            <a:r>
              <a:rPr lang="zh-CN" altLang="en-US" dirty="0">
                <a:ea typeface="微软雅黑" panose="020B0503020204020204" pitchFamily="34" charset="-122"/>
              </a:rPr>
              <a:t>箱子</a:t>
            </a:r>
            <a:r>
              <a:rPr lang="zh-CN" altLang="en-US" dirty="0">
                <a:effectLst/>
                <a:ea typeface="微软雅黑" panose="020B0503020204020204" pitchFamily="34" charset="-122"/>
              </a:rPr>
              <a:t>，挨个比较里面的字符串和新来的 </a:t>
            </a:r>
            <a:r>
              <a:rPr lang="en-US" altLang="zh-CN" dirty="0">
                <a:solidFill>
                  <a:srgbClr val="C00000"/>
                </a:solidFill>
                <a:effectLst/>
                <a:ea typeface="微软雅黑" panose="020B0503020204020204" pitchFamily="34" charset="-122"/>
              </a:rPr>
              <a:t>s</a:t>
            </a:r>
            <a:r>
              <a:rPr lang="zh-CN" altLang="en-US" dirty="0">
                <a:effectLst/>
                <a:ea typeface="微软雅黑" panose="020B0503020204020204" pitchFamily="34" charset="-122"/>
              </a:rPr>
              <a:t> 是否完全一致。 </a:t>
            </a:r>
          </a:p>
          <a:p>
            <a:pPr marL="800100" lvl="1"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如果找到了一个一模一样的，说明这本书已经有了，我们什么都不用做。</a:t>
            </a:r>
          </a:p>
          <a:p>
            <a:pPr marL="800100" lvl="1" indent="-342900">
              <a:lnSpc>
                <a:spcPct val="150000"/>
              </a:lnSpc>
              <a:buClr>
                <a:srgbClr val="000000"/>
              </a:buClr>
              <a:buFont typeface="Arial" panose="020B0604020202020204" pitchFamily="34" charset="0"/>
              <a:buChar char="•"/>
            </a:pPr>
            <a:r>
              <a:rPr lang="zh-CN" altLang="en-US" dirty="0">
                <a:effectLst/>
                <a:ea typeface="微软雅黑" panose="020B0503020204020204" pitchFamily="34" charset="-122"/>
              </a:rPr>
              <a:t>如果把这个小数组遍历完毕了都没找到，说明这是一个全新的字符串！</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那就把新字符串 </a:t>
            </a:r>
            <a:r>
              <a:rPr lang="en-US" altLang="zh-CN" dirty="0">
                <a:solidFill>
                  <a:srgbClr val="C00000"/>
                </a:solidFill>
                <a:effectLst/>
                <a:ea typeface="微软雅黑" panose="020B0503020204020204" pitchFamily="34" charset="-122"/>
              </a:rPr>
              <a:t>s</a:t>
            </a:r>
            <a:r>
              <a:rPr lang="zh-CN" altLang="en-US" dirty="0">
                <a:effectLst/>
                <a:ea typeface="微软雅黑" panose="020B0503020204020204" pitchFamily="34" charset="-122"/>
              </a:rPr>
              <a:t> 扔到这个箱子里：</a:t>
            </a:r>
            <a:r>
              <a:rPr lang="en-US" altLang="zh-CN" dirty="0" err="1">
                <a:solidFill>
                  <a:srgbClr val="C00000"/>
                </a:solidFill>
                <a:effectLst/>
                <a:ea typeface="微软雅黑" panose="020B0503020204020204" pitchFamily="34" charset="-122"/>
              </a:rPr>
              <a:t>hashTable</a:t>
            </a:r>
            <a:r>
              <a:rPr lang="en-US" altLang="zh-CN" dirty="0">
                <a:solidFill>
                  <a:srgbClr val="C00000"/>
                </a:solidFill>
                <a:effectLst/>
                <a:ea typeface="微软雅黑" panose="020B0503020204020204" pitchFamily="34" charset="-122"/>
              </a:rPr>
              <a:t>[h].</a:t>
            </a:r>
            <a:r>
              <a:rPr lang="en-US" altLang="zh-CN" dirty="0" err="1">
                <a:solidFill>
                  <a:srgbClr val="C00000"/>
                </a:solidFill>
                <a:effectLst/>
                <a:ea typeface="微软雅黑" panose="020B0503020204020204" pitchFamily="34" charset="-122"/>
              </a:rPr>
              <a:t>push_back</a:t>
            </a:r>
            <a:r>
              <a:rPr lang="en-US" altLang="zh-CN" dirty="0">
                <a:solidFill>
                  <a:srgbClr val="C00000"/>
                </a:solidFill>
                <a:effectLst/>
                <a:ea typeface="微软雅黑" panose="020B0503020204020204" pitchFamily="34" charset="-122"/>
              </a:rPr>
              <a:t>(s)</a:t>
            </a:r>
            <a:r>
              <a:rPr lang="zh-CN" altLang="en-US" dirty="0">
                <a:effectLst/>
                <a:ea typeface="微软雅黑" panose="020B0503020204020204" pitchFamily="34" charset="-122"/>
              </a:rPr>
              <a:t>，并且把我们的“不同字符串总数”加一。</a:t>
            </a:r>
          </a:p>
        </p:txBody>
      </p:sp>
    </p:spTree>
    <p:extLst>
      <p:ext uri="{BB962C8B-B14F-4D97-AF65-F5344CB8AC3E}">
        <p14:creationId xmlns:p14="http://schemas.microsoft.com/office/powerpoint/2010/main" val="137308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2F218672-34EA-48BB-128C-64F1F3636360}"/>
              </a:ext>
            </a:extLst>
          </p:cNvPr>
          <p:cNvSpPr txBox="1"/>
          <p:nvPr/>
        </p:nvSpPr>
        <p:spPr>
          <a:xfrm>
            <a:off x="1042414" y="1655535"/>
            <a:ext cx="10321622" cy="504562"/>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接下来我们就来实际编写本题目的哈希函数 </a:t>
            </a:r>
            <a:r>
              <a:rPr lang="en-US" altLang="zh-CN" sz="2000" dirty="0">
                <a:ea typeface="微软雅黑" panose="020B0503020204020204" pitchFamily="34" charset="-122"/>
              </a:rPr>
              <a:t>int hash(string str)</a:t>
            </a:r>
            <a:endParaRPr lang="en-US" altLang="zh-CN" sz="2000" dirty="0">
              <a:effectLst/>
              <a:ea typeface="微软雅黑" panose="020B0503020204020204" pitchFamily="34" charset="-122"/>
            </a:endParaRPr>
          </a:p>
        </p:txBody>
      </p:sp>
      <p:sp>
        <p:nvSpPr>
          <p:cNvPr id="10" name="文本框 9">
            <a:extLst>
              <a:ext uri="{FF2B5EF4-FFF2-40B4-BE49-F238E27FC236}">
                <a16:creationId xmlns:a16="http://schemas.microsoft.com/office/drawing/2014/main" id="{E98E421F-4B1D-398A-2F87-7AB599C99546}"/>
              </a:ext>
            </a:extLst>
          </p:cNvPr>
          <p:cNvSpPr txBox="1"/>
          <p:nvPr/>
        </p:nvSpPr>
        <p:spPr>
          <a:xfrm>
            <a:off x="1042414" y="2667596"/>
            <a:ext cx="5535807" cy="320600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const</a:t>
            </a:r>
            <a:r>
              <a:rPr lang="en-US" altLang="zh-CN" sz="2000" dirty="0">
                <a:solidFill>
                  <a:srgbClr val="000000"/>
                </a:solidFill>
                <a:latin typeface="Consolas" panose="020B0609020204030204" pitchFamily="49" charset="0"/>
              </a:rPr>
              <a:t> int P = </a:t>
            </a:r>
            <a:r>
              <a:rPr lang="en-US" altLang="zh-CN" sz="2000" dirty="0">
                <a:solidFill>
                  <a:srgbClr val="098658"/>
                </a:solidFill>
                <a:latin typeface="Consolas" panose="020B0609020204030204" pitchFamily="49" charset="0"/>
              </a:rPr>
              <a:t>131</a:t>
            </a:r>
            <a:r>
              <a:rPr lang="en-US" altLang="zh-CN" sz="2000" dirty="0">
                <a:solidFill>
                  <a:srgbClr val="000000"/>
                </a:solidFill>
                <a:latin typeface="Consolas" panose="020B0609020204030204" pitchFamily="49" charset="0"/>
              </a:rPr>
              <a:t>;</a:t>
            </a:r>
          </a:p>
          <a:p>
            <a:r>
              <a:rPr lang="en-US" altLang="zh-CN" sz="2000" dirty="0">
                <a:solidFill>
                  <a:srgbClr val="0000FF"/>
                </a:solidFill>
                <a:latin typeface="Consolas" panose="020B0609020204030204" pitchFamily="49" charset="0"/>
              </a:rPr>
              <a:t>const</a:t>
            </a:r>
            <a:r>
              <a:rPr lang="en-US" altLang="zh-CN" sz="2000" dirty="0">
                <a:solidFill>
                  <a:srgbClr val="000000"/>
                </a:solidFill>
                <a:latin typeface="Consolas" panose="020B0609020204030204" pitchFamily="49" charset="0"/>
              </a:rPr>
              <a:t> int TABLE_SIZE = </a:t>
            </a:r>
            <a:r>
              <a:rPr lang="en-US" altLang="zh-CN" sz="2000" dirty="0">
                <a:solidFill>
                  <a:srgbClr val="098658"/>
                </a:solidFill>
                <a:latin typeface="Consolas" panose="020B0609020204030204" pitchFamily="49" charset="0"/>
              </a:rPr>
              <a:t>1e6</a:t>
            </a:r>
            <a:r>
              <a:rPr lang="en-US" altLang="zh-CN" sz="2000" dirty="0">
                <a:solidFill>
                  <a:srgbClr val="000000"/>
                </a:solidFill>
                <a:latin typeface="Consolas" panose="020B0609020204030204" pitchFamily="49" charset="0"/>
              </a:rPr>
              <a:t>;</a:t>
            </a:r>
          </a:p>
          <a:p>
            <a:r>
              <a:rPr lang="en-US" altLang="zh-CN" sz="2000" dirty="0">
                <a:solidFill>
                  <a:srgbClr val="0000FF"/>
                </a:solidFill>
                <a:latin typeface="Consolas" panose="020B0609020204030204" pitchFamily="49" charset="0"/>
              </a:rPr>
              <a:t>const</a:t>
            </a:r>
            <a:r>
              <a:rPr lang="en-US" altLang="zh-CN" sz="2000" dirty="0">
                <a:solidFill>
                  <a:srgbClr val="000000"/>
                </a:solidFill>
                <a:latin typeface="Consolas" panose="020B0609020204030204" pitchFamily="49" charset="0"/>
              </a:rPr>
              <a:t> long </a:t>
            </a:r>
            <a:r>
              <a:rPr lang="en-US" altLang="zh-CN" sz="2000" dirty="0" err="1">
                <a:solidFill>
                  <a:srgbClr val="000000"/>
                </a:solidFill>
                <a:latin typeface="Consolas" panose="020B0609020204030204" pitchFamily="49" charset="0"/>
              </a:rPr>
              <a:t>long</a:t>
            </a:r>
            <a:r>
              <a:rPr lang="en-US" altLang="zh-CN" sz="2000" dirty="0">
                <a:solidFill>
                  <a:srgbClr val="000000"/>
                </a:solidFill>
                <a:latin typeface="Consolas" panose="020B0609020204030204" pitchFamily="49" charset="0"/>
              </a:rPr>
              <a:t> MOD = </a:t>
            </a:r>
            <a:r>
              <a:rPr lang="en-US" altLang="zh-CN" sz="2000" dirty="0">
                <a:solidFill>
                  <a:srgbClr val="098658"/>
                </a:solidFill>
                <a:latin typeface="Consolas" panose="020B0609020204030204" pitchFamily="49" charset="0"/>
              </a:rPr>
              <a:t>1e9</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7</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int </a:t>
            </a:r>
            <a:r>
              <a:rPr lang="en-US" altLang="zh-CN" sz="2000" dirty="0" err="1">
                <a:solidFill>
                  <a:srgbClr val="000000"/>
                </a:solidFill>
                <a:latin typeface="Consolas" panose="020B0609020204030204" pitchFamily="49" charset="0"/>
              </a:rPr>
              <a:t>hash_string</a:t>
            </a:r>
            <a:r>
              <a:rPr lang="en-US" altLang="zh-CN" sz="2000" dirty="0">
                <a:solidFill>
                  <a:srgbClr val="000000"/>
                </a:solidFill>
                <a:latin typeface="Consolas" panose="020B0609020204030204" pitchFamily="49" charset="0"/>
              </a:rPr>
              <a:t>(</a:t>
            </a:r>
            <a:r>
              <a:rPr lang="en-US" altLang="zh-CN" sz="2000" dirty="0">
                <a:solidFill>
                  <a:srgbClr val="0000FF"/>
                </a:solidFill>
                <a:latin typeface="Consolas" panose="020B0609020204030204" pitchFamily="49" charset="0"/>
              </a:rPr>
              <a:t>const</a:t>
            </a:r>
            <a:r>
              <a:rPr lang="en-US" altLang="zh-CN" sz="2000" dirty="0">
                <a:solidFill>
                  <a:srgbClr val="000000"/>
                </a:solidFill>
                <a:latin typeface="Consolas" panose="020B0609020204030204" pitchFamily="49" charset="0"/>
              </a:rPr>
              <a:t> string&amp; str) {</a:t>
            </a:r>
          </a:p>
          <a:p>
            <a:r>
              <a:rPr lang="en-US" altLang="zh-CN" sz="2000" dirty="0">
                <a:solidFill>
                  <a:srgbClr val="000000"/>
                </a:solidFill>
                <a:latin typeface="Consolas" panose="020B0609020204030204" pitchFamily="49" charset="0"/>
              </a:rPr>
              <a:t>    long </a:t>
            </a:r>
            <a:r>
              <a:rPr lang="en-US" altLang="zh-CN" sz="2000" dirty="0" err="1">
                <a:solidFill>
                  <a:srgbClr val="000000"/>
                </a:solidFill>
                <a:latin typeface="Consolas" panose="020B0609020204030204" pitchFamily="49" charset="0"/>
              </a:rPr>
              <a:t>long</a:t>
            </a:r>
            <a:r>
              <a:rPr lang="en-US" altLang="zh-CN" sz="2000" dirty="0">
                <a:solidFill>
                  <a:srgbClr val="000000"/>
                </a:solidFill>
                <a:latin typeface="Consolas" panose="020B0609020204030204" pitchFamily="49" charset="0"/>
              </a:rPr>
              <a:t> h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(char c : str) {</a:t>
            </a:r>
          </a:p>
          <a:p>
            <a:r>
              <a:rPr lang="en-US" altLang="zh-CN" sz="2000" dirty="0">
                <a:solidFill>
                  <a:srgbClr val="000000"/>
                </a:solidFill>
                <a:latin typeface="Consolas" panose="020B0609020204030204" pitchFamily="49" charset="0"/>
              </a:rPr>
              <a:t>        h = (h * P + c) % MOD;</a:t>
            </a:r>
          </a:p>
          <a:p>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 h % TABLE_SIZE;</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2" name="文本框 11">
            <a:extLst>
              <a:ext uri="{FF2B5EF4-FFF2-40B4-BE49-F238E27FC236}">
                <a16:creationId xmlns:a16="http://schemas.microsoft.com/office/drawing/2014/main" id="{4CD1290A-D90B-2A3F-F4C6-06D819EC84FD}"/>
              </a:ext>
            </a:extLst>
          </p:cNvPr>
          <p:cNvSpPr txBox="1"/>
          <p:nvPr/>
        </p:nvSpPr>
        <p:spPr>
          <a:xfrm>
            <a:off x="6708601" y="2833137"/>
            <a:ext cx="4562902" cy="1426865"/>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000" dirty="0">
                <a:effectLst/>
                <a:ea typeface="微软雅黑" panose="020B0503020204020204" pitchFamily="34" charset="-122"/>
              </a:rPr>
              <a:t>需要实现实现：</a:t>
            </a:r>
            <a:endParaRPr lang="en-US" altLang="zh-CN" sz="2000" dirty="0">
              <a:effectLst/>
              <a:ea typeface="微软雅黑" panose="020B0503020204020204" pitchFamily="34" charset="-122"/>
            </a:endParaRPr>
          </a:p>
          <a:p>
            <a:pPr algn="ctr">
              <a:lnSpc>
                <a:spcPct val="150000"/>
              </a:lnSpc>
              <a:buClr>
                <a:srgbClr val="000000"/>
              </a:buClr>
            </a:pPr>
            <a:r>
              <a:rPr lang="zh-CN" altLang="en-US" sz="2000" b="1" dirty="0">
                <a:effectLst/>
                <a:ea typeface="微软雅黑" panose="020B0503020204020204" pitchFamily="34" charset="-122"/>
              </a:rPr>
              <a:t>字符串 </a:t>
            </a:r>
            <a:r>
              <a:rPr lang="en-US" altLang="zh-CN" sz="2000" b="1" dirty="0">
                <a:effectLst/>
                <a:ea typeface="微软雅黑" panose="020B0503020204020204" pitchFamily="34" charset="-122"/>
              </a:rPr>
              <a:t>-&gt; (</a:t>
            </a:r>
            <a:r>
              <a:rPr lang="zh-CN" altLang="en-US" sz="2000" b="1" dirty="0">
                <a:effectLst/>
                <a:ea typeface="微软雅黑" panose="020B0503020204020204" pitchFamily="34" charset="-122"/>
              </a:rPr>
              <a:t>通过哈希函数</a:t>
            </a:r>
            <a:r>
              <a:rPr lang="en-US" altLang="zh-CN" sz="2000" b="1" dirty="0">
                <a:effectLst/>
                <a:ea typeface="微软雅黑" panose="020B0503020204020204" pitchFamily="34" charset="-122"/>
              </a:rPr>
              <a:t>) -&gt; </a:t>
            </a:r>
            <a:r>
              <a:rPr lang="zh-CN" altLang="en-US" sz="2000" b="1" dirty="0">
                <a:effectLst/>
                <a:ea typeface="微软雅黑" panose="020B0503020204020204" pitchFamily="34" charset="-122"/>
              </a:rPr>
              <a:t>唯一的书架编号 </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哈希值</a:t>
            </a:r>
            <a:r>
              <a:rPr lang="en-US" altLang="zh-CN" sz="2000" b="1" dirty="0">
                <a:effectLst/>
                <a:ea typeface="微软雅黑" panose="020B0503020204020204" pitchFamily="34" charset="-122"/>
              </a:rPr>
              <a:t>)</a:t>
            </a:r>
            <a:endParaRPr lang="zh-CN" altLang="en-US" sz="2000" b="1" dirty="0">
              <a:effectLst/>
              <a:ea typeface="微软雅黑" panose="020B0503020204020204" pitchFamily="34" charset="-122"/>
            </a:endParaRPr>
          </a:p>
        </p:txBody>
      </p:sp>
      <p:sp>
        <p:nvSpPr>
          <p:cNvPr id="13" name="文本框 12">
            <a:extLst>
              <a:ext uri="{FF2B5EF4-FFF2-40B4-BE49-F238E27FC236}">
                <a16:creationId xmlns:a16="http://schemas.microsoft.com/office/drawing/2014/main" id="{AABE2056-6079-EE06-31AC-1E288576B1A6}"/>
              </a:ext>
            </a:extLst>
          </p:cNvPr>
          <p:cNvSpPr txBox="1"/>
          <p:nvPr/>
        </p:nvSpPr>
        <p:spPr>
          <a:xfrm>
            <a:off x="6708601" y="4437999"/>
            <a:ext cx="4562902" cy="1293367"/>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dirty="0">
                <a:ea typeface="微软雅黑" panose="020B0503020204020204" pitchFamily="34" charset="-122"/>
              </a:rPr>
              <a:t>通过哈希函数</a:t>
            </a:r>
            <a:r>
              <a:rPr lang="zh-CN" altLang="en-US" dirty="0">
                <a:effectLst/>
                <a:ea typeface="微软雅黑" panose="020B0503020204020204" pitchFamily="34" charset="-122"/>
              </a:rPr>
              <a:t>就能够对任意字符串都找到一个大概率唯一的编号，就可以通过这个编号快速的在数组中存放、读取、查询该字符串。</a:t>
            </a:r>
            <a:endParaRPr lang="zh-CN" altLang="en-US" b="1" dirty="0">
              <a:effectLst/>
              <a:ea typeface="微软雅黑" panose="020B0503020204020204" pitchFamily="34" charset="-122"/>
            </a:endParaRPr>
          </a:p>
        </p:txBody>
      </p:sp>
    </p:spTree>
    <p:extLst>
      <p:ext uri="{BB962C8B-B14F-4D97-AF65-F5344CB8AC3E}">
        <p14:creationId xmlns:p14="http://schemas.microsoft.com/office/powerpoint/2010/main" val="221292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500"/>
                                        <p:tgtEl>
                                          <p:spTgt spid="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500"/>
                                        <p:tgtEl>
                                          <p:spTgt spid="10">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fade">
                                      <p:cBhvr>
                                        <p:cTn id="23" dur="500"/>
                                        <p:tgtEl>
                                          <p:spTgt spid="10">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500"/>
                                        <p:tgtEl>
                                          <p:spTgt spid="10">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xEl>
                                              <p:pRg st="6" end="6"/>
                                            </p:txEl>
                                          </p:spTgt>
                                        </p:tgtEl>
                                        <p:attrNameLst>
                                          <p:attrName>style.visibility</p:attrName>
                                        </p:attrNameLst>
                                      </p:cBhvr>
                                      <p:to>
                                        <p:strVal val="visible"/>
                                      </p:to>
                                    </p:set>
                                    <p:animEffect transition="in" filter="fade">
                                      <p:cBhvr>
                                        <p:cTn id="33" dur="500"/>
                                        <p:tgtEl>
                                          <p:spTgt spid="10">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xEl>
                                              <p:pRg st="7" end="7"/>
                                            </p:txEl>
                                          </p:spTgt>
                                        </p:tgtEl>
                                        <p:attrNameLst>
                                          <p:attrName>style.visibility</p:attrName>
                                        </p:attrNameLst>
                                      </p:cBhvr>
                                      <p:to>
                                        <p:strVal val="visible"/>
                                      </p:to>
                                    </p:set>
                                    <p:animEffect transition="in" filter="fade">
                                      <p:cBhvr>
                                        <p:cTn id="36" dur="500"/>
                                        <p:tgtEl>
                                          <p:spTgt spid="10">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
                                            <p:txEl>
                                              <p:pRg st="8" end="8"/>
                                            </p:txEl>
                                          </p:spTgt>
                                        </p:tgtEl>
                                        <p:attrNameLst>
                                          <p:attrName>style.visibility</p:attrName>
                                        </p:attrNameLst>
                                      </p:cBhvr>
                                      <p:to>
                                        <p:strVal val="visible"/>
                                      </p:to>
                                    </p:set>
                                    <p:animEffect transition="in" filter="fade">
                                      <p:cBhvr>
                                        <p:cTn id="41" dur="500"/>
                                        <p:tgtEl>
                                          <p:spTgt spid="10">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0">
                                            <p:txEl>
                                              <p:pRg st="9" end="9"/>
                                            </p:txEl>
                                          </p:spTgt>
                                        </p:tgtEl>
                                        <p:attrNameLst>
                                          <p:attrName>style.visibility</p:attrName>
                                        </p:attrNameLst>
                                      </p:cBhvr>
                                      <p:to>
                                        <p:strVal val="visible"/>
                                      </p:to>
                                    </p:set>
                                    <p:animEffect transition="in" filter="fade">
                                      <p:cBhvr>
                                        <p:cTn id="44" dur="500"/>
                                        <p:tgtEl>
                                          <p:spTgt spid="10">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2F218672-34EA-48BB-128C-64F1F3636360}"/>
              </a:ext>
            </a:extLst>
          </p:cNvPr>
          <p:cNvSpPr txBox="1"/>
          <p:nvPr/>
        </p:nvSpPr>
        <p:spPr>
          <a:xfrm>
            <a:off x="987823" y="1306512"/>
            <a:ext cx="10321622"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在主函数中，计算每个字符串 </a:t>
            </a:r>
            <a:r>
              <a:rPr lang="en-US" altLang="zh-CN" sz="2000" dirty="0">
                <a:effectLst/>
                <a:ea typeface="微软雅黑" panose="020B0503020204020204" pitchFamily="34" charset="-122"/>
              </a:rPr>
              <a:t>s</a:t>
            </a:r>
            <a:r>
              <a:rPr lang="zh-CN" altLang="en-US" sz="2000" dirty="0">
                <a:ea typeface="微软雅黑" panose="020B0503020204020204" pitchFamily="34" charset="-122"/>
              </a:rPr>
              <a:t> 的</a:t>
            </a:r>
            <a:r>
              <a:rPr lang="zh-CN" altLang="en-US" sz="2000" dirty="0">
                <a:effectLst/>
                <a:ea typeface="微软雅黑" panose="020B0503020204020204" pitchFamily="34" charset="-122"/>
              </a:rPr>
              <a:t>哈希值，根据哈希值检查哈希表中是否已经存在了字符串 </a:t>
            </a:r>
            <a:r>
              <a:rPr lang="en-US" altLang="zh-CN" sz="2000" dirty="0">
                <a:effectLst/>
                <a:ea typeface="微软雅黑" panose="020B0503020204020204" pitchFamily="34" charset="-122"/>
              </a:rPr>
              <a:t>s, </a:t>
            </a:r>
            <a:r>
              <a:rPr lang="zh-CN" altLang="en-US" sz="2000" dirty="0">
                <a:effectLst/>
                <a:ea typeface="微软雅黑" panose="020B0503020204020204" pitchFamily="34" charset="-122"/>
              </a:rPr>
              <a:t>如果不存在</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将其放入，且因为这是一个不同的字符串，故将计数器加 </a:t>
            </a:r>
            <a:r>
              <a:rPr lang="en-US" altLang="zh-CN" sz="2000" dirty="0">
                <a:effectLst/>
                <a:ea typeface="微软雅黑" panose="020B0503020204020204" pitchFamily="34" charset="-122"/>
              </a:rPr>
              <a:t>1 </a:t>
            </a:r>
            <a:r>
              <a:rPr lang="zh-CN" altLang="en-US" sz="2000" dirty="0">
                <a:effectLst/>
                <a:ea typeface="微软雅黑" panose="020B0503020204020204" pitchFamily="34" charset="-122"/>
              </a:rPr>
              <a:t>。</a:t>
            </a:r>
            <a:r>
              <a:rPr lang="en-US" altLang="zh-CN" sz="2000" dirty="0">
                <a:effectLst/>
                <a:ea typeface="微软雅黑" panose="020B0503020204020204" pitchFamily="34" charset="-122"/>
              </a:rPr>
              <a:t> </a:t>
            </a:r>
          </a:p>
        </p:txBody>
      </p:sp>
      <p:sp>
        <p:nvSpPr>
          <p:cNvPr id="14" name="文本框 13">
            <a:extLst>
              <a:ext uri="{FF2B5EF4-FFF2-40B4-BE49-F238E27FC236}">
                <a16:creationId xmlns:a16="http://schemas.microsoft.com/office/drawing/2014/main" id="{0F9057AB-BF89-5F2E-570F-F5712BE572E1}"/>
              </a:ext>
            </a:extLst>
          </p:cNvPr>
          <p:cNvSpPr txBox="1"/>
          <p:nvPr/>
        </p:nvSpPr>
        <p:spPr>
          <a:xfrm>
            <a:off x="4287168" y="2365410"/>
            <a:ext cx="7122360" cy="4006225"/>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&lt; N;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string word;  </a:t>
            </a:r>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word;</a:t>
            </a:r>
          </a:p>
          <a:p>
            <a:r>
              <a:rPr lang="en-US" altLang="zh-CN" dirty="0">
                <a:solidFill>
                  <a:srgbClr val="000000"/>
                </a:solidFill>
                <a:latin typeface="Consolas" panose="020B0609020204030204" pitchFamily="49" charset="0"/>
              </a:rPr>
              <a:t>    int hash = </a:t>
            </a:r>
            <a:r>
              <a:rPr lang="en-US" altLang="zh-CN" dirty="0" err="1">
                <a:solidFill>
                  <a:srgbClr val="000000"/>
                </a:solidFill>
                <a:latin typeface="Consolas" panose="020B0609020204030204" pitchFamily="49" charset="0"/>
              </a:rPr>
              <a:t>hash_string</a:t>
            </a:r>
            <a:r>
              <a:rPr lang="en-US" altLang="zh-CN" dirty="0">
                <a:solidFill>
                  <a:srgbClr val="000000"/>
                </a:solidFill>
                <a:latin typeface="Consolas" panose="020B0609020204030204" pitchFamily="49" charset="0"/>
              </a:rPr>
              <a:t>(word);</a:t>
            </a:r>
          </a:p>
          <a:p>
            <a:r>
              <a:rPr lang="en-US" altLang="zh-CN" dirty="0">
                <a:solidFill>
                  <a:srgbClr val="000000"/>
                </a:solidFill>
                <a:latin typeface="Consolas" panose="020B0609020204030204" pitchFamily="49" charset="0"/>
              </a:rPr>
              <a:t>    bool found = false;</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(string s : words[hash])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(s == word) {</a:t>
            </a:r>
          </a:p>
          <a:p>
            <a:r>
              <a:rPr lang="en-US" altLang="zh-CN" dirty="0">
                <a:solidFill>
                  <a:srgbClr val="000000"/>
                </a:solidFill>
                <a:latin typeface="Consolas" panose="020B0609020204030204" pitchFamily="49" charset="0"/>
              </a:rPr>
              <a:t>            found = true; </a:t>
            </a:r>
            <a:r>
              <a:rPr lang="en-US" altLang="zh-CN" dirty="0">
                <a:solidFill>
                  <a:srgbClr val="0000FF"/>
                </a:solidFill>
                <a:latin typeface="Consolas" panose="020B0609020204030204" pitchFamily="49" charset="0"/>
              </a:rPr>
              <a:t>break</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(!found)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cnt</a:t>
            </a:r>
            <a:r>
              <a:rPr lang="en-US" altLang="zh-CN" dirty="0">
                <a:solidFill>
                  <a:srgbClr val="000000"/>
                </a:solidFill>
                <a:latin typeface="Consolas" panose="020B0609020204030204" pitchFamily="49" charset="0"/>
              </a:rPr>
              <a:t>++;  words[hash].</a:t>
            </a:r>
            <a:r>
              <a:rPr lang="en-US" altLang="zh-CN" dirty="0" err="1">
                <a:solidFill>
                  <a:srgbClr val="000000"/>
                </a:solidFill>
                <a:latin typeface="Consolas" panose="020B0609020204030204" pitchFamily="49" charset="0"/>
              </a:rPr>
              <a:t>push_back</a:t>
            </a:r>
            <a:r>
              <a:rPr lang="en-US" altLang="zh-CN" dirty="0">
                <a:solidFill>
                  <a:srgbClr val="000000"/>
                </a:solidFill>
                <a:latin typeface="Consolas" panose="020B0609020204030204" pitchFamily="49" charset="0"/>
              </a:rPr>
              <a:t>(word);}</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p>
          <a:p>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cnt</a:t>
            </a:r>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7" name="文本框 16">
            <a:extLst>
              <a:ext uri="{FF2B5EF4-FFF2-40B4-BE49-F238E27FC236}">
                <a16:creationId xmlns:a16="http://schemas.microsoft.com/office/drawing/2014/main" id="{60239EFF-FAB4-B942-2C77-45B5F3A0A1AC}"/>
              </a:ext>
            </a:extLst>
          </p:cNvPr>
          <p:cNvSpPr txBox="1"/>
          <p:nvPr/>
        </p:nvSpPr>
        <p:spPr>
          <a:xfrm>
            <a:off x="623248" y="3634154"/>
            <a:ext cx="3498375" cy="1468735"/>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dirty="0">
                <a:solidFill>
                  <a:srgbClr val="000000"/>
                </a:solidFill>
                <a:latin typeface="Consolas" panose="020B0609020204030204" pitchFamily="49" charset="0"/>
              </a:rPr>
              <a:t>int N;   </a:t>
            </a:r>
            <a:r>
              <a:rPr lang="en-US" altLang="zh-CN" dirty="0" err="1">
                <a:solidFill>
                  <a:srgbClr val="000000"/>
                </a:solidFill>
                <a:latin typeface="Consolas" panose="020B0609020204030204" pitchFamily="49" charset="0"/>
              </a:rPr>
              <a:t>cin</a:t>
            </a:r>
            <a:r>
              <a:rPr lang="en-US" altLang="zh-CN" dirty="0">
                <a:solidFill>
                  <a:srgbClr val="000000"/>
                </a:solidFill>
                <a:latin typeface="Consolas" panose="020B0609020204030204" pitchFamily="49" charset="0"/>
              </a:rPr>
              <a:t> &gt;&gt; N;</a:t>
            </a:r>
          </a:p>
          <a:p>
            <a:r>
              <a:rPr lang="en-US" altLang="zh-CN" dirty="0">
                <a:solidFill>
                  <a:srgbClr val="000000"/>
                </a:solidFill>
                <a:latin typeface="Consolas" panose="020B0609020204030204" pitchFamily="49" charset="0"/>
              </a:rPr>
              <a:t>vector&lt;vector&lt;string&gt; &gt; words(TABLE_SIZE);</a:t>
            </a:r>
          </a:p>
          <a:p>
            <a:pPr>
              <a:lnSpc>
                <a:spcPct val="150000"/>
              </a:lnSpc>
            </a:pPr>
            <a:r>
              <a:rPr lang="en-US" altLang="zh-CN" dirty="0">
                <a:solidFill>
                  <a:srgbClr val="000000"/>
                </a:solidFill>
                <a:latin typeface="Consolas" panose="020B0609020204030204" pitchFamily="49" charset="0"/>
              </a:rPr>
              <a:t>int </a:t>
            </a:r>
            <a:r>
              <a:rPr lang="en-US" altLang="zh-CN" dirty="0" err="1">
                <a:solidFill>
                  <a:srgbClr val="000000"/>
                </a:solidFill>
                <a:latin typeface="Consolas" panose="020B0609020204030204" pitchFamily="49" charset="0"/>
              </a:rPr>
              <a:t>cnt</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8043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Effect transition="in" filter="fade">
                                      <p:cBhvr>
                                        <p:cTn id="7" dur="500"/>
                                        <p:tgtEl>
                                          <p:spTgt spid="1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3" end="3"/>
                                            </p:txEl>
                                          </p:spTgt>
                                        </p:tgtEl>
                                        <p:attrNameLst>
                                          <p:attrName>style.visibility</p:attrName>
                                        </p:attrNameLst>
                                      </p:cBhvr>
                                      <p:to>
                                        <p:strVal val="visible"/>
                                      </p:to>
                                    </p:set>
                                    <p:animEffect transition="in" filter="fade">
                                      <p:cBhvr>
                                        <p:cTn id="12" dur="500"/>
                                        <p:tgtEl>
                                          <p:spTgt spid="14">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animEffect transition="in" filter="fade">
                                      <p:cBhvr>
                                        <p:cTn id="15" dur="500"/>
                                        <p:tgtEl>
                                          <p:spTgt spid="14">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xEl>
                                              <p:pRg st="5" end="5"/>
                                            </p:txEl>
                                          </p:spTgt>
                                        </p:tgtEl>
                                        <p:attrNameLst>
                                          <p:attrName>style.visibility</p:attrName>
                                        </p:attrNameLst>
                                      </p:cBhvr>
                                      <p:to>
                                        <p:strVal val="visible"/>
                                      </p:to>
                                    </p:set>
                                    <p:animEffect transition="in" filter="fade">
                                      <p:cBhvr>
                                        <p:cTn id="20" dur="500"/>
                                        <p:tgtEl>
                                          <p:spTgt spid="14">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animEffect transition="in" filter="fade">
                                      <p:cBhvr>
                                        <p:cTn id="23" dur="500"/>
                                        <p:tgtEl>
                                          <p:spTgt spid="14">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xEl>
                                              <p:pRg st="7" end="7"/>
                                            </p:txEl>
                                          </p:spTgt>
                                        </p:tgtEl>
                                        <p:attrNameLst>
                                          <p:attrName>style.visibility</p:attrName>
                                        </p:attrNameLst>
                                      </p:cBhvr>
                                      <p:to>
                                        <p:strVal val="visible"/>
                                      </p:to>
                                    </p:set>
                                    <p:animEffect transition="in" filter="fade">
                                      <p:cBhvr>
                                        <p:cTn id="26" dur="500"/>
                                        <p:tgtEl>
                                          <p:spTgt spid="14">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xEl>
                                              <p:pRg st="8" end="8"/>
                                            </p:txEl>
                                          </p:spTgt>
                                        </p:tgtEl>
                                        <p:attrNameLst>
                                          <p:attrName>style.visibility</p:attrName>
                                        </p:attrNameLst>
                                      </p:cBhvr>
                                      <p:to>
                                        <p:strVal val="visible"/>
                                      </p:to>
                                    </p:set>
                                    <p:animEffect transition="in" filter="fade">
                                      <p:cBhvr>
                                        <p:cTn id="29" dur="500"/>
                                        <p:tgtEl>
                                          <p:spTgt spid="14">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4">
                                            <p:txEl>
                                              <p:pRg st="9" end="9"/>
                                            </p:txEl>
                                          </p:spTgt>
                                        </p:tgtEl>
                                        <p:attrNameLst>
                                          <p:attrName>style.visibility</p:attrName>
                                        </p:attrNameLst>
                                      </p:cBhvr>
                                      <p:to>
                                        <p:strVal val="visible"/>
                                      </p:to>
                                    </p:set>
                                    <p:animEffect transition="in" filter="fade">
                                      <p:cBhvr>
                                        <p:cTn id="34" dur="500"/>
                                        <p:tgtEl>
                                          <p:spTgt spid="14">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xEl>
                                              <p:pRg st="10" end="10"/>
                                            </p:txEl>
                                          </p:spTgt>
                                        </p:tgtEl>
                                        <p:attrNameLst>
                                          <p:attrName>style.visibility</p:attrName>
                                        </p:attrNameLst>
                                      </p:cBhvr>
                                      <p:to>
                                        <p:strVal val="visible"/>
                                      </p:to>
                                    </p:set>
                                    <p:animEffect transition="in" filter="fade">
                                      <p:cBhvr>
                                        <p:cTn id="37" dur="500"/>
                                        <p:tgtEl>
                                          <p:spTgt spid="14">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xEl>
                                              <p:pRg st="11" end="11"/>
                                            </p:txEl>
                                          </p:spTgt>
                                        </p:tgtEl>
                                        <p:attrNameLst>
                                          <p:attrName>style.visibility</p:attrName>
                                        </p:attrNameLst>
                                      </p:cBhvr>
                                      <p:to>
                                        <p:strVal val="visible"/>
                                      </p:to>
                                    </p:set>
                                    <p:animEffect transition="in" filter="fade">
                                      <p:cBhvr>
                                        <p:cTn id="40" dur="500"/>
                                        <p:tgtEl>
                                          <p:spTgt spid="14">
                                            <p:txEl>
                                              <p:pRg st="11" end="1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4">
                                            <p:txEl>
                                              <p:pRg st="12" end="12"/>
                                            </p:txEl>
                                          </p:spTgt>
                                        </p:tgtEl>
                                        <p:attrNameLst>
                                          <p:attrName>style.visibility</p:attrName>
                                        </p:attrNameLst>
                                      </p:cBhvr>
                                      <p:to>
                                        <p:strVal val="visible"/>
                                      </p:to>
                                    </p:set>
                                    <p:animEffect transition="in" filter="fade">
                                      <p:cBhvr>
                                        <p:cTn id="43" dur="500"/>
                                        <p:tgtEl>
                                          <p:spTgt spid="14">
                                            <p:txEl>
                                              <p:pRg st="12" end="1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4">
                                            <p:txEl>
                                              <p:pRg st="13" end="13"/>
                                            </p:txEl>
                                          </p:spTgt>
                                        </p:tgtEl>
                                        <p:attrNameLst>
                                          <p:attrName>style.visibility</p:attrName>
                                        </p:attrNameLst>
                                      </p:cBhvr>
                                      <p:to>
                                        <p:strVal val="visible"/>
                                      </p:to>
                                    </p:set>
                                    <p:animEffect transition="in" filter="fade">
                                      <p:cBhvr>
                                        <p:cTn id="48" dur="500"/>
                                        <p:tgtEl>
                                          <p:spTgt spid="14">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7D2604A0-135F-35B9-C7B5-8C9C748D3895}"/>
              </a:ext>
            </a:extLst>
          </p:cNvPr>
          <p:cNvSpPr txBox="1"/>
          <p:nvPr/>
        </p:nvSpPr>
        <p:spPr>
          <a:xfrm>
            <a:off x="769385" y="1966566"/>
            <a:ext cx="10495787" cy="4312271"/>
          </a:xfrm>
          <a:prstGeom prst="rect">
            <a:avLst/>
          </a:prstGeom>
          <a:solidFill>
            <a:schemeClr val="bg1">
              <a:lumMod val="95000"/>
            </a:schemeClr>
          </a:solidFill>
        </p:spPr>
        <p:txBody>
          <a:bodyPr wrap="square">
            <a:spAutoFit/>
          </a:bodyPr>
          <a:lstStyle/>
          <a:p>
            <a:pPr indent="-342900">
              <a:lnSpc>
                <a:spcPct val="20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地址映射：</a:t>
            </a:r>
            <a:r>
              <a:rPr lang="zh-CN" altLang="en-US" sz="2000" dirty="0">
                <a:effectLst/>
                <a:ea typeface="微软雅黑" panose="020B0503020204020204" pitchFamily="34" charset="-122"/>
              </a:rPr>
              <a:t>我们使用哈希函数（如</a:t>
            </a:r>
            <a:r>
              <a:rPr lang="en-US" altLang="zh-CN" sz="2000" dirty="0" err="1">
                <a:solidFill>
                  <a:srgbClr val="C00000"/>
                </a:solidFill>
                <a:effectLst/>
                <a:ea typeface="微软雅黑" panose="020B0503020204020204" pitchFamily="34" charset="-122"/>
              </a:rPr>
              <a:t>gethash</a:t>
            </a:r>
            <a:r>
              <a:rPr lang="zh-CN" altLang="en-US" sz="2000" dirty="0">
                <a:effectLst/>
                <a:ea typeface="微软雅黑" panose="020B0503020204020204" pitchFamily="34" charset="-122"/>
              </a:rPr>
              <a:t>）将某个类型的数据映射为一个整数键值 </a:t>
            </a:r>
            <a:r>
              <a:rPr lang="en-US" altLang="zh-CN" sz="2000" dirty="0">
                <a:solidFill>
                  <a:srgbClr val="C00000"/>
                </a:solidFill>
                <a:effectLst/>
                <a:ea typeface="微软雅黑" panose="020B0503020204020204" pitchFamily="34" charset="-122"/>
              </a:rPr>
              <a:t>key</a:t>
            </a:r>
            <a:r>
              <a:rPr lang="zh-CN" altLang="en-US" sz="2000" dirty="0">
                <a:effectLst/>
                <a:ea typeface="微软雅黑" panose="020B0503020204020204" pitchFamily="34" charset="-122"/>
              </a:rPr>
              <a:t>。然后通过取模运算 </a:t>
            </a:r>
            <a:r>
              <a:rPr lang="en-US" altLang="zh-CN" sz="2000" dirty="0">
                <a:solidFill>
                  <a:srgbClr val="C00000"/>
                </a:solidFill>
                <a:effectLst/>
                <a:ea typeface="微软雅黑" panose="020B0503020204020204" pitchFamily="34" charset="-122"/>
              </a:rPr>
              <a:t>key % SIZE</a:t>
            </a:r>
            <a:r>
              <a:rPr lang="zh-CN" altLang="en-US" sz="2000" dirty="0">
                <a:effectLst/>
                <a:ea typeface="微软雅黑" panose="020B0503020204020204" pitchFamily="34" charset="-122"/>
              </a:rPr>
              <a:t>，将这个键值转换为一个在桶数组范围内的索引 </a:t>
            </a:r>
            <a:r>
              <a:rPr lang="en-US" altLang="zh-CN" sz="2000" dirty="0" err="1">
                <a:solidFill>
                  <a:srgbClr val="C00000"/>
                </a:solidFill>
                <a:effectLst/>
                <a:ea typeface="微软雅黑" panose="020B0503020204020204" pitchFamily="34" charset="-122"/>
              </a:rPr>
              <a:t>bucket_index</a:t>
            </a:r>
            <a:r>
              <a:rPr lang="zh-CN" altLang="en-US" sz="2000" dirty="0">
                <a:effectLst/>
                <a:ea typeface="微软雅黑" panose="020B0503020204020204" pitchFamily="34" charset="-122"/>
              </a:rPr>
              <a:t>。这个桶数组就是哈希表的主体。</a:t>
            </a:r>
            <a:endParaRPr lang="en-US" altLang="zh-CN" sz="2000" dirty="0">
              <a:effectLst/>
              <a:ea typeface="微软雅黑" panose="020B0503020204020204" pitchFamily="34" charset="-122"/>
            </a:endParaRPr>
          </a:p>
          <a:p>
            <a:pPr indent="-342900">
              <a:lnSpc>
                <a:spcPct val="20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冲突处理：</a:t>
            </a:r>
            <a:r>
              <a:rPr lang="zh-CN" altLang="en-US" sz="2000" dirty="0">
                <a:effectLst/>
                <a:ea typeface="微软雅黑" panose="020B0503020204020204" pitchFamily="34" charset="-122"/>
              </a:rPr>
              <a:t>不同的键值可能会被映射到同一个 </a:t>
            </a:r>
            <a:r>
              <a:rPr lang="en-US" altLang="zh-CN" sz="2000" dirty="0" err="1">
                <a:solidFill>
                  <a:srgbClr val="C00000"/>
                </a:solidFill>
                <a:effectLst/>
                <a:ea typeface="微软雅黑" panose="020B0503020204020204" pitchFamily="34" charset="-122"/>
              </a:rPr>
              <a:t>bucket_index</a:t>
            </a:r>
            <a:r>
              <a:rPr lang="zh-CN" altLang="en-US" sz="2000" dirty="0">
                <a:effectLst/>
                <a:ea typeface="微软雅黑" panose="020B0503020204020204" pitchFamily="34" charset="-122"/>
              </a:rPr>
              <a:t>，这称为哈希冲突。我们采用</a:t>
            </a:r>
            <a:r>
              <a:rPr lang="zh-CN" altLang="en-US" sz="2000" b="1" dirty="0">
                <a:effectLst/>
                <a:ea typeface="微软雅黑" panose="020B0503020204020204" pitchFamily="34" charset="-122"/>
              </a:rPr>
              <a:t>链地址法</a:t>
            </a:r>
            <a:r>
              <a:rPr lang="zh-CN" altLang="en-US" sz="2000" dirty="0">
                <a:effectLst/>
                <a:ea typeface="微软雅黑" panose="020B0503020204020204" pitchFamily="34" charset="-122"/>
              </a:rPr>
              <a:t>来解决。具体实现上，我们将桶数组的每个元素定义为一个数组。</a:t>
            </a:r>
            <a:endParaRPr lang="en-US" altLang="zh-CN" sz="2000" dirty="0">
              <a:effectLst/>
              <a:ea typeface="微软雅黑" panose="020B0503020204020204" pitchFamily="34" charset="-122"/>
            </a:endParaRPr>
          </a:p>
          <a:p>
            <a:pPr indent="-342900">
              <a:lnSpc>
                <a:spcPct val="20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查询：</a:t>
            </a:r>
            <a:r>
              <a:rPr lang="zh-CN" altLang="en-US" sz="2000" dirty="0">
                <a:effectLst/>
                <a:ea typeface="微软雅黑" panose="020B0503020204020204" pitchFamily="34" charset="-122"/>
              </a:rPr>
              <a:t>以后任意的某类型数据都可以通过哈希函数映射为一个整数键值 </a:t>
            </a:r>
            <a:r>
              <a:rPr lang="en-US" altLang="zh-CN" sz="2000" dirty="0">
                <a:solidFill>
                  <a:srgbClr val="C00000"/>
                </a:solidFill>
                <a:effectLst/>
                <a:ea typeface="微软雅黑" panose="020B0503020204020204" pitchFamily="34" charset="-122"/>
              </a:rPr>
              <a:t>key</a:t>
            </a:r>
            <a:r>
              <a:rPr lang="zh-CN" altLang="en-US" sz="2000" dirty="0">
                <a:effectLst/>
                <a:ea typeface="微软雅黑" panose="020B0503020204020204" pitchFamily="34" charset="-122"/>
              </a:rPr>
              <a:t>，而通过这个键值就可以快速的在桶数组中查询到 </a:t>
            </a:r>
            <a:r>
              <a:rPr lang="zh-CN" altLang="en-US" sz="2000" b="1" dirty="0">
                <a:effectLst/>
                <a:ea typeface="微软雅黑" panose="020B0503020204020204" pitchFamily="34" charset="-122"/>
              </a:rPr>
              <a:t>是否有对应的元素 </a:t>
            </a:r>
            <a:r>
              <a:rPr lang="zh-CN" altLang="en-US" sz="2000" dirty="0">
                <a:effectLst/>
                <a:ea typeface="微软雅黑" panose="020B0503020204020204" pitchFamily="34" charset="-122"/>
              </a:rPr>
              <a:t>或 </a:t>
            </a:r>
            <a:r>
              <a:rPr lang="zh-CN" altLang="en-US" sz="2000" b="1" dirty="0">
                <a:effectLst/>
                <a:ea typeface="微软雅黑" panose="020B0503020204020204" pitchFamily="34" charset="-122"/>
              </a:rPr>
              <a:t>与该元素相关的数据</a:t>
            </a:r>
            <a:r>
              <a:rPr lang="zh-CN" altLang="en-US" sz="2000" dirty="0">
                <a:effectLst/>
                <a:ea typeface="微软雅黑" panose="020B0503020204020204" pitchFamily="34" charset="-122"/>
              </a:rPr>
              <a:t>。</a:t>
            </a:r>
            <a:endParaRPr lang="en-US" altLang="zh-CN" sz="2000" dirty="0">
              <a:solidFill>
                <a:srgbClr val="C00000"/>
              </a:solidFill>
              <a:effectLst/>
              <a:ea typeface="微软雅黑" panose="020B0503020204020204" pitchFamily="34" charset="-122"/>
            </a:endParaRPr>
          </a:p>
        </p:txBody>
      </p:sp>
      <p:sp>
        <p:nvSpPr>
          <p:cNvPr id="14" name="文本框 13">
            <a:extLst>
              <a:ext uri="{FF2B5EF4-FFF2-40B4-BE49-F238E27FC236}">
                <a16:creationId xmlns:a16="http://schemas.microsoft.com/office/drawing/2014/main" id="{A7F7B679-4FD1-BA04-36AC-67B8A3700262}"/>
              </a:ext>
            </a:extLst>
          </p:cNvPr>
          <p:cNvSpPr txBox="1"/>
          <p:nvPr/>
        </p:nvSpPr>
        <p:spPr>
          <a:xfrm>
            <a:off x="769385" y="1400760"/>
            <a:ext cx="2082336" cy="461665"/>
          </a:xfrm>
          <a:prstGeom prst="rect">
            <a:avLst/>
          </a:prstGeom>
          <a:solidFill>
            <a:schemeClr val="accent4">
              <a:lumMod val="20000"/>
              <a:lumOff val="80000"/>
            </a:schemeClr>
          </a:solidFill>
        </p:spPr>
        <p:txBody>
          <a:bodyPr wrap="square">
            <a:spAutoFit/>
          </a:bodyPr>
          <a:lstStyle/>
          <a:p>
            <a:r>
              <a:rPr lang="zh-CN" altLang="en-US" sz="2400" b="1" dirty="0">
                <a:effectLst/>
                <a:ea typeface="微软雅黑" panose="020B0503020204020204" pitchFamily="34" charset="-122"/>
              </a:rPr>
              <a:t>哈希表总结</a:t>
            </a:r>
            <a:endParaRPr lang="zh-CN" altLang="en-US" sz="2400" b="1" dirty="0"/>
          </a:p>
        </p:txBody>
      </p:sp>
    </p:spTree>
    <p:extLst>
      <p:ext uri="{BB962C8B-B14F-4D97-AF65-F5344CB8AC3E}">
        <p14:creationId xmlns:p14="http://schemas.microsoft.com/office/powerpoint/2010/main" val="302381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185705D7-5D36-CF06-AA27-579798FF0043}"/>
                  </a:ext>
                </a:extLst>
              </p:cNvPr>
              <p:cNvSpPr txBox="1"/>
              <p:nvPr/>
            </p:nvSpPr>
            <p:spPr>
              <a:xfrm>
                <a:off x="758347" y="1574617"/>
                <a:ext cx="10675305" cy="4243021"/>
              </a:xfrm>
              <a:prstGeom prst="rect">
                <a:avLst/>
              </a:prstGeom>
              <a:solidFill>
                <a:schemeClr val="bg1">
                  <a:lumMod val="95000"/>
                </a:schemeClr>
              </a:solidFill>
            </p:spPr>
            <p:txBody>
              <a:bodyPr wrap="square">
                <a:spAutoFit/>
              </a:bodyPr>
              <a:lstStyle/>
              <a:p>
                <a:pPr>
                  <a:lnSpc>
                    <a:spcPct val="150000"/>
                  </a:lnSpc>
                </a:pPr>
                <a:r>
                  <a:rPr lang="zh-CN" altLang="en-US" sz="2200" b="1" dirty="0">
                    <a:effectLst/>
                    <a:ea typeface="微软雅黑" panose="020B0503020204020204" pitchFamily="34" charset="-122"/>
                  </a:rPr>
                  <a:t>例</a:t>
                </a:r>
                <a:r>
                  <a:rPr lang="en-US" altLang="zh-CN" sz="2200" b="1" dirty="0">
                    <a:effectLst/>
                    <a:ea typeface="微软雅黑" panose="020B0503020204020204" pitchFamily="34" charset="-122"/>
                  </a:rPr>
                  <a:t>17-4 Cities and States S(B0250)</a:t>
                </a:r>
              </a:p>
              <a:p>
                <a:pPr>
                  <a:lnSpc>
                    <a:spcPct val="150000"/>
                  </a:lnSpc>
                </a:pPr>
                <a:r>
                  <a:rPr lang="en-US" altLang="zh-CN" sz="2000" dirty="0">
                    <a:effectLst/>
                    <a:ea typeface="微软雅黑" panose="020B0503020204020204" pitchFamily="34" charset="-122"/>
                  </a:rPr>
                  <a:t>Farmer John </a:t>
                </a:r>
                <a:r>
                  <a:rPr lang="zh-CN" altLang="en-US" sz="2000" dirty="0">
                    <a:effectLst/>
                    <a:ea typeface="微软雅黑" panose="020B0503020204020204" pitchFamily="34" charset="-122"/>
                  </a:rPr>
                  <a:t>有若干头奶牛。为了训练奶牛们的智力，</a:t>
                </a:r>
                <a:r>
                  <a:rPr lang="en-US" altLang="zh-CN" sz="2000" dirty="0">
                    <a:effectLst/>
                    <a:ea typeface="微软雅黑" panose="020B0503020204020204" pitchFamily="34" charset="-122"/>
                  </a:rPr>
                  <a:t>Farmer John </a:t>
                </a:r>
                <a:r>
                  <a:rPr lang="zh-CN" altLang="en-US" sz="2000" dirty="0">
                    <a:effectLst/>
                    <a:ea typeface="微软雅黑" panose="020B0503020204020204" pitchFamily="34" charset="-122"/>
                  </a:rPr>
                  <a:t>在谷仓的墙上放了一张美国地图。地图上表明了每个城市及其所在州的代码（前两位大写字母）。</a:t>
                </a:r>
              </a:p>
              <a:p>
                <a:pPr>
                  <a:lnSpc>
                    <a:spcPct val="150000"/>
                  </a:lnSpc>
                </a:pPr>
                <a:r>
                  <a:rPr lang="zh-CN" altLang="en-US" sz="2000" dirty="0">
                    <a:effectLst/>
                    <a:ea typeface="微软雅黑" panose="020B0503020204020204" pitchFamily="34" charset="-122"/>
                  </a:rPr>
                  <a:t>由于奶牛在谷仓里花了很多时间看这张地图，他们开始注意到一些奇怪的关系。例如，</a:t>
                </a:r>
                <a:r>
                  <a:rPr lang="en-US" altLang="zh-CN" sz="2000" dirty="0">
                    <a:effectLst/>
                    <a:ea typeface="微软雅黑" panose="020B0503020204020204" pitchFamily="34" charset="-122"/>
                  </a:rPr>
                  <a:t>FLINT </a:t>
                </a:r>
                <a:r>
                  <a:rPr lang="zh-CN" altLang="en-US" sz="2000" dirty="0">
                    <a:effectLst/>
                    <a:ea typeface="微软雅黑" panose="020B0503020204020204" pitchFamily="34" charset="-122"/>
                  </a:rPr>
                  <a:t>的前两个字母就是 </a:t>
                </a:r>
                <a:r>
                  <a:rPr lang="en-US" altLang="zh-CN" sz="2000" dirty="0">
                    <a:effectLst/>
                    <a:ea typeface="微软雅黑" panose="020B0503020204020204" pitchFamily="34" charset="-122"/>
                  </a:rPr>
                  <a:t>MIAMI </a:t>
                </a:r>
                <a:r>
                  <a:rPr lang="zh-CN" altLang="en-US" sz="2000" dirty="0">
                    <a:effectLst/>
                    <a:ea typeface="微软雅黑" panose="020B0503020204020204" pitchFamily="34" charset="-122"/>
                  </a:rPr>
                  <a:t>所在的 </a:t>
                </a:r>
                <a:r>
                  <a:rPr lang="en-US" altLang="zh-CN" sz="2000" dirty="0">
                    <a:solidFill>
                      <a:srgbClr val="C00000"/>
                    </a:solidFill>
                    <a:effectLst/>
                    <a:ea typeface="微软雅黑" panose="020B0503020204020204" pitchFamily="34" charset="-122"/>
                  </a:rPr>
                  <a:t>FL</a:t>
                </a:r>
                <a:r>
                  <a:rPr lang="zh-CN" altLang="en-US" sz="2000" dirty="0">
                    <a:effectLst/>
                    <a:ea typeface="微软雅黑" panose="020B0503020204020204" pitchFamily="34" charset="-122"/>
                  </a:rPr>
                  <a:t> 州，</a:t>
                </a:r>
                <a:r>
                  <a:rPr lang="en-US" altLang="zh-CN" sz="2000" dirty="0">
                    <a:effectLst/>
                    <a:ea typeface="微软雅黑" panose="020B0503020204020204" pitchFamily="34" charset="-122"/>
                  </a:rPr>
                  <a:t>MIAMI </a:t>
                </a:r>
                <a:r>
                  <a:rPr lang="zh-CN" altLang="en-US" sz="2000" dirty="0">
                    <a:effectLst/>
                    <a:ea typeface="微软雅黑" panose="020B0503020204020204" pitchFamily="34" charset="-122"/>
                  </a:rPr>
                  <a:t>的前两个字母则是 </a:t>
                </a:r>
                <a:r>
                  <a:rPr lang="en-US" altLang="zh-CN" sz="2000" dirty="0">
                    <a:effectLst/>
                    <a:ea typeface="微软雅黑" panose="020B0503020204020204" pitchFamily="34" charset="-122"/>
                  </a:rPr>
                  <a:t>FLINT </a:t>
                </a:r>
                <a:r>
                  <a:rPr lang="zh-CN" altLang="en-US" sz="2000" dirty="0">
                    <a:effectLst/>
                    <a:ea typeface="微软雅黑" panose="020B0503020204020204" pitchFamily="34" charset="-122"/>
                  </a:rPr>
                  <a:t>所在的 </a:t>
                </a:r>
                <a:r>
                  <a:rPr lang="en-US" altLang="zh-CN" sz="2000" dirty="0">
                    <a:solidFill>
                      <a:srgbClr val="C00000"/>
                    </a:solidFill>
                    <a:effectLst/>
                    <a:ea typeface="微软雅黑" panose="020B0503020204020204" pitchFamily="34" charset="-122"/>
                  </a:rPr>
                  <a:t>MI</a:t>
                </a:r>
                <a:r>
                  <a:rPr lang="zh-CN" altLang="en-US" sz="2000" dirty="0">
                    <a:effectLst/>
                    <a:ea typeface="微软雅黑" panose="020B0503020204020204" pitchFamily="34" charset="-122"/>
                  </a:rPr>
                  <a:t> 州。</a:t>
                </a:r>
                <a:br>
                  <a:rPr lang="zh-CN" altLang="en-US" sz="2000" dirty="0">
                    <a:effectLst/>
                    <a:ea typeface="微软雅黑" panose="020B0503020204020204" pitchFamily="34" charset="-122"/>
                  </a:rPr>
                </a:br>
                <a:r>
                  <a:rPr lang="zh-CN" altLang="en-US" sz="2000" dirty="0">
                    <a:effectLst/>
                    <a:ea typeface="微软雅黑" panose="020B0503020204020204" pitchFamily="34" charset="-122"/>
                  </a:rPr>
                  <a:t>确切地说，对于两个城市，它们的前两个字母互为对方所在州的名称。</a:t>
                </a:r>
              </a:p>
              <a:p>
                <a:pPr>
                  <a:lnSpc>
                    <a:spcPct val="150000"/>
                  </a:lnSpc>
                </a:pPr>
                <a:r>
                  <a:rPr lang="zh-CN" altLang="en-US" sz="2000" dirty="0">
                    <a:effectLst/>
                    <a:ea typeface="微软雅黑" panose="020B0503020204020204" pitchFamily="34" charset="-122"/>
                  </a:rPr>
                  <a:t>我们称两个城市是一个一对「特殊」的城市，如果他们具有上面的特性，并且来自不同的州。对于总共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𝑁</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座城市，奶牛想知道有多少对「特殊」的城市存在。请帮助他们解决这个有趣的地理难题！</a:t>
                </a:r>
              </a:p>
            </p:txBody>
          </p:sp>
        </mc:Choice>
        <mc:Fallback xmlns="">
          <p:sp>
            <p:nvSpPr>
              <p:cNvPr id="9" name="文本框 8">
                <a:extLst>
                  <a:ext uri="{FF2B5EF4-FFF2-40B4-BE49-F238E27FC236}">
                    <a16:creationId xmlns:a16="http://schemas.microsoft.com/office/drawing/2014/main" id="{185705D7-5D36-CF06-AA27-579798FF0043}"/>
                  </a:ext>
                </a:extLst>
              </p:cNvPr>
              <p:cNvSpPr txBox="1">
                <a:spLocks noRot="1" noChangeAspect="1" noMove="1" noResize="1" noEditPoints="1" noAdjustHandles="1" noChangeArrowheads="1" noChangeShapeType="1" noTextEdit="1"/>
              </p:cNvSpPr>
              <p:nvPr/>
            </p:nvSpPr>
            <p:spPr>
              <a:xfrm>
                <a:off x="758347" y="1574617"/>
                <a:ext cx="10675305" cy="4243021"/>
              </a:xfrm>
              <a:prstGeom prst="rect">
                <a:avLst/>
              </a:prstGeom>
              <a:blipFill>
                <a:blip r:embed="rId5"/>
                <a:stretch>
                  <a:fillRect l="-742" r="-799" b="-158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956474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B28F469D-2CB7-90B8-7A4A-260C63BA751C}"/>
              </a:ext>
            </a:extLst>
          </p:cNvPr>
          <p:cNvSpPr txBox="1"/>
          <p:nvPr/>
        </p:nvSpPr>
        <p:spPr>
          <a:xfrm>
            <a:off x="875039" y="1359492"/>
            <a:ext cx="10396464" cy="2396362"/>
          </a:xfrm>
          <a:prstGeom prst="rect">
            <a:avLst/>
          </a:prstGeom>
          <a:solidFill>
            <a:schemeClr val="accent5">
              <a:lumMod val="20000"/>
              <a:lumOff val="80000"/>
            </a:schemeClr>
          </a:solidFill>
        </p:spPr>
        <p:txBody>
          <a:bodyPr wrap="square">
            <a:spAutoFit/>
          </a:bodyPr>
          <a:lstStyle/>
          <a:p>
            <a:pPr>
              <a:lnSpc>
                <a:spcPct val="150000"/>
              </a:lnSpc>
            </a:pPr>
            <a:r>
              <a:rPr lang="zh-CN" altLang="en-US" sz="2200" b="1" dirty="0">
                <a:ea typeface="微软雅黑" panose="020B0503020204020204" pitchFamily="34" charset="-122"/>
              </a:rPr>
              <a:t>题目的</a:t>
            </a:r>
            <a:r>
              <a:rPr lang="zh-CN" altLang="en-US" sz="2200" b="1" dirty="0">
                <a:effectLst/>
                <a:ea typeface="微软雅黑" panose="020B0503020204020204" pitchFamily="34" charset="-122"/>
              </a:rPr>
              <a:t>问题本质</a:t>
            </a:r>
          </a:p>
          <a:p>
            <a:pPr>
              <a:lnSpc>
                <a:spcPct val="150000"/>
              </a:lnSpc>
            </a:pPr>
            <a:r>
              <a:rPr lang="zh-CN" altLang="en-US" sz="2000" dirty="0">
                <a:effectLst/>
                <a:ea typeface="微软雅黑" panose="020B0503020204020204" pitchFamily="34" charset="-122"/>
              </a:rPr>
              <a:t>题目要求寻找“特殊的一对”城市，满足条件：</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城市 </a:t>
            </a:r>
            <a:r>
              <a:rPr lang="en-US" altLang="zh-CN" sz="2000" dirty="0">
                <a:effectLst/>
                <a:ea typeface="微软雅黑" panose="020B0503020204020204" pitchFamily="34" charset="-122"/>
              </a:rPr>
              <a:t>1 </a:t>
            </a:r>
            <a:r>
              <a:rPr lang="zh-CN" altLang="en-US" sz="2000" dirty="0">
                <a:effectLst/>
                <a:ea typeface="微软雅黑" panose="020B0503020204020204" pitchFamily="34" charset="-122"/>
              </a:rPr>
              <a:t>的前两个字母 </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城市 </a:t>
            </a:r>
            <a:r>
              <a:rPr lang="en-US" altLang="zh-CN" sz="2000" dirty="0">
                <a:effectLst/>
                <a:ea typeface="微软雅黑" panose="020B0503020204020204" pitchFamily="34" charset="-122"/>
              </a:rPr>
              <a:t>2 </a:t>
            </a:r>
            <a:r>
              <a:rPr lang="zh-CN" altLang="en-US" sz="2000" dirty="0">
                <a:effectLst/>
                <a:ea typeface="微软雅黑" panose="020B0503020204020204" pitchFamily="34" charset="-122"/>
              </a:rPr>
              <a:t>的所在州代码</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城市 </a:t>
            </a:r>
            <a:r>
              <a:rPr lang="en-US" altLang="zh-CN" sz="2000" dirty="0">
                <a:effectLst/>
                <a:ea typeface="微软雅黑" panose="020B0503020204020204" pitchFamily="34" charset="-122"/>
              </a:rPr>
              <a:t>2 </a:t>
            </a:r>
            <a:r>
              <a:rPr lang="zh-CN" altLang="en-US" sz="2000" dirty="0">
                <a:effectLst/>
                <a:ea typeface="微软雅黑" panose="020B0503020204020204" pitchFamily="34" charset="-122"/>
              </a:rPr>
              <a:t>的前两个字母 </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城市 </a:t>
            </a:r>
            <a:r>
              <a:rPr lang="en-US" altLang="zh-CN" sz="2000" dirty="0">
                <a:effectLst/>
                <a:ea typeface="微软雅黑" panose="020B0503020204020204" pitchFamily="34" charset="-122"/>
              </a:rPr>
              <a:t>1 </a:t>
            </a:r>
            <a:r>
              <a:rPr lang="zh-CN" altLang="en-US" sz="2000" dirty="0">
                <a:effectLst/>
                <a:ea typeface="微软雅黑" panose="020B0503020204020204" pitchFamily="34" charset="-122"/>
              </a:rPr>
              <a:t>的所在州代码</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两个城市来自不同的州</a:t>
            </a: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781842F7-9771-58CC-D59C-79A93D5C7961}"/>
                  </a:ext>
                </a:extLst>
              </p:cNvPr>
              <p:cNvSpPr txBox="1"/>
              <p:nvPr/>
            </p:nvSpPr>
            <p:spPr>
              <a:xfrm>
                <a:off x="875039" y="3838133"/>
                <a:ext cx="10396464" cy="2585323"/>
              </a:xfrm>
              <a:prstGeom prst="rect">
                <a:avLst/>
              </a:prstGeom>
              <a:solidFill>
                <a:schemeClr val="bg1">
                  <a:lumMod val="95000"/>
                </a:schemeClr>
              </a:solidFill>
            </p:spPr>
            <p:txBody>
              <a:bodyPr wrap="square">
                <a:spAutoFit/>
              </a:bodyPr>
              <a:lstStyle/>
              <a:p>
                <a:pPr>
                  <a:lnSpc>
                    <a:spcPct val="150000"/>
                  </a:lnSpc>
                </a:pPr>
                <a:r>
                  <a:rPr lang="zh-CN" altLang="en-US" b="1" dirty="0">
                    <a:effectLst/>
                    <a:ea typeface="微软雅黑" panose="020B0503020204020204" pitchFamily="34" charset="-122"/>
                  </a:rPr>
                  <a:t>简化思路：</a:t>
                </a:r>
                <a:r>
                  <a:rPr lang="zh-CN" altLang="en-US" dirty="0">
                    <a:effectLst/>
                    <a:ea typeface="微软雅黑" panose="020B0503020204020204" pitchFamily="34" charset="-122"/>
                  </a:rPr>
                  <a:t> 对于每一个城市，我们只需要关心两个信息：</a:t>
                </a:r>
              </a:p>
              <a:p>
                <a:pPr indent="-342900">
                  <a:lnSpc>
                    <a:spcPct val="150000"/>
                  </a:lnSpc>
                  <a:buClr>
                    <a:srgbClr val="000000"/>
                  </a:buClr>
                  <a:buFont typeface="Cambria Math" panose="02040503050406030204" pitchFamily="18" charset="0"/>
                  <a:buAutoNum type="arabicPeriod"/>
                </a:pPr>
                <a14:m>
                  <m:oMath xmlns:m="http://schemas.openxmlformats.org/officeDocument/2006/math">
                    <m:r>
                      <a:rPr lang="en-US" altLang="zh-CN" b="1" i="0" smtClean="0">
                        <a:effectLst/>
                        <a:latin typeface="Cambria Math" panose="02040503050406030204" pitchFamily="18" charset="0"/>
                        <a:ea typeface="微软雅黑" panose="020B0503020204020204" pitchFamily="34" charset="-122"/>
                      </a:rPr>
                      <m:t>𝐀</m:t>
                    </m:r>
                  </m:oMath>
                </a14:m>
                <a:r>
                  <a:rPr lang="en-US" altLang="zh-CN" b="1" dirty="0">
                    <a:effectLst/>
                    <a:ea typeface="微软雅黑" panose="020B0503020204020204" pitchFamily="34" charset="-122"/>
                  </a:rPr>
                  <a:t> </a:t>
                </a:r>
                <a:r>
                  <a:rPr lang="zh-CN" altLang="en-US" b="1" dirty="0">
                    <a:effectLst/>
                    <a:ea typeface="微软雅黑" panose="020B0503020204020204" pitchFamily="34" charset="-122"/>
                  </a:rPr>
                  <a:t>：</a:t>
                </a:r>
                <a:r>
                  <a:rPr lang="zh-CN" altLang="en-US" dirty="0">
                    <a:effectLst/>
                    <a:ea typeface="微软雅黑" panose="020B0503020204020204" pitchFamily="34" charset="-122"/>
                  </a:rPr>
                  <a:t>城市名的前两个字母。</a:t>
                </a:r>
                <a14:m>
                  <m:oMath xmlns:m="http://schemas.openxmlformats.org/officeDocument/2006/math">
                    <m:r>
                      <a:rPr lang="en-US" altLang="zh-CN" b="1" i="0" smtClean="0">
                        <a:effectLst/>
                        <a:latin typeface="Cambria Math" panose="02040503050406030204" pitchFamily="18" charset="0"/>
                        <a:ea typeface="微软雅黑" panose="020B0503020204020204" pitchFamily="34" charset="-122"/>
                      </a:rPr>
                      <m:t>𝐁</m:t>
                    </m:r>
                  </m:oMath>
                </a14:m>
                <a:r>
                  <a:rPr lang="en-US" altLang="zh-CN" b="1" dirty="0">
                    <a:effectLst/>
                    <a:ea typeface="微软雅黑" panose="020B0503020204020204" pitchFamily="34" charset="-122"/>
                  </a:rPr>
                  <a:t> </a:t>
                </a:r>
                <a:r>
                  <a:rPr lang="zh-CN" altLang="en-US" b="1" dirty="0">
                    <a:effectLst/>
                    <a:ea typeface="微软雅黑" panose="020B0503020204020204" pitchFamily="34" charset="-122"/>
                  </a:rPr>
                  <a:t>：</a:t>
                </a:r>
                <a:r>
                  <a:rPr lang="zh-CN" altLang="en-US" dirty="0">
                    <a:effectLst/>
                    <a:ea typeface="微软雅黑" panose="020B0503020204020204" pitchFamily="34" charset="-122"/>
                  </a:rPr>
                  <a:t>城市所在的州代码。</a:t>
                </a:r>
              </a:p>
              <a:p>
                <a:pPr>
                  <a:lnSpc>
                    <a:spcPct val="150000"/>
                  </a:lnSpc>
                </a:pPr>
                <a:r>
                  <a:rPr lang="zh-CN" altLang="en-US" dirty="0">
                    <a:effectLst/>
                    <a:ea typeface="微软雅黑" panose="020B0503020204020204" pitchFamily="34" charset="-122"/>
                  </a:rPr>
                  <a:t>那么每个城市都可以简化为一个组 </a:t>
                </a:r>
                <a:r>
                  <a:rPr lang="en-US" altLang="zh-CN" dirty="0">
                    <a:solidFill>
                      <a:srgbClr val="C00000"/>
                    </a:solidFill>
                    <a:effectLst/>
                    <a:ea typeface="微软雅黑" panose="020B0503020204020204" pitchFamily="34" charset="-122"/>
                  </a:rPr>
                  <a:t>(A, B)</a:t>
                </a:r>
                <a:r>
                  <a:rPr lang="zh-CN" altLang="en-US" dirty="0">
                    <a:effectLst/>
                    <a:ea typeface="微软雅黑" panose="020B0503020204020204" pitchFamily="34" charset="-122"/>
                  </a:rPr>
                  <a:t>。 我们要寻找两个城市 </a:t>
                </a:r>
                <a:r>
                  <a:rPr lang="en-US" altLang="zh-CN" dirty="0">
                    <a:solidFill>
                      <a:srgbClr val="C00000"/>
                    </a:solidFill>
                    <a:effectLst/>
                    <a:ea typeface="微软雅黑" panose="020B0503020204020204" pitchFamily="34" charset="-122"/>
                  </a:rPr>
                  <a:t>(A1, B1)</a:t>
                </a:r>
                <a:r>
                  <a:rPr lang="zh-CN" altLang="en-US" dirty="0">
                    <a:effectLst/>
                    <a:ea typeface="微软雅黑" panose="020B0503020204020204" pitchFamily="34" charset="-122"/>
                  </a:rPr>
                  <a:t> 和 </a:t>
                </a:r>
                <a:r>
                  <a:rPr lang="en-US" altLang="zh-CN" dirty="0">
                    <a:solidFill>
                      <a:srgbClr val="C00000"/>
                    </a:solidFill>
                    <a:effectLst/>
                    <a:ea typeface="微软雅黑" panose="020B0503020204020204" pitchFamily="34" charset="-122"/>
                  </a:rPr>
                  <a:t>(A2, B2)</a:t>
                </a:r>
                <a:r>
                  <a:rPr lang="zh-CN" altLang="en-US" dirty="0">
                    <a:effectLst/>
                    <a:ea typeface="微软雅黑" panose="020B0503020204020204" pitchFamily="34" charset="-122"/>
                  </a:rPr>
                  <a:t>，使得：</a:t>
                </a:r>
              </a:p>
              <a:p>
                <a:pPr lvl="7" indent="-285750">
                  <a:lnSpc>
                    <a:spcPct val="150000"/>
                  </a:lnSpc>
                  <a:buClr>
                    <a:srgbClr val="000000"/>
                  </a:buClr>
                  <a:buFont typeface="Cambria Math" panose="02040503050406030204" pitchFamily="18" charset="0"/>
                  <a:buChar char="•"/>
                </a:pPr>
                <a14:m>
                  <m:oMath xmlns:m="http://schemas.openxmlformats.org/officeDocument/2006/math">
                    <m:r>
                      <m:rPr>
                        <m:sty m:val="p"/>
                      </m:rPr>
                      <a:rPr lang="en-US" altLang="zh-CN" b="0" i="0" smtClean="0">
                        <a:effectLst/>
                        <a:latin typeface="Cambria Math" panose="02040503050406030204" pitchFamily="18" charset="0"/>
                        <a:ea typeface="微软雅黑" panose="020B0503020204020204" pitchFamily="34" charset="-122"/>
                      </a:rPr>
                      <m:t>A</m:t>
                    </m:r>
                    <m:r>
                      <a:rPr lang="en-US" altLang="zh-CN" b="0" i="0" smtClean="0">
                        <a:effectLst/>
                        <a:latin typeface="Cambria Math" panose="02040503050406030204" pitchFamily="18" charset="0"/>
                        <a:ea typeface="微软雅黑" panose="020B0503020204020204" pitchFamily="34" charset="-122"/>
                      </a:rPr>
                      <m:t>1 = </m:t>
                    </m:r>
                    <m:r>
                      <m:rPr>
                        <m:sty m:val="p"/>
                      </m:rPr>
                      <a:rPr lang="en-US" altLang="zh-CN" b="0" i="0" smtClean="0">
                        <a:effectLst/>
                        <a:latin typeface="Cambria Math" panose="02040503050406030204" pitchFamily="18" charset="0"/>
                        <a:ea typeface="微软雅黑" panose="020B0503020204020204" pitchFamily="34" charset="-122"/>
                      </a:rPr>
                      <m:t>B</m:t>
                    </m:r>
                    <m:r>
                      <a:rPr lang="en-US" altLang="zh-CN" b="0" i="0" smtClean="0">
                        <a:effectLst/>
                        <a:latin typeface="Cambria Math" panose="02040503050406030204" pitchFamily="18" charset="0"/>
                        <a:ea typeface="微软雅黑" panose="020B0503020204020204" pitchFamily="34" charset="-122"/>
                      </a:rPr>
                      <m:t>2  </m:t>
                    </m:r>
                    <m:r>
                      <a:rPr lang="zh-CN" altLang="en-US" i="1">
                        <a:latin typeface="Cambria Math" panose="02040503050406030204" pitchFamily="18" charset="0"/>
                        <a:ea typeface="微软雅黑" panose="020B0503020204020204" pitchFamily="34" charset="-122"/>
                      </a:rPr>
                      <m:t>且</m:t>
                    </m:r>
                    <m:r>
                      <a:rPr lang="en-US" altLang="zh-CN" b="0" i="1" smtClean="0">
                        <a:latin typeface="Cambria Math" panose="02040503050406030204" pitchFamily="18" charset="0"/>
                        <a:ea typeface="微软雅黑" panose="020B0503020204020204" pitchFamily="34" charset="-122"/>
                      </a:rPr>
                      <m:t>  </m:t>
                    </m:r>
                    <m:r>
                      <m:rPr>
                        <m:sty m:val="p"/>
                      </m:rPr>
                      <a:rPr lang="en-US" altLang="zh-CN" b="0" i="0" smtClean="0">
                        <a:effectLst/>
                        <a:latin typeface="Cambria Math" panose="02040503050406030204" pitchFamily="18" charset="0"/>
                        <a:ea typeface="微软雅黑" panose="020B0503020204020204" pitchFamily="34" charset="-122"/>
                      </a:rPr>
                      <m:t>A</m:t>
                    </m:r>
                    <m:r>
                      <a:rPr lang="en-US" altLang="zh-CN" b="0" i="0" smtClean="0">
                        <a:effectLst/>
                        <a:latin typeface="Cambria Math" panose="02040503050406030204" pitchFamily="18" charset="0"/>
                        <a:ea typeface="微软雅黑" panose="020B0503020204020204" pitchFamily="34" charset="-122"/>
                      </a:rPr>
                      <m:t>2 = </m:t>
                    </m:r>
                    <m:r>
                      <m:rPr>
                        <m:sty m:val="p"/>
                      </m:rPr>
                      <a:rPr lang="en-US" altLang="zh-CN" b="0" i="0" smtClean="0">
                        <a:effectLst/>
                        <a:latin typeface="Cambria Math" panose="02040503050406030204" pitchFamily="18" charset="0"/>
                        <a:ea typeface="微软雅黑" panose="020B0503020204020204" pitchFamily="34" charset="-122"/>
                      </a:rPr>
                      <m:t>B</m:t>
                    </m:r>
                    <m:r>
                      <a:rPr lang="en-US" altLang="zh-CN" b="0" i="0" smtClean="0">
                        <a:effectLst/>
                        <a:latin typeface="Cambria Math" panose="02040503050406030204" pitchFamily="18" charset="0"/>
                        <a:ea typeface="微软雅黑" panose="020B0503020204020204" pitchFamily="34" charset="-122"/>
                      </a:rPr>
                      <m:t>1</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且 </a:t>
                </a:r>
                <a14:m>
                  <m:oMath xmlns:m="http://schemas.openxmlformats.org/officeDocument/2006/math">
                    <m:r>
                      <m:rPr>
                        <m:sty m:val="p"/>
                      </m:rPr>
                      <a:rPr lang="en-US" altLang="zh-CN" i="0">
                        <a:latin typeface="Cambria Math" panose="02040503050406030204" pitchFamily="18" charset="0"/>
                        <a:ea typeface="微软雅黑" panose="020B0503020204020204" pitchFamily="34" charset="-122"/>
                      </a:rPr>
                      <m:t>B</m:t>
                    </m:r>
                    <m:r>
                      <a:rPr lang="en-US" altLang="zh-CN" i="0">
                        <a:latin typeface="Cambria Math" panose="02040503050406030204" pitchFamily="18" charset="0"/>
                        <a:ea typeface="微软雅黑" panose="020B0503020204020204" pitchFamily="34" charset="-122"/>
                      </a:rPr>
                      <m:t>1 ≠</m:t>
                    </m:r>
                    <m:r>
                      <m:rPr>
                        <m:sty m:val="p"/>
                      </m:rPr>
                      <a:rPr lang="en-US" altLang="zh-CN" i="0">
                        <a:latin typeface="Cambria Math" panose="02040503050406030204" pitchFamily="18" charset="0"/>
                        <a:ea typeface="微软雅黑" panose="020B0503020204020204" pitchFamily="34" charset="-122"/>
                      </a:rPr>
                      <m:t>B</m:t>
                    </m:r>
                    <m:r>
                      <a:rPr lang="en-US" altLang="zh-CN" i="0">
                        <a:latin typeface="Cambria Math" panose="02040503050406030204" pitchFamily="18" charset="0"/>
                        <a:ea typeface="微软雅黑" panose="020B0503020204020204" pitchFamily="34" charset="-122"/>
                      </a:rPr>
                      <m:t>2</m:t>
                    </m:r>
                  </m:oMath>
                </a14:m>
                <a:endParaRPr lang="en-US" altLang="zh-CN"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这等价于：我们处理一个城市 </a:t>
                </a:r>
                <a:r>
                  <a:rPr lang="en-US" altLang="zh-CN" dirty="0">
                    <a:solidFill>
                      <a:srgbClr val="C00000"/>
                    </a:solidFill>
                    <a:effectLst/>
                    <a:ea typeface="微软雅黑" panose="020B0503020204020204" pitchFamily="34" charset="-122"/>
                  </a:rPr>
                  <a:t>(A, B)</a:t>
                </a:r>
                <a:r>
                  <a:rPr lang="zh-CN" altLang="en-US" dirty="0">
                    <a:effectLst/>
                    <a:ea typeface="微软雅黑" panose="020B0503020204020204" pitchFamily="34" charset="-122"/>
                  </a:rPr>
                  <a:t>，我们想知道之前有没有出现过 </a:t>
                </a:r>
                <a:r>
                  <a:rPr lang="en-US" altLang="zh-CN" dirty="0">
                    <a:solidFill>
                      <a:srgbClr val="C00000"/>
                    </a:solidFill>
                    <a:effectLst/>
                    <a:ea typeface="微软雅黑" panose="020B0503020204020204" pitchFamily="34" charset="-122"/>
                  </a:rPr>
                  <a:t>(B, A)</a:t>
                </a:r>
                <a:r>
                  <a:rPr lang="en-US" altLang="zh-CN" dirty="0">
                    <a:effectLst/>
                    <a:ea typeface="微软雅黑" panose="020B0503020204020204" pitchFamily="34" charset="-122"/>
                  </a:rPr>
                  <a:t>, </a:t>
                </a:r>
                <a:r>
                  <a:rPr lang="zh-CN" altLang="en-US" dirty="0">
                    <a:effectLst/>
                    <a:ea typeface="微软雅黑" panose="020B0503020204020204" pitchFamily="34" charset="-122"/>
                  </a:rPr>
                  <a:t>且 </a:t>
                </a:r>
                <a14:m>
                  <m:oMath xmlns:m="http://schemas.openxmlformats.org/officeDocument/2006/math">
                    <m:r>
                      <m:rPr>
                        <m:sty m:val="p"/>
                      </m:rPr>
                      <a:rPr lang="en-US" altLang="zh-CN">
                        <a:latin typeface="Cambria Math" panose="02040503050406030204" pitchFamily="18" charset="0"/>
                        <a:ea typeface="微软雅黑" panose="020B0503020204020204" pitchFamily="34" charset="-122"/>
                      </a:rPr>
                      <m:t>A</m:t>
                    </m:r>
                    <m:r>
                      <a:rPr lang="en-US" altLang="zh-CN" i="0" smtClean="0">
                        <a:latin typeface="Cambria Math" panose="02040503050406030204" pitchFamily="18" charset="0"/>
                        <a:ea typeface="微软雅黑" panose="020B0503020204020204" pitchFamily="34" charset="-122"/>
                      </a:rPr>
                      <m:t> ≠</m:t>
                    </m:r>
                    <m:r>
                      <m:rPr>
                        <m:sty m:val="p"/>
                      </m:rPr>
                      <a:rPr lang="en-US" altLang="zh-CN" i="0" smtClean="0">
                        <a:latin typeface="Cambria Math" panose="02040503050406030204" pitchFamily="18" charset="0"/>
                        <a:ea typeface="微软雅黑" panose="020B0503020204020204" pitchFamily="34" charset="-122"/>
                      </a:rPr>
                      <m:t>B</m:t>
                    </m:r>
                  </m:oMath>
                </a14:m>
                <a:r>
                  <a:rPr lang="zh-CN" altLang="en-US" dirty="0">
                    <a:effectLst/>
                    <a:ea typeface="微软雅黑" panose="020B0503020204020204" pitchFamily="34" charset="-122"/>
                  </a:rPr>
                  <a:t>。如果有，这一对就可以凑成一个“特殊的一对”。</a:t>
                </a:r>
              </a:p>
            </p:txBody>
          </p:sp>
        </mc:Choice>
        <mc:Fallback xmlns="">
          <p:sp>
            <p:nvSpPr>
              <p:cNvPr id="12" name="文本框 11">
                <a:extLst>
                  <a:ext uri="{FF2B5EF4-FFF2-40B4-BE49-F238E27FC236}">
                    <a16:creationId xmlns:a16="http://schemas.microsoft.com/office/drawing/2014/main" id="{781842F7-9771-58CC-D59C-79A93D5C7961}"/>
                  </a:ext>
                </a:extLst>
              </p:cNvPr>
              <p:cNvSpPr txBox="1">
                <a:spLocks noRot="1" noChangeAspect="1" noMove="1" noResize="1" noEditPoints="1" noAdjustHandles="1" noChangeArrowheads="1" noChangeShapeType="1" noTextEdit="1"/>
              </p:cNvSpPr>
              <p:nvPr/>
            </p:nvSpPr>
            <p:spPr>
              <a:xfrm>
                <a:off x="875039" y="3838133"/>
                <a:ext cx="10396464" cy="2585323"/>
              </a:xfrm>
              <a:prstGeom prst="rect">
                <a:avLst/>
              </a:prstGeom>
              <a:blipFill>
                <a:blip r:embed="rId5"/>
                <a:stretch>
                  <a:fillRect l="-528" r="-2639" b="-94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15698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fade">
                                      <p:cBhvr>
                                        <p:cTn id="10" dur="500"/>
                                        <p:tgtEl>
                                          <p:spTgt spid="8">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Effect transition="in" filter="fade">
                                      <p:cBhvr>
                                        <p:cTn id="13" dur="500"/>
                                        <p:tgtEl>
                                          <p:spTgt spid="8">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fade">
                                      <p:cBhvr>
                                        <p:cTn id="18" dur="500"/>
                                        <p:tgtEl>
                                          <p:spTgt spid="12">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animEffect transition="in" filter="fade">
                                      <p:cBhvr>
                                        <p:cTn id="23" dur="500"/>
                                        <p:tgtEl>
                                          <p:spTgt spid="12">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500"/>
                                        <p:tgtEl>
                                          <p:spTgt spid="1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xEl>
                                              <p:pRg st="3" end="3"/>
                                            </p:txEl>
                                          </p:spTgt>
                                        </p:tgtEl>
                                        <p:attrNameLst>
                                          <p:attrName>style.visibility</p:attrName>
                                        </p:attrNameLst>
                                      </p:cBhvr>
                                      <p:to>
                                        <p:strVal val="visible"/>
                                      </p:to>
                                    </p:set>
                                    <p:animEffect transition="in" filter="fade">
                                      <p:cBhvr>
                                        <p:cTn id="33" dur="500"/>
                                        <p:tgtEl>
                                          <p:spTgt spid="12">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2">
                                            <p:txEl>
                                              <p:pRg st="4" end="4"/>
                                            </p:txEl>
                                          </p:spTgt>
                                        </p:tgtEl>
                                        <p:attrNameLst>
                                          <p:attrName>style.visibility</p:attrName>
                                        </p:attrNameLst>
                                      </p:cBhvr>
                                      <p:to>
                                        <p:strVal val="visible"/>
                                      </p:to>
                                    </p:set>
                                    <p:animEffect transition="in" filter="fade">
                                      <p:cBhvr>
                                        <p:cTn id="38"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20427CE0-8877-FA74-45FC-E15A65C8E70B}"/>
              </a:ext>
            </a:extLst>
          </p:cNvPr>
          <p:cNvSpPr txBox="1"/>
          <p:nvPr/>
        </p:nvSpPr>
        <p:spPr>
          <a:xfrm>
            <a:off x="775715" y="1414715"/>
            <a:ext cx="10643241" cy="2170531"/>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sz="2000" b="1" dirty="0">
                <a:latin typeface="微软雅黑" panose="020B0503020204020204" pitchFamily="34" charset="-122"/>
                <a:ea typeface="微软雅黑" panose="020B0503020204020204" pitchFamily="34" charset="-122"/>
              </a:rPr>
              <a:t>算法思路</a:t>
            </a:r>
            <a:endParaRPr lang="en-US" altLang="zh-CN" sz="2000" b="1"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每个城市都可以看作一个二元组 </a:t>
            </a:r>
            <a:r>
              <a:rPr lang="en-US" altLang="zh-CN" dirty="0">
                <a:solidFill>
                  <a:srgbClr val="C00000"/>
                </a:solidFill>
                <a:effectLst/>
                <a:latin typeface="Consolas" panose="020B0609020204030204" pitchFamily="49" charset="0"/>
                <a:ea typeface="微软雅黑" panose="020B0503020204020204" pitchFamily="34" charset="-122"/>
              </a:rPr>
              <a:t>(A, B)</a:t>
            </a:r>
            <a:r>
              <a:rPr lang="zh-CN" altLang="en-US" dirty="0">
                <a:effectLst/>
                <a:latin typeface="微软雅黑" panose="020B0503020204020204" pitchFamily="34" charset="-122"/>
                <a:ea typeface="微软雅黑" panose="020B0503020204020204" pitchFamily="34" charset="-122"/>
              </a:rPr>
              <a:t>，其中 </a:t>
            </a:r>
            <a:r>
              <a:rPr lang="en-US" altLang="zh-CN" dirty="0">
                <a:solidFill>
                  <a:srgbClr val="C00000"/>
                </a:solidFill>
                <a:effectLst/>
                <a:latin typeface="Consolas" panose="020B0609020204030204" pitchFamily="49" charset="0"/>
                <a:ea typeface="微软雅黑" panose="020B0503020204020204" pitchFamily="34" charset="-122"/>
              </a:rPr>
              <a:t>A</a:t>
            </a:r>
            <a:r>
              <a:rPr lang="zh-CN" altLang="en-US" dirty="0">
                <a:effectLst/>
                <a:latin typeface="微软雅黑" panose="020B0503020204020204" pitchFamily="34" charset="-122"/>
                <a:ea typeface="微软雅黑" panose="020B0503020204020204" pitchFamily="34" charset="-122"/>
              </a:rPr>
              <a:t> 是城市名前缀，</a:t>
            </a:r>
            <a:r>
              <a:rPr lang="en-US" altLang="zh-CN" dirty="0">
                <a:solidFill>
                  <a:srgbClr val="C00000"/>
                </a:solidFill>
                <a:effectLst/>
                <a:latin typeface="Consolas" panose="020B0609020204030204" pitchFamily="49" charset="0"/>
                <a:ea typeface="微软雅黑" panose="020B0503020204020204" pitchFamily="34" charset="-122"/>
              </a:rPr>
              <a:t>B</a:t>
            </a:r>
            <a:r>
              <a:rPr lang="zh-CN" altLang="en-US" dirty="0">
                <a:effectLst/>
                <a:latin typeface="微软雅黑" panose="020B0503020204020204" pitchFamily="34" charset="-122"/>
                <a:ea typeface="微软雅黑" panose="020B0503020204020204" pitchFamily="34" charset="-122"/>
              </a:rPr>
              <a:t> 是州代码。</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目标：对于我们正在处理的每一个 </a:t>
            </a:r>
            <a:r>
              <a:rPr lang="en-US" altLang="zh-CN" dirty="0">
                <a:solidFill>
                  <a:srgbClr val="C00000"/>
                </a:solidFill>
                <a:effectLst/>
                <a:latin typeface="Consolas" panose="020B0609020204030204" pitchFamily="49" charset="0"/>
                <a:ea typeface="微软雅黑" panose="020B0503020204020204" pitchFamily="34" charset="-122"/>
              </a:rPr>
              <a:t>(A, B)</a:t>
            </a:r>
            <a:r>
              <a:rPr lang="zh-CN" altLang="en-US" dirty="0">
                <a:effectLst/>
                <a:latin typeface="微软雅黑" panose="020B0503020204020204" pitchFamily="34" charset="-122"/>
                <a:ea typeface="微软雅黑" panose="020B0503020204020204" pitchFamily="34" charset="-122"/>
              </a:rPr>
              <a:t>，都需要找到在这之前已经出现过的，能够与之配对的 </a:t>
            </a:r>
            <a:r>
              <a:rPr lang="en-US" altLang="zh-CN" dirty="0">
                <a:solidFill>
                  <a:srgbClr val="C00000"/>
                </a:solidFill>
                <a:effectLst/>
                <a:latin typeface="Consolas" panose="020B0609020204030204" pitchFamily="49" charset="0"/>
                <a:ea typeface="微软雅黑" panose="020B0503020204020204" pitchFamily="34" charset="-122"/>
              </a:rPr>
              <a:t>(B, A)</a:t>
            </a:r>
            <a:r>
              <a:rPr lang="zh-CN" altLang="en-US" dirty="0">
                <a:effectLst/>
                <a:latin typeface="微软雅黑" panose="020B0503020204020204" pitchFamily="34" charset="-122"/>
                <a:ea typeface="微软雅黑" panose="020B0503020204020204" pitchFamily="34" charset="-122"/>
              </a:rPr>
              <a:t> 的数量。</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约束条件：</a:t>
            </a:r>
            <a:r>
              <a:rPr lang="en-US" altLang="zh-CN" dirty="0">
                <a:solidFill>
                  <a:srgbClr val="C00000"/>
                </a:solidFill>
                <a:effectLst/>
                <a:latin typeface="Consolas" panose="020B0609020204030204" pitchFamily="49" charset="0"/>
                <a:ea typeface="微软雅黑" panose="020B0503020204020204" pitchFamily="34" charset="-122"/>
              </a:rPr>
              <a:t>A</a:t>
            </a:r>
            <a:r>
              <a:rPr lang="zh-CN" altLang="en-US" dirty="0">
                <a:effectLst/>
                <a:latin typeface="微软雅黑" panose="020B0503020204020204" pitchFamily="34" charset="-122"/>
                <a:ea typeface="微软雅黑" panose="020B0503020204020204" pitchFamily="34" charset="-122"/>
              </a:rPr>
              <a:t> 和 </a:t>
            </a:r>
            <a:r>
              <a:rPr lang="en-US" altLang="zh-CN" dirty="0">
                <a:solidFill>
                  <a:srgbClr val="C00000"/>
                </a:solidFill>
                <a:effectLst/>
                <a:latin typeface="Consolas" panose="020B0609020204030204" pitchFamily="49" charset="0"/>
                <a:ea typeface="微软雅黑" panose="020B0503020204020204" pitchFamily="34" charset="-122"/>
              </a:rPr>
              <a:t>B</a:t>
            </a:r>
            <a:r>
              <a:rPr lang="zh-CN" altLang="en-US" dirty="0">
                <a:effectLst/>
                <a:latin typeface="微软雅黑" panose="020B0503020204020204" pitchFamily="34" charset="-122"/>
                <a:ea typeface="微软雅黑" panose="020B0503020204020204" pitchFamily="34" charset="-122"/>
              </a:rPr>
              <a:t> 不能相同（即 </a:t>
            </a:r>
            <a:r>
              <a:rPr lang="en-US" altLang="zh-CN" dirty="0">
                <a:solidFill>
                  <a:srgbClr val="C00000"/>
                </a:solidFill>
                <a:effectLst/>
                <a:latin typeface="Consolas" panose="020B0609020204030204" pitchFamily="49" charset="0"/>
                <a:ea typeface="微软雅黑" panose="020B0503020204020204" pitchFamily="34" charset="-122"/>
              </a:rPr>
              <a:t>A ≠ B</a:t>
            </a:r>
            <a:r>
              <a:rPr lang="zh-CN" altLang="en-US" dirty="0">
                <a:effectLst/>
                <a:latin typeface="微软雅黑" panose="020B0503020204020204" pitchFamily="34" charset="-122"/>
                <a:ea typeface="微软雅黑" panose="020B0503020204020204" pitchFamily="34" charset="-122"/>
              </a:rPr>
              <a:t>），因为要求来自不同的州。</a:t>
            </a: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F8D16183-95BC-A686-1563-D029BCA63BA0}"/>
                  </a:ext>
                </a:extLst>
              </p:cNvPr>
              <p:cNvSpPr txBox="1"/>
              <p:nvPr/>
            </p:nvSpPr>
            <p:spPr>
              <a:xfrm>
                <a:off x="775716" y="3979070"/>
                <a:ext cx="10643241" cy="2174378"/>
              </a:xfrm>
              <a:prstGeom prst="rect">
                <a:avLst/>
              </a:prstGeom>
              <a:solidFill>
                <a:schemeClr val="accent4">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那么当我们处理第 </a:t>
                </a:r>
                <a:r>
                  <a:rPr lang="en-US" altLang="zh-CN" dirty="0" err="1">
                    <a:solidFill>
                      <a:srgbClr val="C00000"/>
                    </a:solidFill>
                    <a:effectLst/>
                    <a:ea typeface="微软雅黑" panose="020B0503020204020204" pitchFamily="34" charset="-122"/>
                  </a:rPr>
                  <a:t>i</a:t>
                </a:r>
                <a:r>
                  <a:rPr lang="zh-CN" altLang="en-US" dirty="0">
                    <a:effectLst/>
                    <a:ea typeface="微软雅黑" panose="020B0503020204020204" pitchFamily="34" charset="-122"/>
                  </a:rPr>
                  <a:t> 个城市时，如何</a:t>
                </a:r>
                <a:r>
                  <a:rPr lang="zh-CN" altLang="en-US" b="1" dirty="0">
                    <a:effectLst/>
                    <a:ea typeface="微软雅黑" panose="020B0503020204020204" pitchFamily="34" charset="-122"/>
                  </a:rPr>
                  <a:t>快速地</a:t>
                </a:r>
                <a:r>
                  <a:rPr lang="zh-CN" altLang="en-US" dirty="0">
                    <a:effectLst/>
                    <a:ea typeface="微软雅黑" panose="020B0503020204020204" pitchFamily="34" charset="-122"/>
                  </a:rPr>
                  <a:t>知道在前面 </a:t>
                </a:r>
                <a:r>
                  <a:rPr lang="en-US" altLang="zh-CN" dirty="0">
                    <a:solidFill>
                      <a:srgbClr val="C00000"/>
                    </a:solidFill>
                    <a:effectLst/>
                    <a:ea typeface="微软雅黑" panose="020B0503020204020204" pitchFamily="34" charset="-122"/>
                  </a:rPr>
                  <a:t>i-1</a:t>
                </a:r>
                <a:r>
                  <a:rPr lang="zh-CN" altLang="en-US" dirty="0">
                    <a:effectLst/>
                    <a:ea typeface="微软雅黑" panose="020B0503020204020204" pitchFamily="34" charset="-122"/>
                  </a:rPr>
                  <a:t> 个城市中，与它能配对的城市出现了多少次？例如对于</a:t>
                </a:r>
                <a:r>
                  <a:rPr lang="en-US" altLang="zh-CN" dirty="0">
                    <a:effectLst/>
                    <a:ea typeface="微软雅黑" panose="020B0503020204020204" pitchFamily="34" charset="-122"/>
                  </a:rPr>
                  <a:t>(MI, FL)</a:t>
                </a:r>
                <a:r>
                  <a:rPr lang="zh-CN" altLang="en-US" dirty="0">
                    <a:ea typeface="微软雅黑" panose="020B0503020204020204" pitchFamily="34" charset="-122"/>
                  </a:rPr>
                  <a:t>而言</a:t>
                </a:r>
                <a:r>
                  <a:rPr lang="en-US" altLang="zh-CN" dirty="0">
                    <a:ea typeface="微软雅黑" panose="020B0503020204020204" pitchFamily="34" charset="-122"/>
                  </a:rPr>
                  <a:t>, </a:t>
                </a:r>
                <a:r>
                  <a:rPr lang="zh-CN" altLang="en-US" dirty="0">
                    <a:ea typeface="微软雅黑" panose="020B0503020204020204" pitchFamily="34" charset="-122"/>
                  </a:rPr>
                  <a:t>如何快速找到与之配对的</a:t>
                </a:r>
                <a:r>
                  <a:rPr lang="en-US" altLang="zh-CN" dirty="0">
                    <a:ea typeface="微软雅黑" panose="020B0503020204020204" pitchFamily="34" charset="-122"/>
                  </a:rPr>
                  <a:t>(FL,</a:t>
                </a:r>
                <a:r>
                  <a:rPr lang="zh-CN" altLang="en-US" dirty="0">
                    <a:ea typeface="微软雅黑" panose="020B0503020204020204" pitchFamily="34" charset="-122"/>
                  </a:rPr>
                  <a:t> </a:t>
                </a:r>
                <a:r>
                  <a:rPr lang="en-US" altLang="zh-CN" dirty="0">
                    <a:ea typeface="微软雅黑" panose="020B0503020204020204" pitchFamily="34" charset="-122"/>
                  </a:rPr>
                  <a:t>MI)</a:t>
                </a:r>
                <a:r>
                  <a:rPr lang="zh-CN" altLang="en-US" dirty="0">
                    <a:ea typeface="微软雅黑" panose="020B0503020204020204" pitchFamily="34" charset="-122"/>
                  </a:rPr>
                  <a:t>出现了多少次。</a:t>
                </a:r>
                <a:endParaRPr lang="zh-CN" altLang="en-US"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如果每来一个新城市，都回头去遍历一遍之前的所有城市，时间复杂度将是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𝑂</m:t>
                    </m:r>
                    <m:d>
                      <m:dPr>
                        <m:ctrlPr>
                          <a:rPr lang="en-US" altLang="zh-CN" i="1" smtClean="0">
                            <a:effectLst/>
                            <a:latin typeface="Cambria Math" panose="02040503050406030204" pitchFamily="18" charset="0"/>
                            <a:ea typeface="微软雅黑" panose="020B0503020204020204" pitchFamily="34" charset="-122"/>
                          </a:rPr>
                        </m:ctrlPr>
                      </m:dPr>
                      <m:e>
                        <m:sSup>
                          <m:sSupPr>
                            <m:ctrlPr>
                              <a:rPr lang="en-US" altLang="zh-CN" i="1" smtClean="0">
                                <a:effectLst/>
                                <a:latin typeface="Cambria Math" panose="02040503050406030204" pitchFamily="18" charset="0"/>
                                <a:ea typeface="微软雅黑" panose="020B0503020204020204" pitchFamily="34" charset="-122"/>
                              </a:rPr>
                            </m:ctrlPr>
                          </m:sSupPr>
                          <m:e>
                            <m:r>
                              <a:rPr lang="en-US" altLang="zh-CN" i="1" smtClean="0">
                                <a:effectLst/>
                                <a:latin typeface="Cambria Math" panose="02040503050406030204" pitchFamily="18" charset="0"/>
                                <a:ea typeface="微软雅黑" panose="020B0503020204020204" pitchFamily="34" charset="-122"/>
                              </a:rPr>
                              <m:t>𝑁</m:t>
                            </m:r>
                          </m:e>
                          <m:sup>
                            <m:r>
                              <a:rPr lang="en-US" altLang="zh-CN" i="1" smtClean="0">
                                <a:effectLst/>
                                <a:latin typeface="Cambria Math" panose="02040503050406030204" pitchFamily="18" charset="0"/>
                                <a:ea typeface="微软雅黑" panose="020B0503020204020204" pitchFamily="34" charset="-122"/>
                              </a:rPr>
                              <m:t>2</m:t>
                            </m:r>
                          </m:sup>
                        </m:sSup>
                      </m:e>
                    </m:d>
                  </m:oMath>
                </a14:m>
                <a:r>
                  <a:rPr lang="zh-CN" altLang="en-US" dirty="0">
                    <a:effectLst/>
                    <a:ea typeface="微软雅黑" panose="020B0503020204020204" pitchFamily="34" charset="-122"/>
                  </a:rPr>
                  <a:t>，对于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𝑁</m:t>
                    </m:r>
                    <m:r>
                      <a:rPr lang="en-US" altLang="zh-CN" i="1" smtClean="0">
                        <a:effectLst/>
                        <a:latin typeface="Cambria Math" panose="02040503050406030204" pitchFamily="18" charset="0"/>
                        <a:ea typeface="微软雅黑" panose="020B0503020204020204" pitchFamily="34" charset="-122"/>
                      </a:rPr>
                      <m:t>=200,000</m:t>
                    </m:r>
                  </m:oMath>
                </a14:m>
                <a:r>
                  <a:rPr lang="en-US" altLang="zh-CN" dirty="0">
                    <a:effectLst/>
                    <a:ea typeface="微软雅黑" panose="020B0503020204020204" pitchFamily="34" charset="-122"/>
                  </a:rPr>
                  <a:t> </a:t>
                </a:r>
                <a:r>
                  <a:rPr lang="zh-CN" altLang="en-US" dirty="0">
                    <a:effectLst/>
                    <a:ea typeface="微软雅黑" panose="020B0503020204020204" pitchFamily="34" charset="-122"/>
                  </a:rPr>
                  <a:t>的数据量来说太慢了，一定会超时。</a:t>
                </a:r>
                <a:endParaRPr lang="en-US" altLang="zh-CN"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需要一个能够快速查找的数据结构，而之前学习</a:t>
                </a:r>
                <a:r>
                  <a:rPr lang="zh-CN" altLang="en-US" b="1" dirty="0">
                    <a:effectLst/>
                    <a:ea typeface="微软雅黑" panose="020B0503020204020204" pitchFamily="34" charset="-122"/>
                  </a:rPr>
                  <a:t>哈希</a:t>
                </a:r>
                <a:r>
                  <a:rPr lang="zh-CN" altLang="en-US" b="1" dirty="0">
                    <a:ea typeface="微软雅黑" panose="020B0503020204020204" pitchFamily="34" charset="-122"/>
                  </a:rPr>
                  <a:t>表</a:t>
                </a:r>
                <a:r>
                  <a:rPr lang="zh-CN" altLang="en-US" dirty="0">
                    <a:ea typeface="微软雅黑" panose="020B0503020204020204" pitchFamily="34" charset="-122"/>
                  </a:rPr>
                  <a:t>就可以处理需要</a:t>
                </a:r>
                <a:r>
                  <a:rPr lang="zh-CN" altLang="en-US" dirty="0">
                    <a:effectLst/>
                    <a:ea typeface="微软雅黑" panose="020B0503020204020204" pitchFamily="34" charset="-122"/>
                  </a:rPr>
                  <a:t>快速查找的情况。</a:t>
                </a:r>
              </a:p>
            </p:txBody>
          </p:sp>
        </mc:Choice>
        <mc:Fallback xmlns="">
          <p:sp>
            <p:nvSpPr>
              <p:cNvPr id="11" name="文本框 10">
                <a:extLst>
                  <a:ext uri="{FF2B5EF4-FFF2-40B4-BE49-F238E27FC236}">
                    <a16:creationId xmlns:a16="http://schemas.microsoft.com/office/drawing/2014/main" id="{F8D16183-95BC-A686-1563-D029BCA63BA0}"/>
                  </a:ext>
                </a:extLst>
              </p:cNvPr>
              <p:cNvSpPr txBox="1">
                <a:spLocks noRot="1" noChangeAspect="1" noMove="1" noResize="1" noEditPoints="1" noAdjustHandles="1" noChangeArrowheads="1" noChangeShapeType="1" noTextEdit="1"/>
              </p:cNvSpPr>
              <p:nvPr/>
            </p:nvSpPr>
            <p:spPr>
              <a:xfrm>
                <a:off x="775716" y="3979070"/>
                <a:ext cx="10643241" cy="2174378"/>
              </a:xfrm>
              <a:prstGeom prst="rect">
                <a:avLst/>
              </a:prstGeom>
              <a:blipFill>
                <a:blip r:embed="rId5"/>
                <a:stretch>
                  <a:fillRect l="-458" b="-365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982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fade">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fade">
                                      <p:cBhvr>
                                        <p:cTn id="3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3533A5E2-D22D-67C7-0E2E-5571A01ACD92}"/>
              </a:ext>
            </a:extLst>
          </p:cNvPr>
          <p:cNvSpPr txBox="1"/>
          <p:nvPr/>
        </p:nvSpPr>
        <p:spPr>
          <a:xfrm>
            <a:off x="775716" y="1691562"/>
            <a:ext cx="10495786" cy="961289"/>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也就是说我们要自己动手实现一个哈希表来管理这些 </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solidFill>
                  <a:srgbClr val="C00000"/>
                </a:solidFill>
                <a:effectLst/>
                <a:latin typeface="Consolas" panose="020B0609020204030204" pitchFamily="49" charset="0"/>
                <a:ea typeface="微软雅黑" panose="020B0503020204020204" pitchFamily="34" charset="-122"/>
              </a:rPr>
              <a:t>城市前缀</a:t>
            </a:r>
            <a:r>
              <a:rPr lang="en-US" altLang="zh-CN" sz="2000" dirty="0">
                <a:solidFill>
                  <a:srgbClr val="C00000"/>
                </a:solidFill>
                <a:effectLst/>
                <a:latin typeface="Consolas" panose="020B0609020204030204" pitchFamily="49" charset="0"/>
                <a:ea typeface="微软雅黑" panose="020B0503020204020204" pitchFamily="34" charset="-122"/>
              </a:rPr>
              <a:t>, </a:t>
            </a:r>
            <a:r>
              <a:rPr lang="zh-CN" altLang="en-US" sz="2000" dirty="0">
                <a:solidFill>
                  <a:srgbClr val="C00000"/>
                </a:solidFill>
                <a:effectLst/>
                <a:latin typeface="Consolas" panose="020B0609020204030204" pitchFamily="49" charset="0"/>
                <a:ea typeface="微软雅黑" panose="020B0503020204020204" pitchFamily="34" charset="-122"/>
              </a:rPr>
              <a:t>州代码</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的组合，我们需要解决三个关键问题：</a:t>
            </a:r>
          </a:p>
        </p:txBody>
      </p:sp>
      <p:sp>
        <p:nvSpPr>
          <p:cNvPr id="12" name="文本框 11">
            <a:extLst>
              <a:ext uri="{FF2B5EF4-FFF2-40B4-BE49-F238E27FC236}">
                <a16:creationId xmlns:a16="http://schemas.microsoft.com/office/drawing/2014/main" id="{76C2C9CB-A58B-A6AF-0768-0A186D56FAD2}"/>
              </a:ext>
            </a:extLst>
          </p:cNvPr>
          <p:cNvSpPr txBox="1"/>
          <p:nvPr/>
        </p:nvSpPr>
        <p:spPr>
          <a:xfrm>
            <a:off x="775716" y="3349487"/>
            <a:ext cx="10495786" cy="2350195"/>
          </a:xfrm>
          <a:prstGeom prst="rect">
            <a:avLst/>
          </a:prstGeom>
          <a:solidFill>
            <a:schemeClr val="accent6">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1</a:t>
            </a:r>
            <a:r>
              <a:rPr lang="en-US" altLang="zh-CN" sz="2000" b="1" dirty="0">
                <a:ea typeface="微软雅黑" panose="020B0503020204020204" pitchFamily="34" charset="-122"/>
              </a:rPr>
              <a:t>.</a:t>
            </a:r>
            <a:r>
              <a:rPr lang="zh-CN" altLang="en-US" sz="2000" b="1" dirty="0">
                <a:ea typeface="微软雅黑" panose="020B0503020204020204" pitchFamily="34" charset="-122"/>
              </a:rPr>
              <a:t> </a:t>
            </a:r>
            <a:r>
              <a:rPr lang="zh-CN" altLang="en-US" sz="2000" b="1" dirty="0">
                <a:effectLst/>
                <a:ea typeface="微软雅黑" panose="020B0503020204020204" pitchFamily="34" charset="-122"/>
              </a:rPr>
              <a:t>将 </a:t>
            </a:r>
            <a:r>
              <a:rPr lang="en-US" altLang="zh-CN" sz="2000" b="1" dirty="0">
                <a:solidFill>
                  <a:srgbClr val="C00000"/>
                </a:solidFill>
                <a:effectLst/>
                <a:ea typeface="微软雅黑" panose="020B0503020204020204" pitchFamily="34" charset="-122"/>
              </a:rPr>
              <a:t>(A, B)</a:t>
            </a:r>
            <a:r>
              <a:rPr lang="zh-CN" altLang="en-US" sz="2000" b="1" dirty="0">
                <a:effectLst/>
                <a:ea typeface="微软雅黑" panose="020B0503020204020204" pitchFamily="34" charset="-122"/>
              </a:rPr>
              <a:t> </a:t>
            </a:r>
            <a:r>
              <a:rPr lang="zh-CN" altLang="en-US" sz="2000" b="1" dirty="0">
                <a:ea typeface="微软雅黑" panose="020B0503020204020204" pitchFamily="34" charset="-122"/>
              </a:rPr>
              <a:t>的字符串</a:t>
            </a:r>
            <a:r>
              <a:rPr lang="zh-CN" altLang="en-US" sz="2000" b="1" dirty="0">
                <a:effectLst/>
                <a:ea typeface="微软雅黑" panose="020B0503020204020204" pitchFamily="34" charset="-122"/>
              </a:rPr>
              <a:t>组合转换成一个数字索引</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计算机擅长处理的是数字</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下标也需要是数字。如果我们能把 </a:t>
            </a:r>
            <a:r>
              <a:rPr lang="en-US" altLang="zh-CN" sz="2000" dirty="0">
                <a:solidFill>
                  <a:srgbClr val="C00000"/>
                </a:solidFill>
                <a:effectLst/>
                <a:ea typeface="微软雅黑" panose="020B0503020204020204" pitchFamily="34" charset="-122"/>
              </a:rPr>
              <a:t>("MI", "FL")</a:t>
            </a:r>
            <a:r>
              <a:rPr lang="zh-CN" altLang="en-US" sz="2000" dirty="0">
                <a:effectLst/>
                <a:ea typeface="微软雅黑" panose="020B0503020204020204" pitchFamily="34" charset="-122"/>
              </a:rPr>
              <a:t> 这样的组合转换成一个独一无二的整数，事情就好办多了。这个转换过程就是</a:t>
            </a:r>
            <a:r>
              <a:rPr lang="zh-CN" altLang="en-US" sz="2000" b="1" dirty="0">
                <a:effectLst/>
                <a:ea typeface="微软雅黑" panose="020B0503020204020204" pitchFamily="34" charset="-122"/>
              </a:rPr>
              <a:t>哈希函数</a:t>
            </a:r>
            <a:r>
              <a:rPr lang="zh-CN" altLang="en-US" sz="2000" dirty="0">
                <a:effectLst/>
                <a:ea typeface="微软雅黑" panose="020B0503020204020204" pitchFamily="34" charset="-122"/>
              </a:rPr>
              <a:t>。</a:t>
            </a:r>
          </a:p>
          <a:p>
            <a:pPr>
              <a:lnSpc>
                <a:spcPct val="150000"/>
              </a:lnSpc>
            </a:pPr>
            <a:r>
              <a:rPr lang="zh-CN" altLang="en-US" sz="2000" dirty="0">
                <a:effectLst/>
                <a:ea typeface="微软雅黑" panose="020B0503020204020204" pitchFamily="34" charset="-122"/>
              </a:rPr>
              <a:t>一个简单的方法是采用</a:t>
            </a:r>
            <a:r>
              <a:rPr lang="zh-CN" altLang="en-US" sz="2000" b="1" dirty="0">
                <a:effectLst/>
                <a:ea typeface="微软雅黑" panose="020B0503020204020204" pitchFamily="34" charset="-122"/>
              </a:rPr>
              <a:t>进制转换</a:t>
            </a:r>
            <a:r>
              <a:rPr lang="zh-CN" altLang="en-US" sz="2000" dirty="0">
                <a:effectLst/>
                <a:ea typeface="微软雅黑" panose="020B0503020204020204" pitchFamily="34" charset="-122"/>
              </a:rPr>
              <a:t>的思想。因为城市前缀和州代码都由大写字母构成（共</a:t>
            </a:r>
            <a:r>
              <a:rPr lang="en-US" altLang="zh-CN" sz="2000" dirty="0">
                <a:effectLst/>
                <a:ea typeface="微软雅黑" panose="020B0503020204020204" pitchFamily="34" charset="-122"/>
              </a:rPr>
              <a:t>26</a:t>
            </a:r>
            <a:r>
              <a:rPr lang="zh-CN" altLang="en-US" sz="2000" dirty="0">
                <a:effectLst/>
                <a:ea typeface="微软雅黑" panose="020B0503020204020204" pitchFamily="34" charset="-122"/>
              </a:rPr>
              <a:t>种可能），我们可以把一个四字母组合 </a:t>
            </a:r>
            <a:r>
              <a:rPr lang="en-US" altLang="zh-CN" sz="2000" dirty="0">
                <a:solidFill>
                  <a:srgbClr val="C00000"/>
                </a:solidFill>
                <a:effectLst/>
                <a:ea typeface="微软雅黑" panose="020B0503020204020204" pitchFamily="34" charset="-122"/>
              </a:rPr>
              <a:t>P1 P2 S1 S2</a:t>
            </a:r>
            <a:r>
              <a:rPr lang="zh-CN" altLang="en-US" sz="2000" dirty="0">
                <a:effectLst/>
                <a:ea typeface="微软雅黑" panose="020B0503020204020204" pitchFamily="34" charset="-122"/>
              </a:rPr>
              <a:t> 看作一个</a:t>
            </a:r>
            <a:r>
              <a:rPr lang="en-US" altLang="zh-CN" sz="2000" dirty="0">
                <a:effectLst/>
                <a:ea typeface="微软雅黑" panose="020B0503020204020204" pitchFamily="34" charset="-122"/>
              </a:rPr>
              <a:t>26</a:t>
            </a:r>
            <a:r>
              <a:rPr lang="zh-CN" altLang="en-US" sz="2000" dirty="0">
                <a:effectLst/>
                <a:ea typeface="微软雅黑" panose="020B0503020204020204" pitchFamily="34" charset="-122"/>
              </a:rPr>
              <a:t>进制的数。</a:t>
            </a:r>
          </a:p>
        </p:txBody>
      </p:sp>
    </p:spTree>
    <p:extLst>
      <p:ext uri="{BB962C8B-B14F-4D97-AF65-F5344CB8AC3E}">
        <p14:creationId xmlns:p14="http://schemas.microsoft.com/office/powerpoint/2010/main" val="117415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76C2C9CB-A58B-A6AF-0768-0A186D56FAD2}"/>
              </a:ext>
            </a:extLst>
          </p:cNvPr>
          <p:cNvSpPr txBox="1"/>
          <p:nvPr/>
        </p:nvSpPr>
        <p:spPr>
          <a:xfrm>
            <a:off x="775716" y="1468862"/>
            <a:ext cx="3076250" cy="430887"/>
          </a:xfrm>
          <a:prstGeom prst="rect">
            <a:avLst/>
          </a:prstGeom>
          <a:solidFill>
            <a:schemeClr val="accent4">
              <a:lumMod val="20000"/>
              <a:lumOff val="80000"/>
            </a:schemeClr>
          </a:solidFill>
        </p:spPr>
        <p:txBody>
          <a:bodyPr wrap="square">
            <a:spAutoFit/>
          </a:bodyPr>
          <a:lstStyle/>
          <a:p>
            <a:r>
              <a:rPr lang="en-US" altLang="zh-CN" sz="2200" b="1" dirty="0" err="1">
                <a:effectLst/>
                <a:ea typeface="微软雅黑" panose="020B0503020204020204" pitchFamily="34" charset="-122"/>
              </a:rPr>
              <a:t>gethash</a:t>
            </a:r>
            <a:r>
              <a:rPr lang="en-US" altLang="zh-CN" sz="2200" b="1" dirty="0">
                <a:effectLst/>
                <a:ea typeface="微软雅黑" panose="020B0503020204020204" pitchFamily="34" charset="-122"/>
              </a:rPr>
              <a:t> </a:t>
            </a:r>
            <a:r>
              <a:rPr lang="zh-CN" altLang="en-US" sz="2200" b="1" dirty="0">
                <a:effectLst/>
                <a:ea typeface="微软雅黑" panose="020B0503020204020204" pitchFamily="34" charset="-122"/>
              </a:rPr>
              <a:t>函数的实现：</a:t>
            </a:r>
            <a:endParaRPr lang="zh-CN" altLang="en-US" sz="2200" dirty="0">
              <a:effectLst/>
              <a:ea typeface="微软雅黑" panose="020B0503020204020204" pitchFamily="34" charset="-122"/>
            </a:endParaRPr>
          </a:p>
        </p:txBody>
      </p:sp>
      <p:sp>
        <p:nvSpPr>
          <p:cNvPr id="9" name="文本框 8">
            <a:extLst>
              <a:ext uri="{FF2B5EF4-FFF2-40B4-BE49-F238E27FC236}">
                <a16:creationId xmlns:a16="http://schemas.microsoft.com/office/drawing/2014/main" id="{9D5206E0-768F-3EEA-D848-219C242870A9}"/>
              </a:ext>
            </a:extLst>
          </p:cNvPr>
          <p:cNvSpPr txBox="1"/>
          <p:nvPr/>
        </p:nvSpPr>
        <p:spPr>
          <a:xfrm>
            <a:off x="782671" y="1979885"/>
            <a:ext cx="10495787" cy="289822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将 </a:t>
            </a:r>
            <a:r>
              <a:rPr lang="en-US" altLang="zh-CN" dirty="0">
                <a:solidFill>
                  <a:srgbClr val="008000"/>
                </a:solidFill>
                <a:latin typeface="Consolas" panose="020B0609020204030204" pitchFamily="49" charset="0"/>
              </a:rPr>
              <a:t>(P, S) </a:t>
            </a:r>
            <a:r>
              <a:rPr lang="zh-CN" altLang="en-US" dirty="0">
                <a:solidFill>
                  <a:srgbClr val="008000"/>
                </a:solidFill>
                <a:latin typeface="Consolas" panose="020B0609020204030204" pitchFamily="49" charset="0"/>
              </a:rPr>
              <a:t>的字符串组合转换为唯一的整数的哈希值的哈希函数</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int </a:t>
            </a:r>
            <a:r>
              <a:rPr lang="en-US" altLang="zh-CN" dirty="0" err="1">
                <a:solidFill>
                  <a:srgbClr val="000000"/>
                </a:solidFill>
                <a:latin typeface="Consolas" panose="020B0609020204030204" pitchFamily="49" charset="0"/>
              </a:rPr>
              <a:t>gethash</a:t>
            </a:r>
            <a:r>
              <a:rPr lang="en-US" altLang="zh-CN" dirty="0">
                <a:solidFill>
                  <a:srgbClr val="000000"/>
                </a:solidFill>
                <a:latin typeface="Consolas" panose="020B0609020204030204" pitchFamily="49" charset="0"/>
              </a:rPr>
              <a:t>(string P, string S) {</a:t>
            </a:r>
          </a:p>
          <a:p>
            <a:r>
              <a:rPr lang="en-US" altLang="zh-CN" dirty="0">
                <a:solidFill>
                  <a:srgbClr val="000000"/>
                </a:solidFill>
                <a:latin typeface="Consolas" panose="020B0609020204030204" pitchFamily="49" charset="0"/>
              </a:rPr>
              <a:t>    int p1 = P[</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 </a:t>
            </a:r>
            <a:r>
              <a:rPr lang="en-US" altLang="zh-CN" dirty="0">
                <a:solidFill>
                  <a:srgbClr val="A31515"/>
                </a:solidFill>
                <a:latin typeface="Consolas" panose="020B0609020204030204" pitchFamily="49" charset="0"/>
              </a:rPr>
              <a:t>'A'</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'A'-&gt;0, 'B'-&gt;1 ...</a:t>
            </a:r>
          </a:p>
          <a:p>
            <a:r>
              <a:rPr lang="en-US" altLang="zh-CN" dirty="0">
                <a:solidFill>
                  <a:srgbClr val="000000"/>
                </a:solidFill>
                <a:latin typeface="Consolas" panose="020B0609020204030204" pitchFamily="49" charset="0"/>
              </a:rPr>
              <a:t>    int p2 = P[</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 </a:t>
            </a:r>
            <a:r>
              <a:rPr lang="en-US" altLang="zh-CN" dirty="0">
                <a:solidFill>
                  <a:srgbClr val="A31515"/>
                </a:solidFill>
                <a:latin typeface="Consolas" panose="020B0609020204030204" pitchFamily="49" charset="0"/>
              </a:rPr>
              <a:t>'A'</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int s1 = S[</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 </a:t>
            </a:r>
            <a:r>
              <a:rPr lang="en-US" altLang="zh-CN" dirty="0">
                <a:solidFill>
                  <a:srgbClr val="A31515"/>
                </a:solidFill>
                <a:latin typeface="Consolas" panose="020B0609020204030204" pitchFamily="49" charset="0"/>
              </a:rPr>
              <a:t>'A'</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int s2 = S[</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 </a:t>
            </a:r>
            <a:r>
              <a:rPr lang="en-US" altLang="zh-CN" dirty="0">
                <a:solidFill>
                  <a:srgbClr val="A31515"/>
                </a:solidFill>
                <a:latin typeface="Consolas" panose="020B0609020204030204" pitchFamily="49" charset="0"/>
              </a:rPr>
              <a:t>'A'</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按照</a:t>
            </a:r>
            <a:r>
              <a:rPr lang="en-US" altLang="zh-CN" dirty="0">
                <a:solidFill>
                  <a:srgbClr val="008000"/>
                </a:solidFill>
                <a:latin typeface="Consolas" panose="020B0609020204030204" pitchFamily="49" charset="0"/>
              </a:rPr>
              <a:t>26</a:t>
            </a:r>
            <a:r>
              <a:rPr lang="zh-CN" altLang="en-US" dirty="0">
                <a:solidFill>
                  <a:srgbClr val="008000"/>
                </a:solidFill>
                <a:latin typeface="Consolas" panose="020B0609020204030204" pitchFamily="49" charset="0"/>
              </a:rPr>
              <a:t>进制计算，每一位权重为 </a:t>
            </a:r>
            <a:r>
              <a:rPr lang="en-US" altLang="zh-CN" dirty="0">
                <a:solidFill>
                  <a:srgbClr val="008000"/>
                </a:solidFill>
                <a:latin typeface="Consolas" panose="020B0609020204030204" pitchFamily="49" charset="0"/>
              </a:rPr>
              <a:t>26^0, 26^1, 26^2, 26^3</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p1 + p2 * </a:t>
            </a:r>
            <a:r>
              <a:rPr lang="en-US" altLang="zh-CN" dirty="0">
                <a:solidFill>
                  <a:srgbClr val="098658"/>
                </a:solidFill>
                <a:latin typeface="Consolas" panose="020B0609020204030204" pitchFamily="49" charset="0"/>
              </a:rPr>
              <a:t>26</a:t>
            </a:r>
            <a:r>
              <a:rPr lang="en-US" altLang="zh-CN" dirty="0">
                <a:solidFill>
                  <a:srgbClr val="000000"/>
                </a:solidFill>
                <a:latin typeface="Consolas" panose="020B0609020204030204" pitchFamily="49" charset="0"/>
              </a:rPr>
              <a:t> + s1 * </a:t>
            </a:r>
            <a:r>
              <a:rPr lang="en-US" altLang="zh-CN" dirty="0">
                <a:solidFill>
                  <a:srgbClr val="098658"/>
                </a:solidFill>
                <a:latin typeface="Consolas" panose="020B0609020204030204" pitchFamily="49" charset="0"/>
              </a:rPr>
              <a:t>26</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26</a:t>
            </a:r>
            <a:r>
              <a:rPr lang="en-US" altLang="zh-CN" dirty="0">
                <a:solidFill>
                  <a:srgbClr val="000000"/>
                </a:solidFill>
                <a:latin typeface="Consolas" panose="020B0609020204030204" pitchFamily="49" charset="0"/>
              </a:rPr>
              <a:t> + s2 * </a:t>
            </a:r>
            <a:r>
              <a:rPr lang="en-US" altLang="zh-CN" dirty="0">
                <a:solidFill>
                  <a:srgbClr val="098658"/>
                </a:solidFill>
                <a:latin typeface="Consolas" panose="020B0609020204030204" pitchFamily="49" charset="0"/>
              </a:rPr>
              <a:t>26</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26</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26</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51DE57A5-6A53-74BD-7412-15D87543B5C9}"/>
              </a:ext>
            </a:extLst>
          </p:cNvPr>
          <p:cNvSpPr txBox="1"/>
          <p:nvPr/>
        </p:nvSpPr>
        <p:spPr>
          <a:xfrm>
            <a:off x="782671" y="5002308"/>
            <a:ext cx="10495787" cy="1289905"/>
          </a:xfrm>
          <a:prstGeom prst="rect">
            <a:avLst/>
          </a:prstGeom>
          <a:solidFill>
            <a:schemeClr val="accent2">
              <a:lumMod val="20000"/>
              <a:lumOff val="80000"/>
            </a:schemeClr>
          </a:solidFill>
          <a:ln>
            <a:solidFill>
              <a:schemeClr val="accent2">
                <a:lumMod val="20000"/>
                <a:lumOff val="80000"/>
              </a:schemeClr>
            </a:solidFill>
          </a:ln>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通过这个函数，类似于 </a:t>
            </a:r>
            <a:r>
              <a:rPr lang="en-US" altLang="zh-CN" dirty="0">
                <a:solidFill>
                  <a:srgbClr val="C00000"/>
                </a:solidFill>
                <a:effectLst/>
                <a:latin typeface="Consolas" panose="020B0609020204030204" pitchFamily="49" charset="0"/>
                <a:ea typeface="微软雅黑" panose="020B0503020204020204" pitchFamily="34" charset="-122"/>
              </a:rPr>
              <a:t>(“MI”, “FL”)</a:t>
            </a:r>
            <a:r>
              <a:rPr lang="zh-CN" altLang="en-US" dirty="0">
                <a:effectLst/>
                <a:latin typeface="微软雅黑" panose="020B0503020204020204" pitchFamily="34" charset="-122"/>
                <a:ea typeface="微软雅黑" panose="020B0503020204020204" pitchFamily="34" charset="-122"/>
              </a:rPr>
              <a:t> 的二元组会被转换成固定的整数。一般把这个整数称为</a:t>
            </a:r>
            <a:r>
              <a:rPr lang="zh-CN" altLang="en-US" b="1" dirty="0">
                <a:effectLst/>
                <a:latin typeface="微软雅黑" panose="020B0503020204020204" pitchFamily="34" charset="-122"/>
                <a:ea typeface="微软雅黑" panose="020B0503020204020204" pitchFamily="34" charset="-122"/>
              </a:rPr>
              <a:t>键值</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思考：上述哈希函数有可能产生冲突吗？例如</a:t>
            </a:r>
            <a:r>
              <a:rPr lang="zh-CN" altLang="en-US" dirty="0">
                <a:effectLst/>
                <a:latin typeface="微软雅黑" panose="020B0503020204020204" pitchFamily="34" charset="-122"/>
                <a:ea typeface="微软雅黑" panose="020B0503020204020204" pitchFamily="34" charset="-122"/>
              </a:rPr>
              <a:t> </a:t>
            </a:r>
            <a:r>
              <a:rPr lang="en-US" altLang="zh-CN" dirty="0">
                <a:solidFill>
                  <a:srgbClr val="C00000"/>
                </a:solidFill>
                <a:effectLst/>
                <a:latin typeface="Consolas" panose="020B0609020204030204" pitchFamily="49" charset="0"/>
                <a:ea typeface="微软雅黑" panose="020B0503020204020204" pitchFamily="34" charset="-122"/>
              </a:rPr>
              <a:t>“MI, FL”</a:t>
            </a:r>
            <a:r>
              <a:rPr lang="zh-CN" altLang="en-US" dirty="0">
                <a:effectLst/>
                <a:latin typeface="微软雅黑" panose="020B0503020204020204" pitchFamily="34" charset="-122"/>
                <a:ea typeface="微软雅黑" panose="020B0503020204020204" pitchFamily="34" charset="-122"/>
              </a:rPr>
              <a:t> 和 </a:t>
            </a:r>
            <a:r>
              <a:rPr lang="en-US" altLang="zh-CN" dirty="0">
                <a:solidFill>
                  <a:srgbClr val="C00000"/>
                </a:solidFill>
                <a:effectLst/>
                <a:latin typeface="Consolas" panose="020B0609020204030204" pitchFamily="49" charset="0"/>
                <a:ea typeface="微软雅黑" panose="020B0503020204020204" pitchFamily="34" charset="-122"/>
              </a:rPr>
              <a:t>“TX, DA”</a:t>
            </a:r>
            <a:r>
              <a:rPr lang="zh-CN" altLang="en-US" dirty="0">
                <a:effectLst/>
                <a:latin typeface="微软雅黑" panose="020B0503020204020204" pitchFamily="34" charset="-122"/>
                <a:ea typeface="微软雅黑" panose="020B0503020204020204" pitchFamily="34" charset="-122"/>
              </a:rPr>
              <a:t>，经过 </a:t>
            </a:r>
            <a:r>
              <a:rPr lang="en-US" altLang="zh-CN" dirty="0" err="1">
                <a:solidFill>
                  <a:srgbClr val="C00000"/>
                </a:solidFill>
                <a:effectLst/>
                <a:latin typeface="Consolas" panose="020B0609020204030204" pitchFamily="49" charset="0"/>
                <a:ea typeface="微软雅黑" panose="020B0503020204020204" pitchFamily="34" charset="-122"/>
              </a:rPr>
              <a:t>gethash</a:t>
            </a:r>
            <a:r>
              <a:rPr lang="zh-CN" altLang="en-US" dirty="0">
                <a:effectLst/>
                <a:latin typeface="微软雅黑" panose="020B0503020204020204" pitchFamily="34" charset="-122"/>
                <a:ea typeface="微软雅黑" panose="020B0503020204020204" pitchFamily="34" charset="-122"/>
              </a:rPr>
              <a:t> 计算后，是否有可能会得到</a:t>
            </a:r>
            <a:r>
              <a:rPr lang="zh-CN" altLang="en-US" b="1" dirty="0">
                <a:effectLst/>
                <a:latin typeface="微软雅黑" panose="020B0503020204020204" pitchFamily="34" charset="-122"/>
                <a:ea typeface="微软雅黑" panose="020B0503020204020204" pitchFamily="34" charset="-122"/>
              </a:rPr>
              <a:t>完全相同</a:t>
            </a:r>
            <a:r>
              <a:rPr lang="zh-CN" altLang="en-US" dirty="0">
                <a:effectLst/>
                <a:latin typeface="微软雅黑" panose="020B0503020204020204" pitchFamily="34" charset="-122"/>
                <a:ea typeface="微软雅黑" panose="020B0503020204020204" pitchFamily="34" charset="-122"/>
              </a:rPr>
              <a:t>的整数结果？</a:t>
            </a:r>
          </a:p>
        </p:txBody>
      </p:sp>
    </p:spTree>
    <p:extLst>
      <p:ext uri="{BB962C8B-B14F-4D97-AF65-F5344CB8AC3E}">
        <p14:creationId xmlns:p14="http://schemas.microsoft.com/office/powerpoint/2010/main" val="3079205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FBAB97A0-C675-A4A9-D8EC-AE6607EE8D5F}"/>
              </a:ext>
            </a:extLst>
          </p:cNvPr>
          <p:cNvSpPr txBox="1"/>
          <p:nvPr/>
        </p:nvSpPr>
        <p:spPr>
          <a:xfrm>
            <a:off x="775717" y="1541680"/>
            <a:ext cx="6552736" cy="585738"/>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ea typeface="微软雅黑" panose="020B0503020204020204" pitchFamily="34" charset="-122"/>
              </a:rPr>
              <a:t>不会导致冲突</a:t>
            </a:r>
            <a:r>
              <a:rPr lang="en-US" altLang="zh-CN" sz="2400" b="1" dirty="0">
                <a:ea typeface="微软雅黑" panose="020B0503020204020204" pitchFamily="34" charset="-122"/>
              </a:rPr>
              <a:t>, </a:t>
            </a:r>
            <a:r>
              <a:rPr lang="zh-CN" altLang="en-US" sz="2400" b="1" dirty="0">
                <a:ea typeface="微软雅黑" panose="020B0503020204020204" pitchFamily="34" charset="-122"/>
              </a:rPr>
              <a:t>使用</a:t>
            </a:r>
            <a:r>
              <a:rPr lang="en-US" altLang="zh-CN" sz="2400" b="1" dirty="0">
                <a:effectLst/>
                <a:ea typeface="微软雅黑" panose="020B0503020204020204" pitchFamily="34" charset="-122"/>
              </a:rPr>
              <a:t>26</a:t>
            </a:r>
            <a:r>
              <a:rPr lang="zh-CN" altLang="en-US" sz="2400" b="1" dirty="0">
                <a:effectLst/>
                <a:ea typeface="微软雅黑" panose="020B0503020204020204" pitchFamily="34" charset="-122"/>
              </a:rPr>
              <a:t>进制可以保证一一对应</a:t>
            </a:r>
            <a:endParaRPr lang="en-US" altLang="zh-CN" sz="2400" b="1" dirty="0">
              <a:effectLst/>
              <a:ea typeface="微软雅黑" panose="020B0503020204020204" pitchFamily="34" charset="-122"/>
            </a:endParaRPr>
          </a:p>
        </p:txBody>
      </p:sp>
      <p:sp>
        <p:nvSpPr>
          <p:cNvPr id="17" name="文本框 16">
            <a:extLst>
              <a:ext uri="{FF2B5EF4-FFF2-40B4-BE49-F238E27FC236}">
                <a16:creationId xmlns:a16="http://schemas.microsoft.com/office/drawing/2014/main" id="{98FA2D01-2F49-FF11-C4F4-1FA5EE3CA620}"/>
              </a:ext>
            </a:extLst>
          </p:cNvPr>
          <p:cNvSpPr txBox="1"/>
          <p:nvPr/>
        </p:nvSpPr>
        <p:spPr>
          <a:xfrm>
            <a:off x="775717" y="2521062"/>
            <a:ext cx="10495786" cy="3785652"/>
          </a:xfrm>
          <a:prstGeom prst="rect">
            <a:avLst/>
          </a:prstGeom>
          <a:solidFill>
            <a:schemeClr val="accent4">
              <a:lumMod val="20000"/>
              <a:lumOff val="80000"/>
            </a:schemeClr>
          </a:solidFill>
        </p:spPr>
        <p:txBody>
          <a:bodyPr wrap="square">
            <a:spAutoFit/>
          </a:bodyPr>
          <a:lstStyle/>
          <a:p>
            <a:pPr>
              <a:lnSpc>
                <a:spcPct val="200000"/>
              </a:lnSpc>
            </a:pPr>
            <a:r>
              <a:rPr lang="zh-CN" altLang="en-US" sz="2000" dirty="0">
                <a:effectLst/>
                <a:ea typeface="微软雅黑" panose="020B0503020204020204" pitchFamily="34" charset="-122"/>
              </a:rPr>
              <a:t>想象一下我们最熟悉的</a:t>
            </a:r>
            <a:r>
              <a:rPr lang="zh-CN" altLang="en-US" sz="2000" b="1" dirty="0">
                <a:effectLst/>
                <a:ea typeface="微软雅黑" panose="020B0503020204020204" pitchFamily="34" charset="-122"/>
              </a:rPr>
              <a:t>十进制</a:t>
            </a:r>
            <a:r>
              <a:rPr lang="zh-CN" altLang="en-US" sz="2000" dirty="0">
                <a:effectLst/>
                <a:ea typeface="微软雅黑" panose="020B0503020204020204" pitchFamily="34" charset="-122"/>
              </a:rPr>
              <a:t>。为什么我们能肯定 </a:t>
            </a:r>
            <a:r>
              <a:rPr lang="en-US" altLang="zh-CN" sz="2000" dirty="0">
                <a:solidFill>
                  <a:srgbClr val="C00000"/>
                </a:solidFill>
                <a:effectLst/>
                <a:ea typeface="微软雅黑" panose="020B0503020204020204" pitchFamily="34" charset="-122"/>
              </a:rPr>
              <a:t>12</a:t>
            </a:r>
            <a:r>
              <a:rPr lang="zh-CN" altLang="en-US" sz="2000" dirty="0">
                <a:effectLst/>
                <a:ea typeface="微软雅黑" panose="020B0503020204020204" pitchFamily="34" charset="-122"/>
              </a:rPr>
              <a:t> 这个数和 </a:t>
            </a:r>
            <a:r>
              <a:rPr lang="en-US" altLang="zh-CN" sz="2000" dirty="0">
                <a:solidFill>
                  <a:srgbClr val="C00000"/>
                </a:solidFill>
                <a:effectLst/>
                <a:ea typeface="微软雅黑" panose="020B0503020204020204" pitchFamily="34" charset="-122"/>
              </a:rPr>
              <a:t>22</a:t>
            </a:r>
            <a:r>
              <a:rPr lang="zh-CN" altLang="en-US" sz="2000" dirty="0">
                <a:effectLst/>
                <a:ea typeface="微软雅黑" panose="020B0503020204020204" pitchFamily="34" charset="-122"/>
              </a:rPr>
              <a:t> 不一样？因为十进制</a:t>
            </a:r>
            <a:r>
              <a:rPr lang="zh-CN" altLang="en-US" sz="2000" dirty="0">
                <a:ea typeface="微软雅黑" panose="020B0503020204020204" pitchFamily="34" charset="-122"/>
              </a:rPr>
              <a:t>要求</a:t>
            </a:r>
            <a:r>
              <a:rPr lang="zh-CN" altLang="en-US" sz="2000" dirty="0">
                <a:effectLst/>
                <a:ea typeface="微软雅黑" panose="020B0503020204020204" pitchFamily="34" charset="-122"/>
              </a:rPr>
              <a:t>：</a:t>
            </a:r>
            <a:r>
              <a:rPr lang="zh-CN" altLang="en-US" sz="2000" b="1" dirty="0">
                <a:effectLst/>
                <a:ea typeface="微软雅黑" panose="020B0503020204020204" pitchFamily="34" charset="-122"/>
              </a:rPr>
              <a:t>每个位置上的数字只能是 </a:t>
            </a:r>
            <a:r>
              <a:rPr lang="en-US" altLang="zh-CN" sz="2000" b="1" dirty="0">
                <a:effectLst/>
                <a:ea typeface="微软雅黑" panose="020B0503020204020204" pitchFamily="34" charset="-122"/>
              </a:rPr>
              <a:t>0 </a:t>
            </a:r>
            <a:r>
              <a:rPr lang="zh-CN" altLang="en-US" sz="2000" b="1" dirty="0">
                <a:effectLst/>
                <a:ea typeface="微软雅黑" panose="020B0503020204020204" pitchFamily="34" charset="-122"/>
              </a:rPr>
              <a:t>到 </a:t>
            </a:r>
            <a:r>
              <a:rPr lang="en-US" altLang="zh-CN" sz="2000" b="1" dirty="0">
                <a:effectLst/>
                <a:ea typeface="微软雅黑" panose="020B0503020204020204" pitchFamily="34" charset="-122"/>
              </a:rPr>
              <a:t>9</a:t>
            </a:r>
            <a:r>
              <a:rPr lang="zh-CN" altLang="en-US" sz="2000" dirty="0">
                <a:effectLst/>
                <a:ea typeface="微软雅黑" panose="020B0503020204020204" pitchFamily="34" charset="-122"/>
              </a:rPr>
              <a:t>。</a:t>
            </a:r>
          </a:p>
          <a:p>
            <a:pPr>
              <a:lnSpc>
                <a:spcPct val="200000"/>
              </a:lnSpc>
            </a:pPr>
            <a:r>
              <a:rPr lang="zh-CN" altLang="en-US" sz="2000" dirty="0">
                <a:effectLst/>
                <a:ea typeface="微软雅黑" panose="020B0503020204020204" pitchFamily="34" charset="-122"/>
              </a:rPr>
              <a:t>当你数数数到 </a:t>
            </a:r>
            <a:r>
              <a:rPr lang="en-US" altLang="zh-CN" sz="2000" dirty="0">
                <a:solidFill>
                  <a:srgbClr val="C00000"/>
                </a:solidFill>
                <a:effectLst/>
                <a:ea typeface="微软雅黑" panose="020B0503020204020204" pitchFamily="34" charset="-122"/>
              </a:rPr>
              <a:t>9</a:t>
            </a:r>
            <a:r>
              <a:rPr lang="zh-CN" altLang="en-US" sz="2000" dirty="0">
                <a:effectLst/>
                <a:ea typeface="微软雅黑" panose="020B0503020204020204" pitchFamily="34" charset="-122"/>
              </a:rPr>
              <a:t>，下一个数不是发明一个新符号，而是</a:t>
            </a:r>
            <a:r>
              <a:rPr lang="zh-CN" altLang="en-US" sz="2000" b="1" dirty="0">
                <a:effectLst/>
                <a:ea typeface="微软雅黑" panose="020B0503020204020204" pitchFamily="34" charset="-122"/>
              </a:rPr>
              <a:t>向左边的“十位”进一</a:t>
            </a:r>
            <a:r>
              <a:rPr lang="zh-CN" altLang="en-US" sz="2000" dirty="0">
                <a:effectLst/>
                <a:ea typeface="微软雅黑" panose="020B0503020204020204" pitchFamily="34" charset="-122"/>
              </a:rPr>
              <a:t>，自己变回 </a:t>
            </a:r>
            <a:r>
              <a:rPr lang="en-US" altLang="zh-CN" sz="2000" dirty="0">
                <a:solidFill>
                  <a:srgbClr val="C00000"/>
                </a:solidFill>
                <a:effectLst/>
                <a:ea typeface="微软雅黑" panose="020B0503020204020204" pitchFamily="34" charset="-122"/>
              </a:rPr>
              <a:t>0</a:t>
            </a:r>
            <a:r>
              <a:rPr lang="zh-CN" altLang="en-US" sz="2000" dirty="0">
                <a:effectLst/>
                <a:ea typeface="微软雅黑" panose="020B0503020204020204" pitchFamily="34" charset="-122"/>
              </a:rPr>
              <a:t>，组合成了 </a:t>
            </a:r>
            <a:r>
              <a:rPr lang="en-US" altLang="zh-CN" sz="2000" dirty="0">
                <a:solidFill>
                  <a:srgbClr val="C00000"/>
                </a:solidFill>
                <a:effectLst/>
                <a:ea typeface="微软雅黑" panose="020B0503020204020204" pitchFamily="34" charset="-122"/>
              </a:rPr>
              <a:t>10</a:t>
            </a:r>
            <a:r>
              <a:rPr lang="zh-CN" altLang="en-US" sz="2000" dirty="0">
                <a:effectLst/>
                <a:ea typeface="微软雅黑" panose="020B0503020204020204" pitchFamily="34" charset="-122"/>
              </a:rPr>
              <a:t>。这个“逢十进一”的规则，保证了任何一个整数都有独一无二的表示方法。</a:t>
            </a:r>
            <a:endParaRPr lang="en-US" altLang="zh-CN" sz="2000" dirty="0">
              <a:effectLst/>
              <a:ea typeface="微软雅黑" panose="020B0503020204020204" pitchFamily="34" charset="-122"/>
            </a:endParaRPr>
          </a:p>
          <a:p>
            <a:pPr>
              <a:lnSpc>
                <a:spcPct val="200000"/>
              </a:lnSpc>
            </a:pPr>
            <a:r>
              <a:rPr lang="zh-CN" altLang="en-US" sz="2000" dirty="0">
                <a:ea typeface="微软雅黑" panose="020B0503020204020204" pitchFamily="34" charset="-122"/>
              </a:rPr>
              <a:t>在十进制中</a:t>
            </a:r>
            <a:r>
              <a:rPr lang="en-US" altLang="zh-CN" sz="2000" dirty="0">
                <a:ea typeface="微软雅黑" panose="020B0503020204020204" pitchFamily="34" charset="-122"/>
              </a:rPr>
              <a:t>, </a:t>
            </a:r>
            <a:r>
              <a:rPr lang="zh-CN" altLang="en-US" sz="2000" dirty="0">
                <a:ea typeface="微软雅黑" panose="020B0503020204020204" pitchFamily="34" charset="-122"/>
              </a:rPr>
              <a:t>表示 </a:t>
            </a:r>
            <a:r>
              <a:rPr lang="en-US" altLang="zh-CN" sz="2000" dirty="0">
                <a:effectLst/>
                <a:ea typeface="微软雅黑" panose="020B0503020204020204" pitchFamily="34" charset="-122"/>
              </a:rPr>
              <a:t>“</a:t>
            </a:r>
            <a:r>
              <a:rPr lang="en-US" altLang="zh-CN" sz="2000" dirty="0">
                <a:ea typeface="微软雅黑" panose="020B0503020204020204" pitchFamily="34" charset="-122"/>
              </a:rPr>
              <a:t>123” </a:t>
            </a:r>
            <a:r>
              <a:rPr lang="zh-CN" altLang="en-US" sz="2000" dirty="0">
                <a:ea typeface="微软雅黑" panose="020B0503020204020204" pitchFamily="34" charset="-122"/>
              </a:rPr>
              <a:t>的这个数字有且仅有这一种办法。而使用 </a:t>
            </a:r>
            <a:r>
              <a:rPr lang="en-US" altLang="zh-CN" sz="2000" dirty="0">
                <a:ea typeface="微软雅黑" panose="020B0503020204020204" pitchFamily="34" charset="-122"/>
              </a:rPr>
              <a:t>26 </a:t>
            </a:r>
            <a:r>
              <a:rPr lang="zh-CN" altLang="en-US" sz="2000" dirty="0">
                <a:ea typeface="微软雅黑" panose="020B0503020204020204" pitchFamily="34" charset="-122"/>
              </a:rPr>
              <a:t>进制</a:t>
            </a:r>
            <a:r>
              <a:rPr lang="en-US" altLang="zh-CN" sz="2000" dirty="0">
                <a:ea typeface="微软雅黑" panose="020B0503020204020204" pitchFamily="34" charset="-122"/>
              </a:rPr>
              <a:t>, </a:t>
            </a:r>
            <a:r>
              <a:rPr lang="zh-CN" altLang="en-US" sz="2000" dirty="0">
                <a:ea typeface="微软雅黑" panose="020B0503020204020204" pitchFamily="34" charset="-122"/>
              </a:rPr>
              <a:t>就可以保证表示某个字母串时有且仅有一种办法。</a:t>
            </a:r>
            <a:endParaRPr lang="en-US" altLang="zh-CN" sz="2000" dirty="0">
              <a:ea typeface="微软雅黑" panose="020B0503020204020204" pitchFamily="34" charset="-122"/>
            </a:endParaRPr>
          </a:p>
        </p:txBody>
      </p:sp>
    </p:spTree>
    <p:extLst>
      <p:ext uri="{BB962C8B-B14F-4D97-AF65-F5344CB8AC3E}">
        <p14:creationId xmlns:p14="http://schemas.microsoft.com/office/powerpoint/2010/main" val="368275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FBAB97A0-C675-A4A9-D8EC-AE6607EE8D5F}"/>
              </a:ext>
            </a:extLst>
          </p:cNvPr>
          <p:cNvSpPr txBox="1"/>
          <p:nvPr/>
        </p:nvSpPr>
        <p:spPr>
          <a:xfrm>
            <a:off x="709456" y="1448985"/>
            <a:ext cx="10806683"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我们可以用一个生活中的例子来举例：</a:t>
            </a:r>
            <a:endParaRPr lang="en-US" altLang="zh-CN" sz="2000" b="1" dirty="0">
              <a:effectLst/>
              <a:ea typeface="微软雅黑" panose="020B0503020204020204" pitchFamily="34" charset="-122"/>
            </a:endParaRPr>
          </a:p>
        </p:txBody>
      </p:sp>
      <p:sp>
        <p:nvSpPr>
          <p:cNvPr id="19" name="文本框 18">
            <a:extLst>
              <a:ext uri="{FF2B5EF4-FFF2-40B4-BE49-F238E27FC236}">
                <a16:creationId xmlns:a16="http://schemas.microsoft.com/office/drawing/2014/main" id="{0603D78C-DEDF-D95D-1148-12A53002CC3F}"/>
              </a:ext>
            </a:extLst>
          </p:cNvPr>
          <p:cNvSpPr txBox="1"/>
          <p:nvPr/>
        </p:nvSpPr>
        <p:spPr>
          <a:xfrm>
            <a:off x="733315" y="2290027"/>
            <a:ext cx="10806684" cy="877869"/>
          </a:xfrm>
          <a:prstGeom prst="rect">
            <a:avLst/>
          </a:prstGeom>
          <a:solidFill>
            <a:schemeClr val="accent5">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假设你只有两种面值的钱：</a:t>
            </a:r>
            <a:r>
              <a:rPr lang="en-US" altLang="zh-CN" b="1" dirty="0">
                <a:effectLst/>
                <a:ea typeface="微软雅黑" panose="020B0503020204020204" pitchFamily="34" charset="-122"/>
              </a:rPr>
              <a:t>1</a:t>
            </a:r>
            <a:r>
              <a:rPr lang="zh-CN" altLang="en-US" b="1" dirty="0">
                <a:effectLst/>
                <a:ea typeface="微软雅黑" panose="020B0503020204020204" pitchFamily="34" charset="-122"/>
              </a:rPr>
              <a:t>元</a:t>
            </a:r>
            <a:r>
              <a:rPr lang="zh-CN" altLang="en-US" dirty="0">
                <a:effectLst/>
                <a:ea typeface="微软雅黑" panose="020B0503020204020204" pitchFamily="34" charset="-122"/>
              </a:rPr>
              <a:t> 和 </a:t>
            </a:r>
            <a:r>
              <a:rPr lang="en-US" altLang="zh-CN" b="1" dirty="0">
                <a:effectLst/>
                <a:ea typeface="微软雅黑" panose="020B0503020204020204" pitchFamily="34" charset="-122"/>
              </a:rPr>
              <a:t>10</a:t>
            </a:r>
            <a:r>
              <a:rPr lang="zh-CN" altLang="en-US" b="1" dirty="0">
                <a:effectLst/>
                <a:ea typeface="微软雅黑" panose="020B0503020204020204" pitchFamily="34" charset="-122"/>
              </a:rPr>
              <a:t>元</a:t>
            </a:r>
            <a:r>
              <a:rPr lang="zh-CN" altLang="en-US" dirty="0">
                <a:effectLst/>
                <a:ea typeface="微软雅黑" panose="020B0503020204020204" pitchFamily="34" charset="-122"/>
              </a:rPr>
              <a:t>。你想凑出 </a:t>
            </a:r>
            <a:r>
              <a:rPr lang="en-US" altLang="zh-CN" b="1" dirty="0">
                <a:effectLst/>
                <a:ea typeface="微软雅黑" panose="020B0503020204020204" pitchFamily="34" charset="-122"/>
              </a:rPr>
              <a:t>12</a:t>
            </a:r>
            <a:r>
              <a:rPr lang="zh-CN" altLang="en-US" b="1" dirty="0">
                <a:effectLst/>
                <a:ea typeface="微软雅黑" panose="020B0503020204020204" pitchFamily="34" charset="-122"/>
              </a:rPr>
              <a:t>元</a:t>
            </a:r>
            <a:r>
              <a:rPr lang="en-US" altLang="zh-CN" b="1" dirty="0">
                <a:effectLst/>
                <a:ea typeface="微软雅黑" panose="020B0503020204020204" pitchFamily="34" charset="-122"/>
              </a:rPr>
              <a:t>,</a:t>
            </a:r>
            <a:r>
              <a:rPr lang="zh-CN" altLang="en-US" b="1" dirty="0">
                <a:effectLst/>
                <a:ea typeface="微软雅黑" panose="020B0503020204020204" pitchFamily="34" charset="-122"/>
              </a:rPr>
              <a:t> </a:t>
            </a:r>
            <a:r>
              <a:rPr lang="zh-CN" altLang="en-US" b="1" dirty="0">
                <a:ea typeface="微软雅黑" panose="020B0503020204020204" pitchFamily="34" charset="-122"/>
              </a:rPr>
              <a:t>且如果使用一元满十元要更换为十元纸币。</a:t>
            </a:r>
            <a:endParaRPr lang="zh-CN" altLang="en-US" dirty="0">
              <a:effectLst/>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凑法：一张 </a:t>
            </a:r>
            <a:r>
              <a:rPr lang="en-US" altLang="zh-CN" dirty="0">
                <a:effectLst/>
                <a:ea typeface="微软雅黑" panose="020B0503020204020204" pitchFamily="34" charset="-122"/>
              </a:rPr>
              <a:t>10</a:t>
            </a:r>
            <a:r>
              <a:rPr lang="zh-CN" altLang="en-US" dirty="0">
                <a:effectLst/>
                <a:ea typeface="微软雅黑" panose="020B0503020204020204" pitchFamily="34" charset="-122"/>
              </a:rPr>
              <a:t>元 </a:t>
            </a:r>
            <a:r>
              <a:rPr lang="en-US" altLang="zh-CN" dirty="0">
                <a:effectLst/>
                <a:ea typeface="微软雅黑" panose="020B0503020204020204" pitchFamily="34" charset="-122"/>
              </a:rPr>
              <a:t>+ </a:t>
            </a:r>
            <a:r>
              <a:rPr lang="zh-CN" altLang="en-US" dirty="0">
                <a:effectLst/>
                <a:ea typeface="微软雅黑" panose="020B0503020204020204" pitchFamily="34" charset="-122"/>
              </a:rPr>
              <a:t>两张 </a:t>
            </a:r>
            <a:r>
              <a:rPr lang="en-US" altLang="zh-CN" dirty="0">
                <a:effectLst/>
                <a:ea typeface="微软雅黑" panose="020B0503020204020204" pitchFamily="34" charset="-122"/>
              </a:rPr>
              <a:t>1</a:t>
            </a:r>
            <a:r>
              <a:rPr lang="zh-CN" altLang="en-US" dirty="0">
                <a:effectLst/>
                <a:ea typeface="微软雅黑" panose="020B0503020204020204" pitchFamily="34" charset="-122"/>
              </a:rPr>
              <a:t>元。 且这种组合是唯一的。 对应十进制就是：</a:t>
            </a:r>
            <a:r>
              <a:rPr lang="en-US" altLang="zh-CN" dirty="0">
                <a:solidFill>
                  <a:srgbClr val="C00000"/>
                </a:solidFill>
                <a:effectLst/>
                <a:ea typeface="微软雅黑" panose="020B0503020204020204" pitchFamily="34" charset="-122"/>
              </a:rPr>
              <a:t>1 * 10 + 2 * 1 = 12</a:t>
            </a:r>
            <a:endParaRPr lang="zh-CN" altLang="en-US" dirty="0">
              <a:effectLst/>
              <a:ea typeface="微软雅黑" panose="020B0503020204020204" pitchFamily="34" charset="-122"/>
            </a:endParaRPr>
          </a:p>
        </p:txBody>
      </p:sp>
      <p:sp>
        <p:nvSpPr>
          <p:cNvPr id="21" name="文本框 20">
            <a:extLst>
              <a:ext uri="{FF2B5EF4-FFF2-40B4-BE49-F238E27FC236}">
                <a16:creationId xmlns:a16="http://schemas.microsoft.com/office/drawing/2014/main" id="{B49B7DF1-19A6-35AF-ECA4-9DBC0EC005B8}"/>
              </a:ext>
            </a:extLst>
          </p:cNvPr>
          <p:cNvSpPr txBox="1"/>
          <p:nvPr/>
        </p:nvSpPr>
        <p:spPr>
          <a:xfrm>
            <a:off x="709456" y="3505403"/>
            <a:ext cx="10854402" cy="2539862"/>
          </a:xfrm>
          <a:prstGeom prst="rect">
            <a:avLst/>
          </a:prstGeom>
          <a:solidFill>
            <a:schemeClr val="accent2">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现在，如果允许</a:t>
            </a:r>
            <a:r>
              <a:rPr lang="zh-CN" altLang="en-US" b="1" dirty="0">
                <a:effectLst/>
                <a:ea typeface="微软雅黑" panose="020B0503020204020204" pitchFamily="34" charset="-122"/>
              </a:rPr>
              <a:t>不遵守进位规则</a:t>
            </a:r>
            <a:r>
              <a:rPr lang="zh-CN" altLang="en-US" dirty="0">
                <a:effectLst/>
                <a:ea typeface="微软雅黑" panose="020B0503020204020204" pitchFamily="34" charset="-122"/>
              </a:rPr>
              <a:t>，还可以怎么凑？</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零张 </a:t>
            </a:r>
            <a:r>
              <a:rPr lang="en-US" altLang="zh-CN" dirty="0">
                <a:effectLst/>
                <a:ea typeface="微软雅黑" panose="020B0503020204020204" pitchFamily="34" charset="-122"/>
              </a:rPr>
              <a:t>10</a:t>
            </a:r>
            <a:r>
              <a:rPr lang="zh-CN" altLang="en-US" dirty="0">
                <a:effectLst/>
                <a:ea typeface="微软雅黑" panose="020B0503020204020204" pitchFamily="34" charset="-122"/>
              </a:rPr>
              <a:t>元 </a:t>
            </a:r>
            <a:r>
              <a:rPr lang="en-US" altLang="zh-CN" dirty="0">
                <a:effectLst/>
                <a:ea typeface="微软雅黑" panose="020B0503020204020204" pitchFamily="34" charset="-122"/>
              </a:rPr>
              <a:t>+ </a:t>
            </a:r>
            <a:r>
              <a:rPr lang="zh-CN" altLang="en-US" dirty="0">
                <a:effectLst/>
                <a:ea typeface="微软雅黑" panose="020B0503020204020204" pitchFamily="34" charset="-122"/>
              </a:rPr>
              <a:t>十二张 </a:t>
            </a:r>
            <a:r>
              <a:rPr lang="en-US" altLang="zh-CN" dirty="0">
                <a:effectLst/>
                <a:ea typeface="微软雅黑" panose="020B0503020204020204" pitchFamily="34" charset="-122"/>
              </a:rPr>
              <a:t>1</a:t>
            </a:r>
            <a:r>
              <a:rPr lang="zh-CN" altLang="en-US" dirty="0">
                <a:effectLst/>
                <a:ea typeface="微软雅黑" panose="020B0503020204020204" pitchFamily="34" charset="-122"/>
              </a:rPr>
              <a:t>元。 强行对应到十进制上就是：</a:t>
            </a:r>
            <a:r>
              <a:rPr lang="en-US" altLang="zh-CN" dirty="0">
                <a:solidFill>
                  <a:srgbClr val="C00000"/>
                </a:solidFill>
                <a:effectLst/>
                <a:ea typeface="微软雅黑" panose="020B0503020204020204" pitchFamily="34" charset="-122"/>
              </a:rPr>
              <a:t>0 * 10 + 12 * 1 = 12</a:t>
            </a:r>
            <a:endParaRPr lang="zh-CN" altLang="en-US"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我们用两种</a:t>
            </a:r>
            <a:r>
              <a:rPr lang="zh-CN" altLang="en-US" b="1" dirty="0">
                <a:effectLst/>
                <a:ea typeface="微软雅黑" panose="020B0503020204020204" pitchFamily="34" charset="-122"/>
              </a:rPr>
              <a:t>不同</a:t>
            </a:r>
            <a:r>
              <a:rPr lang="zh-CN" altLang="en-US" dirty="0">
                <a:effectLst/>
                <a:ea typeface="微软雅黑" panose="020B0503020204020204" pitchFamily="34" charset="-122"/>
              </a:rPr>
              <a:t>的纸币组合方式，凑出了</a:t>
            </a:r>
            <a:r>
              <a:rPr lang="zh-CN" altLang="en-US" b="1" dirty="0">
                <a:effectLst/>
                <a:ea typeface="微软雅黑" panose="020B0503020204020204" pitchFamily="34" charset="-122"/>
              </a:rPr>
              <a:t>完全相同</a:t>
            </a:r>
            <a:r>
              <a:rPr lang="zh-CN" altLang="en-US" dirty="0">
                <a:effectLst/>
                <a:ea typeface="微软雅黑" panose="020B0503020204020204" pitchFamily="34" charset="-122"/>
              </a:rPr>
              <a:t>的总金额！</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组合一：</a:t>
            </a:r>
            <a:r>
              <a:rPr lang="en-US" altLang="zh-CN" dirty="0">
                <a:solidFill>
                  <a:srgbClr val="C00000"/>
                </a:solidFill>
                <a:effectLst/>
                <a:ea typeface="微软雅黑" panose="020B0503020204020204" pitchFamily="34" charset="-122"/>
              </a:rPr>
              <a:t>(</a:t>
            </a:r>
            <a:r>
              <a:rPr lang="zh-CN" altLang="en-US" dirty="0">
                <a:solidFill>
                  <a:srgbClr val="C00000"/>
                </a:solidFill>
                <a:effectLst/>
                <a:ea typeface="微软雅黑" panose="020B0503020204020204" pitchFamily="34" charset="-122"/>
              </a:rPr>
              <a:t>一张</a:t>
            </a:r>
            <a:r>
              <a:rPr lang="en-US" altLang="zh-CN" dirty="0">
                <a:solidFill>
                  <a:srgbClr val="C00000"/>
                </a:solidFill>
                <a:effectLst/>
                <a:ea typeface="微软雅黑" panose="020B0503020204020204" pitchFamily="34" charset="-122"/>
              </a:rPr>
              <a:t>10</a:t>
            </a:r>
            <a:r>
              <a:rPr lang="zh-CN" altLang="en-US" dirty="0">
                <a:solidFill>
                  <a:srgbClr val="C00000"/>
                </a:solidFill>
                <a:effectLst/>
                <a:ea typeface="微软雅黑" panose="020B0503020204020204" pitchFamily="34" charset="-122"/>
              </a:rPr>
              <a:t>元</a:t>
            </a:r>
            <a:r>
              <a:rPr lang="en-US" altLang="zh-CN" dirty="0">
                <a:solidFill>
                  <a:srgbClr val="C00000"/>
                </a:solidFill>
                <a:effectLst/>
                <a:ea typeface="微软雅黑" panose="020B0503020204020204" pitchFamily="34" charset="-122"/>
              </a:rPr>
              <a:t>, </a:t>
            </a:r>
            <a:r>
              <a:rPr lang="zh-CN" altLang="en-US" dirty="0">
                <a:solidFill>
                  <a:srgbClr val="C00000"/>
                </a:solidFill>
                <a:effectLst/>
                <a:ea typeface="微软雅黑" panose="020B0503020204020204" pitchFamily="34" charset="-122"/>
              </a:rPr>
              <a:t>两张</a:t>
            </a:r>
            <a:r>
              <a:rPr lang="en-US" altLang="zh-CN" dirty="0">
                <a:solidFill>
                  <a:srgbClr val="C00000"/>
                </a:solidFill>
                <a:effectLst/>
                <a:ea typeface="微软雅黑" panose="020B0503020204020204" pitchFamily="34" charset="-122"/>
              </a:rPr>
              <a:t>1</a:t>
            </a:r>
            <a:r>
              <a:rPr lang="zh-CN" altLang="en-US" dirty="0">
                <a:solidFill>
                  <a:srgbClr val="C00000"/>
                </a:solidFill>
                <a:effectLst/>
                <a:ea typeface="微软雅黑" panose="020B0503020204020204" pitchFamily="34" charset="-122"/>
              </a:rPr>
              <a:t>元</a:t>
            </a:r>
            <a:r>
              <a:rPr lang="en-US" altLang="zh-CN" dirty="0">
                <a:solidFill>
                  <a:srgbClr val="C00000"/>
                </a:solidFill>
                <a:effectLst/>
                <a:ea typeface="微软雅黑" panose="020B0503020204020204" pitchFamily="34" charset="-122"/>
              </a:rPr>
              <a:t>)</a:t>
            </a:r>
            <a:endParaRPr lang="zh-CN" altLang="en-US" dirty="0">
              <a:effectLst/>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组合二：</a:t>
            </a:r>
            <a:r>
              <a:rPr lang="en-US" altLang="zh-CN" dirty="0">
                <a:solidFill>
                  <a:srgbClr val="C00000"/>
                </a:solidFill>
                <a:effectLst/>
                <a:ea typeface="微软雅黑" panose="020B0503020204020204" pitchFamily="34" charset="-122"/>
              </a:rPr>
              <a:t>(</a:t>
            </a:r>
            <a:r>
              <a:rPr lang="zh-CN" altLang="en-US" dirty="0">
                <a:solidFill>
                  <a:srgbClr val="C00000"/>
                </a:solidFill>
                <a:effectLst/>
                <a:ea typeface="微软雅黑" panose="020B0503020204020204" pitchFamily="34" charset="-122"/>
              </a:rPr>
              <a:t>零张</a:t>
            </a:r>
            <a:r>
              <a:rPr lang="en-US" altLang="zh-CN" dirty="0">
                <a:solidFill>
                  <a:srgbClr val="C00000"/>
                </a:solidFill>
                <a:effectLst/>
                <a:ea typeface="微软雅黑" panose="020B0503020204020204" pitchFamily="34" charset="-122"/>
              </a:rPr>
              <a:t>10</a:t>
            </a:r>
            <a:r>
              <a:rPr lang="zh-CN" altLang="en-US" dirty="0">
                <a:solidFill>
                  <a:srgbClr val="C00000"/>
                </a:solidFill>
                <a:effectLst/>
                <a:ea typeface="微软雅黑" panose="020B0503020204020204" pitchFamily="34" charset="-122"/>
              </a:rPr>
              <a:t>元</a:t>
            </a:r>
            <a:r>
              <a:rPr lang="en-US" altLang="zh-CN" dirty="0">
                <a:solidFill>
                  <a:srgbClr val="C00000"/>
                </a:solidFill>
                <a:effectLst/>
                <a:ea typeface="微软雅黑" panose="020B0503020204020204" pitchFamily="34" charset="-122"/>
              </a:rPr>
              <a:t>, </a:t>
            </a:r>
            <a:r>
              <a:rPr lang="zh-CN" altLang="en-US" dirty="0">
                <a:solidFill>
                  <a:srgbClr val="C00000"/>
                </a:solidFill>
                <a:effectLst/>
                <a:ea typeface="微软雅黑" panose="020B0503020204020204" pitchFamily="34" charset="-122"/>
              </a:rPr>
              <a:t>十二张</a:t>
            </a:r>
            <a:r>
              <a:rPr lang="en-US" altLang="zh-CN" dirty="0">
                <a:solidFill>
                  <a:srgbClr val="C00000"/>
                </a:solidFill>
                <a:effectLst/>
                <a:ea typeface="微软雅黑" panose="020B0503020204020204" pitchFamily="34" charset="-122"/>
              </a:rPr>
              <a:t>1</a:t>
            </a:r>
            <a:r>
              <a:rPr lang="zh-CN" altLang="en-US" dirty="0">
                <a:solidFill>
                  <a:srgbClr val="C00000"/>
                </a:solidFill>
                <a:effectLst/>
                <a:ea typeface="微软雅黑" panose="020B0503020204020204" pitchFamily="34" charset="-122"/>
              </a:rPr>
              <a:t>元</a:t>
            </a:r>
            <a:r>
              <a:rPr lang="en-US" altLang="zh-CN" dirty="0">
                <a:solidFill>
                  <a:srgbClr val="C00000"/>
                </a:solidFill>
                <a:effectLst/>
                <a:ea typeface="微软雅黑" panose="020B0503020204020204" pitchFamily="34" charset="-122"/>
              </a:rPr>
              <a:t>)</a:t>
            </a:r>
            <a:endParaRPr lang="zh-CN" altLang="en-US" dirty="0">
              <a:effectLst/>
              <a:ea typeface="微软雅黑" panose="020B0503020204020204" pitchFamily="34" charset="-122"/>
            </a:endParaRPr>
          </a:p>
          <a:p>
            <a:pPr>
              <a:lnSpc>
                <a:spcPct val="150000"/>
              </a:lnSpc>
            </a:pPr>
            <a:r>
              <a:rPr lang="zh-CN" altLang="en-US" dirty="0">
                <a:effectLst/>
                <a:ea typeface="微软雅黑" panose="020B0503020204020204" pitchFamily="34" charset="-122"/>
              </a:rPr>
              <a:t>如果我们把凑钱的总金额当作哈希值，那么两个完全不同的原始输入，产生了相同的哈希值</a:t>
            </a:r>
            <a:r>
              <a:rPr lang="en-US" altLang="zh-CN" dirty="0">
                <a:effectLst/>
                <a:ea typeface="微软雅黑" panose="020B0503020204020204" pitchFamily="34" charset="-122"/>
              </a:rPr>
              <a:t>(</a:t>
            </a:r>
            <a:r>
              <a:rPr lang="zh-CN" altLang="en-US" dirty="0">
                <a:effectLst/>
                <a:ea typeface="微软雅黑" panose="020B0503020204020204" pitchFamily="34" charset="-122"/>
              </a:rPr>
              <a:t>哈希冲突</a:t>
            </a:r>
            <a:r>
              <a:rPr lang="en-US" altLang="zh-CN" dirty="0">
                <a:effectLst/>
                <a:ea typeface="微软雅黑" panose="020B0503020204020204" pitchFamily="34" charset="-122"/>
              </a:rPr>
              <a:t>)</a:t>
            </a:r>
            <a:r>
              <a:rPr lang="zh-CN" altLang="en-US" dirty="0">
                <a:effectLst/>
                <a:ea typeface="微软雅黑" panose="020B0503020204020204" pitchFamily="34" charset="-122"/>
              </a:rPr>
              <a:t>。</a:t>
            </a:r>
          </a:p>
        </p:txBody>
      </p:sp>
    </p:spTree>
    <p:extLst>
      <p:ext uri="{BB962C8B-B14F-4D97-AF65-F5344CB8AC3E}">
        <p14:creationId xmlns:p14="http://schemas.microsoft.com/office/powerpoint/2010/main" val="360592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fade">
                                      <p:cBhvr>
                                        <p:cTn id="7" dur="50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Effect transition="in" filter="fade">
                                      <p:cBhvr>
                                        <p:cTn id="17" dur="500"/>
                                        <p:tgtEl>
                                          <p:spTgt spid="2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1">
                                            <p:txEl>
                                              <p:pRg st="2" end="2"/>
                                            </p:txEl>
                                          </p:spTgt>
                                        </p:tgtEl>
                                        <p:attrNameLst>
                                          <p:attrName>style.visibility</p:attrName>
                                        </p:attrNameLst>
                                      </p:cBhvr>
                                      <p:to>
                                        <p:strVal val="visible"/>
                                      </p:to>
                                    </p:set>
                                    <p:animEffect transition="in" filter="fade">
                                      <p:cBhvr>
                                        <p:cTn id="22" dur="500"/>
                                        <p:tgtEl>
                                          <p:spTgt spid="2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xEl>
                                              <p:pRg st="3" end="3"/>
                                            </p:txEl>
                                          </p:spTgt>
                                        </p:tgtEl>
                                        <p:attrNameLst>
                                          <p:attrName>style.visibility</p:attrName>
                                        </p:attrNameLst>
                                      </p:cBhvr>
                                      <p:to>
                                        <p:strVal val="visible"/>
                                      </p:to>
                                    </p:set>
                                    <p:animEffect transition="in" filter="fade">
                                      <p:cBhvr>
                                        <p:cTn id="27" dur="500"/>
                                        <p:tgtEl>
                                          <p:spTgt spid="21">
                                            <p:txEl>
                                              <p:pRg st="3" end="3"/>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1">
                                            <p:txEl>
                                              <p:pRg st="4" end="4"/>
                                            </p:txEl>
                                          </p:spTgt>
                                        </p:tgtEl>
                                        <p:attrNameLst>
                                          <p:attrName>style.visibility</p:attrName>
                                        </p:attrNameLst>
                                      </p:cBhvr>
                                      <p:to>
                                        <p:strVal val="visible"/>
                                      </p:to>
                                    </p:set>
                                    <p:animEffect transition="in" filter="fade">
                                      <p:cBhvr>
                                        <p:cTn id="30" dur="500"/>
                                        <p:tgtEl>
                                          <p:spTgt spid="2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
                                            <p:txEl>
                                              <p:pRg st="5" end="5"/>
                                            </p:txEl>
                                          </p:spTgt>
                                        </p:tgtEl>
                                        <p:attrNameLst>
                                          <p:attrName>style.visibility</p:attrName>
                                        </p:attrNameLst>
                                      </p:cBhvr>
                                      <p:to>
                                        <p:strVal val="visible"/>
                                      </p:to>
                                    </p:set>
                                    <p:animEffect transition="in" filter="fade">
                                      <p:cBhvr>
                                        <p:cTn id="35" dur="500"/>
                                        <p:tgtEl>
                                          <p:spTgt spid="2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21" name="文本框 20">
            <a:extLst>
              <a:ext uri="{FF2B5EF4-FFF2-40B4-BE49-F238E27FC236}">
                <a16:creationId xmlns:a16="http://schemas.microsoft.com/office/drawing/2014/main" id="{B49B7DF1-19A6-35AF-ECA4-9DBC0EC005B8}"/>
              </a:ext>
            </a:extLst>
          </p:cNvPr>
          <p:cNvSpPr txBox="1"/>
          <p:nvPr/>
        </p:nvSpPr>
        <p:spPr>
          <a:xfrm>
            <a:off x="775716" y="2683422"/>
            <a:ext cx="10854402" cy="1293367"/>
          </a:xfrm>
          <a:prstGeom prst="rect">
            <a:avLst/>
          </a:prstGeom>
          <a:solidFill>
            <a:schemeClr val="accent2">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组合二：</a:t>
            </a:r>
            <a:r>
              <a:rPr lang="en-US" altLang="zh-CN" dirty="0">
                <a:solidFill>
                  <a:srgbClr val="C00000"/>
                </a:solidFill>
                <a:effectLst/>
                <a:ea typeface="微软雅黑" panose="020B0503020204020204" pitchFamily="34" charset="-122"/>
              </a:rPr>
              <a:t>(</a:t>
            </a:r>
            <a:r>
              <a:rPr lang="zh-CN" altLang="en-US" dirty="0">
                <a:solidFill>
                  <a:srgbClr val="C00000"/>
                </a:solidFill>
                <a:effectLst/>
                <a:ea typeface="微软雅黑" panose="020B0503020204020204" pitchFamily="34" charset="-122"/>
              </a:rPr>
              <a:t>零张</a:t>
            </a:r>
            <a:r>
              <a:rPr lang="en-US" altLang="zh-CN" dirty="0">
                <a:solidFill>
                  <a:srgbClr val="C00000"/>
                </a:solidFill>
                <a:effectLst/>
                <a:ea typeface="微软雅黑" panose="020B0503020204020204" pitchFamily="34" charset="-122"/>
              </a:rPr>
              <a:t>10</a:t>
            </a:r>
            <a:r>
              <a:rPr lang="zh-CN" altLang="en-US" dirty="0">
                <a:solidFill>
                  <a:srgbClr val="C00000"/>
                </a:solidFill>
                <a:effectLst/>
                <a:ea typeface="微软雅黑" panose="020B0503020204020204" pitchFamily="34" charset="-122"/>
              </a:rPr>
              <a:t>元</a:t>
            </a:r>
            <a:r>
              <a:rPr lang="en-US" altLang="zh-CN" dirty="0">
                <a:solidFill>
                  <a:srgbClr val="C00000"/>
                </a:solidFill>
                <a:effectLst/>
                <a:ea typeface="微软雅黑" panose="020B0503020204020204" pitchFamily="34" charset="-122"/>
              </a:rPr>
              <a:t>, </a:t>
            </a:r>
            <a:r>
              <a:rPr lang="zh-CN" altLang="en-US" dirty="0">
                <a:solidFill>
                  <a:srgbClr val="C00000"/>
                </a:solidFill>
                <a:effectLst/>
                <a:ea typeface="微软雅黑" panose="020B0503020204020204" pitchFamily="34" charset="-122"/>
              </a:rPr>
              <a:t>十二张</a:t>
            </a:r>
            <a:r>
              <a:rPr lang="en-US" altLang="zh-CN" dirty="0">
                <a:solidFill>
                  <a:srgbClr val="C00000"/>
                </a:solidFill>
                <a:effectLst/>
                <a:ea typeface="微软雅黑" panose="020B0503020204020204" pitchFamily="34" charset="-122"/>
              </a:rPr>
              <a:t>1</a:t>
            </a:r>
            <a:r>
              <a:rPr lang="zh-CN" altLang="en-US" dirty="0">
                <a:solidFill>
                  <a:srgbClr val="C00000"/>
                </a:solidFill>
                <a:effectLst/>
                <a:ea typeface="微软雅黑" panose="020B0503020204020204" pitchFamily="34" charset="-122"/>
              </a:rPr>
              <a:t>元</a:t>
            </a:r>
            <a:r>
              <a:rPr lang="en-US" altLang="zh-CN" dirty="0">
                <a:solidFill>
                  <a:srgbClr val="C00000"/>
                </a:solidFill>
                <a:effectLst/>
                <a:ea typeface="微软雅黑" panose="020B0503020204020204" pitchFamily="34" charset="-122"/>
              </a:rPr>
              <a:t>)</a:t>
            </a:r>
            <a:endParaRPr lang="zh-CN" altLang="en-US" dirty="0">
              <a:effectLst/>
              <a:ea typeface="微软雅黑" panose="020B0503020204020204" pitchFamily="34" charset="-122"/>
            </a:endParaRPr>
          </a:p>
          <a:p>
            <a:pPr>
              <a:lnSpc>
                <a:spcPct val="150000"/>
              </a:lnSpc>
              <a:buClr>
                <a:srgbClr val="000000"/>
              </a:buClr>
            </a:pPr>
            <a:r>
              <a:rPr lang="zh-CN" altLang="en-US" dirty="0">
                <a:effectLst/>
                <a:ea typeface="微软雅黑" panose="020B0503020204020204" pitchFamily="34" charset="-122"/>
              </a:rPr>
              <a:t>那么对于组合二而言</a:t>
            </a:r>
            <a:r>
              <a:rPr lang="en-US" altLang="zh-CN" dirty="0">
                <a:effectLst/>
                <a:ea typeface="微软雅黑" panose="020B0503020204020204" pitchFamily="34" charset="-122"/>
              </a:rPr>
              <a:t>, </a:t>
            </a:r>
            <a:r>
              <a:rPr lang="zh-CN" altLang="en-US" dirty="0">
                <a:effectLst/>
                <a:ea typeface="微软雅黑" panose="020B0503020204020204" pitchFamily="34" charset="-122"/>
              </a:rPr>
              <a:t>十二张 </a:t>
            </a:r>
            <a:r>
              <a:rPr lang="en-US" altLang="zh-CN" dirty="0">
                <a:effectLst/>
                <a:ea typeface="微软雅黑" panose="020B0503020204020204" pitchFamily="34" charset="-122"/>
              </a:rPr>
              <a:t>1 </a:t>
            </a:r>
            <a:r>
              <a:rPr lang="zh-CN" altLang="en-US" dirty="0">
                <a:effectLst/>
                <a:ea typeface="微软雅黑" panose="020B0503020204020204" pitchFamily="34" charset="-122"/>
              </a:rPr>
              <a:t>元</a:t>
            </a:r>
            <a:r>
              <a:rPr lang="zh-CN" altLang="en-US" b="1" dirty="0">
                <a:effectLst/>
                <a:ea typeface="微软雅黑" panose="020B0503020204020204" pitchFamily="34" charset="-122"/>
              </a:rPr>
              <a:t>本来应该进位却没有进位</a:t>
            </a:r>
            <a:r>
              <a:rPr lang="zh-CN" altLang="en-US" dirty="0">
                <a:effectLst/>
                <a:ea typeface="微软雅黑" panose="020B0503020204020204" pitchFamily="34" charset="-122"/>
              </a:rPr>
              <a:t>，就导致了用两种不同的数字组合方式，可以凑出了完全相同的数值！</a:t>
            </a:r>
          </a:p>
        </p:txBody>
      </p:sp>
      <p:sp>
        <p:nvSpPr>
          <p:cNvPr id="7" name="文本框 6">
            <a:extLst>
              <a:ext uri="{FF2B5EF4-FFF2-40B4-BE49-F238E27FC236}">
                <a16:creationId xmlns:a16="http://schemas.microsoft.com/office/drawing/2014/main" id="{5C298F97-E708-1F00-4FAE-4EA76C44A1F4}"/>
              </a:ext>
            </a:extLst>
          </p:cNvPr>
          <p:cNvSpPr txBox="1"/>
          <p:nvPr/>
        </p:nvSpPr>
        <p:spPr>
          <a:xfrm>
            <a:off x="775717" y="1566443"/>
            <a:ext cx="10495786" cy="877869"/>
          </a:xfrm>
          <a:prstGeom prst="rect">
            <a:avLst/>
          </a:prstGeom>
          <a:solidFill>
            <a:schemeClr val="accent4">
              <a:lumMod val="20000"/>
              <a:lumOff val="80000"/>
            </a:schemeClr>
          </a:solidFill>
        </p:spPr>
        <p:txBody>
          <a:bodyPr wrap="square">
            <a:spAutoFit/>
          </a:bodyPr>
          <a:lstStyle/>
          <a:p>
            <a:pPr>
              <a:lnSpc>
                <a:spcPct val="150000"/>
              </a:lnSpc>
            </a:pPr>
            <a:r>
              <a:rPr lang="zh-CN" altLang="en-US" dirty="0">
                <a:effectLst/>
                <a:ea typeface="微软雅黑" panose="020B0503020204020204" pitchFamily="34" charset="-122"/>
              </a:rPr>
              <a:t>前面讲解过，为什么十进制可以保证任何一个整数都有独一无二的表示方法。因为十进制</a:t>
            </a:r>
            <a:r>
              <a:rPr lang="zh-CN" altLang="en-US" dirty="0">
                <a:ea typeface="微软雅黑" panose="020B0503020204020204" pitchFamily="34" charset="-122"/>
              </a:rPr>
              <a:t>要求</a:t>
            </a:r>
            <a:r>
              <a:rPr lang="zh-CN" altLang="en-US" dirty="0">
                <a:effectLst/>
                <a:ea typeface="微软雅黑" panose="020B0503020204020204" pitchFamily="34" charset="-122"/>
              </a:rPr>
              <a:t>：</a:t>
            </a:r>
            <a:r>
              <a:rPr lang="zh-CN" altLang="en-US" b="1" dirty="0">
                <a:effectLst/>
                <a:ea typeface="微软雅黑" panose="020B0503020204020204" pitchFamily="34" charset="-122"/>
              </a:rPr>
              <a:t>每个位置上的数字只能是 </a:t>
            </a:r>
            <a:r>
              <a:rPr lang="en-US" altLang="zh-CN" b="1" dirty="0">
                <a:effectLst/>
                <a:ea typeface="微软雅黑" panose="020B0503020204020204" pitchFamily="34" charset="-122"/>
              </a:rPr>
              <a:t>0 </a:t>
            </a:r>
            <a:r>
              <a:rPr lang="zh-CN" altLang="en-US" b="1" dirty="0">
                <a:effectLst/>
                <a:ea typeface="微软雅黑" panose="020B0503020204020204" pitchFamily="34" charset="-122"/>
              </a:rPr>
              <a:t>到 </a:t>
            </a:r>
            <a:r>
              <a:rPr lang="en-US" altLang="zh-CN" b="1" dirty="0">
                <a:effectLst/>
                <a:ea typeface="微软雅黑" panose="020B0503020204020204" pitchFamily="34" charset="-122"/>
              </a:rPr>
              <a:t>9</a:t>
            </a:r>
            <a:r>
              <a:rPr lang="en-US" altLang="zh-CN" b="1" dirty="0">
                <a:ea typeface="微软雅黑" panose="020B0503020204020204" pitchFamily="34" charset="-122"/>
              </a:rPr>
              <a:t>,</a:t>
            </a:r>
            <a:r>
              <a:rPr lang="zh-CN" altLang="en-US" b="1" dirty="0">
                <a:ea typeface="微软雅黑" panose="020B0503020204020204" pitchFamily="34" charset="-122"/>
              </a:rPr>
              <a:t> </a:t>
            </a:r>
            <a:r>
              <a:rPr lang="zh-CN" altLang="en-US" dirty="0">
                <a:effectLst/>
                <a:ea typeface="微软雅黑" panose="020B0503020204020204" pitchFamily="34" charset="-122"/>
              </a:rPr>
              <a:t>逢十进一。</a:t>
            </a:r>
          </a:p>
        </p:txBody>
      </p:sp>
      <p:sp>
        <p:nvSpPr>
          <p:cNvPr id="9" name="文本框 8">
            <a:extLst>
              <a:ext uri="{FF2B5EF4-FFF2-40B4-BE49-F238E27FC236}">
                <a16:creationId xmlns:a16="http://schemas.microsoft.com/office/drawing/2014/main" id="{4FA63DE2-9F05-0B48-1238-FBD5130312B6}"/>
              </a:ext>
            </a:extLst>
          </p:cNvPr>
          <p:cNvSpPr txBox="1"/>
          <p:nvPr/>
        </p:nvSpPr>
        <p:spPr>
          <a:xfrm>
            <a:off x="775717" y="4215900"/>
            <a:ext cx="10495786" cy="2124364"/>
          </a:xfrm>
          <a:prstGeom prst="rect">
            <a:avLst/>
          </a:prstGeom>
          <a:solidFill>
            <a:schemeClr val="bg1">
              <a:lumMod val="95000"/>
            </a:schemeClr>
          </a:solidFill>
        </p:spPr>
        <p:txBody>
          <a:bodyPr wrap="square">
            <a:spAutoFit/>
          </a:bodyPr>
          <a:lstStyle/>
          <a:p>
            <a:pPr>
              <a:lnSpc>
                <a:spcPct val="150000"/>
              </a:lnSpc>
            </a:pPr>
            <a:r>
              <a:rPr lang="zh-CN" altLang="en-US" dirty="0">
                <a:effectLst/>
                <a:ea typeface="微软雅黑" panose="020B0503020204020204" pitchFamily="34" charset="-122"/>
              </a:rPr>
              <a:t>现在，我们把这个思想应用到我们的字母问题上：</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我们有多少个“符号”？</a:t>
            </a:r>
            <a:r>
              <a:rPr lang="en-US" altLang="zh-CN" dirty="0">
                <a:effectLst/>
                <a:ea typeface="微软雅黑" panose="020B0503020204020204" pitchFamily="34" charset="-122"/>
              </a:rPr>
              <a:t>'A' </a:t>
            </a:r>
            <a:r>
              <a:rPr lang="zh-CN" altLang="en-US" dirty="0">
                <a:effectLst/>
                <a:ea typeface="微软雅黑" panose="020B0503020204020204" pitchFamily="34" charset="-122"/>
              </a:rPr>
              <a:t>到 </a:t>
            </a:r>
            <a:r>
              <a:rPr lang="en-US" altLang="zh-CN" dirty="0">
                <a:effectLst/>
                <a:ea typeface="微软雅黑" panose="020B0503020204020204" pitchFamily="34" charset="-122"/>
              </a:rPr>
              <a:t>'Z'</a:t>
            </a:r>
            <a:r>
              <a:rPr lang="zh-CN" altLang="en-US" dirty="0">
                <a:effectLst/>
                <a:ea typeface="微软雅黑" panose="020B0503020204020204" pitchFamily="34" charset="-122"/>
              </a:rPr>
              <a:t>，共 </a:t>
            </a:r>
            <a:r>
              <a:rPr lang="en-US" altLang="zh-CN" dirty="0">
                <a:effectLst/>
                <a:ea typeface="微软雅黑" panose="020B0503020204020204" pitchFamily="34" charset="-122"/>
              </a:rPr>
              <a:t>26</a:t>
            </a:r>
            <a:r>
              <a:rPr lang="zh-CN" altLang="en-US" dirty="0">
                <a:effectLst/>
                <a:ea typeface="微软雅黑" panose="020B0503020204020204" pitchFamily="34" charset="-122"/>
              </a:rPr>
              <a:t> 个。</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我们将 </a:t>
            </a:r>
            <a:r>
              <a:rPr lang="en-US" altLang="zh-CN" dirty="0">
                <a:effectLst/>
                <a:ea typeface="微软雅黑" panose="020B0503020204020204" pitchFamily="34" charset="-122"/>
              </a:rPr>
              <a:t>'A' </a:t>
            </a:r>
            <a:r>
              <a:rPr lang="zh-CN" altLang="en-US" dirty="0">
                <a:effectLst/>
                <a:ea typeface="微软雅黑" panose="020B0503020204020204" pitchFamily="34" charset="-122"/>
              </a:rPr>
              <a:t>映射为 </a:t>
            </a:r>
            <a:r>
              <a:rPr lang="en-US" altLang="zh-CN" dirty="0">
                <a:effectLst/>
                <a:ea typeface="微软雅黑" panose="020B0503020204020204" pitchFamily="34" charset="-122"/>
              </a:rPr>
              <a:t>0</a:t>
            </a:r>
            <a:r>
              <a:rPr lang="zh-CN" altLang="en-US" dirty="0">
                <a:effectLst/>
                <a:ea typeface="微软雅黑" panose="020B0503020204020204" pitchFamily="34" charset="-122"/>
              </a:rPr>
              <a:t>，</a:t>
            </a:r>
            <a:r>
              <a:rPr lang="en-US" altLang="zh-CN" dirty="0">
                <a:effectLst/>
                <a:ea typeface="微软雅黑" panose="020B0503020204020204" pitchFamily="34" charset="-122"/>
              </a:rPr>
              <a:t>'B' </a:t>
            </a:r>
            <a:r>
              <a:rPr lang="zh-CN" altLang="en-US" dirty="0">
                <a:effectLst/>
                <a:ea typeface="微软雅黑" panose="020B0503020204020204" pitchFamily="34" charset="-122"/>
              </a:rPr>
              <a:t>为 </a:t>
            </a:r>
            <a:r>
              <a:rPr lang="en-US" altLang="zh-CN" dirty="0">
                <a:effectLst/>
                <a:ea typeface="微软雅黑" panose="020B0503020204020204" pitchFamily="34" charset="-122"/>
              </a:rPr>
              <a:t>1</a:t>
            </a:r>
            <a:r>
              <a:rPr lang="zh-CN" altLang="en-US" dirty="0">
                <a:effectLst/>
                <a:ea typeface="微软雅黑" panose="020B0503020204020204" pitchFamily="34" charset="-122"/>
              </a:rPr>
              <a:t>，</a:t>
            </a:r>
            <a:r>
              <a:rPr lang="en-US" altLang="zh-CN" dirty="0">
                <a:effectLst/>
                <a:ea typeface="微软雅黑" panose="020B0503020204020204" pitchFamily="34" charset="-122"/>
              </a:rPr>
              <a:t>... 'Z' </a:t>
            </a:r>
            <a:r>
              <a:rPr lang="zh-CN" altLang="en-US" dirty="0">
                <a:effectLst/>
                <a:ea typeface="微软雅黑" panose="020B0503020204020204" pitchFamily="34" charset="-122"/>
              </a:rPr>
              <a:t>为 </a:t>
            </a:r>
            <a:r>
              <a:rPr lang="en-US" altLang="zh-CN" dirty="0">
                <a:effectLst/>
                <a:ea typeface="微软雅黑" panose="020B0503020204020204" pitchFamily="34" charset="-122"/>
              </a:rPr>
              <a:t>25</a:t>
            </a:r>
            <a:r>
              <a:rPr lang="zh-CN" altLang="en-US" dirty="0">
                <a:effectLs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因此，我们这里有 </a:t>
            </a:r>
            <a:r>
              <a:rPr lang="en-US" altLang="zh-CN" dirty="0">
                <a:effectLst/>
                <a:ea typeface="微软雅黑" panose="020B0503020204020204" pitchFamily="34" charset="-122"/>
              </a:rPr>
              <a:t>26 </a:t>
            </a:r>
            <a:r>
              <a:rPr lang="zh-CN" altLang="en-US" dirty="0">
                <a:effectLst/>
                <a:ea typeface="微软雅黑" panose="020B0503020204020204" pitchFamily="34" charset="-122"/>
              </a:rPr>
              <a:t>个数，为了保证一一对应，我们就应该采用 </a:t>
            </a:r>
            <a:r>
              <a:rPr lang="en-US" altLang="zh-CN" dirty="0">
                <a:effectLst/>
                <a:ea typeface="微软雅黑" panose="020B0503020204020204" pitchFamily="34" charset="-122"/>
              </a:rPr>
              <a:t>26 </a:t>
            </a:r>
            <a:r>
              <a:rPr lang="zh-CN" altLang="en-US" dirty="0">
                <a:effectLst/>
                <a:ea typeface="微软雅黑" panose="020B0503020204020204" pitchFamily="34" charset="-122"/>
              </a:rPr>
              <a:t>进制。而任何一个不同的四字母组合，通过 </a:t>
            </a:r>
            <a:r>
              <a:rPr lang="en-US" altLang="zh-CN" dirty="0">
                <a:effectLst/>
                <a:ea typeface="微软雅黑" panose="020B0503020204020204" pitchFamily="34" charset="-122"/>
              </a:rPr>
              <a:t>26 </a:t>
            </a:r>
            <a:r>
              <a:rPr lang="zh-CN" altLang="en-US" dirty="0">
                <a:effectLst/>
                <a:ea typeface="微软雅黑" panose="020B0503020204020204" pitchFamily="34" charset="-122"/>
              </a:rPr>
              <a:t>进制都一定会产生一个独一无二的整数值。这个性质在数学上称为</a:t>
            </a:r>
            <a:r>
              <a:rPr lang="zh-CN" altLang="en-US" b="1" dirty="0">
                <a:effectLst/>
                <a:ea typeface="微软雅黑" panose="020B0503020204020204" pitchFamily="34" charset="-122"/>
              </a:rPr>
              <a:t>单射</a:t>
            </a:r>
            <a:r>
              <a:rPr lang="zh-CN" altLang="en-US" b="1" dirty="0">
                <a:ea typeface="微软雅黑" panose="020B0503020204020204" pitchFamily="34" charset="-122"/>
              </a:rPr>
              <a:t>。</a:t>
            </a:r>
            <a:endParaRPr lang="zh-CN" altLang="en-US" dirty="0">
              <a:effectLst/>
              <a:ea typeface="微软雅黑" panose="020B0503020204020204" pitchFamily="34" charset="-122"/>
            </a:endParaRPr>
          </a:p>
        </p:txBody>
      </p:sp>
    </p:spTree>
    <p:extLst>
      <p:ext uri="{BB962C8B-B14F-4D97-AF65-F5344CB8AC3E}">
        <p14:creationId xmlns:p14="http://schemas.microsoft.com/office/powerpoint/2010/main" val="161266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Effect transition="in" filter="fade">
                                      <p:cBhvr>
                                        <p:cTn id="7" dur="500"/>
                                        <p:tgtEl>
                                          <p:spTgt spid="2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xEl>
                                              <p:pRg st="1" end="1"/>
                                            </p:txEl>
                                          </p:spTgt>
                                        </p:tgtEl>
                                        <p:attrNameLst>
                                          <p:attrName>style.visibility</p:attrName>
                                        </p:attrNameLst>
                                      </p:cBhvr>
                                      <p:to>
                                        <p:strVal val="visible"/>
                                      </p:to>
                                    </p:set>
                                    <p:animEffect transition="in" filter="fade">
                                      <p:cBhvr>
                                        <p:cTn id="12" dur="500"/>
                                        <p:tgtEl>
                                          <p:spTgt spid="2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fade">
                                      <p:cBhvr>
                                        <p:cTn id="3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70177F9-F36D-3EFD-E84F-19AA02BD5D1A}"/>
              </a:ext>
            </a:extLst>
          </p:cNvPr>
          <p:cNvSpPr txBox="1"/>
          <p:nvPr/>
        </p:nvSpPr>
        <p:spPr>
          <a:xfrm>
            <a:off x="1092487" y="1498600"/>
            <a:ext cx="10179016" cy="1751570"/>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步骤二：存放键值数据</a:t>
            </a:r>
          </a:p>
          <a:p>
            <a:pPr>
              <a:lnSpc>
                <a:spcPct val="150000"/>
              </a:lnSpc>
            </a:pPr>
            <a:r>
              <a:rPr lang="zh-CN" altLang="en-US" dirty="0">
                <a:effectLst/>
                <a:latin typeface="微软雅黑" panose="020B0503020204020204" pitchFamily="34" charset="-122"/>
                <a:ea typeface="微软雅黑" panose="020B0503020204020204" pitchFamily="34" charset="-122"/>
              </a:rPr>
              <a:t>现在我们通过哈希函数对字符串求哈希后，可以</a:t>
            </a:r>
            <a:r>
              <a:rPr lang="zh-CN" altLang="en-US" dirty="0">
                <a:latin typeface="微软雅黑" panose="020B0503020204020204" pitchFamily="34" charset="-122"/>
                <a:ea typeface="微软雅黑" panose="020B0503020204020204" pitchFamily="34" charset="-122"/>
              </a:rPr>
              <a:t>获得一个对应的唯一</a:t>
            </a:r>
            <a:r>
              <a:rPr lang="zh-CN" altLang="en-US" dirty="0">
                <a:effectLst/>
                <a:latin typeface="微软雅黑" panose="020B0503020204020204" pitchFamily="34" charset="-122"/>
                <a:ea typeface="微软雅黑" panose="020B0503020204020204" pitchFamily="34" charset="-122"/>
              </a:rPr>
              <a:t>整数键值，但这些键值可能非常大。我们不可能创建一个能容纳所有可能键值的巨大数组。</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所以，我们只能创立一个固定大小的存储空间，通常是一个数组。我们也称为桶数组。</a:t>
            </a:r>
          </a:p>
        </p:txBody>
      </p:sp>
      <p:sp>
        <p:nvSpPr>
          <p:cNvPr id="13" name="文本框 12">
            <a:extLst>
              <a:ext uri="{FF2B5EF4-FFF2-40B4-BE49-F238E27FC236}">
                <a16:creationId xmlns:a16="http://schemas.microsoft.com/office/drawing/2014/main" id="{B728ABED-89B8-E5DD-0D5B-8F7CD8F299DC}"/>
              </a:ext>
            </a:extLst>
          </p:cNvPr>
          <p:cNvSpPr txBox="1"/>
          <p:nvPr/>
        </p:nvSpPr>
        <p:spPr>
          <a:xfrm>
            <a:off x="1092487" y="3350111"/>
            <a:ext cx="10179016" cy="874407"/>
          </a:xfrm>
          <a:prstGeom prst="rect">
            <a:avLst/>
          </a:prstGeom>
          <a:solidFill>
            <a:schemeClr val="accent4">
              <a:lumMod val="20000"/>
              <a:lumOff val="80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那么如何把一个巨大的键值 </a:t>
            </a:r>
            <a:r>
              <a:rPr lang="en-US" altLang="zh-CN" dirty="0">
                <a:solidFill>
                  <a:srgbClr val="C00000"/>
                </a:solidFill>
                <a:effectLst/>
                <a:latin typeface="Consolas" panose="020B0609020204030204" pitchFamily="49" charset="0"/>
                <a:ea typeface="微软雅黑" panose="020B0503020204020204" pitchFamily="34" charset="-122"/>
              </a:rPr>
              <a:t>key</a:t>
            </a:r>
            <a:r>
              <a:rPr lang="zh-CN" altLang="en-US" dirty="0">
                <a:effectLst/>
                <a:latin typeface="微软雅黑" panose="020B0503020204020204" pitchFamily="34" charset="-122"/>
                <a:ea typeface="微软雅黑" panose="020B0503020204020204" pitchFamily="34" charset="-122"/>
              </a:rPr>
              <a:t> 映射到这个小小的桶数组里呢？</a:t>
            </a:r>
            <a:endParaRPr lang="en-US" altLang="zh-CN" dirty="0">
              <a:effectLst/>
              <a:latin typeface="微软雅黑" panose="020B0503020204020204" pitchFamily="34" charset="-122"/>
              <a:ea typeface="微软雅黑" panose="020B0503020204020204" pitchFamily="34" charset="-122"/>
            </a:endParaRPr>
          </a:p>
          <a:p>
            <a:pPr>
              <a:lnSpc>
                <a:spcPct val="150000"/>
              </a:lnSpc>
            </a:pPr>
            <a:r>
              <a:rPr lang="zh-CN" altLang="en-US" b="1" dirty="0">
                <a:latin typeface="微软雅黑" panose="020B0503020204020204" pitchFamily="34" charset="-122"/>
                <a:ea typeface="微软雅黑" panose="020B0503020204020204" pitchFamily="34" charset="-122"/>
              </a:rPr>
              <a:t>通过</a:t>
            </a:r>
            <a:r>
              <a:rPr lang="zh-CN" altLang="en-US" b="1" dirty="0">
                <a:effectLst/>
                <a:latin typeface="微软雅黑" panose="020B0503020204020204" pitchFamily="34" charset="-122"/>
                <a:ea typeface="微软雅黑" panose="020B0503020204020204" pitchFamily="34" charset="-122"/>
              </a:rPr>
              <a:t>取模运算</a:t>
            </a:r>
            <a:r>
              <a:rPr lang="zh-CN" altLang="en-US" dirty="0">
                <a:effectLst/>
                <a:latin typeface="微软雅黑" panose="020B0503020204020204" pitchFamily="34" charset="-122"/>
                <a:ea typeface="微软雅黑" panose="020B0503020204020204" pitchFamily="34" charset="-122"/>
              </a:rPr>
              <a:t>。</a:t>
            </a:r>
          </a:p>
        </p:txBody>
      </p:sp>
      <p:sp>
        <p:nvSpPr>
          <p:cNvPr id="16" name="文本框 15">
            <a:extLst>
              <a:ext uri="{FF2B5EF4-FFF2-40B4-BE49-F238E27FC236}">
                <a16:creationId xmlns:a16="http://schemas.microsoft.com/office/drawing/2014/main" id="{C7E252D2-7D12-7A60-94C8-33492059AC54}"/>
              </a:ext>
            </a:extLst>
          </p:cNvPr>
          <p:cNvSpPr txBox="1"/>
          <p:nvPr/>
        </p:nvSpPr>
        <p:spPr>
          <a:xfrm>
            <a:off x="2051061" y="4324459"/>
            <a:ext cx="7512591" cy="1513235"/>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#define SIZE </a:t>
            </a:r>
            <a:r>
              <a:rPr lang="en-US" altLang="zh-CN" dirty="0">
                <a:solidFill>
                  <a:srgbClr val="098658"/>
                </a:solidFill>
                <a:latin typeface="Consolas" panose="020B0609020204030204" pitchFamily="49" charset="0"/>
              </a:rPr>
              <a:t>233333</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选择一个数字作为桶的数量</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最好选个质数</a:t>
            </a:r>
          </a:p>
          <a:p>
            <a:endParaRPr lang="zh-CN" altLang="en-US" dirty="0">
              <a:solidFill>
                <a:srgbClr val="000000"/>
              </a:solidFill>
              <a:latin typeface="Consolas" panose="020B0609020204030204" pitchFamily="49" charset="0"/>
            </a:endParaRPr>
          </a:p>
          <a:p>
            <a:r>
              <a:rPr lang="en-US" altLang="zh-CN" dirty="0">
                <a:solidFill>
                  <a:srgbClr val="008000"/>
                </a:solidFill>
                <a:latin typeface="Consolas" panose="020B0609020204030204" pitchFamily="49" charset="0"/>
              </a:rPr>
              <a:t>// ...</a:t>
            </a:r>
          </a:p>
          <a:p>
            <a:r>
              <a:rPr lang="en-US" altLang="zh-CN" dirty="0">
                <a:solidFill>
                  <a:srgbClr val="000000"/>
                </a:solidFill>
                <a:latin typeface="Consolas" panose="020B0609020204030204" pitchFamily="49" charset="0"/>
              </a:rPr>
              <a:t>int key = </a:t>
            </a:r>
            <a:r>
              <a:rPr lang="en-US" altLang="zh-CN" dirty="0" err="1">
                <a:solidFill>
                  <a:srgbClr val="000000"/>
                </a:solidFill>
                <a:latin typeface="Consolas" panose="020B0609020204030204" pitchFamily="49" charset="0"/>
              </a:rPr>
              <a:t>gethash</a:t>
            </a:r>
            <a:r>
              <a:rPr lang="en-US" altLang="zh-CN" dirty="0">
                <a:solidFill>
                  <a:srgbClr val="000000"/>
                </a:solidFill>
                <a:latin typeface="Consolas" panose="020B0609020204030204" pitchFamily="49" charset="0"/>
              </a:rPr>
              <a:t>(A, B);</a:t>
            </a:r>
          </a:p>
          <a:p>
            <a:r>
              <a:rPr lang="en-US" altLang="zh-CN" dirty="0">
                <a:solidFill>
                  <a:srgbClr val="000000"/>
                </a:solidFill>
                <a:latin typeface="Consolas" panose="020B0609020204030204" pitchFamily="49" charset="0"/>
              </a:rPr>
              <a:t>int </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 = key % SIZE;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计算它应该放在哪个桶里</a:t>
            </a:r>
          </a:p>
        </p:txBody>
      </p:sp>
      <p:sp>
        <p:nvSpPr>
          <p:cNvPr id="18" name="文本框 17">
            <a:extLst>
              <a:ext uri="{FF2B5EF4-FFF2-40B4-BE49-F238E27FC236}">
                <a16:creationId xmlns:a16="http://schemas.microsoft.com/office/drawing/2014/main" id="{A2BB5FEC-D114-C8F7-A239-C6CCA0781B6E}"/>
              </a:ext>
            </a:extLst>
          </p:cNvPr>
          <p:cNvSpPr txBox="1"/>
          <p:nvPr/>
        </p:nvSpPr>
        <p:spPr>
          <a:xfrm>
            <a:off x="2960370" y="5976555"/>
            <a:ext cx="5398461" cy="369332"/>
          </a:xfrm>
          <a:prstGeom prst="rect">
            <a:avLst/>
          </a:prstGeom>
          <a:solidFill>
            <a:schemeClr val="accent5">
              <a:lumMod val="20000"/>
              <a:lumOff val="80000"/>
            </a:schemeClr>
          </a:solidFill>
        </p:spPr>
        <p:txBody>
          <a:bodyPr wrap="square">
            <a:spAutoFit/>
          </a:bodyPr>
          <a:lstStyle/>
          <a:p>
            <a:r>
              <a:rPr lang="en-US" altLang="zh-CN" dirty="0" err="1">
                <a:solidFill>
                  <a:srgbClr val="C00000"/>
                </a:solidFill>
                <a:effectLst/>
                <a:latin typeface="Consolas" panose="020B0609020204030204" pitchFamily="49" charset="0"/>
                <a:ea typeface="微软雅黑" panose="020B0503020204020204" pitchFamily="34" charset="-122"/>
              </a:rPr>
              <a:t>bucket_index</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就是字符串数据在桶数组中的下标。</a:t>
            </a:r>
          </a:p>
        </p:txBody>
      </p:sp>
    </p:spTree>
    <p:extLst>
      <p:ext uri="{BB962C8B-B14F-4D97-AF65-F5344CB8AC3E}">
        <p14:creationId xmlns:p14="http://schemas.microsoft.com/office/powerpoint/2010/main" val="89091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fade">
                                      <p:cBhvr>
                                        <p:cTn id="22" dur="5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4F9AA33F-786E-4786-AABF-174E22AE7570}"/>
              </a:ext>
            </a:extLst>
          </p:cNvPr>
          <p:cNvSpPr txBox="1"/>
          <p:nvPr/>
        </p:nvSpPr>
        <p:spPr>
          <a:xfrm>
            <a:off x="908303" y="1338337"/>
            <a:ext cx="10363200" cy="3370153"/>
          </a:xfrm>
          <a:prstGeom prst="rect">
            <a:avLst/>
          </a:prstGeom>
          <a:solidFill>
            <a:schemeClr val="accent5">
              <a:lumMod val="20000"/>
              <a:lumOff val="80000"/>
            </a:schemeClr>
          </a:solidFill>
        </p:spPr>
        <p:txBody>
          <a:bodyPr wrap="square">
            <a:spAutoFit/>
          </a:bodyPr>
          <a:lstStyle/>
          <a:p>
            <a:pPr>
              <a:lnSpc>
                <a:spcPct val="150000"/>
              </a:lnSpc>
            </a:pPr>
            <a:r>
              <a:rPr lang="en-US" altLang="zh-CN" sz="2200" b="1" dirty="0">
                <a:latin typeface="+mj-lt"/>
                <a:ea typeface="微软雅黑" panose="020B0503020204020204" pitchFamily="34" charset="-122"/>
              </a:rPr>
              <a:t>3.</a:t>
            </a:r>
            <a:r>
              <a:rPr lang="zh-CN" altLang="en-US" sz="2200" b="1" dirty="0">
                <a:latin typeface="+mj-lt"/>
                <a:ea typeface="微软雅黑" panose="020B0503020204020204" pitchFamily="34" charset="-122"/>
              </a:rPr>
              <a:t> </a:t>
            </a:r>
            <a:r>
              <a:rPr lang="zh-CN" altLang="en-US" sz="2200" b="1" dirty="0">
                <a:effectLst/>
                <a:latin typeface="+mj-lt"/>
                <a:ea typeface="微软雅黑" panose="020B0503020204020204" pitchFamily="34" charset="-122"/>
              </a:rPr>
              <a:t>处理哈希冲突</a:t>
            </a:r>
          </a:p>
          <a:p>
            <a:pPr>
              <a:lnSpc>
                <a:spcPct val="150000"/>
              </a:lnSpc>
            </a:pPr>
            <a:r>
              <a:rPr lang="zh-CN" altLang="en-US" sz="2000" dirty="0">
                <a:effectLst/>
                <a:latin typeface="+mj-lt"/>
                <a:ea typeface="微软雅黑" panose="020B0503020204020204" pitchFamily="34" charset="-122"/>
              </a:rPr>
              <a:t>如果两个不同的组合，比如 </a:t>
            </a:r>
            <a:r>
              <a:rPr lang="en-US" altLang="zh-CN" sz="2000" dirty="0">
                <a:solidFill>
                  <a:srgbClr val="C00000"/>
                </a:solidFill>
                <a:effectLst/>
                <a:latin typeface="+mj-lt"/>
                <a:ea typeface="微软雅黑" panose="020B0503020204020204" pitchFamily="34" charset="-122"/>
              </a:rPr>
              <a:t>("AA", "AA")</a:t>
            </a:r>
            <a:r>
              <a:rPr lang="zh-CN" altLang="en-US" sz="2000" dirty="0">
                <a:effectLst/>
                <a:latin typeface="+mj-lt"/>
                <a:ea typeface="微软雅黑" panose="020B0503020204020204" pitchFamily="34" charset="-122"/>
              </a:rPr>
              <a:t> 和 </a:t>
            </a:r>
            <a:r>
              <a:rPr lang="en-US" altLang="zh-CN" sz="2000" dirty="0">
                <a:solidFill>
                  <a:srgbClr val="C00000"/>
                </a:solidFill>
                <a:effectLst/>
                <a:latin typeface="+mj-lt"/>
                <a:ea typeface="微软雅黑" panose="020B0503020204020204" pitchFamily="34" charset="-122"/>
              </a:rPr>
              <a:t>("AB", "BA")</a:t>
            </a:r>
            <a:r>
              <a:rPr lang="zh-CN" altLang="en-US" sz="2000" dirty="0">
                <a:effectLst/>
                <a:latin typeface="+mj-lt"/>
                <a:ea typeface="微软雅黑" panose="020B0503020204020204" pitchFamily="34" charset="-122"/>
              </a:rPr>
              <a:t>，它们的键值经过取模运算后，得到的 </a:t>
            </a:r>
            <a:r>
              <a:rPr lang="en-US" altLang="zh-CN" sz="2000" dirty="0" err="1">
                <a:solidFill>
                  <a:srgbClr val="C00000"/>
                </a:solidFill>
                <a:effectLst/>
                <a:latin typeface="+mj-lt"/>
                <a:ea typeface="微软雅黑" panose="020B0503020204020204" pitchFamily="34" charset="-122"/>
              </a:rPr>
              <a:t>bucket_index</a:t>
            </a:r>
            <a:r>
              <a:rPr lang="zh-CN" altLang="en-US" sz="2000" dirty="0">
                <a:effectLst/>
                <a:latin typeface="+mj-lt"/>
                <a:ea typeface="微软雅黑" panose="020B0503020204020204" pitchFamily="34" charset="-122"/>
              </a:rPr>
              <a:t> 恰好相同怎么办？这种情况称为</a:t>
            </a:r>
            <a:r>
              <a:rPr lang="zh-CN" altLang="en-US" sz="2000" b="1" dirty="0">
                <a:effectLst/>
                <a:latin typeface="+mj-lt"/>
                <a:ea typeface="微软雅黑" panose="020B0503020204020204" pitchFamily="34" charset="-122"/>
              </a:rPr>
              <a:t>哈希冲突</a:t>
            </a:r>
            <a:r>
              <a:rPr lang="zh-CN" altLang="en-US" sz="2000" dirty="0">
                <a:effectLst/>
                <a:latin typeface="+mj-lt"/>
                <a:ea typeface="微软雅黑" panose="020B0503020204020204" pitchFamily="34" charset="-122"/>
              </a:rPr>
              <a:t>。</a:t>
            </a:r>
          </a:p>
          <a:p>
            <a:pPr>
              <a:lnSpc>
                <a:spcPct val="150000"/>
              </a:lnSpc>
            </a:pPr>
            <a:r>
              <a:rPr lang="zh-CN" altLang="en-US" sz="2000" dirty="0">
                <a:effectLst/>
                <a:latin typeface="+mj-lt"/>
                <a:ea typeface="微软雅黑" panose="020B0503020204020204" pitchFamily="34" charset="-122"/>
              </a:rPr>
              <a:t>解决方法是</a:t>
            </a:r>
            <a:r>
              <a:rPr lang="zh-CN" altLang="en-US" sz="2000" b="1" dirty="0">
                <a:effectLst/>
                <a:latin typeface="+mj-lt"/>
                <a:ea typeface="微软雅黑" panose="020B0503020204020204" pitchFamily="34" charset="-122"/>
              </a:rPr>
              <a:t>链地址法</a:t>
            </a:r>
            <a:r>
              <a:rPr lang="zh-CN" altLang="en-US" sz="2000" dirty="0">
                <a:effectLst/>
                <a:latin typeface="+mj-lt"/>
                <a:ea typeface="微软雅黑" panose="020B0503020204020204" pitchFamily="34" charset="-122"/>
              </a:rPr>
              <a:t>。我们不让每个桶只存放一个数据，而是让每个桶都成为一个</a:t>
            </a:r>
            <a:r>
              <a:rPr lang="zh-CN" altLang="en-US" sz="2000" b="1" dirty="0">
                <a:effectLst/>
                <a:latin typeface="+mj-lt"/>
                <a:ea typeface="微软雅黑" panose="020B0503020204020204" pitchFamily="34" charset="-122"/>
              </a:rPr>
              <a:t>链表</a:t>
            </a:r>
            <a:r>
              <a:rPr lang="zh-CN" altLang="en-US" sz="2000" dirty="0">
                <a:effectLst/>
                <a:latin typeface="+mj-lt"/>
                <a:ea typeface="微软雅黑" panose="020B0503020204020204" pitchFamily="34" charset="-122"/>
              </a:rPr>
              <a:t>（或者 </a:t>
            </a:r>
            <a:r>
              <a:rPr lang="en-US" altLang="zh-CN" sz="2000" dirty="0">
                <a:solidFill>
                  <a:srgbClr val="C00000"/>
                </a:solidFill>
                <a:effectLst/>
                <a:latin typeface="+mj-lt"/>
                <a:ea typeface="微软雅黑" panose="020B0503020204020204" pitchFamily="34" charset="-122"/>
              </a:rPr>
              <a:t>vector</a:t>
            </a:r>
            <a:r>
              <a:rPr lang="zh-CN" altLang="en-US" sz="2000" dirty="0">
                <a:effectLst/>
                <a:latin typeface="+mj-lt"/>
                <a:ea typeface="微软雅黑" panose="020B0503020204020204" pitchFamily="34" charset="-122"/>
              </a:rPr>
              <a:t>）。所有被映射到同一个桶的数据，都依次挂在这个链表上。</a:t>
            </a:r>
          </a:p>
          <a:p>
            <a:pPr>
              <a:lnSpc>
                <a:spcPct val="150000"/>
              </a:lnSpc>
            </a:pPr>
            <a:r>
              <a:rPr lang="zh-CN" altLang="en-US" sz="2000" dirty="0">
                <a:effectLst/>
                <a:latin typeface="+mj-lt"/>
                <a:ea typeface="微软雅黑" panose="020B0503020204020204" pitchFamily="34" charset="-122"/>
              </a:rPr>
              <a:t>而且我们</a:t>
            </a:r>
            <a:r>
              <a:rPr lang="zh-CN" altLang="en-US" sz="2000" dirty="0">
                <a:ea typeface="微软雅黑" panose="020B0503020204020204" pitchFamily="34" charset="-122"/>
              </a:rPr>
              <a:t>需要找到与之配对的城市</a:t>
            </a:r>
            <a:r>
              <a:rPr lang="zh-CN" altLang="en-US" sz="2000" b="1" dirty="0">
                <a:ea typeface="微软雅黑" panose="020B0503020204020204" pitchFamily="34" charset="-122"/>
              </a:rPr>
              <a:t>出现了多少次</a:t>
            </a:r>
            <a:r>
              <a:rPr lang="zh-CN" altLang="en-US" sz="2000" dirty="0">
                <a:ea typeface="微软雅黑" panose="020B0503020204020204" pitchFamily="34" charset="-122"/>
              </a:rPr>
              <a:t>，</a:t>
            </a:r>
            <a:r>
              <a:rPr lang="zh-CN" altLang="en-US" sz="2000" dirty="0">
                <a:effectLst/>
                <a:latin typeface="+mj-lt"/>
                <a:ea typeface="微软雅黑" panose="020B0503020204020204" pitchFamily="34" charset="-122"/>
              </a:rPr>
              <a:t>所以，不光要储存某个城市出现过了，</a:t>
            </a:r>
            <a:r>
              <a:rPr lang="zh-CN" altLang="en-US" sz="2000" b="1" dirty="0">
                <a:effectLst/>
                <a:latin typeface="+mj-lt"/>
                <a:ea typeface="微软雅黑" panose="020B0503020204020204" pitchFamily="34" charset="-122"/>
              </a:rPr>
              <a:t>还要储存次数</a:t>
            </a:r>
            <a:r>
              <a:rPr lang="zh-CN" altLang="en-US" sz="2000" dirty="0">
                <a:effectLst/>
                <a:latin typeface="+mj-lt"/>
                <a:ea typeface="微软雅黑" panose="020B0503020204020204" pitchFamily="34" charset="-122"/>
              </a:rPr>
              <a:t>。之后需要使用某个能与之配对的伴侣城市时，就可以在表中直接查询了。</a:t>
            </a:r>
            <a:endParaRPr lang="en-US" altLang="zh-CN" sz="2000" dirty="0">
              <a:effectLst/>
              <a:latin typeface="+mj-lt"/>
              <a:ea typeface="微软雅黑" panose="020B0503020204020204" pitchFamily="34" charset="-122"/>
            </a:endParaRPr>
          </a:p>
        </p:txBody>
      </p:sp>
      <p:sp>
        <p:nvSpPr>
          <p:cNvPr id="10" name="文本框 9">
            <a:extLst>
              <a:ext uri="{FF2B5EF4-FFF2-40B4-BE49-F238E27FC236}">
                <a16:creationId xmlns:a16="http://schemas.microsoft.com/office/drawing/2014/main" id="{3A73E27A-530C-B5BC-D7CD-3656895B2EBC}"/>
              </a:ext>
            </a:extLst>
          </p:cNvPr>
          <p:cNvSpPr txBox="1"/>
          <p:nvPr/>
        </p:nvSpPr>
        <p:spPr>
          <a:xfrm>
            <a:off x="908303" y="4848329"/>
            <a:ext cx="10354055" cy="148245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200" dirty="0">
                <a:solidFill>
                  <a:srgbClr val="008000"/>
                </a:solidFill>
                <a:latin typeface="Consolas" panose="020B0609020204030204" pitchFamily="49" charset="0"/>
              </a:rPr>
              <a:t>// </a:t>
            </a:r>
            <a:r>
              <a:rPr lang="zh-CN" altLang="en-US" sz="2200" dirty="0">
                <a:solidFill>
                  <a:srgbClr val="008000"/>
                </a:solidFill>
                <a:latin typeface="Consolas" panose="020B0609020204030204" pitchFamily="49" charset="0"/>
              </a:rPr>
              <a:t>哈希表数据结构</a:t>
            </a:r>
            <a:endParaRPr lang="en-US" altLang="zh-CN" sz="2200" dirty="0">
              <a:solidFill>
                <a:srgbClr val="008000"/>
              </a:solidFill>
              <a:latin typeface="Consolas" panose="020B0609020204030204" pitchFamily="49" charset="0"/>
            </a:endParaRPr>
          </a:p>
          <a:p>
            <a:r>
              <a:rPr lang="en-US" altLang="zh-CN" sz="2200" dirty="0">
                <a:solidFill>
                  <a:srgbClr val="000000"/>
                </a:solidFill>
                <a:latin typeface="Consolas" panose="020B0609020204030204" pitchFamily="49" charset="0"/>
              </a:rPr>
              <a:t>vector&lt;pair&lt;string, int&gt;&gt; </a:t>
            </a:r>
            <a:r>
              <a:rPr lang="en-US" altLang="zh-CN" sz="2200" dirty="0" err="1">
                <a:solidFill>
                  <a:srgbClr val="000000"/>
                </a:solidFill>
                <a:latin typeface="Consolas" panose="020B0609020204030204" pitchFamily="49" charset="0"/>
              </a:rPr>
              <a:t>hash_table</a:t>
            </a:r>
            <a:r>
              <a:rPr lang="en-US" altLang="zh-CN" sz="2200" dirty="0">
                <a:solidFill>
                  <a:srgbClr val="000000"/>
                </a:solidFill>
                <a:latin typeface="Consolas" panose="020B0609020204030204" pitchFamily="49" charset="0"/>
              </a:rPr>
              <a:t>[SIZE]; </a:t>
            </a:r>
          </a:p>
          <a:p>
            <a:r>
              <a:rPr lang="en-US" altLang="zh-CN" sz="2200" dirty="0">
                <a:solidFill>
                  <a:srgbClr val="008000"/>
                </a:solidFill>
                <a:latin typeface="Consolas" panose="020B0609020204030204" pitchFamily="49" charset="0"/>
              </a:rPr>
              <a:t>// </a:t>
            </a:r>
            <a:r>
              <a:rPr lang="en-US" altLang="zh-CN" sz="2200" dirty="0" err="1">
                <a:solidFill>
                  <a:srgbClr val="008000"/>
                </a:solidFill>
                <a:latin typeface="Consolas" panose="020B0609020204030204" pitchFamily="49" charset="0"/>
              </a:rPr>
              <a:t>pair.first</a:t>
            </a:r>
            <a:r>
              <a:rPr lang="en-US" altLang="zh-CN" sz="2200" dirty="0">
                <a:solidFill>
                  <a:srgbClr val="008000"/>
                </a:solidFill>
                <a:latin typeface="Consolas" panose="020B0609020204030204" pitchFamily="49" charset="0"/>
              </a:rPr>
              <a:t> </a:t>
            </a:r>
            <a:r>
              <a:rPr lang="zh-CN" altLang="en-US" sz="2200" dirty="0">
                <a:solidFill>
                  <a:srgbClr val="008000"/>
                </a:solidFill>
                <a:latin typeface="Consolas" panose="020B0609020204030204" pitchFamily="49" charset="0"/>
              </a:rPr>
              <a:t>是原始的四字母字符串，如 </a:t>
            </a:r>
            <a:r>
              <a:rPr lang="en-US" altLang="zh-CN" sz="2200" dirty="0">
                <a:solidFill>
                  <a:srgbClr val="008000"/>
                </a:solidFill>
                <a:latin typeface="Consolas" panose="020B0609020204030204" pitchFamily="49" charset="0"/>
              </a:rPr>
              <a:t>"MIFL"</a:t>
            </a:r>
          </a:p>
          <a:p>
            <a:r>
              <a:rPr lang="en-US" altLang="zh-CN" sz="2200" dirty="0">
                <a:solidFill>
                  <a:srgbClr val="008000"/>
                </a:solidFill>
                <a:latin typeface="Consolas" panose="020B0609020204030204" pitchFamily="49" charset="0"/>
              </a:rPr>
              <a:t>// </a:t>
            </a:r>
            <a:r>
              <a:rPr lang="en-US" altLang="zh-CN" sz="2200" dirty="0" err="1">
                <a:solidFill>
                  <a:srgbClr val="008000"/>
                </a:solidFill>
                <a:latin typeface="Consolas" panose="020B0609020204030204" pitchFamily="49" charset="0"/>
              </a:rPr>
              <a:t>pair.second</a:t>
            </a:r>
            <a:r>
              <a:rPr lang="en-US" altLang="zh-CN" sz="2200" dirty="0">
                <a:solidFill>
                  <a:srgbClr val="008000"/>
                </a:solidFill>
                <a:latin typeface="Consolas" panose="020B0609020204030204" pitchFamily="49" charset="0"/>
              </a:rPr>
              <a:t> </a:t>
            </a:r>
            <a:r>
              <a:rPr lang="zh-CN" altLang="en-US" sz="2200" dirty="0">
                <a:solidFill>
                  <a:srgbClr val="008000"/>
                </a:solidFill>
                <a:latin typeface="Consolas" panose="020B0609020204030204" pitchFamily="49" charset="0"/>
              </a:rPr>
              <a:t>是出现次数</a:t>
            </a:r>
          </a:p>
        </p:txBody>
      </p:sp>
    </p:spTree>
    <p:extLst>
      <p:ext uri="{BB962C8B-B14F-4D97-AF65-F5344CB8AC3E}">
        <p14:creationId xmlns:p14="http://schemas.microsoft.com/office/powerpoint/2010/main" val="208772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DD6F451F-F419-AA8A-6E32-103BDF2456A1}"/>
              </a:ext>
            </a:extLst>
          </p:cNvPr>
          <p:cNvSpPr txBox="1"/>
          <p:nvPr/>
        </p:nvSpPr>
        <p:spPr>
          <a:xfrm>
            <a:off x="928756" y="1480931"/>
            <a:ext cx="10342747" cy="2858026"/>
          </a:xfrm>
          <a:prstGeom prst="rect">
            <a:avLst/>
          </a:prstGeom>
          <a:solidFill>
            <a:schemeClr val="accent4">
              <a:lumMod val="20000"/>
              <a:lumOff val="80000"/>
            </a:schemeClr>
          </a:solidFill>
        </p:spPr>
        <p:txBody>
          <a:bodyPr wrap="square">
            <a:spAutoFit/>
          </a:bodyPr>
          <a:lstStyle/>
          <a:p>
            <a:pPr>
              <a:lnSpc>
                <a:spcPct val="150000"/>
              </a:lnSpc>
            </a:pPr>
            <a:r>
              <a:rPr lang="zh-CN" altLang="en-US" sz="2200" b="1" dirty="0">
                <a:effectLst/>
                <a:ea typeface="微软雅黑" panose="020B0503020204020204" pitchFamily="34" charset="-122"/>
              </a:rPr>
              <a:t>总结：算法流程</a:t>
            </a:r>
          </a:p>
          <a:p>
            <a:pPr>
              <a:lnSpc>
                <a:spcPct val="150000"/>
              </a:lnSpc>
            </a:pPr>
            <a:r>
              <a:rPr lang="zh-CN" altLang="en-US" sz="2000" dirty="0">
                <a:effectLst/>
                <a:ea typeface="微软雅黑" panose="020B0503020204020204" pitchFamily="34" charset="-122"/>
              </a:rPr>
              <a:t>现在把这三步整合起来，形成最终的算法流程：</a:t>
            </a:r>
          </a:p>
          <a:p>
            <a:pPr indent="-342900">
              <a:lnSpc>
                <a:spcPct val="15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准备工作：</a:t>
            </a:r>
          </a:p>
          <a:p>
            <a:pPr marL="800100"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定义一个大的质数 </a:t>
            </a:r>
            <a:r>
              <a:rPr lang="en-US" altLang="zh-CN" sz="2000" dirty="0">
                <a:solidFill>
                  <a:srgbClr val="C00000"/>
                </a:solidFill>
                <a:effectLst/>
                <a:ea typeface="微软雅黑" panose="020B0503020204020204" pitchFamily="34" charset="-122"/>
              </a:rPr>
              <a:t>SIZE</a:t>
            </a:r>
            <a:r>
              <a:rPr lang="zh-CN" altLang="en-US" sz="2000" dirty="0">
                <a:effectLst/>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创建一个</a:t>
            </a:r>
            <a:r>
              <a:rPr lang="zh-CN" altLang="en-US" sz="2000" dirty="0">
                <a:ea typeface="微软雅黑" panose="020B0503020204020204" pitchFamily="34" charset="-122"/>
              </a:rPr>
              <a:t>哈希表桶</a:t>
            </a:r>
            <a:r>
              <a:rPr lang="zh-CN" altLang="en-US" sz="2000" dirty="0">
                <a:effectLst/>
                <a:ea typeface="微软雅黑" panose="020B0503020204020204" pitchFamily="34" charset="-122"/>
              </a:rPr>
              <a:t>数组 </a:t>
            </a:r>
            <a:r>
              <a:rPr lang="en-US" altLang="zh-CN" sz="2000" dirty="0">
                <a:solidFill>
                  <a:srgbClr val="C00000"/>
                </a:solidFill>
                <a:effectLst/>
                <a:ea typeface="微软雅黑" panose="020B0503020204020204" pitchFamily="34" charset="-122"/>
              </a:rPr>
              <a:t>vector&lt;pair&lt;int, int&gt;&gt; </a:t>
            </a:r>
            <a:r>
              <a:rPr lang="en-US" altLang="zh-CN" sz="2000" dirty="0" err="1">
                <a:solidFill>
                  <a:srgbClr val="C00000"/>
                </a:solidFill>
                <a:effectLst/>
                <a:ea typeface="微软雅黑" panose="020B0503020204020204" pitchFamily="34" charset="-122"/>
              </a:rPr>
              <a:t>hash_table</a:t>
            </a:r>
            <a:r>
              <a:rPr lang="en-US" altLang="zh-CN" sz="2000" dirty="0">
                <a:solidFill>
                  <a:srgbClr val="C00000"/>
                </a:solidFill>
                <a:effectLst/>
                <a:ea typeface="微软雅黑" panose="020B0503020204020204" pitchFamily="34" charset="-122"/>
              </a:rPr>
              <a:t>[SIZE]</a:t>
            </a:r>
            <a:r>
              <a:rPr lang="zh-CN" altLang="en-US" sz="2000" dirty="0">
                <a:effectLst/>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初始化答案 </a:t>
            </a:r>
            <a:r>
              <a:rPr lang="en-US" altLang="zh-CN" sz="2000" dirty="0">
                <a:solidFill>
                  <a:srgbClr val="C00000"/>
                </a:solidFill>
                <a:effectLst/>
                <a:ea typeface="微软雅黑" panose="020B0503020204020204" pitchFamily="34" charset="-122"/>
              </a:rPr>
              <a:t>long </a:t>
            </a:r>
            <a:r>
              <a:rPr lang="en-US" altLang="zh-CN" sz="2000" dirty="0" err="1">
                <a:solidFill>
                  <a:srgbClr val="C00000"/>
                </a:solidFill>
                <a:effectLst/>
                <a:ea typeface="微软雅黑" panose="020B0503020204020204" pitchFamily="34" charset="-122"/>
              </a:rPr>
              <a:t>long</a:t>
            </a:r>
            <a:r>
              <a:rPr lang="en-US" altLang="zh-CN" sz="2000" dirty="0">
                <a:solidFill>
                  <a:srgbClr val="C00000"/>
                </a:solidFill>
                <a:effectLst/>
                <a:ea typeface="微软雅黑" panose="020B0503020204020204" pitchFamily="34" charset="-122"/>
              </a:rPr>
              <a:t> </a:t>
            </a:r>
            <a:r>
              <a:rPr lang="en-US" altLang="zh-CN" sz="2000" dirty="0" err="1">
                <a:solidFill>
                  <a:srgbClr val="C00000"/>
                </a:solidFill>
                <a:effectLst/>
                <a:ea typeface="微软雅黑" panose="020B0503020204020204" pitchFamily="34" charset="-122"/>
              </a:rPr>
              <a:t>ans</a:t>
            </a:r>
            <a:r>
              <a:rPr lang="en-US" altLang="zh-CN" sz="2000" dirty="0">
                <a:solidFill>
                  <a:srgbClr val="C00000"/>
                </a:solidFill>
                <a:effectLst/>
                <a:ea typeface="微软雅黑" panose="020B0503020204020204" pitchFamily="34" charset="-122"/>
              </a:rPr>
              <a:t> = 0</a:t>
            </a:r>
            <a:r>
              <a:rPr lang="zh-CN" altLang="en-US" sz="2000" dirty="0">
                <a:effectLst/>
                <a:ea typeface="微软雅黑" panose="020B0503020204020204" pitchFamily="34" charset="-122"/>
              </a:rPr>
              <a:t>。</a:t>
            </a:r>
          </a:p>
        </p:txBody>
      </p:sp>
      <p:sp>
        <p:nvSpPr>
          <p:cNvPr id="15" name="文本框 14">
            <a:extLst>
              <a:ext uri="{FF2B5EF4-FFF2-40B4-BE49-F238E27FC236}">
                <a16:creationId xmlns:a16="http://schemas.microsoft.com/office/drawing/2014/main" id="{2006F9EA-2C1B-5EDE-8C38-1936F12513EF}"/>
              </a:ext>
            </a:extLst>
          </p:cNvPr>
          <p:cNvSpPr txBox="1"/>
          <p:nvPr/>
        </p:nvSpPr>
        <p:spPr>
          <a:xfrm>
            <a:off x="928757" y="4966251"/>
            <a:ext cx="10342746" cy="965201"/>
          </a:xfrm>
          <a:prstGeom prst="rect">
            <a:avLst/>
          </a:prstGeom>
          <a:solidFill>
            <a:schemeClr val="accent5">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2. </a:t>
            </a:r>
            <a:r>
              <a:rPr lang="zh-CN" altLang="en-US" sz="2000" b="1" dirty="0">
                <a:effectLst/>
                <a:ea typeface="微软雅黑" panose="020B0503020204020204" pitchFamily="34" charset="-122"/>
              </a:rPr>
              <a:t>遍历每个城市 </a:t>
            </a:r>
            <a:r>
              <a:rPr lang="en-US" altLang="zh-CN" sz="2000" b="1" dirty="0">
                <a:solidFill>
                  <a:srgbClr val="C00000"/>
                </a:solidFill>
                <a:effectLst/>
                <a:ea typeface="微软雅黑" panose="020B0503020204020204" pitchFamily="34" charset="-122"/>
              </a:rPr>
              <a:t>(A, B)</a:t>
            </a:r>
            <a:r>
              <a:rPr lang="zh-CN" altLang="en-US" sz="2000" dirty="0">
                <a:effectLst/>
                <a:ea typeface="微软雅黑" panose="020B0503020204020204" pitchFamily="34" charset="-122"/>
              </a:rPr>
              <a:t>：</a:t>
            </a:r>
          </a:p>
          <a:p>
            <a:pPr marL="742950" lvl="1" indent="-285750">
              <a:lnSpc>
                <a:spcPct val="150000"/>
              </a:lnSpc>
              <a:buClr>
                <a:srgbClr val="000000"/>
              </a:buClr>
              <a:buFont typeface="Arial" panose="020B0604020202020204" pitchFamily="34" charset="0"/>
              <a:buChar char="•"/>
            </a:pPr>
            <a:r>
              <a:rPr lang="zh-CN" altLang="en-US" sz="2000" dirty="0">
                <a:ea typeface="微软雅黑" panose="020B0503020204020204" pitchFamily="34" charset="-122"/>
              </a:rPr>
              <a:t>因为题目要求一对特殊的城市要</a:t>
            </a:r>
            <a:r>
              <a:rPr lang="zh-CN" altLang="en-US" sz="2000" dirty="0">
                <a:effectLst/>
                <a:latin typeface="微软雅黑" panose="020B0503020204020204" pitchFamily="34" charset="-122"/>
                <a:ea typeface="微软雅黑" panose="020B0503020204020204" pitchFamily="34" charset="-122"/>
              </a:rPr>
              <a:t>来自不同的州，所以</a:t>
            </a:r>
            <a:r>
              <a:rPr lang="zh-CN" altLang="en-US" sz="2000" dirty="0">
                <a:effectLst/>
                <a:ea typeface="微软雅黑" panose="020B0503020204020204" pitchFamily="34" charset="-122"/>
              </a:rPr>
              <a:t>如果 </a:t>
            </a:r>
            <a:r>
              <a:rPr lang="en-US" altLang="zh-CN" sz="2000" dirty="0">
                <a:solidFill>
                  <a:srgbClr val="C00000"/>
                </a:solidFill>
                <a:effectLst/>
                <a:ea typeface="微软雅黑" panose="020B0503020204020204" pitchFamily="34" charset="-122"/>
              </a:rPr>
              <a:t>A == B</a:t>
            </a:r>
            <a:r>
              <a:rPr lang="zh-CN" altLang="en-US" sz="2000" dirty="0">
                <a:effectLst/>
                <a:ea typeface="微软雅黑" panose="020B0503020204020204" pitchFamily="34" charset="-122"/>
              </a:rPr>
              <a:t>，跳过。</a:t>
            </a:r>
          </a:p>
        </p:txBody>
      </p:sp>
    </p:spTree>
    <p:extLst>
      <p:ext uri="{BB962C8B-B14F-4D97-AF65-F5344CB8AC3E}">
        <p14:creationId xmlns:p14="http://schemas.microsoft.com/office/powerpoint/2010/main" val="3099880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500"/>
                                        <p:tgtEl>
                                          <p:spTgt spid="1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3" end="3"/>
                                            </p:txEl>
                                          </p:spTgt>
                                        </p:tgtEl>
                                        <p:attrNameLst>
                                          <p:attrName>style.visibility</p:attrName>
                                        </p:attrNameLst>
                                      </p:cBhvr>
                                      <p:to>
                                        <p:strVal val="visible"/>
                                      </p:to>
                                    </p:set>
                                    <p:animEffect transition="in" filter="fade">
                                      <p:cBhvr>
                                        <p:cTn id="10" dur="500"/>
                                        <p:tgtEl>
                                          <p:spTgt spid="1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xEl>
                                              <p:pRg st="4" end="4"/>
                                            </p:txEl>
                                          </p:spTgt>
                                        </p:tgtEl>
                                        <p:attrNameLst>
                                          <p:attrName>style.visibility</p:attrName>
                                        </p:attrNameLst>
                                      </p:cBhvr>
                                      <p:to>
                                        <p:strVal val="visible"/>
                                      </p:to>
                                    </p:set>
                                    <p:animEffect transition="in" filter="fade">
                                      <p:cBhvr>
                                        <p:cTn id="13" dur="500"/>
                                        <p:tgtEl>
                                          <p:spTgt spid="1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xEl>
                                              <p:pRg st="5" end="5"/>
                                            </p:txEl>
                                          </p:spTgt>
                                        </p:tgtEl>
                                        <p:attrNameLst>
                                          <p:attrName>style.visibility</p:attrName>
                                        </p:attrNameLst>
                                      </p:cBhvr>
                                      <p:to>
                                        <p:strVal val="visible"/>
                                      </p:to>
                                    </p:set>
                                    <p:animEffect transition="in" filter="fade">
                                      <p:cBhvr>
                                        <p:cTn id="16" dur="500"/>
                                        <p:tgtEl>
                                          <p:spTgt spid="12">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7B76E8A4-FF7D-B708-E3D6-0111CE512D7C}"/>
              </a:ext>
            </a:extLst>
          </p:cNvPr>
          <p:cNvSpPr txBox="1"/>
          <p:nvPr/>
        </p:nvSpPr>
        <p:spPr>
          <a:xfrm>
            <a:off x="775716" y="1659264"/>
            <a:ext cx="10529288" cy="4154984"/>
          </a:xfrm>
          <a:prstGeom prst="rect">
            <a:avLst/>
          </a:prstGeom>
          <a:solidFill>
            <a:schemeClr val="accent6">
              <a:lumMod val="20000"/>
              <a:lumOff val="80000"/>
            </a:schemeClr>
          </a:solidFill>
        </p:spPr>
        <p:txBody>
          <a:bodyPr wrap="square">
            <a:spAutoFit/>
          </a:bodyPr>
          <a:lstStyle/>
          <a:p>
            <a:pPr>
              <a:lnSpc>
                <a:spcPct val="200000"/>
              </a:lnSpc>
            </a:pPr>
            <a:r>
              <a:rPr lang="zh-CN" altLang="en-US" sz="2200" b="1" dirty="0">
                <a:effectLst/>
                <a:ea typeface="微软雅黑" panose="020B0503020204020204" pitchFamily="34" charset="-122"/>
              </a:rPr>
              <a:t>遍历每个城市 </a:t>
            </a:r>
            <a:r>
              <a:rPr lang="en-US" altLang="zh-CN" sz="2200" b="1" dirty="0">
                <a:solidFill>
                  <a:srgbClr val="C00000"/>
                </a:solidFill>
                <a:effectLst/>
                <a:ea typeface="微软雅黑" panose="020B0503020204020204" pitchFamily="34" charset="-122"/>
              </a:rPr>
              <a:t>(A, B)</a:t>
            </a:r>
            <a:r>
              <a:rPr lang="zh-CN" altLang="en-US" sz="2200" dirty="0">
                <a:ea typeface="微软雅黑" panose="020B0503020204020204" pitchFamily="34" charset="-122"/>
              </a:rPr>
              <a:t> </a:t>
            </a:r>
            <a:r>
              <a:rPr lang="zh-CN" altLang="en-US" sz="2000" b="1" dirty="0">
                <a:effectLst/>
                <a:ea typeface="微软雅黑" panose="020B0503020204020204" pitchFamily="34" charset="-122"/>
              </a:rPr>
              <a:t>查找其对应的伴侣城市：</a:t>
            </a: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计算伴侣城市 </a:t>
            </a:r>
            <a:r>
              <a:rPr lang="en-US" altLang="zh-CN" sz="2000" dirty="0">
                <a:solidFill>
                  <a:srgbClr val="C00000"/>
                </a:solidFill>
                <a:effectLst/>
                <a:ea typeface="微软雅黑" panose="020B0503020204020204" pitchFamily="34" charset="-122"/>
              </a:rPr>
              <a:t>(B, A)</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的键值：</a:t>
            </a:r>
            <a:r>
              <a:rPr lang="en-US" altLang="zh-CN" sz="2000" dirty="0" err="1">
                <a:solidFill>
                  <a:srgbClr val="C00000"/>
                </a:solidFill>
                <a:effectLst/>
                <a:ea typeface="微软雅黑" panose="020B0503020204020204" pitchFamily="34" charset="-122"/>
              </a:rPr>
              <a:t>partner_key</a:t>
            </a:r>
            <a:r>
              <a:rPr lang="en-US" altLang="zh-CN" sz="2000" dirty="0">
                <a:solidFill>
                  <a:srgbClr val="C00000"/>
                </a:solidFill>
                <a:effectLst/>
                <a:ea typeface="微软雅黑" panose="020B0503020204020204" pitchFamily="34" charset="-122"/>
              </a:rPr>
              <a:t> = </a:t>
            </a:r>
            <a:r>
              <a:rPr lang="en-US" altLang="zh-CN" sz="2000" dirty="0" err="1">
                <a:solidFill>
                  <a:srgbClr val="C00000"/>
                </a:solidFill>
                <a:effectLst/>
                <a:ea typeface="微软雅黑" panose="020B0503020204020204" pitchFamily="34" charset="-122"/>
              </a:rPr>
              <a:t>gethash</a:t>
            </a:r>
            <a:r>
              <a:rPr lang="en-US" altLang="zh-CN" sz="2000" dirty="0">
                <a:solidFill>
                  <a:srgbClr val="C00000"/>
                </a:solidFill>
                <a:effectLst/>
                <a:ea typeface="微软雅黑" panose="020B0503020204020204" pitchFamily="34" charset="-122"/>
              </a:rPr>
              <a:t>(B, A)</a:t>
            </a:r>
            <a:r>
              <a:rPr lang="zh-CN" altLang="en-US" sz="2000" dirty="0">
                <a:effectLst/>
                <a:ea typeface="微软雅黑" panose="020B0503020204020204" pitchFamily="34" charset="-122"/>
              </a:rPr>
              <a:t>。</a:t>
            </a: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计算伴侣在哈希表中的桶的位置：</a:t>
            </a:r>
            <a:r>
              <a:rPr lang="en-US" altLang="zh-CN" sz="2000" dirty="0" err="1">
                <a:solidFill>
                  <a:srgbClr val="C00000"/>
                </a:solidFill>
                <a:effectLst/>
                <a:ea typeface="微软雅黑" panose="020B0503020204020204" pitchFamily="34" charset="-122"/>
              </a:rPr>
              <a:t>bucket_index</a:t>
            </a:r>
            <a:r>
              <a:rPr lang="en-US" altLang="zh-CN" sz="2000" dirty="0">
                <a:solidFill>
                  <a:srgbClr val="C00000"/>
                </a:solidFill>
                <a:effectLst/>
                <a:ea typeface="微软雅黑" panose="020B0503020204020204" pitchFamily="34" charset="-122"/>
              </a:rPr>
              <a:t> = </a:t>
            </a:r>
            <a:r>
              <a:rPr lang="en-US" altLang="zh-CN" sz="2000" dirty="0" err="1">
                <a:solidFill>
                  <a:srgbClr val="C00000"/>
                </a:solidFill>
                <a:effectLst/>
                <a:ea typeface="微软雅黑" panose="020B0503020204020204" pitchFamily="34" charset="-122"/>
              </a:rPr>
              <a:t>partner_key</a:t>
            </a:r>
            <a:r>
              <a:rPr lang="en-US" altLang="zh-CN" sz="2000" dirty="0">
                <a:solidFill>
                  <a:srgbClr val="C00000"/>
                </a:solidFill>
                <a:effectLst/>
                <a:ea typeface="微软雅黑" panose="020B0503020204020204" pitchFamily="34" charset="-122"/>
              </a:rPr>
              <a:t> % MOD</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遍历 </a:t>
            </a:r>
            <a:r>
              <a:rPr lang="en-US" altLang="zh-CN" sz="2000" dirty="0" err="1">
                <a:solidFill>
                  <a:srgbClr val="C00000"/>
                </a:solidFill>
                <a:effectLst/>
                <a:ea typeface="微软雅黑" panose="020B0503020204020204" pitchFamily="34" charset="-122"/>
              </a:rPr>
              <a:t>hash_table</a:t>
            </a:r>
            <a:r>
              <a:rPr lang="en-US" altLang="zh-CN" sz="2000" dirty="0">
                <a:solidFill>
                  <a:srgbClr val="C00000"/>
                </a:solidFill>
                <a:effectLst/>
                <a:ea typeface="微软雅黑" panose="020B0503020204020204" pitchFamily="34" charset="-122"/>
              </a:rPr>
              <a:t>[</a:t>
            </a:r>
            <a:r>
              <a:rPr lang="en-US" altLang="zh-CN" sz="2000" dirty="0" err="1">
                <a:solidFill>
                  <a:srgbClr val="C00000"/>
                </a:solidFill>
                <a:effectLst/>
                <a:ea typeface="微软雅黑" panose="020B0503020204020204" pitchFamily="34" charset="-122"/>
              </a:rPr>
              <a:t>bucket_index</a:t>
            </a:r>
            <a:r>
              <a:rPr lang="en-US" altLang="zh-CN" sz="2000" dirty="0">
                <a:solidFill>
                  <a:srgbClr val="C00000"/>
                </a:solidFill>
                <a:effectLst/>
                <a:ea typeface="微软雅黑" panose="020B0503020204020204" pitchFamily="34" charset="-122"/>
              </a:rPr>
              <a:t>]</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这个小箱子，在里面查找 </a:t>
            </a:r>
            <a:r>
              <a:rPr lang="en-US" altLang="zh-CN" sz="2000" dirty="0">
                <a:solidFill>
                  <a:srgbClr val="C00000"/>
                </a:solidFill>
                <a:effectLst/>
                <a:ea typeface="微软雅黑" panose="020B0503020204020204" pitchFamily="34" charset="-122"/>
              </a:rPr>
              <a:t>pair</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中 </a:t>
            </a:r>
            <a:r>
              <a:rPr lang="en-US" altLang="zh-CN" sz="2000" dirty="0">
                <a:solidFill>
                  <a:srgbClr val="C00000"/>
                </a:solidFill>
                <a:effectLst/>
                <a:ea typeface="微软雅黑" panose="020B0503020204020204" pitchFamily="34" charset="-122"/>
              </a:rPr>
              <a:t>first</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值等于 </a:t>
            </a:r>
            <a:r>
              <a:rPr lang="en-US" altLang="zh-CN" sz="2000" dirty="0" err="1">
                <a:solidFill>
                  <a:srgbClr val="C00000"/>
                </a:solidFill>
                <a:effectLst/>
                <a:ea typeface="微软雅黑" panose="020B0503020204020204" pitchFamily="34" charset="-122"/>
              </a:rPr>
              <a:t>partner_key</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的元素。</a:t>
            </a: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如果找到了，因为</a:t>
            </a:r>
            <a:r>
              <a:rPr lang="zh-CN" altLang="en-US" sz="2000" dirty="0">
                <a:ea typeface="微软雅黑" panose="020B0503020204020204" pitchFamily="34" charset="-122"/>
              </a:rPr>
              <a:t>当前城市可以和每个伴侣城市凑成一对，所以</a:t>
            </a:r>
            <a:r>
              <a:rPr lang="zh-CN" altLang="en-US" sz="2000" dirty="0">
                <a:effectLst/>
                <a:ea typeface="微软雅黑" panose="020B0503020204020204" pitchFamily="34" charset="-122"/>
              </a:rPr>
              <a:t>就把它的 </a:t>
            </a:r>
            <a:r>
              <a:rPr lang="en-US" altLang="zh-CN" sz="2000" dirty="0">
                <a:solidFill>
                  <a:srgbClr val="C00000"/>
                </a:solidFill>
                <a:effectLst/>
                <a:ea typeface="微软雅黑" panose="020B0503020204020204" pitchFamily="34" charset="-122"/>
              </a:rPr>
              <a:t>second</a:t>
            </a:r>
            <a:r>
              <a:rPr lang="zh-CN" altLang="en-US" sz="2000" dirty="0">
                <a:effectLst/>
                <a:ea typeface="微软雅黑" panose="020B0503020204020204" pitchFamily="34" charset="-122"/>
              </a:rPr>
              <a:t>（出现次数）加到 </a:t>
            </a:r>
            <a:r>
              <a:rPr lang="en-US" altLang="zh-CN" sz="2000" dirty="0" err="1">
                <a:solidFill>
                  <a:srgbClr val="C00000"/>
                </a:solidFill>
                <a:effectLst/>
                <a:ea typeface="微软雅黑" panose="020B0503020204020204" pitchFamily="34" charset="-122"/>
              </a:rPr>
              <a:t>ans</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上。</a:t>
            </a:r>
          </a:p>
        </p:txBody>
      </p:sp>
    </p:spTree>
    <p:extLst>
      <p:ext uri="{BB962C8B-B14F-4D97-AF65-F5344CB8AC3E}">
        <p14:creationId xmlns:p14="http://schemas.microsoft.com/office/powerpoint/2010/main" val="140638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7B76E8A4-FF7D-B708-E3D6-0111CE512D7C}"/>
              </a:ext>
            </a:extLst>
          </p:cNvPr>
          <p:cNvSpPr txBox="1"/>
          <p:nvPr/>
        </p:nvSpPr>
        <p:spPr>
          <a:xfrm>
            <a:off x="814136" y="1522138"/>
            <a:ext cx="10563727" cy="4681603"/>
          </a:xfrm>
          <a:prstGeom prst="rect">
            <a:avLst/>
          </a:prstGeom>
          <a:solidFill>
            <a:schemeClr val="accent5">
              <a:lumMod val="20000"/>
              <a:lumOff val="80000"/>
            </a:schemeClr>
          </a:solidFill>
        </p:spPr>
        <p:txBody>
          <a:bodyPr wrap="square">
            <a:spAutoFit/>
          </a:bodyPr>
          <a:lstStyle/>
          <a:p>
            <a:pPr>
              <a:lnSpc>
                <a:spcPct val="200000"/>
              </a:lnSpc>
              <a:buClr>
                <a:srgbClr val="000000"/>
              </a:buClr>
            </a:pPr>
            <a:r>
              <a:rPr lang="zh-CN" altLang="en-US" sz="2200" b="1" dirty="0">
                <a:effectLst/>
                <a:ea typeface="微软雅黑" panose="020B0503020204020204" pitchFamily="34" charset="-122"/>
              </a:rPr>
              <a:t>登记自己：</a:t>
            </a:r>
          </a:p>
          <a:p>
            <a:pPr marL="800100" lvl="1" indent="-342900">
              <a:lnSpc>
                <a:spcPct val="200000"/>
              </a:lnSpc>
              <a:buClr>
                <a:srgbClr val="000000"/>
              </a:buClr>
              <a:buFont typeface="Arial" panose="020B0604020202020204" pitchFamily="34" charset="0"/>
              <a:buChar char="•"/>
            </a:pPr>
            <a:r>
              <a:rPr lang="zh-CN" altLang="en-US" sz="2000" dirty="0">
                <a:ea typeface="微软雅黑" panose="020B0503020204020204" pitchFamily="34" charset="-122"/>
              </a:rPr>
              <a:t>当前城市也需要加入到哈希表中，等待将来可能被遍历到的其他城市所配对。</a:t>
            </a:r>
            <a:endParaRPr lang="en-US" altLang="zh-CN" sz="2000" dirty="0">
              <a:effectLst/>
              <a:ea typeface="微软雅黑" panose="020B0503020204020204" pitchFamily="34" charset="-122"/>
            </a:endParaRP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计算自己 </a:t>
            </a:r>
            <a:r>
              <a:rPr lang="en-US" altLang="zh-CN" sz="2000" dirty="0">
                <a:solidFill>
                  <a:srgbClr val="C00000"/>
                </a:solidFill>
                <a:effectLst/>
                <a:ea typeface="微软雅黑" panose="020B0503020204020204" pitchFamily="34" charset="-122"/>
              </a:rPr>
              <a:t>(A, B)</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的键值：</a:t>
            </a:r>
            <a:r>
              <a:rPr lang="en-US" altLang="zh-CN" sz="2000" dirty="0" err="1">
                <a:solidFill>
                  <a:srgbClr val="C00000"/>
                </a:solidFill>
                <a:effectLst/>
                <a:ea typeface="微软雅黑" panose="020B0503020204020204" pitchFamily="34" charset="-122"/>
              </a:rPr>
              <a:t>self_key</a:t>
            </a:r>
            <a:r>
              <a:rPr lang="en-US" altLang="zh-CN" sz="2000" dirty="0">
                <a:solidFill>
                  <a:srgbClr val="C00000"/>
                </a:solidFill>
                <a:effectLst/>
                <a:ea typeface="微软雅黑" panose="020B0503020204020204" pitchFamily="34" charset="-122"/>
              </a:rPr>
              <a:t> = </a:t>
            </a:r>
            <a:r>
              <a:rPr lang="en-US" altLang="zh-CN" sz="2000" dirty="0" err="1">
                <a:solidFill>
                  <a:srgbClr val="C00000"/>
                </a:solidFill>
                <a:effectLst/>
                <a:ea typeface="微软雅黑" panose="020B0503020204020204" pitchFamily="34" charset="-122"/>
              </a:rPr>
              <a:t>gethash</a:t>
            </a:r>
            <a:r>
              <a:rPr lang="en-US" altLang="zh-CN" sz="2000" dirty="0">
                <a:solidFill>
                  <a:srgbClr val="C00000"/>
                </a:solidFill>
                <a:effectLst/>
                <a:ea typeface="微软雅黑" panose="020B0503020204020204" pitchFamily="34" charset="-122"/>
              </a:rPr>
              <a:t>(A, B)</a:t>
            </a:r>
            <a:r>
              <a:rPr lang="zh-CN" altLang="en-US" sz="2000" dirty="0">
                <a:effectLst/>
                <a:ea typeface="微软雅黑" panose="020B0503020204020204" pitchFamily="34" charset="-122"/>
              </a:rPr>
              <a:t>。</a:t>
            </a: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计算自己所在的桶：</a:t>
            </a:r>
            <a:r>
              <a:rPr lang="en-US" altLang="zh-CN" sz="2000" dirty="0" err="1">
                <a:solidFill>
                  <a:srgbClr val="C00000"/>
                </a:solidFill>
                <a:effectLst/>
                <a:ea typeface="微软雅黑" panose="020B0503020204020204" pitchFamily="34" charset="-122"/>
              </a:rPr>
              <a:t>bucket_index</a:t>
            </a:r>
            <a:r>
              <a:rPr lang="en-US" altLang="zh-CN" sz="2000" dirty="0">
                <a:solidFill>
                  <a:srgbClr val="C00000"/>
                </a:solidFill>
                <a:effectLst/>
                <a:ea typeface="微软雅黑" panose="020B0503020204020204" pitchFamily="34" charset="-122"/>
              </a:rPr>
              <a:t> = </a:t>
            </a:r>
            <a:r>
              <a:rPr lang="en-US" altLang="zh-CN" sz="2000" dirty="0" err="1">
                <a:solidFill>
                  <a:srgbClr val="C00000"/>
                </a:solidFill>
                <a:effectLst/>
                <a:ea typeface="微软雅黑" panose="020B0503020204020204" pitchFamily="34" charset="-122"/>
              </a:rPr>
              <a:t>self_key</a:t>
            </a:r>
            <a:r>
              <a:rPr lang="en-US" altLang="zh-CN" sz="2000" dirty="0">
                <a:solidFill>
                  <a:srgbClr val="C00000"/>
                </a:solidFill>
                <a:effectLst/>
                <a:ea typeface="微软雅黑" panose="020B0503020204020204" pitchFamily="34" charset="-122"/>
              </a:rPr>
              <a:t> % MOD</a:t>
            </a:r>
            <a:r>
              <a:rPr lang="zh-CN" altLang="en-US" sz="2000" dirty="0">
                <a:effectLst/>
                <a:ea typeface="微软雅黑" panose="020B0503020204020204" pitchFamily="34" charset="-122"/>
              </a:rPr>
              <a:t>。 </a:t>
            </a:r>
            <a:endParaRPr lang="en-US" altLang="zh-CN" sz="2000" dirty="0">
              <a:effectLst/>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zh-CN" altLang="en-US" sz="2000" dirty="0">
                <a:effectLst/>
                <a:ea typeface="微软雅黑" panose="020B0503020204020204" pitchFamily="34" charset="-122"/>
              </a:rPr>
              <a:t>遍历 </a:t>
            </a:r>
            <a:r>
              <a:rPr lang="en-US" altLang="zh-CN" sz="2000" dirty="0" err="1">
                <a:solidFill>
                  <a:srgbClr val="C00000"/>
                </a:solidFill>
                <a:effectLst/>
                <a:ea typeface="微软雅黑" panose="020B0503020204020204" pitchFamily="34" charset="-122"/>
              </a:rPr>
              <a:t>table_size</a:t>
            </a:r>
            <a:r>
              <a:rPr lang="en-US" altLang="zh-CN" sz="2000" dirty="0">
                <a:solidFill>
                  <a:srgbClr val="C00000"/>
                </a:solidFill>
                <a:effectLst/>
                <a:ea typeface="微软雅黑" panose="020B0503020204020204" pitchFamily="34" charset="-122"/>
              </a:rPr>
              <a:t>[</a:t>
            </a:r>
            <a:r>
              <a:rPr lang="en-US" altLang="zh-CN" sz="2000" dirty="0" err="1">
                <a:solidFill>
                  <a:srgbClr val="C00000"/>
                </a:solidFill>
                <a:effectLst/>
                <a:ea typeface="微软雅黑" panose="020B0503020204020204" pitchFamily="34" charset="-122"/>
              </a:rPr>
              <a:t>bucket_index</a:t>
            </a:r>
            <a:r>
              <a:rPr lang="en-US" altLang="zh-CN" sz="2000" dirty="0">
                <a:solidFill>
                  <a:srgbClr val="C00000"/>
                </a:solidFill>
                <a:effectLst/>
                <a:ea typeface="微软雅黑" panose="020B0503020204020204" pitchFamily="34" charset="-122"/>
              </a:rPr>
              <a:t>]</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这个链表，查找 </a:t>
            </a:r>
            <a:r>
              <a:rPr lang="en-US" altLang="zh-CN" sz="2000" dirty="0">
                <a:solidFill>
                  <a:srgbClr val="C00000"/>
                </a:solidFill>
                <a:effectLst/>
                <a:ea typeface="微软雅黑" panose="020B0503020204020204" pitchFamily="34" charset="-122"/>
              </a:rPr>
              <a:t>pair</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中 </a:t>
            </a:r>
            <a:r>
              <a:rPr lang="en-US" altLang="zh-CN" sz="2000" dirty="0">
                <a:solidFill>
                  <a:srgbClr val="C00000"/>
                </a:solidFill>
                <a:effectLst/>
                <a:ea typeface="微软雅黑" panose="020B0503020204020204" pitchFamily="34" charset="-122"/>
              </a:rPr>
              <a:t>first</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值等于 </a:t>
            </a:r>
            <a:r>
              <a:rPr lang="en-US" altLang="zh-CN" sz="2000" dirty="0" err="1">
                <a:solidFill>
                  <a:srgbClr val="C00000"/>
                </a:solidFill>
                <a:effectLst/>
                <a:ea typeface="微软雅黑" panose="020B0503020204020204" pitchFamily="34" charset="-122"/>
              </a:rPr>
              <a:t>self_key</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的元素。</a:t>
            </a: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如果找到了，就将其 </a:t>
            </a:r>
            <a:r>
              <a:rPr lang="en-US" altLang="zh-CN" sz="2000" dirty="0">
                <a:solidFill>
                  <a:srgbClr val="C00000"/>
                </a:solidFill>
                <a:effectLst/>
                <a:ea typeface="微软雅黑" panose="020B0503020204020204" pitchFamily="34" charset="-122"/>
              </a:rPr>
              <a:t>second</a:t>
            </a:r>
            <a:r>
              <a:rPr lang="zh-CN" altLang="en-US" sz="2000" dirty="0">
                <a:effectLst/>
                <a:ea typeface="微软雅黑" panose="020B0503020204020204" pitchFamily="34" charset="-122"/>
              </a:rPr>
              <a:t>（出现次数）加一。</a:t>
            </a:r>
          </a:p>
          <a:p>
            <a:pPr marL="800100" lvl="1" indent="-342900">
              <a:lnSpc>
                <a:spcPct val="200000"/>
              </a:lnSpc>
              <a:buClr>
                <a:srgbClr val="000000"/>
              </a:buClr>
              <a:buFont typeface="Arial" panose="020B0604020202020204" pitchFamily="34" charset="0"/>
              <a:buChar char="•"/>
            </a:pPr>
            <a:r>
              <a:rPr lang="zh-CN" altLang="en-US" sz="2000" dirty="0">
                <a:effectLst/>
                <a:ea typeface="微软雅黑" panose="020B0503020204020204" pitchFamily="34" charset="-122"/>
              </a:rPr>
              <a:t>如果没找到，就在这个链表的末尾添加一个新的 </a:t>
            </a:r>
            <a:r>
              <a:rPr lang="en-US" altLang="zh-CN" sz="2000" dirty="0">
                <a:solidFill>
                  <a:srgbClr val="C00000"/>
                </a:solidFill>
                <a:effectLst/>
                <a:ea typeface="微软雅黑" panose="020B0503020204020204" pitchFamily="34" charset="-122"/>
              </a:rPr>
              <a:t>pair</a:t>
            </a:r>
            <a:r>
              <a:rPr lang="zh-CN" altLang="en-US" sz="2000" dirty="0">
                <a:effectLst/>
                <a:ea typeface="微软雅黑" panose="020B0503020204020204" pitchFamily="34" charset="-122"/>
              </a:rPr>
              <a:t>：</a:t>
            </a:r>
            <a:r>
              <a:rPr lang="en-US" altLang="zh-CN" sz="2000" dirty="0">
                <a:solidFill>
                  <a:srgbClr val="C00000"/>
                </a:solidFill>
                <a:effectLst/>
                <a:ea typeface="微软雅黑" panose="020B0503020204020204" pitchFamily="34" charset="-122"/>
              </a:rPr>
              <a:t>{</a:t>
            </a:r>
            <a:r>
              <a:rPr lang="en-US" altLang="zh-CN" sz="2000" dirty="0" err="1">
                <a:solidFill>
                  <a:srgbClr val="C00000"/>
                </a:solidFill>
                <a:effectLst/>
                <a:ea typeface="微软雅黑" panose="020B0503020204020204" pitchFamily="34" charset="-122"/>
              </a:rPr>
              <a:t>self_key</a:t>
            </a:r>
            <a:r>
              <a:rPr lang="en-US" altLang="zh-CN" sz="2000" dirty="0">
                <a:solidFill>
                  <a:srgbClr val="C00000"/>
                </a:solidFill>
                <a:effectLst/>
                <a:ea typeface="微软雅黑" panose="020B0503020204020204" pitchFamily="34" charset="-122"/>
              </a:rPr>
              <a:t>, 1}</a:t>
            </a:r>
            <a:r>
              <a:rPr lang="zh-CN" altLang="en-US" sz="2000" dirty="0">
                <a:effectLst/>
                <a:ea typeface="微软雅黑" panose="020B0503020204020204" pitchFamily="34" charset="-122"/>
              </a:rPr>
              <a:t>。</a:t>
            </a:r>
          </a:p>
        </p:txBody>
      </p:sp>
    </p:spTree>
    <p:extLst>
      <p:ext uri="{BB962C8B-B14F-4D97-AF65-F5344CB8AC3E}">
        <p14:creationId xmlns:p14="http://schemas.microsoft.com/office/powerpoint/2010/main" val="258452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723C648B-EB1C-BB07-5C05-14DDF1A370FF}"/>
              </a:ext>
            </a:extLst>
          </p:cNvPr>
          <p:cNvSpPr txBox="1"/>
          <p:nvPr/>
        </p:nvSpPr>
        <p:spPr>
          <a:xfrm>
            <a:off x="1352827" y="1427153"/>
            <a:ext cx="9213574" cy="1015663"/>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查询有多少个伴侣城市关键代码</a:t>
            </a:r>
            <a:r>
              <a:rPr lang="en-US" altLang="zh-CN" sz="2000" dirty="0">
                <a:ea typeface="微软雅黑" panose="020B0503020204020204" pitchFamily="34" charset="-122"/>
              </a:rPr>
              <a:t>(</a:t>
            </a:r>
            <a:r>
              <a:rPr lang="zh-CN" altLang="en-US" sz="2000" b="1" dirty="0">
                <a:ea typeface="微软雅黑" panose="020B0503020204020204" pitchFamily="34" charset="-122"/>
              </a:rPr>
              <a:t>查询</a:t>
            </a:r>
            <a:r>
              <a:rPr lang="zh-CN" altLang="en-US" sz="2000" dirty="0">
                <a:ea typeface="微软雅黑" panose="020B0503020204020204" pitchFamily="34" charset="-122"/>
              </a:rPr>
              <a:t>操作</a:t>
            </a:r>
            <a:r>
              <a:rPr lang="en-US" altLang="zh-CN" sz="2000" dirty="0">
                <a:ea typeface="微软雅黑" panose="020B0503020204020204" pitchFamily="34" charset="-122"/>
              </a:rPr>
              <a:t>)</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a:lnSpc>
                <a:spcPct val="150000"/>
              </a:lnSpc>
            </a:pPr>
            <a:r>
              <a:rPr lang="zh-CN" altLang="en-US" sz="2000" dirty="0">
                <a:ea typeface="微软雅黑" panose="020B0503020204020204" pitchFamily="34" charset="-122"/>
              </a:rPr>
              <a:t>在哈希表中查找键值 </a:t>
            </a:r>
            <a:r>
              <a:rPr lang="en-US" altLang="zh-CN" sz="2000" dirty="0">
                <a:ea typeface="微软雅黑" panose="020B0503020204020204" pitchFamily="34" charset="-122"/>
              </a:rPr>
              <a:t>key </a:t>
            </a:r>
            <a:r>
              <a:rPr lang="zh-CN" altLang="en-US" sz="2000" dirty="0">
                <a:ea typeface="微软雅黑" panose="020B0503020204020204" pitchFamily="34" charset="-122"/>
              </a:rPr>
              <a:t>的出现次数。</a:t>
            </a:r>
            <a:endParaRPr lang="zh-CN" altLang="en-US" sz="2000" dirty="0"/>
          </a:p>
        </p:txBody>
      </p:sp>
      <p:sp>
        <p:nvSpPr>
          <p:cNvPr id="8" name="文本框 7">
            <a:extLst>
              <a:ext uri="{FF2B5EF4-FFF2-40B4-BE49-F238E27FC236}">
                <a16:creationId xmlns:a16="http://schemas.microsoft.com/office/drawing/2014/main" id="{F153A9B5-BEAA-6CE2-0E59-1675185CB27A}"/>
              </a:ext>
            </a:extLst>
          </p:cNvPr>
          <p:cNvSpPr txBox="1"/>
          <p:nvPr/>
        </p:nvSpPr>
        <p:spPr>
          <a:xfrm>
            <a:off x="1000275" y="2870037"/>
            <a:ext cx="9918677" cy="317522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find(int key) {</a:t>
            </a:r>
          </a:p>
          <a:p>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 = key % SIZE;</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遍历桶内的数组</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&lt;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].size();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通过原始键值进行匹配</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].first == key)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].second;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找到，返回出现次数</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没找到，返回</a:t>
            </a:r>
            <a:r>
              <a:rPr lang="en-US" altLang="zh-CN" dirty="0">
                <a:solidFill>
                  <a:srgbClr val="008000"/>
                </a:solidFill>
                <a:latin typeface="Consolas" panose="020B0609020204030204" pitchFamily="49" charset="0"/>
              </a:rPr>
              <a:t>0</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04099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fade">
                                      <p:cBhvr>
                                        <p:cTn id="25" dur="500"/>
                                        <p:tgtEl>
                                          <p:spTgt spid="8">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6" end="6"/>
                                            </p:txEl>
                                          </p:spTgt>
                                        </p:tgtEl>
                                        <p:attrNameLst>
                                          <p:attrName>style.visibility</p:attrName>
                                        </p:attrNameLst>
                                      </p:cBhvr>
                                      <p:to>
                                        <p:strVal val="visible"/>
                                      </p:to>
                                    </p:set>
                                    <p:animEffect transition="in" filter="fade">
                                      <p:cBhvr>
                                        <p:cTn id="30" dur="500"/>
                                        <p:tgtEl>
                                          <p:spTgt spid="8">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8">
                                            <p:txEl>
                                              <p:pRg st="7" end="7"/>
                                            </p:txEl>
                                          </p:spTgt>
                                        </p:tgtEl>
                                        <p:attrNameLst>
                                          <p:attrName>style.visibility</p:attrName>
                                        </p:attrNameLst>
                                      </p:cBhvr>
                                      <p:to>
                                        <p:strVal val="visible"/>
                                      </p:to>
                                    </p:set>
                                    <p:animEffect transition="in" filter="fade">
                                      <p:cBhvr>
                                        <p:cTn id="33" dur="500"/>
                                        <p:tgtEl>
                                          <p:spTgt spid="8">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8">
                                            <p:txEl>
                                              <p:pRg st="8" end="8"/>
                                            </p:txEl>
                                          </p:spTgt>
                                        </p:tgtEl>
                                        <p:attrNameLst>
                                          <p:attrName>style.visibility</p:attrName>
                                        </p:attrNameLst>
                                      </p:cBhvr>
                                      <p:to>
                                        <p:strVal val="visible"/>
                                      </p:to>
                                    </p:set>
                                    <p:animEffect transition="in" filter="fade">
                                      <p:cBhvr>
                                        <p:cTn id="36" dur="500"/>
                                        <p:tgtEl>
                                          <p:spTgt spid="8">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animEffect transition="in" filter="fade">
                                      <p:cBhvr>
                                        <p:cTn id="39" dur="500"/>
                                        <p:tgtEl>
                                          <p:spTgt spid="8">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8">
                                            <p:txEl>
                                              <p:pRg st="10" end="10"/>
                                            </p:txEl>
                                          </p:spTgt>
                                        </p:tgtEl>
                                        <p:attrNameLst>
                                          <p:attrName>style.visibility</p:attrName>
                                        </p:attrNameLst>
                                      </p:cBhvr>
                                      <p:to>
                                        <p:strVal val="visible"/>
                                      </p:to>
                                    </p:set>
                                    <p:animEffect transition="in" filter="fade">
                                      <p:cBhvr>
                                        <p:cTn id="42"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C6A5F496-B2A2-301D-939B-3CB5BF597838}"/>
              </a:ext>
            </a:extLst>
          </p:cNvPr>
          <p:cNvSpPr txBox="1"/>
          <p:nvPr/>
        </p:nvSpPr>
        <p:spPr>
          <a:xfrm>
            <a:off x="896730" y="2563268"/>
            <a:ext cx="10045147" cy="372922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将键值 </a:t>
            </a:r>
            <a:r>
              <a:rPr lang="en-US" altLang="zh-CN" dirty="0">
                <a:solidFill>
                  <a:srgbClr val="008000"/>
                </a:solidFill>
                <a:latin typeface="Consolas" panose="020B0609020204030204" pitchFamily="49" charset="0"/>
              </a:rPr>
              <a:t>key </a:t>
            </a:r>
            <a:r>
              <a:rPr lang="zh-CN" altLang="en-US" dirty="0">
                <a:solidFill>
                  <a:srgbClr val="008000"/>
                </a:solidFill>
                <a:latin typeface="Consolas" panose="020B0609020204030204" pitchFamily="49" charset="0"/>
              </a:rPr>
              <a:t>插入哈希表，或更新其计数值</a:t>
            </a:r>
          </a:p>
          <a:p>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insert(int key) {</a:t>
            </a:r>
          </a:p>
          <a:p>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 = key % SIZE;</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遍历桶内的链表，检查是否已存在</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&lt;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].size();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].first == key)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].second++;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已存在，次数加一</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完成操作直接退出</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若不存在，则在链表末尾添加新元素</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hash_table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bucket_index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push_back</a:t>
            </a:r>
            <a:r>
              <a:rPr lang="en-US" altLang="zh-CN" dirty="0">
                <a:solidFill>
                  <a:srgbClr val="000000"/>
                </a:solidFill>
                <a:latin typeface="Consolas" panose="020B0609020204030204" pitchFamily="49" charset="0"/>
              </a:rPr>
              <a:t>({key,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0" name="文本框 9">
            <a:extLst>
              <a:ext uri="{FF2B5EF4-FFF2-40B4-BE49-F238E27FC236}">
                <a16:creationId xmlns:a16="http://schemas.microsoft.com/office/drawing/2014/main" id="{723C648B-EB1C-BB07-5C05-14DDF1A370FF}"/>
              </a:ext>
            </a:extLst>
          </p:cNvPr>
          <p:cNvSpPr txBox="1"/>
          <p:nvPr/>
        </p:nvSpPr>
        <p:spPr>
          <a:xfrm>
            <a:off x="1352827" y="1427153"/>
            <a:ext cx="9213574" cy="965201"/>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关键代码</a:t>
            </a:r>
            <a:r>
              <a:rPr lang="en-US" altLang="zh-CN" sz="2000" dirty="0">
                <a:ea typeface="微软雅黑" panose="020B0503020204020204" pitchFamily="34" charset="-122"/>
              </a:rPr>
              <a:t>(</a:t>
            </a:r>
            <a:r>
              <a:rPr lang="zh-CN" altLang="en-US" sz="2000" b="1" dirty="0">
                <a:ea typeface="微软雅黑" panose="020B0503020204020204" pitchFamily="34" charset="-122"/>
              </a:rPr>
              <a:t>插入</a:t>
            </a:r>
            <a:r>
              <a:rPr lang="zh-CN" altLang="en-US" sz="2000" dirty="0">
                <a:ea typeface="微软雅黑" panose="020B0503020204020204" pitchFamily="34" charset="-122"/>
              </a:rPr>
              <a:t>操作</a:t>
            </a:r>
            <a:r>
              <a:rPr lang="en-US" altLang="zh-CN" sz="2000" dirty="0">
                <a:ea typeface="微软雅黑" panose="020B0503020204020204" pitchFamily="34" charset="-122"/>
              </a:rPr>
              <a:t>)</a:t>
            </a:r>
            <a:r>
              <a:rPr lang="zh-CN" altLang="en-US" sz="2000" dirty="0">
                <a:ea typeface="微软雅黑" panose="020B0503020204020204" pitchFamily="34" charset="-122"/>
              </a:rPr>
              <a:t>：</a:t>
            </a:r>
            <a:endParaRPr lang="en-US" altLang="zh-CN" sz="2000" dirty="0">
              <a:ea typeface="微软雅黑" panose="020B0503020204020204" pitchFamily="34" charset="-122"/>
            </a:endParaRPr>
          </a:p>
          <a:p>
            <a:pPr>
              <a:lnSpc>
                <a:spcPct val="150000"/>
              </a:lnSpc>
            </a:pPr>
            <a:r>
              <a:rPr lang="zh-CN" altLang="en-US" sz="2000" dirty="0">
                <a:ea typeface="微软雅黑" panose="020B0503020204020204" pitchFamily="34" charset="-122"/>
              </a:rPr>
              <a:t>对于新遍历到的一个城市，将其</a:t>
            </a:r>
            <a:r>
              <a:rPr lang="zh-CN" altLang="en-US" sz="2000" b="1" dirty="0">
                <a:ea typeface="微软雅黑" panose="020B0503020204020204" pitchFamily="34" charset="-122"/>
              </a:rPr>
              <a:t>插入到哈希表</a:t>
            </a:r>
            <a:r>
              <a:rPr lang="zh-CN" altLang="en-US" sz="2000" dirty="0">
                <a:ea typeface="微软雅黑" panose="020B0503020204020204" pitchFamily="34" charset="-122"/>
              </a:rPr>
              <a:t>中 或 已经存在</a:t>
            </a:r>
            <a:r>
              <a:rPr lang="zh-CN" altLang="en-US" sz="2000" b="1" dirty="0">
                <a:ea typeface="微软雅黑" panose="020B0503020204020204" pitchFamily="34" charset="-122"/>
              </a:rPr>
              <a:t>需要更新计数值</a:t>
            </a:r>
            <a:r>
              <a:rPr lang="zh-CN" altLang="en-US" sz="2000" dirty="0">
                <a:ea typeface="微软雅黑" panose="020B0503020204020204" pitchFamily="34" charset="-122"/>
              </a:rPr>
              <a:t>。</a:t>
            </a:r>
            <a:endParaRPr lang="zh-CN" altLang="en-US" sz="2000" dirty="0"/>
          </a:p>
        </p:txBody>
      </p:sp>
    </p:spTree>
    <p:extLst>
      <p:ext uri="{BB962C8B-B14F-4D97-AF65-F5344CB8AC3E}">
        <p14:creationId xmlns:p14="http://schemas.microsoft.com/office/powerpoint/2010/main" val="198075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Effect transition="in" filter="fade">
                                      <p:cBhvr>
                                        <p:cTn id="20" dur="500"/>
                                        <p:tgtEl>
                                          <p:spTgt spid="7">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animEffect transition="in" filter="fade">
                                      <p:cBhvr>
                                        <p:cTn id="25" dur="500"/>
                                        <p:tgtEl>
                                          <p:spTgt spid="7">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fade">
                                      <p:cBhvr>
                                        <p:cTn id="33" dur="500"/>
                                        <p:tgtEl>
                                          <p:spTgt spid="7">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7">
                                            <p:txEl>
                                              <p:pRg st="8" end="8"/>
                                            </p:txEl>
                                          </p:spTgt>
                                        </p:tgtEl>
                                        <p:attrNameLst>
                                          <p:attrName>style.visibility</p:attrName>
                                        </p:attrNameLst>
                                      </p:cBhvr>
                                      <p:to>
                                        <p:strVal val="visible"/>
                                      </p:to>
                                    </p:set>
                                    <p:animEffect transition="in" filter="fade">
                                      <p:cBhvr>
                                        <p:cTn id="36" dur="500"/>
                                        <p:tgtEl>
                                          <p:spTgt spid="7">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animEffect transition="in" filter="fade">
                                      <p:cBhvr>
                                        <p:cTn id="39" dur="500"/>
                                        <p:tgtEl>
                                          <p:spTgt spid="7">
                                            <p:txEl>
                                              <p:pRg st="9" end="9"/>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
                                            <p:txEl>
                                              <p:pRg st="10" end="10"/>
                                            </p:txEl>
                                          </p:spTgt>
                                        </p:tgtEl>
                                        <p:attrNameLst>
                                          <p:attrName>style.visibility</p:attrName>
                                        </p:attrNameLst>
                                      </p:cBhvr>
                                      <p:to>
                                        <p:strVal val="visible"/>
                                      </p:to>
                                    </p:set>
                                    <p:animEffect transition="in" filter="fade">
                                      <p:cBhvr>
                                        <p:cTn id="44" dur="500"/>
                                        <p:tgtEl>
                                          <p:spTgt spid="7">
                                            <p:txEl>
                                              <p:pRg st="10" end="10"/>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7">
                                            <p:txEl>
                                              <p:pRg st="11" end="11"/>
                                            </p:txEl>
                                          </p:spTgt>
                                        </p:tgtEl>
                                        <p:attrNameLst>
                                          <p:attrName>style.visibility</p:attrName>
                                        </p:attrNameLst>
                                      </p:cBhvr>
                                      <p:to>
                                        <p:strVal val="visible"/>
                                      </p:to>
                                    </p:set>
                                    <p:animEffect transition="in" filter="fade">
                                      <p:cBhvr>
                                        <p:cTn id="47" dur="500"/>
                                        <p:tgtEl>
                                          <p:spTgt spid="7">
                                            <p:txEl>
                                              <p:pRg st="11" end="11"/>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7">
                                            <p:txEl>
                                              <p:pRg st="12" end="12"/>
                                            </p:txEl>
                                          </p:spTgt>
                                        </p:tgtEl>
                                        <p:attrNameLst>
                                          <p:attrName>style.visibility</p:attrName>
                                        </p:attrNameLst>
                                      </p:cBhvr>
                                      <p:to>
                                        <p:strVal val="visible"/>
                                      </p:to>
                                    </p:set>
                                    <p:animEffect transition="in" filter="fade">
                                      <p:cBhvr>
                                        <p:cTn id="50"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7B76E8A4-FF7D-B708-E3D6-0111CE512D7C}"/>
              </a:ext>
            </a:extLst>
          </p:cNvPr>
          <p:cNvSpPr txBox="1"/>
          <p:nvPr/>
        </p:nvSpPr>
        <p:spPr>
          <a:xfrm>
            <a:off x="831356" y="1711464"/>
            <a:ext cx="10529288" cy="3081164"/>
          </a:xfrm>
          <a:prstGeom prst="rect">
            <a:avLst/>
          </a:prstGeom>
          <a:solidFill>
            <a:schemeClr val="bg1">
              <a:lumMod val="95000"/>
            </a:schemeClr>
          </a:solidFill>
        </p:spPr>
        <p:txBody>
          <a:bodyPr wrap="square">
            <a:spAutoFit/>
          </a:bodyPr>
          <a:lstStyle/>
          <a:p>
            <a:pPr>
              <a:lnSpc>
                <a:spcPct val="200000"/>
              </a:lnSpc>
            </a:pPr>
            <a:r>
              <a:rPr lang="zh-CN" altLang="en-US" sz="2000" dirty="0">
                <a:ea typeface="微软雅黑" panose="020B0503020204020204" pitchFamily="34" charset="-122"/>
              </a:rPr>
              <a:t>接下来就只需要在主函数中：</a:t>
            </a:r>
            <a:endParaRPr lang="en-US" altLang="zh-CN" sz="2000" dirty="0">
              <a:ea typeface="微软雅黑" panose="020B0503020204020204" pitchFamily="34" charset="-122"/>
            </a:endParaRPr>
          </a:p>
          <a:p>
            <a:pPr>
              <a:lnSpc>
                <a:spcPct val="200000"/>
              </a:lnSpc>
            </a:pPr>
            <a:r>
              <a:rPr lang="zh-CN" altLang="en-US" sz="2000" dirty="0">
                <a:effectLst/>
                <a:ea typeface="微软雅黑" panose="020B0503020204020204" pitchFamily="34" charset="-122"/>
              </a:rPr>
              <a:t>遍历每个城市 </a:t>
            </a:r>
            <a:r>
              <a:rPr lang="en-US" altLang="zh-CN" sz="2000" dirty="0">
                <a:solidFill>
                  <a:srgbClr val="C00000"/>
                </a:solidFill>
                <a:effectLst/>
                <a:ea typeface="微软雅黑" panose="020B0503020204020204" pitchFamily="34" charset="-122"/>
              </a:rPr>
              <a:t>(A, B)</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通过 </a:t>
            </a:r>
            <a:r>
              <a:rPr lang="en-US" altLang="zh-CN" sz="2000" dirty="0">
                <a:effectLst/>
                <a:ea typeface="微软雅黑" panose="020B0503020204020204" pitchFamily="34" charset="-122"/>
              </a:rPr>
              <a:t>find() </a:t>
            </a:r>
            <a:r>
              <a:rPr lang="zh-CN" altLang="en-US" sz="2000" dirty="0">
                <a:effectLst/>
                <a:ea typeface="微软雅黑" panose="020B0503020204020204" pitchFamily="34" charset="-122"/>
              </a:rPr>
              <a:t>函数在哈希表中查找对应的伴侣城市，再通过 </a:t>
            </a:r>
            <a:r>
              <a:rPr lang="en-US" altLang="zh-CN" sz="2000" dirty="0">
                <a:effectLst/>
                <a:ea typeface="微软雅黑" panose="020B0503020204020204" pitchFamily="34" charset="-122"/>
              </a:rPr>
              <a:t>insert </a:t>
            </a:r>
            <a:r>
              <a:rPr lang="zh-CN" altLang="en-US" sz="2000" dirty="0">
                <a:effectLst/>
                <a:ea typeface="微软雅黑" panose="020B0503020204020204" pitchFamily="34" charset="-122"/>
              </a:rPr>
              <a:t>函数插入到哈希表中</a:t>
            </a:r>
            <a:r>
              <a:rPr lang="zh-CN" altLang="en-US" sz="2000" dirty="0">
                <a:ea typeface="微软雅黑" panose="020B0503020204020204" pitchFamily="34" charset="-122"/>
              </a:rPr>
              <a:t>。</a:t>
            </a:r>
            <a:endParaRPr lang="en-US" altLang="zh-CN" sz="2000" dirty="0">
              <a:effectLst/>
              <a:ea typeface="微软雅黑" panose="020B0503020204020204" pitchFamily="34" charset="-122"/>
            </a:endParaRPr>
          </a:p>
          <a:p>
            <a:pPr>
              <a:lnSpc>
                <a:spcPct val="200000"/>
              </a:lnSpc>
            </a:pPr>
            <a:r>
              <a:rPr lang="zh-CN" altLang="en-US" sz="2000" dirty="0">
                <a:effectLst/>
                <a:ea typeface="微软雅黑" panose="020B0503020204020204" pitchFamily="34" charset="-122"/>
              </a:rPr>
              <a:t>最终输出 </a:t>
            </a:r>
            <a:r>
              <a:rPr lang="en-US" altLang="zh-CN" sz="2000" dirty="0" err="1">
                <a:effectLst/>
                <a:ea typeface="微软雅黑" panose="020B0503020204020204" pitchFamily="34" charset="-122"/>
              </a:rPr>
              <a:t>ans</a:t>
            </a:r>
            <a:r>
              <a:rPr lang="en-US" altLang="zh-CN" sz="2000" dirty="0">
                <a:effectLst/>
                <a:ea typeface="微软雅黑" panose="020B0503020204020204" pitchFamily="34" charset="-122"/>
              </a:rPr>
              <a:t>/2 </a:t>
            </a:r>
            <a:r>
              <a:rPr lang="zh-CN" altLang="en-US" sz="2000" dirty="0">
                <a:effectLst/>
                <a:ea typeface="微软雅黑" panose="020B0503020204020204" pitchFamily="34" charset="-122"/>
              </a:rPr>
              <a:t>即可。</a:t>
            </a:r>
            <a:r>
              <a:rPr lang="zh-CN" altLang="en-US" sz="2000" dirty="0">
                <a:latin typeface="微软雅黑" panose="020B0503020204020204" pitchFamily="34" charset="-122"/>
                <a:ea typeface="微软雅黑" panose="020B0503020204020204" pitchFamily="34" charset="-122"/>
              </a:rPr>
              <a:t>因为每个配对都被计算了两次（例如，从 </a:t>
            </a:r>
            <a:r>
              <a:rPr lang="en-US" altLang="zh-CN" sz="2000" dirty="0">
                <a:solidFill>
                  <a:srgbClr val="C00000"/>
                </a:solidFill>
                <a:latin typeface="Consolas" panose="020B0609020204030204" pitchFamily="49" charset="0"/>
                <a:ea typeface="微软雅黑" panose="020B0503020204020204" pitchFamily="34" charset="-122"/>
              </a:rPr>
              <a:t>MIFL</a:t>
            </a:r>
            <a:r>
              <a:rPr lang="zh-CN" altLang="en-US" sz="2000" dirty="0">
                <a:latin typeface="微软雅黑" panose="020B0503020204020204" pitchFamily="34" charset="-122"/>
                <a:ea typeface="微软雅黑" panose="020B0503020204020204" pitchFamily="34" charset="-122"/>
              </a:rPr>
              <a:t> 找到 </a:t>
            </a:r>
            <a:r>
              <a:rPr lang="en-US" altLang="zh-CN" sz="2000" dirty="0">
                <a:solidFill>
                  <a:srgbClr val="C00000"/>
                </a:solidFill>
                <a:latin typeface="Consolas" panose="020B0609020204030204" pitchFamily="49" charset="0"/>
                <a:ea typeface="微软雅黑" panose="020B0503020204020204" pitchFamily="34" charset="-122"/>
              </a:rPr>
              <a:t>FLMI</a:t>
            </a:r>
            <a:r>
              <a:rPr lang="zh-CN" altLang="en-US" sz="2000" dirty="0">
                <a:latin typeface="微软雅黑" panose="020B0503020204020204" pitchFamily="34" charset="-122"/>
                <a:ea typeface="微软雅黑" panose="020B0503020204020204" pitchFamily="34" charset="-122"/>
              </a:rPr>
              <a:t>，和从 </a:t>
            </a:r>
            <a:r>
              <a:rPr lang="en-US" altLang="zh-CN" sz="2000" dirty="0">
                <a:solidFill>
                  <a:srgbClr val="C00000"/>
                </a:solidFill>
                <a:latin typeface="Consolas" panose="020B0609020204030204" pitchFamily="49" charset="0"/>
                <a:ea typeface="微软雅黑" panose="020B0503020204020204" pitchFamily="34" charset="-122"/>
              </a:rPr>
              <a:t>FLMI</a:t>
            </a:r>
            <a:r>
              <a:rPr lang="zh-CN" altLang="en-US" sz="2000" dirty="0">
                <a:latin typeface="微软雅黑" panose="020B0503020204020204" pitchFamily="34" charset="-122"/>
                <a:ea typeface="微软雅黑" panose="020B0503020204020204" pitchFamily="34" charset="-122"/>
              </a:rPr>
              <a:t> 找到 </a:t>
            </a:r>
            <a:r>
              <a:rPr lang="en-US" altLang="zh-CN" sz="2000" dirty="0">
                <a:solidFill>
                  <a:srgbClr val="C00000"/>
                </a:solidFill>
                <a:latin typeface="Consolas" panose="020B0609020204030204" pitchFamily="49" charset="0"/>
                <a:ea typeface="微软雅黑" panose="020B0503020204020204" pitchFamily="34" charset="-122"/>
              </a:rPr>
              <a:t>MIFL</a:t>
            </a:r>
            <a:r>
              <a:rPr lang="zh-CN" altLang="en-US" sz="2000" dirty="0">
                <a:latin typeface="微软雅黑" panose="020B0503020204020204" pitchFamily="34" charset="-122"/>
                <a:ea typeface="微软雅黑" panose="020B0503020204020204" pitchFamily="34" charset="-122"/>
              </a:rPr>
              <a:t>）。</a:t>
            </a:r>
          </a:p>
        </p:txBody>
      </p:sp>
      <p:sp>
        <p:nvSpPr>
          <p:cNvPr id="9" name="文本框 8">
            <a:extLst>
              <a:ext uri="{FF2B5EF4-FFF2-40B4-BE49-F238E27FC236}">
                <a16:creationId xmlns:a16="http://schemas.microsoft.com/office/drawing/2014/main" id="{23253C75-571F-7A3D-F4B0-699F70EF552C}"/>
              </a:ext>
            </a:extLst>
          </p:cNvPr>
          <p:cNvSpPr txBox="1"/>
          <p:nvPr/>
        </p:nvSpPr>
        <p:spPr>
          <a:xfrm>
            <a:off x="3547911" y="5407761"/>
            <a:ext cx="4586282" cy="461665"/>
          </a:xfrm>
          <a:prstGeom prst="rect">
            <a:avLst/>
          </a:prstGeom>
          <a:solidFill>
            <a:schemeClr val="accent6">
              <a:lumMod val="20000"/>
              <a:lumOff val="80000"/>
            </a:schemeClr>
          </a:solidFill>
        </p:spPr>
        <p:txBody>
          <a:bodyPr wrap="square">
            <a:spAutoFit/>
          </a:bodyPr>
          <a:lstStyle/>
          <a:p>
            <a:r>
              <a:rPr lang="zh-CN" altLang="en-US" sz="2400" dirty="0">
                <a:ea typeface="微软雅黑" panose="020B0503020204020204" pitchFamily="34" charset="-122"/>
              </a:rPr>
              <a:t>在 </a:t>
            </a:r>
            <a:r>
              <a:rPr lang="en-US" altLang="zh-CN" sz="2400" dirty="0">
                <a:ea typeface="微软雅黑" panose="020B0503020204020204" pitchFamily="34" charset="-122"/>
              </a:rPr>
              <a:t>OJ </a:t>
            </a:r>
            <a:r>
              <a:rPr lang="zh-CN" altLang="en-US" sz="2400" dirty="0">
                <a:ea typeface="微软雅黑" panose="020B0503020204020204" pitchFamily="34" charset="-122"/>
              </a:rPr>
              <a:t>上完成 </a:t>
            </a:r>
            <a:r>
              <a:rPr lang="en-US" altLang="zh-CN" sz="2400" dirty="0">
                <a:ea typeface="微软雅黑" panose="020B0503020204020204" pitchFamily="34" charset="-122"/>
              </a:rPr>
              <a:t>B0250 </a:t>
            </a:r>
            <a:r>
              <a:rPr lang="zh-CN" altLang="en-US" sz="2400" dirty="0">
                <a:ea typeface="微软雅黑" panose="020B0503020204020204" pitchFamily="34" charset="-122"/>
              </a:rPr>
              <a:t>这道题目</a:t>
            </a:r>
            <a:endParaRPr lang="zh-CN" altLang="en-US" sz="2400" dirty="0"/>
          </a:p>
        </p:txBody>
      </p:sp>
    </p:spTree>
    <p:extLst>
      <p:ext uri="{BB962C8B-B14F-4D97-AF65-F5344CB8AC3E}">
        <p14:creationId xmlns:p14="http://schemas.microsoft.com/office/powerpoint/2010/main" val="294744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A9648E6A-C2E0-E9AC-5BE3-409B4D56B0C8}"/>
              </a:ext>
            </a:extLst>
          </p:cNvPr>
          <p:cNvSpPr txBox="1"/>
          <p:nvPr/>
        </p:nvSpPr>
        <p:spPr>
          <a:xfrm>
            <a:off x="1051339" y="2348547"/>
            <a:ext cx="10220164" cy="3696718"/>
          </a:xfrm>
          <a:prstGeom prst="rect">
            <a:avLst/>
          </a:prstGeom>
          <a:solidFill>
            <a:schemeClr val="accent4">
              <a:lumMod val="20000"/>
              <a:lumOff val="80000"/>
            </a:schemeClr>
          </a:solidFill>
        </p:spPr>
        <p:txBody>
          <a:bodyPr wrap="square">
            <a:spAutoFit/>
          </a:bodyPr>
          <a:lstStyle/>
          <a:p>
            <a:pPr>
              <a:lnSpc>
                <a:spcPct val="200000"/>
              </a:lnSpc>
            </a:pPr>
            <a:r>
              <a:rPr lang="zh-CN" altLang="en-US" sz="2000" b="1" dirty="0">
                <a:effectLst/>
                <a:ea typeface="微软雅黑" panose="020B0503020204020204" pitchFamily="34" charset="-122"/>
              </a:rPr>
              <a:t>核心思想</a:t>
            </a:r>
            <a:endParaRPr lang="en-US" altLang="zh-CN" sz="2000" b="1" dirty="0">
              <a:effectLst/>
              <a:ea typeface="微软雅黑" panose="020B0503020204020204" pitchFamily="34" charset="-122"/>
            </a:endParaRPr>
          </a:p>
          <a:p>
            <a:pPr>
              <a:lnSpc>
                <a:spcPct val="200000"/>
              </a:lnSpc>
            </a:pPr>
            <a:r>
              <a:rPr lang="zh-CN" altLang="en-US" sz="2000" dirty="0">
                <a:effectLst/>
                <a:ea typeface="微软雅黑" panose="020B0503020204020204" pitchFamily="34" charset="-122"/>
              </a:rPr>
              <a:t>哈希表，又称</a:t>
            </a:r>
            <a:r>
              <a:rPr lang="zh-CN" altLang="en-US" sz="2000" b="1" dirty="0">
                <a:effectLst/>
                <a:ea typeface="微软雅黑" panose="020B0503020204020204" pitchFamily="34" charset="-122"/>
              </a:rPr>
              <a:t>散列表</a:t>
            </a:r>
            <a:r>
              <a:rPr lang="zh-CN" altLang="en-US" sz="2000" dirty="0">
                <a:effectLst/>
                <a:ea typeface="微软雅黑" panose="020B0503020204020204" pitchFamily="34" charset="-122"/>
              </a:rPr>
              <a:t>，是一种能够实现</a:t>
            </a:r>
            <a:r>
              <a:rPr lang="zh-CN" altLang="en-US" sz="2000" b="1" dirty="0">
                <a:effectLst/>
                <a:ea typeface="微软雅黑" panose="020B0503020204020204" pitchFamily="34" charset="-122"/>
              </a:rPr>
              <a:t>极快查找、插入和删除</a:t>
            </a:r>
            <a:r>
              <a:rPr lang="zh-CN" altLang="en-US" sz="2000" dirty="0">
                <a:effectLst/>
                <a:ea typeface="微软雅黑" panose="020B0503020204020204" pitchFamily="34" charset="-122"/>
              </a:rPr>
              <a:t>操作的数据结构。</a:t>
            </a:r>
          </a:p>
          <a:p>
            <a:pPr>
              <a:lnSpc>
                <a:spcPct val="200000"/>
              </a:lnSpc>
            </a:pPr>
            <a:r>
              <a:rPr lang="zh-CN" altLang="en-US" sz="2000" dirty="0">
                <a:effectLst/>
                <a:ea typeface="微软雅黑" panose="020B0503020204020204" pitchFamily="34" charset="-122"/>
              </a:rPr>
              <a:t>它的核心思想是：想象一个字典，如果你知道一个</a:t>
            </a:r>
            <a:r>
              <a:rPr lang="zh-CN" altLang="en-US" sz="2000" b="1" dirty="0">
                <a:effectLst/>
                <a:ea typeface="微软雅黑" panose="020B0503020204020204" pitchFamily="34" charset="-122"/>
              </a:rPr>
              <a:t>单词（键 </a:t>
            </a:r>
            <a:r>
              <a:rPr lang="en-US" altLang="zh-CN" sz="2000" b="1" dirty="0">
                <a:effectLst/>
                <a:ea typeface="微软雅黑" panose="020B0503020204020204" pitchFamily="34" charset="-122"/>
              </a:rPr>
              <a:t>Key</a:t>
            </a:r>
            <a:r>
              <a:rPr lang="zh-CN" altLang="en-US" sz="2000" b="1" dirty="0">
                <a:effectLst/>
                <a:ea typeface="微软雅黑" panose="020B0503020204020204" pitchFamily="34" charset="-122"/>
              </a:rPr>
              <a:t>），</a:t>
            </a:r>
            <a:r>
              <a:rPr lang="zh-CN" altLang="en-US" sz="2000" dirty="0">
                <a:effectLst/>
                <a:ea typeface="微软雅黑" panose="020B0503020204020204" pitchFamily="34" charset="-122"/>
              </a:rPr>
              <a:t>你不想从第一页翻到最后一页，而是希望通过某种方式能</a:t>
            </a:r>
            <a:r>
              <a:rPr lang="zh-CN" altLang="en-US" sz="2000" b="1" dirty="0">
                <a:effectLst/>
                <a:ea typeface="微软雅黑" panose="020B0503020204020204" pitchFamily="34" charset="-122"/>
              </a:rPr>
              <a:t>立即翻到它所在的那一页（地址</a:t>
            </a:r>
            <a:r>
              <a:rPr lang="zh-CN" altLang="en-US" sz="2000" dirty="0">
                <a:effectLst/>
                <a:ea typeface="微软雅黑" panose="020B0503020204020204" pitchFamily="34" charset="-122"/>
              </a:rPr>
              <a:t>），直接获取单词的</a:t>
            </a:r>
            <a:r>
              <a:rPr lang="zh-CN" altLang="en-US" sz="2000" b="1" dirty="0">
                <a:effectLst/>
                <a:ea typeface="微软雅黑" panose="020B0503020204020204" pitchFamily="34" charset="-122"/>
              </a:rPr>
              <a:t>释义（值 </a:t>
            </a:r>
            <a:r>
              <a:rPr lang="en-US" altLang="zh-CN" sz="2000" b="1" dirty="0">
                <a:effectLst/>
                <a:ea typeface="微软雅黑" panose="020B0503020204020204" pitchFamily="34" charset="-122"/>
              </a:rPr>
              <a:t>Value</a:t>
            </a:r>
            <a:r>
              <a:rPr lang="zh-CN" altLang="en-US" sz="2000" b="1" dirty="0">
                <a:effectLst/>
                <a:ea typeface="微软雅黑" panose="020B0503020204020204" pitchFamily="34" charset="-122"/>
              </a:rPr>
              <a:t>）</a:t>
            </a:r>
            <a:r>
              <a:rPr lang="zh-CN" altLang="en-US" sz="2000" dirty="0">
                <a:effectLst/>
                <a:ea typeface="微软雅黑" panose="020B0503020204020204" pitchFamily="34" charset="-122"/>
              </a:rPr>
              <a:t>。</a:t>
            </a:r>
            <a:endParaRPr lang="en-US" altLang="zh-CN" sz="2000" dirty="0">
              <a:effectLst/>
              <a:ea typeface="微软雅黑" panose="020B0503020204020204" pitchFamily="34" charset="-122"/>
            </a:endParaRPr>
          </a:p>
          <a:p>
            <a:pPr>
              <a:lnSpc>
                <a:spcPct val="200000"/>
              </a:lnSpc>
            </a:pPr>
            <a:r>
              <a:rPr lang="zh-CN" altLang="en-US" sz="2000" dirty="0">
                <a:effectLst/>
                <a:ea typeface="微软雅黑" panose="020B0503020204020204" pitchFamily="34" charset="-122"/>
              </a:rPr>
              <a:t>哈希表就是能偶实现这种立即翻到的数据结构。</a:t>
            </a:r>
          </a:p>
        </p:txBody>
      </p:sp>
      <p:sp>
        <p:nvSpPr>
          <p:cNvPr id="12" name="文本框 11">
            <a:extLst>
              <a:ext uri="{FF2B5EF4-FFF2-40B4-BE49-F238E27FC236}">
                <a16:creationId xmlns:a16="http://schemas.microsoft.com/office/drawing/2014/main" id="{7724F372-332D-B019-EC89-6026A5A2A0C0}"/>
              </a:ext>
            </a:extLst>
          </p:cNvPr>
          <p:cNvSpPr txBox="1"/>
          <p:nvPr/>
        </p:nvSpPr>
        <p:spPr>
          <a:xfrm>
            <a:off x="1051339" y="1622020"/>
            <a:ext cx="1656522" cy="430887"/>
          </a:xfrm>
          <a:prstGeom prst="rect">
            <a:avLst/>
          </a:prstGeom>
          <a:solidFill>
            <a:schemeClr val="accent6">
              <a:lumMod val="20000"/>
              <a:lumOff val="80000"/>
            </a:schemeClr>
          </a:solidFill>
        </p:spPr>
        <p:txBody>
          <a:bodyPr wrap="square">
            <a:spAutoFit/>
          </a:bodyPr>
          <a:lstStyle/>
          <a:p>
            <a:r>
              <a:rPr lang="zh-CN" altLang="en-US" sz="2200" b="1" dirty="0">
                <a:effectLst/>
                <a:latin typeface="微软雅黑" panose="020B0503020204020204" pitchFamily="34" charset="-122"/>
                <a:ea typeface="微软雅黑" panose="020B0503020204020204" pitchFamily="34" charset="-122"/>
              </a:rPr>
              <a:t>哈希表总结</a:t>
            </a:r>
          </a:p>
        </p:txBody>
      </p:sp>
    </p:spTree>
    <p:extLst>
      <p:ext uri="{BB962C8B-B14F-4D97-AF65-F5344CB8AC3E}">
        <p14:creationId xmlns:p14="http://schemas.microsoft.com/office/powerpoint/2010/main" val="356953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7724F372-332D-B019-EC89-6026A5A2A0C0}"/>
              </a:ext>
            </a:extLst>
          </p:cNvPr>
          <p:cNvSpPr txBox="1"/>
          <p:nvPr/>
        </p:nvSpPr>
        <p:spPr>
          <a:xfrm>
            <a:off x="1056229" y="1538460"/>
            <a:ext cx="1656522" cy="430887"/>
          </a:xfrm>
          <a:prstGeom prst="rect">
            <a:avLst/>
          </a:prstGeom>
          <a:solidFill>
            <a:schemeClr val="accent6">
              <a:lumMod val="20000"/>
              <a:lumOff val="80000"/>
            </a:schemeClr>
          </a:solidFill>
        </p:spPr>
        <p:txBody>
          <a:bodyPr wrap="square">
            <a:spAutoFit/>
          </a:bodyPr>
          <a:lstStyle/>
          <a:p>
            <a:r>
              <a:rPr lang="zh-CN" altLang="en-US" sz="2200" b="1" dirty="0">
                <a:effectLst/>
                <a:latin typeface="微软雅黑" panose="020B0503020204020204" pitchFamily="34" charset="-122"/>
                <a:ea typeface="微软雅黑" panose="020B0503020204020204" pitchFamily="34" charset="-122"/>
              </a:rPr>
              <a:t>哈希表总结</a:t>
            </a:r>
          </a:p>
        </p:txBody>
      </p:sp>
      <p:sp>
        <p:nvSpPr>
          <p:cNvPr id="9" name="文本框 8">
            <a:extLst>
              <a:ext uri="{FF2B5EF4-FFF2-40B4-BE49-F238E27FC236}">
                <a16:creationId xmlns:a16="http://schemas.microsoft.com/office/drawing/2014/main" id="{91461CBC-C1E5-1677-3007-92D08B69E30E}"/>
              </a:ext>
            </a:extLst>
          </p:cNvPr>
          <p:cNvSpPr txBox="1"/>
          <p:nvPr/>
        </p:nvSpPr>
        <p:spPr>
          <a:xfrm>
            <a:off x="1056229" y="2181971"/>
            <a:ext cx="10255503" cy="3827523"/>
          </a:xfrm>
          <a:prstGeom prst="rect">
            <a:avLst/>
          </a:prstGeom>
          <a:solidFill>
            <a:schemeClr val="bg1">
              <a:lumMod val="95000"/>
            </a:schemeClr>
          </a:solidFill>
        </p:spPr>
        <p:txBody>
          <a:bodyPr wrap="square">
            <a:spAutoFit/>
          </a:bodyPr>
          <a:lstStyle/>
          <a:p>
            <a:pPr>
              <a:lnSpc>
                <a:spcPct val="150000"/>
              </a:lnSpc>
            </a:pPr>
            <a:r>
              <a:rPr lang="zh-CN" altLang="en-US" sz="2000" dirty="0">
                <a:effectLst/>
                <a:ea typeface="微软雅黑" panose="020B0503020204020204" pitchFamily="34" charset="-122"/>
              </a:rPr>
              <a:t>而使用哈希表依赖于二个部分：</a:t>
            </a:r>
          </a:p>
          <a:p>
            <a:pPr>
              <a:lnSpc>
                <a:spcPct val="150000"/>
              </a:lnSpc>
            </a:pPr>
            <a:r>
              <a:rPr lang="en-US" altLang="zh-CN" sz="2200" b="1" dirty="0">
                <a:effectLst/>
                <a:ea typeface="微软雅黑" panose="020B0503020204020204" pitchFamily="34" charset="-122"/>
              </a:rPr>
              <a:t>1. </a:t>
            </a:r>
            <a:r>
              <a:rPr lang="zh-CN" altLang="en-US" sz="2200" b="1" dirty="0">
                <a:effectLst/>
                <a:ea typeface="微软雅黑" panose="020B0503020204020204" pitchFamily="34" charset="-122"/>
              </a:rPr>
              <a:t>哈希函数 </a:t>
            </a:r>
            <a:endParaRPr lang="en-US" altLang="zh-CN" sz="2200" b="1" dirty="0">
              <a:ea typeface="微软雅黑" panose="020B0503020204020204" pitchFamily="34" charset="-122"/>
            </a:endParaRPr>
          </a:p>
          <a:p>
            <a:pPr>
              <a:lnSpc>
                <a:spcPct val="150000"/>
              </a:lnSpc>
            </a:pPr>
            <a:r>
              <a:rPr lang="zh-CN" altLang="en-US" sz="2000" dirty="0">
                <a:effectLst/>
                <a:ea typeface="微软雅黑" panose="020B0503020204020204" pitchFamily="34" charset="-122"/>
              </a:rPr>
              <a:t>作用：它负责将任意类型的键（如字符串 ）转换成一个整数，这个整数被称为</a:t>
            </a:r>
            <a:r>
              <a:rPr lang="zh-CN" altLang="en-US" sz="2000" b="1" dirty="0">
                <a:effectLst/>
                <a:ea typeface="微软雅黑" panose="020B0503020204020204" pitchFamily="34" charset="-122"/>
              </a:rPr>
              <a:t>哈希</a:t>
            </a:r>
            <a:r>
              <a:rPr lang="zh-CN" altLang="en-US" sz="2000" b="1" dirty="0">
                <a:ea typeface="微软雅黑" panose="020B0503020204020204" pitchFamily="34" charset="-122"/>
              </a:rPr>
              <a:t>编码</a:t>
            </a:r>
            <a:r>
              <a:rPr lang="zh-CN" altLang="en-US" sz="2000" b="1" dirty="0">
                <a:effectLst/>
                <a:ea typeface="微软雅黑" panose="020B0503020204020204" pitchFamily="34" charset="-122"/>
              </a:rPr>
              <a:t> 或 键值</a:t>
            </a:r>
            <a:r>
              <a:rPr lang="zh-CN" altLang="en-US" sz="2000" dirty="0">
                <a:effectLst/>
                <a:ea typeface="微软雅黑" panose="020B0503020204020204" pitchFamily="34" charset="-122"/>
              </a:rPr>
              <a:t>。</a:t>
            </a:r>
          </a:p>
          <a:p>
            <a:pPr>
              <a:lnSpc>
                <a:spcPct val="150000"/>
              </a:lnSpc>
              <a:buClr>
                <a:srgbClr val="000000"/>
              </a:buClr>
            </a:pPr>
            <a:r>
              <a:rPr lang="zh-CN" altLang="en-US" sz="2000" dirty="0">
                <a:effectLst/>
                <a:ea typeface="微软雅黑" panose="020B0503020204020204" pitchFamily="34" charset="-122"/>
              </a:rPr>
              <a:t>目标： </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快速计算：转换过程需要快。</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均匀分布：应尽可能地将不同的键映射到不同的哈希码上，避免扎堆。</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一致性：对于同一个键，每次计算出的哈希码必须完全相同。</a:t>
            </a:r>
          </a:p>
        </p:txBody>
      </p:sp>
    </p:spTree>
    <p:extLst>
      <p:ext uri="{BB962C8B-B14F-4D97-AF65-F5344CB8AC3E}">
        <p14:creationId xmlns:p14="http://schemas.microsoft.com/office/powerpoint/2010/main" val="23181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4" end="4"/>
                                            </p:txEl>
                                          </p:spTgt>
                                        </p:tgtEl>
                                        <p:attrNameLst>
                                          <p:attrName>style.visibility</p:attrName>
                                        </p:attrNameLst>
                                      </p:cBhvr>
                                      <p:to>
                                        <p:strVal val="visible"/>
                                      </p:to>
                                    </p:set>
                                    <p:animEffect transition="in" filter="fade">
                                      <p:cBhvr>
                                        <p:cTn id="20" dur="500"/>
                                        <p:tgtEl>
                                          <p:spTgt spid="9">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animEffect transition="in" filter="fade">
                                      <p:cBhvr>
                                        <p:cTn id="25" dur="500"/>
                                        <p:tgtEl>
                                          <p:spTgt spid="9">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6" end="6"/>
                                            </p:txEl>
                                          </p:spTgt>
                                        </p:tgtEl>
                                        <p:attrNameLst>
                                          <p:attrName>style.visibility</p:attrName>
                                        </p:attrNameLst>
                                      </p:cBhvr>
                                      <p:to>
                                        <p:strVal val="visible"/>
                                      </p:to>
                                    </p:set>
                                    <p:animEffect transition="in" filter="fade">
                                      <p:cBhvr>
                                        <p:cTn id="30"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2" name="文本框 11">
            <a:extLst>
              <a:ext uri="{FF2B5EF4-FFF2-40B4-BE49-F238E27FC236}">
                <a16:creationId xmlns:a16="http://schemas.microsoft.com/office/drawing/2014/main" id="{7724F372-332D-B019-EC89-6026A5A2A0C0}"/>
              </a:ext>
            </a:extLst>
          </p:cNvPr>
          <p:cNvSpPr txBox="1"/>
          <p:nvPr/>
        </p:nvSpPr>
        <p:spPr>
          <a:xfrm>
            <a:off x="1056229" y="1538460"/>
            <a:ext cx="1656522" cy="430887"/>
          </a:xfrm>
          <a:prstGeom prst="rect">
            <a:avLst/>
          </a:prstGeom>
          <a:solidFill>
            <a:schemeClr val="accent6">
              <a:lumMod val="20000"/>
              <a:lumOff val="80000"/>
            </a:schemeClr>
          </a:solidFill>
        </p:spPr>
        <p:txBody>
          <a:bodyPr wrap="square">
            <a:spAutoFit/>
          </a:bodyPr>
          <a:lstStyle/>
          <a:p>
            <a:r>
              <a:rPr lang="zh-CN" altLang="en-US" sz="2200" b="1" dirty="0">
                <a:effectLst/>
                <a:latin typeface="微软雅黑" panose="020B0503020204020204" pitchFamily="34" charset="-122"/>
                <a:ea typeface="微软雅黑" panose="020B0503020204020204" pitchFamily="34" charset="-122"/>
              </a:rPr>
              <a:t>哈希表总结</a:t>
            </a:r>
          </a:p>
        </p:txBody>
      </p:sp>
      <p:sp>
        <p:nvSpPr>
          <p:cNvPr id="9" name="文本框 8">
            <a:extLst>
              <a:ext uri="{FF2B5EF4-FFF2-40B4-BE49-F238E27FC236}">
                <a16:creationId xmlns:a16="http://schemas.microsoft.com/office/drawing/2014/main" id="{91461CBC-C1E5-1677-3007-92D08B69E30E}"/>
              </a:ext>
            </a:extLst>
          </p:cNvPr>
          <p:cNvSpPr txBox="1"/>
          <p:nvPr/>
        </p:nvSpPr>
        <p:spPr>
          <a:xfrm>
            <a:off x="1056229" y="2181971"/>
            <a:ext cx="10215274" cy="2392450"/>
          </a:xfrm>
          <a:prstGeom prst="rect">
            <a:avLst/>
          </a:prstGeom>
          <a:solidFill>
            <a:schemeClr val="bg1">
              <a:lumMod val="95000"/>
            </a:schemeClr>
          </a:solidFill>
        </p:spPr>
        <p:txBody>
          <a:bodyPr wrap="square">
            <a:spAutoFit/>
          </a:bodyPr>
          <a:lstStyle/>
          <a:p>
            <a:pPr>
              <a:lnSpc>
                <a:spcPct val="150000"/>
              </a:lnSpc>
            </a:pPr>
            <a:r>
              <a:rPr lang="zh-CN" altLang="en-US" sz="2000" dirty="0">
                <a:effectLst/>
                <a:ea typeface="微软雅黑" panose="020B0503020204020204" pitchFamily="34" charset="-122"/>
              </a:rPr>
              <a:t>而使用哈希表依赖于二个部分：</a:t>
            </a:r>
          </a:p>
          <a:p>
            <a:pPr>
              <a:lnSpc>
                <a:spcPct val="150000"/>
              </a:lnSpc>
            </a:pPr>
            <a:r>
              <a:rPr lang="en-US" altLang="zh-CN" sz="2200" b="1" dirty="0">
                <a:ea typeface="微软雅黑" panose="020B0503020204020204" pitchFamily="34" charset="-122"/>
              </a:rPr>
              <a:t>2</a:t>
            </a:r>
            <a:r>
              <a:rPr lang="en-US" altLang="zh-CN" sz="2200" b="1" dirty="0">
                <a:effectLst/>
                <a:ea typeface="微软雅黑" panose="020B0503020204020204" pitchFamily="34" charset="-122"/>
              </a:rPr>
              <a:t>. </a:t>
            </a:r>
            <a:r>
              <a:rPr lang="zh-CN" altLang="en-US" sz="2200" b="1" dirty="0">
                <a:effectLst/>
                <a:ea typeface="微软雅黑" panose="020B0503020204020204" pitchFamily="34" charset="-122"/>
              </a:rPr>
              <a:t>桶数组</a:t>
            </a:r>
            <a:endParaRPr lang="en-US" altLang="zh-CN" sz="2200" b="1" dirty="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作用：一个固定大小的数组，是数据实际存储的地方。数组的每一个位置被称为一个桶。</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下标计算：通过取模运算 </a:t>
            </a:r>
            <a:r>
              <a:rPr lang="zh-CN" altLang="en-US" sz="2000" dirty="0">
                <a:solidFill>
                  <a:srgbClr val="C00000"/>
                </a:solidFill>
                <a:effectLst/>
                <a:ea typeface="微软雅黑" panose="020B0503020204020204" pitchFamily="34" charset="-122"/>
              </a:rPr>
              <a:t>哈希码 </a:t>
            </a:r>
            <a:r>
              <a:rPr lang="en-US" altLang="zh-CN" sz="2000" dirty="0">
                <a:solidFill>
                  <a:srgbClr val="C00000"/>
                </a:solidFill>
                <a:effectLst/>
                <a:ea typeface="微软雅黑" panose="020B0503020204020204" pitchFamily="34" charset="-122"/>
              </a:rPr>
              <a:t>% </a:t>
            </a:r>
            <a:r>
              <a:rPr lang="zh-CN" altLang="en-US" sz="2000" dirty="0">
                <a:solidFill>
                  <a:srgbClr val="C00000"/>
                </a:solidFill>
                <a:effectLst/>
                <a:ea typeface="微软雅黑" panose="020B0503020204020204" pitchFamily="34" charset="-122"/>
              </a:rPr>
              <a:t>数组大小</a:t>
            </a:r>
            <a:r>
              <a:rPr lang="zh-CN" altLang="en-US" sz="2000" dirty="0">
                <a:effectLst/>
                <a:ea typeface="微软雅黑" panose="020B0503020204020204" pitchFamily="34" charset="-122"/>
              </a:rPr>
              <a:t>，将一个可能非常大的哈希码映射到桶数组的一个有效下标上</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而桶内的元素就是键值所对应的数据。</a:t>
            </a:r>
          </a:p>
        </p:txBody>
      </p:sp>
      <p:sp>
        <p:nvSpPr>
          <p:cNvPr id="13" name="文本框 12">
            <a:extLst>
              <a:ext uri="{FF2B5EF4-FFF2-40B4-BE49-F238E27FC236}">
                <a16:creationId xmlns:a16="http://schemas.microsoft.com/office/drawing/2014/main" id="{D85E9B5D-03A5-77B4-EF0E-D0219A465596}"/>
              </a:ext>
            </a:extLst>
          </p:cNvPr>
          <p:cNvSpPr txBox="1"/>
          <p:nvPr/>
        </p:nvSpPr>
        <p:spPr>
          <a:xfrm>
            <a:off x="1056230" y="5083976"/>
            <a:ext cx="10215273" cy="961289"/>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但是由于桶数组的大小是有限的，不同的键经过哈希和取模运算后，可能会被分配到同一个桶中，这种情况称为</a:t>
            </a:r>
            <a:r>
              <a:rPr lang="zh-CN" altLang="en-US" sz="2000" b="1" dirty="0">
                <a:effectLst/>
                <a:latin typeface="微软雅黑" panose="020B0503020204020204" pitchFamily="34" charset="-122"/>
                <a:ea typeface="微软雅黑" panose="020B0503020204020204" pitchFamily="34" charset="-122"/>
              </a:rPr>
              <a:t>哈希冲突</a:t>
            </a:r>
            <a:r>
              <a:rPr lang="zh-CN" altLang="en-US" sz="2000" dirty="0">
                <a:effectLst/>
                <a:latin typeface="微软雅黑" panose="020B0503020204020204" pitchFamily="34" charset="-122"/>
                <a:ea typeface="微软雅黑" panose="020B0503020204020204" pitchFamily="34" charset="-122"/>
              </a:rPr>
              <a:t>。最常用的</a:t>
            </a:r>
            <a:r>
              <a:rPr lang="zh-CN" altLang="en-US" sz="2000" b="1" dirty="0">
                <a:effectLst/>
                <a:latin typeface="微软雅黑" panose="020B0503020204020204" pitchFamily="34" charset="-122"/>
                <a:ea typeface="微软雅黑" panose="020B0503020204020204" pitchFamily="34" charset="-122"/>
              </a:rPr>
              <a:t>解决方案</a:t>
            </a:r>
            <a:r>
              <a:rPr lang="zh-CN" altLang="en-US" sz="2000" dirty="0">
                <a:effectLst/>
                <a:latin typeface="微软雅黑" panose="020B0503020204020204" pitchFamily="34" charset="-122"/>
                <a:ea typeface="微软雅黑" panose="020B0503020204020204" pitchFamily="34" charset="-122"/>
              </a:rPr>
              <a:t>是</a:t>
            </a:r>
            <a:r>
              <a:rPr lang="zh-CN" altLang="en-US" sz="2000" b="1" dirty="0">
                <a:effectLst/>
                <a:latin typeface="微软雅黑" panose="020B0503020204020204" pitchFamily="34" charset="-122"/>
                <a:ea typeface="微软雅黑" panose="020B0503020204020204" pitchFamily="34" charset="-122"/>
              </a:rPr>
              <a:t>链地址法</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5492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3DB693B-F6E3-FAAB-E2F4-5D33437FFF44}"/>
              </a:ext>
            </a:extLst>
          </p:cNvPr>
          <p:cNvSpPr txBox="1"/>
          <p:nvPr/>
        </p:nvSpPr>
        <p:spPr>
          <a:xfrm>
            <a:off x="848106" y="1503017"/>
            <a:ext cx="10495787" cy="4385303"/>
          </a:xfrm>
          <a:prstGeom prst="rect">
            <a:avLst/>
          </a:prstGeom>
          <a:solidFill>
            <a:schemeClr val="accent1">
              <a:lumMod val="20000"/>
              <a:lumOff val="80000"/>
            </a:schemeClr>
          </a:solidFill>
        </p:spPr>
        <p:txBody>
          <a:bodyPr wrap="square">
            <a:spAutoFit/>
          </a:bodyPr>
          <a:lstStyle/>
          <a:p>
            <a:pPr>
              <a:lnSpc>
                <a:spcPct val="250000"/>
              </a:lnSpc>
            </a:pPr>
            <a:r>
              <a:rPr lang="zh-CN" altLang="en-US" sz="2200" b="1" dirty="0">
                <a:effectLst/>
                <a:latin typeface="微软雅黑" panose="020B0503020204020204" pitchFamily="34" charset="-122"/>
                <a:ea typeface="微软雅黑" panose="020B0503020204020204" pitchFamily="34" charset="-122"/>
              </a:rPr>
              <a:t>链地址法原理</a:t>
            </a:r>
            <a:endParaRPr lang="en-US" altLang="zh-CN" sz="2200" b="1" dirty="0">
              <a:latin typeface="微软雅黑" panose="020B0503020204020204" pitchFamily="34" charset="-122"/>
              <a:ea typeface="微软雅黑" panose="020B0503020204020204" pitchFamily="34" charset="-122"/>
            </a:endParaRPr>
          </a:p>
          <a:p>
            <a:pPr>
              <a:lnSpc>
                <a:spcPct val="250000"/>
              </a:lnSpc>
            </a:pPr>
            <a:r>
              <a:rPr lang="zh-CN" altLang="en-US" sz="2000" dirty="0">
                <a:effectLst/>
                <a:latin typeface="微软雅黑" panose="020B0503020204020204" pitchFamily="34" charset="-122"/>
                <a:ea typeface="微软雅黑" panose="020B0503020204020204" pitchFamily="34" charset="-122"/>
              </a:rPr>
              <a:t>为了解决不同元素却产生了相同哈希值的哈希冲突问题，可以不让每个桶只存放一个元素，而是让每个桶都成为一个链表（或 </a:t>
            </a:r>
            <a:r>
              <a:rPr lang="en-US" altLang="zh-CN" sz="2000" dirty="0">
                <a:solidFill>
                  <a:srgbClr val="C00000"/>
                </a:solidFill>
                <a:effectLst/>
                <a:latin typeface="Consolas" panose="020B0609020204030204" pitchFamily="49" charset="0"/>
                <a:ea typeface="微软雅黑" panose="020B0503020204020204" pitchFamily="34" charset="-122"/>
              </a:rPr>
              <a:t>vector</a:t>
            </a:r>
            <a:r>
              <a:rPr lang="zh-CN" altLang="en-US" sz="2000" dirty="0">
                <a:effectLst/>
                <a:latin typeface="微软雅黑" panose="020B0503020204020204" pitchFamily="34" charset="-122"/>
                <a:ea typeface="微软雅黑" panose="020B0503020204020204" pitchFamily="34" charset="-122"/>
              </a:rPr>
              <a:t> 等动态容器）。</a:t>
            </a:r>
          </a:p>
          <a:p>
            <a:pPr indent="-285750">
              <a:lnSpc>
                <a:spcPct val="2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流程：</a:t>
            </a:r>
            <a:r>
              <a:rPr lang="zh-CN" altLang="en-US" sz="2000" dirty="0">
                <a:effectLst/>
                <a:latin typeface="微软雅黑" panose="020B0503020204020204" pitchFamily="34" charset="-122"/>
                <a:ea typeface="微软雅黑" panose="020B0503020204020204" pitchFamily="34" charset="-122"/>
              </a:rPr>
              <a:t>所有被映射到同一个桶的元素，都依次添加到这个桶的链表中。</a:t>
            </a:r>
          </a:p>
          <a:p>
            <a:pPr indent="-285750">
              <a:lnSpc>
                <a:spcPct val="20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精确查找：</a:t>
            </a:r>
            <a:r>
              <a:rPr lang="zh-CN" altLang="en-US" sz="2000" dirty="0">
                <a:effectLst/>
                <a:latin typeface="微软雅黑" panose="020B0503020204020204" pitchFamily="34" charset="-122"/>
                <a:ea typeface="微软雅黑" panose="020B0503020204020204" pitchFamily="34" charset="-122"/>
              </a:rPr>
              <a:t>当通过键值查找</a:t>
            </a:r>
            <a:r>
              <a:rPr lang="zh-CN" altLang="en-US" sz="2000" dirty="0">
                <a:latin typeface="微软雅黑" panose="020B0503020204020204" pitchFamily="34" charset="-122"/>
                <a:ea typeface="微软雅黑" panose="020B0503020204020204" pitchFamily="34" charset="-122"/>
              </a:rPr>
              <a:t>元素</a:t>
            </a:r>
            <a:r>
              <a:rPr lang="zh-CN" altLang="en-US" sz="2000" dirty="0">
                <a:effectLst/>
                <a:latin typeface="微软雅黑" panose="020B0503020204020204" pitchFamily="34" charset="-122"/>
                <a:ea typeface="微软雅黑" panose="020B0503020204020204" pitchFamily="34" charset="-122"/>
              </a:rPr>
              <a:t>时，先定位到桶，然后遍历这个（通常很短的）链表或动态数组，通过比较原始键（或其原始的数据）来找到我们真正要找的那个元素。</a:t>
            </a:r>
          </a:p>
        </p:txBody>
      </p:sp>
    </p:spTree>
    <p:extLst>
      <p:ext uri="{BB962C8B-B14F-4D97-AF65-F5344CB8AC3E}">
        <p14:creationId xmlns:p14="http://schemas.microsoft.com/office/powerpoint/2010/main" val="310600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6E8B2F46-38C3-5593-C7D4-9021A88CEC5F}"/>
              </a:ext>
            </a:extLst>
          </p:cNvPr>
          <p:cNvSpPr txBox="1"/>
          <p:nvPr/>
        </p:nvSpPr>
        <p:spPr>
          <a:xfrm>
            <a:off x="775716" y="1507480"/>
            <a:ext cx="10541641" cy="2539862"/>
          </a:xfrm>
          <a:prstGeom prst="rect">
            <a:avLst/>
          </a:prstGeom>
          <a:solidFill>
            <a:schemeClr val="accent5">
              <a:lumMod val="20000"/>
              <a:lumOff val="80000"/>
            </a:schemeClr>
          </a:solidFill>
        </p:spPr>
        <p:txBody>
          <a:bodyPr wrap="square">
            <a:spAutoFit/>
          </a:bodyPr>
          <a:lstStyle/>
          <a:p>
            <a:pPr>
              <a:lnSpc>
                <a:spcPct val="150000"/>
              </a:lnSpc>
            </a:pPr>
            <a:r>
              <a:rPr lang="zh-CN" altLang="en-US" b="1" dirty="0">
                <a:effectLst/>
                <a:ea typeface="微软雅黑" panose="020B0503020204020204" pitchFamily="34" charset="-122"/>
              </a:rPr>
              <a:t>哈希表平均情况时间复杂度</a:t>
            </a:r>
            <a:r>
              <a:rPr lang="en-US" altLang="zh-CN" b="1" dirty="0">
                <a:effectLst/>
                <a:ea typeface="微软雅黑" panose="020B0503020204020204" pitchFamily="34" charset="-122"/>
              </a:rPr>
              <a:t>: </a:t>
            </a:r>
            <a:r>
              <a:rPr lang="en-US" altLang="zh-CN" b="1" dirty="0">
                <a:solidFill>
                  <a:srgbClr val="C00000"/>
                </a:solidFill>
                <a:effectLst/>
                <a:ea typeface="微软雅黑" panose="020B0503020204020204" pitchFamily="34" charset="-122"/>
              </a:rPr>
              <a:t>O(1)</a:t>
            </a:r>
            <a:endParaRPr lang="zh-CN" altLang="en-US" b="1" dirty="0">
              <a:effectLst/>
              <a:ea typeface="微软雅黑" panose="020B0503020204020204" pitchFamily="34" charset="-122"/>
            </a:endParaRP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哈希函数</a:t>
            </a:r>
            <a:r>
              <a:rPr lang="zh-CN" altLang="en-US" dirty="0">
                <a:ea typeface="微软雅黑" panose="020B0503020204020204" pitchFamily="34" charset="-122"/>
              </a:rPr>
              <a:t>够</a:t>
            </a:r>
            <a:r>
              <a:rPr lang="zh-CN" altLang="en-US" dirty="0">
                <a:effectLst/>
                <a:ea typeface="微软雅黑" panose="020B0503020204020204" pitchFamily="34" charset="-122"/>
              </a:rPr>
              <a:t>好，数据能被均匀地分布在各个桶中，每个桶的链表长度就会非常短，查找、插入、删除操作就像直接访问数组一样。故</a:t>
            </a:r>
            <a:r>
              <a:rPr lang="zh-CN" altLang="en-US" dirty="0">
                <a:ea typeface="微软雅黑" panose="020B0503020204020204" pitchFamily="34" charset="-122"/>
              </a:rPr>
              <a:t>我们一般认为哈希表的时间复杂度是近似 </a:t>
            </a:r>
            <a:r>
              <a:rPr lang="en-US" altLang="zh-CN" dirty="0">
                <a:solidFill>
                  <a:srgbClr val="C00000"/>
                </a:solidFill>
                <a:effectLst/>
                <a:ea typeface="微软雅黑" panose="020B0503020204020204" pitchFamily="34" charset="-122"/>
              </a:rPr>
              <a:t>O(1)</a:t>
            </a:r>
            <a:r>
              <a:rPr lang="en-US" altLang="zh-CN" dirty="0">
                <a:effectLst/>
                <a:ea typeface="微软雅黑" panose="020B0503020204020204" pitchFamily="34" charset="-122"/>
              </a:rPr>
              <a:t> </a:t>
            </a:r>
            <a:r>
              <a:rPr lang="zh-CN" altLang="en-US" dirty="0">
                <a:effectLst/>
                <a:ea typeface="微软雅黑" panose="020B0503020204020204" pitchFamily="34" charset="-122"/>
              </a:rPr>
              <a:t>的。</a:t>
            </a:r>
          </a:p>
          <a:p>
            <a:pPr>
              <a:lnSpc>
                <a:spcPct val="150000"/>
              </a:lnSpc>
              <a:buClr>
                <a:srgbClr val="000000"/>
              </a:buClr>
            </a:pPr>
            <a:r>
              <a:rPr lang="zh-CN" altLang="en-US" b="1" dirty="0">
                <a:effectLst/>
                <a:ea typeface="微软雅黑" panose="020B0503020204020204" pitchFamily="34" charset="-122"/>
              </a:rPr>
              <a:t>哈希表最坏情况时间复杂度</a:t>
            </a:r>
            <a:r>
              <a:rPr lang="en-US" altLang="zh-CN" b="1" dirty="0">
                <a:effectLst/>
                <a:ea typeface="微软雅黑" panose="020B0503020204020204" pitchFamily="34" charset="-122"/>
              </a:rPr>
              <a:t>: </a:t>
            </a:r>
            <a:r>
              <a:rPr lang="en-US" altLang="zh-CN" b="1" dirty="0">
                <a:solidFill>
                  <a:srgbClr val="C00000"/>
                </a:solidFill>
                <a:effectLst/>
                <a:ea typeface="微软雅黑" panose="020B0503020204020204" pitchFamily="34" charset="-122"/>
              </a:rPr>
              <a:t>O(N)</a:t>
            </a:r>
            <a:endParaRPr lang="zh-CN" altLang="en-US" b="1" dirty="0">
              <a:effectLst/>
              <a:ea typeface="微软雅黑" panose="020B0503020204020204" pitchFamily="34" charset="-122"/>
            </a:endParaRP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这种情况会发生在一个糟糕的哈希函数将所有 </a:t>
            </a:r>
            <a:r>
              <a:rPr lang="en-US" altLang="zh-CN" dirty="0">
                <a:solidFill>
                  <a:srgbClr val="C00000"/>
                </a:solidFill>
                <a:effectLst/>
                <a:ea typeface="微软雅黑" panose="020B0503020204020204" pitchFamily="34" charset="-122"/>
              </a:rPr>
              <a:t>N</a:t>
            </a:r>
            <a:r>
              <a:rPr lang="zh-CN" altLang="en-US" dirty="0">
                <a:effectLst/>
                <a:ea typeface="微软雅黑" panose="020B0503020204020204" pitchFamily="34" charset="-122"/>
              </a:rPr>
              <a:t> 个元素都映射到同一个桶里时。</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此时，哈希表退化成一个长长的数组，所有操作都变成了对这个</a:t>
            </a:r>
            <a:r>
              <a:rPr lang="zh-CN" altLang="en-US" dirty="0">
                <a:ea typeface="微软雅黑" panose="020B0503020204020204" pitchFamily="34" charset="-122"/>
              </a:rPr>
              <a:t>数组</a:t>
            </a:r>
            <a:r>
              <a:rPr lang="zh-CN" altLang="en-US" dirty="0">
                <a:effectLst/>
                <a:ea typeface="微软雅黑" panose="020B0503020204020204" pitchFamily="34" charset="-122"/>
              </a:rPr>
              <a:t>的线性遍历。</a:t>
            </a: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1735ECE5-E218-A3E4-5344-64DD055B8AA7}"/>
                  </a:ext>
                </a:extLst>
              </p:cNvPr>
              <p:cNvSpPr txBox="1"/>
              <p:nvPr/>
            </p:nvSpPr>
            <p:spPr>
              <a:xfrm>
                <a:off x="775716" y="4406786"/>
                <a:ext cx="10495787" cy="1705403"/>
              </a:xfrm>
              <a:prstGeom prst="rect">
                <a:avLst/>
              </a:prstGeom>
              <a:solidFill>
                <a:schemeClr val="bg1">
                  <a:lumMod val="95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哈希表本质上是一种空间换时间的策略。我们预先分配了一个可能比实际数据量大得多的桶数组（空间），目的就是为了减少哈希冲突，将查找操作的时间复杂度从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𝑂</m:t>
                    </m:r>
                    <m:d>
                      <m:dPr>
                        <m:ctrlPr>
                          <a:rPr lang="en-US" altLang="zh-CN" i="1" smtClean="0">
                            <a:effectLst/>
                            <a:latin typeface="Cambria Math" panose="02040503050406030204" pitchFamily="18" charset="0"/>
                            <a:ea typeface="微软雅黑" panose="020B0503020204020204" pitchFamily="34" charset="-122"/>
                          </a:rPr>
                        </m:ctrlPr>
                      </m:dPr>
                      <m:e>
                        <m:r>
                          <a:rPr lang="en-US" altLang="zh-CN" i="1" smtClean="0">
                            <a:effectLst/>
                            <a:latin typeface="Cambria Math" panose="02040503050406030204" pitchFamily="18" charset="0"/>
                            <a:ea typeface="微软雅黑" panose="020B0503020204020204" pitchFamily="34" charset="-122"/>
                          </a:rPr>
                          <m:t>𝑁</m:t>
                        </m:r>
                      </m:e>
                    </m:d>
                  </m:oMath>
                </a14:m>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降低到近乎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𝑂</m:t>
                    </m:r>
                    <m:d>
                      <m:dPr>
                        <m:ctrlPr>
                          <a:rPr lang="en-US" altLang="zh-CN" i="1" smtClean="0">
                            <a:effectLst/>
                            <a:latin typeface="Cambria Math" panose="02040503050406030204" pitchFamily="18" charset="0"/>
                            <a:ea typeface="微软雅黑" panose="020B0503020204020204" pitchFamily="34" charset="-122"/>
                          </a:rPr>
                        </m:ctrlPr>
                      </m:dPr>
                      <m:e>
                        <m:r>
                          <a:rPr lang="en-US" altLang="zh-CN" i="1" smtClean="0">
                            <a:effectLst/>
                            <a:latin typeface="Cambria Math" panose="02040503050406030204" pitchFamily="18" charset="0"/>
                            <a:ea typeface="微软雅黑" panose="020B0503020204020204" pitchFamily="34" charset="-122"/>
                          </a:rPr>
                          <m:t>1</m:t>
                        </m:r>
                      </m:e>
                    </m:d>
                  </m:oMath>
                </a14:m>
                <a:r>
                  <a:rPr lang="zh-CN" altLang="en-US" dirty="0">
                    <a:effectLst/>
                    <a:latin typeface="微软雅黑" panose="020B0503020204020204" pitchFamily="34" charset="-122"/>
                    <a:ea typeface="微软雅黑" panose="020B0503020204020204" pitchFamily="34" charset="-122"/>
                  </a:rPr>
                  <a:t>。</a:t>
                </a:r>
              </a:p>
              <a:p>
                <a:pPr>
                  <a:lnSpc>
                    <a:spcPct val="150000"/>
                  </a:lnSpc>
                </a:pPr>
                <a:r>
                  <a:rPr lang="zh-CN" altLang="en-US" dirty="0">
                    <a:effectLst/>
                    <a:latin typeface="微软雅黑" panose="020B0503020204020204" pitchFamily="34" charset="-122"/>
                    <a:ea typeface="微软雅黑" panose="020B0503020204020204" pitchFamily="34" charset="-122"/>
                  </a:rPr>
                  <a:t>哈希表通过</a:t>
                </a:r>
                <a:r>
                  <a:rPr lang="zh-CN" altLang="en-US" b="1" dirty="0">
                    <a:effectLst/>
                    <a:latin typeface="微软雅黑" panose="020B0503020204020204" pitchFamily="34" charset="-122"/>
                    <a:ea typeface="微软雅黑" panose="020B0503020204020204" pitchFamily="34" charset="-122"/>
                  </a:rPr>
                  <a:t>哈希函数</a:t>
                </a:r>
                <a:r>
                  <a:rPr lang="zh-CN" altLang="en-US" dirty="0">
                    <a:effectLst/>
                    <a:latin typeface="微软雅黑" panose="020B0503020204020204" pitchFamily="34" charset="-122"/>
                    <a:ea typeface="微软雅黑" panose="020B0503020204020204" pitchFamily="34" charset="-122"/>
                  </a:rPr>
                  <a:t>将无规律的、复杂的键映射到了有规律的数组下标上，并通过</a:t>
                </a:r>
                <a:r>
                  <a:rPr lang="zh-CN" altLang="en-US" b="1" dirty="0">
                    <a:effectLst/>
                    <a:latin typeface="微软雅黑" panose="020B0503020204020204" pitchFamily="34" charset="-122"/>
                    <a:ea typeface="微软雅黑" panose="020B0503020204020204" pitchFamily="34" charset="-122"/>
                  </a:rPr>
                  <a:t>链地址法</a:t>
                </a:r>
                <a:r>
                  <a:rPr lang="zh-CN" altLang="en-US" dirty="0">
                    <a:effectLst/>
                    <a:latin typeface="微软雅黑" panose="020B0503020204020204" pitchFamily="34" charset="-122"/>
                    <a:ea typeface="微软雅黑" panose="020B0503020204020204" pitchFamily="34" charset="-122"/>
                  </a:rPr>
                  <a:t>处理了不可避免的冲突，是计算机科学中应用最广泛、最重要的基础数据结构之一。</a:t>
                </a:r>
              </a:p>
            </p:txBody>
          </p:sp>
        </mc:Choice>
        <mc:Fallback xmlns="">
          <p:sp>
            <p:nvSpPr>
              <p:cNvPr id="11" name="文本框 10">
                <a:extLst>
                  <a:ext uri="{FF2B5EF4-FFF2-40B4-BE49-F238E27FC236}">
                    <a16:creationId xmlns:a16="http://schemas.microsoft.com/office/drawing/2014/main" id="{1735ECE5-E218-A3E4-5344-64DD055B8AA7}"/>
                  </a:ext>
                </a:extLst>
              </p:cNvPr>
              <p:cNvSpPr txBox="1">
                <a:spLocks noRot="1" noChangeAspect="1" noMove="1" noResize="1" noEditPoints="1" noAdjustHandles="1" noChangeArrowheads="1" noChangeShapeType="1" noTextEdit="1"/>
              </p:cNvSpPr>
              <p:nvPr/>
            </p:nvSpPr>
            <p:spPr>
              <a:xfrm>
                <a:off x="775716" y="4406786"/>
                <a:ext cx="10495787" cy="1705403"/>
              </a:xfrm>
              <a:prstGeom prst="rect">
                <a:avLst/>
              </a:prstGeom>
              <a:blipFill>
                <a:blip r:embed="rId5"/>
                <a:stretch>
                  <a:fillRect l="-465" r="-465" b="-464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41424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fade">
                                      <p:cBhvr>
                                        <p:cTn id="3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B4D49679-7A50-4961-AAD8-DAFE9DD7FBA3}"/>
              </a:ext>
            </a:extLst>
          </p:cNvPr>
          <p:cNvSpPr txBox="1"/>
          <p:nvPr/>
        </p:nvSpPr>
        <p:spPr>
          <a:xfrm>
            <a:off x="1027883" y="1498127"/>
            <a:ext cx="10243620" cy="961289"/>
          </a:xfrm>
          <a:prstGeom prst="rect">
            <a:avLst/>
          </a:prstGeom>
          <a:solidFill>
            <a:schemeClr val="bg1">
              <a:lumMod val="95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我们刚刚亲自设计并实现了一个哈希表</a:t>
            </a:r>
            <a:r>
              <a:rPr lang="zh-CN" altLang="en-US" sz="2000" dirty="0">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虽然能正常工作，但同样也有很多缺点：代码量大、需要自己处理很多底层细节、容易出错。</a:t>
            </a:r>
          </a:p>
        </p:txBody>
      </p:sp>
      <p:sp>
        <p:nvSpPr>
          <p:cNvPr id="12" name="文本框 11">
            <a:extLst>
              <a:ext uri="{FF2B5EF4-FFF2-40B4-BE49-F238E27FC236}">
                <a16:creationId xmlns:a16="http://schemas.microsoft.com/office/drawing/2014/main" id="{013CC6BC-3E54-1452-ED16-94C6DDF35275}"/>
              </a:ext>
            </a:extLst>
          </p:cNvPr>
          <p:cNvSpPr txBox="1"/>
          <p:nvPr/>
        </p:nvSpPr>
        <p:spPr>
          <a:xfrm>
            <a:off x="1027883" y="2711972"/>
            <a:ext cx="10243620"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但是 </a:t>
            </a:r>
            <a:r>
              <a:rPr lang="en-US" altLang="zh-CN" sz="2000" dirty="0">
                <a:effectLst/>
                <a:ea typeface="微软雅黑" panose="020B0503020204020204" pitchFamily="34" charset="-122"/>
              </a:rPr>
              <a:t>C++ </a:t>
            </a:r>
            <a:r>
              <a:rPr lang="zh-CN" altLang="en-US" sz="2000" dirty="0">
                <a:effectLst/>
                <a:ea typeface="微软雅黑" panose="020B0503020204020204" pitchFamily="34" charset="-122"/>
              </a:rPr>
              <a:t>的工程师已经想到了这些繁琐的工作每次都做会非常麻烦，于是在 </a:t>
            </a:r>
            <a:r>
              <a:rPr lang="en-US" altLang="zh-CN" sz="2000" dirty="0">
                <a:effectLst/>
                <a:ea typeface="微软雅黑" panose="020B0503020204020204" pitchFamily="34" charset="-122"/>
              </a:rPr>
              <a:t>C++ </a:t>
            </a:r>
            <a:r>
              <a:rPr lang="zh-CN" altLang="en-US" sz="2000" dirty="0">
                <a:effectLst/>
                <a:ea typeface="微软雅黑" panose="020B0503020204020204" pitchFamily="34" charset="-122"/>
              </a:rPr>
              <a:t>内部</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工程师帮助我们封装</a:t>
            </a:r>
            <a:r>
              <a:rPr lang="zh-CN" altLang="en-US" sz="2000" dirty="0">
                <a:ea typeface="微软雅黑" panose="020B0503020204020204" pitchFamily="34" charset="-122"/>
              </a:rPr>
              <a:t>了</a:t>
            </a:r>
            <a:r>
              <a:rPr lang="zh-CN" altLang="en-US" sz="2000" dirty="0">
                <a:effectLst/>
                <a:ea typeface="微软雅黑" panose="020B0503020204020204" pitchFamily="34" charset="-122"/>
              </a:rPr>
              <a:t>一个强大、易用且高效的工具 </a:t>
            </a:r>
            <a:r>
              <a:rPr lang="en-US" altLang="zh-CN" sz="2000" dirty="0">
                <a:effectLst/>
                <a:ea typeface="微软雅黑" panose="020B0503020204020204" pitchFamily="34" charset="-122"/>
              </a:rPr>
              <a:t>——</a:t>
            </a:r>
            <a:r>
              <a:rPr lang="en-US" altLang="zh-CN" sz="2000" dirty="0">
                <a:solidFill>
                  <a:srgbClr val="C00000"/>
                </a:solidFill>
                <a:ea typeface="微软雅黑" panose="020B0503020204020204" pitchFamily="34" charset="-122"/>
              </a:rPr>
              <a:t> </a:t>
            </a:r>
            <a:r>
              <a:rPr lang="en-US" altLang="zh-CN" sz="2000" dirty="0" err="1">
                <a:solidFill>
                  <a:srgbClr val="C00000"/>
                </a:solidFill>
                <a:effectLst/>
                <a:ea typeface="微软雅黑" panose="020B0503020204020204" pitchFamily="34" charset="-122"/>
              </a:rPr>
              <a:t>unordered_map</a:t>
            </a:r>
            <a:r>
              <a:rPr lang="zh-CN" altLang="en-US" sz="2000" dirty="0">
                <a:effectLst/>
                <a:ea typeface="微软雅黑" panose="020B0503020204020204" pitchFamily="34" charset="-122"/>
              </a:rPr>
              <a:t>。</a:t>
            </a:r>
          </a:p>
        </p:txBody>
      </p:sp>
      <p:sp>
        <p:nvSpPr>
          <p:cNvPr id="14" name="文本框 13">
            <a:extLst>
              <a:ext uri="{FF2B5EF4-FFF2-40B4-BE49-F238E27FC236}">
                <a16:creationId xmlns:a16="http://schemas.microsoft.com/office/drawing/2014/main" id="{CB67CE5B-7D70-F679-2C38-D8E4D288B681}"/>
              </a:ext>
            </a:extLst>
          </p:cNvPr>
          <p:cNvSpPr txBox="1"/>
          <p:nvPr/>
        </p:nvSpPr>
        <p:spPr>
          <a:xfrm>
            <a:off x="1027883" y="3956762"/>
            <a:ext cx="10243620" cy="400110"/>
          </a:xfrm>
          <a:prstGeom prst="rect">
            <a:avLst/>
          </a:prstGeom>
          <a:solidFill>
            <a:schemeClr val="accent4">
              <a:lumMod val="20000"/>
              <a:lumOff val="80000"/>
            </a:schemeClr>
          </a:solidFill>
        </p:spPr>
        <p:txBody>
          <a:bodyPr wrap="square">
            <a:spAutoFit/>
          </a:bodyPr>
          <a:lstStyle/>
          <a:p>
            <a:r>
              <a:rPr lang="zh-CN" altLang="en-US" sz="2000" dirty="0">
                <a:effectLst/>
                <a:latin typeface="Consolas" panose="020B0609020204030204" pitchFamily="49" charset="0"/>
                <a:ea typeface="微软雅黑" panose="020B0503020204020204" pitchFamily="34" charset="-122"/>
              </a:rPr>
              <a:t>而</a:t>
            </a:r>
            <a:r>
              <a:rPr lang="zh-CN" altLang="en-US" sz="2000" dirty="0">
                <a:solidFill>
                  <a:srgbClr val="C00000"/>
                </a:solidFill>
                <a:effectLst/>
                <a:latin typeface="Consolas" panose="020B0609020204030204" pitchFamily="49" charset="0"/>
                <a:ea typeface="微软雅黑" panose="020B0503020204020204" pitchFamily="34" charset="-122"/>
              </a:rPr>
              <a:t> </a:t>
            </a:r>
            <a:r>
              <a:rPr lang="en-US" altLang="zh-CN" sz="2000" dirty="0" err="1">
                <a:solidFill>
                  <a:srgbClr val="C00000"/>
                </a:solidFill>
                <a:effectLst/>
                <a:latin typeface="Consolas" panose="020B0609020204030204" pitchFamily="49" charset="0"/>
                <a:ea typeface="微软雅黑" panose="020B0503020204020204" pitchFamily="34" charset="-122"/>
              </a:rPr>
              <a:t>unordered_map</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的底层原理和我们手写哈希表的原理是完全一致的</a:t>
            </a:r>
            <a:r>
              <a:rPr lang="zh-CN" altLang="en-US" sz="2000" dirty="0">
                <a:latin typeface="微软雅黑" panose="020B0503020204020204" pitchFamily="34" charset="-122"/>
                <a:ea typeface="微软雅黑" panose="020B0503020204020204" pitchFamily="34" charset="-122"/>
              </a:rPr>
              <a:t>。</a:t>
            </a:r>
            <a:endParaRPr lang="zh-CN" altLang="en-US" sz="2000" dirty="0">
              <a:effectLst/>
              <a:latin typeface="微软雅黑" panose="020B0503020204020204" pitchFamily="34" charset="-122"/>
              <a:ea typeface="微软雅黑" panose="020B0503020204020204" pitchFamily="34" charset="-122"/>
            </a:endParaRPr>
          </a:p>
        </p:txBody>
      </p:sp>
      <p:pic>
        <p:nvPicPr>
          <p:cNvPr id="16" name="图片 15">
            <a:extLst>
              <a:ext uri="{FF2B5EF4-FFF2-40B4-BE49-F238E27FC236}">
                <a16:creationId xmlns:a16="http://schemas.microsoft.com/office/drawing/2014/main" id="{BEB26F0E-A14D-6356-C5B0-80B66759B5D9}"/>
              </a:ext>
            </a:extLst>
          </p:cNvPr>
          <p:cNvPicPr>
            <a:picLocks noChangeAspect="1"/>
          </p:cNvPicPr>
          <p:nvPr/>
        </p:nvPicPr>
        <p:blipFill>
          <a:blip r:embed="rId5"/>
          <a:stretch>
            <a:fillRect/>
          </a:stretch>
        </p:blipFill>
        <p:spPr>
          <a:xfrm>
            <a:off x="1027883" y="4494637"/>
            <a:ext cx="10255514" cy="1767888"/>
          </a:xfrm>
          <a:prstGeom prst="rect">
            <a:avLst/>
          </a:prstGeom>
        </p:spPr>
      </p:pic>
    </p:spTree>
    <p:extLst>
      <p:ext uri="{BB962C8B-B14F-4D97-AF65-F5344CB8AC3E}">
        <p14:creationId xmlns:p14="http://schemas.microsoft.com/office/powerpoint/2010/main" val="103978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8663CAAC-C12D-27D5-48A4-2DB1ED8D294B}"/>
              </a:ext>
            </a:extLst>
          </p:cNvPr>
          <p:cNvSpPr txBox="1"/>
          <p:nvPr/>
        </p:nvSpPr>
        <p:spPr>
          <a:xfrm>
            <a:off x="815861" y="1579322"/>
            <a:ext cx="10495787" cy="1426865"/>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而</a:t>
            </a:r>
            <a:r>
              <a:rPr lang="zh-CN" altLang="en-US" sz="2000" dirty="0">
                <a:solidFill>
                  <a:srgbClr val="C00000"/>
                </a:solidFill>
                <a:effectLst/>
                <a:ea typeface="微软雅黑" panose="020B0503020204020204" pitchFamily="34" charset="-122"/>
              </a:rPr>
              <a:t> </a:t>
            </a:r>
            <a:r>
              <a:rPr lang="en-US" altLang="zh-CN" sz="2000" dirty="0" err="1">
                <a:solidFill>
                  <a:srgbClr val="C00000"/>
                </a:solidFill>
                <a:effectLst/>
                <a:ea typeface="微软雅黑" panose="020B0503020204020204" pitchFamily="34" charset="-122"/>
              </a:rPr>
              <a:t>unordered_map</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的名字其实也表明了它的特性：</a:t>
            </a:r>
            <a:endParaRPr lang="en-US" altLang="zh-CN" sz="2000" dirty="0">
              <a:effectLst/>
              <a:ea typeface="微软雅黑" panose="020B0503020204020204" pitchFamily="34" charset="-122"/>
            </a:endParaRP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ea typeface="微软雅黑" panose="020B0503020204020204" pitchFamily="34" charset="-122"/>
              </a:rPr>
              <a:t>map</a:t>
            </a:r>
            <a:r>
              <a:rPr lang="zh-CN" altLang="en-US" sz="2000" dirty="0">
                <a:effectLst/>
                <a:ea typeface="微软雅黑" panose="020B0503020204020204" pitchFamily="34" charset="-122"/>
              </a:rPr>
              <a:t>：意味着它是存在一个“映射关系”（</a:t>
            </a:r>
            <a:r>
              <a:rPr lang="en-US" altLang="zh-CN" sz="2000" dirty="0">
                <a:effectLst/>
                <a:ea typeface="微软雅黑" panose="020B0503020204020204" pitchFamily="34" charset="-122"/>
              </a:rPr>
              <a:t>Key -&gt; Value</a:t>
            </a:r>
            <a:r>
              <a:rPr lang="zh-CN" altLang="en-US" sz="2000" dirty="0">
                <a:effectLst/>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ea typeface="微软雅黑" panose="020B0503020204020204" pitchFamily="34" charset="-122"/>
              </a:rPr>
              <a:t>unordered</a:t>
            </a:r>
            <a:r>
              <a:rPr lang="zh-CN" altLang="en-US" sz="2000" dirty="0">
                <a:effectLst/>
                <a:ea typeface="微软雅黑" panose="020B0503020204020204" pitchFamily="34" charset="-122"/>
              </a:rPr>
              <a:t>：意味着它内部元素储存的顺序是无序的。</a:t>
            </a:r>
          </a:p>
        </p:txBody>
      </p:sp>
      <p:sp>
        <p:nvSpPr>
          <p:cNvPr id="13" name="文本框 12">
            <a:extLst>
              <a:ext uri="{FF2B5EF4-FFF2-40B4-BE49-F238E27FC236}">
                <a16:creationId xmlns:a16="http://schemas.microsoft.com/office/drawing/2014/main" id="{F614EF2B-3C30-B98A-C8D4-B304A3FBDBFA}"/>
              </a:ext>
            </a:extLst>
          </p:cNvPr>
          <p:cNvSpPr txBox="1"/>
          <p:nvPr/>
        </p:nvSpPr>
        <p:spPr>
          <a:xfrm>
            <a:off x="815862" y="3323842"/>
            <a:ext cx="10495786" cy="1120243"/>
          </a:xfrm>
          <a:prstGeom prst="rect">
            <a:avLst/>
          </a:prstGeom>
          <a:solidFill>
            <a:schemeClr val="accent6">
              <a:lumMod val="20000"/>
              <a:lumOff val="80000"/>
            </a:schemeClr>
          </a:solidFill>
        </p:spPr>
        <p:txBody>
          <a:bodyPr wrap="square">
            <a:spAutoFit/>
          </a:bodyPr>
          <a:lstStyle/>
          <a:p>
            <a:pPr>
              <a:lnSpc>
                <a:spcPct val="200000"/>
              </a:lnSpc>
            </a:pPr>
            <a:r>
              <a:rPr lang="en-US" altLang="zh-CN" dirty="0" err="1">
                <a:solidFill>
                  <a:srgbClr val="C00000"/>
                </a:solidFill>
                <a:effectLst/>
                <a:ea typeface="微软雅黑" panose="020B0503020204020204" pitchFamily="34" charset="-122"/>
              </a:rPr>
              <a:t>unordered_map</a:t>
            </a:r>
            <a:r>
              <a:rPr lang="en-US" altLang="zh-CN" dirty="0">
                <a:effectLst/>
                <a:ea typeface="微软雅黑" panose="020B0503020204020204" pitchFamily="34" charset="-122"/>
              </a:rPr>
              <a:t> </a:t>
            </a:r>
            <a:r>
              <a:rPr lang="zh-CN" altLang="en-US" dirty="0">
                <a:effectLst/>
                <a:ea typeface="微软雅黑" panose="020B0503020204020204" pitchFamily="34" charset="-122"/>
              </a:rPr>
              <a:t>的定义语法为：</a:t>
            </a:r>
            <a:r>
              <a:rPr lang="en-US" altLang="zh-CN" sz="1800" dirty="0">
                <a:solidFill>
                  <a:srgbClr val="C00000"/>
                </a:solidFill>
                <a:effectLst/>
                <a:ea typeface="微软雅黑" panose="020B0503020204020204" pitchFamily="34" charset="-122"/>
              </a:rPr>
              <a:t> </a:t>
            </a:r>
            <a:r>
              <a:rPr lang="en-US" altLang="zh-CN" sz="1800" dirty="0" err="1">
                <a:solidFill>
                  <a:srgbClr val="C00000"/>
                </a:solidFill>
                <a:effectLst/>
                <a:ea typeface="微软雅黑" panose="020B0503020204020204" pitchFamily="34" charset="-122"/>
              </a:rPr>
              <a:t>unordered_map</a:t>
            </a:r>
            <a:r>
              <a:rPr lang="en-US" altLang="zh-CN" dirty="0">
                <a:solidFill>
                  <a:srgbClr val="C00000"/>
                </a:solidFill>
                <a:ea typeface="微软雅黑" panose="020B0503020204020204" pitchFamily="34" charset="-122"/>
              </a:rPr>
              <a:t>&lt;T1, T2&gt;</a:t>
            </a:r>
          </a:p>
          <a:p>
            <a:pPr>
              <a:lnSpc>
                <a:spcPct val="200000"/>
              </a:lnSpc>
            </a:pPr>
            <a:r>
              <a:rPr lang="zh-CN" altLang="en-US" dirty="0">
                <a:effectLst/>
                <a:ea typeface="微软雅黑" panose="020B0503020204020204" pitchFamily="34" charset="-122"/>
              </a:rPr>
              <a:t>代表着定义了一个</a:t>
            </a:r>
            <a:r>
              <a:rPr lang="zh-CN" altLang="en-US" b="1" dirty="0">
                <a:effectLst/>
                <a:highlight>
                  <a:srgbClr val="FFFF00"/>
                </a:highlight>
                <a:ea typeface="微软雅黑" panose="020B0503020204020204" pitchFamily="34" charset="-122"/>
              </a:rPr>
              <a:t>键类型</a:t>
            </a:r>
            <a:r>
              <a:rPr lang="zh-CN" altLang="en-US" dirty="0">
                <a:effectLst/>
                <a:ea typeface="微软雅黑" panose="020B0503020204020204" pitchFamily="34" charset="-122"/>
              </a:rPr>
              <a:t>为 </a:t>
            </a:r>
            <a:r>
              <a:rPr lang="en-US" altLang="zh-CN" dirty="0">
                <a:effectLst/>
                <a:ea typeface="微软雅黑" panose="020B0503020204020204" pitchFamily="34" charset="-122"/>
              </a:rPr>
              <a:t>T1, </a:t>
            </a:r>
            <a:r>
              <a:rPr lang="zh-CN" altLang="en-US" b="1" dirty="0">
                <a:effectLst/>
                <a:highlight>
                  <a:srgbClr val="FFFF00"/>
                </a:highlight>
                <a:ea typeface="微软雅黑" panose="020B0503020204020204" pitchFamily="34" charset="-122"/>
              </a:rPr>
              <a:t>值类型</a:t>
            </a:r>
            <a:r>
              <a:rPr lang="zh-CN" altLang="en-US" dirty="0">
                <a:effectLst/>
                <a:ea typeface="微软雅黑" panose="020B0503020204020204" pitchFamily="34" charset="-122"/>
              </a:rPr>
              <a:t>为 </a:t>
            </a:r>
            <a:r>
              <a:rPr lang="en-US" altLang="zh-CN" dirty="0">
                <a:effectLst/>
                <a:ea typeface="微软雅黑" panose="020B0503020204020204" pitchFamily="34" charset="-122"/>
              </a:rPr>
              <a:t>T2 </a:t>
            </a:r>
            <a:r>
              <a:rPr lang="zh-CN" altLang="en-US" dirty="0">
                <a:effectLst/>
                <a:ea typeface="微软雅黑" panose="020B0503020204020204" pitchFamily="34" charset="-122"/>
              </a:rPr>
              <a:t>的哈希表。</a:t>
            </a:r>
          </a:p>
        </p:txBody>
      </p:sp>
      <p:sp>
        <p:nvSpPr>
          <p:cNvPr id="8" name="文本框 7">
            <a:extLst>
              <a:ext uri="{FF2B5EF4-FFF2-40B4-BE49-F238E27FC236}">
                <a16:creationId xmlns:a16="http://schemas.microsoft.com/office/drawing/2014/main" id="{9E53755A-A7E4-A47C-51CE-8D93E73C72BB}"/>
              </a:ext>
            </a:extLst>
          </p:cNvPr>
          <p:cNvSpPr txBox="1"/>
          <p:nvPr/>
        </p:nvSpPr>
        <p:spPr>
          <a:xfrm>
            <a:off x="815861" y="4609459"/>
            <a:ext cx="10495786" cy="1674241"/>
          </a:xfrm>
          <a:prstGeom prst="rect">
            <a:avLst/>
          </a:prstGeom>
          <a:solidFill>
            <a:schemeClr val="bg1">
              <a:lumMod val="95000"/>
            </a:schemeClr>
          </a:solidFill>
        </p:spPr>
        <p:txBody>
          <a:bodyPr wrap="square">
            <a:spAutoFit/>
          </a:bodyPr>
          <a:lstStyle/>
          <a:p>
            <a:pPr>
              <a:lnSpc>
                <a:spcPct val="200000"/>
              </a:lnSpc>
            </a:pPr>
            <a:r>
              <a:rPr lang="en-US" altLang="zh-CN" dirty="0" err="1">
                <a:solidFill>
                  <a:srgbClr val="C00000"/>
                </a:solidFill>
                <a:effectLst/>
                <a:ea typeface="微软雅黑" panose="020B0503020204020204" pitchFamily="34" charset="-122"/>
              </a:rPr>
              <a:t>unordered_map</a:t>
            </a:r>
            <a:r>
              <a:rPr lang="en-US" altLang="zh-CN" dirty="0">
                <a:effectLst/>
                <a:ea typeface="微软雅黑" panose="020B0503020204020204" pitchFamily="34" charset="-122"/>
              </a:rPr>
              <a:t> </a:t>
            </a:r>
            <a:r>
              <a:rPr lang="zh-CN" altLang="en-US" dirty="0">
                <a:effectLst/>
                <a:ea typeface="微软雅黑" panose="020B0503020204020204" pitchFamily="34" charset="-122"/>
              </a:rPr>
              <a:t>的定义语法为：</a:t>
            </a:r>
            <a:r>
              <a:rPr lang="en-US" altLang="zh-CN" sz="1800" dirty="0">
                <a:solidFill>
                  <a:srgbClr val="C00000"/>
                </a:solidFill>
                <a:effectLst/>
                <a:ea typeface="微软雅黑" panose="020B0503020204020204" pitchFamily="34" charset="-122"/>
              </a:rPr>
              <a:t> </a:t>
            </a:r>
            <a:r>
              <a:rPr lang="en-US" altLang="zh-CN" sz="1800" dirty="0" err="1">
                <a:solidFill>
                  <a:srgbClr val="C00000"/>
                </a:solidFill>
                <a:effectLst/>
                <a:ea typeface="微软雅黑" panose="020B0503020204020204" pitchFamily="34" charset="-122"/>
              </a:rPr>
              <a:t>unordered_map</a:t>
            </a:r>
            <a:r>
              <a:rPr lang="en-US" altLang="zh-CN" dirty="0">
                <a:solidFill>
                  <a:srgbClr val="C00000"/>
                </a:solidFill>
                <a:ea typeface="微软雅黑" panose="020B0503020204020204" pitchFamily="34" charset="-122"/>
              </a:rPr>
              <a:t>&lt;T, T&gt;</a:t>
            </a:r>
          </a:p>
          <a:p>
            <a:pPr>
              <a:lnSpc>
                <a:spcPct val="200000"/>
              </a:lnSpc>
            </a:pPr>
            <a:r>
              <a:rPr lang="zh-CN" altLang="en-US" dirty="0">
                <a:effectLst/>
                <a:ea typeface="微软雅黑" panose="020B0503020204020204" pitchFamily="34" charset="-122"/>
              </a:rPr>
              <a:t>例如定义一个键值类型为 </a:t>
            </a:r>
            <a:r>
              <a:rPr lang="en-US" altLang="zh-CN" dirty="0">
                <a:effectLst/>
                <a:ea typeface="微软雅黑" panose="020B0503020204020204" pitchFamily="34" charset="-122"/>
              </a:rPr>
              <a:t>int</a:t>
            </a:r>
            <a:r>
              <a:rPr lang="en-US" altLang="zh-CN" dirty="0">
                <a:ea typeface="微软雅黑" panose="020B0503020204020204" pitchFamily="34" charset="-122"/>
              </a:rPr>
              <a:t>,</a:t>
            </a:r>
            <a:r>
              <a:rPr lang="zh-CN" altLang="en-US" dirty="0">
                <a:ea typeface="微软雅黑" panose="020B0503020204020204" pitchFamily="34" charset="-122"/>
              </a:rPr>
              <a:t> 值类型为 </a:t>
            </a:r>
            <a:r>
              <a:rPr lang="en-US" altLang="zh-CN" dirty="0">
                <a:ea typeface="微软雅黑" panose="020B0503020204020204" pitchFamily="34" charset="-122"/>
              </a:rPr>
              <a:t>string </a:t>
            </a:r>
            <a:r>
              <a:rPr lang="zh-CN" altLang="en-US" dirty="0">
                <a:ea typeface="微软雅黑" panose="020B0503020204020204" pitchFamily="34" charset="-122"/>
              </a:rPr>
              <a:t>的哈希表其语法为：</a:t>
            </a:r>
            <a:endParaRPr lang="en-US" altLang="zh-CN" dirty="0">
              <a:ea typeface="微软雅黑" panose="020B0503020204020204" pitchFamily="34" charset="-122"/>
            </a:endParaRPr>
          </a:p>
          <a:p>
            <a:pPr>
              <a:lnSpc>
                <a:spcPct val="200000"/>
              </a:lnSpc>
            </a:pPr>
            <a:r>
              <a:rPr lang="en-US" altLang="zh-CN" sz="1800" dirty="0" err="1">
                <a:solidFill>
                  <a:srgbClr val="C00000"/>
                </a:solidFill>
                <a:effectLst/>
                <a:ea typeface="微软雅黑" panose="020B0503020204020204" pitchFamily="34" charset="-122"/>
              </a:rPr>
              <a:t>unordered_map</a:t>
            </a:r>
            <a:r>
              <a:rPr lang="en-US" altLang="zh-CN" dirty="0">
                <a:solidFill>
                  <a:srgbClr val="C00000"/>
                </a:solidFill>
                <a:ea typeface="微软雅黑" panose="020B0503020204020204" pitchFamily="34" charset="-122"/>
              </a:rPr>
              <a:t>&lt;int, string&gt;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可以通过一个 </a:t>
            </a:r>
            <a:r>
              <a:rPr lang="en-US" altLang="zh-CN" dirty="0">
                <a:solidFill>
                  <a:srgbClr val="008000"/>
                </a:solidFill>
                <a:latin typeface="Consolas" panose="020B0609020204030204" pitchFamily="49" charset="0"/>
              </a:rPr>
              <a:t>int </a:t>
            </a:r>
            <a:r>
              <a:rPr lang="zh-CN" altLang="en-US" dirty="0">
                <a:solidFill>
                  <a:srgbClr val="008000"/>
                </a:solidFill>
                <a:latin typeface="Consolas" panose="020B0609020204030204" pitchFamily="49" charset="0"/>
              </a:rPr>
              <a:t>类型键找到其一一对应的 </a:t>
            </a:r>
            <a:r>
              <a:rPr lang="en-US" altLang="zh-CN" dirty="0">
                <a:solidFill>
                  <a:srgbClr val="008000"/>
                </a:solidFill>
                <a:latin typeface="Consolas" panose="020B0609020204030204" pitchFamily="49" charset="0"/>
              </a:rPr>
              <a:t>string </a:t>
            </a:r>
            <a:r>
              <a:rPr lang="zh-CN" altLang="en-US" dirty="0">
                <a:solidFill>
                  <a:srgbClr val="008000"/>
                </a:solidFill>
                <a:latin typeface="Consolas" panose="020B0609020204030204" pitchFamily="49" charset="0"/>
              </a:rPr>
              <a:t>类型值</a:t>
            </a:r>
            <a:endParaRPr lang="en-US" altLang="zh-CN" dirty="0">
              <a:solidFill>
                <a:srgbClr val="008000"/>
              </a:solidFill>
              <a:latin typeface="Consolas" panose="020B0609020204030204" pitchFamily="49" charset="0"/>
            </a:endParaRPr>
          </a:p>
        </p:txBody>
      </p:sp>
    </p:spTree>
    <p:extLst>
      <p:ext uri="{BB962C8B-B14F-4D97-AF65-F5344CB8AC3E}">
        <p14:creationId xmlns:p14="http://schemas.microsoft.com/office/powerpoint/2010/main" val="303199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1" end="1"/>
                                            </p:txEl>
                                          </p:spTgt>
                                        </p:tgtEl>
                                        <p:attrNameLst>
                                          <p:attrName>style.visibility</p:attrName>
                                        </p:attrNameLst>
                                      </p:cBhvr>
                                      <p:to>
                                        <p:strVal val="visible"/>
                                      </p:to>
                                    </p:set>
                                    <p:animEffect transition="in" filter="fade">
                                      <p:cBhvr>
                                        <p:cTn id="22" dur="500"/>
                                        <p:tgtEl>
                                          <p:spTgt spid="1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fade">
                                      <p:cBhvr>
                                        <p:cTn id="32" dur="500"/>
                                        <p:tgtEl>
                                          <p:spTgt spid="8">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fade">
                                      <p:cBhvr>
                                        <p:cTn id="37"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F614EF2B-3C30-B98A-C8D4-B304A3FBDBFA}"/>
              </a:ext>
            </a:extLst>
          </p:cNvPr>
          <p:cNvSpPr txBox="1"/>
          <p:nvPr/>
        </p:nvSpPr>
        <p:spPr>
          <a:xfrm>
            <a:off x="775716" y="1502155"/>
            <a:ext cx="10495786" cy="1293367"/>
          </a:xfrm>
          <a:prstGeom prst="rect">
            <a:avLst/>
          </a:prstGeom>
          <a:solidFill>
            <a:schemeClr val="accent6">
              <a:lumMod val="20000"/>
              <a:lumOff val="80000"/>
            </a:schemeClr>
          </a:solidFill>
        </p:spPr>
        <p:txBody>
          <a:bodyPr wrap="square">
            <a:spAutoFit/>
          </a:bodyPr>
          <a:lstStyle/>
          <a:p>
            <a:pPr>
              <a:lnSpc>
                <a:spcPct val="150000"/>
              </a:lnSpc>
            </a:pPr>
            <a:r>
              <a:rPr lang="zh-CN" altLang="en-US" dirty="0">
                <a:effectLst/>
                <a:latin typeface="微软雅黑" panose="020B0503020204020204" pitchFamily="34" charset="-122"/>
                <a:ea typeface="微软雅黑" panose="020B0503020204020204" pitchFamily="34" charset="-122"/>
              </a:rPr>
              <a:t>并且 </a:t>
            </a:r>
            <a:r>
              <a:rPr lang="en-US" altLang="zh-CN" dirty="0" err="1">
                <a:solidFill>
                  <a:srgbClr val="C00000"/>
                </a:solidFill>
                <a:effectLst/>
                <a:latin typeface="Consolas" panose="020B0609020204030204" pitchFamily="49" charset="0"/>
                <a:ea typeface="微软雅黑" panose="020B0503020204020204" pitchFamily="34" charset="-122"/>
              </a:rPr>
              <a:t>unordered_map</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提供了一个极其方便的操作符 </a:t>
            </a:r>
            <a:r>
              <a:rPr lang="en-US" altLang="zh-CN" dirty="0">
                <a:solidFill>
                  <a:srgbClr val="C00000"/>
                </a:solidFill>
                <a:effectLst/>
                <a:latin typeface="Consolas" panose="020B0609020204030204" pitchFamily="49" charset="0"/>
                <a:ea typeface="微软雅黑" panose="020B0503020204020204" pitchFamily="34" charset="-122"/>
              </a:rPr>
              <a:t>[]</a:t>
            </a:r>
            <a:endParaRPr lang="en-US" altLang="zh-CN"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dirty="0">
                <a:effectLst/>
                <a:latin typeface="微软雅黑" panose="020B0503020204020204" pitchFamily="34" charset="-122"/>
                <a:ea typeface="微软雅黑" panose="020B0503020204020204" pitchFamily="34" charset="-122"/>
              </a:rPr>
              <a:t>对于哈希表 </a:t>
            </a:r>
            <a:r>
              <a:rPr lang="en-US" altLang="zh-CN" sz="1800" dirty="0" err="1">
                <a:solidFill>
                  <a:srgbClr val="000000"/>
                </a:solidFill>
                <a:latin typeface="Consolas" panose="020B0609020204030204" pitchFamily="49" charset="0"/>
              </a:rPr>
              <a:t>unordered_map</a:t>
            </a:r>
            <a:r>
              <a:rPr lang="en-US" altLang="zh-CN" sz="1800" dirty="0">
                <a:solidFill>
                  <a:srgbClr val="000000"/>
                </a:solidFill>
                <a:latin typeface="Consolas" panose="020B0609020204030204" pitchFamily="49" charset="0"/>
              </a:rPr>
              <a:t>&lt;int, int&gt; </a:t>
            </a:r>
            <a:r>
              <a:rPr lang="en-US" altLang="zh-CN" sz="1800" dirty="0" err="1">
                <a:solidFill>
                  <a:srgbClr val="000000"/>
                </a:solidFill>
                <a:latin typeface="Consolas" panose="020B0609020204030204" pitchFamily="49" charset="0"/>
              </a:rPr>
              <a:t>umap</a:t>
            </a:r>
            <a:r>
              <a:rPr lang="en-US" altLang="zh-CN" sz="1800" dirty="0">
                <a:solidFill>
                  <a:srgbClr val="000000"/>
                </a:solidFill>
                <a:latin typeface="Consolas" panose="020B0609020204030204" pitchFamily="49" charset="0"/>
              </a:rPr>
              <a:t>;</a:t>
            </a:r>
            <a:endParaRPr lang="zh-CN" altLang="en-US" sz="1800" dirty="0">
              <a:solidFill>
                <a:srgbClr val="000000"/>
              </a:solidFill>
              <a:latin typeface="Consolas" panose="020B0609020204030204" pitchFamily="49" charset="0"/>
            </a:endParaRPr>
          </a:p>
          <a:p>
            <a:pPr>
              <a:lnSpc>
                <a:spcPct val="150000"/>
              </a:lnSpc>
            </a:pPr>
            <a:r>
              <a:rPr lang="zh-CN" altLang="en-US" dirty="0">
                <a:effectLst/>
                <a:latin typeface="Consolas" panose="020B0609020204030204" pitchFamily="49" charset="0"/>
                <a:ea typeface="微软雅黑" panose="020B0503020204020204" pitchFamily="34" charset="-122"/>
              </a:rPr>
              <a:t>代码中书写 </a:t>
            </a:r>
            <a:r>
              <a:rPr lang="en-US" altLang="zh-CN" dirty="0" err="1">
                <a:solidFill>
                  <a:srgbClr val="C00000"/>
                </a:solidFill>
                <a:effectLst/>
                <a:latin typeface="Consolas" panose="020B0609020204030204" pitchFamily="49" charset="0"/>
                <a:ea typeface="微软雅黑" panose="020B0503020204020204" pitchFamily="34" charset="-122"/>
              </a:rPr>
              <a:t>umap</a:t>
            </a:r>
            <a:r>
              <a:rPr lang="en-US" altLang="zh-CN" dirty="0">
                <a:solidFill>
                  <a:srgbClr val="C00000"/>
                </a:solidFill>
                <a:effectLst/>
                <a:latin typeface="Consolas" panose="020B0609020204030204" pitchFamily="49" charset="0"/>
                <a:ea typeface="微软雅黑" panose="020B0503020204020204" pitchFamily="34" charset="-122"/>
              </a:rPr>
              <a:t>[key]</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这个表达式，会执行以下判断：</a:t>
            </a:r>
          </a:p>
        </p:txBody>
      </p:sp>
      <p:sp>
        <p:nvSpPr>
          <p:cNvPr id="19" name="文本框 18">
            <a:extLst>
              <a:ext uri="{FF2B5EF4-FFF2-40B4-BE49-F238E27FC236}">
                <a16:creationId xmlns:a16="http://schemas.microsoft.com/office/drawing/2014/main" id="{BA2AFE03-7EB0-28D2-40C5-6802349B8A08}"/>
              </a:ext>
            </a:extLst>
          </p:cNvPr>
          <p:cNvSpPr txBox="1"/>
          <p:nvPr/>
        </p:nvSpPr>
        <p:spPr>
          <a:xfrm>
            <a:off x="775716" y="3216692"/>
            <a:ext cx="10495786" cy="1293367"/>
          </a:xfrm>
          <a:prstGeom prst="rect">
            <a:avLst/>
          </a:prstGeom>
          <a:solidFill>
            <a:schemeClr val="accent1">
              <a:lumMod val="20000"/>
              <a:lumOff val="80000"/>
            </a:schemeClr>
          </a:solidFill>
        </p:spPr>
        <p:txBody>
          <a:bodyPr wrap="square">
            <a:spAutoFit/>
          </a:bodyPr>
          <a:lstStyle/>
          <a:p>
            <a:pPr>
              <a:lnSpc>
                <a:spcPct val="150000"/>
              </a:lnSpc>
              <a:buClr>
                <a:srgbClr val="000000"/>
              </a:buClr>
            </a:pPr>
            <a:r>
              <a:rPr lang="zh-CN" altLang="en-US" dirty="0">
                <a:effectLst/>
                <a:ea typeface="微软雅黑" panose="020B0503020204020204" pitchFamily="34" charset="-122"/>
              </a:rPr>
              <a:t>如果 </a:t>
            </a:r>
            <a:r>
              <a:rPr lang="en-US" altLang="zh-CN" dirty="0">
                <a:solidFill>
                  <a:srgbClr val="C00000"/>
                </a:solidFill>
                <a:effectLst/>
                <a:ea typeface="微软雅黑" panose="020B0503020204020204" pitchFamily="34" charset="-122"/>
              </a:rPr>
              <a:t>key</a:t>
            </a:r>
            <a:r>
              <a:rPr lang="en-US" altLang="zh-CN" dirty="0">
                <a:effectLst/>
                <a:ea typeface="微软雅黑" panose="020B0503020204020204" pitchFamily="34" charset="-122"/>
              </a:rPr>
              <a:t> </a:t>
            </a:r>
            <a:r>
              <a:rPr lang="zh-CN" altLang="en-US" dirty="0">
                <a:effectLst/>
                <a:ea typeface="微软雅黑" panose="020B0503020204020204" pitchFamily="34" charset="-122"/>
              </a:rPr>
              <a:t>已经存在于 </a:t>
            </a:r>
            <a:r>
              <a:rPr lang="en-US" altLang="zh-CN" dirty="0" err="1">
                <a:solidFill>
                  <a:srgbClr val="C00000"/>
                </a:solidFill>
                <a:effectLst/>
                <a:ea typeface="微软雅黑" panose="020B0503020204020204" pitchFamily="34" charset="-122"/>
              </a:rPr>
              <a:t>umap</a:t>
            </a:r>
            <a:r>
              <a:rPr lang="en-US" altLang="zh-CN" dirty="0">
                <a:effectLst/>
                <a:ea typeface="微软雅黑" panose="020B0503020204020204" pitchFamily="34" charset="-122"/>
              </a:rPr>
              <a:t> </a:t>
            </a:r>
            <a:r>
              <a:rPr lang="zh-CN" altLang="en-US" dirty="0">
                <a:effectLst/>
                <a:ea typeface="微软雅黑" panose="020B0503020204020204" pitchFamily="34" charset="-122"/>
              </a:rPr>
              <a:t>中</a:t>
            </a:r>
            <a:r>
              <a:rPr lang="en-US" altLang="zh-CN" dirty="0">
                <a:ea typeface="微软雅黑" panose="020B0503020204020204" pitchFamily="34" charset="-122"/>
              </a:rPr>
              <a:t>(</a:t>
            </a:r>
            <a:r>
              <a:rPr lang="zh-CN" altLang="en-US" dirty="0">
                <a:ea typeface="微软雅黑" panose="020B0503020204020204" pitchFamily="34" charset="-122"/>
              </a:rPr>
              <a:t>假设为 </a:t>
            </a:r>
            <a:r>
              <a:rPr lang="en-US" altLang="zh-CN" dirty="0">
                <a:ea typeface="微软雅黑" panose="020B0503020204020204" pitchFamily="34" charset="-122"/>
              </a:rPr>
              <a:t>5)</a:t>
            </a:r>
            <a:r>
              <a:rPr lang="zh-CN" altLang="en-US" dirty="0">
                <a:effectLst/>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它会返回这个 </a:t>
            </a:r>
            <a:r>
              <a:rPr lang="en-US" altLang="zh-CN" dirty="0">
                <a:solidFill>
                  <a:srgbClr val="C00000"/>
                </a:solidFill>
                <a:effectLst/>
                <a:ea typeface="微软雅黑" panose="020B0503020204020204" pitchFamily="34" charset="-122"/>
              </a:rPr>
              <a:t>key</a:t>
            </a:r>
            <a:r>
              <a:rPr lang="en-US" altLang="zh-CN" dirty="0">
                <a:effectLst/>
                <a:ea typeface="微软雅黑" panose="020B0503020204020204" pitchFamily="34" charset="-122"/>
              </a:rPr>
              <a:t> </a:t>
            </a:r>
            <a:r>
              <a:rPr lang="zh-CN" altLang="en-US" dirty="0">
                <a:effectLst/>
                <a:ea typeface="微软雅黑" panose="020B0503020204020204" pitchFamily="34" charset="-122"/>
              </a:rPr>
              <a:t>所对应的那个值的引用</a:t>
            </a:r>
            <a:r>
              <a:rPr lang="en-US" altLang="zh-CN" dirty="0">
                <a:effectLst/>
                <a:ea typeface="微软雅黑" panose="020B0503020204020204" pitchFamily="34" charset="-122"/>
              </a:rPr>
              <a:t>(</a:t>
            </a:r>
            <a:r>
              <a:rPr lang="zh-CN" altLang="en-US" dirty="0">
                <a:effectLst/>
                <a:ea typeface="微软雅黑" panose="020B0503020204020204" pitchFamily="34" charset="-122"/>
              </a:rPr>
              <a:t>原件</a:t>
            </a:r>
            <a:r>
              <a:rPr lang="en-US" altLang="zh-CN" dirty="0">
                <a:effectLst/>
                <a:ea typeface="微软雅黑" panose="020B0503020204020204" pitchFamily="34" charset="-122"/>
              </a:rPr>
              <a:t>)</a:t>
            </a:r>
            <a:r>
              <a:rPr lang="zh-CN" altLang="en-US" dirty="0">
                <a:effectLst/>
                <a:ea typeface="微软雅黑" panose="020B0503020204020204" pitchFamily="34" charset="-122"/>
              </a:rPr>
              <a:t>。我们可以直接读取或修改它。</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例如 </a:t>
            </a:r>
            <a:r>
              <a:rPr lang="en-US" altLang="zh-CN" dirty="0">
                <a:solidFill>
                  <a:srgbClr val="C00000"/>
                </a:solidFill>
                <a:effectLst/>
                <a:ea typeface="微软雅黑" panose="020B0503020204020204" pitchFamily="34" charset="-122"/>
              </a:rPr>
              <a:t>int num = </a:t>
            </a:r>
            <a:r>
              <a:rPr lang="en-US" altLang="zh-CN" dirty="0" err="1">
                <a:solidFill>
                  <a:srgbClr val="C00000"/>
                </a:solidFill>
                <a:effectLst/>
                <a:ea typeface="微软雅黑" panose="020B0503020204020204" pitchFamily="34" charset="-122"/>
              </a:rPr>
              <a:t>umap</a:t>
            </a:r>
            <a:r>
              <a:rPr lang="en-US" altLang="zh-CN" dirty="0">
                <a:solidFill>
                  <a:srgbClr val="C00000"/>
                </a:solidFill>
                <a:effectLst/>
                <a:ea typeface="微软雅黑" panose="020B0503020204020204" pitchFamily="34" charset="-122"/>
              </a:rPr>
              <a:t>[5];</a:t>
            </a:r>
            <a:r>
              <a:rPr lang="zh-CN" altLang="en-US" dirty="0">
                <a:effectLst/>
                <a:ea typeface="微软雅黑" panose="020B0503020204020204" pitchFamily="34" charset="-122"/>
              </a:rPr>
              <a:t>，如果</a:t>
            </a:r>
            <a:r>
              <a:rPr lang="zh-CN" altLang="en-US" dirty="0">
                <a:ea typeface="微软雅黑" panose="020B0503020204020204" pitchFamily="34" charset="-122"/>
              </a:rPr>
              <a:t>键值为 </a:t>
            </a:r>
            <a:r>
              <a:rPr lang="en-US" altLang="zh-CN" dirty="0">
                <a:ea typeface="微软雅黑" panose="020B0503020204020204" pitchFamily="34" charset="-122"/>
              </a:rPr>
              <a:t>5 </a:t>
            </a:r>
            <a:r>
              <a:rPr lang="zh-CN" altLang="en-US" dirty="0">
                <a:ea typeface="微软雅黑" panose="020B0503020204020204" pitchFamily="34" charset="-122"/>
              </a:rPr>
              <a:t>的元素</a:t>
            </a:r>
            <a:r>
              <a:rPr lang="zh-CN" altLang="en-US" dirty="0">
                <a:effectLst/>
                <a:ea typeface="微软雅黑" panose="020B0503020204020204" pitchFamily="34" charset="-122"/>
              </a:rPr>
              <a:t>存在且值为</a:t>
            </a:r>
            <a:r>
              <a:rPr lang="en-US" altLang="zh-CN" dirty="0">
                <a:effectLst/>
                <a:ea typeface="微软雅黑" panose="020B0503020204020204" pitchFamily="34" charset="-122"/>
              </a:rPr>
              <a:t>3</a:t>
            </a:r>
            <a:r>
              <a:rPr lang="zh-CN" altLang="en-US" dirty="0">
                <a:effectLst/>
                <a:ea typeface="微软雅黑" panose="020B0503020204020204" pitchFamily="34" charset="-122"/>
              </a:rPr>
              <a:t>，</a:t>
            </a:r>
            <a:r>
              <a:rPr lang="en-US" altLang="zh-CN" dirty="0" err="1">
                <a:effectLst/>
                <a:ea typeface="微软雅黑" panose="020B0503020204020204" pitchFamily="34" charset="-122"/>
              </a:rPr>
              <a:t>umap</a:t>
            </a:r>
            <a:r>
              <a:rPr lang="en-US" altLang="zh-CN" dirty="0">
                <a:effectLst/>
                <a:ea typeface="微软雅黑" panose="020B0503020204020204" pitchFamily="34" charset="-122"/>
              </a:rPr>
              <a:t>[5] </a:t>
            </a:r>
            <a:r>
              <a:rPr lang="zh-CN" altLang="en-US" dirty="0">
                <a:effectLst/>
                <a:ea typeface="微软雅黑" panose="020B0503020204020204" pitchFamily="34" charset="-122"/>
              </a:rPr>
              <a:t>就会</a:t>
            </a:r>
            <a:r>
              <a:rPr lang="zh-CN" altLang="en-US" dirty="0">
                <a:ea typeface="微软雅黑" panose="020B0503020204020204" pitchFamily="34" charset="-122"/>
              </a:rPr>
              <a:t>返回</a:t>
            </a:r>
            <a:r>
              <a:rPr lang="en-US" altLang="zh-CN" dirty="0">
                <a:effectLst/>
                <a:ea typeface="微软雅黑" panose="020B0503020204020204" pitchFamily="34" charset="-122"/>
              </a:rPr>
              <a:t>3</a:t>
            </a:r>
            <a:r>
              <a:rPr lang="zh-CN" altLang="en-US" dirty="0">
                <a:effectLst/>
                <a:ea typeface="微软雅黑" panose="020B0503020204020204" pitchFamily="34" charset="-122"/>
              </a:rPr>
              <a:t>。</a:t>
            </a:r>
          </a:p>
        </p:txBody>
      </p:sp>
      <p:sp>
        <p:nvSpPr>
          <p:cNvPr id="22" name="文本框 21">
            <a:extLst>
              <a:ext uri="{FF2B5EF4-FFF2-40B4-BE49-F238E27FC236}">
                <a16:creationId xmlns:a16="http://schemas.microsoft.com/office/drawing/2014/main" id="{8D8529AA-F4AE-2CE6-CD4A-CB370530301C}"/>
              </a:ext>
            </a:extLst>
          </p:cNvPr>
          <p:cNvSpPr txBox="1"/>
          <p:nvPr/>
        </p:nvSpPr>
        <p:spPr>
          <a:xfrm>
            <a:off x="775717" y="4998137"/>
            <a:ext cx="10495785" cy="965201"/>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所以对于一个哈希表 </a:t>
            </a:r>
            <a:r>
              <a:rPr lang="en-US" altLang="zh-CN" sz="2000" dirty="0" err="1">
                <a:solidFill>
                  <a:srgbClr val="000000"/>
                </a:solidFill>
              </a:rPr>
              <a:t>umap</a:t>
            </a:r>
            <a:r>
              <a:rPr lang="en-US" altLang="zh-CN" sz="2000" dirty="0">
                <a:solidFill>
                  <a:srgbClr val="000000"/>
                </a:solidFill>
              </a:rPr>
              <a:t>, </a:t>
            </a:r>
            <a:r>
              <a:rPr lang="zh-CN" altLang="en-US" sz="2000" dirty="0">
                <a:solidFill>
                  <a:srgbClr val="000000"/>
                </a:solidFill>
              </a:rPr>
              <a:t>使用下标运算符</a:t>
            </a:r>
            <a:r>
              <a:rPr lang="zh-CN" altLang="en-US" sz="2000" dirty="0">
                <a:effectLst/>
                <a:ea typeface="微软雅黑" panose="020B0503020204020204" pitchFamily="34" charset="-122"/>
              </a:rPr>
              <a:t> </a:t>
            </a:r>
            <a:r>
              <a:rPr lang="en-US" altLang="zh-CN" sz="2000" dirty="0" err="1">
                <a:solidFill>
                  <a:srgbClr val="C00000"/>
                </a:solidFill>
                <a:effectLst/>
                <a:ea typeface="微软雅黑" panose="020B0503020204020204" pitchFamily="34" charset="-122"/>
              </a:rPr>
              <a:t>umap</a:t>
            </a:r>
            <a:r>
              <a:rPr lang="en-US" altLang="zh-CN" sz="2000" dirty="0">
                <a:solidFill>
                  <a:srgbClr val="C00000"/>
                </a:solidFill>
                <a:effectLst/>
                <a:ea typeface="微软雅黑" panose="020B0503020204020204" pitchFamily="34" charset="-122"/>
              </a:rPr>
              <a:t>[key]</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如果 </a:t>
            </a:r>
            <a:r>
              <a:rPr lang="en-US" altLang="zh-CN" sz="2000" dirty="0">
                <a:effectLst/>
                <a:ea typeface="微软雅黑" panose="020B0503020204020204" pitchFamily="34" charset="-122"/>
              </a:rPr>
              <a:t>key </a:t>
            </a:r>
            <a:r>
              <a:rPr lang="zh-CN" altLang="en-US" sz="2000" b="1" dirty="0">
                <a:effectLst/>
                <a:ea typeface="微软雅黑" panose="020B0503020204020204" pitchFamily="34" charset="-122"/>
              </a:rPr>
              <a:t>已经存在于</a:t>
            </a:r>
            <a:r>
              <a:rPr lang="zh-CN" altLang="en-US" sz="2000" dirty="0">
                <a:effectLst/>
                <a:ea typeface="微软雅黑" panose="020B0503020204020204" pitchFamily="34" charset="-122"/>
              </a:rPr>
              <a:t>哈希表中的情况下，</a:t>
            </a:r>
            <a:r>
              <a:rPr lang="zh-CN" altLang="en-US" sz="2000" dirty="0">
                <a:ea typeface="微软雅黑" panose="020B0503020204020204" pitchFamily="34" charset="-122"/>
              </a:rPr>
              <a:t>意义为查询哈希表中 </a:t>
            </a:r>
            <a:r>
              <a:rPr lang="en-US" altLang="zh-CN" sz="2000" dirty="0">
                <a:ea typeface="微软雅黑" panose="020B0503020204020204" pitchFamily="34" charset="-122"/>
              </a:rPr>
              <a:t>key </a:t>
            </a:r>
            <a:r>
              <a:rPr lang="zh-CN" altLang="en-US" sz="2000" dirty="0">
                <a:ea typeface="微软雅黑" panose="020B0503020204020204" pitchFamily="34" charset="-122"/>
              </a:rPr>
              <a:t>这个键所对应的值。</a:t>
            </a:r>
            <a:endParaRPr lang="zh-CN" altLang="en-US" sz="2000" dirty="0"/>
          </a:p>
        </p:txBody>
      </p:sp>
    </p:spTree>
    <p:extLst>
      <p:ext uri="{BB962C8B-B14F-4D97-AF65-F5344CB8AC3E}">
        <p14:creationId xmlns:p14="http://schemas.microsoft.com/office/powerpoint/2010/main" val="1197154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2" end="2"/>
                                            </p:txEl>
                                          </p:spTgt>
                                        </p:tgtEl>
                                        <p:attrNameLst>
                                          <p:attrName>style.visibility</p:attrName>
                                        </p:attrNameLst>
                                      </p:cBhvr>
                                      <p:to>
                                        <p:strVal val="visible"/>
                                      </p:to>
                                    </p:set>
                                    <p:animEffect transition="in" filter="fade">
                                      <p:cBhvr>
                                        <p:cTn id="10" dur="500"/>
                                        <p:tgtEl>
                                          <p:spTgt spid="1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animEffect transition="in" filter="fade">
                                      <p:cBhvr>
                                        <p:cTn id="15" dur="500"/>
                                        <p:tgtEl>
                                          <p:spTgt spid="19">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xEl>
                                              <p:pRg st="1" end="1"/>
                                            </p:txEl>
                                          </p:spTgt>
                                        </p:tgtEl>
                                        <p:attrNameLst>
                                          <p:attrName>style.visibility</p:attrName>
                                        </p:attrNameLst>
                                      </p:cBhvr>
                                      <p:to>
                                        <p:strVal val="visible"/>
                                      </p:to>
                                    </p:set>
                                    <p:animEffect transition="in" filter="fade">
                                      <p:cBhvr>
                                        <p:cTn id="20" dur="500"/>
                                        <p:tgtEl>
                                          <p:spTgt spid="19">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2" end="2"/>
                                            </p:txEl>
                                          </p:spTgt>
                                        </p:tgtEl>
                                        <p:attrNameLst>
                                          <p:attrName>style.visibility</p:attrName>
                                        </p:attrNameLst>
                                      </p:cBhvr>
                                      <p:to>
                                        <p:strVal val="visible"/>
                                      </p:to>
                                    </p:set>
                                    <p:animEffect transition="in" filter="fade">
                                      <p:cBhvr>
                                        <p:cTn id="25" dur="500"/>
                                        <p:tgtEl>
                                          <p:spTgt spid="19">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9" name="文本框 18">
            <a:extLst>
              <a:ext uri="{FF2B5EF4-FFF2-40B4-BE49-F238E27FC236}">
                <a16:creationId xmlns:a16="http://schemas.microsoft.com/office/drawing/2014/main" id="{BA2AFE03-7EB0-28D2-40C5-6802349B8A08}"/>
              </a:ext>
            </a:extLst>
          </p:cNvPr>
          <p:cNvSpPr txBox="1"/>
          <p:nvPr/>
        </p:nvSpPr>
        <p:spPr>
          <a:xfrm>
            <a:off x="865873" y="1631420"/>
            <a:ext cx="10460253" cy="2350195"/>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sz="2000" b="1" dirty="0">
                <a:effectLst/>
                <a:ea typeface="微软雅黑" panose="020B0503020204020204" pitchFamily="34" charset="-122"/>
              </a:rPr>
              <a:t>如果调用 </a:t>
            </a:r>
            <a:r>
              <a:rPr lang="en-US" altLang="zh-CN" sz="2000" b="1" dirty="0" err="1">
                <a:effectLst/>
                <a:ea typeface="微软雅黑" panose="020B0503020204020204" pitchFamily="34" charset="-122"/>
              </a:rPr>
              <a:t>umap</a:t>
            </a:r>
            <a:r>
              <a:rPr lang="en-US" altLang="zh-CN" sz="2000" b="1" dirty="0">
                <a:effectLst/>
                <a:ea typeface="微软雅黑" panose="020B0503020204020204" pitchFamily="34" charset="-122"/>
              </a:rPr>
              <a:t>[key] </a:t>
            </a:r>
            <a:r>
              <a:rPr lang="zh-CN" altLang="en-US" sz="2000" b="1" dirty="0">
                <a:ea typeface="微软雅黑" panose="020B0503020204020204" pitchFamily="34" charset="-122"/>
              </a:rPr>
              <a:t>但是 </a:t>
            </a:r>
            <a:r>
              <a:rPr lang="en-US" altLang="zh-CN" sz="2000" b="1" dirty="0">
                <a:solidFill>
                  <a:srgbClr val="C00000"/>
                </a:solidFill>
                <a:effectLst/>
                <a:ea typeface="微软雅黑" panose="020B0503020204020204" pitchFamily="34" charset="-122"/>
              </a:rPr>
              <a:t>key</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不存在于 </a:t>
            </a:r>
            <a:r>
              <a:rPr lang="en-US" altLang="zh-CN" sz="2000" b="1" dirty="0" err="1">
                <a:solidFill>
                  <a:srgbClr val="C00000"/>
                </a:solidFill>
                <a:effectLst/>
                <a:ea typeface="微软雅黑" panose="020B0503020204020204" pitchFamily="34" charset="-122"/>
              </a:rPr>
              <a:t>umap</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中：</a:t>
            </a:r>
          </a:p>
          <a:p>
            <a:pPr marL="742950" lvl="1" indent="-285750">
              <a:lnSpc>
                <a:spcPct val="150000"/>
              </a:lnSpc>
              <a:buClr>
                <a:srgbClr val="000000"/>
              </a:buClr>
              <a:buFont typeface="Consolas" panose="020B0609020204030204" pitchFamily="49" charset="0"/>
              <a:buChar char="•"/>
            </a:pPr>
            <a:r>
              <a:rPr lang="en-US" altLang="zh-CN" sz="2000" dirty="0" err="1">
                <a:solidFill>
                  <a:srgbClr val="C00000"/>
                </a:solidFill>
                <a:effectLst/>
                <a:ea typeface="微软雅黑" panose="020B0503020204020204" pitchFamily="34" charset="-122"/>
              </a:rPr>
              <a:t>unordered_map</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会</a:t>
            </a:r>
            <a:r>
              <a:rPr lang="zh-CN" altLang="en-US" sz="2000" b="1" dirty="0">
                <a:effectLst/>
                <a:ea typeface="微软雅黑" panose="020B0503020204020204" pitchFamily="34" charset="-122"/>
              </a:rPr>
              <a:t>自动地、立即地</a:t>
            </a:r>
            <a:r>
              <a:rPr lang="zh-CN" altLang="en-US" sz="2000" dirty="0">
                <a:effectLst/>
                <a:ea typeface="微软雅黑" panose="020B0503020204020204" pitchFamily="34" charset="-122"/>
              </a:rPr>
              <a:t>在内部创建一个新的键值对。</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这个新条目的键就是 </a:t>
            </a:r>
            <a:r>
              <a:rPr lang="en-US" altLang="zh-CN" sz="2000" dirty="0">
                <a:solidFill>
                  <a:srgbClr val="C00000"/>
                </a:solidFill>
                <a:effectLst/>
                <a:ea typeface="微软雅黑" panose="020B0503020204020204" pitchFamily="34" charset="-122"/>
              </a:rPr>
              <a:t>key</a:t>
            </a:r>
            <a:r>
              <a:rPr lang="zh-CN" altLang="en-US" sz="2000" dirty="0">
                <a:effectLst/>
                <a:ea typeface="微软雅黑" panose="020B0503020204020204" pitchFamily="34" charset="-122"/>
              </a:rPr>
              <a:t>。值则是该值类型的默认值</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对于 </a:t>
            </a:r>
            <a:r>
              <a:rPr lang="en-US" altLang="zh-CN" sz="2000" dirty="0">
                <a:solidFill>
                  <a:srgbClr val="C00000"/>
                </a:solidFill>
                <a:effectLst/>
                <a:ea typeface="微软雅黑" panose="020B0503020204020204" pitchFamily="34" charset="-122"/>
              </a:rPr>
              <a:t>int</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类型，默认值就是 </a:t>
            </a:r>
            <a:r>
              <a:rPr lang="en-US" altLang="zh-CN" sz="2000" dirty="0">
                <a:effectLst/>
                <a:ea typeface="微软雅黑" panose="020B0503020204020204" pitchFamily="34" charset="-122"/>
              </a:rPr>
              <a:t>0</a:t>
            </a:r>
            <a:r>
              <a:rPr lang="zh-CN" altLang="en-US" sz="2000" dirty="0">
                <a:effectLst/>
                <a:ea typeface="微软雅黑" panose="020B0503020204020204" pitchFamily="34" charset="-122"/>
              </a:rPr>
              <a:t>。</a:t>
            </a:r>
            <a:r>
              <a:rPr lang="en-US" altLang="zh-CN" sz="2000" dirty="0">
                <a:effectLst/>
                <a:ea typeface="微软雅黑" panose="020B0503020204020204" pitchFamily="34" charset="-122"/>
              </a:rPr>
              <a:t>string </a:t>
            </a:r>
            <a:r>
              <a:rPr lang="zh-CN" altLang="en-US" sz="2000" dirty="0">
                <a:effectLst/>
                <a:ea typeface="微软雅黑" panose="020B0503020204020204" pitchFamily="34" charset="-122"/>
              </a:rPr>
              <a:t>类型，默认值是空串</a:t>
            </a:r>
            <a:r>
              <a:rPr lang="zh-CN" altLang="en-US" sz="2000" dirty="0">
                <a:ea typeface="微软雅黑" panose="020B0503020204020204" pitchFamily="34" charset="-122"/>
              </a:rPr>
              <a:t>。</a:t>
            </a:r>
            <a:endParaRPr lang="zh-CN" altLang="en-US" sz="2000" dirty="0">
              <a:effectLst/>
              <a:ea typeface="微软雅黑" panose="020B0503020204020204" pitchFamily="34" charset="-122"/>
            </a:endParaRPr>
          </a:p>
          <a:p>
            <a:pPr marL="742950" lvl="1"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如果 </a:t>
            </a:r>
            <a:r>
              <a:rPr lang="en-US" altLang="zh-CN" sz="2000" dirty="0">
                <a:ea typeface="微软雅黑" panose="020B0503020204020204" pitchFamily="34" charset="-122"/>
              </a:rPr>
              <a:t>key </a:t>
            </a:r>
            <a:r>
              <a:rPr lang="zh-CN" altLang="en-US" sz="2000" dirty="0">
                <a:ea typeface="微软雅黑" panose="020B0503020204020204" pitchFamily="34" charset="-122"/>
              </a:rPr>
              <a:t>不存在于哈希表中，值类型为 </a:t>
            </a:r>
            <a:r>
              <a:rPr lang="en-US" altLang="zh-CN" sz="2000" dirty="0">
                <a:ea typeface="微软雅黑" panose="020B0503020204020204" pitchFamily="34" charset="-122"/>
              </a:rPr>
              <a:t>int </a:t>
            </a:r>
            <a:r>
              <a:rPr lang="zh-CN" altLang="en-US" sz="2000" dirty="0">
                <a:ea typeface="微软雅黑" panose="020B0503020204020204" pitchFamily="34" charset="-122"/>
              </a:rPr>
              <a:t>的 </a:t>
            </a:r>
            <a:r>
              <a:rPr lang="en-US" altLang="zh-CN" sz="2000" dirty="0" err="1">
                <a:effectLst/>
                <a:ea typeface="微软雅黑" panose="020B0503020204020204" pitchFamily="34" charset="-122"/>
              </a:rPr>
              <a:t>umap</a:t>
            </a:r>
            <a:r>
              <a:rPr lang="en-US" altLang="zh-CN" sz="2000" dirty="0">
                <a:effectLst/>
                <a:ea typeface="微软雅黑" panose="020B0503020204020204" pitchFamily="34" charset="-122"/>
              </a:rPr>
              <a:t>[key] </a:t>
            </a:r>
            <a:r>
              <a:rPr lang="zh-CN" altLang="en-US" sz="2000" dirty="0">
                <a:effectLst/>
                <a:ea typeface="微软雅黑" panose="020B0503020204020204" pitchFamily="34" charset="-122"/>
              </a:rPr>
              <a:t>会返回为</a:t>
            </a:r>
            <a:r>
              <a:rPr lang="en-US" altLang="zh-CN" sz="2000" dirty="0">
                <a:effectLst/>
                <a:ea typeface="微软雅黑" panose="020B0503020204020204" pitchFamily="34" charset="-122"/>
              </a:rPr>
              <a:t>0</a:t>
            </a:r>
            <a:r>
              <a:rPr lang="zh-CN" altLang="en-US" sz="2000" dirty="0">
                <a:effectLst/>
                <a:ea typeface="微软雅黑" panose="020B0503020204020204" pitchFamily="34" charset="-122"/>
              </a:rPr>
              <a:t>。</a:t>
            </a:r>
          </a:p>
        </p:txBody>
      </p:sp>
      <p:sp>
        <p:nvSpPr>
          <p:cNvPr id="8" name="文本框 7">
            <a:extLst>
              <a:ext uri="{FF2B5EF4-FFF2-40B4-BE49-F238E27FC236}">
                <a16:creationId xmlns:a16="http://schemas.microsoft.com/office/drawing/2014/main" id="{663509E3-BC60-FC64-F9EA-C8C0C978BAD3}"/>
              </a:ext>
            </a:extLst>
          </p:cNvPr>
          <p:cNvSpPr txBox="1"/>
          <p:nvPr/>
        </p:nvSpPr>
        <p:spPr>
          <a:xfrm>
            <a:off x="865873" y="4703745"/>
            <a:ext cx="10495785" cy="965201"/>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所以对于一个哈希表 </a:t>
            </a:r>
            <a:r>
              <a:rPr lang="en-US" altLang="zh-CN" sz="2000" dirty="0">
                <a:solidFill>
                  <a:srgbClr val="000000"/>
                </a:solidFill>
              </a:rPr>
              <a:t>counts, </a:t>
            </a:r>
            <a:r>
              <a:rPr lang="zh-CN" altLang="en-US" sz="2000" dirty="0">
                <a:solidFill>
                  <a:srgbClr val="000000"/>
                </a:solidFill>
              </a:rPr>
              <a:t>使用下标运算符</a:t>
            </a:r>
            <a:r>
              <a:rPr lang="zh-CN" altLang="en-US" sz="2000" dirty="0">
                <a:effectLst/>
                <a:ea typeface="微软雅黑" panose="020B0503020204020204" pitchFamily="34" charset="-122"/>
              </a:rPr>
              <a:t> </a:t>
            </a:r>
            <a:r>
              <a:rPr lang="en-US" altLang="zh-CN" sz="2000" dirty="0">
                <a:solidFill>
                  <a:srgbClr val="C00000"/>
                </a:solidFill>
                <a:effectLst/>
                <a:ea typeface="微软雅黑" panose="020B0503020204020204" pitchFamily="34" charset="-122"/>
              </a:rPr>
              <a:t>counts[key]</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如果 </a:t>
            </a:r>
            <a:r>
              <a:rPr lang="en-US" altLang="zh-CN" sz="2000" dirty="0">
                <a:effectLst/>
                <a:ea typeface="微软雅黑" panose="020B0503020204020204" pitchFamily="34" charset="-122"/>
              </a:rPr>
              <a:t>key </a:t>
            </a:r>
            <a:r>
              <a:rPr lang="zh-CN" altLang="en-US" sz="2000" b="1" dirty="0">
                <a:effectLst/>
                <a:ea typeface="微软雅黑" panose="020B0503020204020204" pitchFamily="34" charset="-122"/>
              </a:rPr>
              <a:t>不存在</a:t>
            </a:r>
            <a:r>
              <a:rPr lang="zh-CN" altLang="en-US" sz="2000" dirty="0">
                <a:effectLst/>
                <a:ea typeface="微软雅黑" panose="020B0503020204020204" pitchFamily="34" charset="-122"/>
              </a:rPr>
              <a:t>于哈希表中的情况下，</a:t>
            </a:r>
            <a:r>
              <a:rPr lang="zh-CN" altLang="en-US" sz="2000" dirty="0">
                <a:ea typeface="微软雅黑" panose="020B0503020204020204" pitchFamily="34" charset="-122"/>
              </a:rPr>
              <a:t>意义新建一个键值对，</a:t>
            </a:r>
            <a:r>
              <a:rPr lang="zh-CN" altLang="en-US" sz="2000" b="1" dirty="0">
                <a:ea typeface="微软雅黑" panose="020B0503020204020204" pitchFamily="34" charset="-122"/>
              </a:rPr>
              <a:t>键为</a:t>
            </a:r>
            <a:r>
              <a:rPr lang="en-US" altLang="zh-CN" sz="2000" b="1" dirty="0">
                <a:ea typeface="微软雅黑" panose="020B0503020204020204" pitchFamily="34" charset="-122"/>
              </a:rPr>
              <a:t>key,</a:t>
            </a:r>
            <a:r>
              <a:rPr lang="zh-CN" altLang="en-US" sz="2000" b="1" dirty="0">
                <a:ea typeface="微软雅黑" panose="020B0503020204020204" pitchFamily="34" charset="-122"/>
              </a:rPr>
              <a:t> 值为类型默认值</a:t>
            </a:r>
            <a:r>
              <a:rPr lang="zh-CN" altLang="en-US" sz="2000" dirty="0">
                <a:ea typeface="微软雅黑" panose="020B0503020204020204" pitchFamily="34" charset="-122"/>
              </a:rPr>
              <a:t>。</a:t>
            </a:r>
            <a:endParaRPr lang="zh-CN" altLang="en-US" sz="2000" dirty="0"/>
          </a:p>
        </p:txBody>
      </p:sp>
    </p:spTree>
    <p:extLst>
      <p:ext uri="{BB962C8B-B14F-4D97-AF65-F5344CB8AC3E}">
        <p14:creationId xmlns:p14="http://schemas.microsoft.com/office/powerpoint/2010/main" val="374471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fade">
                                      <p:cBhvr>
                                        <p:cTn id="7" dur="50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3" end="3"/>
                                            </p:txEl>
                                          </p:spTgt>
                                        </p:tgtEl>
                                        <p:attrNameLst>
                                          <p:attrName>style.visibility</p:attrName>
                                        </p:attrNameLst>
                                      </p:cBhvr>
                                      <p:to>
                                        <p:strVal val="visible"/>
                                      </p:to>
                                    </p:set>
                                    <p:animEffect transition="in" filter="fade">
                                      <p:cBhvr>
                                        <p:cTn id="17" dur="500"/>
                                        <p:tgtEl>
                                          <p:spTgt spid="1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88ED8958-52A2-A284-B040-8AF17C2C337B}"/>
              </a:ext>
            </a:extLst>
          </p:cNvPr>
          <p:cNvSpPr txBox="1"/>
          <p:nvPr/>
        </p:nvSpPr>
        <p:spPr>
          <a:xfrm>
            <a:off x="1027883" y="2169521"/>
            <a:ext cx="10424930" cy="1888530"/>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虽然 </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 运算符很方便，但有时我们需要更精细的插入控制。此时就可以使用 </a:t>
            </a:r>
            <a:r>
              <a:rPr lang="en-US" altLang="zh-CN" sz="2000" dirty="0">
                <a:solidFill>
                  <a:srgbClr val="C00000"/>
                </a:solidFill>
                <a:effectLst/>
                <a:latin typeface="Consolas" panose="020B0609020204030204" pitchFamily="49" charset="0"/>
                <a:ea typeface="微软雅黑" panose="020B0503020204020204" pitchFamily="34" charset="-122"/>
              </a:rPr>
              <a:t>insert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函数。</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函数原型：</a:t>
            </a:r>
            <a:r>
              <a:rPr lang="en-US" altLang="zh-CN" sz="2000" dirty="0">
                <a:solidFill>
                  <a:srgbClr val="C00000"/>
                </a:solidFill>
                <a:effectLst/>
                <a:latin typeface="Consolas" panose="020B0609020204030204" pitchFamily="49" charset="0"/>
                <a:ea typeface="微软雅黑" panose="020B0503020204020204" pitchFamily="34" charset="-122"/>
              </a:rPr>
              <a:t>pair&lt;iterator, bool&gt; insert(const </a:t>
            </a:r>
            <a:r>
              <a:rPr lang="en-US" altLang="zh-CN" sz="2000" dirty="0" err="1">
                <a:solidFill>
                  <a:srgbClr val="C00000"/>
                </a:solidFill>
                <a:effectLst/>
                <a:latin typeface="Consolas" panose="020B0609020204030204" pitchFamily="49" charset="0"/>
                <a:ea typeface="微软雅黑" panose="020B0503020204020204" pitchFamily="34" charset="-122"/>
              </a:rPr>
              <a:t>Tvalue</a:t>
            </a:r>
            <a:r>
              <a:rPr lang="en-US" altLang="zh-CN" sz="2000" dirty="0">
                <a:solidFill>
                  <a:srgbClr val="C00000"/>
                </a:solidFill>
                <a:effectLst/>
                <a:latin typeface="Consolas" panose="020B0609020204030204" pitchFamily="49" charset="0"/>
                <a:ea typeface="微软雅黑" panose="020B0503020204020204" pitchFamily="34" charset="-122"/>
              </a:rPr>
              <a:t>&amp; </a:t>
            </a:r>
            <a:r>
              <a:rPr lang="en-US" altLang="zh-CN" sz="2000" dirty="0" err="1">
                <a:solidFill>
                  <a:srgbClr val="C00000"/>
                </a:solidFill>
                <a:effectLst/>
                <a:latin typeface="Consolas" panose="020B0609020204030204" pitchFamily="49" charset="0"/>
                <a:ea typeface="微软雅黑" panose="020B0503020204020204" pitchFamily="34" charset="-122"/>
              </a:rPr>
              <a:t>val</a:t>
            </a:r>
            <a:r>
              <a:rPr lang="en-US" altLang="zh-CN" sz="2000" dirty="0">
                <a:solidFill>
                  <a:srgbClr val="C00000"/>
                </a:solidFill>
                <a:effectLst/>
                <a:latin typeface="Consolas" panose="020B0609020204030204" pitchFamily="49" charset="0"/>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用法：</a:t>
            </a:r>
            <a:r>
              <a:rPr lang="en-US" altLang="zh-CN" sz="2000" dirty="0" err="1">
                <a:solidFill>
                  <a:srgbClr val="C00000"/>
                </a:solidFill>
                <a:effectLst/>
                <a:latin typeface="Consolas" panose="020B0609020204030204" pitchFamily="49" charset="0"/>
                <a:ea typeface="微软雅黑" panose="020B0503020204020204" pitchFamily="34" charset="-122"/>
              </a:rPr>
              <a:t>umap.insert</a:t>
            </a:r>
            <a:r>
              <a:rPr lang="en-US" altLang="zh-CN" sz="2000" dirty="0">
                <a:solidFill>
                  <a:srgbClr val="C00000"/>
                </a:solidFill>
                <a:effectLst/>
                <a:latin typeface="Consolas" panose="020B0609020204030204" pitchFamily="49" charset="0"/>
                <a:ea typeface="微软雅黑" panose="020B0503020204020204" pitchFamily="34" charset="-122"/>
              </a:rPr>
              <a:t>({"apple", 10});</a:t>
            </a:r>
            <a:r>
              <a:rPr lang="en-US" altLang="zh-CN" sz="2000" dirty="0">
                <a:effectLst/>
                <a:latin typeface="微软雅黑" panose="020B0503020204020204" pitchFamily="34" charset="-122"/>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它尝试插入一个键值对 </a:t>
            </a:r>
            <a:r>
              <a:rPr lang="en-US" altLang="zh-CN" sz="2000" dirty="0">
                <a:effectLst/>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在大括号内部中左侧参数为键，右侧参数为对应的值</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p>
        </p:txBody>
      </p:sp>
      <p:sp>
        <p:nvSpPr>
          <p:cNvPr id="10" name="文本框 9">
            <a:extLst>
              <a:ext uri="{FF2B5EF4-FFF2-40B4-BE49-F238E27FC236}">
                <a16:creationId xmlns:a16="http://schemas.microsoft.com/office/drawing/2014/main" id="{C8A87E1B-F406-7F8E-44B6-52C20F468D93}"/>
              </a:ext>
            </a:extLst>
          </p:cNvPr>
          <p:cNvSpPr txBox="1"/>
          <p:nvPr/>
        </p:nvSpPr>
        <p:spPr>
          <a:xfrm>
            <a:off x="1027883" y="1498127"/>
            <a:ext cx="2544968" cy="499624"/>
          </a:xfrm>
          <a:prstGeom prst="rect">
            <a:avLst/>
          </a:prstGeom>
          <a:solidFill>
            <a:schemeClr val="bg1">
              <a:lumMod val="95000"/>
            </a:schemeClr>
          </a:solidFill>
        </p:spPr>
        <p:txBody>
          <a:bodyPr wrap="square">
            <a:spAutoFit/>
          </a:bodyPr>
          <a:lstStyle/>
          <a:p>
            <a:pPr>
              <a:lnSpc>
                <a:spcPct val="150000"/>
              </a:lnSpc>
            </a:pPr>
            <a:r>
              <a:rPr lang="en-US" altLang="zh-CN" sz="2000" b="1" dirty="0">
                <a:effectLst/>
                <a:ea typeface="微软雅黑" panose="020B0503020204020204" pitchFamily="34" charset="-122"/>
              </a:rPr>
              <a:t>insert </a:t>
            </a:r>
            <a:r>
              <a:rPr lang="zh-CN" altLang="en-US" sz="2000" b="1" dirty="0">
                <a:effectLst/>
                <a:ea typeface="微软雅黑" panose="020B0503020204020204" pitchFamily="34" charset="-122"/>
              </a:rPr>
              <a:t>成员函数</a:t>
            </a:r>
          </a:p>
        </p:txBody>
      </p:sp>
      <p:sp>
        <p:nvSpPr>
          <p:cNvPr id="12" name="文本框 11">
            <a:extLst>
              <a:ext uri="{FF2B5EF4-FFF2-40B4-BE49-F238E27FC236}">
                <a16:creationId xmlns:a16="http://schemas.microsoft.com/office/drawing/2014/main" id="{1AA35B08-6C77-A39C-A7E9-565E6720AC8D}"/>
              </a:ext>
            </a:extLst>
          </p:cNvPr>
          <p:cNvSpPr txBox="1"/>
          <p:nvPr/>
        </p:nvSpPr>
        <p:spPr>
          <a:xfrm>
            <a:off x="1027883" y="4150347"/>
            <a:ext cx="10424930" cy="2124364"/>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en-US" altLang="zh-CN" dirty="0">
                <a:solidFill>
                  <a:srgbClr val="C00000"/>
                </a:solidFill>
                <a:effectLst/>
                <a:latin typeface="Consolas" panose="020B0609020204030204" pitchFamily="49" charset="0"/>
                <a:ea typeface="微软雅黑" panose="020B0503020204020204" pitchFamily="34" charset="-122"/>
              </a:rPr>
              <a:t>insert</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函数有返回值，它会返回一个 </a:t>
            </a:r>
            <a:r>
              <a:rPr lang="en-US" altLang="zh-CN" dirty="0">
                <a:solidFill>
                  <a:srgbClr val="C00000"/>
                </a:solidFill>
                <a:effectLst/>
                <a:latin typeface="Consolas" panose="020B0609020204030204" pitchFamily="49" charset="0"/>
                <a:ea typeface="微软雅黑" panose="020B0503020204020204" pitchFamily="34" charset="-122"/>
              </a:rPr>
              <a:t>pair</a:t>
            </a:r>
            <a:r>
              <a:rPr lang="zh-CN" altLang="en-US" dirty="0">
                <a:effectLst/>
                <a:latin typeface="微软雅黑" panose="020B0503020204020204" pitchFamily="34" charset="-122"/>
                <a:ea typeface="微软雅黑" panose="020B0503020204020204" pitchFamily="34" charset="-122"/>
              </a:rPr>
              <a:t>，这个 </a:t>
            </a:r>
            <a:r>
              <a:rPr lang="en-US" altLang="zh-CN" dirty="0">
                <a:solidFill>
                  <a:srgbClr val="C00000"/>
                </a:solidFill>
                <a:effectLst/>
                <a:latin typeface="Consolas" panose="020B0609020204030204" pitchFamily="49" charset="0"/>
                <a:ea typeface="微软雅黑" panose="020B0503020204020204" pitchFamily="34" charset="-122"/>
              </a:rPr>
              <a:t>pair</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包含了两个信息： </a:t>
            </a:r>
          </a:p>
          <a:p>
            <a:pPr marL="800100" lvl="1" indent="-342900">
              <a:lnSpc>
                <a:spcPct val="150000"/>
              </a:lnSpc>
              <a:buClr>
                <a:srgbClr val="000000"/>
              </a:buClr>
              <a:buFont typeface="+mj-lt"/>
              <a:buAutoNum type="arabicPeriod"/>
            </a:pPr>
            <a:r>
              <a:rPr lang="en-US" altLang="zh-CN" dirty="0">
                <a:solidFill>
                  <a:srgbClr val="C00000"/>
                </a:solidFill>
                <a:effectLst/>
                <a:latin typeface="Consolas" panose="020B0609020204030204" pitchFamily="49" charset="0"/>
                <a:ea typeface="微软雅黑" panose="020B0503020204020204" pitchFamily="34" charset="-122"/>
              </a:rPr>
              <a:t>first</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一个迭代器 </a:t>
            </a:r>
            <a:r>
              <a:rPr lang="en-US" altLang="zh-CN" dirty="0">
                <a:solidFill>
                  <a:srgbClr val="C00000"/>
                </a:solidFill>
                <a:effectLst/>
                <a:latin typeface="Consolas" panose="020B0609020204030204" pitchFamily="49" charset="0"/>
                <a:ea typeface="微软雅黑" panose="020B0503020204020204" pitchFamily="34" charset="-122"/>
              </a:rPr>
              <a:t>iterator</a:t>
            </a:r>
            <a:r>
              <a:rPr lang="en-US"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：指向刚刚插入的元素或者已存在的那个元素。</a:t>
            </a:r>
          </a:p>
          <a:p>
            <a:pPr marL="800100" lvl="1" indent="-342900">
              <a:lnSpc>
                <a:spcPct val="150000"/>
              </a:lnSpc>
              <a:buClr>
                <a:srgbClr val="000000"/>
              </a:buClr>
              <a:buFont typeface="+mj-lt"/>
              <a:buAutoNum type="arabicPeriod"/>
            </a:pPr>
            <a:r>
              <a:rPr lang="en-US" altLang="zh-CN" dirty="0">
                <a:solidFill>
                  <a:srgbClr val="C00000"/>
                </a:solidFill>
                <a:effectLst/>
                <a:latin typeface="Consolas" panose="020B0609020204030204" pitchFamily="49" charset="0"/>
                <a:ea typeface="微软雅黑" panose="020B0503020204020204" pitchFamily="34" charset="-122"/>
              </a:rPr>
              <a:t>second</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一个布尔值 </a:t>
            </a:r>
            <a:r>
              <a:rPr lang="en-US" altLang="zh-CN" dirty="0">
                <a:solidFill>
                  <a:srgbClr val="C00000"/>
                </a:solidFill>
                <a:effectLst/>
                <a:latin typeface="Consolas" panose="020B0609020204030204" pitchFamily="49" charset="0"/>
                <a:ea typeface="微软雅黑" panose="020B0503020204020204" pitchFamily="34" charset="-122"/>
              </a:rPr>
              <a:t>bool</a:t>
            </a:r>
            <a:r>
              <a:rPr lang="en-US"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a:t>
            </a:r>
            <a:endParaRPr lang="en-US" altLang="zh-CN" dirty="0">
              <a:effectLst/>
              <a:latin typeface="微软雅黑" panose="020B0503020204020204" pitchFamily="34" charset="-122"/>
              <a:ea typeface="微软雅黑" panose="020B0503020204020204" pitchFamily="34" charset="-122"/>
            </a:endParaRPr>
          </a:p>
          <a:p>
            <a:pPr marL="1200150" lvl="2" indent="-285750">
              <a:lnSpc>
                <a:spcPct val="150000"/>
              </a:lnSpc>
              <a:buClr>
                <a:srgbClr val="000000"/>
              </a:buClr>
              <a:buFont typeface="Consolas" panose="020B0609020204030204" pitchFamily="49" charset="0"/>
              <a:buChar char="•"/>
            </a:pPr>
            <a:r>
              <a:rPr lang="zh-CN" altLang="en-US" dirty="0">
                <a:effectLst/>
                <a:latin typeface="微软雅黑" panose="020B0503020204020204" pitchFamily="34" charset="-122"/>
                <a:ea typeface="微软雅黑" panose="020B0503020204020204" pitchFamily="34" charset="-122"/>
              </a:rPr>
              <a:t>如果返回 </a:t>
            </a:r>
            <a:r>
              <a:rPr lang="en-US" altLang="zh-CN" dirty="0">
                <a:solidFill>
                  <a:srgbClr val="C00000"/>
                </a:solidFill>
                <a:effectLst/>
                <a:latin typeface="Consolas" panose="020B0609020204030204" pitchFamily="49" charset="0"/>
                <a:ea typeface="微软雅黑" panose="020B0503020204020204" pitchFamily="34" charset="-122"/>
              </a:rPr>
              <a:t>true</a:t>
            </a:r>
            <a:r>
              <a:rPr lang="zh-CN" altLang="en-US" dirty="0">
                <a:effectLst/>
                <a:latin typeface="微软雅黑" panose="020B0503020204020204" pitchFamily="34" charset="-122"/>
                <a:ea typeface="微软雅黑" panose="020B0503020204020204" pitchFamily="34" charset="-122"/>
              </a:rPr>
              <a:t>：表示插入成功，因为键之前不存在。</a:t>
            </a:r>
          </a:p>
          <a:p>
            <a:pPr marL="1200150" lvl="2"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如果返回 </a:t>
            </a:r>
            <a:r>
              <a:rPr lang="en-US" altLang="zh-CN" dirty="0">
                <a:solidFill>
                  <a:srgbClr val="C00000"/>
                </a:solidFill>
                <a:effectLst/>
                <a:latin typeface="Consolas" panose="020B0609020204030204" pitchFamily="49" charset="0"/>
                <a:ea typeface="微软雅黑" panose="020B0503020204020204" pitchFamily="34" charset="-122"/>
              </a:rPr>
              <a:t>false</a:t>
            </a:r>
            <a:r>
              <a:rPr lang="zh-CN" altLang="en-US" dirty="0">
                <a:effectLst/>
                <a:latin typeface="微软雅黑" panose="020B0503020204020204" pitchFamily="34" charset="-122"/>
                <a:ea typeface="微软雅黑" panose="020B0503020204020204" pitchFamily="34" charset="-122"/>
              </a:rPr>
              <a:t>：表示插入失败，因为键已经存在了。</a:t>
            </a:r>
          </a:p>
        </p:txBody>
      </p:sp>
      <p:sp>
        <p:nvSpPr>
          <p:cNvPr id="14" name="文本框 13">
            <a:extLst>
              <a:ext uri="{FF2B5EF4-FFF2-40B4-BE49-F238E27FC236}">
                <a16:creationId xmlns:a16="http://schemas.microsoft.com/office/drawing/2014/main" id="{3B86D43A-C398-6B6E-C5F6-1D4291E1F44D}"/>
              </a:ext>
            </a:extLst>
          </p:cNvPr>
          <p:cNvSpPr txBox="1"/>
          <p:nvPr/>
        </p:nvSpPr>
        <p:spPr>
          <a:xfrm>
            <a:off x="3796656" y="1498127"/>
            <a:ext cx="7662337"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solidFill>
                  <a:srgbClr val="000000"/>
                </a:solidFill>
                <a:latin typeface="Consolas" panose="020B0609020204030204" pitchFamily="49" charset="0"/>
              </a:rPr>
              <a:t>以下的实例演示为定义了 </a:t>
            </a:r>
            <a:r>
              <a:rPr lang="en-US" altLang="zh-CN" sz="2000" dirty="0" err="1">
                <a:solidFill>
                  <a:srgbClr val="000000"/>
                </a:solidFill>
                <a:latin typeface="Consolas" panose="020B0609020204030204" pitchFamily="49" charset="0"/>
              </a:rPr>
              <a:t>unordered_map</a:t>
            </a:r>
            <a:r>
              <a:rPr lang="en-US" altLang="zh-CN" sz="2000" dirty="0">
                <a:solidFill>
                  <a:srgbClr val="000000"/>
                </a:solidFill>
                <a:latin typeface="Consolas" panose="020B0609020204030204" pitchFamily="49" charset="0"/>
              </a:rPr>
              <a:t>&lt;string, int&gt; </a:t>
            </a:r>
            <a:r>
              <a:rPr lang="en-US" altLang="zh-CN" sz="2000" dirty="0" err="1">
                <a:solidFill>
                  <a:srgbClr val="000000"/>
                </a:solidFill>
                <a:latin typeface="Consolas" panose="020B0609020204030204" pitchFamily="49" charset="0"/>
              </a:rPr>
              <a:t>umap</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70281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1" end="1"/>
                                            </p:txEl>
                                          </p:spTgt>
                                        </p:tgtEl>
                                        <p:attrNameLst>
                                          <p:attrName>style.visibility</p:attrName>
                                        </p:attrNameLst>
                                      </p:cBhvr>
                                      <p:to>
                                        <p:strVal val="visible"/>
                                      </p:to>
                                    </p:set>
                                    <p:animEffect transition="in" filter="fade">
                                      <p:cBhvr>
                                        <p:cTn id="32" dur="500"/>
                                        <p:tgtEl>
                                          <p:spTgt spid="1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fade">
                                      <p:cBhvr>
                                        <p:cTn id="37" dur="500"/>
                                        <p:tgtEl>
                                          <p:spTgt spid="12">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
                                            <p:txEl>
                                              <p:pRg st="3" end="3"/>
                                            </p:txEl>
                                          </p:spTgt>
                                        </p:tgtEl>
                                        <p:attrNameLst>
                                          <p:attrName>style.visibility</p:attrName>
                                        </p:attrNameLst>
                                      </p:cBhvr>
                                      <p:to>
                                        <p:strVal val="visible"/>
                                      </p:to>
                                    </p:set>
                                    <p:animEffect transition="in" filter="fade">
                                      <p:cBhvr>
                                        <p:cTn id="42" dur="500"/>
                                        <p:tgtEl>
                                          <p:spTgt spid="12">
                                            <p:txEl>
                                              <p:pRg st="3" end="3"/>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2">
                                            <p:txEl>
                                              <p:pRg st="4" end="4"/>
                                            </p:txEl>
                                          </p:spTgt>
                                        </p:tgtEl>
                                        <p:attrNameLst>
                                          <p:attrName>style.visibility</p:attrName>
                                        </p:attrNameLst>
                                      </p:cBhvr>
                                      <p:to>
                                        <p:strVal val="visible"/>
                                      </p:to>
                                    </p:set>
                                    <p:animEffect transition="in" filter="fade">
                                      <p:cBhvr>
                                        <p:cTn id="45"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C8A87E1B-F406-7F8E-44B6-52C20F468D93}"/>
              </a:ext>
            </a:extLst>
          </p:cNvPr>
          <p:cNvSpPr txBox="1"/>
          <p:nvPr/>
        </p:nvSpPr>
        <p:spPr>
          <a:xfrm>
            <a:off x="1027883" y="1498127"/>
            <a:ext cx="2544968" cy="499624"/>
          </a:xfrm>
          <a:prstGeom prst="rect">
            <a:avLst/>
          </a:prstGeom>
          <a:solidFill>
            <a:schemeClr val="bg1">
              <a:lumMod val="95000"/>
            </a:schemeClr>
          </a:solidFill>
        </p:spPr>
        <p:txBody>
          <a:bodyPr wrap="square">
            <a:spAutoFit/>
          </a:bodyPr>
          <a:lstStyle/>
          <a:p>
            <a:pPr>
              <a:lnSpc>
                <a:spcPct val="150000"/>
              </a:lnSpc>
            </a:pPr>
            <a:r>
              <a:rPr lang="en-US" altLang="zh-CN" sz="2000" b="1" dirty="0">
                <a:effectLst/>
                <a:ea typeface="微软雅黑" panose="020B0503020204020204" pitchFamily="34" charset="-122"/>
              </a:rPr>
              <a:t>find </a:t>
            </a:r>
            <a:r>
              <a:rPr lang="zh-CN" altLang="en-US" sz="2000" b="1" dirty="0">
                <a:effectLst/>
                <a:ea typeface="微软雅黑" panose="020B0503020204020204" pitchFamily="34" charset="-122"/>
              </a:rPr>
              <a:t>成员函数</a:t>
            </a:r>
          </a:p>
        </p:txBody>
      </p:sp>
      <p:sp>
        <p:nvSpPr>
          <p:cNvPr id="14" name="文本框 13">
            <a:extLst>
              <a:ext uri="{FF2B5EF4-FFF2-40B4-BE49-F238E27FC236}">
                <a16:creationId xmlns:a16="http://schemas.microsoft.com/office/drawing/2014/main" id="{3B86D43A-C398-6B6E-C5F6-1D4291E1F44D}"/>
              </a:ext>
            </a:extLst>
          </p:cNvPr>
          <p:cNvSpPr txBox="1"/>
          <p:nvPr/>
        </p:nvSpPr>
        <p:spPr>
          <a:xfrm>
            <a:off x="3796656" y="1498127"/>
            <a:ext cx="7662337"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solidFill>
                  <a:srgbClr val="000000"/>
                </a:solidFill>
                <a:latin typeface="Consolas" panose="020B0609020204030204" pitchFamily="49" charset="0"/>
              </a:rPr>
              <a:t>以下的实例演示为定义了 </a:t>
            </a:r>
            <a:r>
              <a:rPr lang="en-US" altLang="zh-CN" sz="2000" dirty="0" err="1">
                <a:solidFill>
                  <a:srgbClr val="000000"/>
                </a:solidFill>
                <a:latin typeface="Consolas" panose="020B0609020204030204" pitchFamily="49" charset="0"/>
              </a:rPr>
              <a:t>unordered_map</a:t>
            </a:r>
            <a:r>
              <a:rPr lang="en-US" altLang="zh-CN" sz="2000" dirty="0">
                <a:solidFill>
                  <a:srgbClr val="000000"/>
                </a:solidFill>
                <a:latin typeface="Consolas" panose="020B0609020204030204" pitchFamily="49" charset="0"/>
              </a:rPr>
              <a:t>&lt;string, int&gt; </a:t>
            </a:r>
            <a:r>
              <a:rPr lang="en-US" altLang="zh-CN" sz="2000" dirty="0" err="1">
                <a:solidFill>
                  <a:srgbClr val="000000"/>
                </a:solidFill>
                <a:latin typeface="Consolas" panose="020B0609020204030204" pitchFamily="49" charset="0"/>
              </a:rPr>
              <a:t>umap</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8" name="文本框 7">
            <a:extLst>
              <a:ext uri="{FF2B5EF4-FFF2-40B4-BE49-F238E27FC236}">
                <a16:creationId xmlns:a16="http://schemas.microsoft.com/office/drawing/2014/main" id="{5FC5451E-F329-F4C9-BCE6-0C0BEF124D93}"/>
              </a:ext>
            </a:extLst>
          </p:cNvPr>
          <p:cNvSpPr txBox="1"/>
          <p:nvPr/>
        </p:nvSpPr>
        <p:spPr>
          <a:xfrm>
            <a:off x="1027883" y="2130179"/>
            <a:ext cx="10431110" cy="2350195"/>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en-US" altLang="zh-CN" sz="2000" b="1" dirty="0">
                <a:solidFill>
                  <a:srgbClr val="C00000"/>
                </a:solidFill>
                <a:effectLst/>
                <a:ea typeface="微软雅黑" panose="020B0503020204020204" pitchFamily="34" charset="-122"/>
              </a:rPr>
              <a:t>iterator</a:t>
            </a:r>
            <a:r>
              <a:rPr lang="en-US" altLang="zh-CN" sz="2000" dirty="0">
                <a:solidFill>
                  <a:srgbClr val="C00000"/>
                </a:solidFill>
                <a:effectLst/>
                <a:ea typeface="微软雅黑" panose="020B0503020204020204" pitchFamily="34" charset="-122"/>
              </a:rPr>
              <a:t> </a:t>
            </a:r>
            <a:r>
              <a:rPr lang="en-US" altLang="zh-CN" sz="2000" b="1" dirty="0">
                <a:solidFill>
                  <a:srgbClr val="C00000"/>
                </a:solidFill>
                <a:effectLst/>
                <a:ea typeface="微软雅黑" panose="020B0503020204020204" pitchFamily="34" charset="-122"/>
              </a:rPr>
              <a:t>find(const </a:t>
            </a:r>
            <a:r>
              <a:rPr lang="en-US" altLang="zh-CN" sz="2000" b="1" dirty="0" err="1">
                <a:solidFill>
                  <a:srgbClr val="C00000"/>
                </a:solidFill>
                <a:effectLst/>
                <a:ea typeface="微软雅黑" panose="020B0503020204020204" pitchFamily="34" charset="-122"/>
              </a:rPr>
              <a:t>TKey</a:t>
            </a:r>
            <a:r>
              <a:rPr lang="en-US" altLang="zh-CN" sz="2000" b="1" dirty="0">
                <a:solidFill>
                  <a:srgbClr val="C00000"/>
                </a:solidFill>
                <a:effectLst/>
                <a:ea typeface="微软雅黑" panose="020B0503020204020204" pitchFamily="34" charset="-122"/>
              </a:rPr>
              <a:t>&amp; key)</a:t>
            </a:r>
            <a:r>
              <a:rPr lang="en-US" altLang="zh-CN" sz="2000" b="1" dirty="0">
                <a:effectLst/>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作用：在哈希表中查找键为 </a:t>
            </a:r>
            <a:r>
              <a:rPr lang="en-US" altLang="zh-CN" sz="2000" dirty="0">
                <a:solidFill>
                  <a:srgbClr val="C00000"/>
                </a:solidFill>
                <a:effectLst/>
                <a:ea typeface="微软雅黑" panose="020B0503020204020204" pitchFamily="34" charset="-122"/>
              </a:rPr>
              <a:t>key</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的元素。</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返回值</a:t>
            </a:r>
            <a:r>
              <a:rPr lang="zh-CN" altLang="en-US" sz="2000" dirty="0">
                <a:ea typeface="微软雅黑" panose="020B0503020204020204" pitchFamily="34" charset="-122"/>
              </a:rPr>
              <a:t>是一个迭代器</a:t>
            </a:r>
            <a:r>
              <a:rPr lang="zh-CN" altLang="en-US" sz="2000" dirty="0">
                <a:effectLst/>
                <a:ea typeface="微软雅黑" panose="020B0503020204020204" pitchFamily="34" charset="-122"/>
              </a:rPr>
              <a:t>： </a:t>
            </a: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如果找到了，返回一个指向该键值对的迭代器，是 </a:t>
            </a:r>
            <a:r>
              <a:rPr lang="en-US" altLang="zh-CN" sz="2000" dirty="0">
                <a:effectLst/>
                <a:ea typeface="微软雅黑" panose="020B0503020204020204" pitchFamily="34" charset="-122"/>
              </a:rPr>
              <a:t>pair&lt;</a:t>
            </a:r>
            <a:r>
              <a:rPr lang="en-US" altLang="zh-CN" sz="2000" dirty="0" err="1">
                <a:effectLst/>
                <a:ea typeface="微软雅黑" panose="020B0503020204020204" pitchFamily="34" charset="-122"/>
              </a:rPr>
              <a:t>Tkey</a:t>
            </a:r>
            <a:r>
              <a:rPr lang="en-US" altLang="zh-CN" sz="2000" dirty="0">
                <a:effectLst/>
                <a:ea typeface="微软雅黑" panose="020B0503020204020204" pitchFamily="34" charset="-122"/>
              </a:rPr>
              <a:t>, </a:t>
            </a:r>
            <a:r>
              <a:rPr lang="en-US" altLang="zh-CN" sz="2000" dirty="0" err="1">
                <a:effectLst/>
                <a:ea typeface="微软雅黑" panose="020B0503020204020204" pitchFamily="34" charset="-122"/>
              </a:rPr>
              <a:t>Tvalue</a:t>
            </a:r>
            <a:r>
              <a:rPr lang="en-US" altLang="zh-CN" sz="2000" dirty="0">
                <a:effectLst/>
                <a:ea typeface="微软雅黑" panose="020B0503020204020204" pitchFamily="34" charset="-122"/>
              </a:rPr>
              <a:t>&gt; </a:t>
            </a:r>
            <a:r>
              <a:rPr lang="zh-CN" altLang="en-US" sz="2000" dirty="0">
                <a:effectLst/>
                <a:ea typeface="微软雅黑" panose="020B0503020204020204" pitchFamily="34" charset="-122"/>
              </a:rPr>
              <a:t>类型。</a:t>
            </a:r>
          </a:p>
          <a:p>
            <a:pPr marL="1200150" lvl="2"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如果没找到，返回一个特殊的迭代器 </a:t>
            </a:r>
            <a:r>
              <a:rPr lang="en-US" altLang="zh-CN" sz="2000" dirty="0" err="1">
                <a:solidFill>
                  <a:srgbClr val="C00000"/>
                </a:solidFill>
                <a:effectLst/>
                <a:ea typeface="微软雅黑" panose="020B0503020204020204" pitchFamily="34" charset="-122"/>
              </a:rPr>
              <a:t>umap.end</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a:t>
            </a:r>
          </a:p>
        </p:txBody>
      </p:sp>
      <p:sp>
        <p:nvSpPr>
          <p:cNvPr id="11" name="文本框 10">
            <a:extLst>
              <a:ext uri="{FF2B5EF4-FFF2-40B4-BE49-F238E27FC236}">
                <a16:creationId xmlns:a16="http://schemas.microsoft.com/office/drawing/2014/main" id="{00BB9236-F6E7-3CAE-619E-217E40C47067}"/>
              </a:ext>
            </a:extLst>
          </p:cNvPr>
          <p:cNvSpPr txBox="1"/>
          <p:nvPr/>
        </p:nvSpPr>
        <p:spPr>
          <a:xfrm>
            <a:off x="1027883" y="4523307"/>
            <a:ext cx="10431109" cy="185178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1600" dirty="0">
                <a:solidFill>
                  <a:srgbClr val="000000"/>
                </a:solidFill>
              </a:rPr>
              <a:t>auto it = </a:t>
            </a:r>
            <a:r>
              <a:rPr lang="en-US" altLang="zh-CN" sz="1600" dirty="0" err="1">
                <a:solidFill>
                  <a:srgbClr val="000000"/>
                </a:solidFill>
              </a:rPr>
              <a:t>umap.find</a:t>
            </a:r>
            <a:r>
              <a:rPr lang="en-US" altLang="zh-CN" sz="1600" dirty="0">
                <a:solidFill>
                  <a:srgbClr val="000000"/>
                </a:solidFill>
              </a:rPr>
              <a:t>(</a:t>
            </a:r>
            <a:r>
              <a:rPr lang="en-US" altLang="zh-CN" sz="1600" dirty="0">
                <a:solidFill>
                  <a:srgbClr val="A31515"/>
                </a:solidFill>
              </a:rPr>
              <a:t>"apple"</a:t>
            </a:r>
            <a:r>
              <a:rPr lang="en-US" altLang="zh-CN" sz="1600" dirty="0">
                <a:solidFill>
                  <a:srgbClr val="000000"/>
                </a:solidFill>
              </a:rPr>
              <a:t>);</a:t>
            </a:r>
          </a:p>
          <a:p>
            <a:r>
              <a:rPr lang="en-US" altLang="zh-CN" sz="1600" dirty="0">
                <a:solidFill>
                  <a:srgbClr val="0000FF"/>
                </a:solidFill>
              </a:rPr>
              <a:t>if</a:t>
            </a:r>
            <a:r>
              <a:rPr lang="en-US" altLang="zh-CN" sz="1600" dirty="0">
                <a:solidFill>
                  <a:srgbClr val="000000"/>
                </a:solidFill>
              </a:rPr>
              <a:t> (it != </a:t>
            </a:r>
            <a:r>
              <a:rPr lang="en-US" altLang="zh-CN" sz="1600" dirty="0" err="1">
                <a:solidFill>
                  <a:srgbClr val="000000"/>
                </a:solidFill>
              </a:rPr>
              <a:t>umap.end</a:t>
            </a:r>
            <a:r>
              <a:rPr lang="en-US" altLang="zh-CN" sz="1600" dirty="0">
                <a:solidFill>
                  <a:srgbClr val="000000"/>
                </a:solidFill>
              </a:rPr>
              <a:t>()) {</a:t>
            </a:r>
          </a:p>
          <a:p>
            <a:r>
              <a:rPr lang="en-US" altLang="zh-CN" sz="1600" dirty="0">
                <a:solidFill>
                  <a:srgbClr val="000000"/>
                </a:solidFill>
              </a:rPr>
              <a:t>    </a:t>
            </a:r>
            <a:r>
              <a:rPr lang="en-US" altLang="zh-CN" sz="1600" dirty="0">
                <a:solidFill>
                  <a:srgbClr val="008000"/>
                </a:solidFill>
              </a:rPr>
              <a:t>// </a:t>
            </a:r>
            <a:r>
              <a:rPr lang="zh-CN" altLang="en-US" sz="1600" dirty="0">
                <a:solidFill>
                  <a:srgbClr val="008000"/>
                </a:solidFill>
              </a:rPr>
              <a:t>找到了，</a:t>
            </a:r>
            <a:r>
              <a:rPr lang="en-US" altLang="zh-CN" sz="1600" dirty="0">
                <a:solidFill>
                  <a:srgbClr val="008000"/>
                </a:solidFill>
              </a:rPr>
              <a:t>it-&gt;first </a:t>
            </a:r>
            <a:r>
              <a:rPr lang="zh-CN" altLang="en-US" sz="1600" dirty="0">
                <a:solidFill>
                  <a:srgbClr val="008000"/>
                </a:solidFill>
              </a:rPr>
              <a:t>就是键 </a:t>
            </a:r>
            <a:r>
              <a:rPr lang="en-US" altLang="zh-CN" sz="1600" dirty="0">
                <a:solidFill>
                  <a:srgbClr val="008000"/>
                </a:solidFill>
              </a:rPr>
              <a:t>"apple"</a:t>
            </a:r>
            <a:r>
              <a:rPr lang="zh-CN" altLang="en-US" sz="1600" dirty="0">
                <a:solidFill>
                  <a:srgbClr val="008000"/>
                </a:solidFill>
              </a:rPr>
              <a:t>，</a:t>
            </a:r>
            <a:r>
              <a:rPr lang="en-US" altLang="zh-CN" sz="1600" dirty="0">
                <a:solidFill>
                  <a:srgbClr val="008000"/>
                </a:solidFill>
              </a:rPr>
              <a:t>it-&gt;second </a:t>
            </a:r>
            <a:r>
              <a:rPr lang="zh-CN" altLang="en-US" sz="1600" dirty="0">
                <a:solidFill>
                  <a:srgbClr val="008000"/>
                </a:solidFill>
              </a:rPr>
              <a:t>就是值 </a:t>
            </a:r>
            <a:r>
              <a:rPr lang="en-US" altLang="zh-CN" sz="1600" dirty="0">
                <a:solidFill>
                  <a:srgbClr val="008000"/>
                </a:solidFill>
              </a:rPr>
              <a:t>10</a:t>
            </a:r>
          </a:p>
          <a:p>
            <a:r>
              <a:rPr lang="en-US" altLang="zh-CN" sz="1600" dirty="0">
                <a:solidFill>
                  <a:srgbClr val="000000"/>
                </a:solidFill>
              </a:rPr>
              <a:t>    </a:t>
            </a:r>
            <a:r>
              <a:rPr lang="en-US" altLang="zh-CN" sz="1600" dirty="0" err="1">
                <a:solidFill>
                  <a:srgbClr val="000000"/>
                </a:solidFill>
              </a:rPr>
              <a:t>cout</a:t>
            </a:r>
            <a:r>
              <a:rPr lang="en-US" altLang="zh-CN" sz="1600" dirty="0">
                <a:solidFill>
                  <a:srgbClr val="000000"/>
                </a:solidFill>
              </a:rPr>
              <a:t> &lt;&lt; it-&gt;first &lt;&lt; </a:t>
            </a:r>
            <a:r>
              <a:rPr lang="en-US" altLang="zh-CN" sz="1600" dirty="0">
                <a:solidFill>
                  <a:srgbClr val="A31515"/>
                </a:solidFill>
              </a:rPr>
              <a:t>" "</a:t>
            </a:r>
            <a:r>
              <a:rPr lang="en-US" altLang="zh-CN" sz="1600" dirty="0">
                <a:solidFill>
                  <a:srgbClr val="000000"/>
                </a:solidFill>
              </a:rPr>
              <a:t> &lt;&lt; it-&gt;second &lt;&lt; </a:t>
            </a:r>
            <a:r>
              <a:rPr lang="en-US" altLang="zh-CN" sz="1600" dirty="0" err="1">
                <a:solidFill>
                  <a:srgbClr val="000000"/>
                </a:solidFill>
              </a:rPr>
              <a:t>endl</a:t>
            </a:r>
            <a:r>
              <a:rPr lang="en-US" altLang="zh-CN" sz="1600" dirty="0">
                <a:solidFill>
                  <a:srgbClr val="000000"/>
                </a:solidFill>
              </a:rPr>
              <a:t>;</a:t>
            </a:r>
          </a:p>
          <a:p>
            <a:r>
              <a:rPr lang="en-US" altLang="zh-CN" sz="1600" dirty="0">
                <a:solidFill>
                  <a:srgbClr val="000000"/>
                </a:solidFill>
              </a:rPr>
              <a:t>} </a:t>
            </a:r>
            <a:r>
              <a:rPr lang="en-US" altLang="zh-CN" sz="1600" dirty="0">
                <a:solidFill>
                  <a:srgbClr val="0000FF"/>
                </a:solidFill>
              </a:rPr>
              <a:t>else</a:t>
            </a:r>
            <a:r>
              <a:rPr lang="en-US" altLang="zh-CN" sz="1600" dirty="0">
                <a:solidFill>
                  <a:srgbClr val="000000"/>
                </a:solidFill>
              </a:rPr>
              <a:t> {</a:t>
            </a:r>
          </a:p>
          <a:p>
            <a:r>
              <a:rPr lang="en-US" altLang="zh-CN" sz="1600" dirty="0">
                <a:solidFill>
                  <a:srgbClr val="000000"/>
                </a:solidFill>
              </a:rPr>
              <a:t>    </a:t>
            </a:r>
            <a:r>
              <a:rPr lang="en-US" altLang="zh-CN" sz="1600" dirty="0" err="1">
                <a:solidFill>
                  <a:srgbClr val="000000"/>
                </a:solidFill>
              </a:rPr>
              <a:t>cout</a:t>
            </a:r>
            <a:r>
              <a:rPr lang="en-US" altLang="zh-CN" sz="1600" dirty="0">
                <a:solidFill>
                  <a:srgbClr val="000000"/>
                </a:solidFill>
              </a:rPr>
              <a:t> &lt;&lt; </a:t>
            </a:r>
            <a:r>
              <a:rPr lang="en-US" altLang="zh-CN" sz="1600" dirty="0">
                <a:solidFill>
                  <a:srgbClr val="A31515"/>
                </a:solidFill>
              </a:rPr>
              <a:t>"not found."</a:t>
            </a:r>
            <a:r>
              <a:rPr lang="en-US" altLang="zh-CN" sz="1600" dirty="0">
                <a:solidFill>
                  <a:srgbClr val="000000"/>
                </a:solidFill>
              </a:rPr>
              <a:t> &lt;&lt; </a:t>
            </a:r>
            <a:r>
              <a:rPr lang="en-US" altLang="zh-CN" sz="1600" dirty="0" err="1">
                <a:solidFill>
                  <a:srgbClr val="000000"/>
                </a:solidFill>
              </a:rPr>
              <a:t>endl</a:t>
            </a:r>
            <a:r>
              <a:rPr lang="en-US" altLang="zh-CN" sz="1600" dirty="0">
                <a:solidFill>
                  <a:srgbClr val="000000"/>
                </a:solidFill>
              </a:rPr>
              <a:t>;</a:t>
            </a:r>
            <a:r>
              <a:rPr lang="en-US" altLang="zh-CN" sz="1600" dirty="0">
                <a:solidFill>
                  <a:srgbClr val="008000"/>
                </a:solidFill>
              </a:rPr>
              <a:t> // </a:t>
            </a:r>
            <a:r>
              <a:rPr lang="zh-CN" altLang="en-US" sz="1600" dirty="0">
                <a:solidFill>
                  <a:srgbClr val="008000"/>
                </a:solidFill>
              </a:rPr>
              <a:t>没找到</a:t>
            </a:r>
            <a:endParaRPr lang="en-US" altLang="zh-CN" sz="1600" dirty="0">
              <a:solidFill>
                <a:srgbClr val="000000"/>
              </a:solidFill>
            </a:endParaRPr>
          </a:p>
          <a:p>
            <a:r>
              <a:rPr lang="en-US" altLang="zh-CN" sz="1600" dirty="0">
                <a:solidFill>
                  <a:srgbClr val="000000"/>
                </a:solidFill>
              </a:rPr>
              <a:t>}</a:t>
            </a:r>
            <a:endParaRPr lang="zh-CN" altLang="en-US" sz="1600" dirty="0">
              <a:solidFill>
                <a:srgbClr val="000000"/>
              </a:solidFill>
            </a:endParaRPr>
          </a:p>
        </p:txBody>
      </p:sp>
    </p:spTree>
    <p:extLst>
      <p:ext uri="{BB962C8B-B14F-4D97-AF65-F5344CB8AC3E}">
        <p14:creationId xmlns:p14="http://schemas.microsoft.com/office/powerpoint/2010/main" val="271974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500"/>
                                        <p:tgtEl>
                                          <p:spTgt spid="8">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
                                            <p:txEl>
                                              <p:pRg st="0" end="0"/>
                                            </p:txEl>
                                          </p:spTgt>
                                        </p:tgtEl>
                                        <p:attrNameLst>
                                          <p:attrName>style.visibility</p:attrName>
                                        </p:attrNameLst>
                                      </p:cBhvr>
                                      <p:to>
                                        <p:strVal val="visible"/>
                                      </p:to>
                                    </p:set>
                                    <p:animEffect transition="in" filter="fade">
                                      <p:cBhvr>
                                        <p:cTn id="30" dur="500"/>
                                        <p:tgtEl>
                                          <p:spTgt spid="11">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xEl>
                                              <p:pRg st="1" end="1"/>
                                            </p:txEl>
                                          </p:spTgt>
                                        </p:tgtEl>
                                        <p:attrNameLst>
                                          <p:attrName>style.visibility</p:attrName>
                                        </p:attrNameLst>
                                      </p:cBhvr>
                                      <p:to>
                                        <p:strVal val="visible"/>
                                      </p:to>
                                    </p:set>
                                    <p:animEffect transition="in" filter="fade">
                                      <p:cBhvr>
                                        <p:cTn id="35" dur="500"/>
                                        <p:tgtEl>
                                          <p:spTgt spid="11">
                                            <p:txEl>
                                              <p:pRg st="1" end="1"/>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11">
                                            <p:txEl>
                                              <p:pRg st="2" end="2"/>
                                            </p:txEl>
                                          </p:spTgt>
                                        </p:tgtEl>
                                        <p:attrNameLst>
                                          <p:attrName>style.visibility</p:attrName>
                                        </p:attrNameLst>
                                      </p:cBhvr>
                                      <p:to>
                                        <p:strVal val="visible"/>
                                      </p:to>
                                    </p:set>
                                    <p:animEffect transition="in" filter="fade">
                                      <p:cBhvr>
                                        <p:cTn id="38" dur="500"/>
                                        <p:tgtEl>
                                          <p:spTgt spid="11">
                                            <p:txEl>
                                              <p:pRg st="2" end="2"/>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xEl>
                                              <p:pRg st="3" end="3"/>
                                            </p:txEl>
                                          </p:spTgt>
                                        </p:tgtEl>
                                        <p:attrNameLst>
                                          <p:attrName>style.visibility</p:attrName>
                                        </p:attrNameLst>
                                      </p:cBhvr>
                                      <p:to>
                                        <p:strVal val="visible"/>
                                      </p:to>
                                    </p:set>
                                    <p:animEffect transition="in" filter="fade">
                                      <p:cBhvr>
                                        <p:cTn id="41" dur="500"/>
                                        <p:tgtEl>
                                          <p:spTgt spid="11">
                                            <p:txEl>
                                              <p:pRg st="3" end="3"/>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1">
                                            <p:txEl>
                                              <p:pRg st="4" end="4"/>
                                            </p:txEl>
                                          </p:spTgt>
                                        </p:tgtEl>
                                        <p:attrNameLst>
                                          <p:attrName>style.visibility</p:attrName>
                                        </p:attrNameLst>
                                      </p:cBhvr>
                                      <p:to>
                                        <p:strVal val="visible"/>
                                      </p:to>
                                    </p:set>
                                    <p:animEffect transition="in" filter="fade">
                                      <p:cBhvr>
                                        <p:cTn id="44" dur="500"/>
                                        <p:tgtEl>
                                          <p:spTgt spid="11">
                                            <p:txEl>
                                              <p:pRg st="4" end="4"/>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1">
                                            <p:txEl>
                                              <p:pRg st="5" end="5"/>
                                            </p:txEl>
                                          </p:spTgt>
                                        </p:tgtEl>
                                        <p:attrNameLst>
                                          <p:attrName>style.visibility</p:attrName>
                                        </p:attrNameLst>
                                      </p:cBhvr>
                                      <p:to>
                                        <p:strVal val="visible"/>
                                      </p:to>
                                    </p:set>
                                    <p:animEffect transition="in" filter="fade">
                                      <p:cBhvr>
                                        <p:cTn id="47" dur="500"/>
                                        <p:tgtEl>
                                          <p:spTgt spid="11">
                                            <p:txEl>
                                              <p:pRg st="5" end="5"/>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1">
                                            <p:txEl>
                                              <p:pRg st="6" end="6"/>
                                            </p:txEl>
                                          </p:spTgt>
                                        </p:tgtEl>
                                        <p:attrNameLst>
                                          <p:attrName>style.visibility</p:attrName>
                                        </p:attrNameLst>
                                      </p:cBhvr>
                                      <p:to>
                                        <p:strVal val="visible"/>
                                      </p:to>
                                    </p:set>
                                    <p:animEffect transition="in" filter="fade">
                                      <p:cBhvr>
                                        <p:cTn id="50"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C8A87E1B-F406-7F8E-44B6-52C20F468D93}"/>
              </a:ext>
            </a:extLst>
          </p:cNvPr>
          <p:cNvSpPr txBox="1"/>
          <p:nvPr/>
        </p:nvSpPr>
        <p:spPr>
          <a:xfrm>
            <a:off x="1027883" y="1498127"/>
            <a:ext cx="2544968" cy="499624"/>
          </a:xfrm>
          <a:prstGeom prst="rect">
            <a:avLst/>
          </a:prstGeom>
          <a:solidFill>
            <a:schemeClr val="bg1">
              <a:lumMod val="95000"/>
            </a:schemeClr>
          </a:solidFill>
        </p:spPr>
        <p:txBody>
          <a:bodyPr wrap="square">
            <a:spAutoFit/>
          </a:bodyPr>
          <a:lstStyle/>
          <a:p>
            <a:pPr>
              <a:lnSpc>
                <a:spcPct val="150000"/>
              </a:lnSpc>
            </a:pPr>
            <a:r>
              <a:rPr lang="en-US" altLang="zh-CN" sz="2000" b="1" dirty="0">
                <a:effectLst/>
                <a:ea typeface="微软雅黑" panose="020B0503020204020204" pitchFamily="34" charset="-122"/>
              </a:rPr>
              <a:t>count </a:t>
            </a:r>
            <a:r>
              <a:rPr lang="zh-CN" altLang="en-US" sz="2000" b="1" dirty="0">
                <a:effectLst/>
                <a:ea typeface="微软雅黑" panose="020B0503020204020204" pitchFamily="34" charset="-122"/>
              </a:rPr>
              <a:t>成员函数</a:t>
            </a:r>
          </a:p>
        </p:txBody>
      </p:sp>
      <p:sp>
        <p:nvSpPr>
          <p:cNvPr id="14" name="文本框 13">
            <a:extLst>
              <a:ext uri="{FF2B5EF4-FFF2-40B4-BE49-F238E27FC236}">
                <a16:creationId xmlns:a16="http://schemas.microsoft.com/office/drawing/2014/main" id="{3B86D43A-C398-6B6E-C5F6-1D4291E1F44D}"/>
              </a:ext>
            </a:extLst>
          </p:cNvPr>
          <p:cNvSpPr txBox="1"/>
          <p:nvPr/>
        </p:nvSpPr>
        <p:spPr>
          <a:xfrm>
            <a:off x="3796656" y="1498127"/>
            <a:ext cx="7662337"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solidFill>
                  <a:srgbClr val="000000"/>
                </a:solidFill>
                <a:latin typeface="Consolas" panose="020B0609020204030204" pitchFamily="49" charset="0"/>
              </a:rPr>
              <a:t>以下的实例演示为定义了 </a:t>
            </a:r>
            <a:r>
              <a:rPr lang="en-US" altLang="zh-CN" sz="2000" dirty="0" err="1">
                <a:solidFill>
                  <a:srgbClr val="000000"/>
                </a:solidFill>
                <a:latin typeface="Consolas" panose="020B0609020204030204" pitchFamily="49" charset="0"/>
              </a:rPr>
              <a:t>unordered_map</a:t>
            </a:r>
            <a:r>
              <a:rPr lang="en-US" altLang="zh-CN" sz="2000" dirty="0">
                <a:solidFill>
                  <a:srgbClr val="000000"/>
                </a:solidFill>
                <a:latin typeface="Consolas" panose="020B0609020204030204" pitchFamily="49" charset="0"/>
              </a:rPr>
              <a:t>&lt;string, int&gt; </a:t>
            </a:r>
            <a:r>
              <a:rPr lang="en-US" altLang="zh-CN" sz="2000" dirty="0" err="1">
                <a:solidFill>
                  <a:srgbClr val="000000"/>
                </a:solidFill>
                <a:latin typeface="Consolas" panose="020B0609020204030204" pitchFamily="49" charset="0"/>
              </a:rPr>
              <a:t>umap</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9" name="文本框 8">
            <a:extLst>
              <a:ext uri="{FF2B5EF4-FFF2-40B4-BE49-F238E27FC236}">
                <a16:creationId xmlns:a16="http://schemas.microsoft.com/office/drawing/2014/main" id="{957BD06D-5A92-1F1C-3B6E-FBD6FBAF9692}"/>
              </a:ext>
            </a:extLst>
          </p:cNvPr>
          <p:cNvSpPr txBox="1"/>
          <p:nvPr/>
        </p:nvSpPr>
        <p:spPr>
          <a:xfrm>
            <a:off x="1027882" y="2308513"/>
            <a:ext cx="10431111" cy="1708866"/>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en-US" altLang="zh-CN" b="1" dirty="0">
                <a:solidFill>
                  <a:srgbClr val="C00000"/>
                </a:solidFill>
                <a:effectLst/>
                <a:ea typeface="微软雅黑" panose="020B0503020204020204" pitchFamily="34" charset="-122"/>
              </a:rPr>
              <a:t>int count(const </a:t>
            </a:r>
            <a:r>
              <a:rPr lang="en-US" altLang="zh-CN" b="1" dirty="0" err="1">
                <a:solidFill>
                  <a:srgbClr val="C00000"/>
                </a:solidFill>
                <a:effectLst/>
                <a:ea typeface="微软雅黑" panose="020B0503020204020204" pitchFamily="34" charset="-122"/>
              </a:rPr>
              <a:t>TKey</a:t>
            </a:r>
            <a:r>
              <a:rPr lang="en-US" altLang="zh-CN" b="1" dirty="0">
                <a:solidFill>
                  <a:srgbClr val="C00000"/>
                </a:solidFill>
                <a:effectLst/>
                <a:ea typeface="微软雅黑" panose="020B0503020204020204" pitchFamily="34" charset="-122"/>
              </a:rPr>
              <a:t>&amp; key)</a:t>
            </a:r>
            <a:r>
              <a:rPr lang="en-US" altLang="zh-CN" b="1" dirty="0">
                <a:effectLst/>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作用：计算键为 </a:t>
            </a:r>
            <a:r>
              <a:rPr lang="en-US" altLang="zh-CN" dirty="0">
                <a:solidFill>
                  <a:srgbClr val="C00000"/>
                </a:solidFill>
                <a:effectLst/>
                <a:ea typeface="微软雅黑" panose="020B0503020204020204" pitchFamily="34" charset="-122"/>
              </a:rPr>
              <a:t>key</a:t>
            </a:r>
            <a:r>
              <a:rPr lang="en-US" altLang="zh-CN" dirty="0">
                <a:effectLst/>
                <a:ea typeface="微软雅黑" panose="020B0503020204020204" pitchFamily="34" charset="-122"/>
              </a:rPr>
              <a:t> </a:t>
            </a:r>
            <a:r>
              <a:rPr lang="zh-CN" altLang="en-US" dirty="0">
                <a:effectLst/>
                <a:ea typeface="微软雅黑" panose="020B0503020204020204" pitchFamily="34" charset="-122"/>
              </a:rPr>
              <a:t>的元素有多少个。</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返回值：因为 </a:t>
            </a:r>
            <a:r>
              <a:rPr lang="en-US" altLang="zh-CN" dirty="0" err="1">
                <a:solidFill>
                  <a:srgbClr val="C00000"/>
                </a:solidFill>
                <a:effectLst/>
                <a:ea typeface="微软雅黑" panose="020B0503020204020204" pitchFamily="34" charset="-122"/>
              </a:rPr>
              <a:t>unordered_map</a:t>
            </a:r>
            <a:r>
              <a:rPr lang="en-US" altLang="zh-CN" dirty="0">
                <a:effectLst/>
                <a:ea typeface="微软雅黑" panose="020B0503020204020204" pitchFamily="34" charset="-122"/>
              </a:rPr>
              <a:t> </a:t>
            </a:r>
            <a:r>
              <a:rPr lang="zh-CN" altLang="en-US" dirty="0">
                <a:effectLst/>
                <a:ea typeface="微软雅黑" panose="020B0503020204020204" pitchFamily="34" charset="-122"/>
              </a:rPr>
              <a:t>的键是唯一的，所以返回值只可能是 </a:t>
            </a:r>
            <a:r>
              <a:rPr lang="en-US" altLang="zh-CN" dirty="0">
                <a:effectLst/>
                <a:ea typeface="微软雅黑" panose="020B0503020204020204" pitchFamily="34" charset="-122"/>
              </a:rPr>
              <a:t>0</a:t>
            </a:r>
            <a:r>
              <a:rPr lang="zh-CN" altLang="en-US" dirty="0">
                <a:effectLst/>
                <a:ea typeface="微软雅黑" panose="020B0503020204020204" pitchFamily="34" charset="-122"/>
              </a:rPr>
              <a:t>（不存在）或 </a:t>
            </a:r>
            <a:r>
              <a:rPr lang="en-US" altLang="zh-CN" dirty="0">
                <a:effectLst/>
                <a:ea typeface="微软雅黑" panose="020B0503020204020204" pitchFamily="34" charset="-122"/>
              </a:rPr>
              <a:t>1</a:t>
            </a:r>
            <a:r>
              <a:rPr lang="zh-CN" altLang="en-US" dirty="0">
                <a:effectLst/>
                <a:ea typeface="微软雅黑" panose="020B0503020204020204" pitchFamily="34" charset="-122"/>
              </a:rPr>
              <a:t>（存在）</a:t>
            </a:r>
          </a:p>
          <a:p>
            <a:pPr marL="742950" lvl="1" indent="-285750">
              <a:lnSpc>
                <a:spcPct val="150000"/>
              </a:lnSpc>
              <a:buClr>
                <a:srgbClr val="000000"/>
              </a:buClr>
              <a:buFont typeface="微软雅黑" panose="020B0503020204020204" pitchFamily="34" charset="-122"/>
              <a:buChar char="•"/>
            </a:pPr>
            <a:r>
              <a:rPr lang="zh-CN" altLang="en-US" dirty="0">
                <a:effectLst/>
                <a:ea typeface="微软雅黑" panose="020B0503020204020204" pitchFamily="34" charset="-122"/>
              </a:rPr>
              <a:t>用法：</a:t>
            </a:r>
            <a:r>
              <a:rPr lang="zh-CN" altLang="en-US" dirty="0">
                <a:ea typeface="微软雅黑" panose="020B0503020204020204" pitchFamily="34" charset="-122"/>
              </a:rPr>
              <a:t>可以用来</a:t>
            </a:r>
            <a:r>
              <a:rPr lang="zh-CN" altLang="en-US" dirty="0">
                <a:effectLst/>
                <a:ea typeface="微软雅黑" panose="020B0503020204020204" pitchFamily="34" charset="-122"/>
              </a:rPr>
              <a:t>判断某个键存在与否。</a:t>
            </a:r>
          </a:p>
        </p:txBody>
      </p:sp>
      <p:sp>
        <p:nvSpPr>
          <p:cNvPr id="15" name="文本框 14">
            <a:extLst>
              <a:ext uri="{FF2B5EF4-FFF2-40B4-BE49-F238E27FC236}">
                <a16:creationId xmlns:a16="http://schemas.microsoft.com/office/drawing/2014/main" id="{95D78743-9927-5A55-9642-D547CBC88B90}"/>
              </a:ext>
            </a:extLst>
          </p:cNvPr>
          <p:cNvSpPr txBox="1"/>
          <p:nvPr/>
        </p:nvSpPr>
        <p:spPr>
          <a:xfrm>
            <a:off x="1027882" y="4486325"/>
            <a:ext cx="10431110" cy="166712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umap.count</a:t>
            </a:r>
            <a:r>
              <a:rPr lang="en-US" altLang="zh-CN" sz="2000" dirty="0">
                <a:solidFill>
                  <a:srgbClr val="000000"/>
                </a:solidFill>
                <a:latin typeface="Consolas" panose="020B0609020204030204" pitchFamily="49" charset="0"/>
              </a:rPr>
              <a:t>(</a:t>
            </a:r>
            <a:r>
              <a:rPr lang="en-US" altLang="zh-CN" sz="2000" dirty="0">
                <a:solidFill>
                  <a:srgbClr val="A31515"/>
                </a:solidFill>
                <a:latin typeface="Consolas" panose="020B0609020204030204" pitchFamily="49" charset="0"/>
              </a:rPr>
              <a:t>"apple"</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如果返回 </a:t>
            </a:r>
            <a:r>
              <a:rPr lang="en-US" altLang="zh-CN" sz="2000" dirty="0">
                <a:solidFill>
                  <a:srgbClr val="008000"/>
                </a:solidFill>
                <a:latin typeface="Consolas" panose="020B0609020204030204" pitchFamily="49" charset="0"/>
              </a:rPr>
              <a:t>1</a:t>
            </a:r>
            <a:r>
              <a:rPr lang="zh-CN" altLang="en-US" sz="2000" dirty="0">
                <a:solidFill>
                  <a:srgbClr val="008000"/>
                </a:solidFill>
                <a:latin typeface="Consolas" panose="020B0609020204030204" pitchFamily="49" charset="0"/>
              </a:rPr>
              <a:t>，等价于 </a:t>
            </a:r>
            <a:r>
              <a:rPr lang="en-US" altLang="zh-CN" sz="2000" dirty="0">
                <a:solidFill>
                  <a:srgbClr val="008000"/>
                </a:solidFill>
                <a:latin typeface="Consolas" panose="020B0609020204030204" pitchFamily="49" charset="0"/>
              </a:rPr>
              <a:t>true</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"exists."</a:t>
            </a:r>
            <a:r>
              <a:rPr lang="en-US" altLang="zh-CN" sz="2000" dirty="0">
                <a:solidFill>
                  <a:srgbClr val="000000"/>
                </a:solidFill>
                <a:latin typeface="Consolas" panose="020B0609020204030204" pitchFamily="49" charset="0"/>
              </a:rPr>
              <a:t>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else</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返回 </a:t>
            </a:r>
            <a:r>
              <a:rPr lang="en-US" altLang="zh-CN" sz="2000" dirty="0">
                <a:solidFill>
                  <a:srgbClr val="008000"/>
                </a:solidFill>
                <a:latin typeface="Consolas" panose="020B0609020204030204" pitchFamily="49" charset="0"/>
              </a:rPr>
              <a:t>0</a:t>
            </a:r>
            <a:r>
              <a:rPr lang="zh-CN" altLang="en-US" sz="2000" dirty="0">
                <a:solidFill>
                  <a:srgbClr val="008000"/>
                </a:solidFill>
                <a:latin typeface="Consolas" panose="020B0609020204030204" pitchFamily="49" charset="0"/>
              </a:rPr>
              <a:t>，等价于 </a:t>
            </a:r>
            <a:r>
              <a:rPr lang="en-US" altLang="zh-CN" sz="2000" dirty="0">
                <a:solidFill>
                  <a:srgbClr val="008000"/>
                </a:solidFill>
                <a:latin typeface="Consolas" panose="020B0609020204030204" pitchFamily="49" charset="0"/>
              </a:rPr>
              <a:t>false</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"not exist."</a:t>
            </a:r>
            <a:r>
              <a:rPr lang="en-US" altLang="zh-CN" sz="2000" dirty="0">
                <a:solidFill>
                  <a:srgbClr val="000000"/>
                </a:solidFill>
                <a:latin typeface="Consolas" panose="020B0609020204030204" pitchFamily="49" charset="0"/>
              </a:rPr>
              <a:t>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6" name="文本框 15">
            <a:extLst>
              <a:ext uri="{FF2B5EF4-FFF2-40B4-BE49-F238E27FC236}">
                <a16:creationId xmlns:a16="http://schemas.microsoft.com/office/drawing/2014/main" id="{7D4AF854-AE05-F423-A1F3-734183018153}"/>
              </a:ext>
            </a:extLst>
          </p:cNvPr>
          <p:cNvSpPr txBox="1"/>
          <p:nvPr/>
        </p:nvSpPr>
        <p:spPr>
          <a:xfrm>
            <a:off x="1027882" y="4470031"/>
            <a:ext cx="10431110" cy="166712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umap.count</a:t>
            </a:r>
            <a:r>
              <a:rPr lang="en-US" altLang="zh-CN" sz="2000" dirty="0">
                <a:solidFill>
                  <a:srgbClr val="000000"/>
                </a:solidFill>
                <a:latin typeface="Consolas" panose="020B0609020204030204" pitchFamily="49" charset="0"/>
              </a:rPr>
              <a:t>(</a:t>
            </a:r>
            <a:r>
              <a:rPr lang="en-US" altLang="zh-CN" sz="2000" dirty="0">
                <a:solidFill>
                  <a:srgbClr val="A31515"/>
                </a:solidFill>
                <a:latin typeface="Consolas" panose="020B0609020204030204" pitchFamily="49" charset="0"/>
              </a:rPr>
              <a:t>"apple"</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如果返回 </a:t>
            </a:r>
            <a:r>
              <a:rPr lang="en-US" altLang="zh-CN" sz="2000" dirty="0">
                <a:solidFill>
                  <a:srgbClr val="008000"/>
                </a:solidFill>
                <a:latin typeface="Consolas" panose="020B0609020204030204" pitchFamily="49" charset="0"/>
              </a:rPr>
              <a:t>1</a:t>
            </a:r>
            <a:r>
              <a:rPr lang="zh-CN" altLang="en-US" sz="2000" dirty="0">
                <a:solidFill>
                  <a:srgbClr val="008000"/>
                </a:solidFill>
                <a:latin typeface="Consolas" panose="020B0609020204030204" pitchFamily="49" charset="0"/>
              </a:rPr>
              <a:t>，等价于 </a:t>
            </a:r>
            <a:r>
              <a:rPr lang="en-US" altLang="zh-CN" sz="2000" dirty="0">
                <a:solidFill>
                  <a:srgbClr val="008000"/>
                </a:solidFill>
                <a:latin typeface="Consolas" panose="020B0609020204030204" pitchFamily="49" charset="0"/>
              </a:rPr>
              <a:t>true</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"exists."</a:t>
            </a:r>
            <a:r>
              <a:rPr lang="en-US" altLang="zh-CN" sz="2000" dirty="0">
                <a:solidFill>
                  <a:srgbClr val="000000"/>
                </a:solidFill>
                <a:latin typeface="Consolas" panose="020B0609020204030204" pitchFamily="49" charset="0"/>
              </a:rPr>
              <a:t>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else</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返回 </a:t>
            </a:r>
            <a:r>
              <a:rPr lang="en-US" altLang="zh-CN" sz="2000" dirty="0">
                <a:solidFill>
                  <a:srgbClr val="008000"/>
                </a:solidFill>
                <a:latin typeface="Consolas" panose="020B0609020204030204" pitchFamily="49" charset="0"/>
              </a:rPr>
              <a:t>0</a:t>
            </a:r>
            <a:r>
              <a:rPr lang="zh-CN" altLang="en-US" sz="2000" dirty="0">
                <a:solidFill>
                  <a:srgbClr val="008000"/>
                </a:solidFill>
                <a:latin typeface="Consolas" panose="020B0609020204030204" pitchFamily="49" charset="0"/>
              </a:rPr>
              <a:t>，等价于 </a:t>
            </a:r>
            <a:r>
              <a:rPr lang="en-US" altLang="zh-CN" sz="2000" dirty="0">
                <a:solidFill>
                  <a:srgbClr val="008000"/>
                </a:solidFill>
                <a:latin typeface="Consolas" panose="020B0609020204030204" pitchFamily="49" charset="0"/>
              </a:rPr>
              <a:t>false</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"not exist."</a:t>
            </a:r>
            <a:r>
              <a:rPr lang="en-US" altLang="zh-CN" sz="2000" dirty="0">
                <a:solidFill>
                  <a:srgbClr val="000000"/>
                </a:solidFill>
                <a:latin typeface="Consolas" panose="020B0609020204030204" pitchFamily="49" charset="0"/>
              </a:rPr>
              <a:t>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4192906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C8A87E1B-F406-7F8E-44B6-52C20F468D93}"/>
              </a:ext>
            </a:extLst>
          </p:cNvPr>
          <p:cNvSpPr txBox="1"/>
          <p:nvPr/>
        </p:nvSpPr>
        <p:spPr>
          <a:xfrm>
            <a:off x="1027883" y="1498127"/>
            <a:ext cx="2544968" cy="499624"/>
          </a:xfrm>
          <a:prstGeom prst="rect">
            <a:avLst/>
          </a:prstGeom>
          <a:solidFill>
            <a:schemeClr val="bg1">
              <a:lumMod val="95000"/>
            </a:schemeClr>
          </a:solidFill>
        </p:spPr>
        <p:txBody>
          <a:bodyPr wrap="square">
            <a:spAutoFit/>
          </a:bodyPr>
          <a:lstStyle/>
          <a:p>
            <a:pPr>
              <a:lnSpc>
                <a:spcPct val="150000"/>
              </a:lnSpc>
            </a:pPr>
            <a:r>
              <a:rPr lang="en-US" altLang="zh-CN" sz="2000" b="1" dirty="0">
                <a:ea typeface="微软雅黑" panose="020B0503020204020204" pitchFamily="34" charset="-122"/>
              </a:rPr>
              <a:t>erase</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成员函数</a:t>
            </a:r>
          </a:p>
        </p:txBody>
      </p:sp>
      <p:sp>
        <p:nvSpPr>
          <p:cNvPr id="14" name="文本框 13">
            <a:extLst>
              <a:ext uri="{FF2B5EF4-FFF2-40B4-BE49-F238E27FC236}">
                <a16:creationId xmlns:a16="http://schemas.microsoft.com/office/drawing/2014/main" id="{3B86D43A-C398-6B6E-C5F6-1D4291E1F44D}"/>
              </a:ext>
            </a:extLst>
          </p:cNvPr>
          <p:cNvSpPr txBox="1"/>
          <p:nvPr/>
        </p:nvSpPr>
        <p:spPr>
          <a:xfrm>
            <a:off x="3796656" y="1498127"/>
            <a:ext cx="7662337"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solidFill>
                  <a:srgbClr val="000000"/>
                </a:solidFill>
                <a:latin typeface="Consolas" panose="020B0609020204030204" pitchFamily="49" charset="0"/>
              </a:rPr>
              <a:t>以下的实例演示为定义了 </a:t>
            </a:r>
            <a:r>
              <a:rPr lang="en-US" altLang="zh-CN" sz="2000" dirty="0" err="1">
                <a:solidFill>
                  <a:srgbClr val="000000"/>
                </a:solidFill>
                <a:latin typeface="Consolas" panose="020B0609020204030204" pitchFamily="49" charset="0"/>
              </a:rPr>
              <a:t>unordered_map</a:t>
            </a:r>
            <a:r>
              <a:rPr lang="en-US" altLang="zh-CN" sz="2000" dirty="0">
                <a:solidFill>
                  <a:srgbClr val="000000"/>
                </a:solidFill>
                <a:latin typeface="Consolas" panose="020B0609020204030204" pitchFamily="49" charset="0"/>
              </a:rPr>
              <a:t>&lt;string, int&gt; </a:t>
            </a:r>
            <a:r>
              <a:rPr lang="en-US" altLang="zh-CN" sz="2000" dirty="0" err="1">
                <a:solidFill>
                  <a:srgbClr val="000000"/>
                </a:solidFill>
                <a:latin typeface="Consolas" panose="020B0609020204030204" pitchFamily="49" charset="0"/>
              </a:rPr>
              <a:t>umap</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8" name="文本框 7">
            <a:extLst>
              <a:ext uri="{FF2B5EF4-FFF2-40B4-BE49-F238E27FC236}">
                <a16:creationId xmlns:a16="http://schemas.microsoft.com/office/drawing/2014/main" id="{1DB67829-F756-9A92-9E2B-342F0FD2D03B}"/>
              </a:ext>
            </a:extLst>
          </p:cNvPr>
          <p:cNvSpPr txBox="1"/>
          <p:nvPr/>
        </p:nvSpPr>
        <p:spPr>
          <a:xfrm>
            <a:off x="1027883" y="2115048"/>
            <a:ext cx="10431110" cy="2951898"/>
          </a:xfrm>
          <a:prstGeom prst="rect">
            <a:avLst/>
          </a:prstGeom>
          <a:solidFill>
            <a:schemeClr val="accent3">
              <a:lumMod val="20000"/>
              <a:lumOff val="80000"/>
            </a:schemeClr>
          </a:solidFill>
        </p:spPr>
        <p:txBody>
          <a:bodyPr wrap="square">
            <a:spAutoFit/>
          </a:bodyPr>
          <a:lstStyle/>
          <a:p>
            <a:pPr>
              <a:lnSpc>
                <a:spcPct val="150000"/>
              </a:lnSpc>
              <a:buClr>
                <a:srgbClr val="000000"/>
              </a:buClr>
            </a:pPr>
            <a:r>
              <a:rPr lang="zh-CN" altLang="en-US" b="1" dirty="0">
                <a:effectLst/>
                <a:latin typeface="微软雅黑" panose="020B0503020204020204" pitchFamily="34" charset="-122"/>
                <a:ea typeface="微软雅黑" panose="020B0503020204020204" pitchFamily="34" charset="-122"/>
              </a:rPr>
              <a:t>通过键删除：</a:t>
            </a:r>
            <a:r>
              <a:rPr lang="en-US" altLang="zh-CN" b="1" dirty="0">
                <a:solidFill>
                  <a:srgbClr val="C00000"/>
                </a:solidFill>
                <a:effectLst/>
                <a:latin typeface="Consolas" panose="020B0609020204030204" pitchFamily="49" charset="0"/>
                <a:ea typeface="微软雅黑" panose="020B0503020204020204" pitchFamily="34" charset="-122"/>
              </a:rPr>
              <a:t>int erase(const </a:t>
            </a:r>
            <a:r>
              <a:rPr lang="en-US" altLang="zh-CN" b="1" dirty="0" err="1">
                <a:solidFill>
                  <a:srgbClr val="C00000"/>
                </a:solidFill>
                <a:effectLst/>
                <a:latin typeface="Consolas" panose="020B0609020204030204" pitchFamily="49" charset="0"/>
                <a:ea typeface="微软雅黑" panose="020B0503020204020204" pitchFamily="34" charset="-122"/>
              </a:rPr>
              <a:t>TKey</a:t>
            </a:r>
            <a:r>
              <a:rPr lang="en-US" altLang="zh-CN" b="1" dirty="0">
                <a:solidFill>
                  <a:srgbClr val="C00000"/>
                </a:solidFill>
                <a:effectLst/>
                <a:latin typeface="Consolas" panose="020B0609020204030204" pitchFamily="49" charset="0"/>
                <a:ea typeface="微软雅黑" panose="020B0503020204020204" pitchFamily="34" charset="-122"/>
              </a:rPr>
              <a:t>&amp; key);</a:t>
            </a:r>
            <a:endParaRPr lang="en-US" altLang="zh-CN" b="1" dirty="0">
              <a:effectLst/>
              <a:latin typeface="微软雅黑" panose="020B0503020204020204" pitchFamily="34" charset="-122"/>
              <a:ea typeface="微软雅黑" panose="020B0503020204020204" pitchFamily="34" charset="-122"/>
            </a:endParaRP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作用：删除键为 </a:t>
            </a:r>
            <a:r>
              <a:rPr lang="en-US" altLang="zh-CN" dirty="0">
                <a:solidFill>
                  <a:srgbClr val="C00000"/>
                </a:solidFill>
                <a:effectLst/>
                <a:latin typeface="Consolas" panose="020B0609020204030204" pitchFamily="49" charset="0"/>
                <a:ea typeface="微软雅黑" panose="020B0503020204020204" pitchFamily="34" charset="-122"/>
              </a:rPr>
              <a:t>key</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的键值对。</a:t>
            </a: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返回值：返回被删除的元素数量（对于 </a:t>
            </a:r>
            <a:r>
              <a:rPr lang="en-US" altLang="zh-CN" dirty="0" err="1">
                <a:solidFill>
                  <a:srgbClr val="C00000"/>
                </a:solidFill>
                <a:effectLst/>
                <a:latin typeface="Consolas" panose="020B0609020204030204" pitchFamily="49" charset="0"/>
                <a:ea typeface="微软雅黑" panose="020B0503020204020204" pitchFamily="34" charset="-122"/>
              </a:rPr>
              <a:t>unordered_map</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总是 </a:t>
            </a:r>
            <a:r>
              <a:rPr lang="en-US" altLang="zh-CN" dirty="0">
                <a:effectLst/>
                <a:latin typeface="微软雅黑" panose="020B0503020204020204" pitchFamily="34" charset="-122"/>
                <a:ea typeface="微软雅黑" panose="020B0503020204020204" pitchFamily="34" charset="-122"/>
              </a:rPr>
              <a:t>0 </a:t>
            </a:r>
            <a:r>
              <a:rPr lang="zh-CN" altLang="en-US" dirty="0">
                <a:effectLst/>
                <a:latin typeface="微软雅黑" panose="020B0503020204020204" pitchFamily="34" charset="-122"/>
                <a:ea typeface="微软雅黑" panose="020B0503020204020204" pitchFamily="34" charset="-122"/>
              </a:rPr>
              <a:t>或 </a:t>
            </a:r>
            <a:r>
              <a:rPr lang="en-US" altLang="zh-CN" dirty="0">
                <a:effectLst/>
                <a:latin typeface="微软雅黑" panose="020B0503020204020204" pitchFamily="34" charset="-122"/>
                <a:ea typeface="微软雅黑" panose="020B0503020204020204" pitchFamily="34" charset="-122"/>
              </a:rPr>
              <a:t>1</a:t>
            </a:r>
            <a:r>
              <a:rPr lang="zh-CN" altLang="en-US" dirty="0">
                <a:effectLst/>
                <a:latin typeface="微软雅黑" panose="020B0503020204020204" pitchFamily="34" charset="-122"/>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用法：</a:t>
            </a:r>
            <a:r>
              <a:rPr lang="en-US" altLang="zh-CN" dirty="0" err="1">
                <a:solidFill>
                  <a:srgbClr val="C00000"/>
                </a:solidFill>
                <a:effectLst/>
                <a:latin typeface="Consolas" panose="020B0609020204030204" pitchFamily="49" charset="0"/>
                <a:ea typeface="微软雅黑" panose="020B0503020204020204" pitchFamily="34" charset="-122"/>
              </a:rPr>
              <a:t>umap.erase</a:t>
            </a:r>
            <a:r>
              <a:rPr lang="en-US" altLang="zh-CN" dirty="0">
                <a:solidFill>
                  <a:srgbClr val="C00000"/>
                </a:solidFill>
                <a:effectLst/>
                <a:latin typeface="Consolas" panose="020B0609020204030204" pitchFamily="49" charset="0"/>
                <a:ea typeface="微软雅黑" panose="020B0503020204020204" pitchFamily="34" charset="-122"/>
              </a:rPr>
              <a:t>("apple");</a:t>
            </a:r>
            <a:endParaRPr lang="en-US" altLang="zh-CN" dirty="0">
              <a:effectLst/>
              <a:latin typeface="微软雅黑" panose="020B0503020204020204" pitchFamily="34" charset="-122"/>
              <a:ea typeface="微软雅黑" panose="020B0503020204020204" pitchFamily="34" charset="-122"/>
            </a:endParaRPr>
          </a:p>
          <a:p>
            <a:pPr>
              <a:lnSpc>
                <a:spcPct val="150000"/>
              </a:lnSpc>
              <a:buClr>
                <a:srgbClr val="000000"/>
              </a:buClr>
            </a:pPr>
            <a:r>
              <a:rPr lang="zh-CN" altLang="en-US" b="1" dirty="0">
                <a:latin typeface="微软雅黑" panose="020B0503020204020204" pitchFamily="34" charset="-122"/>
                <a:ea typeface="微软雅黑" panose="020B0503020204020204" pitchFamily="34" charset="-122"/>
              </a:rPr>
              <a:t>通过</a:t>
            </a:r>
            <a:r>
              <a:rPr lang="zh-CN" altLang="en-US" b="1" dirty="0">
                <a:effectLst/>
                <a:latin typeface="微软雅黑" panose="020B0503020204020204" pitchFamily="34" charset="-122"/>
                <a:ea typeface="微软雅黑" panose="020B0503020204020204" pitchFamily="34" charset="-122"/>
              </a:rPr>
              <a:t>迭代器删除：</a:t>
            </a:r>
            <a:r>
              <a:rPr lang="en-US" altLang="zh-CN" b="1" dirty="0">
                <a:solidFill>
                  <a:srgbClr val="C00000"/>
                </a:solidFill>
                <a:effectLst/>
                <a:latin typeface="Consolas" panose="020B0609020204030204" pitchFamily="49" charset="0"/>
                <a:ea typeface="微软雅黑" panose="020B0503020204020204" pitchFamily="34" charset="-122"/>
              </a:rPr>
              <a:t>iterator erase(iterator position);</a:t>
            </a:r>
            <a:endParaRPr lang="en-US" altLang="zh-CN" b="1" dirty="0">
              <a:effectLst/>
              <a:latin typeface="微软雅黑" panose="020B0503020204020204" pitchFamily="34" charset="-122"/>
              <a:ea typeface="微软雅黑" panose="020B0503020204020204" pitchFamily="34" charset="-122"/>
            </a:endParaRP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作用：删除迭代器 </a:t>
            </a:r>
            <a:r>
              <a:rPr lang="en-US" altLang="zh-CN" dirty="0">
                <a:solidFill>
                  <a:srgbClr val="C00000"/>
                </a:solidFill>
                <a:effectLst/>
                <a:latin typeface="Consolas" panose="020B0609020204030204" pitchFamily="49" charset="0"/>
                <a:ea typeface="微软雅黑" panose="020B0503020204020204" pitchFamily="34" charset="-122"/>
              </a:rPr>
              <a:t>position</a:t>
            </a:r>
            <a:r>
              <a:rPr lang="en-US" altLang="zh-CN" dirty="0">
                <a:effectLst/>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指向的那个键值对。</a:t>
            </a: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返回值：返回被删除元素的下一个元素的迭代器。</a:t>
            </a:r>
          </a:p>
        </p:txBody>
      </p:sp>
      <p:sp>
        <p:nvSpPr>
          <p:cNvPr id="11" name="文本框 10">
            <a:extLst>
              <a:ext uri="{FF2B5EF4-FFF2-40B4-BE49-F238E27FC236}">
                <a16:creationId xmlns:a16="http://schemas.microsoft.com/office/drawing/2014/main" id="{D6F7FCAE-43FF-F178-66D5-C1B52CA7D850}"/>
              </a:ext>
            </a:extLst>
          </p:cNvPr>
          <p:cNvSpPr txBox="1"/>
          <p:nvPr/>
        </p:nvSpPr>
        <p:spPr>
          <a:xfrm>
            <a:off x="3390532" y="5135183"/>
            <a:ext cx="4237292" cy="123623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auto it = </a:t>
            </a:r>
            <a:r>
              <a:rPr lang="en-US" altLang="zh-CN" dirty="0" err="1">
                <a:solidFill>
                  <a:srgbClr val="000000"/>
                </a:solidFill>
                <a:latin typeface="Consolas" panose="020B0609020204030204" pitchFamily="49" charset="0"/>
              </a:rPr>
              <a:t>umap.find</a:t>
            </a:r>
            <a:r>
              <a:rPr lang="en-US" altLang="zh-CN" dirty="0">
                <a:solidFill>
                  <a:srgbClr val="000000"/>
                </a:solidFill>
                <a:latin typeface="Consolas" panose="020B0609020204030204" pitchFamily="49" charset="0"/>
              </a:rPr>
              <a:t>(</a:t>
            </a:r>
            <a:r>
              <a:rPr lang="en-US" altLang="zh-CN" dirty="0">
                <a:solidFill>
                  <a:srgbClr val="A31515"/>
                </a:solidFill>
                <a:latin typeface="Consolas" panose="020B0609020204030204" pitchFamily="49" charset="0"/>
              </a:rPr>
              <a:t>"apple"</a:t>
            </a:r>
            <a:r>
              <a:rPr lang="en-US" altLang="zh-CN" dirty="0">
                <a:solidFill>
                  <a:srgbClr val="000000"/>
                </a:solidFill>
                <a:latin typeface="Consolas" panose="020B0609020204030204" pitchFamily="49" charset="0"/>
              </a:rPr>
              <a:t>);</a:t>
            </a:r>
          </a:p>
          <a:p>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(it != </a:t>
            </a:r>
            <a:r>
              <a:rPr lang="en-US" altLang="zh-CN" dirty="0" err="1">
                <a:solidFill>
                  <a:srgbClr val="000000"/>
                </a:solidFill>
                <a:latin typeface="Consolas" panose="020B0609020204030204" pitchFamily="49" charset="0"/>
              </a:rPr>
              <a:t>umap.end</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umap.erase</a:t>
            </a:r>
            <a:r>
              <a:rPr lang="en-US" altLang="zh-CN" dirty="0">
                <a:solidFill>
                  <a:srgbClr val="000000"/>
                </a:solidFill>
                <a:latin typeface="Consolas" panose="020B0609020204030204" pitchFamily="49" charset="0"/>
              </a:rPr>
              <a:t>(it);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281603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C8A87E1B-F406-7F8E-44B6-52C20F468D93}"/>
              </a:ext>
            </a:extLst>
          </p:cNvPr>
          <p:cNvSpPr txBox="1"/>
          <p:nvPr/>
        </p:nvSpPr>
        <p:spPr>
          <a:xfrm>
            <a:off x="1027882" y="1498127"/>
            <a:ext cx="2708375" cy="503536"/>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容量</a:t>
            </a:r>
            <a:r>
              <a:rPr lang="zh-CN" altLang="en-US" sz="2000" b="1" dirty="0">
                <a:ea typeface="微软雅黑" panose="020B0503020204020204" pitchFamily="34" charset="-122"/>
              </a:rPr>
              <a:t>、状态</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成员函数</a:t>
            </a:r>
          </a:p>
        </p:txBody>
      </p:sp>
      <p:sp>
        <p:nvSpPr>
          <p:cNvPr id="14" name="文本框 13">
            <a:extLst>
              <a:ext uri="{FF2B5EF4-FFF2-40B4-BE49-F238E27FC236}">
                <a16:creationId xmlns:a16="http://schemas.microsoft.com/office/drawing/2014/main" id="{3B86D43A-C398-6B6E-C5F6-1D4291E1F44D}"/>
              </a:ext>
            </a:extLst>
          </p:cNvPr>
          <p:cNvSpPr txBox="1"/>
          <p:nvPr/>
        </p:nvSpPr>
        <p:spPr>
          <a:xfrm>
            <a:off x="3796656" y="1498127"/>
            <a:ext cx="7662337" cy="503536"/>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solidFill>
                  <a:srgbClr val="000000"/>
                </a:solidFill>
                <a:latin typeface="Consolas" panose="020B0609020204030204" pitchFamily="49" charset="0"/>
              </a:rPr>
              <a:t>以下的实例演示为定义了 </a:t>
            </a:r>
            <a:r>
              <a:rPr lang="en-US" altLang="zh-CN" sz="2000" dirty="0" err="1">
                <a:solidFill>
                  <a:srgbClr val="000000"/>
                </a:solidFill>
                <a:latin typeface="Consolas" panose="020B0609020204030204" pitchFamily="49" charset="0"/>
              </a:rPr>
              <a:t>unordered_map</a:t>
            </a:r>
            <a:r>
              <a:rPr lang="en-US" altLang="zh-CN" sz="2000" dirty="0">
                <a:solidFill>
                  <a:srgbClr val="000000"/>
                </a:solidFill>
                <a:latin typeface="Consolas" panose="020B0609020204030204" pitchFamily="49" charset="0"/>
              </a:rPr>
              <a:t>&lt;string, int&gt; </a:t>
            </a:r>
            <a:r>
              <a:rPr lang="en-US" altLang="zh-CN" sz="2000" dirty="0" err="1">
                <a:solidFill>
                  <a:srgbClr val="000000"/>
                </a:solidFill>
                <a:latin typeface="Consolas" panose="020B0609020204030204" pitchFamily="49" charset="0"/>
              </a:rPr>
              <a:t>umap</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9" name="文本框 8">
            <a:extLst>
              <a:ext uri="{FF2B5EF4-FFF2-40B4-BE49-F238E27FC236}">
                <a16:creationId xmlns:a16="http://schemas.microsoft.com/office/drawing/2014/main" id="{0351C266-D22B-FCCD-45F4-FB0528E3A9C3}"/>
              </a:ext>
            </a:extLst>
          </p:cNvPr>
          <p:cNvSpPr txBox="1"/>
          <p:nvPr/>
        </p:nvSpPr>
        <p:spPr>
          <a:xfrm>
            <a:off x="1027882" y="2386781"/>
            <a:ext cx="10431111" cy="3731278"/>
          </a:xfrm>
          <a:prstGeom prst="rect">
            <a:avLst/>
          </a:prstGeom>
          <a:solidFill>
            <a:schemeClr val="accent1">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这些函数用来获取哈希表自身的状态信息。</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empty()</a:t>
            </a:r>
            <a:r>
              <a:rPr lang="zh-CN" altLang="en-US" sz="2000" dirty="0">
                <a:effectLst/>
                <a:latin typeface="微软雅黑" panose="020B0503020204020204" pitchFamily="34" charset="-122"/>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作用：检查哈希表是否为空。</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返回值：</a:t>
            </a:r>
            <a:r>
              <a:rPr lang="en-US" altLang="zh-CN" sz="2000" dirty="0">
                <a:solidFill>
                  <a:srgbClr val="C00000"/>
                </a:solidFill>
                <a:effectLst/>
                <a:latin typeface="Consolas" panose="020B0609020204030204" pitchFamily="49" charset="0"/>
                <a:ea typeface="微软雅黑" panose="020B0503020204020204" pitchFamily="34" charset="-122"/>
              </a:rPr>
              <a:t>true</a:t>
            </a:r>
            <a:r>
              <a:rPr lang="zh-CN" altLang="en-US" sz="2000" dirty="0">
                <a:effectLst/>
                <a:latin typeface="微软雅黑" panose="020B0503020204020204" pitchFamily="34" charset="-122"/>
                <a:ea typeface="微软雅黑" panose="020B0503020204020204" pitchFamily="34" charset="-122"/>
              </a:rPr>
              <a:t> </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空</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或 </a:t>
            </a:r>
            <a:r>
              <a:rPr lang="en-US" altLang="zh-CN" sz="2000" dirty="0">
                <a:solidFill>
                  <a:srgbClr val="C00000"/>
                </a:solidFill>
                <a:effectLst/>
                <a:latin typeface="Consolas" panose="020B0609020204030204" pitchFamily="49" charset="0"/>
                <a:ea typeface="微软雅黑" panose="020B0503020204020204" pitchFamily="34" charset="-122"/>
              </a:rPr>
              <a:t>false</a:t>
            </a:r>
            <a:r>
              <a:rPr lang="zh-CN" altLang="en-US" sz="2000" dirty="0">
                <a:effectLst/>
                <a:latin typeface="微软雅黑" panose="020B0503020204020204" pitchFamily="34" charset="-122"/>
                <a:ea typeface="微软雅黑" panose="020B0503020204020204" pitchFamily="34" charset="-122"/>
              </a:rPr>
              <a:t> </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非空</a:t>
            </a:r>
            <a:r>
              <a:rPr lang="en-US" altLang="zh-CN" sz="2000" dirty="0">
                <a:effectLst/>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size()</a:t>
            </a:r>
            <a:r>
              <a:rPr lang="zh-CN" altLang="en-US" sz="2000" dirty="0">
                <a:effectLst/>
                <a:latin typeface="微软雅黑" panose="020B0503020204020204" pitchFamily="34" charset="-122"/>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作用：返回哈希表中键值对的数量。</a:t>
            </a:r>
          </a:p>
          <a:p>
            <a:pPr indent="-285750">
              <a:lnSpc>
                <a:spcPct val="150000"/>
              </a:lnSpc>
              <a:buClr>
                <a:srgbClr val="000000"/>
              </a:buClr>
              <a:buFont typeface="Consolas" panose="020B0609020204030204" pitchFamily="49" charset="0"/>
              <a:buChar char="•"/>
            </a:pPr>
            <a:r>
              <a:rPr lang="en-US" altLang="zh-CN" sz="2000" dirty="0">
                <a:solidFill>
                  <a:srgbClr val="C00000"/>
                </a:solidFill>
                <a:effectLst/>
                <a:latin typeface="Consolas" panose="020B0609020204030204" pitchFamily="49" charset="0"/>
                <a:ea typeface="微软雅黑" panose="020B0503020204020204" pitchFamily="34" charset="-122"/>
              </a:rPr>
              <a:t>clear()</a:t>
            </a:r>
            <a:r>
              <a:rPr lang="zh-CN" altLang="en-US" sz="2000" dirty="0">
                <a:effectLst/>
                <a:latin typeface="微软雅黑" panose="020B0503020204020204" pitchFamily="34" charset="-122"/>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作用：清空哈希表，删除所有元素。</a:t>
            </a:r>
          </a:p>
        </p:txBody>
      </p:sp>
    </p:spTree>
    <p:extLst>
      <p:ext uri="{BB962C8B-B14F-4D97-AF65-F5344CB8AC3E}">
        <p14:creationId xmlns:p14="http://schemas.microsoft.com/office/powerpoint/2010/main" val="326801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animEffect transition="in" filter="fade">
                                      <p:cBhvr>
                                        <p:cTn id="13" dur="500"/>
                                        <p:tgtEl>
                                          <p:spTgt spid="9">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500"/>
                                        <p:tgtEl>
                                          <p:spTgt spid="9">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animEffect transition="in" filter="fade">
                                      <p:cBhvr>
                                        <p:cTn id="21" dur="500"/>
                                        <p:tgtEl>
                                          <p:spTgt spid="9">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6" end="6"/>
                                            </p:txEl>
                                          </p:spTgt>
                                        </p:tgtEl>
                                        <p:attrNameLst>
                                          <p:attrName>style.visibility</p:attrName>
                                        </p:attrNameLst>
                                      </p:cBhvr>
                                      <p:to>
                                        <p:strVal val="visible"/>
                                      </p:to>
                                    </p:set>
                                    <p:animEffect transition="in" filter="fade">
                                      <p:cBhvr>
                                        <p:cTn id="26" dur="500"/>
                                        <p:tgtEl>
                                          <p:spTgt spid="9">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animEffect transition="in" filter="fade">
                                      <p:cBhvr>
                                        <p:cTn id="29"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C8A87E1B-F406-7F8E-44B6-52C20F468D93}"/>
              </a:ext>
            </a:extLst>
          </p:cNvPr>
          <p:cNvSpPr txBox="1"/>
          <p:nvPr/>
        </p:nvSpPr>
        <p:spPr>
          <a:xfrm>
            <a:off x="1027882" y="1498127"/>
            <a:ext cx="2708375" cy="503536"/>
          </a:xfrm>
          <a:prstGeom prst="rect">
            <a:avLst/>
          </a:prstGeom>
          <a:solidFill>
            <a:schemeClr val="bg1">
              <a:lumMod val="95000"/>
            </a:schemeClr>
          </a:solidFill>
        </p:spPr>
        <p:txBody>
          <a:bodyPr wrap="square">
            <a:spAutoFit/>
          </a:bodyPr>
          <a:lstStyle/>
          <a:p>
            <a:pPr>
              <a:lnSpc>
                <a:spcPct val="150000"/>
              </a:lnSpc>
            </a:pPr>
            <a:r>
              <a:rPr lang="zh-CN" altLang="en-US" sz="2000" b="1" dirty="0">
                <a:effectLst/>
                <a:ea typeface="微软雅黑" panose="020B0503020204020204" pitchFamily="34" charset="-122"/>
              </a:rPr>
              <a:t>遍历哈希表</a:t>
            </a:r>
          </a:p>
        </p:txBody>
      </p:sp>
      <p:sp>
        <p:nvSpPr>
          <p:cNvPr id="7" name="文本框 6">
            <a:extLst>
              <a:ext uri="{FF2B5EF4-FFF2-40B4-BE49-F238E27FC236}">
                <a16:creationId xmlns:a16="http://schemas.microsoft.com/office/drawing/2014/main" id="{BC3910D0-AEFC-4B34-576B-803255A7E0BE}"/>
              </a:ext>
            </a:extLst>
          </p:cNvPr>
          <p:cNvSpPr txBox="1"/>
          <p:nvPr/>
        </p:nvSpPr>
        <p:spPr>
          <a:xfrm>
            <a:off x="970114" y="3356933"/>
            <a:ext cx="10164917" cy="2344231"/>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err="1">
                <a:solidFill>
                  <a:srgbClr val="000000"/>
                </a:solidFill>
                <a:latin typeface="Consolas" panose="020B0609020204030204" pitchFamily="49" charset="0"/>
              </a:rPr>
              <a:t>unordered_map</a:t>
            </a:r>
            <a:r>
              <a:rPr lang="en-US" altLang="zh-CN" dirty="0">
                <a:solidFill>
                  <a:srgbClr val="000000"/>
                </a:solidFill>
                <a:latin typeface="Consolas" panose="020B0609020204030204" pitchFamily="49" charset="0"/>
              </a:rPr>
              <a:t>&lt;string, int&gt; fruit = {{</a:t>
            </a:r>
            <a:r>
              <a:rPr lang="en-US" altLang="zh-CN" dirty="0">
                <a:solidFill>
                  <a:srgbClr val="A31515"/>
                </a:solidFill>
                <a:latin typeface="Consolas" panose="020B0609020204030204" pitchFamily="49" charset="0"/>
              </a:rPr>
              <a:t>“apple”</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5</a:t>
            </a:r>
            <a:r>
              <a:rPr lang="en-US" altLang="zh-CN" dirty="0">
                <a:solidFill>
                  <a:srgbClr val="000000"/>
                </a:solidFill>
                <a:latin typeface="Consolas" panose="020B0609020204030204" pitchFamily="49" charset="0"/>
              </a:rPr>
              <a:t>}, {</a:t>
            </a:r>
            <a:r>
              <a:rPr lang="en-US" altLang="zh-CN" dirty="0">
                <a:solidFill>
                  <a:srgbClr val="A31515"/>
                </a:solidFill>
                <a:latin typeface="Consolas" panose="020B0609020204030204" pitchFamily="49" charset="0"/>
              </a:rPr>
              <a:t>“banana”</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3</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使用 </a:t>
            </a:r>
            <a:r>
              <a:rPr lang="en-US" altLang="zh-CN" dirty="0">
                <a:solidFill>
                  <a:srgbClr val="008000"/>
                </a:solidFill>
                <a:latin typeface="Consolas" panose="020B0609020204030204" pitchFamily="49" charset="0"/>
              </a:rPr>
              <a:t>auto </a:t>
            </a:r>
            <a:r>
              <a:rPr lang="zh-CN" altLang="en-US" dirty="0">
                <a:solidFill>
                  <a:srgbClr val="008000"/>
                </a:solidFill>
                <a:latin typeface="Consolas" panose="020B0609020204030204" pitchFamily="49" charset="0"/>
              </a:rPr>
              <a:t>自动推断类型为 </a:t>
            </a:r>
            <a:r>
              <a:rPr lang="en-US" altLang="zh-CN" dirty="0">
                <a:solidFill>
                  <a:srgbClr val="008000"/>
                </a:solidFill>
                <a:latin typeface="Consolas" panose="020B0609020204030204" pitchFamily="49" charset="0"/>
              </a:rPr>
              <a:t>pair&lt;const string, int&gt; </a:t>
            </a:r>
            <a:r>
              <a:rPr lang="zh-CN" altLang="en-US" dirty="0">
                <a:solidFill>
                  <a:srgbClr val="008000"/>
                </a:solidFill>
                <a:latin typeface="Consolas" panose="020B0609020204030204" pitchFamily="49" charset="0"/>
              </a:rPr>
              <a:t>比较方便</a:t>
            </a:r>
            <a:endParaRPr lang="en-US" altLang="zh-CN" dirty="0">
              <a:solidFill>
                <a:srgbClr val="008000"/>
              </a:solidFill>
              <a:latin typeface="Consolas" panose="020B0609020204030204" pitchFamily="49" charset="0"/>
            </a:endParaRPr>
          </a:p>
          <a:p>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const</a:t>
            </a:r>
            <a:r>
              <a:rPr lang="en-US" altLang="zh-CN" dirty="0">
                <a:solidFill>
                  <a:srgbClr val="000000"/>
                </a:solidFill>
                <a:latin typeface="Consolas" panose="020B0609020204030204" pitchFamily="49" charset="0"/>
              </a:rPr>
              <a:t> auto&amp; pair : fruit)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en-US" altLang="zh-CN" dirty="0" err="1">
                <a:solidFill>
                  <a:srgbClr val="008000"/>
                </a:solidFill>
                <a:latin typeface="Consolas" panose="020B0609020204030204" pitchFamily="49" charset="0"/>
              </a:rPr>
              <a:t>pair.first</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是键 </a:t>
            </a:r>
            <a:r>
              <a:rPr lang="en-US" altLang="zh-CN" dirty="0">
                <a:solidFill>
                  <a:srgbClr val="008000"/>
                </a:solidFill>
                <a:latin typeface="Consolas" panose="020B0609020204030204" pitchFamily="49" charset="0"/>
              </a:rPr>
              <a:t>(key)</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en-US" altLang="zh-CN" dirty="0" err="1">
                <a:solidFill>
                  <a:srgbClr val="008000"/>
                </a:solidFill>
                <a:latin typeface="Consolas" panose="020B0609020204030204" pitchFamily="49" charset="0"/>
              </a:rPr>
              <a:t>pair.second</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是值 </a:t>
            </a:r>
            <a:r>
              <a:rPr lang="en-US" altLang="zh-CN" dirty="0">
                <a:solidFill>
                  <a:srgbClr val="008000"/>
                </a:solidFill>
                <a:latin typeface="Consolas" panose="020B0609020204030204" pitchFamily="49" charset="0"/>
              </a:rPr>
              <a:t>(value)</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pair.first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 "</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pair.second</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62F164A1-49CC-21DD-12EB-A245349F2CE3}"/>
              </a:ext>
            </a:extLst>
          </p:cNvPr>
          <p:cNvSpPr txBox="1"/>
          <p:nvPr/>
        </p:nvSpPr>
        <p:spPr>
          <a:xfrm>
            <a:off x="970113" y="2238970"/>
            <a:ext cx="10164918" cy="961289"/>
          </a:xfrm>
          <a:prstGeom prst="rect">
            <a:avLst/>
          </a:prstGeom>
          <a:solidFill>
            <a:schemeClr val="accent1">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如何访问哈希表中的所有元素？通常使用</a:t>
            </a:r>
            <a:r>
              <a:rPr lang="zh-CN" altLang="en-US" sz="2000" b="1" dirty="0">
                <a:effectLst/>
                <a:ea typeface="微软雅黑" panose="020B0503020204020204" pitchFamily="34" charset="-122"/>
              </a:rPr>
              <a:t>基于范围的 </a:t>
            </a:r>
            <a:r>
              <a:rPr lang="en-US" altLang="zh-CN" sz="2000" b="1" dirty="0">
                <a:effectLst/>
                <a:ea typeface="微软雅黑" panose="020B0503020204020204" pitchFamily="34" charset="-122"/>
              </a:rPr>
              <a:t>for </a:t>
            </a:r>
            <a:r>
              <a:rPr lang="zh-CN" altLang="en-US" sz="2000" b="1" dirty="0">
                <a:effectLst/>
                <a:ea typeface="微软雅黑" panose="020B0503020204020204" pitchFamily="34" charset="-122"/>
              </a:rPr>
              <a:t>循环</a:t>
            </a:r>
            <a:r>
              <a:rPr lang="zh-CN" altLang="en-US" sz="2000" dirty="0">
                <a:effectLst/>
                <a:ea typeface="微软雅黑" panose="020B0503020204020204" pitchFamily="34" charset="-122"/>
              </a:rPr>
              <a:t>。</a:t>
            </a:r>
            <a:r>
              <a:rPr lang="zh-CN" altLang="en-US" sz="2000" dirty="0">
                <a:ea typeface="微软雅黑" panose="020B0503020204020204" pitchFamily="34" charset="-122"/>
              </a:rPr>
              <a:t>但是一般来说较少需要遍历整个哈希表，因为哈希表是一个</a:t>
            </a:r>
            <a:r>
              <a:rPr lang="zh-CN" altLang="en-US" sz="2000" b="1" dirty="0">
                <a:ea typeface="微软雅黑" panose="020B0503020204020204" pitchFamily="34" charset="-122"/>
              </a:rPr>
              <a:t>高频用于查询、插入、更新</a:t>
            </a:r>
            <a:r>
              <a:rPr lang="zh-CN" altLang="en-US" sz="2000" dirty="0">
                <a:ea typeface="微软雅黑" panose="020B0503020204020204" pitchFamily="34" charset="-122"/>
              </a:rPr>
              <a:t>的数据结构。</a:t>
            </a:r>
            <a:endParaRPr lang="zh-CN" altLang="en-US" sz="2000" dirty="0">
              <a:effectLst/>
              <a:ea typeface="微软雅黑" panose="020B0503020204020204" pitchFamily="34" charset="-122"/>
            </a:endParaRPr>
          </a:p>
        </p:txBody>
      </p:sp>
      <p:sp>
        <p:nvSpPr>
          <p:cNvPr id="13" name="文本框 12">
            <a:extLst>
              <a:ext uri="{FF2B5EF4-FFF2-40B4-BE49-F238E27FC236}">
                <a16:creationId xmlns:a16="http://schemas.microsoft.com/office/drawing/2014/main" id="{72E91624-0089-CCA9-D400-B6E91F598B5B}"/>
              </a:ext>
            </a:extLst>
          </p:cNvPr>
          <p:cNvSpPr txBox="1"/>
          <p:nvPr/>
        </p:nvSpPr>
        <p:spPr>
          <a:xfrm>
            <a:off x="775716" y="5857838"/>
            <a:ext cx="10799413" cy="400110"/>
          </a:xfrm>
          <a:prstGeom prst="rect">
            <a:avLst/>
          </a:prstGeom>
          <a:noFill/>
        </p:spPr>
        <p:txBody>
          <a:bodyPr wrap="square">
            <a:spAutoFit/>
          </a:bodyPr>
          <a:lstStyle/>
          <a:p>
            <a:r>
              <a:rPr lang="zh-CN" altLang="en-US" sz="2000" b="1" dirty="0">
                <a:effectLst/>
                <a:latin typeface="微软雅黑" panose="020B0503020204020204" pitchFamily="34" charset="-122"/>
                <a:ea typeface="微软雅黑" panose="020B0503020204020204" pitchFamily="34" charset="-122"/>
              </a:rPr>
              <a:t>重要提示：因为是 </a:t>
            </a:r>
            <a:r>
              <a:rPr lang="en-US" altLang="zh-CN" sz="2000" b="1" dirty="0" err="1">
                <a:solidFill>
                  <a:srgbClr val="C00000"/>
                </a:solidFill>
                <a:effectLst/>
                <a:latin typeface="Consolas" panose="020B0609020204030204" pitchFamily="49" charset="0"/>
                <a:ea typeface="微软雅黑" panose="020B0503020204020204" pitchFamily="34" charset="-122"/>
              </a:rPr>
              <a:t>unordered_map</a:t>
            </a:r>
            <a:r>
              <a:rPr lang="zh-CN" altLang="en-US" sz="2000" b="1" dirty="0">
                <a:effectLst/>
                <a:latin typeface="微软雅黑" panose="020B0503020204020204" pitchFamily="34" charset="-122"/>
                <a:ea typeface="微软雅黑" panose="020B0503020204020204" pitchFamily="34" charset="-122"/>
              </a:rPr>
              <a:t>，所以遍历输出的顺序是不确定的，可能每次运行都不一样。</a:t>
            </a:r>
          </a:p>
        </p:txBody>
      </p:sp>
    </p:spTree>
    <p:extLst>
      <p:ext uri="{BB962C8B-B14F-4D97-AF65-F5344CB8AC3E}">
        <p14:creationId xmlns:p14="http://schemas.microsoft.com/office/powerpoint/2010/main" val="126939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fade">
                                      <p:cBhvr>
                                        <p:cTn id="20" dur="500"/>
                                        <p:tgtEl>
                                          <p:spTgt spid="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
                                            <p:txEl>
                                              <p:pRg st="5" end="5"/>
                                            </p:txEl>
                                          </p:spTgt>
                                        </p:tgtEl>
                                        <p:attrNameLst>
                                          <p:attrName>style.visibility</p:attrName>
                                        </p:attrNameLst>
                                      </p:cBhvr>
                                      <p:to>
                                        <p:strVal val="visible"/>
                                      </p:to>
                                    </p:set>
                                    <p:animEffect transition="in" filter="fade">
                                      <p:cBhvr>
                                        <p:cTn id="28" dur="500"/>
                                        <p:tgtEl>
                                          <p:spTgt spid="7">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6" end="6"/>
                                            </p:txEl>
                                          </p:spTgt>
                                        </p:tgtEl>
                                        <p:attrNameLst>
                                          <p:attrName>style.visibility</p:attrName>
                                        </p:attrNameLst>
                                      </p:cBhvr>
                                      <p:to>
                                        <p:strVal val="visible"/>
                                      </p:to>
                                    </p:set>
                                    <p:animEffect transition="in" filter="fade">
                                      <p:cBhvr>
                                        <p:cTn id="33" dur="500"/>
                                        <p:tgtEl>
                                          <p:spTgt spid="7">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7">
                                            <p:txEl>
                                              <p:pRg st="7" end="7"/>
                                            </p:txEl>
                                          </p:spTgt>
                                        </p:tgtEl>
                                        <p:attrNameLst>
                                          <p:attrName>style.visibility</p:attrName>
                                        </p:attrNameLst>
                                      </p:cBhvr>
                                      <p:to>
                                        <p:strVal val="visible"/>
                                      </p:to>
                                    </p:set>
                                    <p:animEffect transition="in" filter="fade">
                                      <p:cBhvr>
                                        <p:cTn id="36" dur="500"/>
                                        <p:tgtEl>
                                          <p:spTgt spid="7">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6F034336-32DE-740C-B982-7DA00DA379B4}"/>
              </a:ext>
            </a:extLst>
          </p:cNvPr>
          <p:cNvSpPr txBox="1"/>
          <p:nvPr/>
        </p:nvSpPr>
        <p:spPr>
          <a:xfrm>
            <a:off x="775716" y="1414715"/>
            <a:ext cx="6785290" cy="400110"/>
          </a:xfrm>
          <a:prstGeom prst="rect">
            <a:avLst/>
          </a:prstGeom>
          <a:solidFill>
            <a:schemeClr val="accent6">
              <a:lumMod val="20000"/>
              <a:lumOff val="80000"/>
            </a:schemeClr>
          </a:solid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我们可以用 </a:t>
            </a:r>
            <a:r>
              <a:rPr lang="en-US" altLang="zh-CN" sz="2000" dirty="0" err="1">
                <a:solidFill>
                  <a:srgbClr val="C00000"/>
                </a:solidFill>
                <a:effectLst/>
                <a:latin typeface="Consolas" panose="020B0609020204030204" pitchFamily="49" charset="0"/>
                <a:ea typeface="微软雅黑" panose="020B0503020204020204" pitchFamily="34" charset="-122"/>
              </a:rPr>
              <a:t>unordered_map</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重写城市与州</a:t>
            </a:r>
            <a:r>
              <a:rPr lang="zh-CN" altLang="en-US" sz="2000" dirty="0">
                <a:latin typeface="微软雅黑" panose="020B0503020204020204" pitchFamily="34" charset="-122"/>
                <a:ea typeface="微软雅黑" panose="020B0503020204020204" pitchFamily="34" charset="-122"/>
              </a:rPr>
              <a:t>的这道问题</a:t>
            </a:r>
            <a:endParaRPr lang="zh-CN" altLang="en-US" sz="2000" dirty="0">
              <a:effectLst/>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001C7445-1837-A200-C345-4DB70613C1C1}"/>
              </a:ext>
            </a:extLst>
          </p:cNvPr>
          <p:cNvSpPr txBox="1"/>
          <p:nvPr/>
        </p:nvSpPr>
        <p:spPr>
          <a:xfrm>
            <a:off x="775716" y="1945737"/>
            <a:ext cx="10766864" cy="443711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err="1">
                <a:solidFill>
                  <a:srgbClr val="000000"/>
                </a:solidFill>
                <a:latin typeface="Consolas" panose="020B0609020204030204" pitchFamily="49" charset="0"/>
              </a:rPr>
              <a:t>unordered_map</a:t>
            </a:r>
            <a:r>
              <a:rPr lang="en-US" altLang="zh-CN" sz="2000" dirty="0">
                <a:solidFill>
                  <a:srgbClr val="000000"/>
                </a:solidFill>
                <a:latin typeface="Consolas" panose="020B0609020204030204" pitchFamily="49" charset="0"/>
              </a:rPr>
              <a:t>&lt;string, int&gt; counts;</a:t>
            </a:r>
          </a:p>
          <a:p>
            <a:r>
              <a:rPr lang="en-US" altLang="zh-CN" sz="2000" dirty="0">
                <a:solidFill>
                  <a:srgbClr val="000000"/>
                </a:solidFill>
                <a:latin typeface="Consolas" panose="020B0609020204030204" pitchFamily="49" charset="0"/>
              </a:rPr>
              <a:t>long </a:t>
            </a:r>
            <a:r>
              <a:rPr lang="en-US" altLang="zh-CN" sz="2000" dirty="0" err="1">
                <a:solidFill>
                  <a:srgbClr val="000000"/>
                </a:solidFill>
                <a:latin typeface="Consolas" panose="020B0609020204030204" pitchFamily="49" charset="0"/>
              </a:rPr>
              <a:t>long</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p>
          <a:p>
            <a:endParaRPr lang="en-US" altLang="zh-CN" sz="2000" dirty="0">
              <a:solidFill>
                <a:srgbClr val="000000"/>
              </a:solidFill>
              <a:latin typeface="Consolas" panose="020B0609020204030204" pitchFamily="49" charset="0"/>
            </a:endParaRPr>
          </a:p>
          <a:p>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&lt; n;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a:t>
            </a:r>
          </a:p>
          <a:p>
            <a:r>
              <a:rPr lang="zh-CN" altLang="en-US" sz="2000" dirty="0">
                <a:solidFill>
                  <a:srgbClr val="008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省略输入的部分代码</a:t>
            </a:r>
            <a:r>
              <a:rPr lang="en-US" altLang="zh-CN" sz="2000" dirty="0">
                <a:solidFill>
                  <a:srgbClr val="008000"/>
                </a:solidFill>
                <a:latin typeface="Consolas" panose="020B0609020204030204" pitchFamily="49" charset="0"/>
              </a:rPr>
              <a:t>, </a:t>
            </a:r>
            <a:r>
              <a:rPr lang="en-US" altLang="zh-CN" sz="2000" dirty="0" err="1">
                <a:solidFill>
                  <a:srgbClr val="008000"/>
                </a:solidFill>
                <a:latin typeface="Consolas" panose="020B0609020204030204" pitchFamily="49" charset="0"/>
              </a:rPr>
              <a:t>city_prefix</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为城市的前缀、</a:t>
            </a:r>
            <a:r>
              <a:rPr lang="en-US" altLang="zh-CN" sz="2000" dirty="0">
                <a:solidFill>
                  <a:srgbClr val="008000"/>
                </a:solidFill>
                <a:latin typeface="Consolas" panose="020B0609020204030204" pitchFamily="49" charset="0"/>
              </a:rPr>
              <a:t>state </a:t>
            </a:r>
            <a:r>
              <a:rPr lang="zh-CN" altLang="en-US" sz="2000" dirty="0">
                <a:solidFill>
                  <a:srgbClr val="008000"/>
                </a:solidFill>
                <a:latin typeface="Consolas" panose="020B0609020204030204" pitchFamily="49" charset="0"/>
              </a:rPr>
              <a:t>为州的名称</a:t>
            </a:r>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string </a:t>
            </a:r>
            <a:r>
              <a:rPr lang="en-US" altLang="zh-CN" sz="2000" dirty="0" err="1">
                <a:solidFill>
                  <a:srgbClr val="000000"/>
                </a:solidFill>
                <a:latin typeface="Consolas" panose="020B0609020204030204" pitchFamily="49" charset="0"/>
              </a:rPr>
              <a:t>partner_key</a:t>
            </a:r>
            <a:r>
              <a:rPr lang="en-US" altLang="zh-CN" sz="2000" dirty="0">
                <a:solidFill>
                  <a:srgbClr val="000000"/>
                </a:solidFill>
                <a:latin typeface="Consolas" panose="020B0609020204030204" pitchFamily="49" charset="0"/>
              </a:rPr>
              <a:t> = state + </a:t>
            </a:r>
            <a:r>
              <a:rPr lang="en-US" altLang="zh-CN" sz="2000" dirty="0" err="1">
                <a:solidFill>
                  <a:srgbClr val="000000"/>
                </a:solidFill>
                <a:latin typeface="Consolas" panose="020B0609020204030204" pitchFamily="49" charset="0"/>
              </a:rPr>
              <a:t>city_prefix</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string </a:t>
            </a:r>
            <a:r>
              <a:rPr lang="en-US" altLang="zh-CN" sz="2000" dirty="0" err="1">
                <a:solidFill>
                  <a:srgbClr val="000000"/>
                </a:solidFill>
                <a:latin typeface="Consolas" panose="020B0609020204030204" pitchFamily="49" charset="0"/>
              </a:rPr>
              <a:t>self_key</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city_prefix</a:t>
            </a:r>
            <a:r>
              <a:rPr lang="en-US" altLang="zh-CN" sz="2000" dirty="0">
                <a:solidFill>
                  <a:srgbClr val="000000"/>
                </a:solidFill>
                <a:latin typeface="Consolas" panose="020B0609020204030204" pitchFamily="49" charset="0"/>
              </a:rPr>
              <a:t> + state;</a:t>
            </a:r>
          </a:p>
          <a:p>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需要查询伴侣城市的数量 </a:t>
            </a:r>
            <a:r>
              <a:rPr lang="en-US" altLang="zh-CN" sz="2000" dirty="0" err="1">
                <a:solidFill>
                  <a:srgbClr val="008000"/>
                </a:solidFill>
                <a:latin typeface="Consolas" panose="020B0609020204030204" pitchFamily="49" charset="0"/>
              </a:rPr>
              <a:t>partner_key</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看能凑成多少特殊城市对</a:t>
            </a:r>
            <a:endParaRPr lang="en-US" altLang="zh-CN" sz="2000" dirty="0">
              <a:solidFill>
                <a:srgbClr val="008000"/>
              </a:solidFill>
              <a:latin typeface="Consolas" panose="020B0609020204030204" pitchFamily="49" charset="0"/>
            </a:endParaRPr>
          </a:p>
          <a:p>
            <a:r>
              <a:rPr lang="zh-CN" altLang="en-US"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1. </a:t>
            </a:r>
            <a:r>
              <a:rPr lang="zh-CN" altLang="en-US" sz="2000" dirty="0">
                <a:solidFill>
                  <a:srgbClr val="008000"/>
                </a:solidFill>
                <a:latin typeface="Consolas" panose="020B0609020204030204" pitchFamily="49" charset="0"/>
              </a:rPr>
              <a:t>查找伴侣：如果 </a:t>
            </a:r>
            <a:r>
              <a:rPr lang="en-US" altLang="zh-CN" sz="2000" dirty="0" err="1">
                <a:solidFill>
                  <a:srgbClr val="008000"/>
                </a:solidFill>
                <a:latin typeface="Consolas" panose="020B0609020204030204" pitchFamily="49" charset="0"/>
              </a:rPr>
              <a:t>partner_key</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不存在，</a:t>
            </a:r>
            <a:r>
              <a:rPr lang="en-US" altLang="zh-CN" sz="2000" dirty="0">
                <a:solidFill>
                  <a:srgbClr val="008000"/>
                </a:solidFill>
                <a:latin typeface="Consolas" panose="020B0609020204030204" pitchFamily="49" charset="0"/>
              </a:rPr>
              <a:t>counts[</a:t>
            </a:r>
            <a:r>
              <a:rPr lang="en-US" altLang="zh-CN" sz="2000" dirty="0" err="1">
                <a:solidFill>
                  <a:srgbClr val="008000"/>
                </a:solidFill>
                <a:latin typeface="Consolas" panose="020B0609020204030204" pitchFamily="49" charset="0"/>
              </a:rPr>
              <a:t>partner_key</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会返回</a:t>
            </a:r>
            <a:r>
              <a:rPr lang="en-US" altLang="zh-CN" sz="2000" dirty="0">
                <a:solidFill>
                  <a:srgbClr val="008000"/>
                </a:solidFill>
                <a:latin typeface="Consolas" panose="020B0609020204030204" pitchFamily="49" charset="0"/>
              </a:rPr>
              <a:t>0</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 += counts[</a:t>
            </a:r>
            <a:r>
              <a:rPr lang="en-US" altLang="zh-CN" sz="2000" dirty="0" err="1">
                <a:solidFill>
                  <a:srgbClr val="000000"/>
                </a:solidFill>
                <a:latin typeface="Consolas" panose="020B0609020204030204" pitchFamily="49" charset="0"/>
              </a:rPr>
              <a:t>partner_key</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2. </a:t>
            </a:r>
            <a:r>
              <a:rPr lang="zh-CN" altLang="en-US" sz="2000" dirty="0">
                <a:solidFill>
                  <a:srgbClr val="008000"/>
                </a:solidFill>
                <a:latin typeface="Consolas" panose="020B0609020204030204" pitchFamily="49" charset="0"/>
              </a:rPr>
              <a:t>登记自己：如果 </a:t>
            </a:r>
            <a:r>
              <a:rPr lang="en-US" altLang="zh-CN" sz="2000" dirty="0" err="1">
                <a:solidFill>
                  <a:srgbClr val="008000"/>
                </a:solidFill>
                <a:latin typeface="Consolas" panose="020B0609020204030204" pitchFamily="49" charset="0"/>
              </a:rPr>
              <a:t>self_key</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不存在，会先创建 </a:t>
            </a:r>
            <a:r>
              <a:rPr lang="en-US" altLang="zh-CN" sz="2000" dirty="0">
                <a:solidFill>
                  <a:srgbClr val="008000"/>
                </a:solidFill>
                <a:latin typeface="Consolas" panose="020B0609020204030204" pitchFamily="49" charset="0"/>
              </a:rPr>
              <a:t>{</a:t>
            </a:r>
            <a:r>
              <a:rPr lang="en-US" altLang="zh-CN" sz="2000" dirty="0" err="1">
                <a:solidFill>
                  <a:srgbClr val="008000"/>
                </a:solidFill>
                <a:latin typeface="Consolas" panose="020B0609020204030204" pitchFamily="49" charset="0"/>
              </a:rPr>
              <a:t>self_key</a:t>
            </a:r>
            <a:r>
              <a:rPr lang="en-US" altLang="zh-CN" sz="2000" dirty="0">
                <a:solidFill>
                  <a:srgbClr val="008000"/>
                </a:solidFill>
                <a:latin typeface="Consolas" panose="020B0609020204030204" pitchFamily="49" charset="0"/>
              </a:rPr>
              <a:t>, 0}, </a:t>
            </a:r>
            <a:r>
              <a:rPr lang="zh-CN" altLang="en-US" sz="2000" dirty="0">
                <a:solidFill>
                  <a:srgbClr val="008000"/>
                </a:solidFill>
                <a:latin typeface="Consolas" panose="020B0609020204030204" pitchFamily="49" charset="0"/>
              </a:rPr>
              <a:t>再</a:t>
            </a:r>
            <a:r>
              <a:rPr lang="en-US" altLang="zh-CN" sz="2000" dirty="0">
                <a:solidFill>
                  <a:srgbClr val="008000"/>
                </a:solidFill>
                <a:latin typeface="Consolas" panose="020B0609020204030204" pitchFamily="49" charset="0"/>
              </a:rPr>
              <a:t>++</a:t>
            </a:r>
            <a:r>
              <a:rPr lang="zh-CN" altLang="en-US" sz="2000" dirty="0">
                <a:solidFill>
                  <a:srgbClr val="008000"/>
                </a:solidFill>
                <a:latin typeface="Consolas" panose="020B0609020204030204" pitchFamily="49" charset="0"/>
              </a:rPr>
              <a:t>变为</a:t>
            </a:r>
            <a:r>
              <a:rPr lang="en-US" altLang="zh-CN" sz="2000" dirty="0">
                <a:solidFill>
                  <a:srgbClr val="008000"/>
                </a:solidFill>
                <a:latin typeface="Consolas" panose="020B0609020204030204" pitchFamily="49" charset="0"/>
              </a:rPr>
              <a:t>1</a:t>
            </a:r>
          </a:p>
          <a:p>
            <a:r>
              <a:rPr lang="en-US" altLang="zh-CN" sz="2000" dirty="0">
                <a:solidFill>
                  <a:srgbClr val="000000"/>
                </a:solidFill>
                <a:latin typeface="Consolas" panose="020B0609020204030204" pitchFamily="49" charset="0"/>
              </a:rPr>
              <a:t>    counts[</a:t>
            </a:r>
            <a:r>
              <a:rPr lang="en-US" altLang="zh-CN" sz="2000" dirty="0" err="1">
                <a:solidFill>
                  <a:srgbClr val="000000"/>
                </a:solidFill>
                <a:latin typeface="Consolas" panose="020B0609020204030204" pitchFamily="49" charset="0"/>
              </a:rPr>
              <a:t>self_key</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83102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3" end="3"/>
                                            </p:txEl>
                                          </p:spTgt>
                                        </p:tgtEl>
                                        <p:attrNameLst>
                                          <p:attrName>style.visibility</p:attrName>
                                        </p:attrNameLst>
                                      </p:cBhvr>
                                      <p:to>
                                        <p:strVal val="visible"/>
                                      </p:to>
                                    </p:set>
                                    <p:animEffect transition="in" filter="fade">
                                      <p:cBhvr>
                                        <p:cTn id="7" dur="500"/>
                                        <p:tgtEl>
                                          <p:spTgt spid="1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xEl>
                                              <p:pRg st="4" end="4"/>
                                            </p:txEl>
                                          </p:spTgt>
                                        </p:tgtEl>
                                        <p:attrNameLst>
                                          <p:attrName>style.visibility</p:attrName>
                                        </p:attrNameLst>
                                      </p:cBhvr>
                                      <p:to>
                                        <p:strVal val="visible"/>
                                      </p:to>
                                    </p:set>
                                    <p:animEffect transition="in" filter="fade">
                                      <p:cBhvr>
                                        <p:cTn id="10" dur="500"/>
                                        <p:tgtEl>
                                          <p:spTgt spid="15">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xEl>
                                              <p:pRg st="5" end="5"/>
                                            </p:txEl>
                                          </p:spTgt>
                                        </p:tgtEl>
                                        <p:attrNameLst>
                                          <p:attrName>style.visibility</p:attrName>
                                        </p:attrNameLst>
                                      </p:cBhvr>
                                      <p:to>
                                        <p:strVal val="visible"/>
                                      </p:to>
                                    </p:set>
                                    <p:animEffect transition="in" filter="fade">
                                      <p:cBhvr>
                                        <p:cTn id="15" dur="500"/>
                                        <p:tgtEl>
                                          <p:spTgt spid="15">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xEl>
                                              <p:pRg st="6" end="6"/>
                                            </p:txEl>
                                          </p:spTgt>
                                        </p:tgtEl>
                                        <p:attrNameLst>
                                          <p:attrName>style.visibility</p:attrName>
                                        </p:attrNameLst>
                                      </p:cBhvr>
                                      <p:to>
                                        <p:strVal val="visible"/>
                                      </p:to>
                                    </p:set>
                                    <p:animEffect transition="in" filter="fade">
                                      <p:cBhvr>
                                        <p:cTn id="18" dur="500"/>
                                        <p:tgtEl>
                                          <p:spTgt spid="15">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5">
                                            <p:txEl>
                                              <p:pRg st="8" end="8"/>
                                            </p:txEl>
                                          </p:spTgt>
                                        </p:tgtEl>
                                        <p:attrNameLst>
                                          <p:attrName>style.visibility</p:attrName>
                                        </p:attrNameLst>
                                      </p:cBhvr>
                                      <p:to>
                                        <p:strVal val="visible"/>
                                      </p:to>
                                    </p:set>
                                    <p:animEffect transition="in" filter="fade">
                                      <p:cBhvr>
                                        <p:cTn id="23" dur="500"/>
                                        <p:tgtEl>
                                          <p:spTgt spid="15">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xEl>
                                              <p:pRg st="9" end="9"/>
                                            </p:txEl>
                                          </p:spTgt>
                                        </p:tgtEl>
                                        <p:attrNameLst>
                                          <p:attrName>style.visibility</p:attrName>
                                        </p:attrNameLst>
                                      </p:cBhvr>
                                      <p:to>
                                        <p:strVal val="visible"/>
                                      </p:to>
                                    </p:set>
                                    <p:animEffect transition="in" filter="fade">
                                      <p:cBhvr>
                                        <p:cTn id="26" dur="500"/>
                                        <p:tgtEl>
                                          <p:spTgt spid="15">
                                            <p:txEl>
                                              <p:pRg st="9" end="9"/>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5">
                                            <p:txEl>
                                              <p:pRg st="10" end="10"/>
                                            </p:txEl>
                                          </p:spTgt>
                                        </p:tgtEl>
                                        <p:attrNameLst>
                                          <p:attrName>style.visibility</p:attrName>
                                        </p:attrNameLst>
                                      </p:cBhvr>
                                      <p:to>
                                        <p:strVal val="visible"/>
                                      </p:to>
                                    </p:set>
                                    <p:animEffect transition="in" filter="fade">
                                      <p:cBhvr>
                                        <p:cTn id="31" dur="500"/>
                                        <p:tgtEl>
                                          <p:spTgt spid="15">
                                            <p:txEl>
                                              <p:pRg st="10" end="1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xEl>
                                              <p:pRg st="11" end="11"/>
                                            </p:txEl>
                                          </p:spTgt>
                                        </p:tgtEl>
                                        <p:attrNameLst>
                                          <p:attrName>style.visibility</p:attrName>
                                        </p:attrNameLst>
                                      </p:cBhvr>
                                      <p:to>
                                        <p:strVal val="visible"/>
                                      </p:to>
                                    </p:set>
                                    <p:animEffect transition="in" filter="fade">
                                      <p:cBhvr>
                                        <p:cTn id="36" dur="500"/>
                                        <p:tgtEl>
                                          <p:spTgt spid="15">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5">
                                            <p:txEl>
                                              <p:pRg st="12" end="12"/>
                                            </p:txEl>
                                          </p:spTgt>
                                        </p:tgtEl>
                                        <p:attrNameLst>
                                          <p:attrName>style.visibility</p:attrName>
                                        </p:attrNameLst>
                                      </p:cBhvr>
                                      <p:to>
                                        <p:strVal val="visible"/>
                                      </p:to>
                                    </p:set>
                                    <p:animEffect transition="in" filter="fade">
                                      <p:cBhvr>
                                        <p:cTn id="41" dur="500"/>
                                        <p:tgtEl>
                                          <p:spTgt spid="15">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xEl>
                                              <p:pRg st="13" end="13"/>
                                            </p:txEl>
                                          </p:spTgt>
                                        </p:tgtEl>
                                        <p:attrNameLst>
                                          <p:attrName>style.visibility</p:attrName>
                                        </p:attrNameLst>
                                      </p:cBhvr>
                                      <p:to>
                                        <p:strVal val="visible"/>
                                      </p:to>
                                    </p:set>
                                    <p:animEffect transition="in" filter="fade">
                                      <p:cBhvr>
                                        <p:cTn id="44" dur="500"/>
                                        <p:tgtEl>
                                          <p:spTgt spid="1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91D45037-CB08-C757-EF86-D127A018DF45}"/>
              </a:ext>
            </a:extLst>
          </p:cNvPr>
          <p:cNvSpPr txBox="1"/>
          <p:nvPr/>
        </p:nvSpPr>
        <p:spPr>
          <a:xfrm>
            <a:off x="775716" y="1746672"/>
            <a:ext cx="10620237" cy="961289"/>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刚刚已经掌握了 </a:t>
            </a:r>
            <a:r>
              <a:rPr lang="en-US" altLang="zh-CN" sz="2000" dirty="0" err="1">
                <a:solidFill>
                  <a:srgbClr val="C00000"/>
                </a:solidFill>
                <a:effectLst/>
                <a:latin typeface="Consolas" panose="020B0609020204030204" pitchFamily="49" charset="0"/>
                <a:ea typeface="微软雅黑" panose="020B0503020204020204" pitchFamily="34" charset="-122"/>
              </a:rPr>
              <a:t>unordered_map</a:t>
            </a:r>
            <a:r>
              <a:rPr lang="zh-CN" altLang="en-US" sz="2000" dirty="0">
                <a:effectLst/>
                <a:latin typeface="微软雅黑" panose="020B0503020204020204" pitchFamily="34" charset="-122"/>
                <a:ea typeface="微软雅黑" panose="020B0503020204020204" pitchFamily="34" charset="-122"/>
              </a:rPr>
              <a:t> 这个强大的工具。我们知道通过键，它就能</a:t>
            </a:r>
            <a:r>
              <a:rPr lang="zh-CN" altLang="en-US" sz="2000" b="1" dirty="0">
                <a:effectLst/>
                <a:latin typeface="微软雅黑" panose="020B0503020204020204" pitchFamily="34" charset="-122"/>
                <a:ea typeface="微软雅黑" panose="020B0503020204020204" pitchFamily="34" charset="-122"/>
              </a:rPr>
              <a:t>在</a:t>
            </a:r>
            <a:r>
              <a:rPr lang="zh-CN" altLang="en-US" sz="2000" dirty="0">
                <a:effectLst/>
                <a:latin typeface="微软雅黑" panose="020B0503020204020204" pitchFamily="34" charset="-122"/>
                <a:ea typeface="微软雅黑" panose="020B0503020204020204" pitchFamily="34" charset="-122"/>
              </a:rPr>
              <a:t>平均 </a:t>
            </a:r>
            <a:r>
              <a:rPr lang="en-US" altLang="zh-CN" sz="2000" dirty="0">
                <a:effectLst/>
                <a:latin typeface="微软雅黑" panose="020B0503020204020204" pitchFamily="34" charset="-122"/>
                <a:ea typeface="微软雅黑" panose="020B0503020204020204" pitchFamily="34" charset="-122"/>
              </a:rPr>
              <a:t>O(1)</a:t>
            </a:r>
            <a:r>
              <a:rPr lang="zh-CN" altLang="en-US" sz="2000" dirty="0">
                <a:latin typeface="微软雅黑" panose="020B0503020204020204" pitchFamily="34" charset="-122"/>
                <a:ea typeface="微软雅黑" panose="020B0503020204020204" pitchFamily="34" charset="-122"/>
              </a:rPr>
              <a:t>的时间内</a:t>
            </a:r>
            <a:r>
              <a:rPr lang="zh-CN" altLang="en-US" sz="2000" dirty="0">
                <a:effectLst/>
                <a:latin typeface="微软雅黑" panose="020B0503020204020204" pitchFamily="34" charset="-122"/>
                <a:ea typeface="微软雅黑" panose="020B0503020204020204" pitchFamily="34" charset="-122"/>
              </a:rPr>
              <a:t>把值查找出来。它的优点是速度，但它</a:t>
            </a:r>
            <a:r>
              <a:rPr lang="zh-CN" altLang="en-US" sz="2000" dirty="0">
                <a:latin typeface="微软雅黑" panose="020B0503020204020204" pitchFamily="34" charset="-122"/>
                <a:ea typeface="微软雅黑" panose="020B0503020204020204" pitchFamily="34" charset="-122"/>
              </a:rPr>
              <a:t>表</a:t>
            </a:r>
            <a:r>
              <a:rPr lang="zh-CN" altLang="en-US" sz="2000" dirty="0">
                <a:effectLst/>
                <a:latin typeface="微软雅黑" panose="020B0503020204020204" pitchFamily="34" charset="-122"/>
                <a:ea typeface="微软雅黑" panose="020B0503020204020204" pitchFamily="34" charset="-122"/>
              </a:rPr>
              <a:t>里的东西是</a:t>
            </a:r>
            <a:r>
              <a:rPr lang="zh-CN" altLang="en-US" sz="2000" b="1" dirty="0">
                <a:effectLst/>
                <a:latin typeface="微软雅黑" panose="020B0503020204020204" pitchFamily="34" charset="-122"/>
                <a:ea typeface="微软雅黑" panose="020B0503020204020204" pitchFamily="34" charset="-122"/>
              </a:rPr>
              <a:t>无序</a:t>
            </a:r>
            <a:r>
              <a:rPr lang="zh-CN" altLang="en-US" sz="2000" dirty="0">
                <a:effectLst/>
                <a:latin typeface="微软雅黑" panose="020B0503020204020204" pitchFamily="34" charset="-122"/>
                <a:ea typeface="微软雅黑" panose="020B0503020204020204" pitchFamily="34" charset="-122"/>
              </a:rPr>
              <a:t>的（</a:t>
            </a:r>
            <a:r>
              <a:rPr lang="en-US" altLang="zh-CN" sz="2000" dirty="0">
                <a:effectLst/>
                <a:latin typeface="微软雅黑" panose="020B0503020204020204" pitchFamily="34" charset="-122"/>
                <a:ea typeface="微软雅黑" panose="020B0503020204020204" pitchFamily="34" charset="-122"/>
              </a:rPr>
              <a:t>unordered</a:t>
            </a:r>
            <a:r>
              <a:rPr lang="zh-CN" altLang="en-US" sz="2000" dirty="0">
                <a:effectLst/>
                <a:latin typeface="微软雅黑" panose="020B0503020204020204" pitchFamily="34" charset="-122"/>
                <a:ea typeface="微软雅黑" panose="020B0503020204020204" pitchFamily="34" charset="-122"/>
              </a:rPr>
              <a:t>）。</a:t>
            </a:r>
          </a:p>
        </p:txBody>
      </p:sp>
      <p:sp>
        <p:nvSpPr>
          <p:cNvPr id="11" name="文本框 10">
            <a:extLst>
              <a:ext uri="{FF2B5EF4-FFF2-40B4-BE49-F238E27FC236}">
                <a16:creationId xmlns:a16="http://schemas.microsoft.com/office/drawing/2014/main" id="{FA03296B-1077-A355-8231-A78800458195}"/>
              </a:ext>
            </a:extLst>
          </p:cNvPr>
          <p:cNvSpPr txBox="1"/>
          <p:nvPr/>
        </p:nvSpPr>
        <p:spPr>
          <a:xfrm>
            <a:off x="775716" y="3385737"/>
            <a:ext cx="10586190" cy="2346283"/>
          </a:xfrm>
          <a:prstGeom prst="rect">
            <a:avLst/>
          </a:prstGeom>
          <a:solidFill>
            <a:schemeClr val="accent1">
              <a:lumMod val="20000"/>
              <a:lumOff val="80000"/>
            </a:schemeClr>
          </a:solidFill>
        </p:spPr>
        <p:txBody>
          <a:bodyPr wrap="square">
            <a:spAutoFit/>
          </a:bodyPr>
          <a:lstStyle/>
          <a:p>
            <a:pPr>
              <a:lnSpc>
                <a:spcPct val="150000"/>
              </a:lnSpc>
            </a:pPr>
            <a:r>
              <a:rPr lang="zh-CN" altLang="en-US" sz="2000" b="1" dirty="0">
                <a:effectLst/>
                <a:ea typeface="微软雅黑" panose="020B0503020204020204" pitchFamily="34" charset="-122"/>
              </a:rPr>
              <a:t>但是如果我不仅想快速找到东西，还希望这个表里的所有东西，都能自动按照名字的字母顺序排列整齐，该怎么办？</a:t>
            </a:r>
            <a:endParaRPr lang="zh-CN" altLang="en-US"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比如，在“学生管理系统”中，如果我们想打印一份按学生姓名字母顺序排列的全班成绩单，</a:t>
            </a:r>
            <a:r>
              <a:rPr lang="en-US" altLang="zh-CN" sz="2000" dirty="0" err="1">
                <a:solidFill>
                  <a:srgbClr val="C00000"/>
                </a:solidFill>
                <a:effectLst/>
                <a:ea typeface="微软雅黑" panose="020B0503020204020204" pitchFamily="34" charset="-122"/>
              </a:rPr>
              <a:t>unordered_map</a:t>
            </a:r>
            <a:r>
              <a:rPr lang="zh-CN" altLang="en-US" sz="2000" dirty="0">
                <a:effectLst/>
                <a:ea typeface="微软雅黑" panose="020B0503020204020204" pitchFamily="34" charset="-122"/>
              </a:rPr>
              <a:t> 能做到吗？ </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不能，通过基于范围的 </a:t>
            </a:r>
            <a:r>
              <a:rPr lang="en-US" altLang="zh-CN" sz="2000" dirty="0">
                <a:effectLst/>
                <a:ea typeface="微软雅黑" panose="020B0503020204020204" pitchFamily="34" charset="-122"/>
              </a:rPr>
              <a:t>for </a:t>
            </a:r>
            <a:r>
              <a:rPr lang="zh-CN" altLang="en-US" sz="2000" dirty="0">
                <a:effectLst/>
                <a:ea typeface="微软雅黑" panose="020B0503020204020204" pitchFamily="34" charset="-122"/>
              </a:rPr>
              <a:t>循环它只会给我们一个乱序的列表。</a:t>
            </a:r>
          </a:p>
        </p:txBody>
      </p:sp>
    </p:spTree>
    <p:extLst>
      <p:ext uri="{BB962C8B-B14F-4D97-AF65-F5344CB8AC3E}">
        <p14:creationId xmlns:p14="http://schemas.microsoft.com/office/powerpoint/2010/main" val="326043638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53A256D4-FF20-7464-097C-55EFA0C039DC}"/>
              </a:ext>
            </a:extLst>
          </p:cNvPr>
          <p:cNvSpPr txBox="1"/>
          <p:nvPr/>
        </p:nvSpPr>
        <p:spPr>
          <a:xfrm>
            <a:off x="914399" y="1541835"/>
            <a:ext cx="10627468" cy="4369914"/>
          </a:xfrm>
          <a:prstGeom prst="rect">
            <a:avLst/>
          </a:prstGeom>
          <a:solidFill>
            <a:schemeClr val="bg1">
              <a:lumMod val="95000"/>
            </a:schemeClr>
          </a:solidFill>
        </p:spPr>
        <p:txBody>
          <a:bodyPr wrap="square">
            <a:spAutoFit/>
          </a:bodyPr>
          <a:lstStyle/>
          <a:p>
            <a:pPr>
              <a:lnSpc>
                <a:spcPct val="200000"/>
              </a:lnSpc>
            </a:pPr>
            <a:r>
              <a:rPr lang="en-US" altLang="zh-CN" sz="2200" b="1" dirty="0">
                <a:solidFill>
                  <a:srgbClr val="C00000"/>
                </a:solidFill>
                <a:effectLst/>
                <a:latin typeface="Consolas" panose="020B0609020204030204" pitchFamily="49" charset="0"/>
                <a:ea typeface="微软雅黑" panose="020B0503020204020204" pitchFamily="34" charset="-122"/>
              </a:rPr>
              <a:t>map</a:t>
            </a:r>
            <a:r>
              <a:rPr lang="zh-CN" altLang="en-US" sz="2200" b="1" dirty="0">
                <a:effectLst/>
                <a:latin typeface="微软雅黑" panose="020B0503020204020204" pitchFamily="34" charset="-122"/>
                <a:ea typeface="微软雅黑" panose="020B0503020204020204" pitchFamily="34" charset="-122"/>
              </a:rPr>
              <a:t>：有序的映射表</a:t>
            </a:r>
            <a:endParaRPr lang="en-US" altLang="zh-CN" sz="2200" b="1" dirty="0">
              <a:effectLst/>
              <a:latin typeface="微软雅黑" panose="020B0503020204020204" pitchFamily="34" charset="-122"/>
              <a:ea typeface="微软雅黑" panose="020B0503020204020204" pitchFamily="34" charset="-122"/>
            </a:endParaRPr>
          </a:p>
          <a:p>
            <a:pPr>
              <a:lnSpc>
                <a:spcPct val="200000"/>
              </a:lnSpc>
            </a:pPr>
            <a:r>
              <a:rPr lang="en-US" altLang="zh-CN" sz="2000" dirty="0" err="1">
                <a:solidFill>
                  <a:srgbClr val="C00000"/>
                </a:solidFill>
                <a:effectLst/>
                <a:latin typeface="Consolas" panose="020B0609020204030204" pitchFamily="49" charset="0"/>
                <a:ea typeface="微软雅黑" panose="020B0503020204020204" pitchFamily="34" charset="-122"/>
              </a:rPr>
              <a:t>unordered_map</a:t>
            </a:r>
            <a:r>
              <a:rPr lang="zh-CN" altLang="en-US" sz="2000" dirty="0">
                <a:effectLst/>
                <a:latin typeface="微软雅黑" panose="020B0503020204020204" pitchFamily="34" charset="-122"/>
                <a:ea typeface="微软雅黑" panose="020B0503020204020204" pitchFamily="34" charset="-122"/>
              </a:rPr>
              <a:t> 是追求最快速度，而 </a:t>
            </a:r>
            <a:r>
              <a:rPr lang="en-US" altLang="zh-CN" sz="2000" dirty="0">
                <a:solidFill>
                  <a:srgbClr val="C00000"/>
                </a:solidFill>
                <a:effectLst/>
                <a:latin typeface="Consolas" panose="020B0609020204030204" pitchFamily="49" charset="0"/>
                <a:ea typeface="微软雅黑" panose="020B0503020204020204" pitchFamily="34" charset="-122"/>
              </a:rPr>
              <a:t>map</a:t>
            </a:r>
            <a:r>
              <a:rPr lang="zh-CN" altLang="en-US" sz="2000" dirty="0">
                <a:effectLst/>
                <a:latin typeface="微软雅黑" panose="020B0503020204020204" pitchFamily="34" charset="-122"/>
                <a:ea typeface="微软雅黑" panose="020B0503020204020204" pitchFamily="34" charset="-122"/>
              </a:rPr>
              <a:t> 是追求顺序不那么追求速度的</a:t>
            </a:r>
            <a:r>
              <a:rPr lang="zh-CN" altLang="en-US" sz="2000" dirty="0">
                <a:latin typeface="微软雅黑" panose="020B0503020204020204" pitchFamily="34" charset="-122"/>
                <a:ea typeface="微软雅黑" panose="020B0503020204020204" pitchFamily="34" charset="-122"/>
              </a:rPr>
              <a:t>映射表</a:t>
            </a:r>
            <a:r>
              <a:rPr lang="zh-CN" altLang="en-US" sz="2000" dirty="0">
                <a:effectLst/>
                <a:latin typeface="微软雅黑" panose="020B0503020204020204" pitchFamily="34" charset="-122"/>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特性：</a:t>
            </a:r>
            <a:r>
              <a:rPr lang="zh-CN" altLang="en-US" sz="2000" dirty="0">
                <a:effectLst/>
                <a:latin typeface="微软雅黑" panose="020B0503020204020204" pitchFamily="34" charset="-122"/>
                <a:ea typeface="微软雅黑" panose="020B0503020204020204" pitchFamily="34" charset="-122"/>
              </a:rPr>
              <a:t>放任何键值对放到 </a:t>
            </a:r>
            <a:r>
              <a:rPr lang="en-US" altLang="zh-CN" sz="2000" dirty="0">
                <a:solidFill>
                  <a:srgbClr val="C00000"/>
                </a:solidFill>
                <a:effectLst/>
                <a:latin typeface="Consolas" panose="020B0609020204030204" pitchFamily="49" charset="0"/>
                <a:ea typeface="微软雅黑" panose="020B0503020204020204" pitchFamily="34" charset="-122"/>
              </a:rPr>
              <a:t>map</a:t>
            </a:r>
            <a:r>
              <a:rPr lang="zh-CN" altLang="en-US" sz="2000" dirty="0">
                <a:solidFill>
                  <a:srgbClr val="C00000"/>
                </a:solidFill>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中，它会自动地根据键的字母顺序（或数字大小），把它插到正确的位置上。而表内永远保持整洁有序。</a:t>
            </a:r>
          </a:p>
          <a:p>
            <a:pPr indent="-285750">
              <a:lnSpc>
                <a:spcPct val="20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底层原理</a:t>
            </a:r>
            <a:r>
              <a:rPr lang="zh-CN" altLang="en-US" sz="2000" dirty="0">
                <a:effectLst/>
                <a:latin typeface="微软雅黑" panose="020B0503020204020204" pitchFamily="34" charset="-122"/>
                <a:ea typeface="微软雅黑" panose="020B0503020204020204" pitchFamily="34" charset="-122"/>
              </a:rPr>
              <a:t>：</a:t>
            </a:r>
            <a:r>
              <a:rPr lang="en-US" altLang="zh-CN" sz="2000" dirty="0">
                <a:solidFill>
                  <a:srgbClr val="C00000"/>
                </a:solidFill>
                <a:effectLst/>
                <a:latin typeface="Consolas" panose="020B0609020204030204" pitchFamily="49" charset="0"/>
                <a:ea typeface="微软雅黑" panose="020B0503020204020204" pitchFamily="34" charset="-122"/>
              </a:rPr>
              <a:t>map</a:t>
            </a:r>
            <a:r>
              <a:rPr lang="zh-CN" altLang="en-US" sz="2000" dirty="0">
                <a:effectLst/>
                <a:latin typeface="微软雅黑" panose="020B0503020204020204" pitchFamily="34" charset="-122"/>
                <a:ea typeface="微软雅黑" panose="020B0503020204020204" pitchFamily="34" charset="-122"/>
              </a:rPr>
              <a:t> 的来自它的内部结构 </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是由一棵叫做红黑树的“自平衡二叉搜索树”来保证它的有序性的。而</a:t>
            </a:r>
            <a:r>
              <a:rPr lang="zh-CN" altLang="en-US" sz="2000" dirty="0">
                <a:latin typeface="微软雅黑" panose="020B0503020204020204" pitchFamily="34" charset="-122"/>
                <a:ea typeface="微软雅黑" panose="020B0503020204020204" pitchFamily="34" charset="-122"/>
              </a:rPr>
              <a:t>我们目前</a:t>
            </a:r>
            <a:r>
              <a:rPr lang="zh-CN" altLang="en-US" sz="2000" dirty="0">
                <a:effectLst/>
                <a:latin typeface="微软雅黑" panose="020B0503020204020204" pitchFamily="34" charset="-122"/>
                <a:ea typeface="微软雅黑" panose="020B0503020204020204" pitchFamily="34" charset="-122"/>
              </a:rPr>
              <a:t>不需要知道红黑树的细节，只需要知道：这种树状结构，保证了它的有序性。</a:t>
            </a:r>
          </a:p>
        </p:txBody>
      </p:sp>
    </p:spTree>
    <p:extLst>
      <p:ext uri="{BB962C8B-B14F-4D97-AF65-F5344CB8AC3E}">
        <p14:creationId xmlns:p14="http://schemas.microsoft.com/office/powerpoint/2010/main" val="53133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A4EF96DD-A34D-6352-4D47-F16C769B7C7B}"/>
              </a:ext>
            </a:extLst>
          </p:cNvPr>
          <p:cNvSpPr txBox="1"/>
          <p:nvPr/>
        </p:nvSpPr>
        <p:spPr>
          <a:xfrm>
            <a:off x="775716" y="5264905"/>
            <a:ext cx="10495787"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对于 </a:t>
            </a:r>
            <a:r>
              <a:rPr lang="en-US" altLang="zh-CN" sz="2000" dirty="0">
                <a:solidFill>
                  <a:srgbClr val="C00000"/>
                </a:solidFill>
                <a:effectLst/>
                <a:latin typeface="Consolas" panose="020B0609020204030204" pitchFamily="49" charset="0"/>
                <a:ea typeface="微软雅黑" panose="020B0503020204020204" pitchFamily="34" charset="-122"/>
              </a:rPr>
              <a:t>map </a:t>
            </a:r>
            <a:r>
              <a:rPr lang="zh-CN" altLang="en-US" sz="2000" dirty="0">
                <a:effectLst/>
                <a:latin typeface="微软雅黑" panose="020B0503020204020204" pitchFamily="34" charset="-122"/>
                <a:ea typeface="微软雅黑" panose="020B0503020204020204" pitchFamily="34" charset="-122"/>
              </a:rPr>
              <a:t>的使用方法，有一个好消息，因为对于插入、删除、查询操作</a:t>
            </a:r>
            <a:r>
              <a:rPr lang="zh-CN" altLang="en-US" sz="2000" dirty="0">
                <a:latin typeface="微软雅黑" panose="020B0503020204020204" pitchFamily="34" charset="-122"/>
                <a:ea typeface="微软雅黑" panose="020B0503020204020204" pitchFamily="34" charset="-122"/>
              </a:rPr>
              <a:t>等常见操作而言</a:t>
            </a:r>
            <a:r>
              <a:rPr lang="zh-CN" altLang="en-US" sz="2000" dirty="0">
                <a:effectLst/>
                <a:latin typeface="微软雅黑" panose="020B0503020204020204" pitchFamily="34" charset="-122"/>
                <a:ea typeface="微软雅黑" panose="020B0503020204020204" pitchFamily="34" charset="-122"/>
              </a:rPr>
              <a:t>，</a:t>
            </a:r>
            <a:r>
              <a:rPr lang="en-US" altLang="zh-CN" sz="2000" dirty="0">
                <a:solidFill>
                  <a:srgbClr val="C00000"/>
                </a:solidFill>
                <a:effectLst/>
                <a:latin typeface="Consolas" panose="020B0609020204030204" pitchFamily="49" charset="0"/>
                <a:ea typeface="微软雅黑" panose="020B0503020204020204" pitchFamily="34" charset="-122"/>
              </a:rPr>
              <a:t>map</a:t>
            </a:r>
            <a:r>
              <a:rPr lang="zh-CN" altLang="en-US" sz="2000" dirty="0">
                <a:effectLst/>
                <a:latin typeface="微软雅黑" panose="020B0503020204020204" pitchFamily="34" charset="-122"/>
                <a:ea typeface="微软雅黑" panose="020B0503020204020204" pitchFamily="34" charset="-122"/>
              </a:rPr>
              <a:t> 和 </a:t>
            </a:r>
            <a:r>
              <a:rPr lang="en-US" altLang="zh-CN" sz="2000" dirty="0" err="1">
                <a:solidFill>
                  <a:srgbClr val="C00000"/>
                </a:solidFill>
                <a:effectLst/>
                <a:latin typeface="Consolas" panose="020B0609020204030204" pitchFamily="49" charset="0"/>
                <a:ea typeface="微软雅黑" panose="020B0503020204020204" pitchFamily="34" charset="-122"/>
              </a:rPr>
              <a:t>unordered_map</a:t>
            </a:r>
            <a:r>
              <a:rPr lang="zh-CN" altLang="en-US" sz="2000" dirty="0">
                <a:effectLst/>
                <a:latin typeface="微软雅黑" panose="020B0503020204020204" pitchFamily="34" charset="-122"/>
                <a:ea typeface="微软雅黑" panose="020B0503020204020204" pitchFamily="34" charset="-122"/>
              </a:rPr>
              <a:t> 的语法</a:t>
            </a:r>
            <a:r>
              <a:rPr lang="zh-CN" altLang="en-US" sz="2000" b="1" dirty="0">
                <a:effectLst/>
                <a:latin typeface="微软雅黑" panose="020B0503020204020204" pitchFamily="34" charset="-122"/>
                <a:ea typeface="微软雅黑" panose="020B0503020204020204" pitchFamily="34" charset="-122"/>
              </a:rPr>
              <a:t>几乎完全一样</a:t>
            </a:r>
            <a:r>
              <a:rPr lang="zh-CN" altLang="en-US" sz="2000" dirty="0">
                <a:effectLst/>
                <a:latin typeface="微软雅黑" panose="020B0503020204020204" pitchFamily="34" charset="-122"/>
                <a:ea typeface="微软雅黑" panose="020B0503020204020204" pitchFamily="34" charset="-122"/>
              </a:rPr>
              <a:t>！</a:t>
            </a:r>
          </a:p>
        </p:txBody>
      </p:sp>
      <p:pic>
        <p:nvPicPr>
          <p:cNvPr id="11" name="图片 10">
            <a:extLst>
              <a:ext uri="{FF2B5EF4-FFF2-40B4-BE49-F238E27FC236}">
                <a16:creationId xmlns:a16="http://schemas.microsoft.com/office/drawing/2014/main" id="{EA478D27-0B09-C615-F750-9BA555167CF5}"/>
              </a:ext>
            </a:extLst>
          </p:cNvPr>
          <p:cNvPicPr>
            <a:picLocks noChangeAspect="1"/>
          </p:cNvPicPr>
          <p:nvPr/>
        </p:nvPicPr>
        <p:blipFill>
          <a:blip r:embed="rId5"/>
          <a:stretch>
            <a:fillRect/>
          </a:stretch>
        </p:blipFill>
        <p:spPr>
          <a:xfrm>
            <a:off x="775716" y="2308872"/>
            <a:ext cx="10483714" cy="2550093"/>
          </a:xfrm>
          <a:prstGeom prst="rect">
            <a:avLst/>
          </a:prstGeom>
        </p:spPr>
      </p:pic>
      <p:sp>
        <p:nvSpPr>
          <p:cNvPr id="14" name="文本框 13">
            <a:extLst>
              <a:ext uri="{FF2B5EF4-FFF2-40B4-BE49-F238E27FC236}">
                <a16:creationId xmlns:a16="http://schemas.microsoft.com/office/drawing/2014/main" id="{2D0BC901-C1B6-59C6-0353-3124B20E36AC}"/>
              </a:ext>
            </a:extLst>
          </p:cNvPr>
          <p:cNvSpPr txBox="1"/>
          <p:nvPr/>
        </p:nvSpPr>
        <p:spPr>
          <a:xfrm>
            <a:off x="775716" y="1489026"/>
            <a:ext cx="4280171" cy="430887"/>
          </a:xfrm>
          <a:prstGeom prst="rect">
            <a:avLst/>
          </a:prstGeom>
          <a:solidFill>
            <a:schemeClr val="accent4">
              <a:lumMod val="20000"/>
              <a:lumOff val="80000"/>
            </a:schemeClr>
          </a:solidFill>
        </p:spPr>
        <p:txBody>
          <a:bodyPr wrap="square">
            <a:spAutoFit/>
          </a:bodyPr>
          <a:lstStyle/>
          <a:p>
            <a:r>
              <a:rPr lang="en-US" altLang="zh-CN" sz="2200" dirty="0">
                <a:solidFill>
                  <a:srgbClr val="C00000"/>
                </a:solidFill>
                <a:effectLst/>
                <a:latin typeface="Consolas" panose="020B0609020204030204" pitchFamily="49" charset="0"/>
                <a:ea typeface="微软雅黑" panose="020B0503020204020204" pitchFamily="34" charset="-122"/>
              </a:rPr>
              <a:t>map</a:t>
            </a:r>
            <a:r>
              <a:rPr lang="en-US" altLang="zh-CN" sz="2200" dirty="0">
                <a:effectLst/>
                <a:latin typeface="微软雅黑" panose="020B0503020204020204" pitchFamily="34" charset="-122"/>
                <a:ea typeface="微软雅黑" panose="020B0503020204020204" pitchFamily="34" charset="-122"/>
              </a:rPr>
              <a:t> </a:t>
            </a:r>
            <a:r>
              <a:rPr lang="zh-CN" altLang="en-US" sz="2200" dirty="0">
                <a:latin typeface="微软雅黑" panose="020B0503020204020204" pitchFamily="34" charset="-122"/>
                <a:ea typeface="微软雅黑" panose="020B0503020204020204" pitchFamily="34" charset="-122"/>
              </a:rPr>
              <a:t>对比</a:t>
            </a:r>
            <a:r>
              <a:rPr lang="en-US" altLang="zh-CN" sz="2200" dirty="0">
                <a:effectLst/>
                <a:latin typeface="微软雅黑" panose="020B0503020204020204" pitchFamily="34" charset="-122"/>
                <a:ea typeface="微软雅黑" panose="020B0503020204020204" pitchFamily="34" charset="-122"/>
              </a:rPr>
              <a:t> </a:t>
            </a:r>
            <a:r>
              <a:rPr lang="en-US" altLang="zh-CN" sz="2200" dirty="0" err="1">
                <a:solidFill>
                  <a:srgbClr val="C00000"/>
                </a:solidFill>
                <a:effectLst/>
                <a:latin typeface="Consolas" panose="020B0609020204030204" pitchFamily="49" charset="0"/>
                <a:ea typeface="微软雅黑" panose="020B0503020204020204" pitchFamily="34" charset="-122"/>
              </a:rPr>
              <a:t>unordered_map</a:t>
            </a:r>
            <a:endParaRPr lang="zh-CN" altLang="en-US" sz="22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2556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BE57C952-BAFA-F5DE-361F-128A20DF15B0}"/>
              </a:ext>
            </a:extLst>
          </p:cNvPr>
          <p:cNvSpPr txBox="1"/>
          <p:nvPr/>
        </p:nvSpPr>
        <p:spPr>
          <a:xfrm>
            <a:off x="1607253" y="1493737"/>
            <a:ext cx="8811072" cy="483722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main() {</a:t>
            </a:r>
          </a:p>
          <a:p>
            <a:r>
              <a:rPr lang="en-US" altLang="zh-CN" dirty="0">
                <a:solidFill>
                  <a:srgbClr val="000000"/>
                </a:solidFill>
                <a:latin typeface="Consolas" panose="020B0609020204030204" pitchFamily="49" charset="0"/>
              </a:rPr>
              <a:t>    map&lt;string, int&gt; students;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只需要改变类型为 </a:t>
            </a:r>
            <a:r>
              <a:rPr lang="en-US" altLang="zh-CN" dirty="0">
                <a:solidFill>
                  <a:srgbClr val="008000"/>
                </a:solidFill>
                <a:latin typeface="Consolas" panose="020B0609020204030204" pitchFamily="49" charset="0"/>
              </a:rPr>
              <a:t>map</a:t>
            </a:r>
            <a:endParaRPr lang="zh-CN" altLang="en-US" dirty="0">
              <a:solidFill>
                <a:srgbClr val="008000"/>
              </a:solidFill>
              <a:latin typeface="Consolas" panose="020B0609020204030204" pitchFamily="49" charset="0"/>
            </a:endParaRPr>
          </a:p>
          <a:p>
            <a:endParaRPr lang="zh-CN" altLang="en-US" dirty="0">
              <a:solidFill>
                <a:srgbClr val="000000"/>
              </a:solidFill>
              <a:latin typeface="Consolas" panose="020B0609020204030204" pitchFamily="49" charset="0"/>
            </a:endParaRP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操作符用法完全相同！</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students[</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90</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"Alice"</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95</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"Jerry"</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85</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count()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find() </a:t>
            </a:r>
            <a:r>
              <a:rPr lang="zh-CN" altLang="en-US" dirty="0">
                <a:solidFill>
                  <a:srgbClr val="008000"/>
                </a:solidFill>
                <a:latin typeface="Consolas" panose="020B0609020204030204" pitchFamily="49" charset="0"/>
              </a:rPr>
              <a:t>用法完全相同！</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students.count</a:t>
            </a:r>
            <a:r>
              <a:rPr lang="en-US" altLang="zh-CN" dirty="0">
                <a:solidFill>
                  <a:srgbClr val="000000"/>
                </a:solidFill>
                <a:latin typeface="Consolas" panose="020B0609020204030204" pitchFamily="49" charset="0"/>
              </a:rPr>
              <a:t>(</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"Tom's score: "</a:t>
            </a:r>
            <a:r>
              <a:rPr lang="en-US" altLang="zh-CN" dirty="0">
                <a:solidFill>
                  <a:srgbClr val="000000"/>
                </a:solidFill>
                <a:latin typeface="Consolas" panose="020B0609020204030204" pitchFamily="49" charset="0"/>
              </a:rPr>
              <a:t> &lt;&lt; students[</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erase()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size() </a:t>
            </a:r>
            <a:r>
              <a:rPr lang="zh-CN" altLang="en-US" dirty="0">
                <a:solidFill>
                  <a:srgbClr val="008000"/>
                </a:solidFill>
                <a:latin typeface="Consolas" panose="020B0609020204030204" pitchFamily="49" charset="0"/>
              </a:rPr>
              <a:t>用法也完全相同！</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students.erase</a:t>
            </a:r>
            <a:r>
              <a:rPr lang="en-US" altLang="zh-CN" dirty="0">
                <a:solidFill>
                  <a:srgbClr val="000000"/>
                </a:solidFill>
                <a:latin typeface="Consolas" panose="020B0609020204030204" pitchFamily="49" charset="0"/>
              </a:rPr>
              <a:t>(</a:t>
            </a:r>
            <a:r>
              <a:rPr lang="en-US" altLang="zh-CN" dirty="0">
                <a:solidFill>
                  <a:srgbClr val="A31515"/>
                </a:solidFill>
                <a:latin typeface="Consolas" panose="020B0609020204030204" pitchFamily="49" charset="0"/>
              </a:rPr>
              <a:t>"Jerry"</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mp.size</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0" name="文本框 9">
            <a:extLst>
              <a:ext uri="{FF2B5EF4-FFF2-40B4-BE49-F238E27FC236}">
                <a16:creationId xmlns:a16="http://schemas.microsoft.com/office/drawing/2014/main" id="{9C67D30F-B66F-E936-4803-323A5244AD25}"/>
              </a:ext>
            </a:extLst>
          </p:cNvPr>
          <p:cNvSpPr txBox="1"/>
          <p:nvPr/>
        </p:nvSpPr>
        <p:spPr>
          <a:xfrm>
            <a:off x="5485184" y="825352"/>
            <a:ext cx="2185076" cy="430887"/>
          </a:xfrm>
          <a:prstGeom prst="rect">
            <a:avLst/>
          </a:prstGeom>
          <a:solidFill>
            <a:schemeClr val="accent4">
              <a:lumMod val="20000"/>
              <a:lumOff val="80000"/>
            </a:schemeClr>
          </a:solidFill>
        </p:spPr>
        <p:txBody>
          <a:bodyPr wrap="square">
            <a:spAutoFit/>
          </a:bodyPr>
          <a:lstStyle/>
          <a:p>
            <a:r>
              <a:rPr lang="en-US" altLang="zh-CN" sz="2200" dirty="0">
                <a:solidFill>
                  <a:srgbClr val="C00000"/>
                </a:solidFill>
                <a:effectLst/>
                <a:latin typeface="Consolas" panose="020B0609020204030204" pitchFamily="49" charset="0"/>
                <a:ea typeface="微软雅黑" panose="020B0503020204020204" pitchFamily="34" charset="-122"/>
              </a:rPr>
              <a:t>map</a:t>
            </a:r>
            <a:r>
              <a:rPr lang="zh-CN" altLang="en-US" sz="2200" dirty="0">
                <a:effectLst/>
                <a:latin typeface="微软雅黑" panose="020B0503020204020204" pitchFamily="34" charset="-122"/>
                <a:ea typeface="微软雅黑" panose="020B0503020204020204" pitchFamily="34" charset="-122"/>
              </a:rPr>
              <a:t> 的使用方法</a:t>
            </a:r>
            <a:endParaRPr lang="zh-CN" altLang="en-US" sz="2200" dirty="0"/>
          </a:p>
        </p:txBody>
      </p:sp>
    </p:spTree>
    <p:extLst>
      <p:ext uri="{BB962C8B-B14F-4D97-AF65-F5344CB8AC3E}">
        <p14:creationId xmlns:p14="http://schemas.microsoft.com/office/powerpoint/2010/main" val="332334409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BE57C952-BAFA-F5DE-361F-128A20DF15B0}"/>
              </a:ext>
            </a:extLst>
          </p:cNvPr>
          <p:cNvSpPr txBox="1"/>
          <p:nvPr/>
        </p:nvSpPr>
        <p:spPr>
          <a:xfrm>
            <a:off x="1607253" y="1493737"/>
            <a:ext cx="8811072" cy="4837222"/>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main() {</a:t>
            </a:r>
          </a:p>
          <a:p>
            <a:r>
              <a:rPr lang="en-US" altLang="zh-CN" dirty="0">
                <a:solidFill>
                  <a:srgbClr val="000000"/>
                </a:solidFill>
                <a:latin typeface="Consolas" panose="020B0609020204030204" pitchFamily="49" charset="0"/>
              </a:rPr>
              <a:t>    map&lt;string, int&gt; students;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只需要改变类型为 </a:t>
            </a:r>
            <a:r>
              <a:rPr lang="en-US" altLang="zh-CN" dirty="0">
                <a:solidFill>
                  <a:srgbClr val="008000"/>
                </a:solidFill>
                <a:latin typeface="Consolas" panose="020B0609020204030204" pitchFamily="49" charset="0"/>
              </a:rPr>
              <a:t>map</a:t>
            </a:r>
            <a:endParaRPr lang="zh-CN" altLang="en-US" dirty="0">
              <a:solidFill>
                <a:srgbClr val="008000"/>
              </a:solidFill>
              <a:latin typeface="Consolas" panose="020B0609020204030204" pitchFamily="49" charset="0"/>
            </a:endParaRPr>
          </a:p>
          <a:p>
            <a:endParaRPr lang="zh-CN" altLang="en-US" dirty="0">
              <a:solidFill>
                <a:srgbClr val="000000"/>
              </a:solidFill>
              <a:latin typeface="Consolas" panose="020B0609020204030204" pitchFamily="49" charset="0"/>
            </a:endParaRP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操作符用法完全相同！</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students[</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90</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"Alice"</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95</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"Jerry"</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85</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count()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find() </a:t>
            </a:r>
            <a:r>
              <a:rPr lang="zh-CN" altLang="en-US" dirty="0">
                <a:solidFill>
                  <a:srgbClr val="008000"/>
                </a:solidFill>
                <a:latin typeface="Consolas" panose="020B0609020204030204" pitchFamily="49" charset="0"/>
              </a:rPr>
              <a:t>用法完全相同！</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students.count</a:t>
            </a:r>
            <a:r>
              <a:rPr lang="en-US" altLang="zh-CN" dirty="0">
                <a:solidFill>
                  <a:srgbClr val="000000"/>
                </a:solidFill>
                <a:latin typeface="Consolas" panose="020B0609020204030204" pitchFamily="49" charset="0"/>
              </a:rPr>
              <a:t>(</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A31515"/>
                </a:solidFill>
                <a:latin typeface="Consolas" panose="020B0609020204030204" pitchFamily="49" charset="0"/>
              </a:rPr>
              <a:t>"Tom's score: "</a:t>
            </a:r>
            <a:r>
              <a:rPr lang="en-US" altLang="zh-CN" dirty="0">
                <a:solidFill>
                  <a:srgbClr val="000000"/>
                </a:solidFill>
                <a:latin typeface="Consolas" panose="020B0609020204030204" pitchFamily="49" charset="0"/>
              </a:rPr>
              <a:t> &lt;&lt; students[</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erase() </a:t>
            </a:r>
            <a:r>
              <a:rPr lang="zh-CN" altLang="en-US" dirty="0">
                <a:solidFill>
                  <a:srgbClr val="008000"/>
                </a:solidFill>
                <a:latin typeface="Consolas" panose="020B0609020204030204" pitchFamily="49" charset="0"/>
              </a:rPr>
              <a:t>和 </a:t>
            </a:r>
            <a:r>
              <a:rPr lang="en-US" altLang="zh-CN" dirty="0">
                <a:solidFill>
                  <a:srgbClr val="008000"/>
                </a:solidFill>
                <a:latin typeface="Consolas" panose="020B0609020204030204" pitchFamily="49" charset="0"/>
              </a:rPr>
              <a:t>size() </a:t>
            </a:r>
            <a:r>
              <a:rPr lang="zh-CN" altLang="en-US" dirty="0">
                <a:solidFill>
                  <a:srgbClr val="008000"/>
                </a:solidFill>
                <a:latin typeface="Consolas" panose="020B0609020204030204" pitchFamily="49" charset="0"/>
              </a:rPr>
              <a:t>用法也完全相同！</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students.erase</a:t>
            </a:r>
            <a:r>
              <a:rPr lang="en-US" altLang="zh-CN" dirty="0">
                <a:solidFill>
                  <a:srgbClr val="000000"/>
                </a:solidFill>
                <a:latin typeface="Consolas" panose="020B0609020204030204" pitchFamily="49" charset="0"/>
              </a:rPr>
              <a:t>(</a:t>
            </a:r>
            <a:r>
              <a:rPr lang="en-US" altLang="zh-CN" dirty="0">
                <a:solidFill>
                  <a:srgbClr val="A31515"/>
                </a:solidFill>
                <a:latin typeface="Consolas" panose="020B0609020204030204" pitchFamily="49" charset="0"/>
              </a:rPr>
              <a:t>"Jerry"</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mp.size</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0" name="文本框 9">
            <a:extLst>
              <a:ext uri="{FF2B5EF4-FFF2-40B4-BE49-F238E27FC236}">
                <a16:creationId xmlns:a16="http://schemas.microsoft.com/office/drawing/2014/main" id="{9C67D30F-B66F-E936-4803-323A5244AD25}"/>
              </a:ext>
            </a:extLst>
          </p:cNvPr>
          <p:cNvSpPr txBox="1"/>
          <p:nvPr/>
        </p:nvSpPr>
        <p:spPr>
          <a:xfrm>
            <a:off x="5485184" y="825352"/>
            <a:ext cx="2185076" cy="430887"/>
          </a:xfrm>
          <a:prstGeom prst="rect">
            <a:avLst/>
          </a:prstGeom>
          <a:solidFill>
            <a:schemeClr val="accent4">
              <a:lumMod val="20000"/>
              <a:lumOff val="80000"/>
            </a:schemeClr>
          </a:solidFill>
        </p:spPr>
        <p:txBody>
          <a:bodyPr wrap="square">
            <a:spAutoFit/>
          </a:bodyPr>
          <a:lstStyle/>
          <a:p>
            <a:r>
              <a:rPr lang="en-US" altLang="zh-CN" sz="2200" dirty="0">
                <a:solidFill>
                  <a:srgbClr val="C00000"/>
                </a:solidFill>
                <a:effectLst/>
                <a:latin typeface="Consolas" panose="020B0609020204030204" pitchFamily="49" charset="0"/>
                <a:ea typeface="微软雅黑" panose="020B0503020204020204" pitchFamily="34" charset="-122"/>
              </a:rPr>
              <a:t>map</a:t>
            </a:r>
            <a:r>
              <a:rPr lang="zh-CN" altLang="en-US" sz="2200" dirty="0">
                <a:effectLst/>
                <a:latin typeface="微软雅黑" panose="020B0503020204020204" pitchFamily="34" charset="-122"/>
                <a:ea typeface="微软雅黑" panose="020B0503020204020204" pitchFamily="34" charset="-122"/>
              </a:rPr>
              <a:t> 的使用方法</a:t>
            </a:r>
            <a:endParaRPr lang="zh-CN" altLang="en-US" sz="2200" dirty="0"/>
          </a:p>
        </p:txBody>
      </p:sp>
    </p:spTree>
    <p:extLst>
      <p:ext uri="{BB962C8B-B14F-4D97-AF65-F5344CB8AC3E}">
        <p14:creationId xmlns:p14="http://schemas.microsoft.com/office/powerpoint/2010/main" val="5397759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BE57C952-BAFA-F5DE-361F-128A20DF15B0}"/>
              </a:ext>
            </a:extLst>
          </p:cNvPr>
          <p:cNvSpPr txBox="1"/>
          <p:nvPr/>
        </p:nvSpPr>
        <p:spPr>
          <a:xfrm>
            <a:off x="1552956" y="1586150"/>
            <a:ext cx="8811072" cy="317522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main() {</a:t>
            </a:r>
          </a:p>
          <a:p>
            <a:r>
              <a:rPr lang="en-US" altLang="zh-CN" dirty="0">
                <a:solidFill>
                  <a:srgbClr val="000000"/>
                </a:solidFill>
                <a:latin typeface="Consolas" panose="020B0609020204030204" pitchFamily="49" charset="0"/>
              </a:rPr>
              <a:t>    map&lt;string, int&gt; students; </a:t>
            </a:r>
          </a:p>
          <a:p>
            <a:endParaRPr lang="zh-CN" altLang="en-US"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"Tom"</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90</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"Alice"</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95</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students[</a:t>
            </a:r>
            <a:r>
              <a:rPr lang="en-US" altLang="zh-CN" dirty="0">
                <a:solidFill>
                  <a:srgbClr val="A31515"/>
                </a:solidFill>
                <a:latin typeface="Consolas" panose="020B0609020204030204" pitchFamily="49" charset="0"/>
              </a:rPr>
              <a:t>"Jerry"</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85</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sz="1800" dirty="0">
                <a:solidFill>
                  <a:srgbClr val="0000FF"/>
                </a:solidFill>
                <a:latin typeface="Consolas" panose="020B0609020204030204" pitchFamily="49" charset="0"/>
              </a:rPr>
              <a:t>for</a:t>
            </a:r>
            <a:r>
              <a:rPr lang="en-US" altLang="zh-CN" sz="1800" dirty="0">
                <a:solidFill>
                  <a:srgbClr val="000000"/>
                </a:solidFill>
                <a:latin typeface="Consolas" panose="020B0609020204030204" pitchFamily="49" charset="0"/>
              </a:rPr>
              <a:t> (</a:t>
            </a:r>
            <a:r>
              <a:rPr lang="en-US" altLang="zh-CN" sz="1800" dirty="0">
                <a:solidFill>
                  <a:srgbClr val="0000FF"/>
                </a:solidFill>
                <a:latin typeface="Consolas" panose="020B0609020204030204" pitchFamily="49" charset="0"/>
              </a:rPr>
              <a:t>const</a:t>
            </a:r>
            <a:r>
              <a:rPr lang="en-US" altLang="zh-CN" sz="1800" dirty="0">
                <a:solidFill>
                  <a:srgbClr val="000000"/>
                </a:solidFill>
                <a:latin typeface="Consolas" panose="020B0609020204030204" pitchFamily="49" charset="0"/>
              </a:rPr>
              <a:t> auto&amp; pair : students) {</a:t>
            </a:r>
          </a:p>
          <a:p>
            <a:r>
              <a:rPr lang="en-US" altLang="zh-CN" sz="1800" dirty="0">
                <a:solidFill>
                  <a:srgbClr val="000000"/>
                </a:solidFill>
                <a:latin typeface="Consolas" panose="020B0609020204030204" pitchFamily="49" charset="0"/>
              </a:rPr>
              <a:t>        </a:t>
            </a:r>
            <a:r>
              <a:rPr lang="en-US" altLang="zh-CN" sz="1800" dirty="0" err="1">
                <a:solidFill>
                  <a:srgbClr val="000000"/>
                </a:solidFill>
                <a:latin typeface="Consolas" panose="020B0609020204030204" pitchFamily="49" charset="0"/>
              </a:rPr>
              <a:t>cout</a:t>
            </a:r>
            <a:r>
              <a:rPr lang="en-US" altLang="zh-CN" sz="1800" dirty="0">
                <a:solidFill>
                  <a:srgbClr val="000000"/>
                </a:solidFill>
                <a:latin typeface="Consolas" panose="020B0609020204030204" pitchFamily="49" charset="0"/>
              </a:rPr>
              <a:t> &lt;&lt; </a:t>
            </a:r>
            <a:r>
              <a:rPr lang="en-US" altLang="zh-CN" sz="1800" dirty="0" err="1">
                <a:solidFill>
                  <a:srgbClr val="000000"/>
                </a:solidFill>
                <a:latin typeface="Consolas" panose="020B0609020204030204" pitchFamily="49" charset="0"/>
              </a:rPr>
              <a:t>pair.first</a:t>
            </a:r>
            <a:r>
              <a:rPr lang="en-US" altLang="zh-CN" sz="1800" dirty="0">
                <a:solidFill>
                  <a:srgbClr val="000000"/>
                </a:solidFill>
                <a:latin typeface="Consolas" panose="020B0609020204030204" pitchFamily="49" charset="0"/>
              </a:rPr>
              <a:t> &lt;&lt; </a:t>
            </a:r>
            <a:r>
              <a:rPr lang="en-US" altLang="zh-CN" sz="1800" dirty="0">
                <a:solidFill>
                  <a:srgbClr val="A31515"/>
                </a:solidFill>
                <a:latin typeface="Consolas" panose="020B0609020204030204" pitchFamily="49" charset="0"/>
              </a:rPr>
              <a:t>": "</a:t>
            </a:r>
            <a:r>
              <a:rPr lang="en-US" altLang="zh-CN" sz="1800" dirty="0">
                <a:solidFill>
                  <a:srgbClr val="000000"/>
                </a:solidFill>
                <a:latin typeface="Consolas" panose="020B0609020204030204" pitchFamily="49" charset="0"/>
              </a:rPr>
              <a:t> &lt;&lt; </a:t>
            </a:r>
            <a:r>
              <a:rPr lang="en-US" altLang="zh-CN" sz="1800" dirty="0" err="1">
                <a:solidFill>
                  <a:srgbClr val="000000"/>
                </a:solidFill>
                <a:latin typeface="Consolas" panose="020B0609020204030204" pitchFamily="49" charset="0"/>
              </a:rPr>
              <a:t>pair.second</a:t>
            </a:r>
            <a:r>
              <a:rPr lang="en-US" altLang="zh-CN" sz="1800" dirty="0">
                <a:solidFill>
                  <a:srgbClr val="000000"/>
                </a:solidFill>
                <a:latin typeface="Consolas" panose="020B0609020204030204" pitchFamily="49" charset="0"/>
              </a:rPr>
              <a:t> &lt;&lt; </a:t>
            </a:r>
            <a:r>
              <a:rPr lang="en-US" altLang="zh-CN" sz="1800" dirty="0" err="1">
                <a:solidFill>
                  <a:srgbClr val="000000"/>
                </a:solidFill>
                <a:latin typeface="Consolas" panose="020B0609020204030204" pitchFamily="49" charset="0"/>
              </a:rPr>
              <a:t>endl</a:t>
            </a:r>
            <a:r>
              <a:rPr lang="en-US" altLang="zh-CN" sz="1800" dirty="0">
                <a:solidFill>
                  <a:srgbClr val="000000"/>
                </a:solidFill>
                <a:latin typeface="Consolas" panose="020B0609020204030204" pitchFamily="49" charset="0"/>
              </a:rPr>
              <a:t>;</a:t>
            </a:r>
          </a:p>
          <a:p>
            <a:r>
              <a:rPr lang="en-US" altLang="zh-CN" sz="1800" dirty="0">
                <a:solidFill>
                  <a:srgbClr val="000000"/>
                </a:solidFill>
                <a:latin typeface="Consolas" panose="020B0609020204030204" pitchFamily="49" charset="0"/>
              </a:rPr>
              <a:t>    }</a:t>
            </a:r>
            <a:endParaRPr lang="zh-CN" altLang="en-US" sz="1800"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0" name="文本框 9">
            <a:extLst>
              <a:ext uri="{FF2B5EF4-FFF2-40B4-BE49-F238E27FC236}">
                <a16:creationId xmlns:a16="http://schemas.microsoft.com/office/drawing/2014/main" id="{9C67D30F-B66F-E936-4803-323A5244AD25}"/>
              </a:ext>
            </a:extLst>
          </p:cNvPr>
          <p:cNvSpPr txBox="1"/>
          <p:nvPr/>
        </p:nvSpPr>
        <p:spPr>
          <a:xfrm>
            <a:off x="4476951" y="825352"/>
            <a:ext cx="5928215" cy="430887"/>
          </a:xfrm>
          <a:prstGeom prst="rect">
            <a:avLst/>
          </a:prstGeom>
          <a:solidFill>
            <a:schemeClr val="accent4">
              <a:lumMod val="20000"/>
              <a:lumOff val="80000"/>
            </a:schemeClr>
          </a:solidFill>
        </p:spPr>
        <p:txBody>
          <a:bodyPr wrap="square">
            <a:spAutoFit/>
          </a:bodyPr>
          <a:lstStyle/>
          <a:p>
            <a:r>
              <a:rPr lang="en-US" altLang="zh-CN" sz="2200" dirty="0">
                <a:solidFill>
                  <a:srgbClr val="C00000"/>
                </a:solidFill>
                <a:effectLst/>
                <a:ea typeface="微软雅黑" panose="020B0503020204020204" pitchFamily="34" charset="-122"/>
              </a:rPr>
              <a:t>map</a:t>
            </a:r>
            <a:r>
              <a:rPr lang="zh-CN" altLang="en-US" sz="2200" dirty="0">
                <a:effectLst/>
                <a:ea typeface="微软雅黑" panose="020B0503020204020204" pitchFamily="34" charset="-122"/>
              </a:rPr>
              <a:t> 的遍历</a:t>
            </a:r>
            <a:r>
              <a:rPr lang="en-US" altLang="zh-CN" sz="2200" dirty="0">
                <a:effectLst/>
                <a:ea typeface="微软雅黑" panose="020B0503020204020204" pitchFamily="34" charset="-122"/>
              </a:rPr>
              <a:t>, </a:t>
            </a:r>
            <a:r>
              <a:rPr lang="zh-CN" altLang="en-US" sz="2200" dirty="0">
                <a:effectLst/>
                <a:ea typeface="微软雅黑" panose="020B0503020204020204" pitchFamily="34" charset="-122"/>
              </a:rPr>
              <a:t>同样使用基于范围的 </a:t>
            </a:r>
            <a:r>
              <a:rPr lang="en-US" altLang="zh-CN" sz="2200" dirty="0">
                <a:effectLst/>
                <a:ea typeface="微软雅黑" panose="020B0503020204020204" pitchFamily="34" charset="-122"/>
              </a:rPr>
              <a:t>for </a:t>
            </a:r>
            <a:r>
              <a:rPr lang="zh-CN" altLang="en-US" sz="2200" dirty="0">
                <a:effectLst/>
                <a:ea typeface="微软雅黑" panose="020B0503020204020204" pitchFamily="34" charset="-122"/>
              </a:rPr>
              <a:t>循环</a:t>
            </a:r>
            <a:endParaRPr lang="zh-CN" altLang="en-US" sz="2200" dirty="0"/>
          </a:p>
        </p:txBody>
      </p:sp>
      <p:sp>
        <p:nvSpPr>
          <p:cNvPr id="11" name="文本框 10">
            <a:extLst>
              <a:ext uri="{FF2B5EF4-FFF2-40B4-BE49-F238E27FC236}">
                <a16:creationId xmlns:a16="http://schemas.microsoft.com/office/drawing/2014/main" id="{E64946F3-A003-2CB5-E839-8ABD94D4679D}"/>
              </a:ext>
            </a:extLst>
          </p:cNvPr>
          <p:cNvSpPr txBox="1"/>
          <p:nvPr/>
        </p:nvSpPr>
        <p:spPr>
          <a:xfrm>
            <a:off x="1552956" y="4910999"/>
            <a:ext cx="8811072" cy="1426865"/>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t>对于 </a:t>
            </a:r>
            <a:r>
              <a:rPr lang="en-US" altLang="zh-CN" sz="2000" dirty="0"/>
              <a:t>map </a:t>
            </a:r>
            <a:r>
              <a:rPr lang="zh-CN" altLang="en-US" sz="2000" dirty="0"/>
              <a:t>的遍历，因为</a:t>
            </a:r>
            <a:r>
              <a:rPr lang="en-US" altLang="zh-CN" sz="2000" dirty="0"/>
              <a:t>map</a:t>
            </a:r>
            <a:r>
              <a:rPr lang="zh-CN" altLang="en-US" sz="2000" dirty="0"/>
              <a:t>是有序的，所以输出顺序会是   </a:t>
            </a:r>
            <a:endParaRPr lang="en-US" altLang="zh-CN" sz="2000" dirty="0"/>
          </a:p>
          <a:p>
            <a:pPr>
              <a:lnSpc>
                <a:spcPct val="150000"/>
              </a:lnSpc>
            </a:pPr>
            <a:r>
              <a:rPr lang="en-US" altLang="zh-CN" sz="2000" dirty="0"/>
              <a:t>Alice: 95; Tom: 90; Jerry: 85</a:t>
            </a:r>
          </a:p>
          <a:p>
            <a:pPr>
              <a:lnSpc>
                <a:spcPct val="150000"/>
              </a:lnSpc>
            </a:pPr>
            <a:r>
              <a:rPr lang="zh-CN" altLang="en-US" sz="2000" dirty="0"/>
              <a:t>因为 </a:t>
            </a:r>
            <a:r>
              <a:rPr lang="en-US" altLang="zh-CN" sz="2000" dirty="0"/>
              <a:t>map </a:t>
            </a:r>
            <a:r>
              <a:rPr lang="zh-CN" altLang="en-US" sz="2000" dirty="0"/>
              <a:t>按照键进行排序，而 </a:t>
            </a:r>
            <a:r>
              <a:rPr lang="en-US" altLang="zh-CN" sz="2000" dirty="0"/>
              <a:t>A </a:t>
            </a:r>
            <a:r>
              <a:rPr lang="zh-CN" altLang="en-US" sz="2000" dirty="0"/>
              <a:t>在 </a:t>
            </a:r>
            <a:r>
              <a:rPr lang="en-US" altLang="zh-CN" sz="2000" dirty="0"/>
              <a:t>T </a:t>
            </a:r>
            <a:r>
              <a:rPr lang="zh-CN" altLang="en-US" sz="2000" dirty="0"/>
              <a:t>前面</a:t>
            </a:r>
            <a:r>
              <a:rPr lang="en-US" altLang="zh-CN" sz="2000" dirty="0"/>
              <a:t>(</a:t>
            </a:r>
            <a:r>
              <a:rPr lang="zh-CN" altLang="en-US" sz="2000" dirty="0"/>
              <a:t>也就是树的中序遍历的顺序</a:t>
            </a:r>
            <a:r>
              <a:rPr lang="en-US" altLang="zh-CN" sz="2000" dirty="0"/>
              <a:t>)</a:t>
            </a:r>
            <a:endParaRPr lang="zh-CN" altLang="en-US" sz="2000" dirty="0"/>
          </a:p>
        </p:txBody>
      </p:sp>
    </p:spTree>
    <p:extLst>
      <p:ext uri="{BB962C8B-B14F-4D97-AF65-F5344CB8AC3E}">
        <p14:creationId xmlns:p14="http://schemas.microsoft.com/office/powerpoint/2010/main" val="248485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E64946F3-A003-2CB5-E839-8ABD94D4679D}"/>
              </a:ext>
            </a:extLst>
          </p:cNvPr>
          <p:cNvSpPr txBox="1"/>
          <p:nvPr/>
        </p:nvSpPr>
        <p:spPr>
          <a:xfrm>
            <a:off x="890082" y="1553159"/>
            <a:ext cx="10381421" cy="1889556"/>
          </a:xfrm>
          <a:prstGeom prst="rect">
            <a:avLst/>
          </a:prstGeom>
          <a:solidFill>
            <a:schemeClr val="accent4">
              <a:lumMod val="20000"/>
              <a:lumOff val="80000"/>
            </a:schemeClr>
          </a:solidFill>
          <a:ln>
            <a:solidFill>
              <a:schemeClr val="accent4">
                <a:lumMod val="20000"/>
                <a:lumOff val="80000"/>
              </a:schemeClr>
            </a:solidFill>
          </a:ln>
        </p:spPr>
        <p:txBody>
          <a:bodyPr wrap="square">
            <a:spAutoFit/>
          </a:bodyPr>
          <a:lstStyle/>
          <a:p>
            <a:pPr>
              <a:lnSpc>
                <a:spcPct val="150000"/>
              </a:lnSpc>
            </a:pPr>
            <a:r>
              <a:rPr lang="zh-CN" altLang="en-US" sz="2000" dirty="0"/>
              <a:t>因为 </a:t>
            </a:r>
            <a:r>
              <a:rPr lang="en-US" altLang="zh-CN" sz="2000" dirty="0"/>
              <a:t>map </a:t>
            </a:r>
            <a:r>
              <a:rPr lang="zh-CN" altLang="en-US" sz="2000" dirty="0"/>
              <a:t>是有序的，所以还可以解决</a:t>
            </a:r>
            <a:r>
              <a:rPr lang="zh-CN" altLang="en-US" sz="2000" dirty="0">
                <a:effectLst/>
                <a:latin typeface="微软雅黑" panose="020B0503020204020204" pitchFamily="34" charset="-122"/>
                <a:ea typeface="微软雅黑" panose="020B0503020204020204" pitchFamily="34" charset="-122"/>
              </a:rPr>
              <a:t>一些 </a:t>
            </a:r>
            <a:r>
              <a:rPr lang="en-US" altLang="zh-CN" sz="2000" dirty="0" err="1">
                <a:solidFill>
                  <a:srgbClr val="C00000"/>
                </a:solidFill>
                <a:effectLst/>
                <a:latin typeface="Consolas" panose="020B0609020204030204" pitchFamily="49" charset="0"/>
                <a:ea typeface="微软雅黑" panose="020B0503020204020204" pitchFamily="34" charset="-122"/>
              </a:rPr>
              <a:t>unordered_map</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很难解决得问题</a:t>
            </a:r>
            <a:r>
              <a:rPr lang="zh-CN" altLang="en-US" sz="2000" dirty="0"/>
              <a:t>，例如查找一个元素的 前驱</a:t>
            </a:r>
            <a:r>
              <a:rPr lang="en-US" altLang="zh-CN" sz="2000" dirty="0"/>
              <a:t>/</a:t>
            </a:r>
            <a:r>
              <a:rPr lang="zh-CN" altLang="en-US" sz="2000" dirty="0"/>
              <a:t>后继。</a:t>
            </a:r>
            <a:endParaRPr lang="en-US" altLang="zh-CN" sz="2000" dirty="0"/>
          </a:p>
          <a:p>
            <a:pPr>
              <a:lnSpc>
                <a:spcPct val="150000"/>
              </a:lnSpc>
            </a:pPr>
            <a:r>
              <a:rPr lang="zh-CN" altLang="en-US" sz="2000" dirty="0"/>
              <a:t>在以前我们学习了二分查找，可以在有序的区间内快速找到目标值，而 </a:t>
            </a:r>
            <a:r>
              <a:rPr lang="en-US" altLang="zh-CN" sz="2000" dirty="0"/>
              <a:t>map </a:t>
            </a:r>
            <a:r>
              <a:rPr lang="zh-CN" altLang="en-US" sz="2000" dirty="0"/>
              <a:t>也是有序的，所以支持使用 </a:t>
            </a:r>
            <a:r>
              <a:rPr lang="en-US" altLang="zh-CN" sz="2000" dirty="0" err="1"/>
              <a:t>lower_bound</a:t>
            </a:r>
            <a:r>
              <a:rPr lang="en-US" altLang="zh-CN" sz="2000" dirty="0"/>
              <a:t> </a:t>
            </a:r>
            <a:r>
              <a:rPr lang="zh-CN" altLang="en-US" sz="2000" dirty="0"/>
              <a:t>和 </a:t>
            </a:r>
            <a:r>
              <a:rPr lang="en-US" altLang="zh-CN" sz="2000" dirty="0" err="1"/>
              <a:t>upper_bound</a:t>
            </a:r>
            <a:r>
              <a:rPr lang="en-US" altLang="zh-CN" sz="2000" dirty="0"/>
              <a:t> </a:t>
            </a:r>
            <a:r>
              <a:rPr lang="zh-CN" altLang="en-US" sz="2000" dirty="0"/>
              <a:t>函数。</a:t>
            </a:r>
            <a:endParaRPr lang="en-US" altLang="zh-CN" sz="2000" dirty="0"/>
          </a:p>
        </p:txBody>
      </p:sp>
      <p:sp>
        <p:nvSpPr>
          <p:cNvPr id="13" name="文本框 12">
            <a:extLst>
              <a:ext uri="{FF2B5EF4-FFF2-40B4-BE49-F238E27FC236}">
                <a16:creationId xmlns:a16="http://schemas.microsoft.com/office/drawing/2014/main" id="{8A9AC550-790C-9002-E134-FD726C9397F3}"/>
              </a:ext>
            </a:extLst>
          </p:cNvPr>
          <p:cNvSpPr txBox="1"/>
          <p:nvPr/>
        </p:nvSpPr>
        <p:spPr>
          <a:xfrm>
            <a:off x="890082" y="3739635"/>
            <a:ext cx="10381420" cy="80534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200" dirty="0" err="1">
                <a:solidFill>
                  <a:srgbClr val="000000"/>
                </a:solidFill>
                <a:latin typeface="Consolas" panose="020B0609020204030204" pitchFamily="49" charset="0"/>
              </a:rPr>
              <a:t>lower_bound</a:t>
            </a:r>
            <a:r>
              <a:rPr lang="en-US" altLang="zh-CN" sz="2200" dirty="0">
                <a:solidFill>
                  <a:srgbClr val="000000"/>
                </a:solidFill>
                <a:latin typeface="Consolas" panose="020B0609020204030204" pitchFamily="49" charset="0"/>
              </a:rPr>
              <a:t>(</a:t>
            </a:r>
            <a:r>
              <a:rPr lang="en-US" altLang="zh-CN" sz="2200" dirty="0" err="1">
                <a:solidFill>
                  <a:srgbClr val="000000"/>
                </a:solidFill>
                <a:latin typeface="Consolas" panose="020B0609020204030204" pitchFamily="49" charset="0"/>
              </a:rPr>
              <a:t>mp.begin</a:t>
            </a:r>
            <a:r>
              <a:rPr lang="en-US" altLang="zh-CN" sz="2200" dirty="0">
                <a:solidFill>
                  <a:srgbClr val="000000"/>
                </a:solidFill>
                <a:latin typeface="Consolas" panose="020B0609020204030204" pitchFamily="49" charset="0"/>
              </a:rPr>
              <a:t>(), </a:t>
            </a:r>
            <a:r>
              <a:rPr lang="en-US" altLang="zh-CN" sz="2200" dirty="0" err="1">
                <a:solidFill>
                  <a:srgbClr val="000000"/>
                </a:solidFill>
                <a:latin typeface="Consolas" panose="020B0609020204030204" pitchFamily="49" charset="0"/>
              </a:rPr>
              <a:t>mp.end</a:t>
            </a:r>
            <a:r>
              <a:rPr lang="en-US" altLang="zh-CN" sz="2200" dirty="0">
                <a:solidFill>
                  <a:srgbClr val="000000"/>
                </a:solidFill>
                <a:latin typeface="Consolas" panose="020B0609020204030204" pitchFamily="49" charset="0"/>
              </a:rPr>
              <a:t>(), key);</a:t>
            </a:r>
          </a:p>
          <a:p>
            <a:r>
              <a:rPr lang="en-US" altLang="zh-CN" sz="2200" dirty="0" err="1">
                <a:solidFill>
                  <a:srgbClr val="000000"/>
                </a:solidFill>
                <a:latin typeface="Consolas" panose="020B0609020204030204" pitchFamily="49" charset="0"/>
              </a:rPr>
              <a:t>upper_bound</a:t>
            </a:r>
            <a:r>
              <a:rPr lang="en-US" altLang="zh-CN" sz="2200" dirty="0">
                <a:solidFill>
                  <a:srgbClr val="000000"/>
                </a:solidFill>
                <a:latin typeface="Consolas" panose="020B0609020204030204" pitchFamily="49" charset="0"/>
              </a:rPr>
              <a:t>(</a:t>
            </a:r>
            <a:r>
              <a:rPr lang="en-US" altLang="zh-CN" sz="2200" dirty="0" err="1">
                <a:solidFill>
                  <a:srgbClr val="000000"/>
                </a:solidFill>
                <a:latin typeface="Consolas" panose="020B0609020204030204" pitchFamily="49" charset="0"/>
              </a:rPr>
              <a:t>mp.begin</a:t>
            </a:r>
            <a:r>
              <a:rPr lang="en-US" altLang="zh-CN" sz="2200" dirty="0">
                <a:solidFill>
                  <a:srgbClr val="000000"/>
                </a:solidFill>
                <a:latin typeface="Consolas" panose="020B0609020204030204" pitchFamily="49" charset="0"/>
              </a:rPr>
              <a:t>(), </a:t>
            </a:r>
            <a:r>
              <a:rPr lang="en-US" altLang="zh-CN" sz="2200" dirty="0" err="1">
                <a:solidFill>
                  <a:srgbClr val="000000"/>
                </a:solidFill>
                <a:latin typeface="Consolas" panose="020B0609020204030204" pitchFamily="49" charset="0"/>
              </a:rPr>
              <a:t>mp.end</a:t>
            </a:r>
            <a:r>
              <a:rPr lang="en-US" altLang="zh-CN" sz="2200" dirty="0">
                <a:solidFill>
                  <a:srgbClr val="000000"/>
                </a:solidFill>
                <a:latin typeface="Consolas" panose="020B0609020204030204" pitchFamily="49" charset="0"/>
              </a:rPr>
              <a:t>(), key);</a:t>
            </a:r>
            <a:endParaRPr lang="zh-CN" altLang="en-US" sz="2200" dirty="0">
              <a:solidFill>
                <a:srgbClr val="000000"/>
              </a:solidFill>
              <a:latin typeface="Consolas" panose="020B0609020204030204" pitchFamily="49" charset="0"/>
            </a:endParaRPr>
          </a:p>
        </p:txBody>
      </p:sp>
      <p:sp>
        <p:nvSpPr>
          <p:cNvPr id="16" name="文本框 15">
            <a:extLst>
              <a:ext uri="{FF2B5EF4-FFF2-40B4-BE49-F238E27FC236}">
                <a16:creationId xmlns:a16="http://schemas.microsoft.com/office/drawing/2014/main" id="{5CE48A12-3380-0AD3-2593-737117AE81E7}"/>
              </a:ext>
            </a:extLst>
          </p:cNvPr>
          <p:cNvSpPr txBox="1"/>
          <p:nvPr/>
        </p:nvSpPr>
        <p:spPr>
          <a:xfrm>
            <a:off x="890366" y="4776364"/>
            <a:ext cx="10411836" cy="1519198"/>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sz="2400" b="1" dirty="0">
                <a:effectLst/>
                <a:latin typeface="Consolas" panose="020B0609020204030204" pitchFamily="49" charset="0"/>
                <a:ea typeface="微软雅黑" panose="020B0503020204020204" pitchFamily="34" charset="-122"/>
              </a:rPr>
              <a:t>它的意义分别是：</a:t>
            </a:r>
            <a:endParaRPr lang="en-US" altLang="zh-CN" sz="2000" dirty="0">
              <a:solidFill>
                <a:srgbClr val="C00000"/>
              </a:solidFill>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Consolas" panose="020B0609020204030204" pitchFamily="49" charset="0"/>
              <a:buChar char="•"/>
            </a:pPr>
            <a:r>
              <a:rPr lang="en-US" altLang="zh-CN" sz="2000" dirty="0" err="1">
                <a:solidFill>
                  <a:srgbClr val="C00000"/>
                </a:solidFill>
                <a:effectLst/>
                <a:latin typeface="Consolas" panose="020B0609020204030204" pitchFamily="49" charset="0"/>
                <a:ea typeface="微软雅黑" panose="020B0503020204020204" pitchFamily="34" charset="-122"/>
              </a:rPr>
              <a:t>lower_bound</a:t>
            </a:r>
            <a:r>
              <a:rPr lang="en-US" altLang="zh-CN" sz="2000" dirty="0">
                <a:solidFill>
                  <a:srgbClr val="C00000"/>
                </a:solidFill>
                <a:effectLst/>
                <a:latin typeface="Consolas" panose="020B0609020204030204" pitchFamily="49" charset="0"/>
                <a:ea typeface="微软雅黑" panose="020B0503020204020204" pitchFamily="34" charset="-122"/>
              </a:rPr>
              <a:t>(key)</a:t>
            </a:r>
            <a:r>
              <a:rPr lang="zh-CN" altLang="en-US" sz="2000" dirty="0">
                <a:effectLst/>
                <a:latin typeface="微软雅黑" panose="020B0503020204020204" pitchFamily="34" charset="-122"/>
                <a:ea typeface="微软雅黑" panose="020B0503020204020204" pitchFamily="34" charset="-122"/>
              </a:rPr>
              <a:t>：查找第一个大于或等于 </a:t>
            </a:r>
            <a:r>
              <a:rPr lang="en-US" altLang="zh-CN" sz="2000" dirty="0">
                <a:solidFill>
                  <a:srgbClr val="C00000"/>
                </a:solidFill>
                <a:effectLst/>
                <a:latin typeface="Consolas" panose="020B0609020204030204" pitchFamily="49" charset="0"/>
                <a:ea typeface="微软雅黑" panose="020B0503020204020204" pitchFamily="34" charset="-122"/>
              </a:rPr>
              <a:t>key</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的元素。</a:t>
            </a:r>
          </a:p>
          <a:p>
            <a:pPr indent="-285750">
              <a:lnSpc>
                <a:spcPct val="150000"/>
              </a:lnSpc>
              <a:buClr>
                <a:srgbClr val="000000"/>
              </a:buClr>
              <a:buFont typeface="Consolas" panose="020B0609020204030204" pitchFamily="49" charset="0"/>
              <a:buChar char="•"/>
            </a:pPr>
            <a:r>
              <a:rPr lang="en-US" altLang="zh-CN" sz="2000" dirty="0" err="1">
                <a:solidFill>
                  <a:srgbClr val="C00000"/>
                </a:solidFill>
                <a:effectLst/>
                <a:latin typeface="Consolas" panose="020B0609020204030204" pitchFamily="49" charset="0"/>
                <a:ea typeface="微软雅黑" panose="020B0503020204020204" pitchFamily="34" charset="-122"/>
              </a:rPr>
              <a:t>upper_bound</a:t>
            </a:r>
            <a:r>
              <a:rPr lang="en-US" altLang="zh-CN" sz="2000" dirty="0">
                <a:solidFill>
                  <a:srgbClr val="C00000"/>
                </a:solidFill>
                <a:effectLst/>
                <a:latin typeface="Consolas" panose="020B0609020204030204" pitchFamily="49" charset="0"/>
                <a:ea typeface="微软雅黑" panose="020B0503020204020204" pitchFamily="34" charset="-122"/>
              </a:rPr>
              <a:t>(key)</a:t>
            </a:r>
            <a:r>
              <a:rPr lang="zh-CN" altLang="en-US" sz="2000" dirty="0">
                <a:effectLst/>
                <a:latin typeface="微软雅黑" panose="020B0503020204020204" pitchFamily="34" charset="-122"/>
                <a:ea typeface="微软雅黑" panose="020B0503020204020204" pitchFamily="34" charset="-122"/>
              </a:rPr>
              <a:t>：查找第一个严格大于 </a:t>
            </a:r>
            <a:r>
              <a:rPr lang="en-US" altLang="zh-CN" sz="2000" dirty="0">
                <a:solidFill>
                  <a:srgbClr val="C00000"/>
                </a:solidFill>
                <a:effectLst/>
                <a:latin typeface="Consolas" panose="020B0609020204030204" pitchFamily="49" charset="0"/>
                <a:ea typeface="微软雅黑" panose="020B0503020204020204" pitchFamily="34" charset="-122"/>
              </a:rPr>
              <a:t>key</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的元素。</a:t>
            </a:r>
          </a:p>
        </p:txBody>
      </p:sp>
    </p:spTree>
    <p:extLst>
      <p:ext uri="{BB962C8B-B14F-4D97-AF65-F5344CB8AC3E}">
        <p14:creationId xmlns:p14="http://schemas.microsoft.com/office/powerpoint/2010/main" val="335304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en-US" altLang="zh-CN" sz="2200" b="1" spc="-5" dirty="0">
                <a:solidFill>
                  <a:srgbClr val="FFFFFF"/>
                </a:solidFill>
                <a:latin typeface="微软雅黑"/>
                <a:cs typeface="微软雅黑"/>
              </a:rPr>
              <a:t>Hash</a:t>
            </a:r>
            <a:endParaRPr lang="zh-CN" altLang="en-US" sz="2200" b="1" spc="-5" dirty="0">
              <a:solidFill>
                <a:srgbClr val="FFFFFF"/>
              </a:solidFill>
              <a:latin typeface="微软雅黑"/>
              <a:cs typeface="微软雅黑"/>
            </a:endParaRP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E9A3440E-EB71-91FE-A042-6664160D1287}"/>
              </a:ext>
            </a:extLst>
          </p:cNvPr>
          <p:cNvSpPr txBox="1"/>
          <p:nvPr/>
        </p:nvSpPr>
        <p:spPr>
          <a:xfrm>
            <a:off x="700763" y="1916463"/>
            <a:ext cx="10712651" cy="2025747"/>
          </a:xfrm>
          <a:prstGeom prst="rect">
            <a:avLst/>
          </a:prstGeom>
          <a:solidFill>
            <a:schemeClr val="bg1">
              <a:lumMod val="95000"/>
            </a:schemeClr>
          </a:solidFill>
        </p:spPr>
        <p:txBody>
          <a:bodyPr wrap="square">
            <a:spAutoFit/>
          </a:bodyPr>
          <a:lstStyle/>
          <a:p>
            <a:pPr>
              <a:lnSpc>
                <a:spcPct val="200000"/>
              </a:lnSpc>
            </a:pPr>
            <a:r>
              <a:rPr lang="zh-CN" altLang="en-US" sz="2200" dirty="0">
                <a:effectLst/>
                <a:latin typeface="微软雅黑" panose="020B0503020204020204" pitchFamily="34" charset="-122"/>
                <a:ea typeface="微软雅黑" panose="020B0503020204020204" pitchFamily="34" charset="-122"/>
              </a:rPr>
              <a:t>对于选择使用 </a:t>
            </a:r>
            <a:r>
              <a:rPr lang="en-US" altLang="zh-CN" sz="2200" dirty="0" err="1">
                <a:solidFill>
                  <a:srgbClr val="C00000"/>
                </a:solidFill>
                <a:effectLst/>
                <a:latin typeface="Consolas" panose="020B0609020204030204" pitchFamily="49" charset="0"/>
                <a:ea typeface="微软雅黑" panose="020B0503020204020204" pitchFamily="34" charset="-122"/>
              </a:rPr>
              <a:t>unordered_map</a:t>
            </a:r>
            <a:r>
              <a:rPr lang="en-US" altLang="zh-CN" sz="2200" dirty="0">
                <a:solidFill>
                  <a:srgbClr val="C00000"/>
                </a:solidFill>
                <a:effectLst/>
                <a:latin typeface="Consolas" panose="020B0609020204030204" pitchFamily="49" charset="0"/>
                <a:ea typeface="微软雅黑" panose="020B0503020204020204" pitchFamily="34" charset="-122"/>
              </a:rPr>
              <a:t> </a:t>
            </a:r>
            <a:r>
              <a:rPr lang="zh-CN" altLang="en-US" sz="2200" dirty="0">
                <a:latin typeface="Consolas" panose="020B0609020204030204" pitchFamily="49" charset="0"/>
                <a:ea typeface="微软雅黑" panose="020B0503020204020204" pitchFamily="34" charset="-122"/>
              </a:rPr>
              <a:t>还是</a:t>
            </a:r>
            <a:r>
              <a:rPr lang="zh-CN" altLang="en-US" sz="2200" dirty="0">
                <a:effectLst/>
                <a:latin typeface="Consolas" panose="020B0609020204030204" pitchFamily="49" charset="0"/>
                <a:ea typeface="微软雅黑" panose="020B0503020204020204" pitchFamily="34" charset="-122"/>
              </a:rPr>
              <a:t> </a:t>
            </a:r>
            <a:r>
              <a:rPr lang="en-US" altLang="zh-CN" sz="2200" dirty="0">
                <a:solidFill>
                  <a:srgbClr val="C00000"/>
                </a:solidFill>
                <a:effectLst/>
                <a:latin typeface="Consolas" panose="020B0609020204030204" pitchFamily="49" charset="0"/>
                <a:ea typeface="微软雅黑" panose="020B0503020204020204" pitchFamily="34" charset="-122"/>
              </a:rPr>
              <a:t>map</a:t>
            </a:r>
            <a:r>
              <a:rPr lang="en-US" altLang="zh-CN" sz="2200" dirty="0">
                <a:effectLst/>
                <a:latin typeface="Consolas" panose="020B0609020204030204" pitchFamily="49" charset="0"/>
                <a:ea typeface="微软雅黑" panose="020B0503020204020204" pitchFamily="34" charset="-122"/>
              </a:rPr>
              <a:t>,</a:t>
            </a:r>
            <a:r>
              <a:rPr lang="en-US" altLang="zh-CN" sz="2200" dirty="0">
                <a:solidFill>
                  <a:srgbClr val="C00000"/>
                </a:solidFill>
                <a:effectLst/>
                <a:latin typeface="Consolas" panose="020B0609020204030204" pitchFamily="49" charset="0"/>
                <a:ea typeface="微软雅黑" panose="020B0503020204020204" pitchFamily="34" charset="-122"/>
              </a:rPr>
              <a:t> </a:t>
            </a:r>
            <a:r>
              <a:rPr lang="zh-CN" altLang="en-US" sz="2200" dirty="0">
                <a:effectLst/>
                <a:latin typeface="微软雅黑" panose="020B0503020204020204" pitchFamily="34" charset="-122"/>
                <a:ea typeface="微软雅黑" panose="020B0503020204020204" pitchFamily="34" charset="-122"/>
              </a:rPr>
              <a:t>主要取决于</a:t>
            </a:r>
            <a:r>
              <a:rPr lang="zh-CN" altLang="en-US" sz="2200" b="1" dirty="0">
                <a:effectLst/>
                <a:latin typeface="微软雅黑" panose="020B0503020204020204" pitchFamily="34" charset="-122"/>
                <a:ea typeface="微软雅黑" panose="020B0503020204020204" pitchFamily="34" charset="-122"/>
              </a:rPr>
              <a:t>核心需求</a:t>
            </a:r>
            <a:r>
              <a:rPr lang="zh-CN" altLang="en-US" sz="2200" dirty="0">
                <a:effectLst/>
                <a:latin typeface="微软雅黑" panose="020B0503020204020204" pitchFamily="34" charset="-122"/>
                <a:ea typeface="微软雅黑" panose="020B0503020204020204" pitchFamily="34" charset="-122"/>
              </a:rPr>
              <a:t>：</a:t>
            </a:r>
          </a:p>
          <a:p>
            <a:pPr>
              <a:lnSpc>
                <a:spcPct val="200000"/>
              </a:lnSpc>
              <a:buClr>
                <a:srgbClr val="000000"/>
              </a:buClr>
            </a:pPr>
            <a:r>
              <a:rPr lang="zh-CN" altLang="en-US" sz="2200" dirty="0">
                <a:effectLst/>
                <a:latin typeface="微软雅黑" panose="020B0503020204020204" pitchFamily="34" charset="-122"/>
                <a:ea typeface="微软雅黑" panose="020B0503020204020204" pitchFamily="34" charset="-122"/>
              </a:rPr>
              <a:t>如果只关心“键 </a:t>
            </a:r>
            <a:r>
              <a:rPr lang="en-US" altLang="zh-CN" sz="2200" dirty="0">
                <a:effectLst/>
                <a:latin typeface="微软雅黑" panose="020B0503020204020204" pitchFamily="34" charset="-122"/>
                <a:ea typeface="微软雅黑" panose="020B0503020204020204" pitchFamily="34" charset="-122"/>
              </a:rPr>
              <a:t>-&gt; </a:t>
            </a:r>
            <a:r>
              <a:rPr lang="zh-CN" altLang="en-US" sz="2200" dirty="0">
                <a:effectLst/>
                <a:latin typeface="微软雅黑" panose="020B0503020204020204" pitchFamily="34" charset="-122"/>
                <a:ea typeface="微软雅黑" panose="020B0503020204020204" pitchFamily="34" charset="-122"/>
              </a:rPr>
              <a:t>值”的快速映射，完全不在乎顺序就选择 </a:t>
            </a:r>
            <a:r>
              <a:rPr lang="en-US" altLang="zh-CN" sz="2200" dirty="0" err="1">
                <a:solidFill>
                  <a:srgbClr val="C00000"/>
                </a:solidFill>
                <a:effectLst/>
                <a:latin typeface="Consolas" panose="020B0609020204030204" pitchFamily="49" charset="0"/>
                <a:ea typeface="微软雅黑" panose="020B0503020204020204" pitchFamily="34" charset="-122"/>
              </a:rPr>
              <a:t>unordered_map</a:t>
            </a:r>
            <a:r>
              <a:rPr lang="zh-CN" altLang="en-US" sz="2200" dirty="0">
                <a:effectLst/>
                <a:latin typeface="微软雅黑" panose="020B0503020204020204" pitchFamily="34" charset="-122"/>
                <a:ea typeface="微软雅黑" panose="020B0503020204020204" pitchFamily="34" charset="-122"/>
              </a:rPr>
              <a:t> </a:t>
            </a:r>
          </a:p>
          <a:p>
            <a:pPr>
              <a:lnSpc>
                <a:spcPct val="200000"/>
              </a:lnSpc>
              <a:buClr>
                <a:srgbClr val="000000"/>
              </a:buClr>
            </a:pPr>
            <a:r>
              <a:rPr lang="zh-CN" altLang="en-US" sz="2200" dirty="0">
                <a:latin typeface="微软雅黑" panose="020B0503020204020204" pitchFamily="34" charset="-122"/>
                <a:ea typeface="微软雅黑" panose="020B0503020204020204" pitchFamily="34" charset="-122"/>
              </a:rPr>
              <a:t>如果需要</a:t>
            </a:r>
            <a:r>
              <a:rPr lang="zh-CN" altLang="en-US" sz="2200" dirty="0">
                <a:effectLst/>
                <a:latin typeface="微软雅黑" panose="020B0503020204020204" pitchFamily="34" charset="-122"/>
                <a:ea typeface="微软雅黑" panose="020B0503020204020204" pitchFamily="34" charset="-122"/>
              </a:rPr>
              <a:t>让数据保持有序</a:t>
            </a:r>
            <a:r>
              <a:rPr lang="zh-CN" altLang="en-US" sz="2200" dirty="0">
                <a:latin typeface="微软雅黑" panose="020B0503020204020204" pitchFamily="34" charset="-122"/>
                <a:ea typeface="微软雅黑" panose="020B0503020204020204" pitchFamily="34" charset="-122"/>
              </a:rPr>
              <a:t>，</a:t>
            </a:r>
            <a:r>
              <a:rPr lang="zh-CN" altLang="en-US" sz="2200" dirty="0">
                <a:effectLst/>
                <a:latin typeface="微软雅黑" panose="020B0503020204020204" pitchFamily="34" charset="-122"/>
                <a:ea typeface="微软雅黑" panose="020B0503020204020204" pitchFamily="34" charset="-122"/>
              </a:rPr>
              <a:t>或者需要查找某个元素的前驱</a:t>
            </a:r>
            <a:r>
              <a:rPr lang="en-US" altLang="zh-CN" sz="2200" dirty="0">
                <a:effectLst/>
                <a:latin typeface="微软雅黑" panose="020B0503020204020204" pitchFamily="34" charset="-122"/>
                <a:ea typeface="微软雅黑" panose="020B0503020204020204" pitchFamily="34" charset="-122"/>
              </a:rPr>
              <a:t>/</a:t>
            </a:r>
            <a:r>
              <a:rPr lang="zh-CN" altLang="en-US" sz="2200" dirty="0">
                <a:effectLst/>
                <a:latin typeface="微软雅黑" panose="020B0503020204020204" pitchFamily="34" charset="-122"/>
                <a:ea typeface="微软雅黑" panose="020B0503020204020204" pitchFamily="34" charset="-122"/>
              </a:rPr>
              <a:t>后继就选择 </a:t>
            </a:r>
            <a:r>
              <a:rPr lang="en-US" altLang="zh-CN" sz="2200" dirty="0">
                <a:solidFill>
                  <a:srgbClr val="C00000"/>
                </a:solidFill>
                <a:effectLst/>
                <a:latin typeface="Consolas" panose="020B0609020204030204" pitchFamily="49" charset="0"/>
                <a:ea typeface="微软雅黑" panose="020B0503020204020204" pitchFamily="34" charset="-122"/>
              </a:rPr>
              <a:t>map</a:t>
            </a:r>
            <a:endParaRPr lang="en-US" altLang="zh-CN" sz="2200" dirty="0">
              <a:effectLst/>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4CA6C0C9-13F3-3CD2-6ECB-80C44AAFE0DB}"/>
              </a:ext>
            </a:extLst>
          </p:cNvPr>
          <p:cNvSpPr txBox="1"/>
          <p:nvPr/>
        </p:nvSpPr>
        <p:spPr>
          <a:xfrm>
            <a:off x="1164336" y="5010286"/>
            <a:ext cx="9869927" cy="585738"/>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zh-CN" altLang="en-US" sz="2400" dirty="0">
                <a:effectLst/>
                <a:latin typeface="微软雅黑" panose="020B0503020204020204" pitchFamily="34" charset="-122"/>
                <a:ea typeface="微软雅黑" panose="020B0503020204020204" pitchFamily="34" charset="-122"/>
              </a:rPr>
              <a:t>简单来说：默认用 </a:t>
            </a:r>
            <a:r>
              <a:rPr lang="en-US" altLang="zh-CN" sz="2400" dirty="0" err="1">
                <a:solidFill>
                  <a:srgbClr val="C00000"/>
                </a:solidFill>
                <a:effectLst/>
                <a:latin typeface="Consolas" panose="020B0609020204030204" pitchFamily="49" charset="0"/>
                <a:ea typeface="微软雅黑" panose="020B0503020204020204" pitchFamily="34" charset="-122"/>
              </a:rPr>
              <a:t>unordered_map</a:t>
            </a:r>
            <a:r>
              <a:rPr lang="zh-CN" altLang="en-US" sz="2400" dirty="0">
                <a:effectLst/>
                <a:latin typeface="微软雅黑" panose="020B0503020204020204" pitchFamily="34" charset="-122"/>
                <a:ea typeface="微软雅黑" panose="020B0503020204020204" pitchFamily="34" charset="-122"/>
              </a:rPr>
              <a:t> 追求速度，需要顺序时才换成 </a:t>
            </a:r>
            <a:r>
              <a:rPr lang="en-US" altLang="zh-CN" sz="2400" dirty="0">
                <a:solidFill>
                  <a:srgbClr val="C00000"/>
                </a:solidFill>
                <a:effectLst/>
                <a:latin typeface="Consolas" panose="020B0609020204030204" pitchFamily="49" charset="0"/>
                <a:ea typeface="微软雅黑" panose="020B0503020204020204" pitchFamily="34" charset="-122"/>
              </a:rPr>
              <a:t>map</a:t>
            </a:r>
            <a:endParaRPr lang="en-US" altLang="zh-CN" sz="24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2148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90775" y="2590017"/>
            <a:ext cx="5203984" cy="1441805"/>
          </a:xfrm>
          <a:prstGeom prst="rect">
            <a:avLst/>
          </a:prstGeom>
        </p:spPr>
        <p:txBody>
          <a:bodyPr vert="horz" wrap="square" lIns="0" tIns="12700" rIns="0" bIns="0" rtlCol="0">
            <a:spAutoFit/>
          </a:bodyPr>
          <a:lstStyle/>
          <a:p>
            <a:pPr marL="12700" marR="5080" algn="ctr">
              <a:lnSpc>
                <a:spcPct val="150000"/>
              </a:lnSpc>
              <a:spcBef>
                <a:spcPts val="1005"/>
              </a:spcBef>
            </a:pPr>
            <a:r>
              <a:rPr lang="zh-CN" altLang="en-US" sz="4400" b="1" dirty="0">
                <a:solidFill>
                  <a:srgbClr val="2D4A87"/>
                </a:solidFill>
                <a:latin typeface="微软雅黑"/>
                <a:cs typeface="微软雅黑"/>
              </a:rPr>
              <a:t>集合</a:t>
            </a:r>
            <a:endParaRPr lang="en-US" altLang="zh-CN" sz="4400" b="1" dirty="0">
              <a:solidFill>
                <a:srgbClr val="2D4A87"/>
              </a:solidFill>
              <a:latin typeface="微软雅黑"/>
              <a:cs typeface="微软雅黑"/>
            </a:endParaRPr>
          </a:p>
          <a:p>
            <a:pPr marL="12700" marR="5080" algn="ctr">
              <a:lnSpc>
                <a:spcPct val="150000"/>
              </a:lnSpc>
              <a:spcBef>
                <a:spcPts val="1005"/>
              </a:spcBef>
            </a:pPr>
            <a:endParaRPr lang="zh-CN" altLang="en-US" sz="1400" b="1" dirty="0">
              <a:solidFill>
                <a:schemeClr val="accent5">
                  <a:lumMod val="75000"/>
                </a:schemeClr>
              </a:solidFill>
              <a:latin typeface="微软雅黑"/>
              <a:cs typeface="微软雅黑"/>
            </a:endParaRP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98467130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0570E9AB-8A02-E0C2-E12B-174134103B6C}"/>
                  </a:ext>
                </a:extLst>
              </p:cNvPr>
              <p:cNvSpPr txBox="1"/>
              <p:nvPr/>
            </p:nvSpPr>
            <p:spPr>
              <a:xfrm>
                <a:off x="798731" y="1634613"/>
                <a:ext cx="10594537" cy="4317016"/>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ea typeface="微软雅黑" panose="020B0503020204020204" pitchFamily="34" charset="-122"/>
                  </a:rPr>
                  <a:t>例</a:t>
                </a:r>
                <a:r>
                  <a:rPr lang="en-US" altLang="zh-CN" sz="2400" b="1" dirty="0">
                    <a:effectLst/>
                    <a:ea typeface="微软雅黑" panose="020B0503020204020204" pitchFamily="34" charset="-122"/>
                  </a:rPr>
                  <a:t>17-5 </a:t>
                </a:r>
                <a:r>
                  <a:rPr lang="zh-CN" altLang="en-US" sz="2400" b="1" dirty="0">
                    <a:effectLst/>
                    <a:ea typeface="微软雅黑" panose="020B0503020204020204" pitchFamily="34" charset="-122"/>
                  </a:rPr>
                  <a:t>木材仓库</a:t>
                </a:r>
                <a:r>
                  <a:rPr lang="en-US" altLang="zh-CN" sz="2400" b="1" dirty="0">
                    <a:effectLst/>
                    <a:ea typeface="微软雅黑" panose="020B0503020204020204" pitchFamily="34" charset="-122"/>
                  </a:rPr>
                  <a:t>(B0251)</a:t>
                </a:r>
                <a:r>
                  <a:rPr lang="zh-CN" altLang="en-US" sz="2400" b="1" dirty="0">
                    <a:effectLst/>
                    <a:ea typeface="微软雅黑" panose="020B0503020204020204" pitchFamily="34" charset="-122"/>
                  </a:rPr>
                  <a:t> </a:t>
                </a:r>
                <a:endParaRPr lang="en-US" altLang="zh-CN" sz="2400" b="1"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博艾市有一个木材仓库，里面可以存储各种长度的木材，但是保证没有两个木材的长度是相同的。作为仓库负责人，你有时候会进货，有时候会出货，因此需要维护这个库存。有不超过 </a:t>
                </a:r>
                <a14:m>
                  <m:oMath xmlns:m="http://schemas.openxmlformats.org/officeDocument/2006/math">
                    <m:sSup>
                      <m:sSupPr>
                        <m:ctrlPr>
                          <a:rPr lang="en-US" altLang="zh-CN" sz="2000" i="1" smtClean="0">
                            <a:effectLst/>
                            <a:latin typeface="Cambria Math" panose="02040503050406030204" pitchFamily="18" charset="0"/>
                            <a:ea typeface="微软雅黑" panose="020B0503020204020204" pitchFamily="34" charset="-122"/>
                          </a:rPr>
                        </m:ctrlPr>
                      </m:sSupPr>
                      <m:e>
                        <m:r>
                          <a:rPr lang="en-US" altLang="zh-CN" sz="2000" i="1" smtClean="0">
                            <a:effectLst/>
                            <a:latin typeface="Cambria Math" panose="02040503050406030204" pitchFamily="18" charset="0"/>
                            <a:ea typeface="微软雅黑" panose="020B0503020204020204" pitchFamily="34" charset="-122"/>
                          </a:rPr>
                          <m:t>10</m:t>
                        </m:r>
                      </m:e>
                      <m:sup>
                        <m:r>
                          <a:rPr lang="en-US" altLang="zh-CN" sz="2000" i="1" smtClean="0">
                            <a:effectLst/>
                            <a:latin typeface="Cambria Math" panose="02040503050406030204" pitchFamily="18" charset="0"/>
                            <a:ea typeface="微软雅黑" panose="020B0503020204020204" pitchFamily="34" charset="-122"/>
                          </a:rPr>
                          <m:t>5</m:t>
                        </m:r>
                      </m:sup>
                    </m:sSup>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条的操作：</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进货，格式 </a:t>
                </a:r>
                <a:r>
                  <a:rPr lang="en-US" altLang="zh-CN" sz="2000" dirty="0">
                    <a:solidFill>
                      <a:srgbClr val="C00000"/>
                    </a:solidFill>
                    <a:effectLst/>
                    <a:ea typeface="微软雅黑" panose="020B0503020204020204" pitchFamily="34" charset="-122"/>
                  </a:rPr>
                  <a:t>1 Length</a:t>
                </a:r>
                <a:r>
                  <a:rPr lang="zh-CN" altLang="en-US" sz="2000" dirty="0">
                    <a:effectLst/>
                    <a:ea typeface="微软雅黑" panose="020B0503020204020204" pitchFamily="34" charset="-122"/>
                  </a:rPr>
                  <a:t>：在仓库中放入一根长度为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Length</m:t>
                    </m:r>
                  </m:oMath>
                </a14:m>
                <a:r>
                  <a:rPr lang="zh-CN" altLang="en-US" sz="2000" dirty="0">
                    <a:effectLst/>
                    <a:ea typeface="微软雅黑" panose="020B0503020204020204" pitchFamily="34" charset="-122"/>
                  </a:rPr>
                  <a:t>（不超过 </a:t>
                </a:r>
                <a14:m>
                  <m:oMath xmlns:m="http://schemas.openxmlformats.org/officeDocument/2006/math">
                    <m:sSup>
                      <m:sSupPr>
                        <m:ctrlPr>
                          <a:rPr lang="en-US" altLang="zh-CN" sz="2000" i="1" smtClean="0">
                            <a:effectLst/>
                            <a:latin typeface="Cambria Math" panose="02040503050406030204" pitchFamily="18" charset="0"/>
                            <a:ea typeface="微软雅黑" panose="020B0503020204020204" pitchFamily="34" charset="-122"/>
                          </a:rPr>
                        </m:ctrlPr>
                      </m:sSupPr>
                      <m:e>
                        <m:r>
                          <a:rPr lang="en-US" altLang="zh-CN" sz="2000" b="0" i="0" smtClean="0">
                            <a:effectLst/>
                            <a:latin typeface="Cambria Math" panose="02040503050406030204" pitchFamily="18" charset="0"/>
                            <a:ea typeface="微软雅黑" panose="020B0503020204020204" pitchFamily="34" charset="-122"/>
                          </a:rPr>
                          <m:t>10</m:t>
                        </m:r>
                      </m:e>
                      <m:sup>
                        <m:r>
                          <a:rPr lang="en-US" altLang="zh-CN" sz="2000" b="0" i="0" smtClean="0">
                            <a:effectLst/>
                            <a:latin typeface="Cambria Math" panose="02040503050406030204" pitchFamily="18" charset="0"/>
                            <a:ea typeface="微软雅黑" panose="020B0503020204020204" pitchFamily="34" charset="-122"/>
                          </a:rPr>
                          <m:t>9</m:t>
                        </m:r>
                      </m:sup>
                    </m:sSup>
                  </m:oMath>
                </a14:m>
                <a:r>
                  <a:rPr lang="zh-CN" altLang="en-US" sz="2000" dirty="0">
                    <a:effectLst/>
                    <a:ea typeface="微软雅黑" panose="020B0503020204020204" pitchFamily="34" charset="-122"/>
                  </a:rPr>
                  <a:t>）的木材。如果已经有相同长度的木材那么输出 </a:t>
                </a:r>
                <a:r>
                  <a:rPr lang="en-US" altLang="zh-CN" sz="2000" dirty="0">
                    <a:solidFill>
                      <a:srgbClr val="C00000"/>
                    </a:solidFill>
                    <a:effectLst/>
                    <a:ea typeface="微软雅黑" panose="020B0503020204020204" pitchFamily="34" charset="-122"/>
                  </a:rPr>
                  <a:t>Already Exist</a:t>
                </a:r>
                <a:r>
                  <a:rPr lang="zh-CN" altLang="en-US" sz="2000" dirty="0">
                    <a:effectLst/>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出货，格式 </a:t>
                </a:r>
                <a:r>
                  <a:rPr lang="en-US" altLang="zh-CN" sz="2000" dirty="0">
                    <a:solidFill>
                      <a:srgbClr val="C00000"/>
                    </a:solidFill>
                    <a:effectLst/>
                    <a:ea typeface="微软雅黑" panose="020B0503020204020204" pitchFamily="34" charset="-122"/>
                  </a:rPr>
                  <a:t>2 Length</a:t>
                </a:r>
                <a:r>
                  <a:rPr lang="zh-CN" altLang="en-US" sz="2000" dirty="0">
                    <a:effectLst/>
                    <a:ea typeface="微软雅黑" panose="020B0503020204020204" pitchFamily="34" charset="-122"/>
                  </a:rPr>
                  <a:t>：从仓库中取出长度为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Length</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的木材。如果没有刚好长度的木材，取出仓库中存在的和要求长度最接近的木材。如果有多根木材符合要求，取出比较短的一根。输出取出的木材长度。如果仓库是空的，输出 </a:t>
                </a:r>
                <a:r>
                  <a:rPr lang="en-US" altLang="zh-CN" sz="2000" dirty="0">
                    <a:solidFill>
                      <a:srgbClr val="C00000"/>
                    </a:solidFill>
                    <a:effectLst/>
                    <a:ea typeface="微软雅黑" panose="020B0503020204020204" pitchFamily="34" charset="-122"/>
                  </a:rPr>
                  <a:t>Empty</a:t>
                </a:r>
                <a:r>
                  <a:rPr lang="zh-CN" altLang="en-US" sz="2000" dirty="0">
                    <a:effectLst/>
                    <a:ea typeface="微软雅黑" panose="020B0503020204020204" pitchFamily="34" charset="-122"/>
                  </a:rPr>
                  <a:t>。</a:t>
                </a:r>
              </a:p>
            </p:txBody>
          </p:sp>
        </mc:Choice>
        <mc:Fallback xmlns="">
          <p:sp>
            <p:nvSpPr>
              <p:cNvPr id="8" name="文本框 7">
                <a:extLst>
                  <a:ext uri="{FF2B5EF4-FFF2-40B4-BE49-F238E27FC236}">
                    <a16:creationId xmlns:a16="http://schemas.microsoft.com/office/drawing/2014/main" id="{0570E9AB-8A02-E0C2-E12B-174134103B6C}"/>
                  </a:ext>
                </a:extLst>
              </p:cNvPr>
              <p:cNvSpPr txBox="1">
                <a:spLocks noRot="1" noChangeAspect="1" noMove="1" noResize="1" noEditPoints="1" noAdjustHandles="1" noChangeArrowheads="1" noChangeShapeType="1" noTextEdit="1"/>
              </p:cNvSpPr>
              <p:nvPr/>
            </p:nvSpPr>
            <p:spPr>
              <a:xfrm>
                <a:off x="798731" y="1634613"/>
                <a:ext cx="10594537" cy="4317016"/>
              </a:xfrm>
              <a:prstGeom prst="rect">
                <a:avLst/>
              </a:prstGeom>
              <a:blipFill>
                <a:blip r:embed="rId5"/>
                <a:stretch>
                  <a:fillRect l="-863" r="-2992" b="-169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5854785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C0EBBE56-07DB-72F9-81C3-1063EAA5B65C}"/>
              </a:ext>
            </a:extLst>
          </p:cNvPr>
          <p:cNvSpPr txBox="1"/>
          <p:nvPr/>
        </p:nvSpPr>
        <p:spPr>
          <a:xfrm>
            <a:off x="775716" y="1479843"/>
            <a:ext cx="10546791" cy="2346283"/>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首先，分析题目需求，它</a:t>
            </a:r>
            <a:r>
              <a:rPr lang="zh-CN" altLang="en-US" sz="2000" dirty="0">
                <a:ea typeface="微软雅黑" panose="020B0503020204020204" pitchFamily="34" charset="-122"/>
              </a:rPr>
              <a:t>对这个木材仓库</a:t>
            </a:r>
            <a:r>
              <a:rPr lang="zh-CN" altLang="en-US" sz="2000" dirty="0">
                <a:effectLst/>
                <a:ea typeface="微软雅黑" panose="020B0503020204020204" pitchFamily="34" charset="-122"/>
              </a:rPr>
              <a:t>提出了哪些要求：</a:t>
            </a:r>
          </a:p>
          <a:p>
            <a:pPr indent="-342900">
              <a:lnSpc>
                <a:spcPct val="15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没有两根木材长度相同：</a:t>
            </a:r>
            <a:r>
              <a:rPr lang="zh-CN" altLang="en-US" sz="2000" dirty="0">
                <a:effectLst/>
                <a:ea typeface="微软雅黑" panose="020B0503020204020204" pitchFamily="34" charset="-122"/>
              </a:rPr>
              <a:t>这意味着我们存放木材长度的容器，必须能保证元素的唯一性。</a:t>
            </a:r>
          </a:p>
          <a:p>
            <a:pPr indent="-342900">
              <a:lnSpc>
                <a:spcPct val="15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进货</a:t>
            </a:r>
            <a:r>
              <a:rPr lang="en-US" altLang="zh-CN" sz="2000" b="1" dirty="0">
                <a:effectLst/>
                <a:ea typeface="微软雅黑" panose="020B0503020204020204" pitchFamily="34" charset="-122"/>
              </a:rPr>
              <a:t>/</a:t>
            </a:r>
            <a:r>
              <a:rPr lang="zh-CN" altLang="en-US" sz="2000" b="1" dirty="0">
                <a:effectLst/>
                <a:ea typeface="微软雅黑" panose="020B0503020204020204" pitchFamily="34" charset="-122"/>
              </a:rPr>
              <a:t>出货：</a:t>
            </a:r>
            <a:r>
              <a:rPr lang="zh-CN" altLang="en-US" sz="2000" dirty="0">
                <a:effectLst/>
                <a:ea typeface="微软雅黑" panose="020B0503020204020204" pitchFamily="34" charset="-122"/>
              </a:rPr>
              <a:t>我们需要能方便地插入和删除元素。</a:t>
            </a:r>
          </a:p>
          <a:p>
            <a:pPr indent="-342900">
              <a:lnSpc>
                <a:spcPct val="150000"/>
              </a:lnSpc>
              <a:buClr>
                <a:srgbClr val="000000"/>
              </a:buClr>
              <a:buFont typeface="微软雅黑" panose="020B0503020204020204" pitchFamily="34" charset="-122"/>
              <a:buAutoNum type="arabicPeriod"/>
            </a:pPr>
            <a:r>
              <a:rPr lang="zh-CN" altLang="en-US" sz="2000" b="1" dirty="0">
                <a:effectLst/>
                <a:ea typeface="微软雅黑" panose="020B0503020204020204" pitchFamily="34" charset="-122"/>
              </a:rPr>
              <a:t>最接近的木材：</a:t>
            </a:r>
            <a:r>
              <a:rPr lang="zh-CN" altLang="en-US" sz="2000" dirty="0">
                <a:effectLst/>
                <a:ea typeface="微软雅黑" panose="020B0503020204020204" pitchFamily="34" charset="-122"/>
              </a:rPr>
              <a:t>这是核心要求。要找到“最接近”，我们必须能快速地在一个有序的集合中进行查找，找到目标值的左邻右舍。</a:t>
            </a:r>
          </a:p>
        </p:txBody>
      </p:sp>
      <p:sp>
        <p:nvSpPr>
          <p:cNvPr id="11" name="文本框 10">
            <a:extLst>
              <a:ext uri="{FF2B5EF4-FFF2-40B4-BE49-F238E27FC236}">
                <a16:creationId xmlns:a16="http://schemas.microsoft.com/office/drawing/2014/main" id="{ED425D18-7121-6877-5619-DD7722E85858}"/>
              </a:ext>
            </a:extLst>
          </p:cNvPr>
          <p:cNvSpPr txBox="1"/>
          <p:nvPr/>
        </p:nvSpPr>
        <p:spPr>
          <a:xfrm>
            <a:off x="775716" y="3909085"/>
            <a:ext cx="10495787" cy="2350195"/>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t>于是可以将这个问题抽象为</a:t>
            </a:r>
            <a:r>
              <a:rPr lang="en-US" altLang="zh-CN" sz="2000" dirty="0"/>
              <a:t>:</a:t>
            </a:r>
          </a:p>
          <a:p>
            <a:pPr>
              <a:lnSpc>
                <a:spcPct val="150000"/>
              </a:lnSpc>
            </a:pPr>
            <a:r>
              <a:rPr lang="zh-CN" altLang="en-US" sz="2000" dirty="0"/>
              <a:t>维护一个集合</a:t>
            </a:r>
            <a:r>
              <a:rPr lang="en-US" altLang="zh-CN" sz="2000" dirty="0"/>
              <a:t>, </a:t>
            </a:r>
            <a:r>
              <a:rPr lang="zh-CN" altLang="en-US" sz="2000" dirty="0"/>
              <a:t>可以插入一个元素</a:t>
            </a:r>
            <a:r>
              <a:rPr lang="en-US" altLang="zh-CN" sz="2000" dirty="0"/>
              <a:t>, </a:t>
            </a:r>
            <a:r>
              <a:rPr lang="zh-CN" altLang="en-US" sz="2000" dirty="0"/>
              <a:t>且同时判断 </a:t>
            </a:r>
            <a:r>
              <a:rPr lang="en-US" altLang="zh-CN" sz="2000" dirty="0"/>
              <a:t>x </a:t>
            </a:r>
            <a:r>
              <a:rPr lang="zh-CN" altLang="en-US" sz="2000" dirty="0"/>
              <a:t>是否已经存在</a:t>
            </a:r>
            <a:r>
              <a:rPr lang="en-US" altLang="zh-CN" sz="2000" dirty="0"/>
              <a:t>;</a:t>
            </a:r>
          </a:p>
          <a:p>
            <a:pPr>
              <a:lnSpc>
                <a:spcPct val="150000"/>
              </a:lnSpc>
            </a:pPr>
            <a:r>
              <a:rPr lang="zh-CN" altLang="en-US" sz="2000" dirty="0"/>
              <a:t>查询 </a:t>
            </a:r>
            <a:r>
              <a:rPr lang="en-US" altLang="zh-CN" sz="2000" dirty="0"/>
              <a:t>x </a:t>
            </a:r>
            <a:r>
              <a:rPr lang="zh-CN" altLang="en-US" sz="2000" dirty="0"/>
              <a:t>的前驱后继</a:t>
            </a:r>
            <a:r>
              <a:rPr lang="en-US" altLang="zh-CN" sz="2000" dirty="0"/>
              <a:t>, x </a:t>
            </a:r>
            <a:r>
              <a:rPr lang="zh-CN" altLang="en-US" sz="2000" dirty="0"/>
              <a:t>的前驱定义为小于 </a:t>
            </a:r>
            <a:r>
              <a:rPr lang="en-US" altLang="zh-CN" sz="2000" dirty="0"/>
              <a:t>x </a:t>
            </a:r>
            <a:r>
              <a:rPr lang="zh-CN" altLang="en-US" sz="2000" dirty="0"/>
              <a:t>的最大的数</a:t>
            </a:r>
            <a:r>
              <a:rPr lang="en-US" altLang="zh-CN" sz="2000" dirty="0"/>
              <a:t>, x </a:t>
            </a:r>
            <a:r>
              <a:rPr lang="zh-CN" altLang="en-US" sz="2000" dirty="0"/>
              <a:t>的后继为大于 </a:t>
            </a:r>
            <a:r>
              <a:rPr lang="en-US" altLang="zh-CN" sz="2000" dirty="0"/>
              <a:t>x </a:t>
            </a:r>
            <a:r>
              <a:rPr lang="zh-CN" altLang="en-US" sz="2000" dirty="0"/>
              <a:t>的最小的数</a:t>
            </a:r>
            <a:r>
              <a:rPr lang="en-US" altLang="zh-CN" sz="2000" dirty="0"/>
              <a:t>; </a:t>
            </a:r>
          </a:p>
          <a:p>
            <a:pPr>
              <a:lnSpc>
                <a:spcPct val="150000"/>
              </a:lnSpc>
            </a:pPr>
            <a:r>
              <a:rPr lang="zh-CN" altLang="en-US" sz="2000" dirty="0"/>
              <a:t>且可以删除指定元素。 </a:t>
            </a:r>
            <a:endParaRPr lang="en-US" altLang="zh-CN" sz="2000" dirty="0"/>
          </a:p>
          <a:p>
            <a:pPr>
              <a:lnSpc>
                <a:spcPct val="150000"/>
              </a:lnSpc>
            </a:pPr>
            <a:r>
              <a:rPr lang="zh-CN" altLang="en-US" sz="2000" dirty="0">
                <a:effectLst/>
                <a:ea typeface="微软雅黑" panose="020B0503020204020204" pitchFamily="34" charset="-122"/>
              </a:rPr>
              <a:t>而 </a:t>
            </a:r>
            <a:r>
              <a:rPr lang="en-US" altLang="zh-CN" sz="2000" dirty="0">
                <a:effectLst/>
                <a:ea typeface="微软雅黑" panose="020B0503020204020204" pitchFamily="34" charset="-122"/>
              </a:rPr>
              <a:t>C++ STL </a:t>
            </a:r>
            <a:r>
              <a:rPr lang="zh-CN" altLang="en-US" sz="2000" dirty="0">
                <a:effectLst/>
                <a:ea typeface="微软雅黑" panose="020B0503020204020204" pitchFamily="34" charset="-122"/>
              </a:rPr>
              <a:t>提供了一个工具，正好能满足这个问题的需求。它就是 </a:t>
            </a:r>
            <a:r>
              <a:rPr lang="en-US" altLang="zh-CN" sz="2000" dirty="0">
                <a:solidFill>
                  <a:srgbClr val="C00000"/>
                </a:solidFill>
                <a:effectLst/>
                <a:ea typeface="微软雅黑" panose="020B0503020204020204" pitchFamily="34" charset="-122"/>
              </a:rPr>
              <a:t>set(</a:t>
            </a:r>
            <a:r>
              <a:rPr lang="zh-CN" altLang="en-US" sz="2000" dirty="0">
                <a:solidFill>
                  <a:srgbClr val="C00000"/>
                </a:solidFill>
                <a:effectLst/>
                <a:ea typeface="微软雅黑" panose="020B0503020204020204" pitchFamily="34" charset="-122"/>
              </a:rPr>
              <a:t>集合</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a:t>
            </a:r>
          </a:p>
        </p:txBody>
      </p:sp>
    </p:spTree>
    <p:extLst>
      <p:ext uri="{BB962C8B-B14F-4D97-AF65-F5344CB8AC3E}">
        <p14:creationId xmlns:p14="http://schemas.microsoft.com/office/powerpoint/2010/main" val="297163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fade">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fade">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3" end="3"/>
                                            </p:txEl>
                                          </p:spTgt>
                                        </p:tgtEl>
                                        <p:attrNameLst>
                                          <p:attrName>style.visibility</p:attrName>
                                        </p:attrNameLst>
                                      </p:cBhvr>
                                      <p:to>
                                        <p:strVal val="visible"/>
                                      </p:to>
                                    </p:set>
                                    <p:animEffect transition="in" filter="fade">
                                      <p:cBhvr>
                                        <p:cTn id="37" dur="500"/>
                                        <p:tgtEl>
                                          <p:spTgt spid="11">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4" end="4"/>
                                            </p:txEl>
                                          </p:spTgt>
                                        </p:tgtEl>
                                        <p:attrNameLst>
                                          <p:attrName>style.visibility</p:attrName>
                                        </p:attrNameLst>
                                      </p:cBhvr>
                                      <p:to>
                                        <p:strVal val="visible"/>
                                      </p:to>
                                    </p:set>
                                    <p:animEffect transition="in" filter="fade">
                                      <p:cBhvr>
                                        <p:cTn id="42"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207D5C4E-2F0A-2062-6622-336C15F65307}"/>
              </a:ext>
            </a:extLst>
          </p:cNvPr>
          <p:cNvSpPr txBox="1"/>
          <p:nvPr/>
        </p:nvSpPr>
        <p:spPr>
          <a:xfrm>
            <a:off x="775713" y="2537300"/>
            <a:ext cx="10495787" cy="3692806"/>
          </a:xfrm>
          <a:prstGeom prst="rect">
            <a:avLst/>
          </a:prstGeom>
          <a:solidFill>
            <a:schemeClr val="bg1">
              <a:lumMod val="95000"/>
            </a:schemeClr>
          </a:solidFill>
        </p:spPr>
        <p:txBody>
          <a:bodyPr wrap="square">
            <a:spAutoFit/>
          </a:bodyPr>
          <a:lstStyle/>
          <a:p>
            <a:pPr>
              <a:lnSpc>
                <a:spcPct val="200000"/>
              </a:lnSpc>
            </a:pPr>
            <a:r>
              <a:rPr lang="zh-CN" altLang="en-US" sz="2000" b="1" dirty="0">
                <a:effectLst/>
                <a:latin typeface="微软雅黑" panose="020B0503020204020204" pitchFamily="34" charset="-122"/>
                <a:ea typeface="微软雅黑" panose="020B0503020204020204" pitchFamily="34" charset="-122"/>
              </a:rPr>
              <a:t>对于本题目，需要定义</a:t>
            </a:r>
            <a:r>
              <a:rPr lang="en-US" altLang="zh-CN" sz="2000" b="1" dirty="0">
                <a:latin typeface="微软雅黑" panose="020B0503020204020204" pitchFamily="34" charset="-122"/>
                <a:ea typeface="微软雅黑" panose="020B0503020204020204" pitchFamily="34" charset="-122"/>
              </a:rPr>
              <a:t>:</a:t>
            </a:r>
            <a:r>
              <a:rPr lang="en-US" altLang="zh-CN" sz="2000" b="1" dirty="0">
                <a:effectLst/>
                <a:latin typeface="微软雅黑" panose="020B0503020204020204" pitchFamily="34" charset="-122"/>
                <a:ea typeface="微软雅黑" panose="020B0503020204020204" pitchFamily="34" charset="-122"/>
              </a:rPr>
              <a:t> </a:t>
            </a:r>
            <a:r>
              <a:rPr lang="en-US" altLang="zh-CN" sz="2000" b="1" dirty="0">
                <a:solidFill>
                  <a:srgbClr val="C00000"/>
                </a:solidFill>
                <a:effectLst/>
                <a:latin typeface="Consolas" panose="020B0609020204030204" pitchFamily="49" charset="0"/>
                <a:ea typeface="微软雅黑" panose="020B0503020204020204" pitchFamily="34" charset="-122"/>
              </a:rPr>
              <a:t>set&lt;int&gt; </a:t>
            </a:r>
            <a:r>
              <a:rPr lang="en-US" altLang="zh-CN" sz="2000" b="1" dirty="0" err="1">
                <a:solidFill>
                  <a:srgbClr val="C00000"/>
                </a:solidFill>
                <a:effectLst/>
                <a:latin typeface="Consolas" panose="020B0609020204030204" pitchFamily="49" charset="0"/>
                <a:ea typeface="微软雅黑" panose="020B0503020204020204" pitchFamily="34" charset="-122"/>
              </a:rPr>
              <a:t>wood_set</a:t>
            </a:r>
            <a:r>
              <a:rPr lang="en-US" altLang="zh-CN" sz="2000" b="1" dirty="0">
                <a:solidFill>
                  <a:srgbClr val="C00000"/>
                </a:solidFill>
                <a:effectLst/>
                <a:latin typeface="Consolas" panose="020B0609020204030204" pitchFamily="49" charset="0"/>
                <a:ea typeface="微软雅黑" panose="020B0503020204020204" pitchFamily="34" charset="-122"/>
              </a:rPr>
              <a:t>;</a:t>
            </a:r>
            <a:endParaRPr lang="zh-CN" altLang="en-US" sz="2000" dirty="0">
              <a:effectLst/>
              <a:latin typeface="微软雅黑" panose="020B0503020204020204" pitchFamily="34" charset="-122"/>
              <a:ea typeface="微软雅黑" panose="020B0503020204020204" pitchFamily="34" charset="-122"/>
            </a:endParaRP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作用：创建一个名为 </a:t>
            </a:r>
            <a:r>
              <a:rPr lang="en-US" altLang="zh-CN" sz="2000" dirty="0" err="1">
                <a:solidFill>
                  <a:srgbClr val="C00000"/>
                </a:solidFill>
                <a:effectLst/>
                <a:latin typeface="Consolas" panose="020B0609020204030204" pitchFamily="49" charset="0"/>
                <a:ea typeface="微软雅黑" panose="020B0503020204020204" pitchFamily="34" charset="-122"/>
              </a:rPr>
              <a:t>wood_set</a:t>
            </a:r>
            <a:r>
              <a:rPr lang="zh-CN" altLang="en-US" sz="2000" dirty="0">
                <a:effectLst/>
                <a:latin typeface="微软雅黑" panose="020B0503020204020204" pitchFamily="34" charset="-122"/>
                <a:ea typeface="微软雅黑" panose="020B0503020204020204" pitchFamily="34" charset="-122"/>
              </a:rPr>
              <a:t> 的集合，专门用来记录 </a:t>
            </a:r>
            <a:r>
              <a:rPr lang="en-US" altLang="zh-CN" sz="2000" dirty="0">
                <a:solidFill>
                  <a:srgbClr val="C00000"/>
                </a:solidFill>
                <a:effectLst/>
                <a:latin typeface="Consolas" panose="020B0609020204030204" pitchFamily="49" charset="0"/>
                <a:ea typeface="微软雅黑" panose="020B0503020204020204" pitchFamily="34" charset="-122"/>
              </a:rPr>
              <a:t>int</a:t>
            </a:r>
            <a:r>
              <a:rPr lang="zh-CN" altLang="en-US" sz="2000" dirty="0">
                <a:effectLst/>
                <a:latin typeface="微软雅黑" panose="020B0503020204020204" pitchFamily="34" charset="-122"/>
                <a:ea typeface="微软雅黑" panose="020B0503020204020204" pitchFamily="34" charset="-122"/>
              </a:rPr>
              <a:t> 类型的木材长度。</a:t>
            </a:r>
          </a:p>
          <a:p>
            <a:pPr indent="-285750">
              <a:lnSpc>
                <a:spcPct val="200000"/>
              </a:lnSpc>
              <a:buClr>
                <a:srgbClr val="000000"/>
              </a:buClr>
              <a:buFont typeface="Consolas" panose="020B0609020204030204" pitchFamily="49" charset="0"/>
              <a:buChar char="•"/>
            </a:pPr>
            <a:r>
              <a:rPr lang="zh-CN" altLang="en-US" sz="2000" dirty="0">
                <a:effectLst/>
                <a:latin typeface="Consolas" panose="020B0609020204030204" pitchFamily="49" charset="0"/>
                <a:ea typeface="微软雅黑" panose="020B0503020204020204" pitchFamily="34" charset="-122"/>
              </a:rPr>
              <a:t>而</a:t>
            </a:r>
            <a:r>
              <a:rPr lang="zh-CN" altLang="en-US" sz="2000" dirty="0">
                <a:solidFill>
                  <a:srgbClr val="C00000"/>
                </a:solidFill>
                <a:effectLst/>
                <a:latin typeface="Consolas" panose="020B0609020204030204" pitchFamily="49" charset="0"/>
                <a:ea typeface="微软雅黑" panose="020B0503020204020204" pitchFamily="34" charset="-122"/>
              </a:rPr>
              <a:t> </a:t>
            </a:r>
            <a:r>
              <a:rPr lang="en-US" altLang="zh-CN" sz="2000" dirty="0">
                <a:solidFill>
                  <a:srgbClr val="C00000"/>
                </a:solidFill>
                <a:effectLst/>
                <a:latin typeface="Consolas" panose="020B0609020204030204" pitchFamily="49" charset="0"/>
                <a:ea typeface="微软雅黑" panose="020B0503020204020204" pitchFamily="34" charset="-122"/>
              </a:rPr>
              <a:t>set </a:t>
            </a:r>
            <a:r>
              <a:rPr lang="zh-CN" altLang="en-US" sz="2000" dirty="0">
                <a:latin typeface="微软雅黑" panose="020B0503020204020204" pitchFamily="34" charset="-122"/>
                <a:ea typeface="微软雅黑" panose="020B0503020204020204" pitchFamily="34" charset="-122"/>
              </a:rPr>
              <a:t>有如下的特性</a:t>
            </a:r>
            <a:r>
              <a:rPr lang="zh-CN" altLang="en-US" sz="2000" dirty="0">
                <a:effectLst/>
                <a:latin typeface="微软雅黑" panose="020B0503020204020204" pitchFamily="34" charset="-122"/>
                <a:ea typeface="微软雅黑" panose="020B0503020204020204" pitchFamily="34" charset="-122"/>
              </a:rPr>
              <a:t>： </a:t>
            </a:r>
          </a:p>
          <a:p>
            <a:pPr marL="742950" lvl="1"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自动去重：如果尝试存放两个相同的数据进去，只会记录下一个，不会重复记录。</a:t>
            </a:r>
          </a:p>
          <a:p>
            <a:pPr marL="742950" lvl="1"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自动排序：不管按什么顺序插入，它内部总是会按照升序进行排列记录。</a:t>
            </a:r>
            <a:endParaRPr lang="en-US" altLang="zh-CN" sz="2000" dirty="0">
              <a:effectLst/>
              <a:latin typeface="微软雅黑" panose="020B0503020204020204" pitchFamily="34" charset="-122"/>
              <a:ea typeface="微软雅黑" panose="020B0503020204020204" pitchFamily="34" charset="-122"/>
            </a:endParaRPr>
          </a:p>
          <a:p>
            <a:pPr marL="742950" lvl="1" indent="-285750">
              <a:lnSpc>
                <a:spcPct val="200000"/>
              </a:lnSpc>
              <a:buClr>
                <a:srgbClr val="000000"/>
              </a:buClr>
              <a:buFont typeface="微软雅黑" panose="020B0503020204020204" pitchFamily="34" charset="-122"/>
              <a:buChar char="•"/>
            </a:pPr>
            <a:r>
              <a:rPr lang="zh-CN" altLang="en-US" sz="2000" dirty="0">
                <a:latin typeface="微软雅黑" panose="020B0503020204020204" pitchFamily="34" charset="-122"/>
                <a:ea typeface="微软雅黑" panose="020B0503020204020204" pitchFamily="34" charset="-122"/>
              </a:rPr>
              <a:t>因为 </a:t>
            </a:r>
            <a:r>
              <a:rPr lang="en-US" altLang="zh-CN" sz="2000" dirty="0">
                <a:latin typeface="微软雅黑" panose="020B0503020204020204" pitchFamily="34" charset="-122"/>
                <a:ea typeface="微软雅黑" panose="020B0503020204020204" pitchFamily="34" charset="-122"/>
              </a:rPr>
              <a:t>set </a:t>
            </a:r>
            <a:r>
              <a:rPr lang="zh-CN" altLang="en-US" sz="2000" dirty="0">
                <a:latin typeface="微软雅黑" panose="020B0503020204020204" pitchFamily="34" charset="-122"/>
                <a:ea typeface="微软雅黑" panose="020B0503020204020204" pitchFamily="34" charset="-122"/>
              </a:rPr>
              <a:t>内部其实是一颗平衡二叉搜索树，所以在内部能保证其有序性。</a:t>
            </a:r>
            <a:endParaRPr lang="zh-CN" altLang="en-US" sz="2000" dirty="0">
              <a:effectLst/>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E32E7218-E3F5-E354-E9EA-1A297170EAE5}"/>
              </a:ext>
            </a:extLst>
          </p:cNvPr>
          <p:cNvSpPr txBox="1"/>
          <p:nvPr/>
        </p:nvSpPr>
        <p:spPr>
          <a:xfrm>
            <a:off x="775714" y="1349005"/>
            <a:ext cx="10495787" cy="965201"/>
          </a:xfrm>
          <a:prstGeom prst="rect">
            <a:avLst/>
          </a:prstGeom>
          <a:solidFill>
            <a:schemeClr val="accent4">
              <a:lumMod val="20000"/>
              <a:lumOff val="80000"/>
            </a:schemeClr>
          </a:solidFill>
        </p:spPr>
        <p:txBody>
          <a:bodyPr wrap="square">
            <a:spAutoFit/>
          </a:bodyPr>
          <a:lstStyle/>
          <a:p>
            <a:pPr>
              <a:lnSpc>
                <a:spcPct val="150000"/>
              </a:lnSpc>
            </a:pPr>
            <a:r>
              <a:rPr lang="en-US" altLang="zh-CN" sz="2000" b="1" dirty="0">
                <a:effectLst/>
                <a:ea typeface="微软雅黑" panose="020B0503020204020204" pitchFamily="34" charset="-122"/>
              </a:rPr>
              <a:t>set </a:t>
            </a:r>
            <a:r>
              <a:rPr lang="zh-CN" altLang="en-US" sz="2000" b="1" dirty="0">
                <a:effectLst/>
                <a:ea typeface="微软雅黑" panose="020B0503020204020204" pitchFamily="34" charset="-122"/>
              </a:rPr>
              <a:t>的定义</a:t>
            </a:r>
            <a:r>
              <a:rPr lang="en-US" altLang="zh-CN" sz="2000" b="1" dirty="0">
                <a:ea typeface="微软雅黑" panose="020B0503020204020204" pitchFamily="34" charset="-122"/>
              </a:rPr>
              <a:t>:</a:t>
            </a:r>
            <a:r>
              <a:rPr lang="en-US" altLang="zh-CN" sz="2000" b="1" dirty="0">
                <a:effectLst/>
                <a:ea typeface="微软雅黑" panose="020B0503020204020204" pitchFamily="34" charset="-122"/>
              </a:rPr>
              <a:t> </a:t>
            </a:r>
            <a:r>
              <a:rPr lang="en-US" altLang="zh-CN" sz="2000" b="1" dirty="0">
                <a:solidFill>
                  <a:srgbClr val="C00000"/>
                </a:solidFill>
                <a:effectLst/>
                <a:ea typeface="微软雅黑" panose="020B0503020204020204" pitchFamily="34" charset="-122"/>
              </a:rPr>
              <a:t>set&lt;T&gt; </a:t>
            </a:r>
            <a:r>
              <a:rPr lang="zh-CN" altLang="en-US" sz="2000" b="1" dirty="0">
                <a:solidFill>
                  <a:srgbClr val="C00000"/>
                </a:solidFill>
                <a:ea typeface="微软雅黑" panose="020B0503020204020204" pitchFamily="34" charset="-122"/>
              </a:rPr>
              <a:t>变量名</a:t>
            </a:r>
            <a:r>
              <a:rPr lang="en-US" altLang="zh-CN" sz="2000" b="1" dirty="0">
                <a:solidFill>
                  <a:srgbClr val="C00000"/>
                </a:solidFill>
                <a:effectLst/>
                <a:ea typeface="微软雅黑" panose="020B0503020204020204" pitchFamily="34" charset="-122"/>
              </a:rPr>
              <a:t>;</a:t>
            </a:r>
          </a:p>
          <a:p>
            <a:pPr>
              <a:lnSpc>
                <a:spcPct val="150000"/>
              </a:lnSpc>
            </a:pPr>
            <a:r>
              <a:rPr lang="zh-CN" altLang="en-US" sz="2000" dirty="0">
                <a:effectLst/>
                <a:ea typeface="微软雅黑" panose="020B0503020204020204" pitchFamily="34" charset="-122"/>
              </a:rPr>
              <a:t>意义：创建一个用来存放数据类型为 </a:t>
            </a:r>
            <a:r>
              <a:rPr lang="en-US" altLang="zh-CN" sz="2000" dirty="0">
                <a:effectLst/>
                <a:ea typeface="微软雅黑" panose="020B0503020204020204" pitchFamily="34" charset="-122"/>
              </a:rPr>
              <a:t>T </a:t>
            </a:r>
            <a:r>
              <a:rPr lang="zh-CN" altLang="en-US" sz="2000" dirty="0">
                <a:effectLst/>
                <a:ea typeface="微软雅黑" panose="020B0503020204020204" pitchFamily="34" charset="-122"/>
              </a:rPr>
              <a:t>的集合。</a:t>
            </a:r>
          </a:p>
        </p:txBody>
      </p:sp>
    </p:spTree>
    <p:extLst>
      <p:ext uri="{BB962C8B-B14F-4D97-AF65-F5344CB8AC3E}">
        <p14:creationId xmlns:p14="http://schemas.microsoft.com/office/powerpoint/2010/main" val="98000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xEl>
                                              <p:pRg st="3" end="3"/>
                                            </p:txEl>
                                          </p:spTgt>
                                        </p:tgtEl>
                                        <p:attrNameLst>
                                          <p:attrName>style.visibility</p:attrName>
                                        </p:attrNameLst>
                                      </p:cBhvr>
                                      <p:to>
                                        <p:strVal val="visible"/>
                                      </p:to>
                                    </p:set>
                                    <p:animEffect transition="in" filter="fade">
                                      <p:cBhvr>
                                        <p:cTn id="20" dur="500"/>
                                        <p:tgtEl>
                                          <p:spTgt spid="1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animEffect transition="in" filter="fade">
                                      <p:cBhvr>
                                        <p:cTn id="23" dur="500"/>
                                        <p:tgtEl>
                                          <p:spTgt spid="1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xEl>
                                              <p:pRg st="5" end="5"/>
                                            </p:txEl>
                                          </p:spTgt>
                                        </p:tgtEl>
                                        <p:attrNameLst>
                                          <p:attrName>style.visibility</p:attrName>
                                        </p:attrNameLst>
                                      </p:cBhvr>
                                      <p:to>
                                        <p:strVal val="visible"/>
                                      </p:to>
                                    </p:set>
                                    <p:animEffect transition="in" filter="fade">
                                      <p:cBhvr>
                                        <p:cTn id="26" dur="500"/>
                                        <p:tgtEl>
                                          <p:spTgt spid="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148241D7-1E1E-5665-84E2-4FA612E815A2}"/>
              </a:ext>
            </a:extLst>
          </p:cNvPr>
          <p:cNvSpPr txBox="1"/>
          <p:nvPr/>
        </p:nvSpPr>
        <p:spPr>
          <a:xfrm>
            <a:off x="775716" y="1667164"/>
            <a:ext cx="10497408" cy="2396362"/>
          </a:xfrm>
          <a:prstGeom prst="rect">
            <a:avLst/>
          </a:prstGeom>
          <a:solidFill>
            <a:schemeClr val="accent6">
              <a:lumMod val="20000"/>
              <a:lumOff val="80000"/>
            </a:schemeClr>
          </a:solidFill>
        </p:spPr>
        <p:txBody>
          <a:bodyPr wrap="square">
            <a:spAutoFit/>
          </a:bodyPr>
          <a:lstStyle/>
          <a:p>
            <a:pPr>
              <a:lnSpc>
                <a:spcPct val="150000"/>
              </a:lnSpc>
            </a:pPr>
            <a:r>
              <a:rPr lang="zh-CN" altLang="en-US" sz="2200" b="1" dirty="0">
                <a:effectLst/>
                <a:ea typeface="微软雅黑" panose="020B0503020204020204" pitchFamily="34" charset="-122"/>
              </a:rPr>
              <a:t>处理进货操作</a:t>
            </a:r>
          </a:p>
          <a:p>
            <a:pPr>
              <a:lnSpc>
                <a:spcPct val="150000"/>
              </a:lnSpc>
            </a:pPr>
            <a:r>
              <a:rPr lang="zh-CN" altLang="en-US" sz="2000" dirty="0">
                <a:effectLst/>
                <a:ea typeface="微软雅黑" panose="020B0503020204020204" pitchFamily="34" charset="-122"/>
              </a:rPr>
              <a:t>进货操作（输入格式：</a:t>
            </a:r>
            <a:r>
              <a:rPr lang="en-US" altLang="zh-CN" sz="2000" dirty="0">
                <a:solidFill>
                  <a:srgbClr val="C00000"/>
                </a:solidFill>
                <a:effectLst/>
                <a:ea typeface="微软雅黑" panose="020B0503020204020204" pitchFamily="34" charset="-122"/>
              </a:rPr>
              <a:t>1 Length</a:t>
            </a:r>
            <a:r>
              <a:rPr lang="zh-CN" altLang="en-US" sz="2000" dirty="0">
                <a:effectLst/>
                <a:ea typeface="微软雅黑" panose="020B0503020204020204" pitchFamily="34" charset="-122"/>
              </a:rPr>
              <a:t>）要求我们：</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放入一根长度为 </a:t>
            </a:r>
            <a:r>
              <a:rPr lang="en-US" altLang="zh-CN" sz="2000" dirty="0">
                <a:solidFill>
                  <a:srgbClr val="C00000"/>
                </a:solidFill>
                <a:effectLst/>
                <a:ea typeface="微软雅黑" panose="020B0503020204020204" pitchFamily="34" charset="-122"/>
              </a:rPr>
              <a:t>Length</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的木材。</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如果已经有了，就输出</a:t>
            </a:r>
            <a:r>
              <a:rPr lang="en-US" altLang="zh-CN" sz="2000" dirty="0">
                <a:ea typeface="微软雅黑" panose="020B0503020204020204" pitchFamily="34" charset="-122"/>
              </a:rPr>
              <a:t>"</a:t>
            </a:r>
            <a:r>
              <a:rPr lang="en-US" altLang="zh-CN" sz="2000" dirty="0">
                <a:effectLst/>
                <a:ea typeface="微软雅黑" panose="020B0503020204020204" pitchFamily="34" charset="-122"/>
              </a:rPr>
              <a:t>Already Exist</a:t>
            </a:r>
            <a:r>
              <a:rPr lang="en-US" altLang="zh-CN" sz="2000" dirty="0">
                <a:ea typeface="微软雅黑" panose="020B0503020204020204" pitchFamily="34" charset="-122"/>
              </a:rPr>
              <a:t>"</a:t>
            </a:r>
            <a:r>
              <a:rPr lang="zh-CN" altLang="en-US" sz="2000" dirty="0">
                <a:effectLst/>
                <a:ea typeface="微软雅黑" panose="020B0503020204020204" pitchFamily="34" charset="-122"/>
              </a:rPr>
              <a:t>。</a:t>
            </a:r>
          </a:p>
          <a:p>
            <a:pPr>
              <a:lnSpc>
                <a:spcPct val="150000"/>
              </a:lnSpc>
            </a:pPr>
            <a:r>
              <a:rPr lang="zh-CN" altLang="en-US" sz="2000" dirty="0">
                <a:effectLst/>
                <a:ea typeface="微软雅黑" panose="020B0503020204020204" pitchFamily="34" charset="-122"/>
              </a:rPr>
              <a:t>这正好对应了 </a:t>
            </a:r>
            <a:r>
              <a:rPr lang="en-US" altLang="zh-CN" sz="2000" dirty="0">
                <a:solidFill>
                  <a:srgbClr val="C00000"/>
                </a:solidFill>
                <a:effectLst/>
                <a:ea typeface="微软雅黑" panose="020B0503020204020204" pitchFamily="34" charset="-122"/>
              </a:rPr>
              <a:t>set</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的两个基础操作。</a:t>
            </a:r>
          </a:p>
        </p:txBody>
      </p:sp>
      <p:sp>
        <p:nvSpPr>
          <p:cNvPr id="10" name="文本框 9">
            <a:extLst>
              <a:ext uri="{FF2B5EF4-FFF2-40B4-BE49-F238E27FC236}">
                <a16:creationId xmlns:a16="http://schemas.microsoft.com/office/drawing/2014/main" id="{173F6FE6-1183-7533-922C-FDA2BD2BEDD7}"/>
              </a:ext>
            </a:extLst>
          </p:cNvPr>
          <p:cNvSpPr txBox="1"/>
          <p:nvPr/>
        </p:nvSpPr>
        <p:spPr>
          <a:xfrm>
            <a:off x="776526" y="4495787"/>
            <a:ext cx="10495788" cy="1234505"/>
          </a:xfrm>
          <a:prstGeom prst="rect">
            <a:avLst/>
          </a:prstGeom>
          <a:solidFill>
            <a:schemeClr val="accent4">
              <a:lumMod val="20000"/>
              <a:lumOff val="80000"/>
            </a:schemeClr>
          </a:solidFill>
        </p:spPr>
        <p:txBody>
          <a:bodyPr wrap="square">
            <a:spAutoFit/>
          </a:bodyPr>
          <a:lstStyle/>
          <a:p>
            <a:pPr>
              <a:lnSpc>
                <a:spcPct val="200000"/>
              </a:lnSpc>
            </a:pPr>
            <a:r>
              <a:rPr lang="en-US" altLang="zh-CN" sz="2000" b="1" dirty="0">
                <a:effectLst/>
                <a:latin typeface="Consolas" panose="020B0609020204030204" pitchFamily="49" charset="0"/>
                <a:ea typeface="微软雅黑" panose="020B0503020204020204" pitchFamily="34" charset="-122"/>
              </a:rPr>
              <a:t>1.</a:t>
            </a:r>
            <a:r>
              <a:rPr lang="zh-CN" altLang="en-US" sz="2000" b="1" dirty="0">
                <a:effectLst/>
                <a:latin typeface="Consolas" panose="020B0609020204030204" pitchFamily="49" charset="0"/>
                <a:ea typeface="微软雅黑" panose="020B0503020204020204" pitchFamily="34" charset="-122"/>
              </a:rPr>
              <a:t>插入：</a:t>
            </a:r>
            <a:r>
              <a:rPr lang="en-US" altLang="zh-CN" sz="2000" b="1" dirty="0" err="1">
                <a:solidFill>
                  <a:srgbClr val="C00000"/>
                </a:solidFill>
                <a:effectLst/>
                <a:latin typeface="Consolas" panose="020B0609020204030204" pitchFamily="49" charset="0"/>
                <a:ea typeface="微软雅黑" panose="020B0503020204020204" pitchFamily="34" charset="-122"/>
              </a:rPr>
              <a:t>wood_set.insert</a:t>
            </a:r>
            <a:r>
              <a:rPr lang="en-US" altLang="zh-CN" sz="2000" b="1" dirty="0">
                <a:solidFill>
                  <a:srgbClr val="C00000"/>
                </a:solidFill>
                <a:effectLst/>
                <a:latin typeface="Consolas" panose="020B0609020204030204" pitchFamily="49" charset="0"/>
                <a:ea typeface="微软雅黑" panose="020B0503020204020204" pitchFamily="34" charset="-122"/>
              </a:rPr>
              <a:t>(length);</a:t>
            </a:r>
            <a:endParaRPr lang="en-US" altLang="zh-CN" sz="2000" dirty="0">
              <a:effectLst/>
              <a:latin typeface="微软雅黑" panose="020B0503020204020204" pitchFamily="34" charset="-122"/>
              <a:ea typeface="微软雅黑" panose="020B0503020204020204" pitchFamily="34" charset="-122"/>
            </a:endParaRP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作用：把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插入到集合 </a:t>
            </a:r>
            <a:r>
              <a:rPr lang="en-US" altLang="zh-CN" sz="2000" dirty="0" err="1">
                <a:solidFill>
                  <a:srgbClr val="C00000"/>
                </a:solidFill>
                <a:effectLst/>
                <a:latin typeface="Consolas" panose="020B0609020204030204" pitchFamily="49" charset="0"/>
                <a:ea typeface="微软雅黑" panose="020B0503020204020204" pitchFamily="34" charset="-122"/>
              </a:rPr>
              <a:t>wood_set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中。由于 </a:t>
            </a:r>
            <a:r>
              <a:rPr lang="en-US" altLang="zh-CN" sz="2000" dirty="0">
                <a:solidFill>
                  <a:srgbClr val="C00000"/>
                </a:solidFill>
                <a:effectLst/>
                <a:latin typeface="Consolas" panose="020B0609020204030204" pitchFamily="49" charset="0"/>
                <a:ea typeface="微软雅黑" panose="020B0503020204020204" pitchFamily="34" charset="-122"/>
              </a:rPr>
              <a:t>set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的特性，它会自动排序并处理重复。</a:t>
            </a:r>
          </a:p>
        </p:txBody>
      </p:sp>
    </p:spTree>
    <p:extLst>
      <p:ext uri="{BB962C8B-B14F-4D97-AF65-F5344CB8AC3E}">
        <p14:creationId xmlns:p14="http://schemas.microsoft.com/office/powerpoint/2010/main" val="140926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fade">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fade">
                                      <p:cBhvr>
                                        <p:cTn id="2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6AFCE08B-EAC9-8F51-ADB9-9090F56CBC15}"/>
              </a:ext>
            </a:extLst>
          </p:cNvPr>
          <p:cNvSpPr txBox="1"/>
          <p:nvPr/>
        </p:nvSpPr>
        <p:spPr>
          <a:xfrm>
            <a:off x="775716" y="1687749"/>
            <a:ext cx="10495787" cy="1011367"/>
          </a:xfrm>
          <a:prstGeom prst="rect">
            <a:avLst/>
          </a:prstGeom>
          <a:solidFill>
            <a:schemeClr val="accent6">
              <a:lumMod val="20000"/>
              <a:lumOff val="80000"/>
            </a:schemeClr>
          </a:solid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如何判断数据是否已经存在？</a:t>
            </a:r>
            <a:endParaRPr lang="en-US" altLang="zh-CN" sz="2200" b="1"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也就是</a:t>
            </a:r>
            <a:r>
              <a:rPr lang="zh-CN" altLang="en-US" sz="2000" dirty="0">
                <a:effectLst/>
                <a:latin typeface="微软雅黑" panose="020B0503020204020204" pitchFamily="34" charset="-122"/>
                <a:ea typeface="微软雅黑" panose="020B0503020204020204" pitchFamily="34" charset="-122"/>
              </a:rPr>
              <a:t>需要在插入前检查 </a:t>
            </a:r>
            <a:r>
              <a:rPr lang="en-US" altLang="zh-CN" sz="2000" dirty="0">
                <a:solidFill>
                  <a:srgbClr val="C00000"/>
                </a:solidFill>
                <a:effectLst/>
                <a:latin typeface="Consolas" panose="020B0609020204030204" pitchFamily="49" charset="0"/>
                <a:ea typeface="微软雅黑" panose="020B0503020204020204" pitchFamily="34" charset="-122"/>
              </a:rPr>
              <a:t>set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中是否已经存在了这个记录。存在需要</a:t>
            </a:r>
            <a:r>
              <a:rPr lang="zh-CN" altLang="en-US" sz="2000" dirty="0">
                <a:effectLst/>
                <a:ea typeface="微软雅黑" panose="020B0503020204020204" pitchFamily="34" charset="-122"/>
              </a:rPr>
              <a:t>输出</a:t>
            </a:r>
            <a:r>
              <a:rPr lang="en-US" altLang="zh-CN" sz="2000" dirty="0">
                <a:ea typeface="微软雅黑" panose="020B0503020204020204" pitchFamily="34" charset="-122"/>
              </a:rPr>
              <a:t>"</a:t>
            </a:r>
            <a:r>
              <a:rPr lang="en-US" altLang="zh-CN" sz="2000" dirty="0">
                <a:effectLst/>
                <a:ea typeface="微软雅黑" panose="020B0503020204020204" pitchFamily="34" charset="-122"/>
              </a:rPr>
              <a:t>Already Exist</a:t>
            </a:r>
            <a:r>
              <a:rPr lang="en-US" altLang="zh-CN" sz="2000" dirty="0">
                <a:ea typeface="微软雅黑" panose="020B0503020204020204" pitchFamily="34" charset="-122"/>
              </a:rPr>
              <a:t>"</a:t>
            </a:r>
            <a:endParaRPr lang="zh-CN" altLang="en-US" sz="2000" dirty="0">
              <a:effectLst/>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1E92247E-14EB-67BE-0D4E-4CB22E1C97AA}"/>
              </a:ext>
            </a:extLst>
          </p:cNvPr>
          <p:cNvSpPr txBox="1"/>
          <p:nvPr/>
        </p:nvSpPr>
        <p:spPr>
          <a:xfrm>
            <a:off x="775717" y="3185809"/>
            <a:ext cx="10495786" cy="2807948"/>
          </a:xfrm>
          <a:prstGeom prst="rect">
            <a:avLst/>
          </a:prstGeom>
          <a:solidFill>
            <a:schemeClr val="bg1">
              <a:lumMod val="95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查找某元素是否在集合中： </a:t>
            </a:r>
            <a:r>
              <a:rPr lang="en-US" altLang="zh-CN" sz="2000" b="1" dirty="0" err="1">
                <a:solidFill>
                  <a:srgbClr val="C00000"/>
                </a:solidFill>
                <a:effectLst/>
                <a:latin typeface="Consolas" panose="020B0609020204030204" pitchFamily="49" charset="0"/>
                <a:ea typeface="微软雅黑" panose="020B0503020204020204" pitchFamily="34" charset="-122"/>
              </a:rPr>
              <a:t>wood_set.find</a:t>
            </a:r>
            <a:r>
              <a:rPr lang="en-US" altLang="zh-CN" sz="2000" b="1" dirty="0">
                <a:solidFill>
                  <a:srgbClr val="C00000"/>
                </a:solidFill>
                <a:effectLst/>
                <a:latin typeface="Consolas" panose="020B0609020204030204" pitchFamily="49" charset="0"/>
                <a:ea typeface="微软雅黑" panose="020B0503020204020204" pitchFamily="34" charset="-122"/>
              </a:rPr>
              <a:t>(length);</a:t>
            </a:r>
            <a:endParaRPr lang="en-US" altLang="zh-CN"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作用：在</a:t>
            </a:r>
            <a:r>
              <a:rPr lang="zh-CN" altLang="en-US" sz="2000" dirty="0">
                <a:latin typeface="微软雅黑" panose="020B0503020204020204" pitchFamily="34" charset="-122"/>
                <a:ea typeface="微软雅黑" panose="020B0503020204020204" pitchFamily="34" charset="-122"/>
              </a:rPr>
              <a:t>集合</a:t>
            </a:r>
            <a:r>
              <a:rPr lang="zh-CN" altLang="en-US" sz="2000" dirty="0">
                <a:effectLst/>
                <a:latin typeface="微软雅黑" panose="020B0503020204020204" pitchFamily="34" charset="-122"/>
                <a:ea typeface="微软雅黑" panose="020B0503020204020204" pitchFamily="34" charset="-122"/>
              </a:rPr>
              <a:t>中查找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返回值：它会返回一个为迭代器。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如果找到了，它</a:t>
            </a:r>
            <a:r>
              <a:rPr lang="zh-CN" altLang="en-US" sz="2000" dirty="0">
                <a:latin typeface="微软雅黑" panose="020B0503020204020204" pitchFamily="34" charset="-122"/>
                <a:ea typeface="微软雅黑" panose="020B0503020204020204" pitchFamily="34" charset="-122"/>
              </a:rPr>
              <a:t>返回</a:t>
            </a:r>
            <a:r>
              <a:rPr lang="zh-CN" altLang="en-US" sz="2000" dirty="0">
                <a:effectLst/>
                <a:latin typeface="微软雅黑" panose="020B0503020204020204" pitchFamily="34" charset="-122"/>
                <a:ea typeface="微软雅黑" panose="020B0503020204020204" pitchFamily="34" charset="-122"/>
              </a:rPr>
              <a:t>一个指向元素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的迭代器。</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如果没找到，它会返回末尾迭代器 </a:t>
            </a:r>
            <a:r>
              <a:rPr lang="en-US" altLang="zh-CN" sz="2000" dirty="0" err="1">
                <a:solidFill>
                  <a:srgbClr val="C00000"/>
                </a:solidFill>
                <a:effectLst/>
                <a:latin typeface="Consolas" panose="020B0609020204030204" pitchFamily="49" charset="0"/>
                <a:ea typeface="微软雅黑" panose="020B0503020204020204" pitchFamily="34" charset="-122"/>
              </a:rPr>
              <a:t>wood_set.end</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。它本身不是一个有效的位置，</a:t>
            </a:r>
            <a:r>
              <a:rPr lang="zh-CN" altLang="en-US" sz="2000" dirty="0">
                <a:latin typeface="微软雅黑" panose="020B0503020204020204" pitchFamily="34" charset="-122"/>
                <a:ea typeface="微软雅黑" panose="020B0503020204020204" pitchFamily="34" charset="-122"/>
              </a:rPr>
              <a:t>只</a:t>
            </a:r>
            <a:r>
              <a:rPr lang="zh-CN" altLang="en-US" sz="2000" dirty="0">
                <a:effectLst/>
                <a:latin typeface="微软雅黑" panose="020B0503020204020204" pitchFamily="34" charset="-122"/>
                <a:ea typeface="微软雅黑" panose="020B0503020204020204" pitchFamily="34" charset="-122"/>
              </a:rPr>
              <a:t>是作为一个未找到的标志而已。</a:t>
            </a:r>
          </a:p>
        </p:txBody>
      </p:sp>
    </p:spTree>
    <p:extLst>
      <p:ext uri="{BB962C8B-B14F-4D97-AF65-F5344CB8AC3E}">
        <p14:creationId xmlns:p14="http://schemas.microsoft.com/office/powerpoint/2010/main" val="43411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4" end="4"/>
                                            </p:txEl>
                                          </p:spTgt>
                                        </p:tgtEl>
                                        <p:attrNameLst>
                                          <p:attrName>style.visibility</p:attrName>
                                        </p:attrNameLst>
                                      </p:cBhvr>
                                      <p:to>
                                        <p:strVal val="visible"/>
                                      </p:to>
                                    </p:set>
                                    <p:animEffect transition="in" filter="fade">
                                      <p:cBhvr>
                                        <p:cTn id="32"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37CCE21A-B3D9-0825-A895-A28E34A3018A}"/>
              </a:ext>
            </a:extLst>
          </p:cNvPr>
          <p:cNvSpPr txBox="1"/>
          <p:nvPr/>
        </p:nvSpPr>
        <p:spPr>
          <a:xfrm>
            <a:off x="775716" y="1720666"/>
            <a:ext cx="10497408" cy="1426865"/>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ea typeface="微软雅黑" panose="020B0503020204020204" pitchFamily="34" charset="-122"/>
              </a:rPr>
              <a:t>根据题目要求，我们可以写出代码：</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放入一根长度为 </a:t>
            </a:r>
            <a:r>
              <a:rPr lang="en-US" altLang="zh-CN" sz="2000" dirty="0">
                <a:solidFill>
                  <a:srgbClr val="C00000"/>
                </a:solidFill>
                <a:effectLst/>
                <a:ea typeface="微软雅黑" panose="020B0503020204020204" pitchFamily="34" charset="-122"/>
              </a:rPr>
              <a:t>Length</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的木材。</a:t>
            </a:r>
          </a:p>
          <a:p>
            <a:pPr indent="-342900">
              <a:lnSpc>
                <a:spcPct val="150000"/>
              </a:lnSpc>
              <a:buClr>
                <a:srgbClr val="000000"/>
              </a:buClr>
              <a:buFont typeface="微软雅黑" panose="020B0503020204020204" pitchFamily="34" charset="-122"/>
              <a:buAutoNum type="arabicPeriod"/>
            </a:pPr>
            <a:r>
              <a:rPr lang="zh-CN" altLang="en-US" sz="2000" dirty="0">
                <a:effectLst/>
                <a:ea typeface="微软雅黑" panose="020B0503020204020204" pitchFamily="34" charset="-122"/>
              </a:rPr>
              <a:t>如果已经有了，就输出</a:t>
            </a:r>
            <a:r>
              <a:rPr lang="en-US" altLang="zh-CN" sz="2000" dirty="0">
                <a:ea typeface="微软雅黑" panose="020B0503020204020204" pitchFamily="34" charset="-122"/>
              </a:rPr>
              <a:t>"</a:t>
            </a:r>
            <a:r>
              <a:rPr lang="en-US" altLang="zh-CN" sz="2000" dirty="0">
                <a:effectLst/>
                <a:ea typeface="微软雅黑" panose="020B0503020204020204" pitchFamily="34" charset="-122"/>
              </a:rPr>
              <a:t>Already Exist</a:t>
            </a:r>
            <a:r>
              <a:rPr lang="en-US" altLang="zh-CN" sz="2000" dirty="0">
                <a:ea typeface="微软雅黑" panose="020B0503020204020204" pitchFamily="34" charset="-122"/>
              </a:rPr>
              <a:t>"</a:t>
            </a:r>
            <a:r>
              <a:rPr lang="zh-CN" altLang="en-US" sz="2000" dirty="0">
                <a:effectLst/>
                <a:ea typeface="微软雅黑" panose="020B0503020204020204" pitchFamily="34" charset="-122"/>
              </a:rPr>
              <a:t>。</a:t>
            </a:r>
          </a:p>
        </p:txBody>
      </p:sp>
      <p:sp>
        <p:nvSpPr>
          <p:cNvPr id="8" name="文本框 7">
            <a:extLst>
              <a:ext uri="{FF2B5EF4-FFF2-40B4-BE49-F238E27FC236}">
                <a16:creationId xmlns:a16="http://schemas.microsoft.com/office/drawing/2014/main" id="{CCC35717-0F83-50DA-E7EB-B19DB9661C6A}"/>
              </a:ext>
            </a:extLst>
          </p:cNvPr>
          <p:cNvSpPr txBox="1"/>
          <p:nvPr/>
        </p:nvSpPr>
        <p:spPr>
          <a:xfrm>
            <a:off x="775716" y="4003078"/>
            <a:ext cx="10495787" cy="166712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wood_set.find</a:t>
            </a:r>
            <a:r>
              <a:rPr lang="en-US" altLang="zh-CN" sz="2000" dirty="0">
                <a:solidFill>
                  <a:srgbClr val="000000"/>
                </a:solidFill>
                <a:latin typeface="Consolas" panose="020B0609020204030204" pitchFamily="49" charset="0"/>
              </a:rPr>
              <a:t>(length) != </a:t>
            </a:r>
            <a:r>
              <a:rPr lang="en-US" altLang="zh-CN" sz="2000" dirty="0" err="1">
                <a:solidFill>
                  <a:srgbClr val="000000"/>
                </a:solidFill>
                <a:latin typeface="Consolas" panose="020B0609020204030204" pitchFamily="49" charset="0"/>
              </a:rPr>
              <a:t>wood_set.end</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"Already Exist\n"</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else</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wood_set.insert</a:t>
            </a:r>
            <a:r>
              <a:rPr lang="en-US" altLang="zh-CN" sz="2000" dirty="0">
                <a:solidFill>
                  <a:srgbClr val="000000"/>
                </a:solidFill>
                <a:latin typeface="Consolas" panose="020B0609020204030204" pitchFamily="49" charset="0"/>
              </a:rPr>
              <a:t>(length);</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44984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C9A8F642-3A45-E381-18F5-68E9FCD51DA3}"/>
              </a:ext>
            </a:extLst>
          </p:cNvPr>
          <p:cNvSpPr txBox="1"/>
          <p:nvPr/>
        </p:nvSpPr>
        <p:spPr>
          <a:xfrm>
            <a:off x="775715" y="1614533"/>
            <a:ext cx="10495787" cy="1469120"/>
          </a:xfrm>
          <a:prstGeom prst="rect">
            <a:avLst/>
          </a:prstGeom>
          <a:solidFill>
            <a:schemeClr val="accent6">
              <a:lumMod val="20000"/>
              <a:lumOff val="80000"/>
            </a:schemeClr>
          </a:solid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处理出货操作</a:t>
            </a:r>
          </a:p>
          <a:p>
            <a:pPr>
              <a:lnSpc>
                <a:spcPct val="150000"/>
              </a:lnSpc>
            </a:pPr>
            <a:r>
              <a:rPr lang="zh-CN" altLang="en-US" sz="2000" dirty="0">
                <a:effectLst/>
                <a:latin typeface="微软雅黑" panose="020B0503020204020204" pitchFamily="34" charset="-122"/>
                <a:ea typeface="微软雅黑" panose="020B0503020204020204" pitchFamily="34" charset="-122"/>
              </a:rPr>
              <a:t>出货操作（输入格式：</a:t>
            </a:r>
            <a:r>
              <a:rPr lang="en-US" altLang="zh-CN" sz="2000" dirty="0">
                <a:solidFill>
                  <a:srgbClr val="C00000"/>
                </a:solidFill>
                <a:effectLst/>
                <a:latin typeface="Consolas" panose="020B0609020204030204" pitchFamily="49" charset="0"/>
                <a:ea typeface="微软雅黑" panose="020B0503020204020204" pitchFamily="34" charset="-122"/>
              </a:rPr>
              <a:t>2 Length</a:t>
            </a:r>
            <a:r>
              <a:rPr lang="zh-CN" altLang="en-US" sz="2000" dirty="0">
                <a:effectLst/>
                <a:latin typeface="微软雅黑" panose="020B0503020204020204" pitchFamily="34" charset="-122"/>
                <a:ea typeface="微软雅黑" panose="020B0503020204020204" pitchFamily="34" charset="-122"/>
              </a:rPr>
              <a:t>）它要求我们取出“最接近”的木材。</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首先，最简单的情况：仓库是空的。</a:t>
            </a:r>
          </a:p>
        </p:txBody>
      </p:sp>
      <p:sp>
        <p:nvSpPr>
          <p:cNvPr id="12" name="文本框 11">
            <a:extLst>
              <a:ext uri="{FF2B5EF4-FFF2-40B4-BE49-F238E27FC236}">
                <a16:creationId xmlns:a16="http://schemas.microsoft.com/office/drawing/2014/main" id="{4FC43639-FDAF-F5C7-1697-1A1597220798}"/>
              </a:ext>
            </a:extLst>
          </p:cNvPr>
          <p:cNvSpPr txBox="1"/>
          <p:nvPr/>
        </p:nvSpPr>
        <p:spPr>
          <a:xfrm>
            <a:off x="775715" y="3441948"/>
            <a:ext cx="10495787" cy="1850058"/>
          </a:xfrm>
          <a:prstGeom prst="rect">
            <a:avLst/>
          </a:prstGeom>
          <a:solidFill>
            <a:schemeClr val="bg1">
              <a:lumMod val="95000"/>
            </a:schemeClr>
          </a:solidFill>
        </p:spPr>
        <p:txBody>
          <a:bodyPr wrap="square">
            <a:spAutoFit/>
          </a:bodyPr>
          <a:lstStyle/>
          <a:p>
            <a:pPr>
              <a:lnSpc>
                <a:spcPct val="200000"/>
              </a:lnSpc>
            </a:pPr>
            <a:r>
              <a:rPr lang="zh-CN" altLang="en-US" sz="2000" b="1" dirty="0">
                <a:effectLst/>
                <a:latin typeface="微软雅黑" panose="020B0503020204020204" pitchFamily="34" charset="-122"/>
                <a:ea typeface="微软雅黑" panose="020B0503020204020204" pitchFamily="34" charset="-122"/>
              </a:rPr>
              <a:t>判断集合是否为空： </a:t>
            </a:r>
            <a:r>
              <a:rPr lang="en-US" altLang="zh-CN" sz="2000" b="1" dirty="0" err="1">
                <a:solidFill>
                  <a:srgbClr val="C00000"/>
                </a:solidFill>
                <a:effectLst/>
                <a:latin typeface="Consolas" panose="020B0609020204030204" pitchFamily="49" charset="0"/>
                <a:ea typeface="微软雅黑" panose="020B0503020204020204" pitchFamily="34" charset="-122"/>
              </a:rPr>
              <a:t>wood_set.empty</a:t>
            </a:r>
            <a:r>
              <a:rPr lang="en-US" altLang="zh-CN" sz="2000" b="1" dirty="0">
                <a:solidFill>
                  <a:srgbClr val="C00000"/>
                </a:solidFill>
                <a:effectLst/>
                <a:latin typeface="Consolas" panose="020B0609020204030204" pitchFamily="49" charset="0"/>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作用：检查集合是否为空。如果是，返回 </a:t>
            </a:r>
            <a:r>
              <a:rPr lang="en-US" altLang="zh-CN" sz="2000" dirty="0">
                <a:solidFill>
                  <a:srgbClr val="C00000"/>
                </a:solidFill>
                <a:effectLst/>
                <a:latin typeface="Consolas" panose="020B0609020204030204" pitchFamily="49" charset="0"/>
                <a:ea typeface="微软雅黑" panose="020B0503020204020204" pitchFamily="34" charset="-122"/>
              </a:rPr>
              <a:t>true</a:t>
            </a:r>
            <a:r>
              <a:rPr lang="zh-CN" altLang="en-US" sz="2000" dirty="0">
                <a:effectLst/>
                <a:latin typeface="微软雅黑" panose="020B0503020204020204" pitchFamily="34" charset="-122"/>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用法：</a:t>
            </a:r>
            <a:r>
              <a:rPr lang="en-US" altLang="zh-CN" sz="2000" dirty="0">
                <a:solidFill>
                  <a:srgbClr val="C00000"/>
                </a:solidFill>
                <a:effectLst/>
                <a:latin typeface="Consolas" panose="020B0609020204030204" pitchFamily="49" charset="0"/>
                <a:ea typeface="微软雅黑" panose="020B0503020204020204" pitchFamily="34" charset="-122"/>
              </a:rPr>
              <a:t>if (</a:t>
            </a:r>
            <a:r>
              <a:rPr lang="en-US" altLang="zh-CN" sz="2000" dirty="0" err="1">
                <a:solidFill>
                  <a:srgbClr val="C00000"/>
                </a:solidFill>
                <a:effectLst/>
                <a:latin typeface="Consolas" panose="020B0609020204030204" pitchFamily="49" charset="0"/>
                <a:ea typeface="微软雅黑" panose="020B0503020204020204" pitchFamily="34" charset="-122"/>
              </a:rPr>
              <a:t>wood_set.empty</a:t>
            </a:r>
            <a:r>
              <a:rPr lang="en-US" altLang="zh-CN" sz="2000" dirty="0">
                <a:solidFill>
                  <a:srgbClr val="C00000"/>
                </a:solidFill>
                <a:effectLst/>
                <a:latin typeface="Consolas" panose="020B0609020204030204" pitchFamily="49" charset="0"/>
                <a:ea typeface="微软雅黑" panose="020B0503020204020204" pitchFamily="34" charset="-122"/>
              </a:rPr>
              <a:t>()) { </a:t>
            </a:r>
            <a:r>
              <a:rPr lang="en-US" altLang="zh-CN" sz="2000" dirty="0" err="1">
                <a:solidFill>
                  <a:srgbClr val="C00000"/>
                </a:solidFill>
                <a:effectLst/>
                <a:latin typeface="Consolas" panose="020B0609020204030204" pitchFamily="49" charset="0"/>
                <a:ea typeface="微软雅黑" panose="020B0503020204020204" pitchFamily="34" charset="-122"/>
              </a:rPr>
              <a:t>cout</a:t>
            </a:r>
            <a:r>
              <a:rPr lang="en-US" altLang="zh-CN" sz="2000" dirty="0">
                <a:solidFill>
                  <a:srgbClr val="C00000"/>
                </a:solidFill>
                <a:effectLst/>
                <a:latin typeface="Consolas" panose="020B0609020204030204" pitchFamily="49" charset="0"/>
                <a:ea typeface="微软雅黑" panose="020B0503020204020204" pitchFamily="34" charset="-122"/>
              </a:rPr>
              <a:t> &lt;&lt; "Empty\n"; }</a:t>
            </a:r>
            <a:endParaRPr lang="en-US" altLang="zh-CN" sz="2000" dirty="0">
              <a:effectLst/>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E33F2E2-BBD4-1537-CE9E-C065DBE40D49}"/>
              </a:ext>
            </a:extLst>
          </p:cNvPr>
          <p:cNvSpPr txBox="1"/>
          <p:nvPr/>
        </p:nvSpPr>
        <p:spPr>
          <a:xfrm>
            <a:off x="775715" y="5764677"/>
            <a:ext cx="10495786" cy="400110"/>
          </a:xfrm>
          <a:prstGeom prst="rect">
            <a:avLst/>
          </a:prstGeom>
          <a:solidFill>
            <a:schemeClr val="accent2">
              <a:lumMod val="20000"/>
              <a:lumOff val="80000"/>
            </a:schemeClr>
          </a:solid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接下来是比较复杂的部分：</a:t>
            </a:r>
            <a:r>
              <a:rPr lang="zh-CN" altLang="en-US" sz="2000" b="1" dirty="0">
                <a:effectLst/>
                <a:latin typeface="微软雅黑" panose="020B0503020204020204" pitchFamily="34" charset="-122"/>
                <a:ea typeface="微软雅黑" panose="020B0503020204020204" pitchFamily="34" charset="-122"/>
              </a:rPr>
              <a:t>如何定义和寻找 最接近</a:t>
            </a:r>
            <a:r>
              <a:rPr lang="zh-CN" altLang="en-US" sz="2000" b="1" dirty="0">
                <a:latin typeface="微软雅黑" panose="020B0503020204020204" pitchFamily="34" charset="-122"/>
                <a:ea typeface="微软雅黑" panose="020B0503020204020204" pitchFamily="34" charset="-122"/>
              </a:rPr>
              <a:t>的木材 </a:t>
            </a:r>
            <a:r>
              <a:rPr lang="zh-CN" altLang="en-US" sz="2000" b="1" dirty="0">
                <a:effectLst/>
                <a:latin typeface="微软雅黑" panose="020B0503020204020204" pitchFamily="34" charset="-122"/>
                <a:ea typeface="微软雅黑" panose="020B0503020204020204" pitchFamily="34" charset="-122"/>
              </a:rPr>
              <a:t>呢？</a:t>
            </a:r>
            <a:endParaRPr lang="zh-CN" altLang="en-US" sz="2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2814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9B5B5049-D89A-C10F-D35F-42863B322A3E}"/>
              </a:ext>
            </a:extLst>
          </p:cNvPr>
          <p:cNvSpPr txBox="1"/>
          <p:nvPr/>
        </p:nvSpPr>
        <p:spPr>
          <a:xfrm>
            <a:off x="866134" y="1512650"/>
            <a:ext cx="10459731" cy="2858026"/>
          </a:xfrm>
          <a:prstGeom prst="rect">
            <a:avLst/>
          </a:prstGeom>
          <a:solidFill>
            <a:schemeClr val="accent5">
              <a:lumMod val="20000"/>
              <a:lumOff val="80000"/>
            </a:schemeClr>
          </a:solid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如何定义和寻找最接近</a:t>
            </a:r>
            <a:r>
              <a:rPr lang="zh-CN" altLang="en-US" sz="2200" b="1" dirty="0">
                <a:latin typeface="微软雅黑" panose="020B0503020204020204" pitchFamily="34" charset="-122"/>
                <a:ea typeface="微软雅黑" panose="020B0503020204020204" pitchFamily="34" charset="-122"/>
              </a:rPr>
              <a:t>的木材</a:t>
            </a:r>
            <a:r>
              <a:rPr lang="zh-CN" altLang="en-US" sz="2200" b="1" dirty="0">
                <a:effectLst/>
                <a:latin typeface="微软雅黑" panose="020B0503020204020204" pitchFamily="34" charset="-122"/>
                <a:ea typeface="微软雅黑" panose="020B0503020204020204" pitchFamily="34" charset="-122"/>
              </a:rPr>
              <a:t>呢？</a:t>
            </a:r>
            <a:endParaRPr lang="en-US" altLang="zh-CN" sz="2200" b="1"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在一个排好序的队伍里，离你最近的人，无非就是你</a:t>
            </a:r>
            <a:r>
              <a:rPr lang="zh-CN" altLang="en-US" sz="2000" b="1" dirty="0">
                <a:effectLst/>
                <a:latin typeface="微软雅黑" panose="020B0503020204020204" pitchFamily="34" charset="-122"/>
                <a:ea typeface="微软雅黑" panose="020B0503020204020204" pitchFamily="34" charset="-122"/>
              </a:rPr>
              <a:t>左边</a:t>
            </a:r>
            <a:r>
              <a:rPr lang="zh-CN" altLang="en-US" sz="2000" dirty="0">
                <a:effectLst/>
                <a:latin typeface="微软雅黑" panose="020B0503020204020204" pitchFamily="34" charset="-122"/>
                <a:ea typeface="微软雅黑" panose="020B0503020204020204" pitchFamily="34" charset="-122"/>
              </a:rPr>
              <a:t>紧挨着你的那个人（前驱），和你</a:t>
            </a:r>
            <a:r>
              <a:rPr lang="zh-CN" altLang="en-US" sz="2000" b="1" dirty="0">
                <a:effectLst/>
                <a:latin typeface="微软雅黑" panose="020B0503020204020204" pitchFamily="34" charset="-122"/>
                <a:ea typeface="微软雅黑" panose="020B0503020204020204" pitchFamily="34" charset="-122"/>
              </a:rPr>
              <a:t>右边</a:t>
            </a:r>
            <a:r>
              <a:rPr lang="zh-CN" altLang="en-US" sz="2000" dirty="0">
                <a:effectLst/>
                <a:latin typeface="微软雅黑" panose="020B0503020204020204" pitchFamily="34" charset="-122"/>
                <a:ea typeface="微软雅黑" panose="020B0503020204020204" pitchFamily="34" charset="-122"/>
              </a:rPr>
              <a:t>紧挨着你的那个人（后继）。</a:t>
            </a:r>
          </a:p>
          <a:p>
            <a:pPr>
              <a:lnSpc>
                <a:spcPct val="150000"/>
              </a:lnSpc>
            </a:pPr>
            <a:r>
              <a:rPr lang="zh-CN" altLang="en-US" sz="2000" dirty="0">
                <a:effectLst/>
                <a:latin typeface="微软雅黑" panose="020B0503020204020204" pitchFamily="34" charset="-122"/>
                <a:ea typeface="微软雅黑" panose="020B0503020204020204" pitchFamily="34" charset="-122"/>
              </a:rPr>
              <a:t>所以，对于要求的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zh-CN" altLang="en-US" sz="2000" dirty="0">
                <a:effectLst/>
                <a:latin typeface="微软雅黑" panose="020B0503020204020204" pitchFamily="34" charset="-122"/>
                <a:ea typeface="微软雅黑" panose="020B0503020204020204" pitchFamily="34" charset="-122"/>
              </a:rPr>
              <a:t>，我们要找的“最接近”的木材，只可能是：</a:t>
            </a:r>
          </a:p>
          <a:p>
            <a:pPr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大于或等于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zh-CN" altLang="en-US" sz="2000" dirty="0">
                <a:effectLst/>
                <a:latin typeface="微软雅黑" panose="020B0503020204020204" pitchFamily="34" charset="-122"/>
                <a:ea typeface="微软雅黑" panose="020B0503020204020204" pitchFamily="34" charset="-122"/>
              </a:rPr>
              <a:t> 的那群木材里，最矮的那一根。</a:t>
            </a:r>
          </a:p>
          <a:p>
            <a:pPr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严格小于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zh-CN" altLang="en-US" sz="2000" dirty="0">
                <a:effectLst/>
                <a:latin typeface="微软雅黑" panose="020B0503020204020204" pitchFamily="34" charset="-122"/>
                <a:ea typeface="微软雅黑" panose="020B0503020204020204" pitchFamily="34" charset="-122"/>
              </a:rPr>
              <a:t> 的那群木材里，最高的那一根。</a:t>
            </a:r>
          </a:p>
        </p:txBody>
      </p:sp>
      <p:sp>
        <p:nvSpPr>
          <p:cNvPr id="11" name="文本框 10">
            <a:extLst>
              <a:ext uri="{FF2B5EF4-FFF2-40B4-BE49-F238E27FC236}">
                <a16:creationId xmlns:a16="http://schemas.microsoft.com/office/drawing/2014/main" id="{B8CE7BE7-8FAA-4A51-F8AF-767806DBB7C9}"/>
              </a:ext>
            </a:extLst>
          </p:cNvPr>
          <p:cNvSpPr txBox="1"/>
          <p:nvPr/>
        </p:nvSpPr>
        <p:spPr>
          <a:xfrm>
            <a:off x="866133" y="4951539"/>
            <a:ext cx="10459731" cy="965201"/>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a typeface="微软雅黑" panose="020B0503020204020204" pitchFamily="34" charset="-122"/>
              </a:rPr>
              <a:t>对于第一个条件应该可以想到，这不就是我们以前在二分算法中讲解到的下界吗？</a:t>
            </a:r>
            <a:endParaRPr lang="en-US" altLang="zh-CN" sz="2000" dirty="0">
              <a:ea typeface="微软雅黑" panose="020B0503020204020204" pitchFamily="34" charset="-122"/>
            </a:endParaRPr>
          </a:p>
          <a:p>
            <a:pPr>
              <a:lnSpc>
                <a:spcPct val="150000"/>
              </a:lnSpc>
            </a:pPr>
            <a:r>
              <a:rPr lang="zh-CN" altLang="en-US" sz="2000" dirty="0">
                <a:ea typeface="微软雅黑" panose="020B0503020204020204" pitchFamily="34" charset="-122"/>
              </a:rPr>
              <a:t>而且在前面提到过，</a:t>
            </a:r>
            <a:r>
              <a:rPr lang="en-US" altLang="zh-CN" sz="2000" dirty="0">
                <a:ea typeface="微软雅黑" panose="020B0503020204020204" pitchFamily="34" charset="-122"/>
              </a:rPr>
              <a:t>set </a:t>
            </a:r>
            <a:r>
              <a:rPr lang="zh-CN" altLang="en-US" sz="2000" dirty="0">
                <a:ea typeface="微软雅黑" panose="020B0503020204020204" pitchFamily="34" charset="-122"/>
              </a:rPr>
              <a:t>拥有自动排序的特性，所以 </a:t>
            </a:r>
            <a:r>
              <a:rPr lang="en-US" altLang="zh-CN" sz="2000" dirty="0">
                <a:ea typeface="微软雅黑" panose="020B0503020204020204" pitchFamily="34" charset="-122"/>
              </a:rPr>
              <a:t>set </a:t>
            </a:r>
            <a:r>
              <a:rPr lang="zh-CN" altLang="en-US" sz="2000" dirty="0">
                <a:ea typeface="微软雅黑" panose="020B0503020204020204" pitchFamily="34" charset="-122"/>
              </a:rPr>
              <a:t>支持使用二分查找！</a:t>
            </a:r>
            <a:endParaRPr lang="zh-CN" altLang="en-US" sz="2000" dirty="0"/>
          </a:p>
        </p:txBody>
      </p:sp>
    </p:spTree>
    <p:extLst>
      <p:ext uri="{BB962C8B-B14F-4D97-AF65-F5344CB8AC3E}">
        <p14:creationId xmlns:p14="http://schemas.microsoft.com/office/powerpoint/2010/main" val="81421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animEffect transition="in" filter="fade">
                                      <p:cBhvr>
                                        <p:cTn id="27" dur="500"/>
                                        <p:tgtEl>
                                          <p:spTgt spid="11">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1" end="1"/>
                                            </p:txEl>
                                          </p:spTgt>
                                        </p:tgtEl>
                                        <p:attrNameLst>
                                          <p:attrName>style.visibility</p:attrName>
                                        </p:attrNameLst>
                                      </p:cBhvr>
                                      <p:to>
                                        <p:strVal val="visible"/>
                                      </p:to>
                                    </p:set>
                                    <p:animEffect transition="in" filter="fade">
                                      <p:cBhvr>
                                        <p:cTn id="3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10E3D241-640C-E3CB-0AA9-B35D76223F84}"/>
              </a:ext>
            </a:extLst>
          </p:cNvPr>
          <p:cNvSpPr txBox="1"/>
          <p:nvPr/>
        </p:nvSpPr>
        <p:spPr>
          <a:xfrm>
            <a:off x="866133" y="1726340"/>
            <a:ext cx="10459730" cy="466794"/>
          </a:xfrm>
          <a:prstGeom prst="rect">
            <a:avLst/>
          </a:prstGeom>
          <a:solidFill>
            <a:srgbClr val="FFFFFF"/>
          </a:solidFill>
          <a:ln w="12700">
            <a:solidFill>
              <a:schemeClr val="tx1"/>
            </a:solidFill>
          </a:ln>
        </p:spPr>
        <p:txBody>
          <a:bodyPr vert="horz" wrap="square" lIns="127000" tIns="63500" rIns="127000" bIns="63500" rtlCol="0">
            <a:spAutoFit/>
          </a:bodyPr>
          <a:lstStyle/>
          <a:p>
            <a:pPr algn="ctr"/>
            <a:r>
              <a:rPr lang="en-US" altLang="zh-CN" sz="2200" dirty="0">
                <a:solidFill>
                  <a:srgbClr val="000000"/>
                </a:solidFill>
                <a:latin typeface="Consolas" panose="020B0609020204030204" pitchFamily="49" charset="0"/>
              </a:rPr>
              <a:t>auto it = </a:t>
            </a:r>
            <a:r>
              <a:rPr lang="en-US" altLang="zh-CN" sz="2200" dirty="0" err="1">
                <a:solidFill>
                  <a:srgbClr val="000000"/>
                </a:solidFill>
                <a:latin typeface="Consolas" panose="020B0609020204030204" pitchFamily="49" charset="0"/>
              </a:rPr>
              <a:t>lower_bound</a:t>
            </a:r>
            <a:r>
              <a:rPr lang="en-US" altLang="zh-CN" sz="2200" dirty="0">
                <a:solidFill>
                  <a:srgbClr val="000000"/>
                </a:solidFill>
                <a:latin typeface="Consolas" panose="020B0609020204030204" pitchFamily="49" charset="0"/>
              </a:rPr>
              <a:t>(</a:t>
            </a:r>
            <a:r>
              <a:rPr lang="en-US" altLang="zh-CN" sz="2200" dirty="0" err="1">
                <a:solidFill>
                  <a:srgbClr val="000000"/>
                </a:solidFill>
                <a:latin typeface="Consolas" panose="020B0609020204030204" pitchFamily="49" charset="0"/>
              </a:rPr>
              <a:t>wood_set.begin</a:t>
            </a:r>
            <a:r>
              <a:rPr lang="en-US" altLang="zh-CN" sz="2200" dirty="0">
                <a:solidFill>
                  <a:srgbClr val="000000"/>
                </a:solidFill>
                <a:latin typeface="Consolas" panose="020B0609020204030204" pitchFamily="49" charset="0"/>
              </a:rPr>
              <a:t>(), </a:t>
            </a:r>
            <a:r>
              <a:rPr lang="en-US" altLang="zh-CN" sz="2200" dirty="0" err="1">
                <a:solidFill>
                  <a:srgbClr val="000000"/>
                </a:solidFill>
                <a:latin typeface="Consolas" panose="020B0609020204030204" pitchFamily="49" charset="0"/>
              </a:rPr>
              <a:t>wood_set.end</a:t>
            </a:r>
            <a:r>
              <a:rPr lang="en-US" altLang="zh-CN" sz="2200" dirty="0">
                <a:solidFill>
                  <a:srgbClr val="000000"/>
                </a:solidFill>
                <a:latin typeface="Consolas" panose="020B0609020204030204" pitchFamily="49" charset="0"/>
              </a:rPr>
              <a:t>(), length);</a:t>
            </a:r>
          </a:p>
        </p:txBody>
      </p:sp>
      <p:sp>
        <p:nvSpPr>
          <p:cNvPr id="9" name="文本框 8">
            <a:extLst>
              <a:ext uri="{FF2B5EF4-FFF2-40B4-BE49-F238E27FC236}">
                <a16:creationId xmlns:a16="http://schemas.microsoft.com/office/drawing/2014/main" id="{678D77FE-E7FA-ABE7-659A-CE7FC5DFF38A}"/>
              </a:ext>
            </a:extLst>
          </p:cNvPr>
          <p:cNvSpPr txBox="1"/>
          <p:nvPr/>
        </p:nvSpPr>
        <p:spPr>
          <a:xfrm>
            <a:off x="866132" y="2841021"/>
            <a:ext cx="10459731" cy="1426865"/>
          </a:xfrm>
          <a:prstGeom prst="rect">
            <a:avLst/>
          </a:prstGeom>
          <a:solidFill>
            <a:schemeClr val="accent5">
              <a:lumMod val="20000"/>
              <a:lumOff val="80000"/>
            </a:schemeClr>
          </a:solidFill>
        </p:spPr>
        <p:txBody>
          <a:bodyPr wrap="square">
            <a:spAutoFit/>
          </a:bodyPr>
          <a:lstStyle/>
          <a:p>
            <a:pPr>
              <a:lnSpc>
                <a:spcPct val="150000"/>
              </a:lnSpc>
            </a:pPr>
            <a:r>
              <a:rPr lang="en-US" altLang="zh-CN" sz="2000" b="1" dirty="0" err="1">
                <a:effectLst/>
                <a:ea typeface="微软雅黑" panose="020B0503020204020204" pitchFamily="34" charset="-122"/>
              </a:rPr>
              <a:t>lower_bound</a:t>
            </a:r>
            <a:r>
              <a:rPr lang="en-US" altLang="zh-CN" sz="2000" b="1" dirty="0">
                <a:effectLst/>
                <a:ea typeface="微软雅黑" panose="020B0503020204020204" pitchFamily="34" charset="-122"/>
              </a:rPr>
              <a:t> </a:t>
            </a:r>
            <a:r>
              <a:rPr lang="zh-CN" altLang="en-US" sz="2000" dirty="0">
                <a:effectLst/>
                <a:ea typeface="微软雅黑" panose="020B0503020204020204" pitchFamily="34" charset="-122"/>
              </a:rPr>
              <a:t>用来寻找下界，也就是大于或等于 </a:t>
            </a:r>
            <a:r>
              <a:rPr lang="en-US" altLang="zh-CN" sz="2000" dirty="0">
                <a:solidFill>
                  <a:srgbClr val="C00000"/>
                </a:solidFill>
                <a:effectLst/>
                <a:ea typeface="微软雅黑" panose="020B0503020204020204" pitchFamily="34" charset="-122"/>
              </a:rPr>
              <a:t>Length</a:t>
            </a:r>
            <a:r>
              <a:rPr lang="zh-CN" altLang="en-US" sz="2000" dirty="0">
                <a:effectLst/>
                <a:ea typeface="微软雅黑" panose="020B0503020204020204" pitchFamily="34" charset="-122"/>
              </a:rPr>
              <a:t> 的那群木材里，最矮的那一根。</a:t>
            </a:r>
            <a:endParaRPr lang="en-US" altLang="zh-CN" sz="2000" dirty="0">
              <a:effectLst/>
              <a:ea typeface="微软雅黑" panose="020B0503020204020204" pitchFamily="34" charset="-122"/>
            </a:endParaRPr>
          </a:p>
          <a:p>
            <a:pPr>
              <a:lnSpc>
                <a:spcPct val="150000"/>
              </a:lnSpc>
            </a:pPr>
            <a:r>
              <a:rPr lang="zh-CN" altLang="en-US" sz="2000" dirty="0">
                <a:ea typeface="微软雅黑" panose="020B0503020204020204" pitchFamily="34" charset="-122"/>
              </a:rPr>
              <a:t>而对于另一个候选者：</a:t>
            </a:r>
            <a:r>
              <a:rPr lang="zh-CN" altLang="en-US" sz="2000" dirty="0">
                <a:effectLst/>
                <a:ea typeface="微软雅黑" panose="020B0503020204020204" pitchFamily="34" charset="-122"/>
              </a:rPr>
              <a:t>严格小于 </a:t>
            </a:r>
            <a:r>
              <a:rPr lang="en-US" altLang="zh-CN" sz="2000" dirty="0">
                <a:solidFill>
                  <a:srgbClr val="C00000"/>
                </a:solidFill>
                <a:effectLst/>
                <a:ea typeface="微软雅黑" panose="020B0503020204020204" pitchFamily="34" charset="-122"/>
              </a:rPr>
              <a:t>Length</a:t>
            </a:r>
            <a:r>
              <a:rPr lang="zh-CN" altLang="en-US" sz="2000" dirty="0">
                <a:effectLst/>
                <a:ea typeface="微软雅黑" panose="020B0503020204020204" pitchFamily="34" charset="-122"/>
              </a:rPr>
              <a:t> 的那群木材里，最高的那一根。</a:t>
            </a:r>
            <a:endParaRPr lang="en-US" altLang="zh-CN" sz="2000" dirty="0">
              <a:effectLst/>
              <a:ea typeface="微软雅黑" panose="020B0503020204020204" pitchFamily="34" charset="-122"/>
            </a:endParaRPr>
          </a:p>
          <a:p>
            <a:pPr>
              <a:lnSpc>
                <a:spcPct val="150000"/>
              </a:lnSpc>
            </a:pPr>
            <a:r>
              <a:rPr lang="zh-CN" altLang="en-US" sz="2000" dirty="0">
                <a:effectLst/>
                <a:ea typeface="微软雅黑" panose="020B0503020204020204" pitchFamily="34" charset="-122"/>
              </a:rPr>
              <a:t>不就是通过 </a:t>
            </a:r>
            <a:r>
              <a:rPr lang="en-US" altLang="zh-CN" sz="2000" b="1" dirty="0" err="1">
                <a:effectLst/>
                <a:ea typeface="微软雅黑" panose="020B0503020204020204" pitchFamily="34" charset="-122"/>
              </a:rPr>
              <a:t>lower_bound</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找到的下界</a:t>
            </a:r>
            <a:r>
              <a:rPr lang="zh-CN" altLang="en-US" sz="2000" dirty="0">
                <a:effectLst/>
                <a:ea typeface="微软雅黑" panose="020B0503020204020204" pitchFamily="34" charset="-122"/>
              </a:rPr>
              <a:t> </a:t>
            </a:r>
            <a:r>
              <a:rPr lang="en-US" altLang="zh-CN" sz="2000" dirty="0">
                <a:effectLst/>
                <a:ea typeface="微软雅黑" panose="020B0503020204020204" pitchFamily="34" charset="-122"/>
              </a:rPr>
              <a:t>it </a:t>
            </a:r>
            <a:r>
              <a:rPr lang="zh-CN" altLang="en-US" sz="2000" dirty="0">
                <a:effectLst/>
                <a:ea typeface="微软雅黑" panose="020B0503020204020204" pitchFamily="34" charset="-122"/>
              </a:rPr>
              <a:t>的左边的那个吗？故只需要让迭代器 </a:t>
            </a:r>
            <a:r>
              <a:rPr lang="en-US" altLang="zh-CN" sz="2000" dirty="0">
                <a:effectLst/>
                <a:ea typeface="微软雅黑" panose="020B0503020204020204" pitchFamily="34" charset="-122"/>
              </a:rPr>
              <a:t>-1 </a:t>
            </a:r>
            <a:r>
              <a:rPr lang="zh-CN" altLang="en-US" sz="2000" dirty="0">
                <a:effectLst/>
                <a:ea typeface="微软雅黑" panose="020B0503020204020204" pitchFamily="34" charset="-122"/>
              </a:rPr>
              <a:t>即可。</a:t>
            </a:r>
          </a:p>
        </p:txBody>
      </p:sp>
      <p:sp>
        <p:nvSpPr>
          <p:cNvPr id="12" name="文本框 11">
            <a:extLst>
              <a:ext uri="{FF2B5EF4-FFF2-40B4-BE49-F238E27FC236}">
                <a16:creationId xmlns:a16="http://schemas.microsoft.com/office/drawing/2014/main" id="{280646A3-8A4F-0F6E-98D0-ECE2D4B69280}"/>
              </a:ext>
            </a:extLst>
          </p:cNvPr>
          <p:cNvSpPr txBox="1"/>
          <p:nvPr/>
        </p:nvSpPr>
        <p:spPr>
          <a:xfrm>
            <a:off x="866133" y="5083976"/>
            <a:ext cx="10459731" cy="961289"/>
          </a:xfrm>
          <a:prstGeom prst="rect">
            <a:avLst/>
          </a:prstGeom>
          <a:solidFill>
            <a:schemeClr val="bg1">
              <a:lumMod val="95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找到这两根候选</a:t>
            </a:r>
            <a:r>
              <a:rPr lang="zh-CN" altLang="en-US" sz="2000" b="1" dirty="0">
                <a:latin typeface="微软雅黑" panose="020B0503020204020204" pitchFamily="34" charset="-122"/>
                <a:ea typeface="微软雅黑" panose="020B0503020204020204" pitchFamily="34" charset="-122"/>
              </a:rPr>
              <a:t>的木头</a:t>
            </a:r>
            <a:r>
              <a:rPr lang="zh-CN" altLang="en-US" sz="2000" b="1" dirty="0">
                <a:effectLst/>
                <a:latin typeface="微软雅黑" panose="020B0503020204020204" pitchFamily="34" charset="-122"/>
                <a:ea typeface="微软雅黑" panose="020B0503020204020204" pitchFamily="34" charset="-122"/>
              </a:rPr>
              <a:t>后，就是简单的比大小了：</a:t>
            </a:r>
            <a:r>
              <a:rPr lang="zh-CN" altLang="en-US" sz="2000" dirty="0">
                <a:effectLst/>
                <a:latin typeface="微软雅黑" panose="020B0503020204020204" pitchFamily="34" charset="-122"/>
                <a:ea typeface="微软雅黑" panose="020B0503020204020204" pitchFamily="34" charset="-122"/>
              </a:rPr>
              <a:t> 看看 </a:t>
            </a:r>
            <a:r>
              <a:rPr lang="en-US" altLang="zh-CN" sz="2000" dirty="0">
                <a:solidFill>
                  <a:srgbClr val="C00000"/>
                </a:solidFill>
                <a:effectLst/>
                <a:latin typeface="Consolas" panose="020B0609020204030204" pitchFamily="49" charset="0"/>
                <a:ea typeface="微软雅黑" panose="020B0503020204020204" pitchFamily="34" charset="-122"/>
              </a:rPr>
              <a:t>length</a:t>
            </a:r>
            <a:r>
              <a:rPr lang="zh-CN" altLang="en-US" sz="2000" dirty="0">
                <a:effectLst/>
                <a:latin typeface="微软雅黑" panose="020B0503020204020204" pitchFamily="34" charset="-122"/>
                <a:ea typeface="微软雅黑" panose="020B0503020204020204" pitchFamily="34" charset="-122"/>
              </a:rPr>
              <a:t> 离“候选者</a:t>
            </a:r>
            <a:r>
              <a:rPr lang="en-US" altLang="zh-CN" sz="2000" dirty="0">
                <a:effectLst/>
                <a:latin typeface="微软雅黑" panose="020B0503020204020204" pitchFamily="34" charset="-122"/>
                <a:ea typeface="微软雅黑" panose="020B0503020204020204" pitchFamily="34" charset="-122"/>
              </a:rPr>
              <a:t>A”</a:t>
            </a:r>
            <a:r>
              <a:rPr lang="zh-CN" altLang="en-US" sz="2000" dirty="0">
                <a:effectLst/>
                <a:latin typeface="微软雅黑" panose="020B0503020204020204" pitchFamily="34" charset="-122"/>
                <a:ea typeface="微软雅黑" panose="020B0503020204020204" pitchFamily="34" charset="-122"/>
              </a:rPr>
              <a:t>和“候选者</a:t>
            </a:r>
            <a:r>
              <a:rPr lang="en-US" altLang="zh-CN" sz="2000" dirty="0">
                <a:effectLst/>
                <a:latin typeface="微软雅黑" panose="020B0503020204020204" pitchFamily="34" charset="-122"/>
                <a:ea typeface="微软雅黑" panose="020B0503020204020204" pitchFamily="34" charset="-122"/>
              </a:rPr>
              <a:t>B”</a:t>
            </a:r>
            <a:r>
              <a:rPr lang="zh-CN" altLang="en-US" sz="2000" dirty="0">
                <a:effectLst/>
                <a:latin typeface="微软雅黑" panose="020B0503020204020204" pitchFamily="34" charset="-122"/>
                <a:ea typeface="微软雅黑" panose="020B0503020204020204" pitchFamily="34" charset="-122"/>
              </a:rPr>
              <a:t>哪个</a:t>
            </a:r>
            <a:r>
              <a:rPr lang="zh-CN" altLang="en-US" sz="2000" dirty="0">
                <a:latin typeface="微软雅黑" panose="020B0503020204020204" pitchFamily="34" charset="-122"/>
                <a:ea typeface="微软雅黑" panose="020B0503020204020204" pitchFamily="34" charset="-122"/>
              </a:rPr>
              <a:t>距离目标值</a:t>
            </a:r>
            <a:r>
              <a:rPr lang="zh-CN" altLang="en-US" sz="2000" dirty="0">
                <a:effectLst/>
                <a:latin typeface="微软雅黑" panose="020B0503020204020204" pitchFamily="34" charset="-122"/>
                <a:ea typeface="微软雅黑" panose="020B0503020204020204" pitchFamily="34" charset="-122"/>
              </a:rPr>
              <a:t>更近。</a:t>
            </a:r>
            <a:r>
              <a:rPr lang="zh-CN" altLang="en-US" sz="2000" dirty="0">
                <a:latin typeface="微软雅黑" panose="020B0503020204020204" pitchFamily="34" charset="-122"/>
                <a:ea typeface="微软雅黑" panose="020B0503020204020204" pitchFamily="34" charset="-122"/>
              </a:rPr>
              <a:t>如果</a:t>
            </a:r>
            <a:r>
              <a:rPr lang="zh-CN" altLang="en-US" sz="2000" dirty="0">
                <a:effectLst/>
                <a:latin typeface="微软雅黑" panose="020B0503020204020204" pitchFamily="34" charset="-122"/>
                <a:ea typeface="微软雅黑" panose="020B0503020204020204" pitchFamily="34" charset="-122"/>
              </a:rPr>
              <a:t>距离相同，选长度短的那个。</a:t>
            </a:r>
          </a:p>
        </p:txBody>
      </p:sp>
    </p:spTree>
    <p:extLst>
      <p:ext uri="{BB962C8B-B14F-4D97-AF65-F5344CB8AC3E}">
        <p14:creationId xmlns:p14="http://schemas.microsoft.com/office/powerpoint/2010/main" val="375552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E632B33D-6759-A8A3-4256-DEB662B3080C}"/>
              </a:ext>
            </a:extLst>
          </p:cNvPr>
          <p:cNvSpPr txBox="1"/>
          <p:nvPr/>
        </p:nvSpPr>
        <p:spPr>
          <a:xfrm>
            <a:off x="775714" y="1648837"/>
            <a:ext cx="10495787" cy="1011367"/>
          </a:xfrm>
          <a:prstGeom prst="rect">
            <a:avLst/>
          </a:prstGeom>
          <a:solidFill>
            <a:schemeClr val="accent6">
              <a:lumMod val="20000"/>
              <a:lumOff val="80000"/>
            </a:schemeClr>
          </a:solidFill>
        </p:spPr>
        <p:txBody>
          <a:bodyPr wrap="square">
            <a:spAutoFit/>
          </a:bodyPr>
          <a:lstStyle/>
          <a:p>
            <a:pPr>
              <a:lnSpc>
                <a:spcPct val="150000"/>
              </a:lnSpc>
            </a:pPr>
            <a:r>
              <a:rPr lang="zh-CN" altLang="en-US" sz="2200" b="1" dirty="0">
                <a:effectLst/>
                <a:latin typeface="微软雅黑" panose="020B0503020204020204" pitchFamily="34" charset="-122"/>
                <a:ea typeface="微软雅黑" panose="020B0503020204020204" pitchFamily="34" charset="-122"/>
              </a:rPr>
              <a:t>执行出货</a:t>
            </a:r>
            <a:r>
              <a:rPr lang="zh-CN" altLang="en-US" sz="2200" dirty="0">
                <a:effectLst/>
                <a:latin typeface="微软雅黑" panose="020B0503020204020204" pitchFamily="34" charset="-122"/>
                <a:ea typeface="微软雅黑" panose="020B0503020204020204" pitchFamily="34" charset="-122"/>
              </a:rPr>
              <a:t> </a:t>
            </a:r>
            <a:endParaRPr lang="en-US" altLang="zh-CN" sz="22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当确定了要取出的木材 </a:t>
            </a:r>
            <a:r>
              <a:rPr lang="en-US" altLang="zh-CN" sz="2000" dirty="0">
                <a:solidFill>
                  <a:srgbClr val="C00000"/>
                </a:solidFill>
                <a:effectLst/>
                <a:latin typeface="Consolas" panose="020B0609020204030204" pitchFamily="49" charset="0"/>
                <a:ea typeface="微软雅黑" panose="020B0503020204020204" pitchFamily="34" charset="-122"/>
              </a:rPr>
              <a:t>choose </a:t>
            </a:r>
            <a:r>
              <a:rPr lang="zh-CN" altLang="en-US" sz="2000" dirty="0">
                <a:effectLst/>
                <a:latin typeface="微软雅黑" panose="020B0503020204020204" pitchFamily="34" charset="-122"/>
                <a:ea typeface="微软雅黑" panose="020B0503020204020204" pitchFamily="34" charset="-122"/>
              </a:rPr>
              <a:t>之后，就要把它从集合中删除掉。</a:t>
            </a:r>
          </a:p>
        </p:txBody>
      </p:sp>
      <p:sp>
        <p:nvSpPr>
          <p:cNvPr id="13" name="文本框 12">
            <a:extLst>
              <a:ext uri="{FF2B5EF4-FFF2-40B4-BE49-F238E27FC236}">
                <a16:creationId xmlns:a16="http://schemas.microsoft.com/office/drawing/2014/main" id="{149170A9-5FE1-1187-BC03-E93589FBC1B0}"/>
              </a:ext>
            </a:extLst>
          </p:cNvPr>
          <p:cNvSpPr txBox="1"/>
          <p:nvPr/>
        </p:nvSpPr>
        <p:spPr>
          <a:xfrm>
            <a:off x="775714" y="4592453"/>
            <a:ext cx="10450004" cy="503536"/>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并且 </a:t>
            </a:r>
            <a:r>
              <a:rPr lang="en-US" altLang="zh-CN" sz="2000" dirty="0">
                <a:solidFill>
                  <a:srgbClr val="C00000"/>
                </a:solidFill>
                <a:latin typeface="Consolas" panose="020B0609020204030204" pitchFamily="49" charset="0"/>
                <a:ea typeface="微软雅黑" panose="020B0503020204020204" pitchFamily="34" charset="-122"/>
              </a:rPr>
              <a:t>set</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允许用迭代器来删除，比如 </a:t>
            </a:r>
            <a:r>
              <a:rPr lang="en-US" altLang="zh-CN" sz="2000" dirty="0" err="1">
                <a:solidFill>
                  <a:srgbClr val="C00000"/>
                </a:solidFill>
                <a:effectLst/>
                <a:latin typeface="Consolas" panose="020B0609020204030204" pitchFamily="49" charset="0"/>
                <a:ea typeface="微软雅黑" panose="020B0503020204020204" pitchFamily="34" charset="-122"/>
              </a:rPr>
              <a:t>wood_set.erase</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it_A</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，效果是一样的</a:t>
            </a:r>
          </a:p>
        </p:txBody>
      </p:sp>
      <p:sp>
        <p:nvSpPr>
          <p:cNvPr id="15" name="文本框 14">
            <a:extLst>
              <a:ext uri="{FF2B5EF4-FFF2-40B4-BE49-F238E27FC236}">
                <a16:creationId xmlns:a16="http://schemas.microsoft.com/office/drawing/2014/main" id="{5EB22535-DBA8-513B-0F30-2C163C84B159}"/>
              </a:ext>
            </a:extLst>
          </p:cNvPr>
          <p:cNvSpPr txBox="1"/>
          <p:nvPr/>
        </p:nvSpPr>
        <p:spPr>
          <a:xfrm>
            <a:off x="775714" y="2901252"/>
            <a:ext cx="10495787" cy="1426865"/>
          </a:xfrm>
          <a:prstGeom prst="rect">
            <a:avLst/>
          </a:prstGeom>
          <a:solidFill>
            <a:schemeClr val="accent1">
              <a:lumMod val="20000"/>
              <a:lumOff val="80000"/>
            </a:schemeClr>
          </a:solidFill>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移除元素</a:t>
            </a:r>
            <a:r>
              <a:rPr lang="en-US" altLang="zh-CN" sz="2000" b="1" dirty="0">
                <a:latin typeface="微软雅黑" panose="020B0503020204020204" pitchFamily="34" charset="-122"/>
                <a:ea typeface="微软雅黑" panose="020B0503020204020204" pitchFamily="34" charset="-122"/>
              </a:rPr>
              <a:t>: </a:t>
            </a:r>
            <a:r>
              <a:rPr lang="en-US" altLang="zh-CN" sz="2000" b="1" dirty="0">
                <a:effectLst/>
                <a:latin typeface="微软雅黑" panose="020B0503020204020204" pitchFamily="34" charset="-122"/>
                <a:ea typeface="微软雅黑" panose="020B0503020204020204" pitchFamily="34" charset="-122"/>
              </a:rPr>
              <a:t> </a:t>
            </a:r>
            <a:r>
              <a:rPr lang="en-US" altLang="zh-CN" sz="2000" b="1" dirty="0" err="1">
                <a:solidFill>
                  <a:srgbClr val="C00000"/>
                </a:solidFill>
                <a:effectLst/>
                <a:latin typeface="Consolas" panose="020B0609020204030204" pitchFamily="49" charset="0"/>
                <a:ea typeface="微软雅黑" panose="020B0503020204020204" pitchFamily="34" charset="-122"/>
              </a:rPr>
              <a:t>wood_set.erase</a:t>
            </a:r>
            <a:r>
              <a:rPr lang="en-US" altLang="zh-CN" sz="2000" b="1" dirty="0">
                <a:solidFill>
                  <a:srgbClr val="C00000"/>
                </a:solidFill>
                <a:effectLst/>
                <a:latin typeface="Consolas" panose="020B0609020204030204" pitchFamily="49" charset="0"/>
                <a:ea typeface="微软雅黑" panose="020B0503020204020204" pitchFamily="34" charset="-122"/>
              </a:rPr>
              <a:t>(value);</a:t>
            </a:r>
            <a:endParaRPr lang="en-US" altLang="zh-CN"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作用：删除值为 </a:t>
            </a:r>
            <a:r>
              <a:rPr lang="en-US" altLang="zh-CN" sz="2000" dirty="0">
                <a:solidFill>
                  <a:srgbClr val="C00000"/>
                </a:solidFill>
                <a:effectLst/>
                <a:latin typeface="Consolas" panose="020B0609020204030204" pitchFamily="49" charset="0"/>
                <a:ea typeface="微软雅黑" panose="020B0503020204020204" pitchFamily="34" charset="-122"/>
              </a:rPr>
              <a:t>value</a:t>
            </a:r>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的记录。</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用法：</a:t>
            </a:r>
            <a:r>
              <a:rPr lang="en-US" altLang="zh-CN" sz="2000" dirty="0" err="1">
                <a:solidFill>
                  <a:srgbClr val="C00000"/>
                </a:solidFill>
                <a:effectLst/>
                <a:latin typeface="Consolas" panose="020B0609020204030204" pitchFamily="49" charset="0"/>
                <a:ea typeface="微软雅黑" panose="020B0503020204020204" pitchFamily="34" charset="-122"/>
              </a:rPr>
              <a:t>wood_set.erase</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best_choice</a:t>
            </a:r>
            <a:r>
              <a:rPr lang="en-US" altLang="zh-CN" sz="2000" dirty="0">
                <a:solidFill>
                  <a:srgbClr val="C00000"/>
                </a:solidFill>
                <a:effectLst/>
                <a:latin typeface="Consolas" panose="020B0609020204030204" pitchFamily="49" charset="0"/>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p:txBody>
      </p:sp>
      <p:sp>
        <p:nvSpPr>
          <p:cNvPr id="16" name="文本框 15">
            <a:extLst>
              <a:ext uri="{FF2B5EF4-FFF2-40B4-BE49-F238E27FC236}">
                <a16:creationId xmlns:a16="http://schemas.microsoft.com/office/drawing/2014/main" id="{1F56D384-BEB5-1DCB-04C7-FC976D6FC7CF}"/>
              </a:ext>
            </a:extLst>
          </p:cNvPr>
          <p:cNvSpPr txBox="1"/>
          <p:nvPr/>
        </p:nvSpPr>
        <p:spPr>
          <a:xfrm>
            <a:off x="821497" y="5649912"/>
            <a:ext cx="10450004" cy="503536"/>
          </a:xfrm>
          <a:prstGeom prst="rect">
            <a:avLst/>
          </a:prstGeom>
          <a:solidFill>
            <a:schemeClr val="bg1">
              <a:lumMod val="95000"/>
            </a:schemeClr>
          </a:solidFill>
        </p:spPr>
        <p:txBody>
          <a:bodyPr wrap="square">
            <a:spAutoFit/>
          </a:bodyPr>
          <a:lstStyle/>
          <a:p>
            <a:pPr algn="ctr">
              <a:lnSpc>
                <a:spcPct val="150000"/>
              </a:lnSpc>
            </a:pPr>
            <a:r>
              <a:rPr lang="zh-CN" altLang="en-US" sz="2000" dirty="0">
                <a:latin typeface="微软雅黑" panose="020B0503020204020204" pitchFamily="34" charset="-122"/>
                <a:ea typeface="微软雅黑" panose="020B0503020204020204" pitchFamily="34" charset="-122"/>
              </a:rPr>
              <a:t>之后对于每一个出货</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进货需求都执行上述的流程，输出对应的数据即可解决本问题。</a:t>
            </a:r>
            <a:endParaRPr lang="zh-CN" altLang="en-US" sz="2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024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集合</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7D60DFA1-40C3-9425-A62E-CBB2CDEF7C2C}"/>
              </a:ext>
            </a:extLst>
          </p:cNvPr>
          <p:cNvSpPr txBox="1"/>
          <p:nvPr/>
        </p:nvSpPr>
        <p:spPr>
          <a:xfrm>
            <a:off x="845496" y="1349005"/>
            <a:ext cx="10501008" cy="4989379"/>
          </a:xfrm>
          <a:prstGeom prst="rect">
            <a:avLst/>
          </a:prstGeom>
          <a:solidFill>
            <a:schemeClr val="bg1">
              <a:lumMod val="95000"/>
            </a:schemeClr>
          </a:solidFill>
        </p:spPr>
        <p:txBody>
          <a:bodyPr wrap="square">
            <a:spAutoFit/>
          </a:bodyPr>
          <a:lstStyle/>
          <a:p>
            <a:pPr>
              <a:lnSpc>
                <a:spcPct val="200000"/>
              </a:lnSpc>
            </a:pPr>
            <a:r>
              <a:rPr lang="zh-CN" altLang="en-US" sz="2200" dirty="0">
                <a:effectLst/>
                <a:latin typeface="微软雅黑" panose="020B0503020204020204" pitchFamily="34" charset="-122"/>
                <a:ea typeface="微软雅黑" panose="020B0503020204020204" pitchFamily="34" charset="-122"/>
              </a:rPr>
              <a:t>通过木材仓库问题，我们了解了 </a:t>
            </a:r>
            <a:r>
              <a:rPr lang="en-US" altLang="zh-CN" sz="2200" dirty="0">
                <a:solidFill>
                  <a:srgbClr val="C00000"/>
                </a:solidFill>
                <a:effectLst/>
                <a:latin typeface="Consolas" panose="020B0609020204030204" pitchFamily="49" charset="0"/>
                <a:ea typeface="微软雅黑" panose="020B0503020204020204" pitchFamily="34" charset="-122"/>
              </a:rPr>
              <a:t>set</a:t>
            </a:r>
            <a:r>
              <a:rPr lang="zh-CN" altLang="en-US" sz="2200" dirty="0">
                <a:effectLst/>
                <a:latin typeface="微软雅黑" panose="020B0503020204020204" pitchFamily="34" charset="-122"/>
                <a:ea typeface="微软雅黑" panose="020B0503020204020204" pitchFamily="34" charset="-122"/>
              </a:rPr>
              <a:t> 的各项强大功能：</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 </a:t>
            </a:r>
            <a:r>
              <a:rPr lang="en-US" altLang="zh-CN" sz="2000" dirty="0">
                <a:solidFill>
                  <a:srgbClr val="C00000"/>
                </a:solidFill>
                <a:effectLst/>
                <a:latin typeface="Consolas" panose="020B0609020204030204" pitchFamily="49" charset="0"/>
                <a:ea typeface="微软雅黑" panose="020B0503020204020204" pitchFamily="34" charset="-122"/>
              </a:rPr>
              <a:t>set&lt;T&gt;</a:t>
            </a:r>
            <a:r>
              <a:rPr lang="zh-CN" altLang="en-US" sz="2000" dirty="0">
                <a:effectLst/>
                <a:latin typeface="微软雅黑" panose="020B0503020204020204" pitchFamily="34" charset="-122"/>
                <a:ea typeface="微软雅黑" panose="020B0503020204020204" pitchFamily="34" charset="-122"/>
              </a:rPr>
              <a:t> 创建一个自动排序、去重的集合。</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 </a:t>
            </a:r>
            <a:r>
              <a:rPr lang="en-US" altLang="zh-CN" sz="2000" dirty="0">
                <a:solidFill>
                  <a:srgbClr val="C00000"/>
                </a:solidFill>
                <a:effectLst/>
                <a:latin typeface="Consolas" panose="020B0609020204030204" pitchFamily="49" charset="0"/>
                <a:ea typeface="微软雅黑" panose="020B0503020204020204" pitchFamily="34" charset="-122"/>
              </a:rPr>
              <a:t>insert</a:t>
            </a:r>
            <a:r>
              <a:rPr lang="zh-CN" altLang="en-US" sz="2000" dirty="0">
                <a:effectLst/>
                <a:latin typeface="微软雅黑" panose="020B0503020204020204" pitchFamily="34" charset="-122"/>
                <a:ea typeface="微软雅黑" panose="020B0503020204020204" pitchFamily="34" charset="-122"/>
              </a:rPr>
              <a:t> 添加元素。</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 </a:t>
            </a:r>
            <a:r>
              <a:rPr lang="en-US" altLang="zh-CN" sz="2000" dirty="0">
                <a:solidFill>
                  <a:srgbClr val="C00000"/>
                </a:solidFill>
                <a:effectLst/>
                <a:latin typeface="Consolas" panose="020B0609020204030204" pitchFamily="49" charset="0"/>
                <a:ea typeface="微软雅黑" panose="020B0503020204020204" pitchFamily="34" charset="-122"/>
              </a:rPr>
              <a:t>find</a:t>
            </a:r>
            <a:r>
              <a:rPr lang="zh-CN" altLang="en-US" sz="2000" dirty="0">
                <a:effectLst/>
                <a:latin typeface="微软雅黑" panose="020B0503020204020204" pitchFamily="34" charset="-122"/>
                <a:ea typeface="微软雅黑" panose="020B0503020204020204" pitchFamily="34" charset="-122"/>
              </a:rPr>
              <a:t> 和 </a:t>
            </a:r>
            <a:r>
              <a:rPr lang="en-US" altLang="zh-CN" sz="2000" dirty="0">
                <a:solidFill>
                  <a:srgbClr val="C00000"/>
                </a:solidFill>
                <a:effectLst/>
                <a:latin typeface="Consolas" panose="020B0609020204030204" pitchFamily="49" charset="0"/>
                <a:ea typeface="微软雅黑" panose="020B0503020204020204" pitchFamily="34" charset="-122"/>
              </a:rPr>
              <a:t>end</a:t>
            </a:r>
            <a:r>
              <a:rPr lang="zh-CN" altLang="en-US" sz="2000" dirty="0">
                <a:effectLst/>
                <a:latin typeface="微软雅黑" panose="020B0503020204020204" pitchFamily="34" charset="-122"/>
                <a:ea typeface="微软雅黑" panose="020B0503020204020204" pitchFamily="34" charset="-122"/>
              </a:rPr>
              <a:t> 判断元素是否存在。</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用 </a:t>
            </a:r>
            <a:r>
              <a:rPr lang="en-US" altLang="zh-CN" sz="2000" dirty="0">
                <a:solidFill>
                  <a:srgbClr val="C00000"/>
                </a:solidFill>
                <a:effectLst/>
                <a:latin typeface="Consolas" panose="020B0609020204030204" pitchFamily="49" charset="0"/>
                <a:ea typeface="微软雅黑" panose="020B0503020204020204" pitchFamily="34" charset="-122"/>
              </a:rPr>
              <a:t>empty</a:t>
            </a:r>
            <a:r>
              <a:rPr lang="zh-CN" altLang="en-US" sz="2000" dirty="0">
                <a:effectLst/>
                <a:latin typeface="微软雅黑" panose="020B0503020204020204" pitchFamily="34" charset="-122"/>
                <a:ea typeface="微软雅黑" panose="020B0503020204020204" pitchFamily="34" charset="-122"/>
              </a:rPr>
              <a:t> 检查是否为空。</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使用 </a:t>
            </a:r>
            <a:r>
              <a:rPr lang="en-US" altLang="zh-CN" sz="2000" dirty="0" err="1">
                <a:solidFill>
                  <a:srgbClr val="C00000"/>
                </a:solidFill>
                <a:effectLst/>
                <a:latin typeface="Consolas" panose="020B0609020204030204" pitchFamily="49" charset="0"/>
                <a:ea typeface="微软雅黑" panose="020B0503020204020204" pitchFamily="34" charset="-122"/>
              </a:rPr>
              <a:t>lower_bound</a:t>
            </a:r>
            <a:r>
              <a:rPr lang="zh-CN" altLang="en-US" sz="2000" dirty="0">
                <a:effectLst/>
                <a:latin typeface="微软雅黑" panose="020B0503020204020204" pitchFamily="34" charset="-122"/>
                <a:ea typeface="微软雅黑" panose="020B0503020204020204" pitchFamily="34" charset="-122"/>
              </a:rPr>
              <a:t> 在有序集合中进行定位，从而解决复杂的查找最近邻居的问题。</a:t>
            </a:r>
          </a:p>
          <a:p>
            <a:pPr indent="-285750">
              <a:lnSpc>
                <a:spcPct val="20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最后用 </a:t>
            </a:r>
            <a:r>
              <a:rPr lang="en-US" altLang="zh-CN" sz="2000" dirty="0">
                <a:solidFill>
                  <a:srgbClr val="C00000"/>
                </a:solidFill>
                <a:effectLst/>
                <a:latin typeface="Consolas" panose="020B0609020204030204" pitchFamily="49" charset="0"/>
                <a:ea typeface="微软雅黑" panose="020B0503020204020204" pitchFamily="34" charset="-122"/>
              </a:rPr>
              <a:t>erase</a:t>
            </a:r>
            <a:r>
              <a:rPr lang="zh-CN" altLang="en-US" sz="2000" dirty="0">
                <a:effectLst/>
                <a:latin typeface="微软雅黑" panose="020B0503020204020204" pitchFamily="34" charset="-122"/>
                <a:ea typeface="微软雅黑" panose="020B0503020204020204" pitchFamily="34" charset="-122"/>
              </a:rPr>
              <a:t> 删除元素。</a:t>
            </a:r>
          </a:p>
          <a:p>
            <a:pPr>
              <a:lnSpc>
                <a:spcPct val="200000"/>
              </a:lnSpc>
            </a:pPr>
            <a:r>
              <a:rPr lang="zh-CN" altLang="en-US" sz="2000" dirty="0">
                <a:effectLst/>
                <a:latin typeface="微软雅黑" panose="020B0503020204020204" pitchFamily="34" charset="-122"/>
                <a:ea typeface="微软雅黑" panose="020B0503020204020204" pitchFamily="34" charset="-122"/>
              </a:rPr>
              <a:t>掌握了 </a:t>
            </a:r>
            <a:r>
              <a:rPr lang="en-US" altLang="zh-CN" sz="2000" dirty="0">
                <a:solidFill>
                  <a:srgbClr val="C00000"/>
                </a:solidFill>
                <a:effectLst/>
                <a:latin typeface="Consolas" panose="020B0609020204030204" pitchFamily="49" charset="0"/>
                <a:ea typeface="微软雅黑" panose="020B0503020204020204" pitchFamily="34" charset="-122"/>
              </a:rPr>
              <a:t>set</a:t>
            </a:r>
            <a:r>
              <a:rPr lang="zh-CN" altLang="en-US" sz="2000" dirty="0">
                <a:effectLst/>
                <a:latin typeface="微软雅黑" panose="020B0503020204020204" pitchFamily="34" charset="-122"/>
                <a:ea typeface="微软雅黑" panose="020B0503020204020204" pitchFamily="34" charset="-122"/>
              </a:rPr>
              <a:t> 的基本操作后就可以尝试用去编写代码来解决本问题了！</a:t>
            </a:r>
          </a:p>
        </p:txBody>
      </p:sp>
    </p:spTree>
    <p:extLst>
      <p:ext uri="{BB962C8B-B14F-4D97-AF65-F5344CB8AC3E}">
        <p14:creationId xmlns:p14="http://schemas.microsoft.com/office/powerpoint/2010/main" val="313405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5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fade">
                                      <p:cBhvr>
                                        <p:cTn id="3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5">
      <a:majorFont>
        <a:latin typeface="Consolas"/>
        <a:ea typeface="微软雅黑"/>
        <a:cs typeface=""/>
      </a:majorFont>
      <a:minorFont>
        <a:latin typeface="Consolas"/>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19704</TotalTime>
  <Words>11225</Words>
  <Application>Microsoft Office PowerPoint</Application>
  <PresentationFormat>宽屏</PresentationFormat>
  <Paragraphs>849</Paragraphs>
  <Slides>86</Slides>
  <Notes>82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86</vt:i4>
      </vt:variant>
    </vt:vector>
  </HeadingPairs>
  <TitlesOfParts>
    <vt:vector size="95" baseType="lpstr">
      <vt:lpstr>-apple-system</vt:lpstr>
      <vt:lpstr>KaTeX_Math</vt:lpstr>
      <vt:lpstr>等线</vt:lpstr>
      <vt:lpstr>Microsoft YaHei</vt:lpstr>
      <vt:lpstr>Microsoft YaHei</vt:lpstr>
      <vt:lpstr>Arial</vt:lpstr>
      <vt:lpstr>Cambria Math</vt:lpstr>
      <vt:lpstr>Consolas</vt:lpstr>
      <vt:lpstr>Office 主题​​</vt:lpstr>
      <vt:lpstr>《初级算法与数据结构》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《初级算法与数据结构》</dc:title>
  <dc:creator>小林泉</dc:creator>
  <cp:lastModifiedBy>LG</cp:lastModifiedBy>
  <cp:revision>413</cp:revision>
  <dcterms:created xsi:type="dcterms:W3CDTF">2025-01-17T05:52:21Z</dcterms:created>
  <dcterms:modified xsi:type="dcterms:W3CDTF">2026-07-31T09:06:20Z</dcterms:modified>
</cp:coreProperties>
</file>