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346" r:id="rId4"/>
    <p:sldId id="350" r:id="rId5"/>
    <p:sldId id="347" r:id="rId6"/>
    <p:sldId id="348" r:id="rId7"/>
    <p:sldId id="349" r:id="rId8"/>
    <p:sldId id="351" r:id="rId9"/>
    <p:sldId id="357" r:id="rId10"/>
    <p:sldId id="352" r:id="rId11"/>
    <p:sldId id="353" r:id="rId12"/>
    <p:sldId id="354" r:id="rId13"/>
    <p:sldId id="355" r:id="rId14"/>
    <p:sldId id="358" r:id="rId15"/>
    <p:sldId id="356" r:id="rId16"/>
    <p:sldId id="360" r:id="rId17"/>
    <p:sldId id="361" r:id="rId18"/>
    <p:sldId id="363" r:id="rId19"/>
    <p:sldId id="362" r:id="rId20"/>
    <p:sldId id="364" r:id="rId21"/>
    <p:sldId id="365" r:id="rId22"/>
    <p:sldId id="366" r:id="rId23"/>
    <p:sldId id="367" r:id="rId24"/>
    <p:sldId id="373" r:id="rId25"/>
    <p:sldId id="368" r:id="rId26"/>
    <p:sldId id="371" r:id="rId27"/>
    <p:sldId id="372" r:id="rId28"/>
    <p:sldId id="370" r:id="rId29"/>
    <p:sldId id="369" r:id="rId30"/>
    <p:sldId id="374" r:id="rId31"/>
    <p:sldId id="375" r:id="rId32"/>
    <p:sldId id="377" r:id="rId33"/>
    <p:sldId id="378" r:id="rId34"/>
    <p:sldId id="379" r:id="rId35"/>
    <p:sldId id="376" r:id="rId36"/>
    <p:sldId id="380" r:id="rId37"/>
    <p:sldId id="381" r:id="rId38"/>
    <p:sldId id="382" r:id="rId39"/>
    <p:sldId id="399" r:id="rId40"/>
    <p:sldId id="383" r:id="rId41"/>
    <p:sldId id="384" r:id="rId42"/>
    <p:sldId id="385" r:id="rId43"/>
    <p:sldId id="386" r:id="rId44"/>
    <p:sldId id="387" r:id="rId45"/>
    <p:sldId id="388" r:id="rId46"/>
    <p:sldId id="389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  <p:sldId id="398" r:id="rId56"/>
    <p:sldId id="401" r:id="rId57"/>
    <p:sldId id="400" r:id="rId5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55" autoAdjust="0"/>
    <p:restoredTop sz="89197" autoAdjust="0"/>
  </p:normalViewPr>
  <p:slideViewPr>
    <p:cSldViewPr snapToGrid="0">
      <p:cViewPr varScale="1">
        <p:scale>
          <a:sx n="61" d="100"/>
          <a:sy n="61" d="100"/>
        </p:scale>
        <p:origin x="12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9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36F97-6056-4A26-A65C-C0716172EC14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CE31C-4D10-464A-916F-3914E7C36D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9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2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782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937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101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12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492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38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861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182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022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283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283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buFont typeface="Arial" panose="020B0604020202020204" pitchFamily="34" charset="0"/>
              <a:buNone/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食物网的数学模型，就是一个</a:t>
            </a:r>
            <a:r>
              <a:rPr lang="zh-CN" altLang="en-US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有向无环图 </a:t>
            </a:r>
            <a:r>
              <a:rPr lang="en-US" altLang="zh-CN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(DAG)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。</a:t>
            </a:r>
          </a:p>
          <a:p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555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793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001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558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341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那么第二次来到</a:t>
            </a:r>
            <a:r>
              <a:rPr lang="en-US" altLang="zh-CN" dirty="0"/>
              <a:t>D</a:t>
            </a:r>
            <a:r>
              <a:rPr lang="zh-CN" altLang="en-US" dirty="0"/>
              <a:t>点时，已知</a:t>
            </a:r>
            <a:r>
              <a:rPr lang="en-US" altLang="zh-CN" dirty="0"/>
              <a:t>D-&gt;X</a:t>
            </a:r>
            <a:r>
              <a:rPr lang="zh-CN" altLang="en-US" dirty="0"/>
              <a:t>（终点）的路径有</a:t>
            </a:r>
            <a:r>
              <a:rPr lang="en-US" altLang="zh-CN" dirty="0"/>
              <a:t>X</a:t>
            </a:r>
            <a:r>
              <a:rPr lang="zh-CN" altLang="en-US" dirty="0"/>
              <a:t>条</a:t>
            </a:r>
            <a:endParaRPr lang="en-US" altLang="zh-CN" dirty="0"/>
          </a:p>
          <a:p>
            <a:r>
              <a:rPr lang="zh-CN" altLang="en-US" dirty="0"/>
              <a:t>而我们已经从某个起点</a:t>
            </a:r>
            <a:r>
              <a:rPr lang="en-US" altLang="zh-CN" dirty="0"/>
              <a:t>A</a:t>
            </a:r>
            <a:r>
              <a:rPr lang="zh-CN" altLang="en-US" dirty="0"/>
              <a:t>递归到了点</a:t>
            </a:r>
            <a:r>
              <a:rPr lang="en-US" altLang="zh-CN" dirty="0"/>
              <a:t>D</a:t>
            </a:r>
            <a:r>
              <a:rPr lang="zh-CN" altLang="en-US" dirty="0"/>
              <a:t>，那么起点</a:t>
            </a:r>
            <a:r>
              <a:rPr lang="en-US" altLang="zh-CN" dirty="0"/>
              <a:t>A-&gt;</a:t>
            </a:r>
            <a:r>
              <a:rPr lang="zh-CN" altLang="en-US" dirty="0"/>
              <a:t>终点</a:t>
            </a:r>
            <a:r>
              <a:rPr lang="en-US" altLang="zh-CN" dirty="0"/>
              <a:t>X</a:t>
            </a:r>
            <a:r>
              <a:rPr lang="zh-CN" altLang="en-US" dirty="0"/>
              <a:t>的总路径条数是？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0854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从</a:t>
            </a:r>
            <a:r>
              <a:rPr lang="en-US" altLang="zh-CN" dirty="0"/>
              <a:t>A-&gt;C-&gt;D</a:t>
            </a:r>
            <a:r>
              <a:rPr lang="zh-CN" altLang="en-US" dirty="0"/>
              <a:t>的这条路径到达</a:t>
            </a:r>
            <a:r>
              <a:rPr lang="en-US" altLang="zh-CN" dirty="0"/>
              <a:t>D</a:t>
            </a:r>
            <a:r>
              <a:rPr lang="zh-CN" altLang="en-US" dirty="0"/>
              <a:t>点共有</a:t>
            </a:r>
            <a:r>
              <a:rPr lang="en-US" altLang="zh-CN" dirty="0"/>
              <a:t>1</a:t>
            </a:r>
            <a:r>
              <a:rPr lang="zh-CN" altLang="en-US" dirty="0"/>
              <a:t>个选择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/>
              <a:t>从</a:t>
            </a:r>
            <a:r>
              <a:rPr lang="en-US" altLang="zh-CN" dirty="0"/>
              <a:t>D</a:t>
            </a:r>
            <a:r>
              <a:rPr lang="zh-CN" altLang="en-US" dirty="0"/>
              <a:t>点到终点共有</a:t>
            </a:r>
            <a:r>
              <a:rPr lang="en-US" altLang="zh-CN" dirty="0"/>
              <a:t>2</a:t>
            </a:r>
            <a:r>
              <a:rPr lang="zh-CN" altLang="en-US" dirty="0"/>
              <a:t>个选择</a:t>
            </a:r>
            <a:endParaRPr lang="en-US" altLang="zh-CN" dirty="0"/>
          </a:p>
          <a:p>
            <a:r>
              <a:rPr lang="zh-CN" altLang="en-US" dirty="0"/>
              <a:t>根据分步乘法计数原理，通过</a:t>
            </a:r>
            <a:r>
              <a:rPr lang="en-US" altLang="zh-CN" dirty="0"/>
              <a:t>A-&gt;C-&gt;D</a:t>
            </a:r>
            <a:r>
              <a:rPr lang="zh-CN" altLang="en-US" dirty="0"/>
              <a:t>这路径到达终点的总路径数为</a:t>
            </a:r>
            <a:r>
              <a:rPr lang="en-US" altLang="zh-CN" dirty="0"/>
              <a:t>2*1=2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049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480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488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如果反过来想的话，会以有多少条食物链会以它为终点呢？</a:t>
            </a:r>
            <a:endParaRPr lang="en-US" altLang="zh-CN" dirty="0"/>
          </a:p>
          <a:p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/>
              <a:t>其实就变成了拓扑排序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474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5617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7764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3295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9532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7425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3645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1498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8387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1009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8541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868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2576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9519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9124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8023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5282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2690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3817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4385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7665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5094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5343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135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95787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38062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3414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7980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7457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01596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88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619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5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8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0.png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800" spc="-5" dirty="0">
                <a:solidFill>
                  <a:srgbClr val="FFFFFF"/>
                </a:solidFill>
                <a:latin typeface="微软雅黑"/>
                <a:cs typeface="微软雅黑"/>
              </a:rPr>
              <a:t>(</a:t>
            </a: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下</a:t>
            </a:r>
            <a:r>
              <a:rPr lang="en-US" altLang="zh-CN" sz="2800" spc="-5">
                <a:solidFill>
                  <a:srgbClr val="FFFFFF"/>
                </a:solidFill>
                <a:latin typeface="微软雅黑"/>
                <a:cs typeface="微软雅黑"/>
              </a:rPr>
              <a:t>)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24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33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84339" y="2626324"/>
            <a:ext cx="5203984" cy="144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en-US" altLang="zh-CN" sz="4400" b="1" dirty="0">
                <a:solidFill>
                  <a:srgbClr val="2D4A87"/>
                </a:solidFill>
                <a:latin typeface="微软雅黑"/>
                <a:cs typeface="微软雅黑"/>
              </a:rPr>
              <a:t>DAG</a:t>
            </a: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与拓扑排序</a:t>
            </a: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en-US" altLang="zh-CN" sz="1400" b="1" dirty="0">
                <a:solidFill>
                  <a:schemeClr val="accent5">
                    <a:lumMod val="75000"/>
                  </a:schemeClr>
                </a:solidFill>
                <a:latin typeface="微软雅黑"/>
                <a:cs typeface="微软雅黑"/>
              </a:rPr>
              <a:t>DAG</a:t>
            </a:r>
            <a:r>
              <a:rPr lang="zh-CN" altLang="en-US" sz="1400" b="1" dirty="0">
                <a:solidFill>
                  <a:schemeClr val="accent5">
                    <a:lumMod val="75000"/>
                  </a:schemeClr>
                </a:solidFill>
                <a:latin typeface="微软雅黑"/>
                <a:cs typeface="微软雅黑"/>
              </a:rPr>
              <a:t>与拓扑排序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4359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F7EEEE6-36FB-A1C8-E0B2-C9B624F32EF0}"/>
                  </a:ext>
                </a:extLst>
              </p:cNvPr>
              <p:cNvSpPr txBox="1"/>
              <p:nvPr/>
            </p:nvSpPr>
            <p:spPr>
              <a:xfrm>
                <a:off x="723298" y="1344192"/>
                <a:ext cx="10745404" cy="475239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18-5 </a:t>
                </a:r>
                <a:r>
                  <a:rPr lang="zh-CN" altLang="en-US" sz="2200" b="1" dirty="0">
                    <a:ea typeface="微软雅黑" panose="020B0503020204020204" pitchFamily="34" charset="-122"/>
                  </a:rPr>
                  <a:t>杂务</a:t>
                </a:r>
                <a:r>
                  <a:rPr lang="en-US" altLang="zh-CN" sz="2200" b="1" dirty="0">
                    <a:ea typeface="微软雅黑" panose="020B0503020204020204" pitchFamily="34" charset="-122"/>
                  </a:rPr>
                  <a:t>(</a:t>
                </a:r>
                <a:r>
                  <a:rPr lang="en-US" altLang="zh-CN" sz="2200" b="1" dirty="0" smtClean="0">
                    <a:ea typeface="微软雅黑" panose="020B0503020204020204" pitchFamily="34" charset="-122"/>
                  </a:rPr>
                  <a:t>B0264)</a:t>
                </a:r>
                <a:endParaRPr lang="zh-CN" altLang="en-US" sz="2200" b="1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John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的农场在给奶牛挤奶前有很多杂务要完成，每一项杂务都需要一定的时间来完成它。比如：他们要将奶牛集合起来，将他们赶进牛棚，为奶牛清洗以及一些其它工作。尽早将所有杂务完成是必要的，因为这样才有更多时间挤出更多的牛奶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当然，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有些杂务必须在另一些杂务完成的情况下才能进行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。比如：只有将奶牛赶进牛棚才能开始为它清洗，还有在未给奶牛清洗之前不能挤奶。我们把这些工作称为完成本项工作的准备工作。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至少有一项杂务不要求有准备工作，这个可以最早着手完成的工作，标记为杂务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John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有需要完成的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个杂务的清单，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并且这份清单是有一定顺序的，杂务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  <m:r>
                      <m:rPr>
                        <m:lit/>
                      </m:rP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d>
                      <m:dPr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𝒌</m:t>
                        </m:r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&gt;</m:t>
                        </m:r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的准备工作只可能在杂务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至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中。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写一个程序依次读入每个杂务的工作说明。计算出所有杂务都被完成的最短时间。当然互相没有关系的杂务可以同时工作，并且，你可以假定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John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的农场有足够多的工人来同时完成任意多项任务。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F7EEEE6-36FB-A1C8-E0B2-C9B624F32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298" y="1344192"/>
                <a:ext cx="10745404" cy="4752391"/>
              </a:xfrm>
              <a:prstGeom prst="rect">
                <a:avLst/>
              </a:prstGeom>
              <a:blipFill>
                <a:blip r:embed="rId4"/>
                <a:stretch>
                  <a:fillRect l="-738" r="-2157" b="-3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38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EE0EDE-FD2D-1CA3-CBA3-BE6D6AF90DD4}"/>
              </a:ext>
            </a:extLst>
          </p:cNvPr>
          <p:cNvSpPr txBox="1"/>
          <p:nvPr/>
        </p:nvSpPr>
        <p:spPr>
          <a:xfrm>
            <a:off x="718428" y="1486223"/>
            <a:ext cx="10692320" cy="9612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我们可以做一个类比，想象周末妈妈交给你两组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杂物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假设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足够多的兄弟姐妹来同时完成任意多项任务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4C64EE5-C14B-C675-AB84-736B5D151CF1}"/>
              </a:ext>
            </a:extLst>
          </p:cNvPr>
          <p:cNvSpPr txBox="1"/>
          <p:nvPr/>
        </p:nvSpPr>
        <p:spPr>
          <a:xfrm>
            <a:off x="718427" y="3344022"/>
            <a:ext cx="10692321" cy="503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/>
              <a:t>第二组：洗衣服</a:t>
            </a:r>
            <a:r>
              <a:rPr lang="en-US" altLang="zh-CN" sz="2000" dirty="0"/>
              <a:t>, </a:t>
            </a:r>
            <a:r>
              <a:rPr lang="zh-CN" altLang="en-US" sz="2000" dirty="0"/>
              <a:t>你需要：收集脏衣服</a:t>
            </a:r>
            <a:r>
              <a:rPr lang="en-US" altLang="zh-CN" sz="2000" dirty="0"/>
              <a:t>(5min)</a:t>
            </a:r>
            <a:r>
              <a:rPr lang="zh-CN" altLang="en-US" sz="2000" dirty="0"/>
              <a:t> </a:t>
            </a:r>
            <a:r>
              <a:rPr lang="en-US" altLang="zh-CN" sz="2000" dirty="0"/>
              <a:t>-&gt;</a:t>
            </a:r>
            <a:r>
              <a:rPr lang="zh-CN" altLang="en-US" sz="2000" dirty="0"/>
              <a:t> 洗衣服</a:t>
            </a:r>
            <a:r>
              <a:rPr lang="en-US" altLang="zh-CN" sz="2000" dirty="0"/>
              <a:t>(20min)</a:t>
            </a:r>
            <a:r>
              <a:rPr lang="zh-CN" altLang="en-US" sz="2000" dirty="0"/>
              <a:t> </a:t>
            </a:r>
            <a:r>
              <a:rPr lang="en-US" altLang="zh-CN" sz="2000" dirty="0"/>
              <a:t>-&gt;</a:t>
            </a:r>
            <a:r>
              <a:rPr lang="zh-CN" altLang="en-US" sz="2000" dirty="0"/>
              <a:t> 晾衣服</a:t>
            </a:r>
            <a:r>
              <a:rPr lang="en-US" altLang="zh-CN" sz="2000" dirty="0"/>
              <a:t>(5min)</a:t>
            </a:r>
            <a:r>
              <a:rPr lang="zh-CN" altLang="en-US" sz="2000" dirty="0"/>
              <a:t>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87D1DD9-E9CB-B83E-1DE8-A30CEFB09655}"/>
              </a:ext>
            </a:extLst>
          </p:cNvPr>
          <p:cNvSpPr txBox="1"/>
          <p:nvPr/>
        </p:nvSpPr>
        <p:spPr>
          <a:xfrm>
            <a:off x="718427" y="2594967"/>
            <a:ext cx="10692321" cy="5035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/>
              <a:t>第一组：做一道菜</a:t>
            </a:r>
            <a:r>
              <a:rPr lang="en-US" altLang="zh-CN" sz="2000" dirty="0"/>
              <a:t>,</a:t>
            </a:r>
            <a:r>
              <a:rPr lang="zh-CN" altLang="en-US" sz="2000" dirty="0"/>
              <a:t> 你需要：买菜</a:t>
            </a:r>
            <a:r>
              <a:rPr lang="en-US" altLang="zh-CN" sz="2000" dirty="0"/>
              <a:t>(25min)</a:t>
            </a:r>
            <a:r>
              <a:rPr lang="zh-CN" altLang="en-US" sz="2000" dirty="0"/>
              <a:t> </a:t>
            </a:r>
            <a:r>
              <a:rPr lang="en-US" altLang="zh-CN" sz="2000" dirty="0"/>
              <a:t>-&gt;</a:t>
            </a:r>
            <a:r>
              <a:rPr lang="zh-CN" altLang="en-US" sz="2000" dirty="0"/>
              <a:t> 洗菜</a:t>
            </a:r>
            <a:r>
              <a:rPr lang="en-US" altLang="zh-CN" sz="2000" dirty="0"/>
              <a:t>(5min)</a:t>
            </a:r>
            <a:r>
              <a:rPr lang="zh-CN" altLang="en-US" sz="2000" dirty="0"/>
              <a:t> </a:t>
            </a:r>
            <a:r>
              <a:rPr lang="en-US" altLang="zh-CN" sz="2000" dirty="0"/>
              <a:t>-&gt;</a:t>
            </a:r>
            <a:r>
              <a:rPr lang="zh-CN" altLang="en-US" sz="2000" dirty="0"/>
              <a:t> 切菜</a:t>
            </a:r>
            <a:r>
              <a:rPr lang="en-US" altLang="zh-CN" sz="2000" dirty="0"/>
              <a:t>(5min)</a:t>
            </a:r>
            <a:r>
              <a:rPr lang="zh-CN" altLang="en-US" sz="2000" dirty="0"/>
              <a:t> </a:t>
            </a:r>
            <a:r>
              <a:rPr lang="en-US" altLang="zh-CN" sz="2000" dirty="0"/>
              <a:t>-&gt;</a:t>
            </a:r>
            <a:r>
              <a:rPr lang="zh-CN" altLang="en-US" sz="2000" dirty="0"/>
              <a:t> 炒菜</a:t>
            </a:r>
            <a:r>
              <a:rPr lang="en-US" altLang="zh-CN" sz="2000" dirty="0"/>
              <a:t>(5min)</a:t>
            </a:r>
            <a:endParaRPr lang="zh-CN" altLang="en-US" sz="20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B564519-D060-2236-76BF-8EE8CABDA434}"/>
              </a:ext>
            </a:extLst>
          </p:cNvPr>
          <p:cNvSpPr txBox="1"/>
          <p:nvPr/>
        </p:nvSpPr>
        <p:spPr>
          <a:xfrm>
            <a:off x="718427" y="4081872"/>
            <a:ext cx="10692321" cy="21243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对于单独的</a:t>
            </a:r>
            <a:r>
              <a:rPr lang="zh-CN" altLang="en-US" dirty="0">
                <a:ea typeface="微软雅黑" panose="020B0503020204020204" pitchFamily="34" charset="-122"/>
              </a:rPr>
              <a:t>每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一条的任务链。你必须一步一步按顺序做，不可能跳过任何一步，也不可能同时做。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a typeface="微软雅黑" panose="020B0503020204020204" pitchFamily="34" charset="-122"/>
              </a:rPr>
              <a:t>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单独</a:t>
            </a:r>
            <a:r>
              <a:rPr lang="zh-CN" altLang="en-US" dirty="0">
                <a:ea typeface="微软雅黑" panose="020B0503020204020204" pitchFamily="34" charset="-122"/>
              </a:rPr>
              <a:t>做某条线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的总耗时，就是所有步骤时间的累加。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a typeface="微软雅黑" panose="020B0503020204020204" pitchFamily="34" charset="-122"/>
              </a:rPr>
              <a:t>但是我们把两组放在一起来看，只要你和兄弟姐妹配合</a:t>
            </a:r>
            <a:r>
              <a:rPr lang="en-US" altLang="zh-CN" dirty="0"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ea typeface="微软雅黑" panose="020B0503020204020204" pitchFamily="34" charset="-122"/>
              </a:rPr>
              <a:t>第一组任务和第二组任务是可以同时进行。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我们的最终目标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完成所有杂务的最短时间</a:t>
            </a:r>
            <a:r>
              <a:rPr lang="en-US" altLang="zh-CN" b="1" dirty="0"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取决于什么呢？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它取决于所有这些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并行任务线中，那条耗时最长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的任务链。</a:t>
            </a:r>
          </a:p>
        </p:txBody>
      </p:sp>
    </p:spTree>
    <p:extLst>
      <p:ext uri="{BB962C8B-B14F-4D97-AF65-F5344CB8AC3E}">
        <p14:creationId xmlns:p14="http://schemas.microsoft.com/office/powerpoint/2010/main" val="143171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54CEC6F-AE12-468C-A993-994CAE1521DA}"/>
                  </a:ext>
                </a:extLst>
              </p:cNvPr>
              <p:cNvSpPr txBox="1"/>
              <p:nvPr/>
            </p:nvSpPr>
            <p:spPr>
              <a:xfrm>
                <a:off x="773224" y="1534258"/>
                <a:ext cx="10645541" cy="167424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dirty="0">
                    <a:ea typeface="微软雅黑" panose="020B0503020204020204" pitchFamily="34" charset="-122"/>
                  </a:rPr>
                  <a:t>有些杂务必须在另一些杂务完成的情况下才能进行</a:t>
                </a:r>
                <a:r>
                  <a:rPr lang="en-US" altLang="zh-CN" dirty="0">
                    <a:ea typeface="微软雅黑" panose="020B0503020204020204" pitchFamily="34" charset="-122"/>
                  </a:rPr>
                  <a:t>,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并且这份清单是有一定顺序的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,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杂务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  <m:r>
                      <m:rPr>
                        <m:lit/>
                      </m:rP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&gt;1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的准备工作只可能在杂务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至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中。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要求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计算出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所有杂务都被完成的最短时间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。互相没有关系的杂务可以同时工作，并且，你可以假定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John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的农场有足够多的工人来同时完成任意多项任务。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54CEC6F-AE12-468C-A993-994CAE152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224" y="1534258"/>
                <a:ext cx="10645541" cy="1674241"/>
              </a:xfrm>
              <a:prstGeom prst="rect">
                <a:avLst/>
              </a:prstGeom>
              <a:blipFill>
                <a:blip r:embed="rId5"/>
                <a:stretch>
                  <a:fillRect l="-515" b="-54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848FED50-06FC-90FF-FB8E-D16C47C55CDA}"/>
              </a:ext>
            </a:extLst>
          </p:cNvPr>
          <p:cNvSpPr txBox="1"/>
          <p:nvPr/>
        </p:nvSpPr>
        <p:spPr>
          <a:xfrm>
            <a:off x="773223" y="3416467"/>
            <a:ext cx="10645541" cy="27822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a typeface="微软雅黑" panose="020B0503020204020204" pitchFamily="34" charset="-122"/>
              </a:rPr>
              <a:t>回到本题目，我们观察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发现本题与做家务其实是类似的。</a:t>
            </a:r>
            <a:endParaRPr lang="en-US" altLang="zh-CN" dirty="0"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一方面，</a:t>
            </a:r>
            <a:r>
              <a:rPr lang="zh-CN" altLang="en-US" dirty="0">
                <a:ea typeface="微软雅黑" panose="020B0503020204020204" pitchFamily="34" charset="-122"/>
              </a:rPr>
              <a:t>存在很多任务链，这些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任务有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前后依赖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，不做完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无法</a:t>
            </a:r>
            <a:r>
              <a:rPr lang="zh-CN" altLang="en-US" dirty="0">
                <a:ea typeface="微软雅黑" panose="020B0503020204020204" pitchFamily="34" charset="-122"/>
              </a:rPr>
              <a:t>做 </a:t>
            </a:r>
            <a:r>
              <a:rPr lang="en-US" altLang="zh-CN" dirty="0">
                <a:ea typeface="微软雅黑" panose="020B0503020204020204" pitchFamily="34" charset="-122"/>
              </a:rPr>
              <a:t>B,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另一方面，我们可以让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没有互相依赖关系的任务链并行处理缩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短总时间。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而最终项目的总时长</a:t>
            </a:r>
            <a:r>
              <a:rPr lang="zh-CN" altLang="en-US" dirty="0">
                <a:ea typeface="微软雅黑" panose="020B0503020204020204" pitchFamily="34" charset="-122"/>
              </a:rPr>
              <a:t>就是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那个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最耗时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的那一</a:t>
            </a:r>
            <a:r>
              <a:rPr lang="zh-CN" altLang="en-US" dirty="0">
                <a:ea typeface="微软雅黑" panose="020B0503020204020204" pitchFamily="34" charset="-122"/>
              </a:rPr>
              <a:t>条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任务链。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我们的目标，就是找出这条最慢的任务链，它的总耗时，就是我们能达到的最短总时间。</a:t>
            </a:r>
          </a:p>
        </p:txBody>
      </p:sp>
    </p:spTree>
    <p:extLst>
      <p:ext uri="{BB962C8B-B14F-4D97-AF65-F5344CB8AC3E}">
        <p14:creationId xmlns:p14="http://schemas.microsoft.com/office/powerpoint/2010/main" val="98430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760BA5C-4515-589A-C6AF-4CAD9C90AF89}"/>
              </a:ext>
            </a:extLst>
          </p:cNvPr>
          <p:cNvSpPr txBox="1"/>
          <p:nvPr/>
        </p:nvSpPr>
        <p:spPr>
          <a:xfrm>
            <a:off x="775715" y="1541166"/>
            <a:ext cx="10495787" cy="4996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文字描述太复杂了，作为一个程序员，我们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能不能把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这个题目抽象为一个数据结构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2EDE3C7-EFE6-9E58-70A1-80C275D219A9}"/>
              </a:ext>
            </a:extLst>
          </p:cNvPr>
          <p:cNvSpPr txBox="1"/>
          <p:nvPr/>
        </p:nvSpPr>
        <p:spPr>
          <a:xfrm>
            <a:off x="775715" y="2433920"/>
            <a:ext cx="10495787" cy="18500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我们会发现本题目中会有很多依赖关系，比如，清洗依赖于赶牛进棚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挤奶又依赖于清洗。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这种依赖是有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方向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的，所以其实我们可以画一条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有向边去表示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，从准备工作指向后续工作。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赶牛进棚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清洗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挤奶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0CAD081-33CE-467B-14F9-8C9DDE429EA3}"/>
              </a:ext>
            </a:extLst>
          </p:cNvPr>
          <p:cNvSpPr txBox="1"/>
          <p:nvPr/>
        </p:nvSpPr>
        <p:spPr>
          <a:xfrm>
            <a:off x="775716" y="4770286"/>
            <a:ext cx="10495787" cy="12305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那么每一项独立的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杂务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就可以作为顶点。 既然有顶点有边，可以本问题给抽象为一个图，目的是找出这个图中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最耗时的一</a:t>
            </a:r>
            <a:r>
              <a:rPr lang="zh-CN" altLang="en-US" sz="2000" dirty="0">
                <a:ea typeface="微软雅黑" panose="020B0503020204020204" pitchFamily="34" charset="-122"/>
              </a:rPr>
              <a:t>条路径。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218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FB7890-A85E-1BEB-A652-3FD644137F34}"/>
              </a:ext>
            </a:extLst>
          </p:cNvPr>
          <p:cNvSpPr txBox="1"/>
          <p:nvPr/>
        </p:nvSpPr>
        <p:spPr>
          <a:xfrm>
            <a:off x="660745" y="1517054"/>
            <a:ext cx="10548194" cy="30811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+mj-ea"/>
              </a:rPr>
              <a:t>我们思考一下我们得到的这个图里会不会有环？比如 </a:t>
            </a:r>
            <a:r>
              <a:rPr lang="en-US" altLang="zh-CN" sz="2000" dirty="0">
                <a:solidFill>
                  <a:srgbClr val="C00000"/>
                </a:solidFill>
                <a:ea typeface="+mj-ea"/>
              </a:rPr>
              <a:t>1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+mj-ea"/>
              </a:rPr>
              <a:t> -&gt; 2 -&gt; 1</a:t>
            </a:r>
            <a:r>
              <a:rPr lang="zh-CN" altLang="en-US" sz="2000" dirty="0">
                <a:effectLst/>
                <a:ea typeface="+mj-ea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+mj-ea"/>
              </a:rPr>
              <a:t>A -&gt; B</a:t>
            </a:r>
            <a:r>
              <a:rPr lang="zh-CN" altLang="en-US" sz="2000" dirty="0">
                <a:effectLst/>
                <a:ea typeface="+mj-ea"/>
              </a:rPr>
              <a:t> 意味着做 </a:t>
            </a:r>
            <a:r>
              <a:rPr lang="en-US" altLang="zh-CN" sz="2000" dirty="0">
                <a:effectLst/>
                <a:ea typeface="+mj-ea"/>
              </a:rPr>
              <a:t>2 </a:t>
            </a:r>
            <a:r>
              <a:rPr lang="zh-CN" altLang="en-US" sz="2000" dirty="0">
                <a:effectLst/>
                <a:ea typeface="+mj-ea"/>
              </a:rPr>
              <a:t>之前必须先做完 </a:t>
            </a:r>
            <a:r>
              <a:rPr lang="en-US" altLang="zh-CN" sz="2000" dirty="0">
                <a:effectLst/>
                <a:ea typeface="+mj-ea"/>
              </a:rPr>
              <a:t>1</a:t>
            </a:r>
            <a:r>
              <a:rPr lang="zh-CN" altLang="en-US" sz="2000" dirty="0">
                <a:effectLst/>
                <a:ea typeface="+mj-ea"/>
              </a:rPr>
              <a:t>。 </a:t>
            </a:r>
            <a:r>
              <a:rPr lang="en-US" altLang="zh-CN" sz="2000" dirty="0">
                <a:solidFill>
                  <a:srgbClr val="C00000"/>
                </a:solidFill>
                <a:ea typeface="+mj-ea"/>
              </a:rPr>
              <a:t>2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+mj-ea"/>
              </a:rPr>
              <a:t> -&gt; 1</a:t>
            </a:r>
            <a:r>
              <a:rPr lang="zh-CN" altLang="en-US" sz="2000" dirty="0">
                <a:effectLst/>
                <a:ea typeface="+mj-ea"/>
              </a:rPr>
              <a:t> 意味着做 </a:t>
            </a:r>
            <a:r>
              <a:rPr lang="en-US" altLang="zh-CN" sz="2000" dirty="0">
                <a:ea typeface="+mj-ea"/>
              </a:rPr>
              <a:t>2 </a:t>
            </a:r>
            <a:r>
              <a:rPr lang="zh-CN" altLang="en-US" sz="2000" dirty="0">
                <a:effectLst/>
                <a:ea typeface="+mj-ea"/>
              </a:rPr>
              <a:t>之前必须先做完</a:t>
            </a:r>
            <a:r>
              <a:rPr lang="en-US" altLang="zh-CN" sz="2000" dirty="0">
                <a:ea typeface="+mj-ea"/>
              </a:rPr>
              <a:t> 1</a:t>
            </a:r>
            <a:r>
              <a:rPr lang="zh-CN" altLang="en-US" sz="2000" dirty="0">
                <a:effectLst/>
                <a:ea typeface="+mj-ea"/>
              </a:rPr>
              <a:t>。</a:t>
            </a:r>
            <a:endParaRPr lang="en-US" altLang="zh-CN" sz="2000" dirty="0">
              <a:ea typeface="+mj-ea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+mj-ea"/>
              </a:rPr>
              <a:t>题目告诉我们</a:t>
            </a:r>
            <a:r>
              <a:rPr lang="zh-CN" altLang="en-US" sz="2000" b="1" dirty="0">
                <a:effectLst/>
                <a:ea typeface="+mj-ea"/>
              </a:rPr>
              <a:t>杂务 </a:t>
            </a:r>
            <a:r>
              <a:rPr lang="en-US" altLang="zh-CN" sz="2000" b="1" dirty="0">
                <a:effectLst/>
                <a:ea typeface="+mj-ea"/>
              </a:rPr>
              <a:t>k </a:t>
            </a:r>
            <a:r>
              <a:rPr lang="zh-CN" altLang="en-US" sz="2000" b="1" dirty="0">
                <a:effectLst/>
                <a:ea typeface="+mj-ea"/>
              </a:rPr>
              <a:t>的准备工作只可能在 </a:t>
            </a:r>
            <a:r>
              <a:rPr lang="en-US" altLang="zh-CN" sz="2000" b="1" dirty="0">
                <a:effectLst/>
                <a:ea typeface="+mj-ea"/>
              </a:rPr>
              <a:t>1 </a:t>
            </a:r>
            <a:r>
              <a:rPr lang="zh-CN" altLang="en-US" sz="2000" b="1" dirty="0">
                <a:effectLst/>
                <a:ea typeface="+mj-ea"/>
              </a:rPr>
              <a:t>至 </a:t>
            </a:r>
            <a:r>
              <a:rPr lang="en-US" altLang="zh-CN" sz="2000" b="1" dirty="0">
                <a:effectLst/>
                <a:ea typeface="+mj-ea"/>
              </a:rPr>
              <a:t>k-1 </a:t>
            </a:r>
            <a:r>
              <a:rPr lang="zh-CN" altLang="en-US" sz="2000" b="1" dirty="0">
                <a:effectLst/>
                <a:ea typeface="+mj-ea"/>
              </a:rPr>
              <a:t>中</a:t>
            </a:r>
            <a:r>
              <a:rPr lang="zh-CN" altLang="en-US" sz="2000" dirty="0">
                <a:effectLst/>
                <a:ea typeface="+mj-ea"/>
              </a:rPr>
              <a:t>。这个条件保证了不会出现环。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+mj-ea"/>
              </a:rPr>
              <a:t>那么一个有向的、但没有环的图，我们给它一个专业名称就叫做：有向无环图 </a:t>
            </a:r>
            <a:r>
              <a:rPr lang="en-US" altLang="zh-CN" sz="2000" dirty="0">
                <a:effectLst/>
                <a:ea typeface="+mj-ea"/>
              </a:rPr>
              <a:t>(DAG)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solidFill>
                  <a:srgbClr val="C00000"/>
                </a:solidFill>
                <a:ea typeface="+mj-ea"/>
              </a:rPr>
              <a:t>而今后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+mj-ea"/>
              </a:rPr>
              <a:t>我们遇到的所有关于 流程、</a:t>
            </a:r>
            <a:r>
              <a:rPr lang="zh-CN" altLang="en-US" sz="2000" b="1" dirty="0">
                <a:solidFill>
                  <a:srgbClr val="C00000"/>
                </a:solidFill>
                <a:ea typeface="+mj-ea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+mj-ea"/>
              </a:rPr>
              <a:t>依赖、先决条件</a:t>
            </a:r>
            <a:r>
              <a:rPr lang="zh-CN" altLang="en-US" sz="2000" b="1" dirty="0">
                <a:solidFill>
                  <a:srgbClr val="C00000"/>
                </a:solidFill>
                <a:ea typeface="+mj-ea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+mj-ea"/>
              </a:rPr>
              <a:t>的问题，几乎都可以抽象为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+mj-ea"/>
              </a:rPr>
              <a:t>DAG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+mj-ea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55843B9-D363-BE09-E2A6-2EE445BA0F32}"/>
              </a:ext>
            </a:extLst>
          </p:cNvPr>
          <p:cNvSpPr txBox="1"/>
          <p:nvPr/>
        </p:nvSpPr>
        <p:spPr>
          <a:xfrm>
            <a:off x="660746" y="4859033"/>
            <a:ext cx="10548193" cy="14268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那么，最</a:t>
            </a:r>
            <a:r>
              <a:rPr lang="zh-CN" altLang="en-US" sz="2000" dirty="0">
                <a:ea typeface="微软雅黑" panose="020B0503020204020204" pitchFamily="34" charset="-122"/>
              </a:rPr>
              <a:t>长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的任务链在我们的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DAG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上对应的是什么？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不就是那条从某个起点出发，考虑到所有依赖和等待时间后，到达终点</a:t>
            </a:r>
            <a:r>
              <a:rPr lang="zh-CN" altLang="en-US" sz="2000" b="1" dirty="0"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时间最晚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的路径吗？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这个问题，其实就是等价于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求解这个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DAG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上的最长路径问题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51860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D8FDAF1-C1BF-FAEF-EDA4-7479FF8D8A8F}"/>
              </a:ext>
            </a:extLst>
          </p:cNvPr>
          <p:cNvSpPr txBox="1"/>
          <p:nvPr/>
        </p:nvSpPr>
        <p:spPr>
          <a:xfrm>
            <a:off x="708660" y="1359673"/>
            <a:ext cx="10774680" cy="49278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现在目标是求</a:t>
            </a:r>
            <a:r>
              <a:rPr lang="zh-CN" altLang="en-US" sz="2000" dirty="0">
                <a:ea typeface="微软雅黑" panose="020B0503020204020204" pitchFamily="34" charset="-122"/>
              </a:rPr>
              <a:t>在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a typeface="微软雅黑" panose="020B0503020204020204" pitchFamily="34" charset="-122"/>
              </a:rPr>
              <a:t>DAG </a:t>
            </a:r>
            <a:r>
              <a:rPr lang="zh-CN" altLang="en-US" sz="2000" dirty="0">
                <a:ea typeface="微软雅黑" panose="020B0503020204020204" pitchFamily="34" charset="-122"/>
              </a:rPr>
              <a:t>上的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最长</a:t>
            </a:r>
            <a:r>
              <a:rPr lang="zh-CN" altLang="en-US" sz="2000" dirty="0">
                <a:ea typeface="微软雅黑" panose="020B0503020204020204" pitchFamily="34" charset="-122"/>
              </a:rPr>
              <a:t>路径</a:t>
            </a:r>
            <a:r>
              <a:rPr lang="en-US" altLang="zh-CN" sz="2000" dirty="0"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a typeface="微软雅黑" panose="020B0503020204020204" pitchFamily="34" charset="-122"/>
              </a:rPr>
              <a:t>耗时最长的一条任务链</a:t>
            </a:r>
            <a:r>
              <a:rPr lang="en-US" altLang="zh-CN" sz="2000" dirty="0"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。那么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该如何计算其中每个任务完成所需要的时间？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a typeface="微软雅黑" panose="020B0503020204020204" pitchFamily="34" charset="-122"/>
              </a:rPr>
              <a:t>例如我们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需要计算任务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的完成时间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假设每个任务完成所需的时间储存在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time[]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数组中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思考：任务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的完成时间由什么决定？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它</a:t>
            </a:r>
            <a:r>
              <a:rPr lang="zh-CN" altLang="en-US" sz="2000" dirty="0">
                <a:ea typeface="微软雅黑" panose="020B0503020204020204" pitchFamily="34" charset="-122"/>
              </a:rPr>
              <a:t>完成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自己的任务需要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time[X]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的时间。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但它不能马上开始，它得等。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等它所有的准备工作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P1, P2, ...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全部完成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因为它有足够多的工人，所以它不需要等这些准备工作一个一个做完。它只需要等最晚完成的那个准备工作结束，就可以立刻开工。</a:t>
            </a:r>
          </a:p>
        </p:txBody>
      </p:sp>
    </p:spTree>
    <p:extLst>
      <p:ext uri="{BB962C8B-B14F-4D97-AF65-F5344CB8AC3E}">
        <p14:creationId xmlns:p14="http://schemas.microsoft.com/office/powerpoint/2010/main" val="280572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D8FDAF1-C1BF-FAEF-EDA4-7479FF8D8A8F}"/>
              </a:ext>
            </a:extLst>
          </p:cNvPr>
          <p:cNvSpPr txBox="1"/>
          <p:nvPr/>
        </p:nvSpPr>
        <p:spPr>
          <a:xfrm>
            <a:off x="708660" y="1485200"/>
            <a:ext cx="10774680" cy="1556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a typeface="微软雅黑" panose="020B0503020204020204" pitchFamily="34" charset="-122"/>
              </a:rPr>
              <a:t>既然任务 </a:t>
            </a:r>
            <a:r>
              <a:rPr lang="en-US" altLang="zh-CN" sz="2200" b="1" dirty="0">
                <a:ea typeface="微软雅黑" panose="020B0503020204020204" pitchFamily="34" charset="-122"/>
              </a:rPr>
              <a:t>X </a:t>
            </a:r>
            <a:r>
              <a:rPr lang="zh-CN" altLang="en-US" sz="2200" b="1" dirty="0">
                <a:ea typeface="微软雅黑" panose="020B0503020204020204" pitchFamily="34" charset="-122"/>
              </a:rPr>
              <a:t>的完成时间需要取决于它的准备工作 </a:t>
            </a:r>
            <a:r>
              <a:rPr lang="en-US" altLang="zh-CN" sz="2200" b="1" dirty="0">
                <a:solidFill>
                  <a:srgbClr val="C00000"/>
                </a:solidFill>
                <a:ea typeface="微软雅黑" panose="020B0503020204020204" pitchFamily="34" charset="-122"/>
              </a:rPr>
              <a:t>P1, P2, ...</a:t>
            </a:r>
            <a:r>
              <a:rPr lang="zh-CN" altLang="en-US" sz="2200" b="1" dirty="0">
                <a:ea typeface="微软雅黑" panose="020B0503020204020204" pitchFamily="34" charset="-122"/>
              </a:rPr>
              <a:t> </a:t>
            </a:r>
            <a:endParaRPr lang="en-US" altLang="zh-CN" sz="22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我们应该用什么样的数据结构来把这个依赖关系存下来，以便我们后续的算法能够高效地查出来对应任务的准备工作？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69457D5-8427-9525-EDB6-2DE32B031B25}"/>
              </a:ext>
            </a:extLst>
          </p:cNvPr>
          <p:cNvSpPr txBox="1"/>
          <p:nvPr/>
        </p:nvSpPr>
        <p:spPr>
          <a:xfrm>
            <a:off x="708660" y="3268393"/>
            <a:ext cx="10774680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例如对于题目描述中的任务链：</a:t>
            </a:r>
            <a:endParaRPr lang="en-US" altLang="zh-CN" sz="2000" dirty="0"/>
          </a:p>
          <a:p>
            <a:pPr algn="ctr">
              <a:lnSpc>
                <a:spcPct val="150000"/>
              </a:lnSpc>
            </a:pPr>
            <a:r>
              <a:rPr lang="zh-CN" altLang="en-US" sz="2000" b="1" dirty="0"/>
              <a:t>赶牛进</a:t>
            </a:r>
            <a:r>
              <a:rPr lang="zh-CN" altLang="en-US" sz="2000" b="1" dirty="0" smtClean="0"/>
              <a:t>棚</a:t>
            </a:r>
            <a:r>
              <a:rPr lang="en-US" altLang="zh-CN" sz="2000" b="1" dirty="0" smtClean="0"/>
              <a:t>(5min)</a:t>
            </a:r>
            <a:r>
              <a:rPr lang="zh-CN" altLang="en-US" sz="2000" b="1" dirty="0" smtClean="0"/>
              <a:t> </a:t>
            </a:r>
            <a:r>
              <a:rPr lang="en-US" altLang="zh-CN" sz="2000" b="1" dirty="0"/>
              <a:t>-&gt; </a:t>
            </a:r>
            <a:r>
              <a:rPr lang="zh-CN" altLang="en-US" sz="2000" b="1" dirty="0" smtClean="0"/>
              <a:t>清洗</a:t>
            </a:r>
            <a:r>
              <a:rPr lang="en-US" altLang="zh-CN" sz="2000" b="1" dirty="0" smtClean="0"/>
              <a:t>(10min)</a:t>
            </a:r>
            <a:r>
              <a:rPr lang="zh-CN" altLang="en-US" sz="2000" b="1" dirty="0" smtClean="0"/>
              <a:t> </a:t>
            </a:r>
            <a:r>
              <a:rPr lang="en-US" altLang="zh-CN" sz="2000" b="1" dirty="0"/>
              <a:t>-&gt; </a:t>
            </a:r>
            <a:r>
              <a:rPr lang="zh-CN" altLang="en-US" sz="2000" b="1" dirty="0" smtClean="0"/>
              <a:t>挤奶</a:t>
            </a:r>
            <a:r>
              <a:rPr lang="en-US" altLang="zh-CN" sz="2000" b="1" dirty="0" smtClean="0"/>
              <a:t>(8min)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我们需要计算挤奶任务的完成时间时，能快速的查询出挤奶所需的准备工作。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89F4CF0-74B3-6F67-7D1A-4DF7E225DAEA}"/>
              </a:ext>
            </a:extLst>
          </p:cNvPr>
          <p:cNvSpPr txBox="1"/>
          <p:nvPr/>
        </p:nvSpPr>
        <p:spPr>
          <a:xfrm>
            <a:off x="775716" y="4922448"/>
            <a:ext cx="10774679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方案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所以我们需要构建一个反向图。而题目的输入格式时给出任务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的全部准备任务。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故我们让反向邻接表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rev_adjList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[X]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的列表中直接存储的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所有</a:t>
            </a:r>
            <a:r>
              <a:rPr lang="zh-CN" altLang="en-US" sz="2000" dirty="0">
                <a:ea typeface="微软雅黑" panose="020B0503020204020204" pitchFamily="34" charset="-122"/>
              </a:rPr>
              <a:t>的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准备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工作</a:t>
            </a:r>
            <a:r>
              <a:rPr lang="zh-CN" altLang="en-US" sz="2000" dirty="0" smtClean="0">
                <a:ea typeface="微软雅黑" panose="020B0503020204020204" pitchFamily="34" charset="-122"/>
              </a:rPr>
              <a:t>，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通过</a:t>
            </a:r>
            <a:r>
              <a:rPr lang="zh-CN" altLang="en-US" sz="2000">
                <a:effectLst/>
                <a:ea typeface="微软雅黑" panose="020B0503020204020204" pitchFamily="34" charset="-122"/>
              </a:rPr>
              <a:t>再</a:t>
            </a:r>
            <a:r>
              <a:rPr lang="zh-CN" altLang="en-US" sz="2000" smtClean="0">
                <a:effectLst/>
                <a:ea typeface="微软雅黑" panose="020B0503020204020204" pitchFamily="34" charset="-122"/>
              </a:rPr>
              <a:t>对反向邻接表进行遍历就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能获取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任务所对应的准备工作了。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45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B3699C-63BF-710D-2408-1414C149A133}"/>
              </a:ext>
            </a:extLst>
          </p:cNvPr>
          <p:cNvSpPr txBox="1"/>
          <p:nvPr/>
        </p:nvSpPr>
        <p:spPr>
          <a:xfrm>
            <a:off x="802026" y="1343284"/>
            <a:ext cx="10495786" cy="24656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将任务的依赖关系存下来后，就需要去计算每个任务所需要的完成时间了。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那么根据任务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的完成时间取决于最晚完成的那个准备工作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于是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可以得到：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任务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的开工时间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max(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准备任务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P1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的完成时间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准备任务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P2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的完成时间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...)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任务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的完成时间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任务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的开工时间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 time[X]</a:t>
            </a:r>
            <a:endParaRPr lang="zh-CN" altLang="en-US" sz="20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D7115D2-9BBF-B92F-A84A-8D4ED318282A}"/>
              </a:ext>
            </a:extLst>
          </p:cNvPr>
          <p:cNvSpPr txBox="1"/>
          <p:nvPr/>
        </p:nvSpPr>
        <p:spPr>
          <a:xfrm>
            <a:off x="802026" y="4111354"/>
            <a:ext cx="10495787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计算 任务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的完成时间 的大问题，就可被分解成多个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计算其准备任务完成时间 的子问题</a:t>
            </a:r>
            <a:r>
              <a:rPr lang="zh-CN" altLang="en-US" sz="2000" b="1" dirty="0"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而且这些子问题的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结构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和原问题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一模一样</a:t>
            </a:r>
            <a:r>
              <a:rPr lang="zh-CN" altLang="en-US" sz="2000" dirty="0"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都是“</a:t>
            </a:r>
            <a:r>
              <a:rPr lang="zh-CN" altLang="en-US" sz="2000" b="1" dirty="0">
                <a:ea typeface="微软雅黑" panose="020B0503020204020204" pitchFamily="34" charset="-122"/>
              </a:rPr>
              <a:t>计算某个任务的完成时间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”的同类问题，故我们可以使用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递归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来解决！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EA052F3-1845-6FF4-8941-D60195E3DF03}"/>
              </a:ext>
            </a:extLst>
          </p:cNvPr>
          <p:cNvSpPr txBox="1"/>
          <p:nvPr/>
        </p:nvSpPr>
        <p:spPr>
          <a:xfrm>
            <a:off x="775716" y="5819153"/>
            <a:ext cx="10548406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>
                <a:ea typeface="微软雅黑" panose="020B0503020204020204" pitchFamily="34" charset="-122"/>
              </a:rPr>
              <a:t>根据递归公式</a:t>
            </a:r>
            <a:r>
              <a:rPr lang="en-US" altLang="zh-CN" sz="2200" dirty="0">
                <a:ea typeface="微软雅黑" panose="020B0503020204020204" pitchFamily="34" charset="-122"/>
              </a:rPr>
              <a:t>,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可以写出 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(X) = max(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(P1), ...) + time[x]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468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EA052F3-1845-6FF4-8941-D60195E3DF03}"/>
              </a:ext>
            </a:extLst>
          </p:cNvPr>
          <p:cNvSpPr txBox="1"/>
          <p:nvPr/>
        </p:nvSpPr>
        <p:spPr>
          <a:xfrm>
            <a:off x="821797" y="1641789"/>
            <a:ext cx="10548406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dirty="0">
                <a:ea typeface="微软雅黑" panose="020B0503020204020204" pitchFamily="34" charset="-122"/>
              </a:rPr>
              <a:t>根据递归公式</a:t>
            </a:r>
            <a:r>
              <a:rPr lang="en-US" altLang="zh-CN" sz="2200" dirty="0">
                <a:ea typeface="微软雅黑" panose="020B0503020204020204" pitchFamily="34" charset="-122"/>
              </a:rPr>
              <a:t>,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可以写出 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(X) = max(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(P1), ...) + time[x]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835260E-2E81-51A5-37D3-DDF92B7CAFB0}"/>
              </a:ext>
            </a:extLst>
          </p:cNvPr>
          <p:cNvSpPr txBox="1"/>
          <p:nvPr/>
        </p:nvSpPr>
        <p:spPr>
          <a:xfrm>
            <a:off x="821797" y="2566429"/>
            <a:ext cx="10548406" cy="33757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但是</a:t>
            </a:r>
            <a:r>
              <a:rPr lang="zh-CN" altLang="en-US" sz="2200" b="1" dirty="0">
                <a:ea typeface="微软雅黑" panose="020B0503020204020204" pitchFamily="34" charset="-122"/>
              </a:rPr>
              <a:t>如果我们只靠上面的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纯递归写代码</a:t>
            </a:r>
            <a:r>
              <a:rPr lang="zh-CN" altLang="en-US" sz="2200" b="1" dirty="0">
                <a:ea typeface="微软雅黑" panose="020B0503020204020204" pitchFamily="34" charset="-122"/>
              </a:rPr>
              <a:t>会有什么问题？</a:t>
            </a:r>
            <a:endParaRPr lang="zh-CN" altLang="en-US" sz="2200" b="1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会导致重复计算！ 想象一下任务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和任务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Y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，都依赖于同一个准备工作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Z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我们在分别计算 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(X)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(Y)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时，很可能会把 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(Z)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完整地重复计算两遍。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特别是当依赖关系很复杂时，这种重复会呈指数级增长。导致大量的重复计算。</a:t>
            </a:r>
          </a:p>
        </p:txBody>
      </p:sp>
    </p:spTree>
    <p:extLst>
      <p:ext uri="{BB962C8B-B14F-4D97-AF65-F5344CB8AC3E}">
        <p14:creationId xmlns:p14="http://schemas.microsoft.com/office/powerpoint/2010/main" val="389068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E34796D-CA5B-B809-3F24-29E002508B9F}"/>
              </a:ext>
            </a:extLst>
          </p:cNvPr>
          <p:cNvSpPr txBox="1"/>
          <p:nvPr/>
        </p:nvSpPr>
        <p:spPr>
          <a:xfrm>
            <a:off x="909320" y="1453874"/>
            <a:ext cx="10362184" cy="1980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如何避免重复计算？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给递归函数</a:t>
            </a:r>
            <a:r>
              <a:rPr lang="zh-CN" altLang="en-US" sz="2000" dirty="0">
                <a:ea typeface="微软雅黑" panose="020B0503020204020204" pitchFamily="34" charset="-122"/>
              </a:rPr>
              <a:t>加上一个答案数组用来储存已经计算过的结果</a:t>
            </a:r>
            <a:r>
              <a:rPr lang="en-US" altLang="zh-CN" sz="2000" dirty="0"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也就是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记忆化搜索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我们创建一个数组，比如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finish_time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，全部初始化为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（或其他特殊值），用来存储已经计算出的结果。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0ADBD4D-F6FB-E181-5D6C-52ADF07CB859}"/>
              </a:ext>
            </a:extLst>
          </p:cNvPr>
          <p:cNvSpPr txBox="1"/>
          <p:nvPr/>
        </p:nvSpPr>
        <p:spPr>
          <a:xfrm>
            <a:off x="909320" y="3570273"/>
            <a:ext cx="10362183" cy="2811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递归逻辑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在递归函数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</a:t>
            </a:r>
            <a:r>
              <a:rPr lang="zh-CN" altLang="en-US" sz="2000" dirty="0">
                <a:ea typeface="微软雅黑" panose="020B0503020204020204" pitchFamily="34" charset="-122"/>
              </a:rPr>
              <a:t>最前面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，先查</a:t>
            </a:r>
            <a:r>
              <a:rPr lang="zh-CN" altLang="en-US" sz="2000" dirty="0">
                <a:ea typeface="微软雅黑" panose="020B0503020204020204" pitchFamily="34" charset="-122"/>
              </a:rPr>
              <a:t>答案数组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。如果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finish_time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[X]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不是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，说明算过了，直接返回结果。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如果没算过，就进行递归计算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max(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(P1), ...)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在计算出最终结果后，返回之前，把结果存回记事本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finish_time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[X] =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结果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而且我们已经证明了，这是一个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DAG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，不存在环。所以递归调用链永远不会循环。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4037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24360D8-865F-2EEB-EA9E-467E9C4F9107}"/>
              </a:ext>
            </a:extLst>
          </p:cNvPr>
          <p:cNvSpPr txBox="1"/>
          <p:nvPr/>
        </p:nvSpPr>
        <p:spPr>
          <a:xfrm>
            <a:off x="943918" y="1596622"/>
            <a:ext cx="10304164" cy="1234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现在有了一个</a:t>
            </a:r>
            <a:r>
              <a:rPr lang="zh-CN" altLang="en-US" sz="2000" dirty="0">
                <a:ea typeface="微软雅黑" panose="020B0503020204020204" pitchFamily="34" charset="-122"/>
              </a:rPr>
              <a:t>可以计算任务完成时间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的函数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，它可以高效地计算出任何一项任务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的最早完成时间。但我们的最终目标是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整个项目的最短时长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EED4556-3B90-494A-FCBA-E7CC85BDDB62}"/>
              </a:ext>
            </a:extLst>
          </p:cNvPr>
          <p:cNvSpPr txBox="1"/>
          <p:nvPr/>
        </p:nvSpPr>
        <p:spPr>
          <a:xfrm>
            <a:off x="943918" y="3473275"/>
            <a:ext cx="10304164" cy="24656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而整个项目的时长，取决于所有任务中，那个最晚完成的。所以，我们只需要把所有任务的完成时间都算出来，取一个最大值即可。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写一个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循环，从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，依次调用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getTime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，并用一个变量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max_time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来记录最大值。因为有记忆化的存在，这个循环并不会导致大量重复计算，总效率依然很高。</a:t>
            </a:r>
          </a:p>
        </p:txBody>
      </p:sp>
    </p:spTree>
    <p:extLst>
      <p:ext uri="{BB962C8B-B14F-4D97-AF65-F5344CB8AC3E}">
        <p14:creationId xmlns:p14="http://schemas.microsoft.com/office/powerpoint/2010/main" val="39613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D746541-FCD0-1709-465A-BABCCEC92490}"/>
              </a:ext>
            </a:extLst>
          </p:cNvPr>
          <p:cNvSpPr txBox="1"/>
          <p:nvPr/>
        </p:nvSpPr>
        <p:spPr>
          <a:xfrm>
            <a:off x="5066284" y="1442187"/>
            <a:ext cx="6350000" cy="45602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(int u)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记忆化检查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finish_time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 != -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finish_time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计算找到所有前置任务中，最晚的完成时间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max_time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p :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rev_adjList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max_time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max(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max_time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(p));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计算自己的完成时间，存入答案数组，然后返回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finish_time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max_time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time[u];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finish_time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35D7A1D-9026-F770-E3EF-9B098ED46536}"/>
              </a:ext>
            </a:extLst>
          </p:cNvPr>
          <p:cNvSpPr txBox="1"/>
          <p:nvPr/>
        </p:nvSpPr>
        <p:spPr>
          <a:xfrm>
            <a:off x="775716" y="3024739"/>
            <a:ext cx="3941546" cy="22015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dirty="0"/>
              <a:t>DFS </a:t>
            </a:r>
            <a:r>
              <a:rPr lang="zh-CN" altLang="en-US" sz="2400" b="1" dirty="0"/>
              <a:t>代码</a:t>
            </a:r>
            <a:endParaRPr lang="en-US" altLang="zh-CN" sz="2400" b="1" dirty="0"/>
          </a:p>
          <a:p>
            <a:pPr>
              <a:lnSpc>
                <a:spcPct val="200000"/>
              </a:lnSpc>
            </a:pPr>
            <a:r>
              <a:rPr lang="zh-CN" altLang="en-US" sz="2400" b="1" dirty="0"/>
              <a:t>在 </a:t>
            </a:r>
            <a:r>
              <a:rPr lang="en-US" altLang="zh-CN" sz="2400" b="1" dirty="0"/>
              <a:t>main </a:t>
            </a:r>
            <a:r>
              <a:rPr lang="zh-CN" altLang="en-US" sz="2400" b="1" dirty="0"/>
              <a:t>中建立反向图后</a:t>
            </a:r>
            <a:r>
              <a:rPr lang="en-US" altLang="zh-CN" sz="2400" b="1" dirty="0"/>
              <a:t>,</a:t>
            </a:r>
            <a:r>
              <a:rPr lang="zh-CN" altLang="en-US" sz="2400" b="1" dirty="0"/>
              <a:t>循环每个顶点进行调用即可</a:t>
            </a:r>
          </a:p>
        </p:txBody>
      </p:sp>
    </p:spTree>
    <p:extLst>
      <p:ext uri="{BB962C8B-B14F-4D97-AF65-F5344CB8AC3E}">
        <p14:creationId xmlns:p14="http://schemas.microsoft.com/office/powerpoint/2010/main" val="146869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71848F-BBF2-973D-65D9-0EA3418D28B5}"/>
              </a:ext>
            </a:extLst>
          </p:cNvPr>
          <p:cNvSpPr txBox="1"/>
          <p:nvPr/>
        </p:nvSpPr>
        <p:spPr>
          <a:xfrm>
            <a:off x="849630" y="1686828"/>
            <a:ext cx="10492739" cy="41186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总结：</a:t>
            </a:r>
            <a:endParaRPr lang="en-US" altLang="zh-CN" sz="24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对于本题我们从一个最短时间问题出发，通过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建模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，将它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转化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为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DAG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上的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最长路径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问题。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接着通过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分解问题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，发现了其中的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递归结构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。为了弥补纯递归的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重复计算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缺陷，引入了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记忆化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，最终形成了一个高效的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记忆化搜索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算法。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最后，我们通过遍历所有节点，找到了全局的最优解。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267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84339" y="2626324"/>
            <a:ext cx="5203984" cy="144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拓扑排序</a:t>
            </a: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accent5">
                    <a:lumMod val="75000"/>
                  </a:schemeClr>
                </a:solidFill>
                <a:latin typeface="微软雅黑"/>
                <a:cs typeface="微软雅黑"/>
              </a:rPr>
              <a:t>拓扑排序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82593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1C7A748-C9E9-218B-E23F-0BE7F591E02C}"/>
                  </a:ext>
                </a:extLst>
              </p:cNvPr>
              <p:cNvSpPr txBox="1"/>
              <p:nvPr/>
            </p:nvSpPr>
            <p:spPr>
              <a:xfrm>
                <a:off x="848106" y="1425383"/>
                <a:ext cx="10495787" cy="474694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18-6 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最大食物链计数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(B0248)</a:t>
                </a:r>
                <a:endParaRPr lang="zh-CN" altLang="en-US" sz="24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给你一个食物网，你要求出这个食物网中最大食物链的数量。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（这里的“最大食物链”，指的是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生物学意义上的食物链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，即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最左端是不会捕食其他生物的生产者，最右端是不会被其他生物捕食的消费者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。）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由于这个结果可能过大，你只需要输出总数模上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80112002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的结果。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第一行，两个正整数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、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，表示生物种类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和吃与被吃的关系数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接下来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行，每行两个正整数，表示被吃的生物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和吃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的生物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B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输出格式：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一行一个整数，为最大食物链数量模上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80112002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的结果。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补充说明：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数据中不会出现环，满足生物学的要求。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1C7A748-C9E9-218B-E23F-0BE7F591E0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06" y="1425383"/>
                <a:ext cx="10495787" cy="4746941"/>
              </a:xfrm>
              <a:prstGeom prst="rect">
                <a:avLst/>
              </a:prstGeom>
              <a:blipFill>
                <a:blip r:embed="rId5"/>
                <a:stretch>
                  <a:fillRect l="-871" b="-12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0253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5E6C6C-0078-3DD5-968A-2C2ADC1EC3DC}"/>
              </a:ext>
            </a:extLst>
          </p:cNvPr>
          <p:cNvSpPr txBox="1"/>
          <p:nvPr/>
        </p:nvSpPr>
        <p:spPr>
          <a:xfrm>
            <a:off x="775716" y="1479882"/>
            <a:ext cx="10495787" cy="1850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首先要理解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问题</a:t>
            </a:r>
            <a:r>
              <a:rPr lang="en-US" altLang="zh-CN" sz="2000" dirty="0"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能把自然语言的描述的题目抽象为图论语言。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而在之前的 杂物 题目中已经讲到了：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C00000"/>
                </a:solidFill>
                <a:ea typeface="+mj-ea"/>
              </a:rPr>
              <a:t>今后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+mj-ea"/>
              </a:rPr>
              <a:t>我们遇到的所有关于 流程、依赖、先决条件</a:t>
            </a:r>
            <a:r>
              <a:rPr lang="zh-CN" altLang="en-US" sz="2000" b="1" dirty="0">
                <a:solidFill>
                  <a:srgbClr val="C00000"/>
                </a:solidFill>
                <a:ea typeface="+mj-ea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+mj-ea"/>
              </a:rPr>
              <a:t>的问题，几乎都可以抽象为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+mj-ea"/>
              </a:rPr>
              <a:t>DAG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+mj-ea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0F5419-4928-34F9-F8F1-9D585FA5A02A}"/>
              </a:ext>
            </a:extLst>
          </p:cNvPr>
          <p:cNvSpPr txBox="1"/>
          <p:nvPr/>
        </p:nvSpPr>
        <p:spPr>
          <a:xfrm>
            <a:off x="775716" y="3528061"/>
            <a:ext cx="10548406" cy="24656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将 食物链</a:t>
            </a:r>
            <a:r>
              <a:rPr lang="zh-CN" altLang="en-US" sz="2000" b="1" dirty="0">
                <a:ea typeface="微软雅黑" panose="020B0503020204020204" pitchFamily="34" charset="-122"/>
              </a:rPr>
              <a:t>网络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给抽象为 有向无环图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(DAG)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存在顶点和方向性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被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吃 意味着存在一条从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的单向关系链，顶点为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所以这是一个有向图。我们</a:t>
            </a:r>
            <a:r>
              <a:rPr lang="zh-CN" altLang="en-US" sz="2000" dirty="0">
                <a:ea typeface="微软雅黑" panose="020B0503020204020204" pitchFamily="34" charset="-122"/>
              </a:rPr>
              <a:t>可以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约定边的方向为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被捕食者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捕食者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无环性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题目明确了不存在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吃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吃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又吃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的循环捕食关系，所以这个图是无环的。</a:t>
            </a:r>
          </a:p>
        </p:txBody>
      </p:sp>
    </p:spTree>
    <p:extLst>
      <p:ext uri="{BB962C8B-B14F-4D97-AF65-F5344CB8AC3E}">
        <p14:creationId xmlns:p14="http://schemas.microsoft.com/office/powerpoint/2010/main" val="211124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0F5419-4928-34F9-F8F1-9D585FA5A02A}"/>
              </a:ext>
            </a:extLst>
          </p:cNvPr>
          <p:cNvSpPr txBox="1"/>
          <p:nvPr/>
        </p:nvSpPr>
        <p:spPr>
          <a:xfrm>
            <a:off x="670953" y="2742058"/>
            <a:ext cx="10600550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例如上图就可以用来描述一个食物链网络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可以观察得到：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生物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ea typeface="微软雅黑" panose="020B0503020204020204" pitchFamily="34" charset="-122"/>
              </a:rPr>
              <a:t>,C</a:t>
            </a:r>
            <a:r>
              <a:rPr lang="zh-CN" altLang="en-US" sz="2000" dirty="0">
                <a:ea typeface="微软雅黑" panose="020B0503020204020204" pitchFamily="34" charset="-122"/>
              </a:rPr>
              <a:t> 捕食生物 </a:t>
            </a:r>
            <a:r>
              <a:rPr lang="en-US" altLang="zh-CN" sz="2000" dirty="0"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生物 </a:t>
            </a:r>
            <a:r>
              <a:rPr lang="en-US" altLang="zh-CN" sz="2000" dirty="0">
                <a:ea typeface="微软雅黑" panose="020B0503020204020204" pitchFamily="34" charset="-122"/>
              </a:rPr>
              <a:t>D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捕食生物 </a:t>
            </a:r>
            <a:r>
              <a:rPr lang="en-US" altLang="zh-CN" sz="2000" dirty="0"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</a:t>
            </a:r>
            <a:r>
              <a:rPr lang="en-US" altLang="zh-CN" sz="2000" dirty="0">
                <a:ea typeface="微软雅黑" panose="020B0503020204020204" pitchFamily="34" charset="-122"/>
              </a:rPr>
              <a:t>C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...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65453FB-4373-7573-ECEB-62CCA8083E6D}"/>
              </a:ext>
            </a:extLst>
          </p:cNvPr>
          <p:cNvSpPr txBox="1"/>
          <p:nvPr/>
        </p:nvSpPr>
        <p:spPr>
          <a:xfrm>
            <a:off x="670953" y="3921461"/>
            <a:ext cx="10600550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题目要求我们求出这个食物网中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最大食物链的数量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。这里的最大食物链，指的是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生物学意义上的食物链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，即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最左端是不会捕食其他生物的生产者，最右端是不会被其他生物捕食的消费者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6B057BE-36EF-A3E5-73C9-FEF6106D7319}"/>
              </a:ext>
            </a:extLst>
          </p:cNvPr>
          <p:cNvSpPr txBox="1"/>
          <p:nvPr/>
        </p:nvSpPr>
        <p:spPr>
          <a:xfrm>
            <a:off x="670953" y="5203746"/>
            <a:ext cx="10600550" cy="965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例如对于上图来说，就是求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从起点生物 </a:t>
            </a:r>
            <a:r>
              <a:rPr lang="en-US" altLang="zh-CN" sz="2000" b="1" dirty="0">
                <a:ea typeface="微软雅黑" panose="020B0503020204020204" pitchFamily="34" charset="-122"/>
              </a:rPr>
              <a:t>A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到终点生物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G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总共有多少条不同的路径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例如</a:t>
            </a:r>
            <a:r>
              <a:rPr lang="en-US" altLang="zh-CN" sz="2000" dirty="0">
                <a:ea typeface="微软雅黑" panose="020B0503020204020204" pitchFamily="34" charset="-122"/>
              </a:rPr>
              <a:t>A-&gt;B-&gt;D-&gt;F-&gt;G</a:t>
            </a:r>
            <a:r>
              <a:rPr lang="zh-CN" altLang="en-US" sz="2000" dirty="0">
                <a:ea typeface="微软雅黑" panose="020B0503020204020204" pitchFamily="34" charset="-122"/>
              </a:rPr>
              <a:t>是一条食物链</a:t>
            </a:r>
            <a:r>
              <a:rPr lang="en-US" altLang="zh-CN" sz="2000" dirty="0">
                <a:ea typeface="微软雅黑" panose="020B0503020204020204" pitchFamily="34" charset="-122"/>
              </a:rPr>
              <a:t>, A-&gt;C-&gt;D-&gt;E-&gt;G</a:t>
            </a:r>
            <a:r>
              <a:rPr lang="zh-CN" altLang="en-US" sz="2000" dirty="0">
                <a:ea typeface="微软雅黑" panose="020B0503020204020204" pitchFamily="34" charset="-122"/>
              </a:rPr>
              <a:t>是另一条食物链。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F498DF2-16E1-69C4-C597-1DD915E5C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235" y="749953"/>
            <a:ext cx="3981450" cy="183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7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0F5419-4928-34F9-F8F1-9D585FA5A02A}"/>
              </a:ext>
            </a:extLst>
          </p:cNvPr>
          <p:cNvSpPr txBox="1"/>
          <p:nvPr/>
        </p:nvSpPr>
        <p:spPr>
          <a:xfrm>
            <a:off x="756826" y="2500547"/>
            <a:ext cx="10678348" cy="20257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我们将例子扩展到所有的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DAG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中，起点和终点分别是：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起点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生产者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):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不会捕食其他生物，</a:t>
            </a:r>
            <a:r>
              <a:rPr lang="zh-CN" altLang="en-US" sz="22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在图中意味着没有入边，即入度为</a:t>
            </a:r>
            <a:r>
              <a:rPr lang="en-US" altLang="zh-CN" sz="22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2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的顶点。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终点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消费者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):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不会被其他生物捕食，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在图中意味着没有出边，即出度为</a:t>
            </a:r>
            <a:r>
              <a:rPr lang="en-US" altLang="zh-CN" sz="22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的顶点。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A9721CF-2CFE-01E5-9BD7-A23354329D6D}"/>
              </a:ext>
            </a:extLst>
          </p:cNvPr>
          <p:cNvSpPr txBox="1"/>
          <p:nvPr/>
        </p:nvSpPr>
        <p:spPr>
          <a:xfrm>
            <a:off x="756826" y="4728333"/>
            <a:ext cx="10678348" cy="15602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那么题目目标求出食物网中最大食物链的数量就是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：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计算一个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DAG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中，从所有 入度为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的顶点到所有 出度为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的顶点，总共有多少条不同的路径。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D1C0878-5855-EB20-8019-50C97BA6E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9477" y="627894"/>
            <a:ext cx="3699047" cy="170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2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CCD2FEE-7C26-B88B-2292-655079A40BDF}"/>
              </a:ext>
            </a:extLst>
          </p:cNvPr>
          <p:cNvSpPr txBox="1"/>
          <p:nvPr/>
        </p:nvSpPr>
        <p:spPr>
          <a:xfrm>
            <a:off x="646226" y="1336232"/>
            <a:ext cx="10899547" cy="18500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对于求所有入度为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的顶点到所有出度为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顶点有多少条不同的路径</a:t>
            </a:r>
            <a:r>
              <a:rPr lang="zh-CN" altLang="en-US" sz="2000" b="1" dirty="0">
                <a:ea typeface="微软雅黑" panose="020B0503020204020204" pitchFamily="34" charset="-122"/>
              </a:rPr>
              <a:t>的问题，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我们可以想到：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从每个起点（入度为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的点）出发，用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去探索所有路径。每当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遇到一个终点（出度为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的点），我们就让一个计数器累加一。这个方法可行吗？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61136A5-DE58-E5F1-FCA7-34242E25D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00" y="3951627"/>
            <a:ext cx="3530471" cy="1625875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E59331AA-8D9D-D1A6-D24A-AE48CB1714C7}"/>
              </a:ext>
            </a:extLst>
          </p:cNvPr>
          <p:cNvSpPr txBox="1"/>
          <p:nvPr/>
        </p:nvSpPr>
        <p:spPr>
          <a:xfrm>
            <a:off x="4345539" y="3374486"/>
            <a:ext cx="7200234" cy="283667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(int u)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当前点没有邻居，也就是出度为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0,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代表找到了一条完整的食物链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[u].size() ==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){ 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% MOD;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
    }
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还没到终点，遍历它所有的邻居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(int v :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[u]) {
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(v);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沿着这条路继续往下探索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
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23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E6B1F1F-662E-0A26-A88D-6E04C39F74AA}"/>
              </a:ext>
            </a:extLst>
          </p:cNvPr>
          <p:cNvSpPr txBox="1"/>
          <p:nvPr/>
        </p:nvSpPr>
        <p:spPr>
          <a:xfrm>
            <a:off x="727910" y="2109389"/>
            <a:ext cx="10788717" cy="17088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例如我们的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通过递归找到了一条路径</a:t>
            </a:r>
            <a:r>
              <a:rPr lang="zh-CN" altLang="en-US" b="1" dirty="0"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-&gt; B -&gt; D -&gt; F -&gt; G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将计数器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+1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后，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会回溯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退回到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退回到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那么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现在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要探索另一条路，于是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深入到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，找到另外一条路径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-&gt; B -&gt; D -&gt; E -&gt; G</a:t>
            </a:r>
            <a:endParaRPr lang="en-US" altLang="zh-CN" dirty="0">
              <a:solidFill>
                <a:srgbClr val="C00000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此时通过点 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D 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到达终点的所有路径就已探索完毕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，路径要么是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 -&gt; F -&gt; G</a:t>
            </a:r>
            <a:r>
              <a:rPr lang="zh-CN" altLang="en-US" dirty="0">
                <a:ea typeface="微软雅黑" panose="020B0503020204020204" pitchFamily="34" charset="-122"/>
              </a:rPr>
              <a:t>，要么是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 -&gt; E -&gt; G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0F14643-EACD-6A49-4EC3-2AC38AC518EB}"/>
              </a:ext>
            </a:extLst>
          </p:cNvPr>
          <p:cNvSpPr txBox="1"/>
          <p:nvPr/>
        </p:nvSpPr>
        <p:spPr>
          <a:xfrm>
            <a:off x="727910" y="3938562"/>
            <a:ext cx="10788717" cy="8778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现在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会进行回溯，并一路回溯到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ea typeface="微软雅黑" panose="020B0503020204020204" pitchFamily="34" charset="-122"/>
              </a:rPr>
              <a:t>那么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已经探索完了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分支。现在去探索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这条分支。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那么路径会变成</a:t>
            </a:r>
            <a:r>
              <a:rPr lang="en-US" altLang="zh-CN" dirty="0">
                <a:ea typeface="微软雅黑" panose="020B0503020204020204" pitchFamily="34" charset="-122"/>
              </a:rPr>
              <a:t>A-&gt;C-&gt;D</a:t>
            </a:r>
            <a:r>
              <a:rPr lang="zh-CN" altLang="en-US" dirty="0">
                <a:ea typeface="微软雅黑" panose="020B0503020204020204" pitchFamily="34" charset="-122"/>
              </a:rPr>
              <a:t>，现在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站在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点。那么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会知道接下来该怎么走吗？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E8A8782-9F54-13F5-6CA3-6DBAB3FF9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358" y="401806"/>
            <a:ext cx="3710679" cy="170886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BFB31CB-451B-4302-D284-F4707B1433F0}"/>
              </a:ext>
            </a:extLst>
          </p:cNvPr>
          <p:cNvSpPr txBox="1"/>
          <p:nvPr/>
        </p:nvSpPr>
        <p:spPr>
          <a:xfrm>
            <a:off x="727910" y="4936739"/>
            <a:ext cx="10788716" cy="12933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不知道！因为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已经忘记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了第一次来到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点时发生的事情。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他会重新再探索从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的所有路径。他会先走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 -&gt; E -&gt; G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，让计数器加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；然后回溯，再走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 -&gt; F -&gt; G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，让计数器再加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D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点到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G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点的这片网络，连同它内部所有的计算，都被重复了一遍！</a:t>
            </a:r>
          </a:p>
        </p:txBody>
      </p:sp>
    </p:spTree>
    <p:extLst>
      <p:ext uri="{BB962C8B-B14F-4D97-AF65-F5344CB8AC3E}">
        <p14:creationId xmlns:p14="http://schemas.microsoft.com/office/powerpoint/2010/main" val="142627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E8A8782-9F54-13F5-6CA3-6DBAB3FF9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362" y="627894"/>
            <a:ext cx="3710679" cy="170886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04DD6A9-5C4A-A053-1AE5-D9134B8816E1}"/>
              </a:ext>
            </a:extLst>
          </p:cNvPr>
          <p:cNvSpPr txBox="1"/>
          <p:nvPr/>
        </p:nvSpPr>
        <p:spPr>
          <a:xfrm>
            <a:off x="775716" y="2629647"/>
            <a:ext cx="10683160" cy="23462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在这个的例子中，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点以及它后面的所有网络，就被我们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重复探索了两次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想象一下，如果图的规模变得巨大，成千上万条不同的路径都汇集到某一个节点上，那么这个节点以及它后面的整个</a:t>
            </a:r>
            <a:r>
              <a:rPr lang="zh-CN" altLang="en-US" sz="2000" dirty="0">
                <a:ea typeface="微软雅黑" panose="020B0503020204020204" pitchFamily="34" charset="-122"/>
              </a:rPr>
              <a:t>图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，将会被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重复探索非常多次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！造成大量的浪费。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这种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对共享子路径的重复遍历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，就是暴力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方法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低效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的原因。它的时间复杂度会随着图中路径数量的增加而呈指数级增长。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93A94F7-BEF2-877B-B1F6-370753F34343}"/>
              </a:ext>
            </a:extLst>
          </p:cNvPr>
          <p:cNvSpPr txBox="1"/>
          <p:nvPr/>
        </p:nvSpPr>
        <p:spPr>
          <a:xfrm>
            <a:off x="775716" y="5158126"/>
            <a:ext cx="10683160" cy="961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因此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DFS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必须</a:t>
            </a:r>
            <a:r>
              <a:rPr lang="zh-CN" altLang="en-US" sz="2000" dirty="0">
                <a:ea typeface="微软雅黑" panose="020B0503020204020204" pitchFamily="34" charset="-122"/>
              </a:rPr>
              <a:t>要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记住</a:t>
            </a:r>
            <a:r>
              <a:rPr lang="zh-CN" altLang="en-US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从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D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点到终点有多少条路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这个子问题的答案。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当它第二次到达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点时，它可以直接查询</a:t>
            </a:r>
            <a:r>
              <a:rPr lang="zh-CN" altLang="en-US" sz="2000" dirty="0">
                <a:ea typeface="微软雅黑" panose="020B0503020204020204" pitchFamily="34" charset="-122"/>
              </a:rPr>
              <a:t>而不需要重复的进行搜索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598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E8A8782-9F54-13F5-6CA3-6DBAB3FF9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960" y="1343284"/>
            <a:ext cx="3975893" cy="18310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C83EF3F-FE69-2CCB-8F3D-4E818F333E9A}"/>
                  </a:ext>
                </a:extLst>
              </p:cNvPr>
              <p:cNvSpPr txBox="1"/>
              <p:nvPr/>
            </p:nvSpPr>
            <p:spPr>
              <a:xfrm>
                <a:off x="775716" y="3616016"/>
                <a:ext cx="10720959" cy="235019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那现在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DFS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从起点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出发，经过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A-&gt;C-&gt;D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路径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第二次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来到了节点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D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通过查阅记录的答案已知从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节点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D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到终点有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条不同的路径。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那么现在站在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D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点，</a:t>
                </a:r>
                <a:r>
                  <a:rPr lang="zh-CN" altLang="en-US" sz="2000" dirty="0"/>
                  <a:t>既然他已经知道从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 D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到终点一共有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CN" sz="2000" dirty="0"/>
                  <a:t> </a:t>
                </a:r>
                <a:r>
                  <a:rPr lang="zh-CN" altLang="en-US" sz="2000" dirty="0"/>
                  <a:t>种走法，当那么前这条分支能为总数贡献多少条完整的路径？</a:t>
                </a:r>
                <a:endParaRPr lang="zh-CN" altLang="en-US" sz="2000" dirty="0">
                  <a:effectLst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条路径！于是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DFS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不需要再往下走！直接把这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条路径返回并累加到总数中即可。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C83EF3F-FE69-2CCB-8F3D-4E818F333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3616016"/>
                <a:ext cx="10720959" cy="2350195"/>
              </a:xfrm>
              <a:prstGeom prst="rect">
                <a:avLst/>
              </a:prstGeom>
              <a:blipFill>
                <a:blip r:embed="rId6"/>
                <a:stretch>
                  <a:fillRect l="-739" b="-44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503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744732-7A1C-CFC5-6FC6-7CED078A7E03}"/>
              </a:ext>
            </a:extLst>
          </p:cNvPr>
          <p:cNvSpPr txBox="1"/>
          <p:nvPr/>
        </p:nvSpPr>
        <p:spPr>
          <a:xfrm>
            <a:off x="775716" y="1382341"/>
            <a:ext cx="10495787" cy="13486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既然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DFS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必须</a:t>
            </a:r>
            <a:r>
              <a:rPr lang="zh-CN" altLang="en-US" sz="2200" dirty="0">
                <a:ea typeface="微软雅黑" panose="020B0503020204020204" pitchFamily="34" charset="-122"/>
              </a:rPr>
              <a:t>要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记住</a:t>
            </a:r>
            <a:r>
              <a:rPr lang="zh-CN" altLang="en-US" sz="2200" dirty="0"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从</a:t>
            </a:r>
            <a:r>
              <a:rPr lang="en-US" altLang="zh-CN" sz="2200" b="1" dirty="0">
                <a:ea typeface="微软雅黑" panose="020B0503020204020204" pitchFamily="34" charset="-122"/>
              </a:rPr>
              <a:t>X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点到终点有多少条路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这个子问题的答案。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可以定义一个状态数组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count[X]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用来储存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从</a:t>
            </a:r>
            <a:r>
              <a:rPr lang="en-US" altLang="zh-CN" sz="2200" b="1" dirty="0">
                <a:ea typeface="微软雅黑" panose="020B0503020204020204" pitchFamily="34" charset="-122"/>
              </a:rPr>
              <a:t>X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点到终点有多少条路 </a:t>
            </a:r>
            <a:r>
              <a:rPr lang="zh-CN" altLang="en-US" sz="2200" dirty="0">
                <a:ea typeface="微软雅黑" panose="020B0503020204020204" pitchFamily="34" charset="-122"/>
              </a:rPr>
              <a:t>的问题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答案。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CA16997-794A-B478-C5A0-3A55EAC2921A}"/>
              </a:ext>
            </a:extLst>
          </p:cNvPr>
          <p:cNvSpPr txBox="1"/>
          <p:nvPr/>
        </p:nvSpPr>
        <p:spPr>
          <a:xfrm>
            <a:off x="775716" y="3269204"/>
            <a:ext cx="10491404" cy="2811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count[u]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的具体含义为：从任意一个顶点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出发，能到达任意一个消费者（出度为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的点），一共拥有多少条不同路径。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那么对于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生产者点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p1</a:t>
            </a:r>
            <a:r>
              <a:rPr lang="en-US" altLang="zh-CN" sz="2000" dirty="0"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ea typeface="微软雅黑" panose="020B0503020204020204" pitchFamily="34" charset="-122"/>
              </a:rPr>
              <a:t> 它的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count[p1]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就是从顶点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出发，到达任意一个消费者（出度为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的点），一共有多少条不同的路径。</a:t>
            </a:r>
            <a:endParaRPr lang="en-US" altLang="zh-CN" sz="2000" dirty="0">
              <a:solidFill>
                <a:srgbClr val="C00000"/>
              </a:solidFill>
              <a:effectLst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最终的答案需要求取：</a:t>
            </a:r>
            <a:r>
              <a:rPr lang="zh-CN" altLang="en-US" sz="2000" dirty="0">
                <a:ea typeface="微软雅黑" panose="020B0503020204020204" pitchFamily="34" charset="-122"/>
              </a:rPr>
              <a:t>所有的生产者到达任意一个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终点的总路径条数，就只需将所有生产者（入度为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的点）的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count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值加起来即可得到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Σ count[p]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6512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744732-7A1C-CFC5-6FC6-7CED078A7E03}"/>
              </a:ext>
            </a:extLst>
          </p:cNvPr>
          <p:cNvSpPr txBox="1"/>
          <p:nvPr/>
        </p:nvSpPr>
        <p:spPr>
          <a:xfrm>
            <a:off x="848104" y="3590203"/>
            <a:ext cx="10495787" cy="9652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那么我们可以设计出一个带记忆的 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dfs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搜索函数 来计算出所有起点的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count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值并求和，答案自然就水落石出。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5AAAE68-FE7F-A242-F7A8-0F77B6F60734}"/>
              </a:ext>
            </a:extLst>
          </p:cNvPr>
          <p:cNvSpPr txBox="1"/>
          <p:nvPr/>
        </p:nvSpPr>
        <p:spPr>
          <a:xfrm>
            <a:off x="848105" y="1478956"/>
            <a:ext cx="10495787" cy="18885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已知条件：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定义状态数组：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count[u]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含义为：从顶点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出发，到达任意终点（消费者）的总路径数。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目标：题目要求的总食物链条数，就是把所有起点（生产者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count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值加起来。 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228516A-F861-927B-C8ED-BA4B2CEAFE71}"/>
              </a:ext>
            </a:extLst>
          </p:cNvPr>
          <p:cNvSpPr txBox="1"/>
          <p:nvPr/>
        </p:nvSpPr>
        <p:spPr>
          <a:xfrm>
            <a:off x="848104" y="5784116"/>
            <a:ext cx="10377109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200" b="0" i="0" dirty="0">
                <a:effectLst/>
              </a:rPr>
              <a:t>它的含义是：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计算并返回从顶点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u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出发，到达终点的总路径数。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EB62867-6217-93E9-2473-708951446E8B}"/>
              </a:ext>
            </a:extLst>
          </p:cNvPr>
          <p:cNvSpPr txBox="1"/>
          <p:nvPr/>
        </p:nvSpPr>
        <p:spPr>
          <a:xfrm>
            <a:off x="4259173" y="4881472"/>
            <a:ext cx="3673647" cy="49757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(int u);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03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2CEF42A-97AD-3563-461C-01591C61E39A}"/>
              </a:ext>
            </a:extLst>
          </p:cNvPr>
          <p:cNvSpPr txBox="1"/>
          <p:nvPr/>
        </p:nvSpPr>
        <p:spPr>
          <a:xfrm>
            <a:off x="611424" y="1414715"/>
            <a:ext cx="10969151" cy="6189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dfs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该如何计算</a:t>
            </a:r>
            <a:r>
              <a:rPr lang="zh-CN" altLang="en-US" sz="2000" dirty="0">
                <a:ea typeface="微软雅黑" panose="020B0503020204020204" pitchFamily="34" charset="-122"/>
              </a:rPr>
              <a:t>呢</a:t>
            </a:r>
            <a:r>
              <a:rPr lang="en-US" altLang="zh-CN" sz="2000" dirty="0">
                <a:ea typeface="微软雅黑" panose="020B0503020204020204" pitchFamily="34" charset="-122"/>
              </a:rPr>
              <a:t>?</a:t>
            </a:r>
            <a:r>
              <a:rPr lang="zh-CN" altLang="en-US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也就是 如何计算从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出发到达终点的路径数目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?</a:t>
            </a:r>
            <a:endParaRPr lang="en-US" altLang="zh-CN" sz="2000" dirty="0"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7CF9BBB-2063-1621-B8A5-534585AB939F}"/>
              </a:ext>
            </a:extLst>
          </p:cNvPr>
          <p:cNvSpPr txBox="1"/>
          <p:nvPr/>
        </p:nvSpPr>
        <p:spPr>
          <a:xfrm>
            <a:off x="611425" y="2342133"/>
            <a:ext cx="10969150" cy="36967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直接去想</a:t>
            </a:r>
            <a:r>
              <a:rPr lang="zh-CN" altLang="en-US" sz="2000" dirty="0">
                <a:ea typeface="微软雅黑" panose="020B0503020204020204" pitchFamily="34" charset="-122"/>
              </a:rPr>
              <a:t>从 </a:t>
            </a:r>
            <a:r>
              <a:rPr lang="en-US" altLang="zh-CN" sz="2000" dirty="0">
                <a:ea typeface="微软雅黑" panose="020B0503020204020204" pitchFamily="34" charset="-122"/>
              </a:rPr>
              <a:t>u </a:t>
            </a:r>
            <a:r>
              <a:rPr lang="zh-CN" altLang="en-US" sz="2000" dirty="0">
                <a:ea typeface="微软雅黑" panose="020B0503020204020204" pitchFamily="34" charset="-122"/>
              </a:rPr>
              <a:t>开始的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完整的路径，数量太多了，我们可以先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只考虑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的下一步应该要</a:t>
            </a:r>
            <a:r>
              <a:rPr lang="zh-CN" altLang="en-US" sz="2000" b="1" dirty="0">
                <a:ea typeface="微软雅黑" panose="020B0503020204020204" pitchFamily="34" charset="-122"/>
              </a:rPr>
              <a:t>怎么走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当然是只能去它的所有邻居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v₁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v₂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...</a:t>
            </a:r>
          </a:p>
          <a:p>
            <a:pPr marL="342900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出发的</a:t>
            </a:r>
            <a:r>
              <a:rPr lang="zh-CN" altLang="en-US" sz="2000" b="1" dirty="0">
                <a:ea typeface="微软雅黑" panose="020B0503020204020204" pitchFamily="34" charset="-122"/>
              </a:rPr>
              <a:t>到达终点的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所有路径，其实可以被分为几类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第一类是经过邻居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v₁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最终到达终点的，第二类是经过邻居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最终到达终点的，以此类推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......</a:t>
            </a:r>
          </a:p>
          <a:p>
            <a:pPr marL="342900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那么，从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出发的总路径数，可以根据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分类加法计数原理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  <a:buClr>
                <a:srgbClr val="000000"/>
              </a:buClr>
            </a:pP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dfs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(u) </a:t>
            </a:r>
            <a:r>
              <a:rPr lang="en-US" altLang="zh-CN" sz="2000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= 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从邻居 </a:t>
            </a:r>
            <a:r>
              <a:rPr lang="en-US" altLang="zh-CN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v₁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出发的到达终点的路径数  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+ 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从邻居 </a:t>
            </a:r>
            <a:r>
              <a:rPr lang="en-US" altLang="zh-CN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v₂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出发的</a:t>
            </a:r>
            <a:r>
              <a:rPr lang="zh-CN" altLang="en-US" sz="2000" b="1" dirty="0">
                <a:highlight>
                  <a:srgbClr val="FFFF00"/>
                </a:highlight>
                <a:ea typeface="微软雅黑" panose="020B0503020204020204" pitchFamily="34" charset="-122"/>
              </a:rPr>
              <a:t>到达终点的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路径数 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+ ...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139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C5B65DF-09B5-C38D-39DE-D6DF19A4B69D}"/>
                  </a:ext>
                </a:extLst>
              </p:cNvPr>
              <p:cNvSpPr txBox="1"/>
              <p:nvPr/>
            </p:nvSpPr>
            <p:spPr>
              <a:xfrm>
                <a:off x="704849" y="1459981"/>
                <a:ext cx="10853737" cy="327352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从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u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出发的总路径数为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：</a:t>
                </a:r>
                <a:endParaRPr lang="en-US" altLang="zh-CN" sz="2000" b="1" dirty="0">
                  <a:effectLst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𝑢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的路径数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= (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出发的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到达终点的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路径数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) + (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出发的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到达终点的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路径数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) +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…</m:t>
                    </m:r>
                  </m:oMath>
                </a14:m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b="1" dirty="0" err="1"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函数定义：</a:t>
                </a:r>
                <a:endParaRPr lang="en-US" altLang="zh-CN" sz="2000" b="1" dirty="0">
                  <a:effectLst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(x)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为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计算并返回从顶点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x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出发，到达终点的总路径数。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我们会发现其子问题是等价的：</a:t>
                </a:r>
                <a:endParaRPr lang="en-US" altLang="zh-CN" sz="20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到终点的路径数，不就是一个更小的、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结构一致的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子问题吗？既然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(u)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负责算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𝑢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的答案，那我们要算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的答案，直接把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扔进函数，调用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(v1)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就行了。</a:t>
                </a: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C5B65DF-09B5-C38D-39DE-D6DF19A4B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49" y="1459981"/>
                <a:ext cx="10853737" cy="3273525"/>
              </a:xfrm>
              <a:prstGeom prst="rect">
                <a:avLst/>
              </a:prstGeom>
              <a:blipFill>
                <a:blip r:embed="rId5"/>
                <a:stretch>
                  <a:fillRect l="-618" b="-2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5512031-A878-1D2E-19A6-46E8FE00AE3C}"/>
                  </a:ext>
                </a:extLst>
              </p:cNvPr>
              <p:cNvSpPr txBox="1"/>
              <p:nvPr/>
            </p:nvSpPr>
            <p:spPr>
              <a:xfrm>
                <a:off x="704849" y="4945117"/>
                <a:ext cx="10853737" cy="110799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vert="horz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latin typeface="Cambria Math" panose="02040503050406030204" pitchFamily="18" charset="0"/>
                  </a:rPr>
                  <a:t>故我们可以写出递归公式：</a:t>
                </a:r>
                <a:endParaRPr lang="en-US" altLang="zh-CN" sz="220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altLang="zh-CN" sz="2200" b="1" i="1" smtClean="0">
                          <a:latin typeface="Cambria Math" panose="02040503050406030204" pitchFamily="18" charset="0"/>
                        </a:rPr>
                        <m:t>𝒅𝒇𝒔</m:t>
                      </m:r>
                      <m:d>
                        <m:dPr>
                          <m:ctrlPr>
                            <a:rPr lang="fr-FR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altLang="zh-CN" sz="22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fr-FR" altLang="zh-CN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altLang="zh-CN" sz="2200" b="1" i="1" smtClean="0">
                          <a:latin typeface="Cambria Math" panose="02040503050406030204" pitchFamily="18" charset="0"/>
                        </a:rPr>
                        <m:t>𝒅𝒇𝒔</m:t>
                      </m:r>
                      <m:d>
                        <m:dPr>
                          <m:ctrlPr>
                            <a:rPr lang="fr-FR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fr-FR" altLang="zh-CN" sz="22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altLang="zh-CN" sz="2200" b="1" i="1" smtClean="0">
                          <a:latin typeface="Cambria Math" panose="02040503050406030204" pitchFamily="18" charset="0"/>
                        </a:rPr>
                        <m:t>𝒅𝒇𝒔</m:t>
                      </m:r>
                      <m:d>
                        <m:dPr>
                          <m:ctrlPr>
                            <a:rPr lang="fr-FR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fr-FR" altLang="zh-CN" sz="2200" b="1" i="1" smtClean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fr-FR" altLang="zh-CN" sz="2200" b="1" i="1" smtClean="0">
                          <a:latin typeface="Cambria Math" panose="02040503050406030204" pitchFamily="18" charset="0"/>
                        </a:rPr>
                        <m:t>𝒅𝒇𝒔</m:t>
                      </m:r>
                      <m:d>
                        <m:dPr>
                          <m:ctrlPr>
                            <a:rPr lang="fr-FR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fr-FR" altLang="zh-CN" sz="2200" b="1" i="1" smtClean="0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2200" b="1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5512031-A878-1D2E-19A6-46E8FE00A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49" y="4945117"/>
                <a:ext cx="10853737" cy="1107996"/>
              </a:xfrm>
              <a:prstGeom prst="rect">
                <a:avLst/>
              </a:prstGeom>
              <a:blipFill>
                <a:blip r:embed="rId6"/>
                <a:stretch>
                  <a:fillRect l="-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357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5E9A9A0-62F3-9FD6-7C74-1996A04D1321}"/>
              </a:ext>
            </a:extLst>
          </p:cNvPr>
          <p:cNvSpPr txBox="1"/>
          <p:nvPr/>
        </p:nvSpPr>
        <p:spPr>
          <a:xfrm>
            <a:off x="694755" y="1611384"/>
            <a:ext cx="10868595" cy="2025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递归能无限地顺着邻居调用下去吗？什么时候停下，也就是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递归的终止条件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是什么？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当递归到达终点时，也就是不会被其他生物捕食的消费者的时候应该停下。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对应在图论中</a:t>
            </a:r>
            <a:r>
              <a:rPr lang="zh-CN" altLang="en-US" sz="2200" dirty="0">
                <a:ea typeface="微软雅黑" panose="020B0503020204020204" pitchFamily="34" charset="-122"/>
              </a:rPr>
              <a:t>也就是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出度为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的顶点。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614BFF9-CF6E-EC28-3600-993C68B918F0}"/>
                  </a:ext>
                </a:extLst>
              </p:cNvPr>
              <p:cNvSpPr txBox="1"/>
              <p:nvPr/>
            </p:nvSpPr>
            <p:spPr>
              <a:xfrm>
                <a:off x="694755" y="4404138"/>
                <a:ext cx="10872786" cy="13486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对于终点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，计算 </a:t>
                </a:r>
                <a:r>
                  <a:rPr lang="en-US" altLang="zh-CN" sz="2200" dirty="0" err="1"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en-US" altLang="zh-CN" sz="2200" dirty="0">
                    <a:effectLst/>
                    <a:ea typeface="微软雅黑" panose="020B0503020204020204" pitchFamily="34" charset="-122"/>
                  </a:rPr>
                  <a:t>(x) </a:t>
                </a:r>
                <a:r>
                  <a:rPr lang="zh-CN" altLang="en-US" sz="2200" dirty="0">
                    <a:ea typeface="微软雅黑" panose="020B0503020204020204" pitchFamily="34" charset="-122"/>
                  </a:rPr>
                  <a:t>意味着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从顶点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出发，到达它自己（终点）的总路径数</a:t>
                </a:r>
                <a:endParaRPr lang="en-US" altLang="zh-CN" sz="22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故如果发现当前点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𝑢</m:t>
                    </m:r>
                  </m:oMath>
                </a14:m>
                <a:r>
                  <a:rPr lang="en-US" altLang="zh-CN" sz="22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的出度为 </a:t>
                </a:r>
                <a:r>
                  <a:rPr lang="en-US" altLang="zh-CN" sz="2200" dirty="0"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，说明到达终点，直接返回 </a:t>
                </a:r>
                <a:r>
                  <a:rPr lang="en-US" altLang="zh-CN" sz="2200" dirty="0" err="1"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en-US" altLang="zh-CN" sz="2200" dirty="0">
                    <a:effectLst/>
                    <a:ea typeface="微软雅黑" panose="020B0503020204020204" pitchFamily="34" charset="-122"/>
                  </a:rPr>
                  <a:t>(u) = 1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A614BFF9-CF6E-EC28-3600-993C68B91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755" y="4404138"/>
                <a:ext cx="10872786" cy="1348639"/>
              </a:xfrm>
              <a:prstGeom prst="rect">
                <a:avLst/>
              </a:prstGeom>
              <a:blipFill>
                <a:blip r:embed="rId5"/>
                <a:stretch>
                  <a:fillRect l="-729" r="-673" b="-8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234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E3BE64-21AD-B22F-85EA-CFB0841870FD}"/>
              </a:ext>
            </a:extLst>
          </p:cNvPr>
          <p:cNvSpPr txBox="1"/>
          <p:nvPr/>
        </p:nvSpPr>
        <p:spPr>
          <a:xfrm>
            <a:off x="641526" y="1425383"/>
            <a:ext cx="6411738" cy="45602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(int u)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如果之前已经计算过，那么直接返回答案即可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(count[u] != -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count[u];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边界条件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如果出度为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，代表路径数为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[u].size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count[u]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递归公式：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(u) =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(v1) +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(v2) + ...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total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v :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adjList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[u]){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题目要求结果需要对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80112002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取模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total = (total +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(v)) %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80112002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记录答案并返回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count[u] = total;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total;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4ABF409-F57F-349A-99E6-C65769C03544}"/>
              </a:ext>
            </a:extLst>
          </p:cNvPr>
          <p:cNvSpPr txBox="1"/>
          <p:nvPr/>
        </p:nvSpPr>
        <p:spPr>
          <a:xfrm>
            <a:off x="7162801" y="2395331"/>
            <a:ext cx="4387673" cy="27822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在主函数中寻找所有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入度为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的起点。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然后将起点作为参数调用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函数，函数会</a:t>
            </a:r>
            <a:r>
              <a:rPr lang="zh-CN" altLang="en-US" dirty="0">
                <a:ea typeface="微软雅黑" panose="020B0503020204020204" pitchFamily="34" charset="-122"/>
              </a:rPr>
              <a:t>返回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这条分支的所有路径数。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最后把每个起点算出的答案累加到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total_ans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里，输出即可。</a:t>
            </a:r>
          </a:p>
        </p:txBody>
      </p:sp>
    </p:spTree>
    <p:extLst>
      <p:ext uri="{BB962C8B-B14F-4D97-AF65-F5344CB8AC3E}">
        <p14:creationId xmlns:p14="http://schemas.microsoft.com/office/powerpoint/2010/main" val="94604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4ABF409-F57F-349A-99E6-C65769C03544}"/>
              </a:ext>
            </a:extLst>
          </p:cNvPr>
          <p:cNvSpPr txBox="1"/>
          <p:nvPr/>
        </p:nvSpPr>
        <p:spPr>
          <a:xfrm>
            <a:off x="775716" y="1547516"/>
            <a:ext cx="10813924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以上介绍了使用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DFS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结合记忆化搜索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来解决。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现在我们来讲解第二种通过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拓扑排序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去解决本问题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也是书上所介绍的解法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5744AB9-A42B-746C-295B-E3D3336E9885}"/>
              </a:ext>
            </a:extLst>
          </p:cNvPr>
          <p:cNvSpPr txBox="1"/>
          <p:nvPr/>
        </p:nvSpPr>
        <p:spPr>
          <a:xfrm>
            <a:off x="4034617" y="2814662"/>
            <a:ext cx="7555023" cy="18846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目标是计算出从“生产者”到“消费者”的所有路径。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如果挨个去追踪每一条路很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麻烦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，因为路径条数会非常多。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我们不如反过来想：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如果我们关注某一个动物，有多少条食物链会以它为终点呢？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6F68BB37-AE69-5728-BD82-9CE98D281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916" y="2788489"/>
            <a:ext cx="2636045" cy="190168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AB93529-AFAC-7316-A828-73C16AF2BC4F}"/>
              </a:ext>
            </a:extLst>
          </p:cNvPr>
          <p:cNvSpPr txBox="1"/>
          <p:nvPr/>
        </p:nvSpPr>
        <p:spPr>
          <a:xfrm>
            <a:off x="775716" y="5047626"/>
            <a:ext cx="10813924" cy="11202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例如对于以上的这个食物网，有多少条食物链以“草”结尾？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只有一条，就是“草”本身。因为它不吃任何东西，是起点。 答案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= 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724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34CA5A-670B-B4D4-E09E-69B90837683B}"/>
              </a:ext>
            </a:extLst>
          </p:cNvPr>
          <p:cNvSpPr txBox="1"/>
          <p:nvPr/>
        </p:nvSpPr>
        <p:spPr>
          <a:xfrm>
            <a:off x="829054" y="1745255"/>
            <a:ext cx="10662857" cy="24656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有多少条食物链以“兔”结尾？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兔只吃草，所以唯一的路径是“草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兔”。 答案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有多少条食物链以“羊”结尾？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羊只吃草，所以唯一的路径是“草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羊”。 答案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D225540-0BC9-5318-CE5B-3A78B9E885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3463" y="2180086"/>
            <a:ext cx="2408490" cy="173751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FB088E25-10D1-1C50-9747-61694DAE754C}"/>
              </a:ext>
            </a:extLst>
          </p:cNvPr>
          <p:cNvSpPr txBox="1"/>
          <p:nvPr/>
        </p:nvSpPr>
        <p:spPr>
          <a:xfrm>
            <a:off x="829054" y="4559179"/>
            <a:ext cx="10736399" cy="15602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现在就到了最关键的问题：有多少条食物链以终点“虎”结尾？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假设我们</a:t>
            </a:r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不看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羊和兔 以前的食物网是什么样子的，</a:t>
            </a:r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仅是知道</a:t>
            </a:r>
            <a:r>
              <a:rPr lang="zh-CN" altLang="en-US" sz="2200" b="1" dirty="0">
                <a:ea typeface="微软雅黑" panose="020B0503020204020204" pitchFamily="34" charset="-122"/>
              </a:rPr>
              <a:t>以“兔”结尾的路径数目 和 以“羊”结尾的路径数目</a:t>
            </a:r>
            <a:r>
              <a:rPr lang="zh-CN" altLang="en-US" sz="2200" dirty="0">
                <a:ea typeface="微软雅黑" panose="020B0503020204020204" pitchFamily="34" charset="-122"/>
              </a:rPr>
              <a:t>，那么以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终点“虎”为结尾的路径数</a:t>
            </a:r>
            <a:r>
              <a:rPr lang="zh-CN" altLang="en-US" sz="2200" dirty="0">
                <a:ea typeface="微软雅黑" panose="020B0503020204020204" pitchFamily="34" charset="-122"/>
              </a:rPr>
              <a:t>可以怎样去计算？</a:t>
            </a:r>
            <a:endParaRPr lang="zh-CN" altLang="en-US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314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D225540-0BC9-5318-CE5B-3A78B9E885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6441" y="581954"/>
            <a:ext cx="2408490" cy="173751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FB088E25-10D1-1C50-9747-61694DAE754C}"/>
              </a:ext>
            </a:extLst>
          </p:cNvPr>
          <p:cNvSpPr txBox="1"/>
          <p:nvPr/>
        </p:nvSpPr>
        <p:spPr>
          <a:xfrm>
            <a:off x="708089" y="2345838"/>
            <a:ext cx="10802873" cy="37813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有多少条食物链以终点“虎”结尾？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所有以“兔”结尾的食物链，都可以再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多走一步变成以“虎”结尾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。我们知道有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条链到兔，所以这里贡献了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条新链（草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兔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-&gt;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虎）。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所有以“羊”结尾的食物链，也可以再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多走一步变成以“虎”结尾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。我们知道有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条链到羊，所以这里也贡献了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条新链（草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羊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-&gt;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虎）。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因为从“兔”过来的和从“羊”过来的是两条完全不同类的路径，</a:t>
            </a:r>
            <a:r>
              <a:rPr lang="zh-CN" altLang="en-US" sz="2000" dirty="0">
                <a:ea typeface="微软雅黑" panose="020B0503020204020204" pitchFamily="34" charset="-122"/>
              </a:rPr>
              <a:t>应用</a:t>
            </a:r>
            <a:r>
              <a:rPr lang="zh-CN" altLang="en-US" sz="2000" b="1" dirty="0">
                <a:ea typeface="微软雅黑" panose="020B0503020204020204" pitchFamily="34" charset="-122"/>
              </a:rPr>
              <a:t>分类加法计数原理</a:t>
            </a:r>
            <a:r>
              <a:rPr lang="zh-CN" altLang="en-US" sz="2000" dirty="0"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总数就是把它们加起来。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到虎的路径数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到兔的路径数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+ 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到羊的路径数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= 1 + 1 = 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4333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2B89EE5-9DC1-BF7A-4A7B-17F83426EEAF}"/>
              </a:ext>
            </a:extLst>
          </p:cNvPr>
          <p:cNvSpPr txBox="1"/>
          <p:nvPr/>
        </p:nvSpPr>
        <p:spPr>
          <a:xfrm>
            <a:off x="800893" y="1425383"/>
            <a:ext cx="10590213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通过上面例子，我们可以发现一个规律</a:t>
            </a:r>
            <a:r>
              <a:rPr lang="zh-CN" altLang="en-US" sz="2000" dirty="0">
                <a:ea typeface="微软雅黑" panose="020B0503020204020204" pitchFamily="34" charset="-122"/>
              </a:rPr>
              <a:t>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对于任何一个动物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，想要计算有多少条食物链以它结尾，我们只需要找到所有被它吃的动物（可以叫做它的“食物”），然后把以这些“食物”结尾的食物链数量全部加起来即可！</a:t>
            </a:r>
            <a:r>
              <a:rPr lang="zh-CN" altLang="en-US" sz="2000" b="1" dirty="0">
                <a:ea typeface="微软雅黑" panose="020B0503020204020204" pitchFamily="34" charset="-122"/>
              </a:rPr>
              <a:t>对于下图中的一个稍复杂的食物网也是适用的。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B9AA6B2-A983-F377-375D-F7056008E8D7}"/>
              </a:ext>
            </a:extLst>
          </p:cNvPr>
          <p:cNvSpPr txBox="1"/>
          <p:nvPr/>
        </p:nvSpPr>
        <p:spPr>
          <a:xfrm>
            <a:off x="800893" y="3109881"/>
            <a:ext cx="10640568" cy="3093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因为根据</a:t>
            </a:r>
            <a:r>
              <a:rPr lang="zh-CN" altLang="en-US" sz="1800" b="1" dirty="0">
                <a:effectLst/>
                <a:ea typeface="微软雅黑" panose="020B0503020204020204" pitchFamily="34" charset="-122"/>
              </a:rPr>
              <a:t>加法原理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。完成一件事有 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种</a:t>
            </a:r>
            <a:r>
              <a:rPr lang="zh-CN" altLang="en-US" sz="1800" b="1" dirty="0">
                <a:effectLst/>
                <a:ea typeface="微软雅黑" panose="020B0503020204020204" pitchFamily="34" charset="-122"/>
              </a:rPr>
              <a:t>不同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的类别，第一类有 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M1 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种方法，第二类有 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M2 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种方法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……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类有 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Mn 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种方法，那么完成这件事总共有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M1 + M2 + ... + Mn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种方法。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在本例这里， 在食物网中到达动物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这件事，可以分为几类？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类别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：通过吃动物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到达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类别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：通过吃动物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到达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1800" dirty="0">
                <a:effectLst/>
                <a:ea typeface="微软雅黑" panose="020B0503020204020204" pitchFamily="34" charset="-122"/>
              </a:rPr>
              <a:t>...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每一类的路径数量，正好就是“到达动物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的路径数”和“到达动物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的路径数”和 “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...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ea typeface="微软雅黑" panose="020B0503020204020204" pitchFamily="34" charset="-122"/>
              </a:rPr>
              <a:t>之和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。因为它们是不同的类别（一个是从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来的，一个是从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来的），所以我们可以直接相加。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DE80842-C3A4-6599-7BC9-6DEE0DD7F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1115" y="3948114"/>
            <a:ext cx="4077050" cy="151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0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5A9F4E-6556-5C64-4AA2-19AD95D7765E}"/>
              </a:ext>
            </a:extLst>
          </p:cNvPr>
          <p:cNvSpPr txBox="1"/>
          <p:nvPr/>
        </p:nvSpPr>
        <p:spPr>
          <a:xfrm>
            <a:off x="726282" y="1400715"/>
            <a:ext cx="10739438" cy="29041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现在可以把刚刚的发现的规律整理形成计算思路。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我们创建一个数组，就叫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end[x]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。这个数组用来记录“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有多少条食物链以动物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结尾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找到起点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基本情况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):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我们的计算需要一个开始的地方。哪里最简单？当然是食物链的起点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生产者！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对于任何一个生产者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（比如草），有多少条食物链以它结尾？只有一条，就是它自己。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所以，我们</a:t>
            </a:r>
            <a:r>
              <a:rPr lang="zh-CN" altLang="en-US" sz="2000" dirty="0">
                <a:ea typeface="微软雅黑" panose="020B0503020204020204" pitchFamily="34" charset="-122"/>
              </a:rPr>
              <a:t>的初始情况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是：对于所有生产者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end[P] = 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15D7CB9-4787-E749-0730-DE6365A00A6F}"/>
              </a:ext>
            </a:extLst>
          </p:cNvPr>
          <p:cNvSpPr txBox="1"/>
          <p:nvPr/>
        </p:nvSpPr>
        <p:spPr>
          <a:xfrm>
            <a:off x="726282" y="4419145"/>
            <a:ext cx="10739437" cy="18846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推导公式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状态转移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对于任何一个非生产者的动物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，它一定吃其他动物。假设它吃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根据我们刚才的发现，到达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的路径数就是：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end[X] = end[A] + end[B] + end[C]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只要我们知道了所有“食物”的路径数，就能算出“捕食者”的路径数。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266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BFFC4B-330F-3364-F090-FC6FA18905F5}"/>
              </a:ext>
            </a:extLst>
          </p:cNvPr>
          <p:cNvSpPr txBox="1"/>
          <p:nvPr/>
        </p:nvSpPr>
        <p:spPr>
          <a:xfrm>
            <a:off x="648081" y="1619249"/>
            <a:ext cx="10495787" cy="18846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我们有了计算公式，但还有一个问题需要确定：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计算的顺序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比如，要计算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end[</a:t>
            </a:r>
            <a:r>
              <a:rPr lang="zh-CN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虎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先知道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end[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兔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end[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羊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的值。 要计算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end[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兔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先知道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end[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草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的值。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这就要求我们必须按照食物链的顺序来计算：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先算被吃的，再算能吃的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17C5E02-7BD8-C81A-44E3-5108D2F33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1403" y="524803"/>
            <a:ext cx="2408490" cy="173751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3FE007E-3956-7ABF-E04E-1B9DA51BD689}"/>
              </a:ext>
            </a:extLst>
          </p:cNvPr>
          <p:cNvSpPr txBox="1"/>
          <p:nvPr/>
        </p:nvSpPr>
        <p:spPr>
          <a:xfrm>
            <a:off x="648081" y="3572255"/>
            <a:ext cx="10443782" cy="17054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第一批计算：所有生产者（草）。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第二批计算：所有只吃生产者的动物（兔、羊）。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第三批计算：所有吃第二批动物的动物（虎）。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...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9F6A0F2-1891-1BEC-C9C7-744C34478734}"/>
              </a:ext>
            </a:extLst>
          </p:cNvPr>
          <p:cNvSpPr txBox="1"/>
          <p:nvPr/>
        </p:nvSpPr>
        <p:spPr>
          <a:xfrm>
            <a:off x="648081" y="5346046"/>
            <a:ext cx="10469784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有没有一个算法能自动帮我们完成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这样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的计算顺序呢？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有！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这正是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拓扑排序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的作用。</a:t>
            </a:r>
          </a:p>
        </p:txBody>
      </p:sp>
    </p:spTree>
    <p:extLst>
      <p:ext uri="{BB962C8B-B14F-4D97-AF65-F5344CB8AC3E}">
        <p14:creationId xmlns:p14="http://schemas.microsoft.com/office/powerpoint/2010/main" val="53187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328F25-AECA-83C6-F626-F2229234628D}"/>
              </a:ext>
            </a:extLst>
          </p:cNvPr>
          <p:cNvSpPr txBox="1"/>
          <p:nvPr/>
        </p:nvSpPr>
        <p:spPr>
          <a:xfrm>
            <a:off x="743742" y="1668401"/>
            <a:ext cx="10704513" cy="9652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拓扑排序就是把所有节点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排成一个序列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，保证对于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任何一条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-&gt; B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的边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</a:t>
            </a:r>
            <a:r>
              <a:rPr lang="zh-CN" altLang="en-US" sz="2000" dirty="0">
                <a:ea typeface="微软雅黑" panose="020B0503020204020204" pitchFamily="34" charset="-122"/>
              </a:rPr>
              <a:t>虎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吃</a:t>
            </a:r>
            <a:r>
              <a:rPr lang="zh-CN" altLang="en-US" sz="2000" dirty="0">
                <a:ea typeface="微软雅黑" panose="020B0503020204020204" pitchFamily="34" charset="-122"/>
              </a:rPr>
              <a:t>羊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），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A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羊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一定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在这个序列的前面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。也就是生产者一定会在消费者前。这正是我们所需要的计算顺序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D6450EF-6F4A-AAFC-899B-071C61E18B9C}"/>
              </a:ext>
            </a:extLst>
          </p:cNvPr>
          <p:cNvSpPr txBox="1"/>
          <p:nvPr/>
        </p:nvSpPr>
        <p:spPr>
          <a:xfrm>
            <a:off x="743742" y="3261169"/>
            <a:ext cx="10704513" cy="12933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当我们使用拓扑排序后，每次</a:t>
            </a:r>
            <a:r>
              <a:rPr lang="zh-CN" altLang="en-US" sz="1800" dirty="0">
                <a:ea typeface="微软雅黑" panose="020B0503020204020204" pitchFamily="34" charset="-122"/>
              </a:rPr>
              <a:t>按顺序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取出的节点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，都满足一个性质：</a:t>
            </a:r>
            <a:endParaRPr lang="en-US" altLang="zh-CN" sz="18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所有能到达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的节点（它的所有食物）都已经被我们计算过了</a:t>
            </a:r>
            <a:r>
              <a:rPr lang="en-US" altLang="zh-CN" dirty="0">
                <a:ea typeface="微软雅黑" panose="020B0503020204020204" pitchFamily="34" charset="-122"/>
              </a:rPr>
              <a:t>(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因为生产者一定会在消费者前</a:t>
            </a:r>
            <a:r>
              <a:rPr lang="en-US" altLang="zh-CN" sz="18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。因此，此时我们计算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end[u]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 的所有前提条件都已满足，</a:t>
            </a:r>
            <a:r>
              <a:rPr lang="zh-CN" altLang="en-US" dirty="0">
                <a:ea typeface="微软雅黑" panose="020B0503020204020204" pitchFamily="34" charset="-122"/>
              </a:rPr>
              <a:t>就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可以放心地用公式在 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end </a:t>
            </a:r>
            <a:r>
              <a:rPr lang="zh-CN" altLang="en-US" sz="1800" dirty="0">
                <a:effectLst/>
                <a:ea typeface="微软雅黑" panose="020B0503020204020204" pitchFamily="34" charset="-122"/>
              </a:rPr>
              <a:t>中去更新捕食者了。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DF66B57-AAEF-F899-CAAA-6264EDD9DBE7}"/>
              </a:ext>
            </a:extLst>
          </p:cNvPr>
          <p:cNvSpPr txBox="1"/>
          <p:nvPr/>
        </p:nvSpPr>
        <p:spPr>
          <a:xfrm>
            <a:off x="2960369" y="5459967"/>
            <a:ext cx="60960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那么应该如何进行拓扑排序？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24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30A429-B76C-A9AE-56A7-4958268FF52E}"/>
              </a:ext>
            </a:extLst>
          </p:cNvPr>
          <p:cNvSpPr txBox="1"/>
          <p:nvPr/>
        </p:nvSpPr>
        <p:spPr>
          <a:xfrm>
            <a:off x="775716" y="1414715"/>
            <a:ext cx="10707223" cy="49278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拓扑排序的核心</a:t>
            </a:r>
            <a:r>
              <a:rPr lang="zh-CN" altLang="en-US" sz="2000" b="1" dirty="0">
                <a:ea typeface="微软雅黑" panose="020B0503020204020204" pitchFamily="34" charset="-122"/>
              </a:rPr>
              <a:t>思路</a:t>
            </a:r>
            <a:r>
              <a:rPr lang="en-US" altLang="zh-CN" sz="2000" b="1" dirty="0">
                <a:ea typeface="微软雅黑" panose="020B0503020204020204" pitchFamily="34" charset="-122"/>
              </a:rPr>
              <a:t>(Kahn </a:t>
            </a:r>
            <a:r>
              <a:rPr lang="zh-CN" altLang="en-US" sz="2000" b="1" dirty="0">
                <a:ea typeface="微软雅黑" panose="020B0503020204020204" pitchFamily="34" charset="-122"/>
              </a:rPr>
              <a:t>算法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：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找到起点：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在食物网中，那些不吃任何其他生物的生产者是起点。在图论里，就是那些没有“入边”（没有箭头指向它）的节点。这些节点的入度为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a typeface="微软雅黑" panose="020B0503020204020204" pitchFamily="34" charset="-122"/>
              </a:rPr>
              <a:t>计算起点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并移除：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从起点开始进行计算（比如“草”），一旦计算完成了，需要把它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顶点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和它延伸出去的关系（边）都移除掉。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那么为什么要移除呢？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因为要求生产者在消费者前进行计算，原本无法计算羊，是因为有草在前面挡着，现在草计算完毕了，</a:t>
            </a:r>
            <a:r>
              <a:rPr lang="zh-CN" altLang="en-US" sz="2000" b="1" dirty="0">
                <a:ea typeface="微软雅黑" panose="020B0503020204020204" pitchFamily="34" charset="-122"/>
              </a:rPr>
              <a:t>就要立刻去检查它影响了谁，看看计算完后能为谁扫清道路，从而找到下一个可以行动的目标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起点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F06900C-E019-A834-CFDD-A85F109D86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7103" y="425668"/>
            <a:ext cx="2408490" cy="173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30A429-B76C-A9AE-56A7-4958268FF52E}"/>
              </a:ext>
            </a:extLst>
          </p:cNvPr>
          <p:cNvSpPr txBox="1"/>
          <p:nvPr/>
        </p:nvSpPr>
        <p:spPr>
          <a:xfrm>
            <a:off x="707082" y="1599216"/>
            <a:ext cx="10777836" cy="44353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a typeface="微软雅黑" panose="020B0503020204020204" pitchFamily="34" charset="-122"/>
              </a:rPr>
              <a:t>拓扑排序的核心思路：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产生新的起点：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当“草”被移除后，原来吃草的“羊”和“兔子”，它们的食物来源就少了一个。如果草是它们唯一的食物，那么现在它们就变成了“没有食物依赖”的状态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入度为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0 )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，于是成为了新的“起点”。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4.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重复此过程：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不断地找出新的“起点”（入度变为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的节点），处理它们，直到所有生物都被处理完。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处理这些生物的先后顺序，其实就是拓扑排序后的结果！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F06900C-E019-A834-CFDD-A85F109D86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7103" y="425668"/>
            <a:ext cx="2408490" cy="173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FB2C40-2F70-B912-791B-7F03506B37FC}"/>
              </a:ext>
            </a:extLst>
          </p:cNvPr>
          <p:cNvSpPr txBox="1"/>
          <p:nvPr/>
        </p:nvSpPr>
        <p:spPr>
          <a:xfrm>
            <a:off x="832103" y="1318540"/>
            <a:ext cx="10439400" cy="28541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一般通过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Kahn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算法去实现拓扑排序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为了在程序里实现，需要三个工具：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数组：记录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入度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动物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记录有几个箭头指向这个动物。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queue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（队列）：一个等待处理的名单。这个名单先来的先处理（先进先出）。会把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所有入度为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的动物放进这个名单。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一张图（邻接表）：记录谁会吃谁。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5337257-B28B-7C64-14F7-6E1A0C8D161C}"/>
              </a:ext>
            </a:extLst>
          </p:cNvPr>
          <p:cNvSpPr txBox="1"/>
          <p:nvPr/>
        </p:nvSpPr>
        <p:spPr>
          <a:xfrm>
            <a:off x="832103" y="4245624"/>
            <a:ext cx="5392485" cy="21243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统计每个生物的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（入度）：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草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= 0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羊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= 1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兔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= 1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虎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= 2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FE5935F-5082-E8C3-250B-0B56DF79A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6725" y="4234956"/>
            <a:ext cx="2809189" cy="202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3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957A2C6-AC09-5318-941B-5495BF357F75}"/>
              </a:ext>
            </a:extLst>
          </p:cNvPr>
          <p:cNvSpPr txBox="1"/>
          <p:nvPr/>
        </p:nvSpPr>
        <p:spPr>
          <a:xfrm>
            <a:off x="775716" y="1619503"/>
            <a:ext cx="10495787" cy="45584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初始化队列： 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找出所有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的生物，把它们放进队列中。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只有“草”的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当前状态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: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= {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草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:0,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羊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:1,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兔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:1,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虎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:2}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Queue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=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草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处理顺序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[]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FE5935F-5082-E8C3-250B-0B56DF79A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0100" y="2646513"/>
            <a:ext cx="2809189" cy="202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6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957A2C6-AC09-5318-941B-5495BF357F75}"/>
              </a:ext>
            </a:extLst>
          </p:cNvPr>
          <p:cNvSpPr txBox="1"/>
          <p:nvPr/>
        </p:nvSpPr>
        <p:spPr>
          <a:xfrm>
            <a:off x="775716" y="1414715"/>
            <a:ext cx="10495787" cy="29518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+mj-ea"/>
              </a:rPr>
              <a:t>从</a:t>
            </a:r>
            <a:r>
              <a:rPr lang="zh-CN" altLang="en-US" b="1" dirty="0">
                <a:effectLst/>
                <a:ea typeface="+mj-ea"/>
              </a:rPr>
              <a:t>队列头部取出生物</a:t>
            </a:r>
            <a:r>
              <a:rPr lang="zh-CN" altLang="en-US" dirty="0">
                <a:effectLst/>
                <a:ea typeface="+mj-ea"/>
              </a:rPr>
              <a:t>进行计算处理：草。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+mj-ea"/>
              </a:rPr>
              <a:t>现在，擦掉草和它延伸出去的边。这意味着，所有吃草的生物，它们的</a:t>
            </a:r>
            <a:r>
              <a:rPr lang="zh-CN" altLang="en-US" b="1" dirty="0">
                <a:effectLst/>
                <a:ea typeface="+mj-ea"/>
              </a:rPr>
              <a:t>依赖都减少了</a:t>
            </a:r>
            <a:r>
              <a:rPr lang="zh-CN" altLang="en-US" dirty="0">
                <a:effectLst/>
                <a:ea typeface="+mj-ea"/>
              </a:rPr>
              <a:t>。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+mj-ea"/>
              </a:rPr>
              <a:t>“草”指向“羊”，所以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+mj-ea"/>
              </a:rPr>
              <a:t>in_degree</a:t>
            </a:r>
            <a:r>
              <a:rPr lang="en-US" altLang="zh-CN" dirty="0">
                <a:solidFill>
                  <a:srgbClr val="C00000"/>
                </a:solidFill>
                <a:effectLst/>
                <a:ea typeface="+mj-ea"/>
              </a:rPr>
              <a:t>[</a:t>
            </a:r>
            <a:r>
              <a:rPr lang="zh-CN" altLang="en-US" dirty="0">
                <a:solidFill>
                  <a:srgbClr val="C00000"/>
                </a:solidFill>
                <a:effectLst/>
                <a:ea typeface="+mj-ea"/>
              </a:rPr>
              <a:t>羊</a:t>
            </a:r>
            <a:r>
              <a:rPr lang="en-US" altLang="zh-CN" dirty="0">
                <a:solidFill>
                  <a:srgbClr val="C00000"/>
                </a:solidFill>
                <a:effectLst/>
                <a:ea typeface="+mj-ea"/>
              </a:rPr>
              <a:t>]</a:t>
            </a:r>
            <a:r>
              <a:rPr lang="zh-CN" altLang="en-US" dirty="0">
                <a:effectLst/>
                <a:ea typeface="+mj-ea"/>
              </a:rPr>
              <a:t> 减 </a:t>
            </a:r>
            <a:r>
              <a:rPr lang="en-US" altLang="zh-CN" dirty="0">
                <a:effectLst/>
                <a:ea typeface="+mj-ea"/>
              </a:rPr>
              <a:t>1</a:t>
            </a:r>
            <a:r>
              <a:rPr lang="zh-CN" altLang="en-US" dirty="0">
                <a:effectLst/>
                <a:ea typeface="+mj-ea"/>
              </a:rPr>
              <a:t>。 </a:t>
            </a:r>
            <a:r>
              <a:rPr lang="en-US" altLang="zh-CN" dirty="0">
                <a:solidFill>
                  <a:srgbClr val="C00000"/>
                </a:solidFill>
                <a:effectLst/>
                <a:ea typeface="+mj-ea"/>
              </a:rPr>
              <a:t>1 - 1 = 0</a:t>
            </a:r>
            <a:r>
              <a:rPr lang="zh-CN" altLang="en-US" dirty="0">
                <a:effectLst/>
                <a:ea typeface="+mj-ea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+mj-ea"/>
              </a:rPr>
              <a:t>“草”指向“兔子”，所以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+mj-ea"/>
              </a:rPr>
              <a:t>in_degree</a:t>
            </a:r>
            <a:r>
              <a:rPr lang="en-US" altLang="zh-CN" dirty="0">
                <a:solidFill>
                  <a:srgbClr val="C00000"/>
                </a:solidFill>
                <a:effectLst/>
                <a:ea typeface="+mj-ea"/>
              </a:rPr>
              <a:t>[</a:t>
            </a:r>
            <a:r>
              <a:rPr lang="zh-CN" altLang="en-US" dirty="0">
                <a:solidFill>
                  <a:srgbClr val="C00000"/>
                </a:solidFill>
                <a:effectLst/>
                <a:ea typeface="+mj-ea"/>
              </a:rPr>
              <a:t>兔</a:t>
            </a:r>
            <a:r>
              <a:rPr lang="en-US" altLang="zh-CN" dirty="0">
                <a:solidFill>
                  <a:srgbClr val="C00000"/>
                </a:solidFill>
                <a:effectLst/>
                <a:ea typeface="+mj-ea"/>
              </a:rPr>
              <a:t>]</a:t>
            </a:r>
            <a:r>
              <a:rPr lang="zh-CN" altLang="en-US" dirty="0">
                <a:effectLst/>
                <a:ea typeface="+mj-ea"/>
              </a:rPr>
              <a:t> 减 </a:t>
            </a:r>
            <a:r>
              <a:rPr lang="en-US" altLang="zh-CN" dirty="0">
                <a:effectLst/>
                <a:ea typeface="+mj-ea"/>
              </a:rPr>
              <a:t>1</a:t>
            </a:r>
            <a:r>
              <a:rPr lang="zh-CN" altLang="en-US" dirty="0">
                <a:effectLst/>
                <a:ea typeface="+mj-ea"/>
              </a:rPr>
              <a:t>。 </a:t>
            </a:r>
            <a:r>
              <a:rPr lang="en-US" altLang="zh-CN" dirty="0">
                <a:solidFill>
                  <a:srgbClr val="C00000"/>
                </a:solidFill>
                <a:effectLst/>
                <a:ea typeface="+mj-ea"/>
              </a:rPr>
              <a:t>1 - 1 = 0</a:t>
            </a:r>
            <a:r>
              <a:rPr lang="zh-CN" altLang="en-US" dirty="0">
                <a:effectLst/>
                <a:ea typeface="+mj-ea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+mj-ea"/>
              </a:rPr>
              <a:t>检查有没有新的生物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+mj-ea"/>
              </a:rPr>
              <a:t>in_degree</a:t>
            </a:r>
            <a:r>
              <a:rPr lang="zh-CN" altLang="en-US" dirty="0">
                <a:effectLst/>
                <a:ea typeface="+mj-ea"/>
              </a:rPr>
              <a:t> 变成 </a:t>
            </a:r>
            <a:r>
              <a:rPr lang="en-US" altLang="zh-CN" dirty="0">
                <a:effectLst/>
                <a:ea typeface="+mj-ea"/>
              </a:rPr>
              <a:t>0 </a:t>
            </a:r>
            <a:endParaRPr lang="zh-CN" altLang="en-US" dirty="0">
              <a:effectLst/>
              <a:ea typeface="+mj-ea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+mj-ea"/>
              </a:rPr>
              <a:t>羊</a:t>
            </a:r>
            <a:r>
              <a:rPr lang="zh-CN" altLang="en-US" dirty="0">
                <a:ea typeface="+mj-ea"/>
              </a:rPr>
              <a:t> </a:t>
            </a:r>
            <a:r>
              <a:rPr lang="zh-CN" altLang="en-US" dirty="0">
                <a:effectLst/>
                <a:ea typeface="+mj-ea"/>
              </a:rPr>
              <a:t>和</a:t>
            </a:r>
            <a:r>
              <a:rPr lang="zh-CN" altLang="en-US" dirty="0">
                <a:ea typeface="+mj-ea"/>
              </a:rPr>
              <a:t> </a:t>
            </a:r>
            <a:r>
              <a:rPr lang="zh-CN" altLang="en-US" dirty="0">
                <a:effectLst/>
                <a:ea typeface="+mj-ea"/>
              </a:rPr>
              <a:t>兔子</a:t>
            </a:r>
            <a:r>
              <a:rPr lang="zh-CN" altLang="en-US" dirty="0">
                <a:ea typeface="+mj-ea"/>
              </a:rPr>
              <a:t> </a:t>
            </a:r>
            <a:r>
              <a:rPr lang="zh-CN" altLang="en-US" dirty="0">
                <a:effectLst/>
                <a:ea typeface="+mj-ea"/>
              </a:rPr>
              <a:t>的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+mj-ea"/>
              </a:rPr>
              <a:t>in_degree</a:t>
            </a:r>
            <a:r>
              <a:rPr lang="zh-CN" altLang="en-US" dirty="0">
                <a:effectLst/>
                <a:ea typeface="+mj-ea"/>
              </a:rPr>
              <a:t> 都变成了</a:t>
            </a:r>
            <a:r>
              <a:rPr lang="en-US" altLang="zh-CN" dirty="0">
                <a:effectLst/>
                <a:ea typeface="+mj-ea"/>
              </a:rPr>
              <a:t>0</a:t>
            </a:r>
            <a:endParaRPr lang="zh-CN" altLang="en-US" dirty="0">
              <a:effectLst/>
              <a:ea typeface="+mj-ea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+mj-ea"/>
              </a:rPr>
              <a:t>把它们加入队列。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FE5935F-5082-E8C3-250B-0B56DF79A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2450" y="4392122"/>
            <a:ext cx="2809189" cy="202658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2628F0F-5E8C-D02C-7D69-6754703A824B}"/>
              </a:ext>
            </a:extLst>
          </p:cNvPr>
          <p:cNvSpPr txBox="1"/>
          <p:nvPr/>
        </p:nvSpPr>
        <p:spPr>
          <a:xfrm>
            <a:off x="775716" y="4456390"/>
            <a:ext cx="6350000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当前状态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= {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草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:0,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羊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:0,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兔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:0,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虎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:2}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Queue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=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羊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兔子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处理顺序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草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824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5235C8-DB29-C47B-A729-184DB3FA1133}"/>
              </a:ext>
            </a:extLst>
          </p:cNvPr>
          <p:cNvSpPr txBox="1"/>
          <p:nvPr/>
        </p:nvSpPr>
        <p:spPr>
          <a:xfrm>
            <a:off x="970785" y="3913695"/>
            <a:ext cx="10037066" cy="21209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1800" dirty="0">
                <a:ea typeface="微软雅黑" panose="020B0503020204020204" pitchFamily="34" charset="-122"/>
              </a:rPr>
              <a:t>从队列里依次取出羊</a:t>
            </a:r>
            <a:r>
              <a:rPr lang="en-US" altLang="zh-CN" sz="1800" dirty="0">
                <a:ea typeface="微软雅黑" panose="020B0503020204020204" pitchFamily="34" charset="-122"/>
              </a:rPr>
              <a:t>, </a:t>
            </a:r>
            <a:r>
              <a:rPr lang="zh-CN" altLang="en-US" sz="1800" dirty="0">
                <a:ea typeface="微软雅黑" panose="020B0503020204020204" pitchFamily="34" charset="-122"/>
              </a:rPr>
              <a:t>兔</a:t>
            </a:r>
            <a:r>
              <a:rPr lang="zh-CN" altLang="en-US" dirty="0">
                <a:ea typeface="微软雅黑" panose="020B0503020204020204" pitchFamily="34" charset="-122"/>
              </a:rPr>
              <a:t>进行处理后弹出</a:t>
            </a:r>
            <a:endParaRPr lang="en-US" altLang="zh-CN" dirty="0">
              <a:ea typeface="微软雅黑" panose="020B0503020204020204" pitchFamily="34" charset="-122"/>
            </a:endParaRPr>
          </a:p>
          <a:p>
            <a:pPr marL="57150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a typeface="微软雅黑" panose="020B0503020204020204" pitchFamily="34" charset="-122"/>
              </a:rPr>
              <a:t>将 </a:t>
            </a:r>
            <a:r>
              <a:rPr lang="zh-CN" altLang="en-US" sz="1800" dirty="0">
                <a:ea typeface="微软雅黑" panose="020B0503020204020204" pitchFamily="34" charset="-122"/>
              </a:rPr>
              <a:t>羊</a:t>
            </a:r>
            <a:r>
              <a:rPr lang="en-US" altLang="zh-CN" sz="1800" dirty="0">
                <a:ea typeface="微软雅黑" panose="020B0503020204020204" pitchFamily="34" charset="-122"/>
              </a:rPr>
              <a:t>, </a:t>
            </a:r>
            <a:r>
              <a:rPr lang="zh-CN" altLang="en-US" sz="1800" dirty="0">
                <a:ea typeface="微软雅黑" panose="020B0503020204020204" pitchFamily="34" charset="-122"/>
              </a:rPr>
              <a:t>兔 擦掉，</a:t>
            </a:r>
            <a:r>
              <a:rPr lang="zh-CN" altLang="en-US" dirty="0">
                <a:ea typeface="微软雅黑" panose="020B0503020204020204" pitchFamily="34" charset="-122"/>
              </a:rPr>
              <a:t>虎的入度变成了 </a:t>
            </a:r>
            <a:r>
              <a:rPr lang="en-US" altLang="zh-CN" dirty="0">
                <a:ea typeface="微软雅黑" panose="020B0503020204020204" pitchFamily="34" charset="-122"/>
              </a:rPr>
              <a:t>0, </a:t>
            </a:r>
            <a:r>
              <a:rPr lang="zh-CN" altLang="en-US" dirty="0">
                <a:ea typeface="微软雅黑" panose="020B0503020204020204" pitchFamily="34" charset="-122"/>
              </a:rPr>
              <a:t>于是将虎加入队列</a:t>
            </a:r>
            <a:endParaRPr lang="en-US" altLang="zh-CN" sz="1800" dirty="0">
              <a:ea typeface="微软雅黑" panose="020B0503020204020204" pitchFamily="34" charset="-122"/>
            </a:endParaRPr>
          </a:p>
          <a:p>
            <a:pPr marL="57150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1800" dirty="0">
                <a:effectLst/>
                <a:ea typeface="微软雅黑" panose="020B0503020204020204" pitchFamily="34" charset="-122"/>
              </a:rPr>
              <a:t>队列里只有虎了，将虎取出处理，于是处理顺序为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zh-CN" altLang="en-US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草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1800" dirty="0">
                <a:solidFill>
                  <a:srgbClr val="C00000"/>
                </a:solidFill>
                <a:ea typeface="微软雅黑" panose="020B0503020204020204" pitchFamily="34" charset="-122"/>
              </a:rPr>
              <a:t>羊</a:t>
            </a:r>
            <a:r>
              <a:rPr lang="en-US" altLang="zh-CN" sz="1800" dirty="0">
                <a:solidFill>
                  <a:srgbClr val="C00000"/>
                </a:solidFill>
                <a:ea typeface="微软雅黑" panose="020B0503020204020204" pitchFamily="34" charset="-122"/>
              </a:rPr>
              <a:t>, </a:t>
            </a:r>
            <a:r>
              <a:rPr lang="zh-CN" altLang="en-US" sz="1800" dirty="0">
                <a:solidFill>
                  <a:srgbClr val="C00000"/>
                </a:solidFill>
                <a:ea typeface="微软雅黑" panose="020B0503020204020204" pitchFamily="34" charset="-122"/>
              </a:rPr>
              <a:t>兔</a:t>
            </a:r>
            <a:r>
              <a:rPr lang="en-US" altLang="zh-CN" sz="1800" dirty="0">
                <a:solidFill>
                  <a:srgbClr val="C00000"/>
                </a:solidFill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虎</a:t>
            </a:r>
            <a:r>
              <a:rPr lang="en-US" altLang="zh-CN" sz="1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队列空了，拓扑排序结束。我们得到的最终处理顺序是：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草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羊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兔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虎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这个顺序，就遵循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所需的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“先算被吃的，再算能吃的”的法则。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DBD9AB6-2B19-7DAC-F087-9B5C5ADA687F}"/>
              </a:ext>
            </a:extLst>
          </p:cNvPr>
          <p:cNvSpPr txBox="1"/>
          <p:nvPr/>
        </p:nvSpPr>
        <p:spPr>
          <a:xfrm>
            <a:off x="970785" y="1487356"/>
            <a:ext cx="10037066" cy="1888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当前状态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= {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草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:0,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羊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:0,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兔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:0,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虎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:2}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Queue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=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羊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兔子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处理顺序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=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草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羊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兔子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CCC9F13-E735-6536-6A14-8ABAABAE6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2887" y="1313551"/>
            <a:ext cx="2809189" cy="202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9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5A9F4E-6556-5C64-4AA2-19AD95D7765E}"/>
              </a:ext>
            </a:extLst>
          </p:cNvPr>
          <p:cNvSpPr txBox="1"/>
          <p:nvPr/>
        </p:nvSpPr>
        <p:spPr>
          <a:xfrm>
            <a:off x="775716" y="2196664"/>
            <a:ext cx="10739438" cy="32696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end[x]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数组用来记录“有多少条食物链以动物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结尾”。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起点：对于任何一个生产者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（比如草），</a:t>
            </a:r>
            <a:r>
              <a:rPr lang="zh-CN" altLang="en-US" sz="2000" dirty="0">
                <a:ea typeface="微软雅黑" panose="020B0503020204020204" pitchFamily="34" charset="-122"/>
              </a:rPr>
              <a:t>只有一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条食物链以它结尾。所以，</a:t>
            </a:r>
            <a:r>
              <a:rPr lang="zh-CN" altLang="en-US" sz="2000" dirty="0">
                <a:ea typeface="微软雅黑" panose="020B0503020204020204" pitchFamily="34" charset="-122"/>
              </a:rPr>
              <a:t>初始情况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是：对于所有生产者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end[P] = 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路径公式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对于任何一个非生产者的动物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，它一定吃其他动物。假设它吃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到达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的路径数就是：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end[X] = end[A] + end[B] + end[C]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只要我们知道了所有终点的食物的路径数，就能算出终点的路径数。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062DB2D-38B3-A10C-0BA9-3E3A96082261}"/>
              </a:ext>
            </a:extLst>
          </p:cNvPr>
          <p:cNvSpPr txBox="1"/>
          <p:nvPr/>
        </p:nvSpPr>
        <p:spPr>
          <a:xfrm>
            <a:off x="775716" y="5727916"/>
            <a:ext cx="1073943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结合刚刚讲解拓扑排序的顺序来对公式进行计算，就能成功的解决本问题。</a:t>
            </a:r>
            <a:endParaRPr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8137C8-566E-A86C-E01F-86C80A7AD1D9}"/>
              </a:ext>
            </a:extLst>
          </p:cNvPr>
          <p:cNvSpPr txBox="1"/>
          <p:nvPr/>
        </p:nvSpPr>
        <p:spPr>
          <a:xfrm>
            <a:off x="775716" y="1473360"/>
            <a:ext cx="330574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根据之前所研究过的：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8286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B8647ED-E584-F083-10A4-BB7029E3D5BF}"/>
              </a:ext>
            </a:extLst>
          </p:cNvPr>
          <p:cNvSpPr txBox="1"/>
          <p:nvPr/>
        </p:nvSpPr>
        <p:spPr>
          <a:xfrm>
            <a:off x="761427" y="2938462"/>
            <a:ext cx="4229673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int N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5005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int MOD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80112002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vector&lt;vector&lt;int&gt;&gt; adj(N);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(N);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 end(N);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761427" y="1993688"/>
            <a:ext cx="27262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1. </a:t>
            </a:r>
            <a:r>
              <a:rPr lang="zh-CN" altLang="en-US" sz="2400" b="1" dirty="0"/>
              <a:t>定义全局变量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4695EAC-0648-BA2E-67B4-591ED6374140}"/>
                  </a:ext>
                </a:extLst>
              </p:cNvPr>
              <p:cNvSpPr txBox="1"/>
              <p:nvPr/>
            </p:nvSpPr>
            <p:spPr>
              <a:xfrm>
                <a:off x="5133975" y="2179128"/>
                <a:ext cx="6448425" cy="369671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和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MOD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根据题目数据范围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≤5000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设定。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adj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邻接表。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adj[u]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是一个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vector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，里面存放了所有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u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的捕食者。比如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adj[</a:t>
                </a:r>
                <a:r>
                  <a:rPr lang="zh-CN" alt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草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]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可能包含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{</a:t>
                </a:r>
                <a:r>
                  <a:rPr lang="zh-CN" alt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羊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兔子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}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in_degree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[N]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记录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入度。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in_degree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]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记录了生物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的入度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sz="2000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end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[N]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用来记录 以生物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结尾的食物链总数 。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4695EAC-0648-BA2E-67B4-591ED6374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975" y="2179128"/>
                <a:ext cx="6448425" cy="3696718"/>
              </a:xfrm>
              <a:prstGeom prst="rect">
                <a:avLst/>
              </a:prstGeom>
              <a:blipFill>
                <a:blip r:embed="rId5"/>
                <a:stretch>
                  <a:fillRect l="-945" r="-662" b="-19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35012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881442" y="1567545"/>
            <a:ext cx="310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2.</a:t>
            </a:r>
            <a:r>
              <a:rPr lang="zh-CN" altLang="en-US" sz="2400" b="1" dirty="0"/>
              <a:t>读取输入并建立图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4695EAC-0648-BA2E-67B4-591ED6374140}"/>
              </a:ext>
            </a:extLst>
          </p:cNvPr>
          <p:cNvSpPr txBox="1"/>
          <p:nvPr/>
        </p:nvSpPr>
        <p:spPr>
          <a:xfrm>
            <a:off x="881443" y="4681449"/>
            <a:ext cx="10505694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循环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m</a:t>
            </a:r>
            <a:r>
              <a:rPr lang="zh-CN" altLang="en-US" sz="2000" dirty="0">
                <a:ea typeface="微软雅黑" panose="020B0503020204020204" pitchFamily="34" charset="-122"/>
              </a:rPr>
              <a:t> 次，每次读取一条捕食关系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u v</a:t>
            </a:r>
            <a:r>
              <a:rPr lang="zh-CN" altLang="en-US" sz="2000" dirty="0">
                <a:ea typeface="微软雅黑" panose="020B0503020204020204" pitchFamily="34" charset="-122"/>
              </a:rPr>
              <a:t>，代表“</a:t>
            </a:r>
            <a:r>
              <a:rPr lang="en-US" altLang="zh-CN" sz="2000" dirty="0"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a typeface="微软雅黑" panose="020B0503020204020204" pitchFamily="34" charset="-122"/>
              </a:rPr>
              <a:t>被</a:t>
            </a:r>
            <a:r>
              <a:rPr lang="en-US" altLang="zh-CN" sz="2000" dirty="0"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a typeface="微软雅黑" panose="020B0503020204020204" pitchFamily="34" charset="-122"/>
              </a:rPr>
              <a:t>吃”。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adj[u].</a:t>
            </a: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push_back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(v); </a:t>
            </a:r>
            <a:r>
              <a:rPr lang="en-US" altLang="zh-CN" sz="2000" dirty="0">
                <a:ea typeface="微软雅黑" panose="020B0503020204020204" pitchFamily="34" charset="-122"/>
              </a:rPr>
              <a:t>:   </a:t>
            </a:r>
            <a:r>
              <a:rPr lang="zh-CN" altLang="en-US" sz="2000" dirty="0"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a typeface="微软雅黑" panose="020B0503020204020204" pitchFamily="34" charset="-122"/>
              </a:rPr>
              <a:t> 的邻居列表里加上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a typeface="微软雅黑" panose="020B0503020204020204" pitchFamily="34" charset="-122"/>
              </a:rPr>
              <a:t>in_degree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[v]++;  </a:t>
            </a:r>
            <a:r>
              <a:rPr lang="zh-CN" altLang="en-US" sz="2000" dirty="0">
                <a:ea typeface="微软雅黑" panose="020B0503020204020204" pitchFamily="34" charset="-122"/>
              </a:rPr>
              <a:t>因为有一条边指向了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a typeface="微软雅黑" panose="020B0503020204020204" pitchFamily="34" charset="-122"/>
              </a:rPr>
              <a:t>，所以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a typeface="微软雅黑" panose="020B0503020204020204" pitchFamily="34" charset="-122"/>
              </a:rPr>
              <a:t> 的入度要加 </a:t>
            </a:r>
            <a:r>
              <a:rPr lang="en-US" altLang="zh-CN" sz="2000" dirty="0"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61DD33-A2BD-B1C4-87D1-0D0DA0AA8725}"/>
              </a:ext>
            </a:extLst>
          </p:cNvPr>
          <p:cNvSpPr txBox="1"/>
          <p:nvPr/>
        </p:nvSpPr>
        <p:spPr>
          <a:xfrm>
            <a:off x="881442" y="2296400"/>
            <a:ext cx="10505693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n &gt;&gt; m;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m;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u, v;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u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被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吃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u &gt;&gt; v;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adj[u].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push_back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(v);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添加一条从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u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的有向边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[v]++;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v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的入度加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57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881442" y="1521133"/>
            <a:ext cx="310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3.</a:t>
            </a:r>
            <a:r>
              <a:rPr lang="zh-CN" altLang="en-US" sz="2400" b="1" dirty="0"/>
              <a:t>初始化拓扑排序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61DD33-A2BD-B1C4-87D1-0D0DA0AA8725}"/>
              </a:ext>
            </a:extLst>
          </p:cNvPr>
          <p:cNvSpPr txBox="1"/>
          <p:nvPr/>
        </p:nvSpPr>
        <p:spPr>
          <a:xfrm>
            <a:off x="881442" y="2096799"/>
            <a:ext cx="10505693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queue&lt;int&gt; q;</a:t>
            </a:r>
          </a:p>
          <a:p>
            <a:r>
              <a:rPr lang="en-US" altLang="zh-CN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&lt;= n; ++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] ==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q.push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end[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BE34428-ED21-FEFF-E7A8-9E850B9EA1A3}"/>
              </a:ext>
            </a:extLst>
          </p:cNvPr>
          <p:cNvSpPr txBox="1"/>
          <p:nvPr/>
        </p:nvSpPr>
        <p:spPr>
          <a:xfrm>
            <a:off x="881443" y="4482434"/>
            <a:ext cx="10505692" cy="17088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 (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in_degree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 == 0)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检查入度。如果一个生物的入度为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，它就是生产者。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q.push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);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把这个生产者放进队列。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end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 = 1;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对于一个生产者，它自己</a:t>
            </a:r>
            <a:r>
              <a:rPr lang="zh-CN" altLang="en-US" dirty="0">
                <a:ea typeface="微软雅黑" panose="020B0503020204020204" pitchFamily="34" charset="-122"/>
              </a:rPr>
              <a:t>本身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构成了一条食物链，所以以它结尾的路径数是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。我们</a:t>
            </a:r>
            <a:r>
              <a:rPr lang="zh-CN" altLang="en-US" dirty="0">
                <a:ea typeface="微软雅黑" panose="020B0503020204020204" pitchFamily="34" charset="-122"/>
              </a:rPr>
              <a:t>记下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end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 = 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8456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748124" y="1494453"/>
            <a:ext cx="39524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4. </a:t>
            </a:r>
            <a:r>
              <a:rPr lang="zh-CN" altLang="en-US" sz="2400" b="1" dirty="0"/>
              <a:t>循环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4B51AE9-98AD-378D-16A4-5A9107435D17}"/>
              </a:ext>
            </a:extLst>
          </p:cNvPr>
          <p:cNvSpPr txBox="1"/>
          <p:nvPr/>
        </p:nvSpPr>
        <p:spPr>
          <a:xfrm>
            <a:off x="757237" y="2321422"/>
            <a:ext cx="5490751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int u = </a:t>
            </a:r>
            <a:r>
              <a:rPr lang="en-US" altLang="zh-CN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q.front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q.pop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b="1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b="1" dirty="0">
                <a:solidFill>
                  <a:srgbClr val="000000"/>
                </a:solidFill>
                <a:latin typeface="Consolas" panose="020B0609020204030204" pitchFamily="49" charset="0"/>
              </a:rPr>
              <a:t> (int v : adj[u])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end[v] = (end[v] + end[u]) % MOD;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[v]--;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[v]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(v);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3E0A5FD-BEC7-00B1-A7CE-9168EF85B2AB}"/>
              </a:ext>
            </a:extLst>
          </p:cNvPr>
          <p:cNvSpPr txBox="1"/>
          <p:nvPr/>
        </p:nvSpPr>
        <p:spPr>
          <a:xfrm>
            <a:off x="6497639" y="2872437"/>
            <a:ext cx="5041899" cy="23501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一直循环直到队列为空没有生物为止。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从队列头部取出一个生物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。此时因为拓扑排序的原因这个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end[u]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值此刻已经计算完毕。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于是开始遍历所有吃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的生物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07429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748124" y="1494453"/>
            <a:ext cx="310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/>
              <a:t>4. </a:t>
            </a:r>
            <a:r>
              <a:rPr lang="zh-CN" altLang="en-US" sz="2400" b="1"/>
              <a:t>循环</a:t>
            </a:r>
            <a:endParaRPr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4B51AE9-98AD-378D-16A4-5A9107435D17}"/>
              </a:ext>
            </a:extLst>
          </p:cNvPr>
          <p:cNvSpPr txBox="1"/>
          <p:nvPr/>
        </p:nvSpPr>
        <p:spPr>
          <a:xfrm>
            <a:off x="757237" y="2321422"/>
            <a:ext cx="5490751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u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q.front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v : adj[u])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end[v] = (end[v] + end[u]) % MOD;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[v]--;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[v]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(v);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3E0A5FD-BEC7-00B1-A7CE-9168EF85B2AB}"/>
              </a:ext>
            </a:extLst>
          </p:cNvPr>
          <p:cNvSpPr txBox="1"/>
          <p:nvPr/>
        </p:nvSpPr>
        <p:spPr>
          <a:xfrm>
            <a:off x="6409912" y="3731920"/>
            <a:ext cx="5041899" cy="23501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现在正在遍历所有吃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的生物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结尾的食物链（共有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end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[u]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条），现在都可以通过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 -&gt; v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这条边，延伸成以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结尾的食物链。所以，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的路径总数增加了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end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[u]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条。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% MOD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是为了防止结果过大。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0BD8C6D-6D27-1B67-1779-6F6D6BB53549}"/>
              </a:ext>
            </a:extLst>
          </p:cNvPr>
          <p:cNvSpPr txBox="1"/>
          <p:nvPr/>
        </p:nvSpPr>
        <p:spPr>
          <a:xfrm>
            <a:off x="6409912" y="1390513"/>
            <a:ext cx="5133977" cy="2125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路径公式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对于任何一个非生产者的动物 </a:t>
            </a:r>
            <a:r>
              <a:rPr lang="en-US" altLang="zh-CN" sz="18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，它一定吃其他动物。假设它吃 </a:t>
            </a:r>
            <a:r>
              <a:rPr lang="en-US" altLang="zh-CN" sz="18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8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18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到达 </a:t>
            </a:r>
            <a:r>
              <a:rPr lang="en-US" altLang="zh-CN" sz="18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的路径数就是： </a:t>
            </a:r>
            <a:r>
              <a:rPr lang="en-US" altLang="zh-CN" sz="18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end[X] = end[A] + end[B] + end[C]</a:t>
            </a:r>
          </a:p>
        </p:txBody>
      </p:sp>
    </p:spTree>
    <p:extLst>
      <p:ext uri="{BB962C8B-B14F-4D97-AF65-F5344CB8AC3E}">
        <p14:creationId xmlns:p14="http://schemas.microsoft.com/office/powerpoint/2010/main" val="102571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748124" y="1494453"/>
            <a:ext cx="310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/>
              <a:t>4. </a:t>
            </a:r>
            <a:r>
              <a:rPr lang="zh-CN" altLang="en-US" sz="2400" b="1"/>
              <a:t>循环</a:t>
            </a:r>
            <a:endParaRPr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4B51AE9-98AD-378D-16A4-5A9107435D17}"/>
              </a:ext>
            </a:extLst>
          </p:cNvPr>
          <p:cNvSpPr txBox="1"/>
          <p:nvPr/>
        </p:nvSpPr>
        <p:spPr>
          <a:xfrm>
            <a:off x="757237" y="2321422"/>
            <a:ext cx="5490751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u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q.front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v : adj[u])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end[v] = (end[v] + end[u]) % MOD;</a:t>
            </a:r>
          </a:p>
          <a:p>
            <a:r>
              <a:rPr lang="en-US" altLang="zh-CN" b="1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[v]--;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[v]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(v);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0BD8C6D-6D27-1B67-1779-6F6D6BB53549}"/>
              </a:ext>
            </a:extLst>
          </p:cNvPr>
          <p:cNvSpPr txBox="1"/>
          <p:nvPr/>
        </p:nvSpPr>
        <p:spPr>
          <a:xfrm>
            <a:off x="6471825" y="3334102"/>
            <a:ext cx="5133977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来说，它的食物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已经被我们处理过了。所以它的依赖项减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a typeface="微软雅黑" panose="020B0503020204020204" pitchFamily="34" charset="-122"/>
              </a:rPr>
              <a:t>，也就是入度需要减 </a:t>
            </a:r>
            <a:r>
              <a:rPr lang="en-US" altLang="zh-CN" sz="2000" dirty="0"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671675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748124" y="1494453"/>
            <a:ext cx="310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/>
              <a:t>4. </a:t>
            </a:r>
            <a:r>
              <a:rPr lang="zh-CN" altLang="en-US" sz="2400" b="1"/>
              <a:t>循环</a:t>
            </a:r>
            <a:endParaRPr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4B51AE9-98AD-378D-16A4-5A9107435D17}"/>
              </a:ext>
            </a:extLst>
          </p:cNvPr>
          <p:cNvSpPr txBox="1"/>
          <p:nvPr/>
        </p:nvSpPr>
        <p:spPr>
          <a:xfrm>
            <a:off x="757237" y="2321422"/>
            <a:ext cx="5490751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u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q.front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q.pop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v : adj[u])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end[v] = (end[v] + end[u]) % MOD;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latin typeface="Consolas" panose="020B0609020204030204" pitchFamily="49" charset="0"/>
              </a:rPr>
              <a:t>in_degree</a:t>
            </a:r>
            <a:r>
              <a:rPr lang="en-US" altLang="zh-CN" dirty="0">
                <a:latin typeface="Consolas" panose="020B0609020204030204" pitchFamily="49" charset="0"/>
              </a:rPr>
              <a:t>[v]--;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if (</a:t>
            </a:r>
            <a:r>
              <a:rPr lang="en-US" altLang="zh-CN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in_degree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[v] == 0) {</a:t>
            </a:r>
          </a:p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q.push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(v);</a:t>
            </a:r>
          </a:p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3D264A8-5921-4BD8-9B23-E994021AD3FD}"/>
              </a:ext>
            </a:extLst>
          </p:cNvPr>
          <p:cNvSpPr txBox="1"/>
          <p:nvPr/>
        </p:nvSpPr>
        <p:spPr>
          <a:xfrm>
            <a:off x="6443915" y="2641605"/>
            <a:ext cx="4990848" cy="2811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的入度减为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，说明它的所有食物都已经被处理完毕。它现在也变成了生产者</a:t>
            </a:r>
            <a:r>
              <a:rPr lang="zh-CN" altLang="en-US" sz="2000" dirty="0">
                <a:ea typeface="微软雅黑" panose="020B0503020204020204" pitchFamily="34" charset="-122"/>
              </a:rPr>
              <a:t>需要作为起点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故将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加入队列，等待它在未来的某个时刻被处理，并用它的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end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[v]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值去更新它的捕食者。</a:t>
            </a:r>
          </a:p>
        </p:txBody>
      </p:sp>
    </p:spTree>
    <p:extLst>
      <p:ext uri="{BB962C8B-B14F-4D97-AF65-F5344CB8AC3E}">
        <p14:creationId xmlns:p14="http://schemas.microsoft.com/office/powerpoint/2010/main" val="154233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748124" y="1494453"/>
            <a:ext cx="31057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5. </a:t>
            </a:r>
            <a:r>
              <a:rPr lang="zh-CN" altLang="en-US" sz="2400" b="1" dirty="0"/>
              <a:t>统计结果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4B51AE9-98AD-378D-16A4-5A9107435D17}"/>
              </a:ext>
            </a:extLst>
          </p:cNvPr>
          <p:cNvSpPr txBox="1"/>
          <p:nvPr/>
        </p:nvSpPr>
        <p:spPr>
          <a:xfrm>
            <a:off x="775716" y="3013918"/>
            <a:ext cx="4610672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&lt;= n; ++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(adj[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].empty()) {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+ f[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]) % MOD;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3D264A8-5921-4BD8-9B23-E994021AD3FD}"/>
              </a:ext>
            </a:extLst>
          </p:cNvPr>
          <p:cNvSpPr txBox="1"/>
          <p:nvPr/>
        </p:nvSpPr>
        <p:spPr>
          <a:xfrm>
            <a:off x="5600701" y="2410258"/>
            <a:ext cx="5905500" cy="3274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我们要求的是食物链的条数，也就是所有从生产者到顶级消费者的路径。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如何判断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是顶级消费者？如果它不被任何生物吃，那么它的出度就为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在我们的邻接表中，就表现为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adj[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vector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是空的（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adj[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].empty()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最后输出即可。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286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917314" y="1585990"/>
            <a:ext cx="105423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总结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C1B2656-84D3-EA63-91EF-488F3FA7A23D}"/>
              </a:ext>
            </a:extLst>
          </p:cNvPr>
          <p:cNvSpPr txBox="1"/>
          <p:nvPr/>
        </p:nvSpPr>
        <p:spPr>
          <a:xfrm>
            <a:off x="917314" y="2388074"/>
            <a:ext cx="10546373" cy="28118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核心问题：统计一个食物网中“最大食物链”的数量。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模型转换：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将每种生物看作图中的一个节点。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将“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被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吃”的关系看作一条从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指向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的有向边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-&gt; 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整个食物网构成一个有向无环图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(DAG)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最大食物链</a:t>
            </a:r>
            <a:r>
              <a:rPr lang="zh-CN" altLang="en-US" sz="2000" dirty="0">
                <a:ea typeface="微软雅黑" panose="020B0503020204020204" pitchFamily="34" charset="-122"/>
              </a:rPr>
              <a:t>就是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从任意一个“入度为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的节点”到任意一个“出度为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的节点”的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路径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2450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895644" y="1470513"/>
            <a:ext cx="105423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总结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36FD21D-F15A-F7F6-9D41-992E56D5AA93}"/>
              </a:ext>
            </a:extLst>
          </p:cNvPr>
          <p:cNvSpPr txBox="1"/>
          <p:nvPr/>
        </p:nvSpPr>
        <p:spPr>
          <a:xfrm>
            <a:off x="890057" y="2144365"/>
            <a:ext cx="10621758" cy="38902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我们采用一种递推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动态规划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的思想来解决这个问题，而拓扑排序是本问题中实现这种的关键工具。</a:t>
            </a:r>
          </a:p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算法思路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状态定义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f[x]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：定义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f[x]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为从任意生产者（起点）到达生物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的食物链（路径）总数。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基本情况：对于任何一个生产者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（入度为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），它自身就是一条路径，所以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f[p] = 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递推公式：对于一个生物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，任何到达它的路径，都必须先到达它的某一个食物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，然后再通过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 -&gt; 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这条边过来。因此，到达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的总路径数，等于所有到达它食物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的路径数之和。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f[x] = (∑ f[u]) % MOD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其中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的所有直接前驱，即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的所有食物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7560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929333" y="1341423"/>
            <a:ext cx="105423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总结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6121393-E4EB-59F7-DC3B-6E9F0820C08E}"/>
              </a:ext>
            </a:extLst>
          </p:cNvPr>
          <p:cNvSpPr txBox="1"/>
          <p:nvPr/>
        </p:nvSpPr>
        <p:spPr>
          <a:xfrm>
            <a:off x="929333" y="1923681"/>
            <a:ext cx="10592108" cy="42018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拓扑排序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确定计算顺序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直接使用上述公式会遇到依赖问题，即计算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f[x]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时，可能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f[u]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的值还不知道。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我们必须按照食物链的流动顺序来计算，即先算被吃的，再算能吃的。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而拓扑排序能生成一个节点的线性序列，保证对于任何边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 -&gt; v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都在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之前。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实现方法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(Kahn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算法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用一个队列维护所有当前入度为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的节点。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初始时，将所有生产者（入度为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）入队。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不断从队列中取出节点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进行处理。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处理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时，遍历它的所有后继节点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（吃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的生物），将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的入度减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的入度减为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，说明它的所有食物都已被处理，于是将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入队。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C76967F-F02E-6837-9320-DCD224486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901" y="415219"/>
            <a:ext cx="4077050" cy="151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1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929333" y="1341423"/>
            <a:ext cx="105423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总结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AD01C27-8E88-2505-4AC8-2BB38C9C3624}"/>
              </a:ext>
            </a:extLst>
          </p:cNvPr>
          <p:cNvSpPr txBox="1"/>
          <p:nvPr/>
        </p:nvSpPr>
        <p:spPr>
          <a:xfrm>
            <a:off x="903418" y="2811747"/>
            <a:ext cx="10385164" cy="1234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最后拓扑排序结束后，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数组计算完毕。遍历所有节点，将所有顶级消费者（出度为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，即邻接表为空）的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值累加起来，即为最终答案。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B6928F-B7B6-A6E9-3E08-BAF9287301DC}"/>
              </a:ext>
            </a:extLst>
          </p:cNvPr>
          <p:cNvSpPr txBox="1"/>
          <p:nvPr/>
        </p:nvSpPr>
        <p:spPr>
          <a:xfrm>
            <a:off x="955595" y="5116467"/>
            <a:ext cx="1033298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拓扑排序是一个非常有特点的算法，它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在处理特定问题时，会非常方便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2843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86122" y="823403"/>
            <a:ext cx="214849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DAG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与拓扑排序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685665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57283FE-B4C2-CF90-36FA-E85253EF42E7}"/>
              </a:ext>
            </a:extLst>
          </p:cNvPr>
          <p:cNvSpPr txBox="1"/>
          <p:nvPr/>
        </p:nvSpPr>
        <p:spPr>
          <a:xfrm>
            <a:off x="929333" y="1558246"/>
            <a:ext cx="306996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什么时候用拓扑排序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5BE7E0D-72B9-8263-012E-2189B03F0B23}"/>
              </a:ext>
            </a:extLst>
          </p:cNvPr>
          <p:cNvSpPr txBox="1"/>
          <p:nvPr/>
        </p:nvSpPr>
        <p:spPr>
          <a:xfrm>
            <a:off x="929333" y="2194828"/>
            <a:ext cx="10030112" cy="14229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当你遇到的问题可以被描述为：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一堆任务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（或事件、物品）中，存在着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必须先做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，才能做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的依赖关系，而你的目标是找出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完成所有任务的一个有效顺序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时，就可以想到拓扑排序。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8D8F037-89DB-6D34-C940-EE41BC8E19BA}"/>
              </a:ext>
            </a:extLst>
          </p:cNvPr>
          <p:cNvSpPr txBox="1"/>
          <p:nvPr/>
        </p:nvSpPr>
        <p:spPr>
          <a:xfrm>
            <a:off x="929333" y="3874238"/>
            <a:ext cx="10030112" cy="21209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有三个关键点：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有向性 ：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依赖关系是单向的。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必须在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之前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，不等于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必须在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之前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。这天然地对应了有向图。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无环性 ：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不能出现循环依赖。比如“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需要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需要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C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需要</a:t>
            </a:r>
            <a:r>
              <a:rPr lang="en-US" altLang="zh-CN" dirty="0"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”，这是一个死循环，逻辑上无解。这样的问题无法完成，也就无法排序。所以，问题必须对应一个有向无环图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(DAG)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求序列 ：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最终目的给所有节点排出满足所有依赖条件的序列。</a:t>
            </a:r>
          </a:p>
        </p:txBody>
      </p:sp>
    </p:spTree>
    <p:extLst>
      <p:ext uri="{BB962C8B-B14F-4D97-AF65-F5344CB8AC3E}">
        <p14:creationId xmlns:p14="http://schemas.microsoft.com/office/powerpoint/2010/main" val="371550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16606</TotalTime>
  <Words>7562</Words>
  <Application>Microsoft Office PowerPoint</Application>
  <PresentationFormat>宽屏</PresentationFormat>
  <Paragraphs>547</Paragraphs>
  <Slides>57</Slides>
  <Notes>52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4" baseType="lpstr">
      <vt:lpstr>Open Sans</vt:lpstr>
      <vt:lpstr>等线</vt:lpstr>
      <vt:lpstr>微软雅黑</vt:lpstr>
      <vt:lpstr>Arial</vt:lpstr>
      <vt:lpstr>Cambria Math</vt:lpstr>
      <vt:lpstr>Consolas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LG</cp:lastModifiedBy>
  <cp:revision>483</cp:revision>
  <dcterms:created xsi:type="dcterms:W3CDTF">2025-01-17T05:52:21Z</dcterms:created>
  <dcterms:modified xsi:type="dcterms:W3CDTF">2026-07-22T05:28:44Z</dcterms:modified>
</cp:coreProperties>
</file>