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346" r:id="rId4"/>
    <p:sldId id="347" r:id="rId5"/>
    <p:sldId id="350" r:id="rId6"/>
    <p:sldId id="351" r:id="rId7"/>
    <p:sldId id="349" r:id="rId8"/>
    <p:sldId id="352" r:id="rId9"/>
    <p:sldId id="353" r:id="rId10"/>
    <p:sldId id="354" r:id="rId11"/>
    <p:sldId id="355" r:id="rId12"/>
    <p:sldId id="356" r:id="rId13"/>
    <p:sldId id="357" r:id="rId14"/>
    <p:sldId id="359" r:id="rId15"/>
    <p:sldId id="358" r:id="rId16"/>
    <p:sldId id="361" r:id="rId17"/>
    <p:sldId id="362" r:id="rId18"/>
    <p:sldId id="360" r:id="rId19"/>
    <p:sldId id="363" r:id="rId20"/>
    <p:sldId id="364" r:id="rId21"/>
    <p:sldId id="365" r:id="rId22"/>
    <p:sldId id="366" r:id="rId23"/>
    <p:sldId id="367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31" autoAdjust="0"/>
    <p:restoredTop sz="87689" autoAdjust="0"/>
  </p:normalViewPr>
  <p:slideViewPr>
    <p:cSldViewPr snapToGrid="0">
      <p:cViewPr varScale="1">
        <p:scale>
          <a:sx n="60" d="100"/>
          <a:sy n="60" d="100"/>
        </p:scale>
        <p:origin x="11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为图中每一个点 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u</a:t>
                </a: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，找出它能到达的最大编号 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A(u)</a:t>
                </a: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。</a:t>
                </a:r>
                <a:r>
                  <a:rPr lang="en-US" altLang="zh-CN" sz="1200" b="1" dirty="0">
                    <a:effectLst/>
                    <a:ea typeface="微软雅黑" panose="020B0503020204020204" pitchFamily="34" charset="-122"/>
                  </a:rPr>
                  <a:t/>
                </a:r>
                <a:br>
                  <a:rPr lang="en-US" altLang="zh-CN" sz="1200" b="1" dirty="0">
                    <a:effectLst/>
                    <a:ea typeface="微软雅黑" panose="020B0503020204020204" pitchFamily="34" charset="-122"/>
                  </a:rPr>
                </a:br>
                <a:r>
                  <a:rPr lang="en-US" altLang="zh-CN" sz="1200" b="1" dirty="0">
                    <a:effectLst/>
                    <a:ea typeface="微软雅黑" panose="020B0503020204020204" pitchFamily="34" charset="-122"/>
                  </a:rPr>
                  <a:t/>
                </a:r>
                <a:br>
                  <a:rPr lang="en-US" altLang="zh-CN" sz="1200" b="1" dirty="0"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也就是我们需要去递归计算 </a:t>
                </a:r>
                <a14:m>
                  <m:oMath xmlns:m="http://schemas.openxmlformats.org/officeDocument/2006/math">
                    <m:r>
                      <a:rPr lang="en-US" altLang="zh-CN" sz="12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</m:oMath>
                </a14:m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的所有直接邻居 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(v₁), A(v₂), A(v₃), ...</a:t>
                </a:r>
                <a:r>
                  <a:rPr lang="zh-CN" altLang="en-US" sz="12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的答案</a:t>
                </a:r>
                <a:endParaRPr lang="zh-CN" altLang="en-US" sz="1200" b="1" dirty="0">
                  <a:effectLst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为图中每一个点 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u</a:t>
                </a: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，找出它能到达的最大编号 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A(u)</a:t>
                </a:r>
                <a:r>
                  <a:rPr lang="zh-CN" altLang="en-US" sz="1200" b="1" dirty="0">
                    <a:effectLst/>
                    <a:ea typeface="微软雅黑" panose="020B0503020204020204" pitchFamily="34" charset="-122"/>
                  </a:rPr>
                  <a:t>。</a:t>
                </a:r>
                <a:br>
                  <a:rPr lang="en-US" altLang="zh-CN" sz="1200" b="1" dirty="0">
                    <a:effectLst/>
                    <a:ea typeface="微软雅黑" panose="020B0503020204020204" pitchFamily="34" charset="-122"/>
                  </a:rPr>
                </a:br>
                <a:br>
                  <a:rPr lang="en-US" altLang="zh-CN" sz="1200" b="1" dirty="0">
                    <a:effectLst/>
                    <a:ea typeface="微软雅黑" panose="020B0503020204020204" pitchFamily="34" charset="-122"/>
                  </a:rPr>
                </a:b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也就是我们需要去递归计算 </a:t>
                </a:r>
                <a:r>
                  <a:rPr lang="en-US" altLang="zh-CN" sz="1200" i="0">
                    <a:latin typeface="Cambria Math" panose="02040503050406030204" pitchFamily="18" charset="0"/>
                    <a:ea typeface="微软雅黑" panose="020B0503020204020204" pitchFamily="34" charset="-122"/>
                  </a:rPr>
                  <a:t>u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的所有直接邻居 </a:t>
                </a:r>
                <a:r>
                  <a:rPr lang="en-US" altLang="zh-CN" sz="12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</a:t>
                </a:r>
                <a:r>
                  <a:rPr lang="en-US" altLang="zh-CN" sz="12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(v₁), A(v₂), A(v₃), ...</a:t>
                </a:r>
                <a:r>
                  <a:rPr lang="zh-CN" altLang="en-US" sz="12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的答案</a:t>
                </a:r>
                <a:endParaRPr lang="zh-CN" altLang="en-US" sz="1200" b="1" dirty="0">
                  <a:effectLst/>
                  <a:ea typeface="微软雅黑" panose="020B0503020204020204" pitchFamily="34" charset="-122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66597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4463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6989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0588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7159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书上的做法是遇到一个顶点 </a:t>
            </a:r>
            <a:r>
              <a:rPr lang="en-US" altLang="zh-CN" dirty="0"/>
              <a:t>u</a:t>
            </a:r>
            <a:r>
              <a:rPr lang="zh-CN" altLang="en-US" dirty="0"/>
              <a:t>，先直接设置答案数组 </a:t>
            </a:r>
            <a:r>
              <a:rPr lang="en-US" altLang="zh-CN" dirty="0"/>
              <a:t>Answer[u] </a:t>
            </a:r>
            <a:r>
              <a:rPr lang="zh-CN" altLang="en-US" dirty="0"/>
              <a:t>为该顶点的</a:t>
            </a:r>
            <a:r>
              <a:rPr lang="en-US" altLang="zh-CN" dirty="0"/>
              <a:t>id</a:t>
            </a:r>
            <a:r>
              <a:rPr lang="zh-CN" altLang="en-US" dirty="0"/>
              <a:t>：</a:t>
            </a:r>
            <a:r>
              <a:rPr lang="en-US" altLang="zh-CN" dirty="0"/>
              <a:t>u</a:t>
            </a:r>
            <a:r>
              <a:rPr lang="zh-CN" altLang="en-US" dirty="0"/>
              <a:t>，之后再根据各个邻接节点去更新答案数组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所以不会导致死循环，但是会导致错误结果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936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65620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9439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6506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4231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560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827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045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674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67183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8960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在我们的有向图中，一条边 </a:t>
            </a:r>
            <a:r>
              <a:rPr lang="en-US" altLang="zh-CN" dirty="0"/>
              <a:t>u -&gt; v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，我们可以把它理解为：</a:t>
            </a:r>
            <a: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u 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能直接影响到 </a:t>
            </a:r>
            <a: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v</a:t>
            </a:r>
            <a:r>
              <a:rPr lang="zh-CN" altLang="en-US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。</a:t>
            </a:r>
            <a: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/>
            </a:r>
            <a:br>
              <a:rPr lang="en-US" altLang="zh-CN" b="1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/>
            </a:r>
            <a:b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</a:b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比方说在任务依赖中，任务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U -&gt; 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任务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V 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意味着 “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U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的完成，是影响</a:t>
            </a:r>
            <a:r>
              <a:rPr lang="en-US" altLang="zh-CN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V</a:t>
            </a:r>
            <a:r>
              <a:rPr lang="zh-CN" altLang="en-US" b="0" i="0" dirty="0">
                <a:solidFill>
                  <a:srgbClr val="FFFFFF"/>
                </a:solidFill>
                <a:effectLst/>
                <a:latin typeface="Roboto" panose="02000000000000000000" pitchFamily="2" charset="0"/>
              </a:rPr>
              <a:t>开始的前提”。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反向图中的 </a:t>
            </a:r>
            <a:r>
              <a:rPr lang="en-US" altLang="zh-CN" dirty="0"/>
              <a:t>v -&gt; u </a:t>
            </a:r>
            <a:r>
              <a:rPr lang="zh-CN" altLang="en-US" dirty="0"/>
              <a:t>则是： </a:t>
            </a:r>
            <a:r>
              <a:rPr lang="en-US" altLang="zh-CN" dirty="0"/>
              <a:t>v </a:t>
            </a:r>
            <a:r>
              <a:rPr lang="zh-CN" altLang="en-US" dirty="0"/>
              <a:t>会被 </a:t>
            </a:r>
            <a:r>
              <a:rPr lang="en-US" altLang="zh-CN" dirty="0"/>
              <a:t>u </a:t>
            </a:r>
            <a:r>
              <a:rPr lang="zh-CN" altLang="en-US" dirty="0"/>
              <a:t>所影响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4066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704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85750" lvl="0" indent="-28575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Char char="•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这个问题</a:t>
                </a:r>
                <a:r>
                  <a:rPr kumimoji="0" lang="zh-CN" altLang="en-US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被分解为两个子问题：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Consolas" panose="020B0609020204030204" pitchFamily="49" charset="0"/>
                  <a:buAutoNum type="arabicPeriod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能到达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吗？ </a:t>
                </a:r>
                <a14:m>
                  <m:oMath xmlns:m="http://schemas.openxmlformats.org/officeDocument/2006/math">
                    <m:r>
                      <a: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→</m:t>
                    </m:r>
                  </m:oMath>
                </a14:m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在原图上正向遍历。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Consolas" panose="020B0609020204030204" pitchFamily="49" charset="0"/>
                  <a:buAutoNum type="arabicPeriod" startAt="2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能到达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吗？ </a:t>
                </a:r>
                <a14:m>
                  <m:oMath xmlns:m="http://schemas.openxmlformats.org/officeDocument/2006/math">
                    <m:r>
                      <a:rPr kumimoji="0" lang="en-US" altLang="zh-CN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 Math" panose="02040503050406030204" pitchFamily="18" charset="0"/>
                        <a:ea typeface="Microsoft YaHei" panose="020B0503020204020204" pitchFamily="34" charset="-122"/>
                      </a:rPr>
                      <m:t>→</m:t>
                    </m:r>
                  </m:oMath>
                </a14:m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这等价于“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能被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到达”，所以我们可以从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在反向图上正向遍历。 </a:t>
                </a:r>
              </a:p>
              <a:p>
                <a:pPr marL="285750" lvl="0" indent="-28575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Char char="•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解法: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在原图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G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上进行遍历，标记所有可达点 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 startAt="2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在反向图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G_rev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上进行遍历，标记所有可达点 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 startAt="3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最终遍历所有点，同时被两种遍历标记过的点，就是答案。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85750" lvl="0" indent="-28575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Char char="•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这个问题</a:t>
                </a:r>
                <a:r>
                  <a:rPr kumimoji="0" lang="zh-CN" altLang="en-US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可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被分解为两个子问题：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Consolas" panose="020B0609020204030204" pitchFamily="49" charset="0"/>
                  <a:buAutoNum type="arabicPeriod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能到达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吗？ </a:t>
                </a:r>
                <a:r>
                  <a:rPr kumimoji="0" lang="en-US" altLang="zh-CN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\rightarrow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在原图上正向遍历。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Consolas" panose="020B0609020204030204" pitchFamily="49" charset="0"/>
                  <a:buAutoNum type="arabicPeriod" startAt="2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能到达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吗？ </a:t>
                </a:r>
                <a:r>
                  <a:rPr kumimoji="0" lang="en-US" altLang="zh-CN" sz="18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mbria Math" panose="02040503050406030204" pitchFamily="18" charset="0"/>
                    <a:ea typeface="Microsoft YaHei" panose="020B0503020204020204" pitchFamily="34" charset="-122"/>
                  </a:rPr>
                  <a:t>\rightarrow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这等价于“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能被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X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到达”，所以我们可以从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在反向图上正向遍历。 </a:t>
                </a:r>
              </a:p>
              <a:p>
                <a:pPr marL="285750" lvl="0" indent="-28575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Char char="•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解法: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A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在原图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G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上进行遍历，标记所有可达点 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 startAt="2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从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B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在反向图 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Microsoft YaHei" panose="020B0503020204020204" pitchFamily="34" charset="-122"/>
                  </a:rPr>
                  <a:t>G_rev</a:t>
                </a: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 上进行遍历，标记所有可达点 。 </a:t>
                </a:r>
              </a:p>
              <a:p>
                <a:pPr marL="800100" lvl="1" indent="-342900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Font typeface="Microsoft YaHei" panose="020B0503020204020204" pitchFamily="34" charset="-122"/>
                  <a:buAutoNum type="arabicPeriod" startAt="3"/>
                </a:pPr>
                <a:r>
                  <a:rPr kumimoji="0" lang="zh-CN" altLang="zh-CN" sz="180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Microsoft YaHei" panose="020B0503020204020204" pitchFamily="34" charset="-122"/>
                    <a:ea typeface="Microsoft YaHei" panose="020B0503020204020204" pitchFamily="34" charset="-122"/>
                  </a:rPr>
                  <a:t>最终遍历所有点，同时被两种遍历标记过的点，就是答案。 </a:t>
                </a: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Microsoft YaHei" panose="020B0503020204020204" pitchFamily="34" charset="-122"/>
                  <a:ea typeface="Microsoft YaHei" panose="020B0503020204020204" pitchFamily="34" charset="-122"/>
                </a:endParaRPr>
              </a:p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zh-CN" altLang="zh-CN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986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6190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emf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emf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(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中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)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90775" y="2590017"/>
            <a:ext cx="5203984" cy="17649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反向图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5">
                    <a:lumMod val="75000"/>
                  </a:schemeClr>
                </a:solidFill>
                <a:latin typeface="微软雅黑"/>
                <a:cs typeface="微软雅黑"/>
              </a:rPr>
              <a:t>反向图的顶点集合与原图完全相同，但所有有向边的方向被完全颠倒。无向图的反向图即其本身，因为无向边本身即具备双向可达性。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35909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36F7A9-66B3-9A38-FD5F-178C3674FF33}"/>
                  </a:ext>
                </a:extLst>
              </p:cNvPr>
              <p:cNvSpPr txBox="1"/>
              <p:nvPr/>
            </p:nvSpPr>
            <p:spPr>
              <a:xfrm>
                <a:off x="838200" y="1539869"/>
                <a:ext cx="10515599" cy="424802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18-4 </a:t>
                </a:r>
                <a:r>
                  <a:rPr lang="zh-CN" altLang="en-US" sz="2400" b="1" dirty="0">
                    <a:effectLst/>
                    <a:ea typeface="微软雅黑" panose="020B0503020204020204" pitchFamily="34" charset="-122"/>
                  </a:rPr>
                  <a:t>图的遍历</a:t>
                </a:r>
                <a:r>
                  <a:rPr lang="en-US" altLang="zh-CN" sz="2400" b="1" dirty="0">
                    <a:effectLst/>
                    <a:ea typeface="微软雅黑" panose="020B0503020204020204" pitchFamily="34" charset="-122"/>
                  </a:rPr>
                  <a:t>(B0263)</a:t>
                </a:r>
                <a:endParaRPr lang="zh-CN" altLang="en-US" sz="24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给出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个点，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条边的有向图，对于每个点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，令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表示从点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出发，能到达的编号最大的点。现在请求出 </a:t>
                </a:r>
                <a14:m>
                  <m:oMath xmlns:m="http://schemas.openxmlformats.org/officeDocument/2006/math"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的值。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第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，表示点数和边数。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接下来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𝑀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行，每行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𝑈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𝑉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，表示边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𝑈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sSub>
                          <m:sSubPr>
                            <m:ctrlP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zh-CN" sz="2000" i="1" smtClean="0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。点用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1,2,…,</m:t>
                    </m:r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编号。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一行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个整数 </a:t>
                </a:r>
                <a14:m>
                  <m:oMath xmlns:m="http://schemas.openxmlformats.org/officeDocument/2006/math"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,…,</m:t>
                    </m:r>
                    <m:r>
                      <a:rPr lang="pt-BR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𝐴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𝑁</m:t>
                        </m:r>
                      </m:e>
                    </m:d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4B36F7A9-66B3-9A38-FD5F-178C3674F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39869"/>
                <a:ext cx="10515599" cy="4248022"/>
              </a:xfrm>
              <a:prstGeom prst="rect">
                <a:avLst/>
              </a:prstGeom>
              <a:blipFill>
                <a:blip r:embed="rId4"/>
                <a:stretch>
                  <a:fillRect l="-928" b="-25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38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C34614-6ED0-4559-BFB5-1318B2DD610B}"/>
              </a:ext>
            </a:extLst>
          </p:cNvPr>
          <p:cNvSpPr txBox="1"/>
          <p:nvPr/>
        </p:nvSpPr>
        <p:spPr>
          <a:xfrm>
            <a:off x="775716" y="1338337"/>
            <a:ext cx="10495786" cy="1850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分析这个新问题：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为图中每一个点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，找出它能到达的最大编号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A(u)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面对这个问题，我们的第一反应是对每一个点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到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N)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，从它出发，做一次完整的深度优先遍历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(DFS)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或广度优先遍历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(BFS)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，找出它能到达的所有点，然后取一个最大值。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9EEECC8-6743-8F24-506A-1CA60711EB3B}"/>
                  </a:ext>
                </a:extLst>
              </p:cNvPr>
              <p:cNvSpPr txBox="1"/>
              <p:nvPr/>
            </p:nvSpPr>
            <p:spPr>
              <a:xfrm>
                <a:off x="775716" y="3270493"/>
                <a:ext cx="10495786" cy="31042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一次完整的图遍历，需要访问所有相关的顶点和边，它的复杂度是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O(N+M)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  <a:buClr>
                    <a:srgbClr val="000000"/>
                  </a:buClr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现在，我们要对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个点 都执行一次这个操作。所以，总时间复杂度就是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N * O(N+M)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，即 </a:t>
                </a:r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O(N² + N*M)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题目给出的数据范围是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M</m:t>
                    </m:r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达到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5</m:t>
                        </m:r>
                      </m:sup>
                    </m:sSup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。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N</m:t>
                        </m:r>
                      </m:e>
                      <m:sup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zh-CN" sz="2000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级别的复杂度会达到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sup>
                    </m:sSup>
                  </m:oMath>
                </a14:m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，这一定会超时。因此，暴力方法虽然正确，但会超时，我们</a:t>
                </a:r>
                <a:r>
                  <a:rPr lang="zh-CN" altLang="en-US" sz="2000" dirty="0">
                    <a:ea typeface="微软雅黑" panose="020B0503020204020204" pitchFamily="34" charset="-122"/>
                  </a:rPr>
                  <a:t>需要</a:t>
                </a:r>
                <a:r>
                  <a:rPr lang="zh-CN" altLang="en-US" sz="2000" dirty="0">
                    <a:effectLst/>
                    <a:ea typeface="微软雅黑" panose="020B0503020204020204" pitchFamily="34" charset="-122"/>
                  </a:rPr>
                  <a:t>找到更聪明的办法。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B9EEECC8-6743-8F24-506A-1CA60711EB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3270493"/>
                <a:ext cx="10495786" cy="3104248"/>
              </a:xfrm>
              <a:prstGeom prst="rect">
                <a:avLst/>
              </a:prstGeom>
              <a:blipFill>
                <a:blip r:embed="rId4"/>
                <a:stretch>
                  <a:fillRect l="-755" b="-23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150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DC13D-54EC-6CAE-3039-AFB39AFCE14D}"/>
              </a:ext>
            </a:extLst>
          </p:cNvPr>
          <p:cNvSpPr txBox="1"/>
          <p:nvPr/>
        </p:nvSpPr>
        <p:spPr>
          <a:xfrm>
            <a:off x="775716" y="1753333"/>
            <a:ext cx="7860284" cy="2811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我们来分析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A(u)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答案的构成：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一个顶点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能到达的最大编号，它的来源可能有</a:t>
            </a:r>
            <a:r>
              <a:rPr lang="zh-CN" altLang="en-US" sz="2000" dirty="0">
                <a:ea typeface="微软雅黑" panose="020B0503020204020204" pitchFamily="34" charset="-122"/>
              </a:rPr>
              <a:t>哪些 </a:t>
            </a:r>
            <a:r>
              <a:rPr lang="en-US" altLang="zh-CN" sz="2000" dirty="0">
                <a:ea typeface="微软雅黑" panose="020B0503020204020204" pitchFamily="34" charset="-122"/>
              </a:rPr>
              <a:t>?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914400" lvl="1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它自己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是一个终点，哪也去不了，那它能到达的最大编号就是它自己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例如右图的顶点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914400" lvl="1" indent="-4572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它邻居们的答案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(A(v)):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可以通过它的邻居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，间接地到达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所能到达的所有地方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例如右图的顶点 </a:t>
            </a:r>
            <a:r>
              <a:rPr lang="en-US" altLang="zh-CN" sz="2000" dirty="0"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C5781AB-92BA-90B3-279B-2DABE6D00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538" y="2245360"/>
            <a:ext cx="2689605" cy="20611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41BA4CF-6370-7C1F-47A7-F1F50872DD32}"/>
                  </a:ext>
                </a:extLst>
              </p:cNvPr>
              <p:cNvSpPr txBox="1"/>
              <p:nvPr/>
            </p:nvSpPr>
            <p:spPr>
              <a:xfrm>
                <a:off x="775716" y="4973148"/>
                <a:ext cx="10495787" cy="123450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因此我们可以得到：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A(u) = max(u, A(v₁), A(v₂), A(v₃), ...)</a:t>
                </a:r>
                <a:endParaRPr lang="en-US" altLang="zh-CN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其中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𝑣</m:t>
                        </m:r>
                      </m:e>
                      <m:sub>
                        <m:r>
                          <a:rPr lang="en-US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</m:t>
                        </m:r>
                      </m:sub>
                    </m:sSub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,…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的所有直接邻居。其中</a:t>
                </a:r>
                <a:r>
                  <a:rPr lang="en-US" altLang="zh-CN" sz="20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A(v₁), A(v₂), A(v₃), ... </a:t>
                </a: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递归计算即可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141BA4CF-6370-7C1F-47A7-F1F50872DD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4973148"/>
                <a:ext cx="10495787" cy="1234505"/>
              </a:xfrm>
              <a:prstGeom prst="rect">
                <a:avLst/>
              </a:prstGeom>
              <a:blipFill>
                <a:blip r:embed="rId6"/>
                <a:stretch>
                  <a:fillRect l="-581" b="-84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438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DC13D-54EC-6CAE-3039-AFB39AFCE14D}"/>
              </a:ext>
            </a:extLst>
          </p:cNvPr>
          <p:cNvSpPr txBox="1"/>
          <p:nvPr/>
        </p:nvSpPr>
        <p:spPr>
          <a:xfrm>
            <a:off x="775716" y="1553598"/>
            <a:ext cx="7860284" cy="600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effectLst/>
                <a:ea typeface="微软雅黑" panose="020B0503020204020204" pitchFamily="34" charset="-122"/>
              </a:rPr>
              <a:t>我们可以</a:t>
            </a:r>
            <a:r>
              <a:rPr lang="zh-CN" altLang="en-US" sz="2200" dirty="0" smtClean="0">
                <a:effectLst/>
                <a:ea typeface="微软雅黑" panose="020B0503020204020204" pitchFamily="34" charset="-122"/>
              </a:rPr>
              <a:t>写出思路代码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：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C5781AB-92BA-90B3-279B-2DABE6D00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538" y="2245360"/>
            <a:ext cx="2689605" cy="206116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20CA153-2B84-6B82-F89D-BA47AA6C2C4D}"/>
              </a:ext>
            </a:extLst>
          </p:cNvPr>
          <p:cNvSpPr txBox="1"/>
          <p:nvPr/>
        </p:nvSpPr>
        <p:spPr>
          <a:xfrm>
            <a:off x="775717" y="2386513"/>
            <a:ext cx="7860283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A(int x){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x;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探索所有邻居，尝试用它们的答案来更新我们的答案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邻接节点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v : 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所有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的邻接节点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 max(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, A(v));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返回最终找到的最大值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34D5D1C-6251-172B-D641-2458A50EBFB2}"/>
              </a:ext>
            </a:extLst>
          </p:cNvPr>
          <p:cNvSpPr txBox="1"/>
          <p:nvPr/>
        </p:nvSpPr>
        <p:spPr>
          <a:xfrm>
            <a:off x="775716" y="5446836"/>
            <a:ext cx="10495787" cy="8765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0" i="0" dirty="0">
                <a:effectLst/>
                <a:latin typeface="Roboto" panose="02000000000000000000" pitchFamily="2" charset="0"/>
              </a:rPr>
              <a:t>此递归代码体现了</a:t>
            </a:r>
            <a:r>
              <a:rPr lang="zh-CN" altLang="en-US" dirty="0">
                <a:latin typeface="Roboto" panose="02000000000000000000" pitchFamily="2" charset="0"/>
              </a:rPr>
              <a:t> </a:t>
            </a:r>
            <a:r>
              <a:rPr lang="zh-CN" altLang="en-US" b="0" i="0" dirty="0">
                <a:effectLst/>
                <a:latin typeface="Roboto" panose="02000000000000000000" pitchFamily="2" charset="0"/>
              </a:rPr>
              <a:t>问题分解和递归求解 的思想。</a:t>
            </a:r>
            <a:endParaRPr lang="en-US" altLang="zh-CN" b="0" i="0" dirty="0">
              <a:effectLst/>
              <a:latin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zh-CN" altLang="en-US" b="0" i="0" dirty="0">
                <a:effectLst/>
                <a:latin typeface="Roboto" panose="02000000000000000000" pitchFamily="2" charset="0"/>
              </a:rPr>
              <a:t>但是，本代码大家觉得有什么可以优化的地方 或者 有什么问题吗？</a:t>
            </a:r>
            <a:endParaRPr lang="en-US" altLang="zh-CN" b="0" i="0" dirty="0"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20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0CDC13D-54EC-6CAE-3039-AFB39AFCE14D}"/>
              </a:ext>
            </a:extLst>
          </p:cNvPr>
          <p:cNvSpPr txBox="1"/>
          <p:nvPr/>
        </p:nvSpPr>
        <p:spPr>
          <a:xfrm>
            <a:off x="775716" y="1541748"/>
            <a:ext cx="7458697" cy="33239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a typeface="微软雅黑" panose="020B0503020204020204" pitchFamily="34" charset="-122"/>
              </a:rPr>
              <a:t>优化问题：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其最大问题在于产生了大量的重复计算。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例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如，我们算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时，在执行过程中，程序会沿着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2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-&gt; 3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这条边查找，于是触发一个</a:t>
            </a:r>
            <a:r>
              <a:rPr lang="zh-CN" altLang="en-US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子任务：计算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为了完成这个子任务，我们的程序可能会跑遍大半个图，最终算出 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的答案（是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），然后向 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的汇报由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2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-&gt; 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的这条边</a:t>
            </a:r>
            <a:r>
              <a:rPr lang="zh-CN" altLang="en-US" sz="2000" dirty="0">
                <a:ea typeface="微软雅黑" panose="020B0503020204020204" pitchFamily="34" charset="-122"/>
              </a:rPr>
              <a:t>最终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算出来 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的答案是 </a:t>
            </a:r>
            <a:r>
              <a:rPr lang="en-US" altLang="zh-CN" sz="2000" dirty="0">
                <a:ea typeface="微软雅黑" panose="020B0503020204020204" pitchFamily="34" charset="-122"/>
              </a:rPr>
              <a:t>9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5F39182-8AA4-12A9-729B-B77AE782C457}"/>
              </a:ext>
            </a:extLst>
          </p:cNvPr>
          <p:cNvSpPr txBox="1"/>
          <p:nvPr/>
        </p:nvSpPr>
        <p:spPr>
          <a:xfrm>
            <a:off x="775716" y="4919517"/>
            <a:ext cx="10760162" cy="13388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的任务完成了。题目要求计算每个顶点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u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A(u)</a:t>
            </a:r>
            <a:r>
              <a:rPr lang="en-US" altLang="zh-CN" dirty="0">
                <a:ea typeface="微软雅黑" panose="020B0503020204020204" pitchFamily="34" charset="-122"/>
              </a:rPr>
              <a:t>,</a:t>
            </a:r>
            <a:r>
              <a:rPr lang="zh-CN" altLang="en-US" dirty="0">
                <a:ea typeface="微软雅黑" panose="020B0503020204020204" pitchFamily="34" charset="-122"/>
              </a:rPr>
              <a:t> 故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现在</a:t>
            </a:r>
            <a:r>
              <a:rPr lang="zh-CN" altLang="en-US" dirty="0">
                <a:ea typeface="微软雅黑" panose="020B0503020204020204" pitchFamily="34" charset="-122"/>
              </a:rPr>
              <a:t>应该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计算 </a:t>
            </a:r>
            <a:r>
              <a:rPr lang="en-US" altLang="zh-CN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。程序会怎么做？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它会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完全忘记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刚才为了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A(1)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而算出的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的结果，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从零开始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，再次从</a:t>
            </a:r>
            <a:r>
              <a:rPr lang="zh-CN" altLang="en-US" dirty="0" smtClean="0">
                <a:effectLst/>
                <a:ea typeface="微软雅黑" panose="020B0503020204020204" pitchFamily="34" charset="-122"/>
              </a:rPr>
              <a:t>顶点</a:t>
            </a:r>
            <a:r>
              <a:rPr lang="en-US" altLang="zh-CN" dirty="0">
                <a:ea typeface="微软雅黑" panose="020B0503020204020204" pitchFamily="34" charset="-122"/>
              </a:rPr>
              <a:t>3</a:t>
            </a:r>
            <a:r>
              <a:rPr lang="zh-CN" altLang="en-US" dirty="0" smtClean="0">
                <a:effectLst/>
                <a:ea typeface="微软雅黑" panose="020B0503020204020204" pitchFamily="34" charset="-122"/>
              </a:rPr>
              <a:t>出发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，把刚才走过的所有路径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原封不动地再走一遍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，去计算一个我们早已知道的答案。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C5781AB-92BA-90B3-279B-2DABE6D00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8892" y="2044444"/>
            <a:ext cx="2885491" cy="221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0A6407B-BBB3-72C7-A666-C369720C79E5}"/>
              </a:ext>
            </a:extLst>
          </p:cNvPr>
          <p:cNvSpPr txBox="1"/>
          <p:nvPr/>
        </p:nvSpPr>
        <p:spPr>
          <a:xfrm>
            <a:off x="685879" y="1477348"/>
            <a:ext cx="10811498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一个自然而然的优化思路就出现了：我们能不能让我们的</a:t>
            </a:r>
            <a:r>
              <a:rPr lang="zh-CN" altLang="en-US" sz="2000" b="1" dirty="0">
                <a:ea typeface="微软雅黑" panose="020B0503020204020204" pitchFamily="34" charset="-122"/>
              </a:rPr>
              <a:t>递归函数</a:t>
            </a:r>
            <a:r>
              <a:rPr lang="en-US" altLang="zh-CN" sz="2000" b="1" dirty="0">
                <a:ea typeface="微软雅黑" panose="020B0503020204020204" pitchFamily="34" charset="-122"/>
              </a:rPr>
              <a:t>A()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长点记性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？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算过的结果，直接拿来用，而不是每次都重新算</a:t>
            </a:r>
            <a:r>
              <a:rPr lang="zh-CN" altLang="en-US" sz="2000" dirty="0">
                <a:ea typeface="微软雅黑" panose="020B0503020204020204" pitchFamily="34" charset="-122"/>
              </a:rPr>
              <a:t>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a typeface="微软雅黑" panose="020B0503020204020204" pitchFamily="34" charset="-122"/>
              </a:rPr>
              <a:t>那么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我们可以创建一个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答案数组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，全部初始化为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S[u] = 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表示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A(u)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还没有被计算过。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172818D-7F49-05B4-37E5-A2653BC802D6}"/>
              </a:ext>
            </a:extLst>
          </p:cNvPr>
          <p:cNvSpPr txBox="1"/>
          <p:nvPr/>
        </p:nvSpPr>
        <p:spPr>
          <a:xfrm>
            <a:off x="685878" y="3048321"/>
            <a:ext cx="10811499" cy="33239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A(u)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被调用时，第一件事就是检查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S[u]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是否等于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如果不等于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，说明之前已经算好了！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直接返回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S[u]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即可，避免了后续的重复搜索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如果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A[u]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等于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0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，说明这是第一次计算它。 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我们去访问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的所有邻居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。对于每一个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，都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递归地调用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A(v)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去获取答案。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a typeface="微软雅黑" panose="020B0503020204020204" pitchFamily="34" charset="-122"/>
              </a:rPr>
              <a:t>而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拿到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A(v)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的答案后，不会像以前那样不管了</a:t>
            </a:r>
            <a:r>
              <a:rPr lang="zh-CN" altLang="en-US" sz="2000" dirty="0" smtClean="0">
                <a:effectLst/>
                <a:ea typeface="微软雅黑" panose="020B0503020204020204" pitchFamily="34" charset="-122"/>
              </a:rPr>
              <a:t>，会</a:t>
            </a:r>
            <a:r>
              <a:rPr lang="zh-CN" altLang="en-US" sz="2000" b="1" dirty="0" smtClean="0">
                <a:effectLst/>
                <a:ea typeface="微软雅黑" panose="020B0503020204020204" pitchFamily="34" charset="-122"/>
              </a:rPr>
              <a:t>更新答案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数组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S[u] = max(S[u], A(v))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。代表 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A(v) </a:t>
            </a:r>
            <a:r>
              <a:rPr lang="zh-CN" altLang="en-US" sz="2000" dirty="0">
                <a:ea typeface="微软雅黑" panose="020B0503020204020204" pitchFamily="34" charset="-122"/>
              </a:rPr>
              <a:t>我们已经计算过了，下次可以直接拿来用。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u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的所有邻居都考察完毕后，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A[u]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里存的就是最终答案了。函数返回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A[u]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571048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5E8F30-7F85-C107-193C-A013FE25AEEC}"/>
              </a:ext>
            </a:extLst>
          </p:cNvPr>
          <p:cNvSpPr txBox="1"/>
          <p:nvPr/>
        </p:nvSpPr>
        <p:spPr>
          <a:xfrm>
            <a:off x="894615" y="1321948"/>
            <a:ext cx="5201385" cy="505266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答案数组，初始全为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Answer[MAX_N];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int A(int x){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先翻答案数组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(Answer[x] != </a:t>
            </a:r>
            <a:r>
              <a:rPr lang="en-US" altLang="zh-CN" sz="16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	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已经算过了，直接返回答案即可！</a:t>
            </a:r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Answer[x]; </a:t>
            </a:r>
            <a:endParaRPr lang="zh-CN" alt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计算逻辑和之前一样</a:t>
            </a:r>
            <a:endParaRPr lang="en-US" altLang="zh-CN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int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x;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邻接节点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v : 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所有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x</a:t>
            </a:r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的邻居节点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= max(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, A(v));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endParaRPr lang="en-US" altLang="zh-CN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计算出答案了，把答案存入答案数组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Answer[x] =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16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93EC729-570D-4A3F-98C3-73DE7BDE2551}"/>
              </a:ext>
            </a:extLst>
          </p:cNvPr>
          <p:cNvSpPr txBox="1"/>
          <p:nvPr/>
        </p:nvSpPr>
        <p:spPr>
          <a:xfrm>
            <a:off x="6554804" y="1321948"/>
            <a:ext cx="4408369" cy="14278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通过记忆化搜索可以通过避免重复计算从而降低大量的时间复杂度。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那么本代码还会有什么问题吗？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F828723-46CB-DE3E-179B-35F274688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708" y="3202229"/>
            <a:ext cx="2895600" cy="2176463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6B1706C4-09D2-F290-405A-D967AA52293E}"/>
              </a:ext>
            </a:extLst>
          </p:cNvPr>
          <p:cNvSpPr txBox="1"/>
          <p:nvPr/>
        </p:nvSpPr>
        <p:spPr>
          <a:xfrm>
            <a:off x="6444113" y="5825384"/>
            <a:ext cx="4742581" cy="4001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a typeface="微软雅黑" panose="020B0503020204020204" pitchFamily="34" charset="-122"/>
              </a:rPr>
              <a:t>对于本图的计算，该代码会出现问题吗？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1884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FDEB7CF-A74A-844B-40F1-7042EC03BDBC}"/>
              </a:ext>
            </a:extLst>
          </p:cNvPr>
          <p:cNvSpPr txBox="1"/>
          <p:nvPr/>
        </p:nvSpPr>
        <p:spPr>
          <a:xfrm>
            <a:off x="862264" y="1561151"/>
            <a:ext cx="10467472" cy="3273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以 </a:t>
            </a:r>
            <a:r>
              <a:rPr lang="en-US" altLang="zh-CN" sz="200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为例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,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计算过程</a:t>
            </a:r>
            <a:r>
              <a:rPr lang="zh-CN" altLang="en-US" sz="2000" b="1" dirty="0">
                <a:ea typeface="微软雅黑" panose="020B0503020204020204" pitchFamily="34" charset="-122"/>
              </a:rPr>
              <a:t>为：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现在，我们来计算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。在我们的图中，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只有一个邻居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 = max(2, A(4))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想要知道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，我们必须先去解决它的子问题：计算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A(4)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于是，我们的程序会递归地去调用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A(4)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继续分解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A(4)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会发现，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A(4) = max(4, A(3))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。于是它又会去调用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再分解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会发现，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A(3) = max(3, A(2))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。于是它又会去调用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CF828723-46CB-DE3E-179B-35F2746882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9916" y="1760755"/>
            <a:ext cx="2610545" cy="196220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0F43BEF2-20BB-F6E4-602E-BC5505D4BC1D}"/>
              </a:ext>
            </a:extLst>
          </p:cNvPr>
          <p:cNvSpPr txBox="1"/>
          <p:nvPr/>
        </p:nvSpPr>
        <p:spPr>
          <a:xfrm>
            <a:off x="862264" y="5077942"/>
            <a:ext cx="10467471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我们为了计算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，去问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A(4)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；为了计算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A(4)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，去问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；而现在，为了计算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，程序又反过来要计算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r>
              <a:rPr lang="zh-CN" altLang="en-US" sz="2000" dirty="0">
                <a:ea typeface="微软雅黑" panose="020B0503020204020204" pitchFamily="34" charset="-122"/>
              </a:rPr>
              <a:t>它们在互相甩锅，于是形成了一个死循环。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3920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966D4C-D4E9-8924-B15D-3E1186444FF0}"/>
              </a:ext>
            </a:extLst>
          </p:cNvPr>
          <p:cNvSpPr txBox="1"/>
          <p:nvPr/>
        </p:nvSpPr>
        <p:spPr>
          <a:xfrm>
            <a:off x="775717" y="1544382"/>
            <a:ext cx="10495786" cy="18846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本代码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错误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的根本原因在于，当我们在计算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A(u)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时，我们依赖于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A(v)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的结果。在无环图中，这个依赖链总能到达一个终点并返回最终答案。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可是在有环的情况下，会发生一个没有计算完成的节点，去问一个同样在等待结果返回、尚未完成计算的节点的结果。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DA1D666-AE4E-7DBC-A8C2-52F0EBFB3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0958" y="3924362"/>
            <a:ext cx="2610545" cy="1962203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2F9758B6-3848-FC30-1D4B-94B8E78A1E68}"/>
              </a:ext>
            </a:extLst>
          </p:cNvPr>
          <p:cNvSpPr txBox="1"/>
          <p:nvPr/>
        </p:nvSpPr>
        <p:spPr>
          <a:xfrm>
            <a:off x="775715" y="3924362"/>
            <a:ext cx="7617513" cy="234628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例如，在计算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A(2)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的过程中，会递归地触发对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的计算，而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A(3)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又会反过来依赖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A(2)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计算的结果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，导致一个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尚未完成计算的函数，被它自己所直接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间接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触发的调用链反向调用自己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就像是老板要求经理汇报项目结果，可是却接到了来自普通员工打来的电话，问他：老板，我们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项目结果是什么？</a:t>
            </a:r>
          </a:p>
        </p:txBody>
      </p:sp>
    </p:spTree>
    <p:extLst>
      <p:ext uri="{BB962C8B-B14F-4D97-AF65-F5344CB8AC3E}">
        <p14:creationId xmlns:p14="http://schemas.microsoft.com/office/powerpoint/2010/main" val="427385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F67269E-3A32-A48B-777E-73288121798A}"/>
              </a:ext>
            </a:extLst>
          </p:cNvPr>
          <p:cNvSpPr txBox="1"/>
          <p:nvPr/>
        </p:nvSpPr>
        <p:spPr>
          <a:xfrm>
            <a:off x="859581" y="1624261"/>
            <a:ext cx="10472837" cy="15560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既然通过正向的方法：从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一个顶点出发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，去探索</a:t>
            </a: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它能到的最大顶点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在哪里，在有环的情况下会出现问题。</a:t>
            </a:r>
            <a:endParaRPr lang="en-US" altLang="zh-CN" sz="22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那么既然正向的我去找答案行不通，我们能否反过来，让答案来找我？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72F1062-8D15-7384-2B4A-C03812364982}"/>
              </a:ext>
            </a:extLst>
          </p:cNvPr>
          <p:cNvSpPr txBox="1"/>
          <p:nvPr/>
        </p:nvSpPr>
        <p:spPr>
          <a:xfrm>
            <a:off x="859581" y="3415984"/>
            <a:ext cx="10472837" cy="10524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正向思考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我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 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能到达的最大编号是多少？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反向思考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最大的编号 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2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en-US" altLang="zh-CN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，能被哪些点到达？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434813-9B7D-38F3-EC6C-0C411626B753}"/>
              </a:ext>
            </a:extLst>
          </p:cNvPr>
          <p:cNvSpPr txBox="1"/>
          <p:nvPr/>
        </p:nvSpPr>
        <p:spPr>
          <a:xfrm>
            <a:off x="859581" y="4704108"/>
            <a:ext cx="10472837" cy="156023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/>
              <a:t>假设你们是图中最大的顶点</a:t>
            </a:r>
            <a:r>
              <a:rPr lang="en-US" altLang="zh-CN" sz="2200" dirty="0"/>
              <a:t>(4)</a:t>
            </a:r>
            <a:r>
              <a:rPr lang="zh-CN" altLang="en-US" sz="2200" dirty="0"/>
              <a:t>，你们会怎么想？</a:t>
            </a:r>
          </a:p>
          <a:p>
            <a:pPr>
              <a:lnSpc>
                <a:spcPct val="150000"/>
              </a:lnSpc>
            </a:pPr>
            <a:r>
              <a:rPr lang="zh-CN" altLang="en-US" sz="2200" dirty="0"/>
              <a:t>那肯定是别人都想来找我，因为自己是最大的顶点！不需要去找别人。</a:t>
            </a:r>
            <a:endParaRPr lang="en-US" altLang="zh-CN" sz="2200" dirty="0"/>
          </a:p>
          <a:p>
            <a:pPr>
              <a:lnSpc>
                <a:spcPct val="150000"/>
              </a:lnSpc>
            </a:pPr>
            <a:r>
              <a:rPr lang="zh-CN" altLang="en-US" sz="2200" dirty="0"/>
              <a:t>相反，</a:t>
            </a:r>
            <a:r>
              <a:rPr lang="zh-CN" altLang="en-US" sz="2200" b="1" dirty="0"/>
              <a:t>凡是能到达我这里的，你们的最大顶点肯定就是我！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FC8ECE00-6BC1-DBFE-CFF2-6D8BEA0D78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1873" y="4250681"/>
            <a:ext cx="2610545" cy="1962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933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D8F8CC-144B-FFB5-B3BF-DA7AC9D3AC19}"/>
              </a:ext>
            </a:extLst>
          </p:cNvPr>
          <p:cNvSpPr txBox="1"/>
          <p:nvPr/>
        </p:nvSpPr>
        <p:spPr>
          <a:xfrm>
            <a:off x="1164333" y="1657527"/>
            <a:ext cx="10107167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核心思想：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不再让每个点去主动探索，</a:t>
            </a:r>
            <a:r>
              <a:rPr lang="zh-CN" altLang="en-US" sz="2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而是根据贪心策略：让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编号大的顶点去扮演广播站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的角色，主动去寻找并告知所有能到达它的点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，你们的最大顶点就是我。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9810BB9-4FB8-DD65-3BF1-861D723063BD}"/>
              </a:ext>
            </a:extLst>
          </p:cNvPr>
          <p:cNvSpPr txBox="1"/>
          <p:nvPr/>
        </p:nvSpPr>
        <p:spPr>
          <a:xfrm>
            <a:off x="1164333" y="3369545"/>
            <a:ext cx="10107167" cy="2400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为了实现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谁能到我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的思路</a:t>
            </a:r>
            <a:r>
              <a:rPr lang="zh-CN" altLang="en-US" sz="2000" dirty="0" smtClean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，需要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改变一下信息的流向。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所以在读入原图的边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 -&gt; v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时，我们去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建立一个反向图，在这个反向图的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邻接表中建立一条反向边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 -&gt; u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反向边的效果就是在这张反向图上，从顶点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出发进行遍历，就能找到所有在原图中能到达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的顶点。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690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F44AFAB-98FA-4DEF-ADBE-B8DF2CA29D63}"/>
              </a:ext>
            </a:extLst>
          </p:cNvPr>
          <p:cNvSpPr txBox="1"/>
          <p:nvPr/>
        </p:nvSpPr>
        <p:spPr>
          <a:xfrm>
            <a:off x="911978" y="1349005"/>
            <a:ext cx="10291042" cy="286232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为了记录每个点最终接收到的最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大顶点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，我们还需要建立一个数组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= -1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初始状态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):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代表还未有顶点广播到达节点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!= -1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已标记状态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):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代表节点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已经收到了其他顶点的广播。并且通过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贪心思想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：从最大的顶点开始广播，故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中存储的那个值，就是能到达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的最大顶点的编号。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B0A0396-029D-2254-1A51-ABD2190C35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3580" y="4285012"/>
            <a:ext cx="2651738" cy="199316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7E62FF6C-0BC9-4BD8-6839-DA50EF5FF597}"/>
              </a:ext>
            </a:extLst>
          </p:cNvPr>
          <p:cNvSpPr txBox="1"/>
          <p:nvPr/>
        </p:nvSpPr>
        <p:spPr>
          <a:xfrm>
            <a:off x="911978" y="4974765"/>
            <a:ext cx="7370561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接下来只需要建立好反向图以后，从最大的顶点开始通过反向边去告诉哪些点能到达它，并且在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中记录即可。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72734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45E5D28-D687-0609-3FEA-4F8C9C0CA9E1}"/>
              </a:ext>
            </a:extLst>
          </p:cNvPr>
          <p:cNvSpPr txBox="1"/>
          <p:nvPr/>
        </p:nvSpPr>
        <p:spPr>
          <a:xfrm>
            <a:off x="775716" y="2655304"/>
            <a:ext cx="10697598" cy="373519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a typeface="微软雅黑" panose="020B0503020204020204" pitchFamily="34" charset="-122"/>
              </a:rPr>
              <a:t>贪心思想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：要最大的顶点最先开始传播，并</a:t>
            </a:r>
            <a:r>
              <a:rPr lang="zh-CN" altLang="en-US" sz="2000" dirty="0">
                <a:ea typeface="微软雅黑" panose="020B0503020204020204" pitchFamily="34" charset="-122"/>
              </a:rPr>
              <a:t>保证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结果不被较弱者覆盖。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倒序循环：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N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到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遍历所有顶点。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当处理顶点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时，检查其答案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是否已被赋值。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若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未被赋值，说明当前的顶点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是其所在区域的</a:t>
            </a:r>
            <a:r>
              <a:rPr lang="zh-CN" altLang="en-US" sz="2000" dirty="0">
                <a:ea typeface="微软雅黑" panose="020B0503020204020204" pitchFamily="34" charset="-122"/>
              </a:rPr>
              <a:t>能够到达的最大顶点，则顶点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a typeface="微软雅黑" panose="020B0503020204020204" pitchFamily="34" charset="-122"/>
              </a:rPr>
              <a:t>一定是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最优答案。则以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为答案，在反向图上进行一次遍历（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DFS/BFS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），将所有能抵达的、未被赋值的顶点的答案都标记为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若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A[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已被赋值，则直接跳过。</a:t>
            </a:r>
            <a:endParaRPr lang="en-US" altLang="zh-CN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最后倒序循环完毕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数组中已经存好了所有点的答案。只需依次输出 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ans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[</a:t>
            </a:r>
            <a:r>
              <a:rPr lang="en-US" altLang="zh-CN" sz="2000" dirty="0" err="1"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]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的值即可。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7BA0DA3F-0C6A-5C00-5035-42657EAE9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307" y="561843"/>
            <a:ext cx="2815390" cy="2116174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A2377F6-D5F3-A3A1-855C-40A6F4714125}"/>
              </a:ext>
            </a:extLst>
          </p:cNvPr>
          <p:cNvSpPr txBox="1"/>
          <p:nvPr/>
        </p:nvSpPr>
        <p:spPr>
          <a:xfrm>
            <a:off x="775716" y="1664212"/>
            <a:ext cx="5320284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通过反向图进行反向传播的算法思路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42331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504DD4C-66F2-E5F0-16C8-D2D8BBCCBC93}"/>
              </a:ext>
            </a:extLst>
          </p:cNvPr>
          <p:cNvSpPr txBox="1"/>
          <p:nvPr/>
        </p:nvSpPr>
        <p:spPr>
          <a:xfrm>
            <a:off x="775716" y="1355510"/>
            <a:ext cx="10659096" cy="295465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初始化</a:t>
            </a:r>
            <a:endParaRPr lang="en-US" altLang="zh-CN" sz="24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1.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图的存储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我们需要一个邻接表来存储图。但这次我们存的是反向图。我们叫它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rev_adj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vector&lt;vector&lt;int&gt; &gt;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rev_adj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(N+1);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sz="2000" dirty="0">
                <a:effectLst/>
                <a:ea typeface="微软雅黑" panose="020B0503020204020204" pitchFamily="34" charset="-122"/>
              </a:rPr>
              <a:t>2.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答案的存储</a:t>
            </a:r>
            <a:r>
              <a:rPr lang="en-US" altLang="zh-CN" sz="2000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我们需要一个数组来记录每个点的最终答案。我们叫它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ans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数组，并全部初始化为</a:t>
            </a:r>
            <a:r>
              <a:rPr lang="zh-CN" altLang="en-US" sz="2000" dirty="0"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-1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 来表示还未被广播过。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vector&lt;int&gt; </a:t>
            </a:r>
            <a:r>
              <a:rPr lang="en-US" altLang="zh-CN" sz="2000" dirty="0" err="1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ans</a:t>
            </a:r>
            <a:r>
              <a:rPr lang="en-US" altLang="zh-CN" sz="2000" dirty="0" smtClean="0">
                <a:solidFill>
                  <a:srgbClr val="C00000"/>
                </a:solidFill>
                <a:ea typeface="微软雅黑" panose="020B0503020204020204" pitchFamily="34" charset="-122"/>
              </a:rPr>
              <a:t>(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N+1</a:t>
            </a:r>
            <a:r>
              <a:rPr lang="en-US" altLang="zh-CN" sz="2000" dirty="0">
                <a:solidFill>
                  <a:srgbClr val="C00000"/>
                </a:solidFill>
                <a:ea typeface="微软雅黑" panose="020B0503020204020204" pitchFamily="34" charset="-122"/>
              </a:rPr>
              <a:t>)</a:t>
            </a:r>
            <a:r>
              <a:rPr lang="en-US" altLang="zh-CN" sz="2000" dirty="0" smtClean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9F82AD-CD92-5892-128D-3E44C6B99607}"/>
              </a:ext>
            </a:extLst>
          </p:cNvPr>
          <p:cNvSpPr txBox="1"/>
          <p:nvPr/>
        </p:nvSpPr>
        <p:spPr>
          <a:xfrm>
            <a:off x="775716" y="5301353"/>
            <a:ext cx="4556680" cy="43088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zh-CN" altLang="en-US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接下来就需要读取图，并反向建边</a:t>
            </a:r>
            <a:r>
              <a:rPr lang="en-US" altLang="zh-CN" sz="22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zh-CN" altLang="en-US" sz="22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6638C1D-7BCF-1AAF-43F5-BA83E0E195D6}"/>
              </a:ext>
            </a:extLst>
          </p:cNvPr>
          <p:cNvSpPr txBox="1"/>
          <p:nvPr/>
        </p:nvSpPr>
        <p:spPr>
          <a:xfrm>
            <a:off x="5712056" y="4837123"/>
            <a:ext cx="5722756" cy="135934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M;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u &gt;&gt; v;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rev_adj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[v].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(u);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90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65134B6-C9C6-DBFF-B5B2-0CD237AD699B}"/>
              </a:ext>
            </a:extLst>
          </p:cNvPr>
          <p:cNvSpPr txBox="1"/>
          <p:nvPr/>
        </p:nvSpPr>
        <p:spPr>
          <a:xfrm>
            <a:off x="775716" y="2590793"/>
            <a:ext cx="10659096" cy="377212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N;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--) {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检查自己是否已被更大的顶点所传播了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 == -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如果没有，说明我自己就是某个区域内的最大顶点，开始广播。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发起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DFS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，广播我自己的编号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[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] != -1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，说明自己已被更大的顶点所覆盖，就什么也不做</a:t>
            </a: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504DD4C-66F2-E5F0-16C8-D2D8BBCCBC93}"/>
              </a:ext>
            </a:extLst>
          </p:cNvPr>
          <p:cNvSpPr txBox="1"/>
          <p:nvPr/>
        </p:nvSpPr>
        <p:spPr>
          <a:xfrm>
            <a:off x="775716" y="1433409"/>
            <a:ext cx="10659096" cy="10524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a typeface="微软雅黑" panose="020B0503020204020204" pitchFamily="34" charset="-122"/>
              </a:rPr>
              <a:t>开始传播：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要最大的顶点最先开始传播，并</a:t>
            </a:r>
            <a:r>
              <a:rPr lang="zh-CN" altLang="en-US" sz="2200" dirty="0">
                <a:ea typeface="微软雅黑" panose="020B0503020204020204" pitchFamily="34" charset="-122"/>
              </a:rPr>
              <a:t>保证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结果不被较弱者覆盖。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故需要使用倒序循环： 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从 </a:t>
            </a:r>
            <a:r>
              <a:rPr lang="en-US" altLang="zh-CN" sz="22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= N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到 </a:t>
            </a:r>
            <a:r>
              <a:rPr lang="en-US" altLang="zh-CN" sz="22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 遍历所有顶点。</a:t>
            </a:r>
            <a:endParaRPr lang="en-US" altLang="zh-CN" sz="2200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4058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6C11993-29C5-E558-2ADD-7F6914988EF5}"/>
              </a:ext>
            </a:extLst>
          </p:cNvPr>
          <p:cNvSpPr txBox="1"/>
          <p:nvPr/>
        </p:nvSpPr>
        <p:spPr>
          <a:xfrm>
            <a:off x="709219" y="2521223"/>
            <a:ext cx="7406640" cy="372922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(int u, int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大顶点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传播到顶点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了，于是在答案数组中标记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继续传播：遍历当前节点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u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在反向图中的所有邻居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(int v :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rev_adj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[u])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检查邻居是否需要被广播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[v] == -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如果邻居还没有被广播，则递归地将广播传播下去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dfs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(v,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48994C-6288-E5EB-BB7E-DC689CEB4A25}"/>
              </a:ext>
            </a:extLst>
          </p:cNvPr>
          <p:cNvSpPr txBox="1"/>
          <p:nvPr/>
        </p:nvSpPr>
        <p:spPr>
          <a:xfrm>
            <a:off x="709219" y="1423819"/>
            <a:ext cx="10769187" cy="965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当要从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点开始广播时，会调用一个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递归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函数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dfs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。这个函数负责将这个大顶点传播出去。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该函数参数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需要知道从哪个点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开始传播，以及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需要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传播的顶点 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是多少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故提供两个参数。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F55F5D43-7AAA-4E72-825B-4B17F4F7F3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377" y="3429000"/>
            <a:ext cx="2805786" cy="210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84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E48994C-6288-E5EB-BB7E-DC689CEB4A25}"/>
              </a:ext>
            </a:extLst>
          </p:cNvPr>
          <p:cNvSpPr txBox="1"/>
          <p:nvPr/>
        </p:nvSpPr>
        <p:spPr>
          <a:xfrm>
            <a:off x="863143" y="1785288"/>
            <a:ext cx="10600465" cy="13486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当主循环从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全部结束后，我们的 </a:t>
            </a:r>
            <a:r>
              <a:rPr lang="en-US" altLang="zh-CN" sz="22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数组里就已经存好了所有点的最终答案。我们最后只需要再用一个简单的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循环，从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依次输出 </a:t>
            </a:r>
            <a:r>
              <a:rPr lang="en-US" altLang="zh-CN" sz="22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en-US" altLang="zh-CN" sz="22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的值即可。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9411CC0-9D2B-01AA-85D5-2FBFA626ABF2}"/>
              </a:ext>
            </a:extLst>
          </p:cNvPr>
          <p:cNvSpPr txBox="1"/>
          <p:nvPr/>
        </p:nvSpPr>
        <p:spPr>
          <a:xfrm>
            <a:off x="2328010" y="4105795"/>
            <a:ext cx="7535979" cy="14629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大家可以在编程软件中尝试完成并提交代码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例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18-4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图的遍历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(B0263)</a:t>
            </a:r>
            <a:endParaRPr lang="zh-CN" altLang="en-US" sz="2400" b="1" dirty="0">
              <a:effectLst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3537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F5F44C-263C-63FF-8F76-0FC6D533B774}"/>
              </a:ext>
            </a:extLst>
          </p:cNvPr>
          <p:cNvSpPr txBox="1"/>
          <p:nvPr/>
        </p:nvSpPr>
        <p:spPr>
          <a:xfrm>
            <a:off x="934746" y="1537432"/>
            <a:ext cx="10336756" cy="228979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什么是反向图？</a:t>
            </a:r>
            <a:endParaRPr lang="en-US" altLang="zh-CN" sz="20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对于一个给定的有向图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，它的反向图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G_rev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拥有和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完全相同的顶点集合。</a:t>
            </a:r>
          </a:p>
          <a:p>
            <a:pPr marL="285750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不同之处在于边的方向：如果在原图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中存在一条从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的有向边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(u, v)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，那么在反向图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G_rev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中，就存在一条从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的有向边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(v, u)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065F912-7849-B282-ACE5-BEDB88C2B97A}"/>
              </a:ext>
            </a:extLst>
          </p:cNvPr>
          <p:cNvSpPr txBox="1"/>
          <p:nvPr/>
        </p:nvSpPr>
        <p:spPr>
          <a:xfrm>
            <a:off x="934745" y="4291299"/>
            <a:ext cx="10336757" cy="17357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构建方法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在读入原图的每一条边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 -&gt; 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时，我们不在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的邻接表里添加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，而是在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的邻接表里添加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adj[v].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push_back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(u)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819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D26B061-74CB-6AD2-13CC-C0F8905BF564}"/>
              </a:ext>
            </a:extLst>
          </p:cNvPr>
          <p:cNvSpPr txBox="1"/>
          <p:nvPr/>
        </p:nvSpPr>
        <p:spPr>
          <a:xfrm>
            <a:off x="1034715" y="1385499"/>
            <a:ext cx="10236788" cy="2754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反向图的功能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反向图功能是能颠倒图中节点间的流向关系。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在原图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中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1200150" lvl="2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从顶点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出发进行遍历，我们能找到所有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能到达的点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这回答了：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我能影响谁？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的问题。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在反向图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G_rev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中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</a:p>
          <a:p>
            <a:pPr marL="1200150" lvl="2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从同一个顶点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出发进行遍历，我们能找到的是所有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在原图中能到达 </a:t>
            </a:r>
            <a:r>
              <a:rPr lang="en-US" altLang="zh-CN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 的点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这回答了：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我被谁影响？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的问题。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05210BF-FB75-602A-E1B6-590AF3AAC7A6}"/>
              </a:ext>
            </a:extLst>
          </p:cNvPr>
          <p:cNvSpPr txBox="1"/>
          <p:nvPr/>
        </p:nvSpPr>
        <p:spPr>
          <a:xfrm>
            <a:off x="1034715" y="4242081"/>
            <a:ext cx="10236788" cy="212090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本题的应用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endParaRPr lang="zh-CN" altLang="en-US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我们的正向思路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能到达的最大点是多少？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遇到了问题。于是我们逆向思考，想知道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最大点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，能被哪些点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到达？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这个问题直接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去求取比较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困难。</a:t>
            </a:r>
            <a:endParaRPr lang="en-US" altLang="zh-CN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但通过反向图，它被转化成了：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在反向图中，从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k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出发，能到达哪些点 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u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？ </a:t>
            </a:r>
            <a:endParaRPr lang="en-US" altLang="zh-CN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这就变成了一个我们非常标准的图遍历问题。</a:t>
            </a:r>
          </a:p>
        </p:txBody>
      </p:sp>
    </p:spTree>
    <p:extLst>
      <p:ext uri="{BB962C8B-B14F-4D97-AF65-F5344CB8AC3E}">
        <p14:creationId xmlns:p14="http://schemas.microsoft.com/office/powerpoint/2010/main" val="221968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B8BC1A95-2E69-3669-8004-9AE786BEF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6648" y="1349005"/>
            <a:ext cx="10684043" cy="498937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什么时候应该用反向图？</a:t>
            </a:r>
            <a:endParaRPr kumimoji="0" lang="en-US" altLang="zh-CN" sz="2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1.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问题涉及到“反向”的可达性查询</a:t>
            </a:r>
          </a:p>
          <a:p>
            <a:pPr marL="742950" lvl="1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当题目问的不是“从A能到哪”，而是“谁能到A”、“A的前置依赖有哪些”、“A的粉丝有哪些”这类问题时，</a:t>
            </a:r>
            <a:r>
              <a:rPr kumimoji="0" lang="zh-CN" altLang="en-US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可以选择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反向图。 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2.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正向求解遇到“循环依赖”或“未来状态”问题</a:t>
            </a:r>
          </a:p>
          <a:p>
            <a:pPr marL="742950" lvl="1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就像我们本题遇到的情况。当正向递归，因为需要依赖一个尚未计算出的、不确定的未来状态而陷入困境时，可以尝试用反向图</a:t>
            </a:r>
            <a:endParaRPr kumimoji="0" lang="en-US" altLang="zh-CN" sz="200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Microsoft YaHei" panose="020B0503020204020204" pitchFamily="34" charset="-122"/>
            </a:endParaRPr>
          </a:p>
          <a:p>
            <a:pPr marL="742950" lvl="1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从一个确定的终点或最优解出发，反向地去影响那些依赖它的前端节点</a:t>
            </a:r>
            <a:r>
              <a:rPr lang="zh-CN" altLang="en-US" sz="2000" dirty="0">
                <a:ea typeface="Microsoft YaHei" panose="020B0503020204020204" pitchFamily="34" charset="-122"/>
              </a:rPr>
              <a:t>去求解</a:t>
            </a: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。 </a:t>
            </a:r>
          </a:p>
        </p:txBody>
      </p:sp>
    </p:spTree>
    <p:extLst>
      <p:ext uri="{BB962C8B-B14F-4D97-AF65-F5344CB8AC3E}">
        <p14:creationId xmlns:p14="http://schemas.microsoft.com/office/powerpoint/2010/main" val="331988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反向图总结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Rectangle 19">
            <a:extLst>
              <a:ext uri="{FF2B5EF4-FFF2-40B4-BE49-F238E27FC236}">
                <a16:creationId xmlns:a16="http://schemas.microsoft.com/office/drawing/2014/main" id="{B8BC1A95-2E69-3669-8004-9AE786BEFF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8329" y="1523919"/>
            <a:ext cx="10353173" cy="345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3. 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寻找</a:t>
            </a:r>
            <a:r>
              <a:rPr kumimoji="0" lang="zh-CN" altLang="en-US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双向路径中转点问题</a:t>
            </a:r>
            <a:endParaRPr kumimoji="0" lang="en-US" altLang="zh-CN" sz="2000" b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Microsoft YaHei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kumimoji="0" lang="zh-CN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比如，要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求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找出所有满足以下条件的顶点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：存在一条从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的路径，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并且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，存在一条从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的路径。也就是找出所有位于从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所有可能路径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上的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必经之地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或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中转站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en-US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4. </a:t>
            </a:r>
            <a:r>
              <a:rPr kumimoji="0" lang="zh-CN" altLang="zh-CN" sz="2000" b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与强连通分量相关的算法</a:t>
            </a:r>
          </a:p>
          <a:p>
            <a:pPr marL="742950" lvl="1" indent="-28575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Microsoft YaHei" panose="020B0503020204020204" pitchFamily="34" charset="-122"/>
              <a:buChar char="•"/>
            </a:pPr>
            <a:r>
              <a:rPr kumimoji="0" lang="zh-CN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在一些</a:t>
            </a:r>
            <a:r>
              <a:rPr kumimoji="0" lang="zh-CN" altLang="en-US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后续需要学习的</a:t>
            </a:r>
            <a:r>
              <a:rPr kumimoji="0" lang="zh-CN" altLang="zh-CN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Microsoft YaHei" panose="020B0503020204020204" pitchFamily="34" charset="-122"/>
              </a:rPr>
              <a:t>高级算法中，如Kosaraju算法（用于求解强连通分量），就需要对原图和反向图分别进行DFS。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979B4BDE-F932-B3B8-3630-6501AE6F873D}"/>
              </a:ext>
            </a:extLst>
          </p:cNvPr>
          <p:cNvSpPr txBox="1"/>
          <p:nvPr/>
        </p:nvSpPr>
        <p:spPr>
          <a:xfrm>
            <a:off x="918329" y="5268817"/>
            <a:ext cx="10353174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r>
              <a:rPr kumimoji="0" lang="zh-CN" altLang="zh-CN" sz="200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反向图，本质上是一种视角转换工具。 它本身并不复杂，但它能为我们提供一个全新的、与常规相反的视角来审视图中的关系。</a:t>
            </a:r>
          </a:p>
        </p:txBody>
      </p:sp>
    </p:spTree>
    <p:extLst>
      <p:ext uri="{BB962C8B-B14F-4D97-AF65-F5344CB8AC3E}">
        <p14:creationId xmlns:p14="http://schemas.microsoft.com/office/powerpoint/2010/main" val="148951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13622</TotalTime>
  <Words>3054</Words>
  <Application>Microsoft Office PowerPoint</Application>
  <PresentationFormat>宽屏</PresentationFormat>
  <Paragraphs>229</Paragraphs>
  <Slides>23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Roboto</vt:lpstr>
      <vt:lpstr>等线</vt:lpstr>
      <vt:lpstr>微软雅黑</vt:lpstr>
      <vt:lpstr>微软雅黑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LG</cp:lastModifiedBy>
  <cp:revision>379</cp:revision>
  <dcterms:created xsi:type="dcterms:W3CDTF">2025-01-17T05:52:21Z</dcterms:created>
  <dcterms:modified xsi:type="dcterms:W3CDTF">2026-07-21T07:12:10Z</dcterms:modified>
</cp:coreProperties>
</file>