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337" r:id="rId3"/>
    <p:sldId id="336" r:id="rId4"/>
    <p:sldId id="344" r:id="rId5"/>
    <p:sldId id="338" r:id="rId6"/>
    <p:sldId id="340" r:id="rId7"/>
    <p:sldId id="339" r:id="rId8"/>
    <p:sldId id="343" r:id="rId9"/>
    <p:sldId id="370" r:id="rId10"/>
    <p:sldId id="371" r:id="rId11"/>
    <p:sldId id="329" r:id="rId12"/>
    <p:sldId id="373" r:id="rId13"/>
    <p:sldId id="374" r:id="rId14"/>
    <p:sldId id="331" r:id="rId15"/>
    <p:sldId id="332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268" autoAdjust="0"/>
    <p:restoredTop sz="83524" autoAdjust="0"/>
  </p:normalViewPr>
  <p:slideViewPr>
    <p:cSldViewPr snapToGrid="0">
      <p:cViewPr varScale="1">
        <p:scale>
          <a:sx n="94" d="100"/>
          <a:sy n="94" d="100"/>
        </p:scale>
        <p:origin x="1452" y="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3197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936F97-6056-4A26-A65C-C0716172EC14}" type="datetimeFigureOut">
              <a:rPr lang="zh-CN" altLang="en-US" smtClean="0"/>
              <a:t>2026/7/21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5CE31C-4D10-464A-916F-3914E7C36D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1395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>
                <a:latin typeface="Roboto" panose="02000000000000000000" pitchFamily="2" charset="0"/>
              </a:rPr>
              <a:t>在每一步中，选择较小的队列进行扩展（这有助于保持每次扩展的效率）？</a:t>
            </a:r>
            <a:b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在很多情况下，扩展较小的队列意味着从更少的状态开始扩展，这样可以更快地处理完当前步骤，减少不必要的计算。</a:t>
            </a:r>
          </a:p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尤其是在图较大或者节点分布不均匀时，选择较小的队列可以避免在一个方向上过度扩展导致不必要的搜索。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双向 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BFS 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的目标是让两个搜索方向尽快相遇。选择较小的队列进行扩展可以帮助保持两个搜索前沿的平衡，避免其中一个方向过度扩展而另一个方向较慢，这样可以更快地找到相遇点。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88338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47679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36190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69867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41419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5CE31C-4D10-464A-916F-3914E7C36D1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1322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g object 16"/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157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729740" y="667511"/>
            <a:ext cx="2461260" cy="591820"/>
          </a:xfrm>
          <a:custGeom>
            <a:avLst/>
            <a:gdLst/>
            <a:ahLst/>
            <a:cxnLst/>
            <a:rect l="l" t="t" r="r" b="b"/>
            <a:pathLst>
              <a:path w="2461260" h="591819">
                <a:moveTo>
                  <a:pt x="2461260" y="231521"/>
                </a:moveTo>
                <a:lnTo>
                  <a:pt x="2453360" y="192417"/>
                </a:lnTo>
                <a:lnTo>
                  <a:pt x="2431834" y="160489"/>
                </a:lnTo>
                <a:lnTo>
                  <a:pt x="2399906" y="138963"/>
                </a:lnTo>
                <a:lnTo>
                  <a:pt x="2360803" y="131064"/>
                </a:lnTo>
                <a:lnTo>
                  <a:pt x="777240" y="131064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31521"/>
                </a:lnTo>
                <a:lnTo>
                  <a:pt x="0" y="249936"/>
                </a:lnTo>
                <a:lnTo>
                  <a:pt x="0" y="490855"/>
                </a:lnTo>
                <a:lnTo>
                  <a:pt x="7886" y="529971"/>
                </a:lnTo>
                <a:lnTo>
                  <a:pt x="29413" y="561898"/>
                </a:lnTo>
                <a:lnTo>
                  <a:pt x="61341" y="583425"/>
                </a:lnTo>
                <a:lnTo>
                  <a:pt x="100457" y="591312"/>
                </a:lnTo>
                <a:lnTo>
                  <a:pt x="2360803" y="591312"/>
                </a:lnTo>
                <a:lnTo>
                  <a:pt x="2399906" y="583425"/>
                </a:lnTo>
                <a:lnTo>
                  <a:pt x="2431834" y="561898"/>
                </a:lnTo>
                <a:lnTo>
                  <a:pt x="2453360" y="529971"/>
                </a:lnTo>
                <a:lnTo>
                  <a:pt x="2461260" y="490855"/>
                </a:lnTo>
                <a:lnTo>
                  <a:pt x="2461260" y="231521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168555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g object 16"/>
          <p:cNvPicPr/>
          <p:nvPr userDrawn="1"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182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 idx="4294967295"/>
          </p:nvPr>
        </p:nvSpPr>
        <p:spPr>
          <a:xfrm>
            <a:off x="2242662" y="2324595"/>
            <a:ext cx="7706675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dirty="0">
                <a:solidFill>
                  <a:srgbClr val="FFFFFF"/>
                </a:solidFill>
                <a:latin typeface="微软雅黑"/>
                <a:cs typeface="微软雅黑"/>
              </a:rPr>
              <a:t>《</a:t>
            </a:r>
            <a:r>
              <a:rPr lang="zh-CN" altLang="en-US" sz="5400" b="1" spc="-5" dirty="0">
                <a:solidFill>
                  <a:srgbClr val="FFFFFF"/>
                </a:solidFill>
                <a:latin typeface="微软雅黑"/>
                <a:cs typeface="微软雅黑"/>
              </a:rPr>
              <a:t>初级算法与数据结构</a:t>
            </a:r>
            <a:r>
              <a:rPr sz="5400" b="1" dirty="0">
                <a:solidFill>
                  <a:srgbClr val="FFFFFF"/>
                </a:solidFill>
                <a:latin typeface="微软雅黑"/>
                <a:cs typeface="微软雅黑"/>
              </a:rPr>
              <a:t>》</a:t>
            </a:r>
            <a:endParaRPr sz="5400" dirty="0">
              <a:latin typeface="微软雅黑"/>
              <a:cs typeface="微软雅黑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70452" y="3834510"/>
            <a:ext cx="42989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  <a:tabLst>
                <a:tab pos="1086485" algn="l"/>
              </a:tabLst>
            </a:pPr>
            <a:r>
              <a:rPr lang="zh-CN" altLang="en-US" sz="2800" spc="-5" dirty="0">
                <a:solidFill>
                  <a:srgbClr val="FFFFFF"/>
                </a:solidFill>
                <a:latin typeface="微软雅黑"/>
                <a:cs typeface="微软雅黑"/>
              </a:rPr>
              <a:t>图论</a:t>
            </a:r>
            <a:endParaRPr sz="2800" dirty="0">
              <a:latin typeface="微软雅黑"/>
              <a:cs typeface="微软雅黑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034790" y="3429761"/>
            <a:ext cx="4572000" cy="0"/>
          </a:xfrm>
          <a:custGeom>
            <a:avLst/>
            <a:gdLst/>
            <a:ahLst/>
            <a:cxnLst/>
            <a:rect l="l" t="t" r="r" b="b"/>
            <a:pathLst>
              <a:path w="4572000">
                <a:moveTo>
                  <a:pt x="0" y="0"/>
                </a:moveTo>
                <a:lnTo>
                  <a:pt x="4572000" y="0"/>
                </a:lnTo>
              </a:path>
            </a:pathLst>
          </a:custGeom>
          <a:ln w="25400">
            <a:solidFill>
              <a:srgbClr val="00A7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72480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535" y="-13716"/>
            <a:ext cx="12192000" cy="685799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201923" y="2124072"/>
            <a:ext cx="5788660" cy="2734945"/>
            <a:chOff x="3201923" y="2124072"/>
            <a:chExt cx="5788660" cy="2734945"/>
          </a:xfrm>
        </p:grpSpPr>
        <p:sp>
          <p:nvSpPr>
            <p:cNvPr id="4" name="object 4"/>
            <p:cNvSpPr/>
            <p:nvPr/>
          </p:nvSpPr>
          <p:spPr>
            <a:xfrm>
              <a:off x="3201924" y="2124074"/>
              <a:ext cx="5788660" cy="2734945"/>
            </a:xfrm>
            <a:custGeom>
              <a:avLst/>
              <a:gdLst/>
              <a:ahLst/>
              <a:cxnLst/>
              <a:rect l="l" t="t" r="r" b="b"/>
              <a:pathLst>
                <a:path w="5788659" h="2734945">
                  <a:moveTo>
                    <a:pt x="5788152" y="487680"/>
                  </a:moveTo>
                  <a:lnTo>
                    <a:pt x="5783605" y="442595"/>
                  </a:lnTo>
                  <a:lnTo>
                    <a:pt x="5770575" y="400608"/>
                  </a:lnTo>
                  <a:lnTo>
                    <a:pt x="5749963" y="362623"/>
                  </a:lnTo>
                  <a:lnTo>
                    <a:pt x="5722658" y="329526"/>
                  </a:lnTo>
                  <a:lnTo>
                    <a:pt x="5689562" y="302221"/>
                  </a:lnTo>
                  <a:lnTo>
                    <a:pt x="5651576" y="281609"/>
                  </a:lnTo>
                  <a:lnTo>
                    <a:pt x="5609590" y="268579"/>
                  </a:lnTo>
                  <a:lnTo>
                    <a:pt x="5564505" y="264033"/>
                  </a:lnTo>
                  <a:lnTo>
                    <a:pt x="1257414" y="264033"/>
                  </a:lnTo>
                  <a:lnTo>
                    <a:pt x="1257414" y="261035"/>
                  </a:lnTo>
                  <a:lnTo>
                    <a:pt x="863561" y="0"/>
                  </a:lnTo>
                  <a:lnTo>
                    <a:pt x="223875" y="0"/>
                  </a:lnTo>
                  <a:lnTo>
                    <a:pt x="173736" y="5575"/>
                  </a:lnTo>
                  <a:lnTo>
                    <a:pt x="127596" y="21501"/>
                  </a:lnTo>
                  <a:lnTo>
                    <a:pt x="86791" y="46545"/>
                  </a:lnTo>
                  <a:lnTo>
                    <a:pt x="52705" y="79502"/>
                  </a:lnTo>
                  <a:lnTo>
                    <a:pt x="26670" y="119138"/>
                  </a:lnTo>
                  <a:lnTo>
                    <a:pt x="10058" y="164261"/>
                  </a:lnTo>
                  <a:lnTo>
                    <a:pt x="4216" y="213639"/>
                  </a:lnTo>
                  <a:lnTo>
                    <a:pt x="4216" y="445757"/>
                  </a:lnTo>
                  <a:lnTo>
                    <a:pt x="0" y="487680"/>
                  </a:lnTo>
                  <a:lnTo>
                    <a:pt x="0" y="2510790"/>
                  </a:lnTo>
                  <a:lnTo>
                    <a:pt x="4533" y="2555887"/>
                  </a:lnTo>
                  <a:lnTo>
                    <a:pt x="17564" y="2597874"/>
                  </a:lnTo>
                  <a:lnTo>
                    <a:pt x="38176" y="2635859"/>
                  </a:lnTo>
                  <a:lnTo>
                    <a:pt x="65481" y="2668955"/>
                  </a:lnTo>
                  <a:lnTo>
                    <a:pt x="98577" y="2696260"/>
                  </a:lnTo>
                  <a:lnTo>
                    <a:pt x="136563" y="2716873"/>
                  </a:lnTo>
                  <a:lnTo>
                    <a:pt x="178549" y="2729903"/>
                  </a:lnTo>
                  <a:lnTo>
                    <a:pt x="223647" y="2734437"/>
                  </a:lnTo>
                  <a:lnTo>
                    <a:pt x="5564505" y="2734437"/>
                  </a:lnTo>
                  <a:lnTo>
                    <a:pt x="5609590" y="2729903"/>
                  </a:lnTo>
                  <a:lnTo>
                    <a:pt x="5651576" y="2716873"/>
                  </a:lnTo>
                  <a:lnTo>
                    <a:pt x="5689562" y="2696260"/>
                  </a:lnTo>
                  <a:lnTo>
                    <a:pt x="5722658" y="2668955"/>
                  </a:lnTo>
                  <a:lnTo>
                    <a:pt x="5749963" y="2635859"/>
                  </a:lnTo>
                  <a:lnTo>
                    <a:pt x="5770575" y="2597874"/>
                  </a:lnTo>
                  <a:lnTo>
                    <a:pt x="5783605" y="2555887"/>
                  </a:lnTo>
                  <a:lnTo>
                    <a:pt x="5788152" y="2510790"/>
                  </a:lnTo>
                  <a:lnTo>
                    <a:pt x="5788152" y="4876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00627" y="2453640"/>
              <a:ext cx="0" cy="814705"/>
            </a:xfrm>
            <a:custGeom>
              <a:avLst/>
              <a:gdLst/>
              <a:ahLst/>
              <a:cxnLst/>
              <a:rect l="l" t="t" r="r" b="b"/>
              <a:pathLst>
                <a:path h="814704">
                  <a:moveTo>
                    <a:pt x="0" y="0"/>
                  </a:moveTo>
                  <a:lnTo>
                    <a:pt x="0" y="814705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56114" y="2374074"/>
              <a:ext cx="87502" cy="8750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56114" y="3259518"/>
              <a:ext cx="87502" cy="8750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323843" y="4146804"/>
              <a:ext cx="2098675" cy="589915"/>
            </a:xfrm>
            <a:custGeom>
              <a:avLst/>
              <a:gdLst/>
              <a:ahLst/>
              <a:cxnLst/>
              <a:rect l="l" t="t" r="r" b="b"/>
              <a:pathLst>
                <a:path w="2098675" h="589914">
                  <a:moveTo>
                    <a:pt x="2098548" y="589788"/>
                  </a:moveTo>
                  <a:lnTo>
                    <a:pt x="152273" y="589788"/>
                  </a:lnTo>
                  <a:lnTo>
                    <a:pt x="104939" y="582138"/>
                  </a:lnTo>
                  <a:lnTo>
                    <a:pt x="63805" y="560840"/>
                  </a:lnTo>
                  <a:lnTo>
                    <a:pt x="31352" y="528367"/>
                  </a:lnTo>
                  <a:lnTo>
                    <a:pt x="10061" y="487196"/>
                  </a:lnTo>
                  <a:lnTo>
                    <a:pt x="2412" y="439801"/>
                  </a:lnTo>
                  <a:lnTo>
                    <a:pt x="2154" y="390910"/>
                  </a:lnTo>
                  <a:lnTo>
                    <a:pt x="1888" y="342028"/>
                  </a:lnTo>
                  <a:lnTo>
                    <a:pt x="1618" y="293153"/>
                  </a:lnTo>
                  <a:lnTo>
                    <a:pt x="1344" y="244285"/>
                  </a:lnTo>
                  <a:lnTo>
                    <a:pt x="1068" y="195421"/>
                  </a:lnTo>
                  <a:lnTo>
                    <a:pt x="794" y="146562"/>
                  </a:lnTo>
                  <a:lnTo>
                    <a:pt x="524" y="97706"/>
                  </a:lnTo>
                  <a:lnTo>
                    <a:pt x="258" y="48852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769095" y="2721863"/>
              <a:ext cx="0" cy="611505"/>
            </a:xfrm>
            <a:custGeom>
              <a:avLst/>
              <a:gdLst/>
              <a:ahLst/>
              <a:cxnLst/>
              <a:rect l="l" t="t" r="r" b="b"/>
              <a:pathLst>
                <a:path h="611504">
                  <a:moveTo>
                    <a:pt x="0" y="0"/>
                  </a:moveTo>
                  <a:lnTo>
                    <a:pt x="0" y="610997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26106" y="2640774"/>
              <a:ext cx="87502" cy="8902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599688"/>
              <a:ext cx="100583" cy="10058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415283"/>
              <a:ext cx="100583" cy="10058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784092"/>
              <a:ext cx="100583" cy="100583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3511375" y="3002778"/>
            <a:ext cx="5203984" cy="14418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50000"/>
              </a:lnSpc>
              <a:spcBef>
                <a:spcPts val="1005"/>
              </a:spcBef>
            </a:pPr>
            <a:r>
              <a:rPr lang="zh-CN" altLang="en-US" sz="4400" b="1" dirty="0">
                <a:solidFill>
                  <a:srgbClr val="2D4A87"/>
                </a:solidFill>
                <a:latin typeface="微软雅黑"/>
                <a:cs typeface="微软雅黑"/>
              </a:rPr>
              <a:t>双向</a:t>
            </a:r>
            <a:r>
              <a:rPr lang="en-US" altLang="zh-CN" sz="4400" b="1" dirty="0">
                <a:solidFill>
                  <a:srgbClr val="2D4A87"/>
                </a:solidFill>
                <a:latin typeface="微软雅黑"/>
                <a:cs typeface="微软雅黑"/>
              </a:rPr>
              <a:t>BFS</a:t>
            </a:r>
            <a:r>
              <a:rPr lang="zh-CN" altLang="en-US" sz="4400" b="1" dirty="0">
                <a:solidFill>
                  <a:srgbClr val="2D4A87"/>
                </a:solidFill>
                <a:latin typeface="微软雅黑"/>
                <a:cs typeface="微软雅黑"/>
              </a:rPr>
              <a:t>优化</a:t>
            </a:r>
          </a:p>
          <a:p>
            <a:pPr marL="12700" marR="5080" algn="ctr">
              <a:lnSpc>
                <a:spcPct val="150000"/>
              </a:lnSpc>
              <a:spcBef>
                <a:spcPts val="1005"/>
              </a:spcBef>
            </a:pPr>
            <a:endParaRPr lang="en-US" altLang="zh-CN" sz="1400" b="1" dirty="0">
              <a:solidFill>
                <a:schemeClr val="accent2">
                  <a:lumMod val="75000"/>
                </a:schemeClr>
              </a:solidFill>
              <a:latin typeface="微软雅黑"/>
              <a:cs typeface="微软雅黑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288588" y="2039443"/>
            <a:ext cx="3735704" cy="260985"/>
            <a:chOff x="4288588" y="2039443"/>
            <a:chExt cx="3735704" cy="260985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71406" y="2132244"/>
              <a:ext cx="161865" cy="16770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67042" y="2132244"/>
              <a:ext cx="161705" cy="16770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64434" y="2132244"/>
              <a:ext cx="159311" cy="167703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288588" y="2039443"/>
              <a:ext cx="2827020" cy="207010"/>
            </a:xfrm>
            <a:custGeom>
              <a:avLst/>
              <a:gdLst/>
              <a:ahLst/>
              <a:cxnLst/>
              <a:rect l="l" t="t" r="r" b="b"/>
              <a:pathLst>
                <a:path w="2827020" h="207010">
                  <a:moveTo>
                    <a:pt x="14047" y="0"/>
                  </a:moveTo>
                  <a:lnTo>
                    <a:pt x="7921" y="2153"/>
                  </a:lnTo>
                  <a:lnTo>
                    <a:pt x="2833" y="6621"/>
                  </a:lnTo>
                  <a:lnTo>
                    <a:pt x="114" y="12269"/>
                  </a:lnTo>
                  <a:lnTo>
                    <a:pt x="0" y="18219"/>
                  </a:lnTo>
                  <a:lnTo>
                    <a:pt x="2339" y="23784"/>
                  </a:lnTo>
                  <a:lnTo>
                    <a:pt x="6983" y="28279"/>
                  </a:lnTo>
                  <a:lnTo>
                    <a:pt x="277717" y="205641"/>
                  </a:lnTo>
                  <a:lnTo>
                    <a:pt x="281229" y="206666"/>
                  </a:lnTo>
                  <a:lnTo>
                    <a:pt x="2819356" y="206666"/>
                  </a:lnTo>
                  <a:lnTo>
                    <a:pt x="2827019" y="199641"/>
                  </a:lnTo>
                  <a:lnTo>
                    <a:pt x="2827019" y="182227"/>
                  </a:lnTo>
                  <a:lnTo>
                    <a:pt x="2819356" y="175057"/>
                  </a:lnTo>
                  <a:lnTo>
                    <a:pt x="290328" y="175057"/>
                  </a:lnTo>
                  <a:lnTo>
                    <a:pt x="26937" y="2670"/>
                  </a:lnTo>
                  <a:lnTo>
                    <a:pt x="26778" y="2670"/>
                  </a:lnTo>
                  <a:lnTo>
                    <a:pt x="26778" y="2524"/>
                  </a:lnTo>
                  <a:lnTo>
                    <a:pt x="20592" y="96"/>
                  </a:lnTo>
                  <a:lnTo>
                    <a:pt x="140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135409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042922" y="852678"/>
            <a:ext cx="169926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双向</a:t>
            </a: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BFS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78840" y="1482209"/>
            <a:ext cx="10337800" cy="13984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wrap="square" lIns="0" tIns="150495" rIns="0" bIns="0" rtlCol="0">
            <a:spAutoFit/>
          </a:bodyPr>
          <a:lstStyle/>
          <a:p>
            <a:pPr marL="12700">
              <a:lnSpc>
                <a:spcPct val="150000"/>
              </a:lnSpc>
              <a:spcBef>
                <a:spcPts val="1185"/>
              </a:spcBef>
            </a:pPr>
            <a:r>
              <a:rPr lang="zh-CN" altLang="en-US" dirty="0"/>
              <a:t>双向广度优先搜索（双向 </a:t>
            </a:r>
            <a:r>
              <a:rPr lang="en-US" altLang="zh-CN" dirty="0"/>
              <a:t>BFS</a:t>
            </a:r>
            <a:r>
              <a:rPr lang="zh-CN" altLang="en-US" dirty="0"/>
              <a:t>）是一种优化的搜索算法，适用于寻找无权图中</a:t>
            </a:r>
            <a:r>
              <a:rPr lang="zh-CN" altLang="en-US" b="1" dirty="0"/>
              <a:t>两个节点之间的最短路径</a:t>
            </a:r>
            <a:r>
              <a:rPr lang="zh-CN" altLang="en-US" dirty="0"/>
              <a:t>。与传统的单向 </a:t>
            </a:r>
            <a:r>
              <a:rPr lang="en-US" altLang="zh-CN" dirty="0"/>
              <a:t>BFS </a:t>
            </a:r>
            <a:r>
              <a:rPr lang="zh-CN" altLang="en-US" dirty="0"/>
              <a:t>从起点向目标点进行搜索不同，双向 </a:t>
            </a:r>
            <a:r>
              <a:rPr lang="en-US" altLang="zh-CN" dirty="0"/>
              <a:t>BFS </a:t>
            </a:r>
            <a:r>
              <a:rPr lang="zh-CN" altLang="en-US" b="1" dirty="0">
                <a:solidFill>
                  <a:srgbClr val="C00000"/>
                </a:solidFill>
              </a:rPr>
              <a:t>同时从起点和目标点进行搜索</a:t>
            </a:r>
            <a:r>
              <a:rPr lang="zh-CN" altLang="en-US" dirty="0"/>
              <a:t>，直到两个搜索空间</a:t>
            </a:r>
            <a:r>
              <a:rPr lang="zh-CN" altLang="en-US" b="1" dirty="0">
                <a:solidFill>
                  <a:srgbClr val="C00000"/>
                </a:solidFill>
              </a:rPr>
              <a:t>相交</a:t>
            </a:r>
            <a:r>
              <a:rPr lang="zh-CN" altLang="en-US" dirty="0"/>
              <a:t>。这种方法可以减少搜索空间，尤其是在图的规模较大时。</a:t>
            </a:r>
            <a:endParaRPr sz="1800" dirty="0">
              <a:latin typeface="等线"/>
              <a:cs typeface="等线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88630" y="2925792"/>
            <a:ext cx="5220304" cy="2165318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132829" y="2933049"/>
            <a:ext cx="5386154" cy="2150803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767527" y="5191413"/>
            <a:ext cx="10656946" cy="907493"/>
          </a:xfrm>
          <a:prstGeom prst="rect">
            <a:avLst/>
          </a:prstGeom>
          <a:solidFill>
            <a:srgbClr val="E1EFD9"/>
          </a:solidFill>
        </p:spPr>
        <p:txBody>
          <a:bodyPr vert="horz" wrap="square" lIns="0" tIns="3429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/>
              <a:t>双向 </a:t>
            </a:r>
            <a:r>
              <a:rPr lang="en-US" altLang="zh-CN" sz="2000" dirty="0"/>
              <a:t>BFS </a:t>
            </a:r>
            <a:r>
              <a:rPr lang="zh-CN" altLang="en-US" sz="2000" dirty="0"/>
              <a:t>的效率通常比单向 </a:t>
            </a:r>
            <a:r>
              <a:rPr lang="en-US" altLang="zh-CN" sz="2000" dirty="0"/>
              <a:t>BFS </a:t>
            </a:r>
            <a:r>
              <a:rPr lang="zh-CN" altLang="en-US" sz="2000" dirty="0"/>
              <a:t>高，因为每个搜索空间的扩展深度大约是单向 </a:t>
            </a:r>
            <a:r>
              <a:rPr lang="en-US" altLang="zh-CN" sz="2000" dirty="0"/>
              <a:t>BFS </a:t>
            </a:r>
            <a:r>
              <a:rPr lang="zh-CN" altLang="en-US" sz="2000" dirty="0"/>
              <a:t>的一半。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zh-CN" altLang="en-US" sz="2000" dirty="0"/>
              <a:t>但是必须知道终点在上面地方才能使用双向</a:t>
            </a:r>
            <a:r>
              <a:rPr lang="en-US" altLang="zh-CN" sz="2000" dirty="0"/>
              <a:t>BFS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513755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042922" y="852678"/>
            <a:ext cx="169926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双向</a:t>
            </a: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BFS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983561" y="4771039"/>
            <a:ext cx="10424910" cy="1369157"/>
          </a:xfrm>
          <a:prstGeom prst="rect">
            <a:avLst/>
          </a:prstGeom>
          <a:solidFill>
            <a:srgbClr val="E1EFD9"/>
          </a:solidFill>
        </p:spPr>
        <p:txBody>
          <a:bodyPr vert="horz" wrap="square" lIns="0" tIns="3429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/>
              <a:t>单向 </a:t>
            </a:r>
            <a:r>
              <a:rPr lang="en-US" altLang="zh-CN" sz="2000" dirty="0"/>
              <a:t>BFS </a:t>
            </a:r>
            <a:r>
              <a:rPr lang="zh-CN" altLang="en-US" sz="2000" dirty="0"/>
              <a:t>扫描过的所有状态可以表达为</a:t>
            </a:r>
            <a:r>
              <a:rPr lang="zh-CN" altLang="en-US" sz="2000" b="1" dirty="0"/>
              <a:t>大圆的面积</a:t>
            </a:r>
            <a:r>
              <a:rPr lang="zh-CN" altLang="en-US" sz="2000" dirty="0"/>
              <a:t>。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zh-CN" altLang="en-US" sz="2000" dirty="0"/>
              <a:t>双向 </a:t>
            </a:r>
            <a:r>
              <a:rPr lang="en-US" altLang="zh-CN" sz="2000" dirty="0"/>
              <a:t>BFS </a:t>
            </a:r>
            <a:r>
              <a:rPr lang="zh-CN" altLang="en-US" sz="2000" dirty="0"/>
              <a:t>扫描过的所有状态可以表达为</a:t>
            </a:r>
            <a:r>
              <a:rPr lang="zh-CN" altLang="en-US" sz="2000" b="1" dirty="0"/>
              <a:t>两个小圆的面积之和</a:t>
            </a:r>
            <a:r>
              <a:rPr lang="zh-CN" altLang="en-US" sz="2000" dirty="0"/>
              <a:t>。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zh-CN" altLang="en-US" sz="2000" dirty="0"/>
              <a:t>两个小圆的面积会比一个大圆的面积要小，也就是说，</a:t>
            </a:r>
            <a:r>
              <a:rPr lang="zh-CN" altLang="en-US" sz="2000" b="1" dirty="0"/>
              <a:t>双向 </a:t>
            </a:r>
            <a:r>
              <a:rPr lang="en-US" altLang="zh-CN" sz="2000" b="1" dirty="0"/>
              <a:t>BFS </a:t>
            </a:r>
            <a:r>
              <a:rPr lang="zh-CN" altLang="en-US" sz="2000" b="1" dirty="0"/>
              <a:t>扫描的状态数会更少</a:t>
            </a:r>
            <a:r>
              <a:rPr lang="zh-CN" altLang="en-US" sz="2000" dirty="0"/>
              <a:t>。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4011" y="852678"/>
            <a:ext cx="3895698" cy="2928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193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042922" y="852678"/>
            <a:ext cx="169926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双向</a:t>
            </a: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BFS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11FEB4F-E37A-6DE8-5AB9-99A1CE114F1E}"/>
              </a:ext>
            </a:extLst>
          </p:cNvPr>
          <p:cNvSpPr/>
          <p:nvPr/>
        </p:nvSpPr>
        <p:spPr>
          <a:xfrm>
            <a:off x="848360" y="1450217"/>
            <a:ext cx="10652760" cy="47508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/>
              <a:t>实现步骤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zh-CN" altLang="en-US" sz="2000" b="1" dirty="0"/>
              <a:t>初始化</a:t>
            </a:r>
            <a:r>
              <a:rPr lang="zh-CN" altLang="en-US" sz="2000" dirty="0"/>
              <a:t>：</a:t>
            </a:r>
          </a:p>
          <a:p>
            <a:pPr lvl="1">
              <a:lnSpc>
                <a:spcPct val="150000"/>
              </a:lnSpc>
            </a:pPr>
            <a:r>
              <a:rPr lang="zh-CN" altLang="en-US" sz="2000" dirty="0"/>
              <a:t>使用两个队列分别存储从起点和目标点开始的搜索，使用两个标记矩阵记录从起点和目标点访问过的节点。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zh-CN" altLang="en-US" sz="2000" b="1" dirty="0"/>
              <a:t>搜索</a:t>
            </a:r>
            <a:r>
              <a:rPr lang="zh-CN" altLang="en-US" sz="2000" dirty="0"/>
              <a:t>：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/>
              <a:t>在每一步中，选择较小的队列进行扩展（这有助于保持每次扩展的效率）。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b="1" dirty="0">
                <a:solidFill>
                  <a:srgbClr val="C00000"/>
                </a:solidFill>
              </a:rPr>
              <a:t>从当前队列中取出所有节点，检查并扩展到所有邻居到队列中</a:t>
            </a:r>
            <a:r>
              <a:rPr lang="zh-CN" altLang="en-US" sz="2000" dirty="0"/>
              <a:t>。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/>
              <a:t>通过标记数组可知扩展的节点是否已经被另一方向访问，如果是，则表示找到了路径。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zh-CN" altLang="en-US" sz="2000" b="1" dirty="0"/>
              <a:t>路径计算</a:t>
            </a:r>
            <a:r>
              <a:rPr lang="zh-CN" altLang="en-US" sz="2000" dirty="0"/>
              <a:t>：一旦两个搜索空间相遇，就可以计算路径长度。由于双向搜索，路径长度是两个方向的距离之和。</a:t>
            </a:r>
            <a:endParaRPr lang="zh-CN" altLang="en-US" sz="2000" b="0" i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36827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042922" y="852678"/>
            <a:ext cx="169926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双向</a:t>
            </a: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BFS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49989" y="4664599"/>
            <a:ext cx="10870142" cy="14755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50000"/>
              </a:lnSpc>
              <a:spcBef>
                <a:spcPts val="100"/>
              </a:spcBef>
            </a:pPr>
            <a:r>
              <a:rPr lang="zh-CN" altLang="en-US" sz="2000" b="1" dirty="0">
                <a:solidFill>
                  <a:schemeClr val="accent6">
                    <a:lumMod val="50000"/>
                  </a:schemeClr>
                </a:solidFill>
                <a:cs typeface="等线"/>
              </a:rPr>
              <a:t>正确的操作：在每次迭代中，从较小队列中弹出</a:t>
            </a:r>
            <a:r>
              <a:rPr lang="zh-CN" altLang="en-US" sz="2000" b="1" dirty="0">
                <a:solidFill>
                  <a:srgbClr val="FF0000"/>
                </a:solidFill>
                <a:cs typeface="等线"/>
              </a:rPr>
              <a:t>所有节点</a:t>
            </a:r>
            <a:r>
              <a:rPr lang="zh-CN" altLang="en-US" sz="2000" b="1" dirty="0">
                <a:solidFill>
                  <a:schemeClr val="accent6">
                    <a:lumMod val="50000"/>
                  </a:schemeClr>
                </a:solidFill>
                <a:cs typeface="等线"/>
              </a:rPr>
              <a:t>，然后扩展该节点的邻居。对于每个邻居节点，检查它是否已经被对方方向访问过。然后再对另一个队列如此操作。</a:t>
            </a:r>
            <a:endParaRPr lang="en-US" altLang="zh-CN" sz="2000" dirty="0"/>
          </a:p>
          <a:p>
            <a:pPr marL="12700">
              <a:lnSpc>
                <a:spcPct val="200000"/>
              </a:lnSpc>
              <a:spcBef>
                <a:spcPts val="100"/>
              </a:spcBef>
            </a:pPr>
            <a:r>
              <a:rPr lang="zh-CN" altLang="en-US" sz="2000" b="1" dirty="0">
                <a:solidFill>
                  <a:srgbClr val="C00000"/>
                </a:solidFill>
                <a:cs typeface="等线"/>
              </a:rPr>
              <a:t>错误的操作：不能从 </a:t>
            </a:r>
            <a:r>
              <a:rPr lang="en-US" altLang="zh-CN" sz="2000" b="1" dirty="0" err="1">
                <a:solidFill>
                  <a:srgbClr val="C00000"/>
                </a:solidFill>
                <a:cs typeface="等线"/>
              </a:rPr>
              <a:t>qStart</a:t>
            </a:r>
            <a:r>
              <a:rPr lang="en-US" altLang="zh-CN" sz="2000" b="1" dirty="0">
                <a:solidFill>
                  <a:srgbClr val="C00000"/>
                </a:solidFill>
                <a:cs typeface="等线"/>
              </a:rPr>
              <a:t> </a:t>
            </a:r>
            <a:r>
              <a:rPr lang="zh-CN" altLang="en-US" sz="2000" b="1" dirty="0">
                <a:solidFill>
                  <a:srgbClr val="C00000"/>
                </a:solidFill>
                <a:cs typeface="等线"/>
              </a:rPr>
              <a:t>和 </a:t>
            </a:r>
            <a:r>
              <a:rPr lang="en-US" altLang="zh-CN" sz="2000" b="1" dirty="0" err="1">
                <a:solidFill>
                  <a:srgbClr val="C00000"/>
                </a:solidFill>
                <a:cs typeface="等线"/>
              </a:rPr>
              <a:t>qGoal</a:t>
            </a:r>
            <a:r>
              <a:rPr lang="en-US" altLang="zh-CN" sz="2000" b="1" dirty="0">
                <a:solidFill>
                  <a:srgbClr val="C00000"/>
                </a:solidFill>
                <a:cs typeface="等线"/>
              </a:rPr>
              <a:t> </a:t>
            </a:r>
            <a:r>
              <a:rPr lang="zh-CN" altLang="en-US" sz="2000" b="1" dirty="0">
                <a:solidFill>
                  <a:srgbClr val="C00000"/>
                </a:solidFill>
                <a:cs typeface="等线"/>
              </a:rPr>
              <a:t>队列各弹出一个元素，然后检查它们是否相遇。</a:t>
            </a:r>
            <a:endParaRPr lang="en-US" altLang="zh-CN" sz="2000" b="1" dirty="0">
              <a:solidFill>
                <a:srgbClr val="C00000"/>
              </a:solidFill>
              <a:cs typeface="等线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385938" y="2246471"/>
            <a:ext cx="536575" cy="538480"/>
          </a:xfrm>
          <a:custGeom>
            <a:avLst/>
            <a:gdLst/>
            <a:ahLst/>
            <a:cxnLst/>
            <a:rect l="l" t="t" r="r" b="b"/>
            <a:pathLst>
              <a:path w="536575" h="538480">
                <a:moveTo>
                  <a:pt x="268224" y="0"/>
                </a:moveTo>
                <a:lnTo>
                  <a:pt x="220024" y="4332"/>
                </a:lnTo>
                <a:lnTo>
                  <a:pt x="174653" y="16824"/>
                </a:lnTo>
                <a:lnTo>
                  <a:pt x="132870" y="36717"/>
                </a:lnTo>
                <a:lnTo>
                  <a:pt x="95432" y="63251"/>
                </a:lnTo>
                <a:lnTo>
                  <a:pt x="63100" y="95668"/>
                </a:lnTo>
                <a:lnTo>
                  <a:pt x="36632" y="133208"/>
                </a:lnTo>
                <a:lnTo>
                  <a:pt x="16786" y="175114"/>
                </a:lnTo>
                <a:lnTo>
                  <a:pt x="4323" y="220626"/>
                </a:lnTo>
                <a:lnTo>
                  <a:pt x="0" y="268986"/>
                </a:lnTo>
                <a:lnTo>
                  <a:pt x="4323" y="317345"/>
                </a:lnTo>
                <a:lnTo>
                  <a:pt x="16786" y="362857"/>
                </a:lnTo>
                <a:lnTo>
                  <a:pt x="36632" y="404763"/>
                </a:lnTo>
                <a:lnTo>
                  <a:pt x="63100" y="442303"/>
                </a:lnTo>
                <a:lnTo>
                  <a:pt x="95432" y="474720"/>
                </a:lnTo>
                <a:lnTo>
                  <a:pt x="132870" y="501254"/>
                </a:lnTo>
                <a:lnTo>
                  <a:pt x="174653" y="521147"/>
                </a:lnTo>
                <a:lnTo>
                  <a:pt x="220024" y="533639"/>
                </a:lnTo>
                <a:lnTo>
                  <a:pt x="268224" y="537972"/>
                </a:lnTo>
                <a:lnTo>
                  <a:pt x="316423" y="533639"/>
                </a:lnTo>
                <a:lnTo>
                  <a:pt x="361794" y="521147"/>
                </a:lnTo>
                <a:lnTo>
                  <a:pt x="403577" y="501254"/>
                </a:lnTo>
                <a:lnTo>
                  <a:pt x="441015" y="474720"/>
                </a:lnTo>
                <a:lnTo>
                  <a:pt x="473347" y="442303"/>
                </a:lnTo>
                <a:lnTo>
                  <a:pt x="499815" y="404763"/>
                </a:lnTo>
                <a:lnTo>
                  <a:pt x="519661" y="362857"/>
                </a:lnTo>
                <a:lnTo>
                  <a:pt x="532124" y="317345"/>
                </a:lnTo>
                <a:lnTo>
                  <a:pt x="536448" y="268986"/>
                </a:lnTo>
                <a:lnTo>
                  <a:pt x="532124" y="220626"/>
                </a:lnTo>
                <a:lnTo>
                  <a:pt x="519661" y="175114"/>
                </a:lnTo>
                <a:lnTo>
                  <a:pt x="499815" y="133208"/>
                </a:lnTo>
                <a:lnTo>
                  <a:pt x="473347" y="95668"/>
                </a:lnTo>
                <a:lnTo>
                  <a:pt x="441015" y="63251"/>
                </a:lnTo>
                <a:lnTo>
                  <a:pt x="403577" y="36717"/>
                </a:lnTo>
                <a:lnTo>
                  <a:pt x="361794" y="16824"/>
                </a:lnTo>
                <a:lnTo>
                  <a:pt x="316423" y="4332"/>
                </a:lnTo>
                <a:lnTo>
                  <a:pt x="268224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570722" y="2335626"/>
            <a:ext cx="16573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FFFFF"/>
                </a:solidFill>
                <a:latin typeface="Consolas"/>
                <a:cs typeface="Consolas"/>
              </a:rPr>
              <a:t>S</a:t>
            </a:r>
            <a:endParaRPr sz="2000">
              <a:latin typeface="Consolas"/>
              <a:cs typeface="Consolas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0468477" y="2247995"/>
            <a:ext cx="538480" cy="536575"/>
          </a:xfrm>
          <a:custGeom>
            <a:avLst/>
            <a:gdLst/>
            <a:ahLst/>
            <a:cxnLst/>
            <a:rect l="l" t="t" r="r" b="b"/>
            <a:pathLst>
              <a:path w="538479" h="536575">
                <a:moveTo>
                  <a:pt x="268986" y="0"/>
                </a:moveTo>
                <a:lnTo>
                  <a:pt x="220626" y="4323"/>
                </a:lnTo>
                <a:lnTo>
                  <a:pt x="175114" y="16786"/>
                </a:lnTo>
                <a:lnTo>
                  <a:pt x="133208" y="36632"/>
                </a:lnTo>
                <a:lnTo>
                  <a:pt x="95668" y="63100"/>
                </a:lnTo>
                <a:lnTo>
                  <a:pt x="63251" y="95432"/>
                </a:lnTo>
                <a:lnTo>
                  <a:pt x="36717" y="132870"/>
                </a:lnTo>
                <a:lnTo>
                  <a:pt x="16824" y="174653"/>
                </a:lnTo>
                <a:lnTo>
                  <a:pt x="4332" y="220024"/>
                </a:lnTo>
                <a:lnTo>
                  <a:pt x="0" y="268224"/>
                </a:lnTo>
                <a:lnTo>
                  <a:pt x="4332" y="316423"/>
                </a:lnTo>
                <a:lnTo>
                  <a:pt x="16824" y="361794"/>
                </a:lnTo>
                <a:lnTo>
                  <a:pt x="36717" y="403577"/>
                </a:lnTo>
                <a:lnTo>
                  <a:pt x="63251" y="441015"/>
                </a:lnTo>
                <a:lnTo>
                  <a:pt x="95668" y="473347"/>
                </a:lnTo>
                <a:lnTo>
                  <a:pt x="133208" y="499815"/>
                </a:lnTo>
                <a:lnTo>
                  <a:pt x="175114" y="519661"/>
                </a:lnTo>
                <a:lnTo>
                  <a:pt x="220626" y="532124"/>
                </a:lnTo>
                <a:lnTo>
                  <a:pt x="268986" y="536448"/>
                </a:lnTo>
                <a:lnTo>
                  <a:pt x="317345" y="532124"/>
                </a:lnTo>
                <a:lnTo>
                  <a:pt x="362857" y="519661"/>
                </a:lnTo>
                <a:lnTo>
                  <a:pt x="404763" y="499815"/>
                </a:lnTo>
                <a:lnTo>
                  <a:pt x="442303" y="473347"/>
                </a:lnTo>
                <a:lnTo>
                  <a:pt x="474720" y="441015"/>
                </a:lnTo>
                <a:lnTo>
                  <a:pt x="501254" y="403577"/>
                </a:lnTo>
                <a:lnTo>
                  <a:pt x="521147" y="361794"/>
                </a:lnTo>
                <a:lnTo>
                  <a:pt x="533639" y="316423"/>
                </a:lnTo>
                <a:lnTo>
                  <a:pt x="537972" y="268224"/>
                </a:lnTo>
                <a:lnTo>
                  <a:pt x="533639" y="220024"/>
                </a:lnTo>
                <a:lnTo>
                  <a:pt x="521147" y="174653"/>
                </a:lnTo>
                <a:lnTo>
                  <a:pt x="501254" y="132870"/>
                </a:lnTo>
                <a:lnTo>
                  <a:pt x="474720" y="95432"/>
                </a:lnTo>
                <a:lnTo>
                  <a:pt x="442303" y="63100"/>
                </a:lnTo>
                <a:lnTo>
                  <a:pt x="404763" y="36632"/>
                </a:lnTo>
                <a:lnTo>
                  <a:pt x="362857" y="16786"/>
                </a:lnTo>
                <a:lnTo>
                  <a:pt x="317345" y="4323"/>
                </a:lnTo>
                <a:lnTo>
                  <a:pt x="268986" y="0"/>
                </a:lnTo>
                <a:close/>
              </a:path>
            </a:pathLst>
          </a:custGeom>
          <a:solidFill>
            <a:srgbClr val="6F2F9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0654786" y="2336769"/>
            <a:ext cx="16573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FFFFF"/>
                </a:solidFill>
                <a:latin typeface="Consolas"/>
                <a:cs typeface="Consolas"/>
              </a:rPr>
              <a:t>T</a:t>
            </a:r>
            <a:endParaRPr sz="2000" dirty="0">
              <a:latin typeface="Consolas"/>
              <a:cs typeface="Consolas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614282" y="1406748"/>
            <a:ext cx="536575" cy="536575"/>
          </a:xfrm>
          <a:custGeom>
            <a:avLst/>
            <a:gdLst/>
            <a:ahLst/>
            <a:cxnLst/>
            <a:rect l="l" t="t" r="r" b="b"/>
            <a:pathLst>
              <a:path w="536575" h="536575">
                <a:moveTo>
                  <a:pt x="268224" y="0"/>
                </a:moveTo>
                <a:lnTo>
                  <a:pt x="220024" y="4323"/>
                </a:lnTo>
                <a:lnTo>
                  <a:pt x="174653" y="16786"/>
                </a:lnTo>
                <a:lnTo>
                  <a:pt x="132870" y="36632"/>
                </a:lnTo>
                <a:lnTo>
                  <a:pt x="95432" y="63100"/>
                </a:lnTo>
                <a:lnTo>
                  <a:pt x="63100" y="95432"/>
                </a:lnTo>
                <a:lnTo>
                  <a:pt x="36632" y="132870"/>
                </a:lnTo>
                <a:lnTo>
                  <a:pt x="16786" y="174653"/>
                </a:lnTo>
                <a:lnTo>
                  <a:pt x="4323" y="220024"/>
                </a:lnTo>
                <a:lnTo>
                  <a:pt x="0" y="268224"/>
                </a:lnTo>
                <a:lnTo>
                  <a:pt x="4323" y="316423"/>
                </a:lnTo>
                <a:lnTo>
                  <a:pt x="16786" y="361794"/>
                </a:lnTo>
                <a:lnTo>
                  <a:pt x="36632" y="403577"/>
                </a:lnTo>
                <a:lnTo>
                  <a:pt x="63100" y="441015"/>
                </a:lnTo>
                <a:lnTo>
                  <a:pt x="95432" y="473347"/>
                </a:lnTo>
                <a:lnTo>
                  <a:pt x="132870" y="499815"/>
                </a:lnTo>
                <a:lnTo>
                  <a:pt x="174653" y="519661"/>
                </a:lnTo>
                <a:lnTo>
                  <a:pt x="220024" y="532124"/>
                </a:lnTo>
                <a:lnTo>
                  <a:pt x="268224" y="536448"/>
                </a:lnTo>
                <a:lnTo>
                  <a:pt x="316423" y="532124"/>
                </a:lnTo>
                <a:lnTo>
                  <a:pt x="361794" y="519661"/>
                </a:lnTo>
                <a:lnTo>
                  <a:pt x="403577" y="499815"/>
                </a:lnTo>
                <a:lnTo>
                  <a:pt x="441015" y="473347"/>
                </a:lnTo>
                <a:lnTo>
                  <a:pt x="473347" y="441015"/>
                </a:lnTo>
                <a:lnTo>
                  <a:pt x="499815" y="403577"/>
                </a:lnTo>
                <a:lnTo>
                  <a:pt x="519661" y="361794"/>
                </a:lnTo>
                <a:lnTo>
                  <a:pt x="532124" y="316423"/>
                </a:lnTo>
                <a:lnTo>
                  <a:pt x="536448" y="268224"/>
                </a:lnTo>
                <a:lnTo>
                  <a:pt x="532124" y="220024"/>
                </a:lnTo>
                <a:lnTo>
                  <a:pt x="519661" y="174653"/>
                </a:lnTo>
                <a:lnTo>
                  <a:pt x="499815" y="132870"/>
                </a:lnTo>
                <a:lnTo>
                  <a:pt x="473347" y="95432"/>
                </a:lnTo>
                <a:lnTo>
                  <a:pt x="441015" y="63100"/>
                </a:lnTo>
                <a:lnTo>
                  <a:pt x="403577" y="36632"/>
                </a:lnTo>
                <a:lnTo>
                  <a:pt x="361794" y="16786"/>
                </a:lnTo>
                <a:lnTo>
                  <a:pt x="316423" y="4323"/>
                </a:lnTo>
                <a:lnTo>
                  <a:pt x="268224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799447" y="1495267"/>
            <a:ext cx="16573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FFFFF"/>
                </a:solidFill>
                <a:latin typeface="Consolas"/>
                <a:cs typeface="Consolas"/>
              </a:rPr>
              <a:t>1</a:t>
            </a:r>
            <a:endParaRPr sz="2000">
              <a:latin typeface="Consolas"/>
              <a:cs typeface="Consolas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8813413" y="1391508"/>
            <a:ext cx="538480" cy="536575"/>
          </a:xfrm>
          <a:custGeom>
            <a:avLst/>
            <a:gdLst/>
            <a:ahLst/>
            <a:cxnLst/>
            <a:rect l="l" t="t" r="r" b="b"/>
            <a:pathLst>
              <a:path w="538479" h="536575">
                <a:moveTo>
                  <a:pt x="268986" y="0"/>
                </a:moveTo>
                <a:lnTo>
                  <a:pt x="220626" y="4323"/>
                </a:lnTo>
                <a:lnTo>
                  <a:pt x="175114" y="16786"/>
                </a:lnTo>
                <a:lnTo>
                  <a:pt x="133208" y="36632"/>
                </a:lnTo>
                <a:lnTo>
                  <a:pt x="95668" y="63100"/>
                </a:lnTo>
                <a:lnTo>
                  <a:pt x="63251" y="95432"/>
                </a:lnTo>
                <a:lnTo>
                  <a:pt x="36717" y="132870"/>
                </a:lnTo>
                <a:lnTo>
                  <a:pt x="16824" y="174653"/>
                </a:lnTo>
                <a:lnTo>
                  <a:pt x="4332" y="220024"/>
                </a:lnTo>
                <a:lnTo>
                  <a:pt x="0" y="268224"/>
                </a:lnTo>
                <a:lnTo>
                  <a:pt x="4332" y="316423"/>
                </a:lnTo>
                <a:lnTo>
                  <a:pt x="16824" y="361794"/>
                </a:lnTo>
                <a:lnTo>
                  <a:pt x="36717" y="403577"/>
                </a:lnTo>
                <a:lnTo>
                  <a:pt x="63251" y="441015"/>
                </a:lnTo>
                <a:lnTo>
                  <a:pt x="95668" y="473347"/>
                </a:lnTo>
                <a:lnTo>
                  <a:pt x="133208" y="499815"/>
                </a:lnTo>
                <a:lnTo>
                  <a:pt x="175114" y="519661"/>
                </a:lnTo>
                <a:lnTo>
                  <a:pt x="220626" y="532124"/>
                </a:lnTo>
                <a:lnTo>
                  <a:pt x="268986" y="536448"/>
                </a:lnTo>
                <a:lnTo>
                  <a:pt x="317345" y="532124"/>
                </a:lnTo>
                <a:lnTo>
                  <a:pt x="362857" y="519661"/>
                </a:lnTo>
                <a:lnTo>
                  <a:pt x="404763" y="499815"/>
                </a:lnTo>
                <a:lnTo>
                  <a:pt x="442303" y="473347"/>
                </a:lnTo>
                <a:lnTo>
                  <a:pt x="474720" y="441015"/>
                </a:lnTo>
                <a:lnTo>
                  <a:pt x="501254" y="403577"/>
                </a:lnTo>
                <a:lnTo>
                  <a:pt x="521147" y="361794"/>
                </a:lnTo>
                <a:lnTo>
                  <a:pt x="533639" y="316423"/>
                </a:lnTo>
                <a:lnTo>
                  <a:pt x="537972" y="268224"/>
                </a:lnTo>
                <a:lnTo>
                  <a:pt x="533639" y="220024"/>
                </a:lnTo>
                <a:lnTo>
                  <a:pt x="521147" y="174653"/>
                </a:lnTo>
                <a:lnTo>
                  <a:pt x="501254" y="132870"/>
                </a:lnTo>
                <a:lnTo>
                  <a:pt x="474720" y="95432"/>
                </a:lnTo>
                <a:lnTo>
                  <a:pt x="442303" y="63100"/>
                </a:lnTo>
                <a:lnTo>
                  <a:pt x="404763" y="36632"/>
                </a:lnTo>
                <a:lnTo>
                  <a:pt x="362857" y="16786"/>
                </a:lnTo>
                <a:lnTo>
                  <a:pt x="317345" y="4323"/>
                </a:lnTo>
                <a:lnTo>
                  <a:pt x="268986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8999723" y="1479645"/>
            <a:ext cx="16573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FFFFF"/>
                </a:solidFill>
                <a:latin typeface="Consolas"/>
                <a:cs typeface="Consolas"/>
              </a:rPr>
              <a:t>3</a:t>
            </a:r>
            <a:endParaRPr sz="2000">
              <a:latin typeface="Consolas"/>
              <a:cs typeface="Consolas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758806" y="2162651"/>
            <a:ext cx="536575" cy="536575"/>
          </a:xfrm>
          <a:custGeom>
            <a:avLst/>
            <a:gdLst/>
            <a:ahLst/>
            <a:cxnLst/>
            <a:rect l="l" t="t" r="r" b="b"/>
            <a:pathLst>
              <a:path w="536575" h="536575">
                <a:moveTo>
                  <a:pt x="268224" y="0"/>
                </a:moveTo>
                <a:lnTo>
                  <a:pt x="220024" y="4323"/>
                </a:lnTo>
                <a:lnTo>
                  <a:pt x="174653" y="16786"/>
                </a:lnTo>
                <a:lnTo>
                  <a:pt x="132870" y="36632"/>
                </a:lnTo>
                <a:lnTo>
                  <a:pt x="95432" y="63100"/>
                </a:lnTo>
                <a:lnTo>
                  <a:pt x="63100" y="95432"/>
                </a:lnTo>
                <a:lnTo>
                  <a:pt x="36632" y="132870"/>
                </a:lnTo>
                <a:lnTo>
                  <a:pt x="16786" y="174653"/>
                </a:lnTo>
                <a:lnTo>
                  <a:pt x="4323" y="220024"/>
                </a:lnTo>
                <a:lnTo>
                  <a:pt x="0" y="268224"/>
                </a:lnTo>
                <a:lnTo>
                  <a:pt x="4323" y="316423"/>
                </a:lnTo>
                <a:lnTo>
                  <a:pt x="16786" y="361794"/>
                </a:lnTo>
                <a:lnTo>
                  <a:pt x="36632" y="403577"/>
                </a:lnTo>
                <a:lnTo>
                  <a:pt x="63100" y="441015"/>
                </a:lnTo>
                <a:lnTo>
                  <a:pt x="95432" y="473347"/>
                </a:lnTo>
                <a:lnTo>
                  <a:pt x="132870" y="499815"/>
                </a:lnTo>
                <a:lnTo>
                  <a:pt x="174653" y="519661"/>
                </a:lnTo>
                <a:lnTo>
                  <a:pt x="220024" y="532124"/>
                </a:lnTo>
                <a:lnTo>
                  <a:pt x="268224" y="536448"/>
                </a:lnTo>
                <a:lnTo>
                  <a:pt x="316423" y="532124"/>
                </a:lnTo>
                <a:lnTo>
                  <a:pt x="361794" y="519661"/>
                </a:lnTo>
                <a:lnTo>
                  <a:pt x="403577" y="499815"/>
                </a:lnTo>
                <a:lnTo>
                  <a:pt x="441015" y="473347"/>
                </a:lnTo>
                <a:lnTo>
                  <a:pt x="473347" y="441015"/>
                </a:lnTo>
                <a:lnTo>
                  <a:pt x="499815" y="403577"/>
                </a:lnTo>
                <a:lnTo>
                  <a:pt x="519661" y="361794"/>
                </a:lnTo>
                <a:lnTo>
                  <a:pt x="532124" y="316423"/>
                </a:lnTo>
                <a:lnTo>
                  <a:pt x="536448" y="268224"/>
                </a:lnTo>
                <a:lnTo>
                  <a:pt x="532124" y="220024"/>
                </a:lnTo>
                <a:lnTo>
                  <a:pt x="519661" y="174653"/>
                </a:lnTo>
                <a:lnTo>
                  <a:pt x="499815" y="132870"/>
                </a:lnTo>
                <a:lnTo>
                  <a:pt x="473347" y="95432"/>
                </a:lnTo>
                <a:lnTo>
                  <a:pt x="441015" y="63100"/>
                </a:lnTo>
                <a:lnTo>
                  <a:pt x="403577" y="36632"/>
                </a:lnTo>
                <a:lnTo>
                  <a:pt x="361794" y="16786"/>
                </a:lnTo>
                <a:lnTo>
                  <a:pt x="316423" y="4323"/>
                </a:lnTo>
                <a:lnTo>
                  <a:pt x="268224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7944226" y="2251170"/>
            <a:ext cx="16573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FFFFFF"/>
                </a:solidFill>
                <a:latin typeface="Consolas"/>
                <a:cs typeface="Consolas"/>
              </a:rPr>
              <a:t>5</a:t>
            </a:r>
            <a:endParaRPr sz="2000">
              <a:latin typeface="Consolas"/>
              <a:cs typeface="Consolas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6614282" y="3407759"/>
            <a:ext cx="536575" cy="536575"/>
          </a:xfrm>
          <a:custGeom>
            <a:avLst/>
            <a:gdLst/>
            <a:ahLst/>
            <a:cxnLst/>
            <a:rect l="l" t="t" r="r" b="b"/>
            <a:pathLst>
              <a:path w="536575" h="536575">
                <a:moveTo>
                  <a:pt x="268224" y="0"/>
                </a:moveTo>
                <a:lnTo>
                  <a:pt x="220024" y="4323"/>
                </a:lnTo>
                <a:lnTo>
                  <a:pt x="174653" y="16786"/>
                </a:lnTo>
                <a:lnTo>
                  <a:pt x="132870" y="36632"/>
                </a:lnTo>
                <a:lnTo>
                  <a:pt x="95432" y="63100"/>
                </a:lnTo>
                <a:lnTo>
                  <a:pt x="63100" y="95432"/>
                </a:lnTo>
                <a:lnTo>
                  <a:pt x="36632" y="132870"/>
                </a:lnTo>
                <a:lnTo>
                  <a:pt x="16786" y="174653"/>
                </a:lnTo>
                <a:lnTo>
                  <a:pt x="4323" y="220024"/>
                </a:lnTo>
                <a:lnTo>
                  <a:pt x="0" y="268224"/>
                </a:lnTo>
                <a:lnTo>
                  <a:pt x="4323" y="316423"/>
                </a:lnTo>
                <a:lnTo>
                  <a:pt x="16786" y="361794"/>
                </a:lnTo>
                <a:lnTo>
                  <a:pt x="36632" y="403577"/>
                </a:lnTo>
                <a:lnTo>
                  <a:pt x="63100" y="441015"/>
                </a:lnTo>
                <a:lnTo>
                  <a:pt x="95432" y="473347"/>
                </a:lnTo>
                <a:lnTo>
                  <a:pt x="132870" y="499815"/>
                </a:lnTo>
                <a:lnTo>
                  <a:pt x="174653" y="519661"/>
                </a:lnTo>
                <a:lnTo>
                  <a:pt x="220024" y="532124"/>
                </a:lnTo>
                <a:lnTo>
                  <a:pt x="268224" y="536448"/>
                </a:lnTo>
                <a:lnTo>
                  <a:pt x="316423" y="532124"/>
                </a:lnTo>
                <a:lnTo>
                  <a:pt x="361794" y="519661"/>
                </a:lnTo>
                <a:lnTo>
                  <a:pt x="403577" y="499815"/>
                </a:lnTo>
                <a:lnTo>
                  <a:pt x="441015" y="473347"/>
                </a:lnTo>
                <a:lnTo>
                  <a:pt x="473347" y="441015"/>
                </a:lnTo>
                <a:lnTo>
                  <a:pt x="499815" y="403577"/>
                </a:lnTo>
                <a:lnTo>
                  <a:pt x="519661" y="361794"/>
                </a:lnTo>
                <a:lnTo>
                  <a:pt x="532124" y="316423"/>
                </a:lnTo>
                <a:lnTo>
                  <a:pt x="536448" y="268224"/>
                </a:lnTo>
                <a:lnTo>
                  <a:pt x="532124" y="220024"/>
                </a:lnTo>
                <a:lnTo>
                  <a:pt x="519661" y="174653"/>
                </a:lnTo>
                <a:lnTo>
                  <a:pt x="499815" y="132870"/>
                </a:lnTo>
                <a:lnTo>
                  <a:pt x="473347" y="95432"/>
                </a:lnTo>
                <a:lnTo>
                  <a:pt x="441015" y="63100"/>
                </a:lnTo>
                <a:lnTo>
                  <a:pt x="403577" y="36632"/>
                </a:lnTo>
                <a:lnTo>
                  <a:pt x="361794" y="16786"/>
                </a:lnTo>
                <a:lnTo>
                  <a:pt x="316423" y="4323"/>
                </a:lnTo>
                <a:lnTo>
                  <a:pt x="268224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6799447" y="3496278"/>
            <a:ext cx="1657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FFFFFF"/>
                </a:solidFill>
                <a:latin typeface="Consolas"/>
                <a:cs typeface="Consolas"/>
              </a:rPr>
              <a:t>2</a:t>
            </a:r>
            <a:endParaRPr sz="2000">
              <a:latin typeface="Consolas"/>
              <a:cs typeface="Consolas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8903330" y="3416903"/>
            <a:ext cx="536575" cy="536575"/>
          </a:xfrm>
          <a:custGeom>
            <a:avLst/>
            <a:gdLst/>
            <a:ahLst/>
            <a:cxnLst/>
            <a:rect l="l" t="t" r="r" b="b"/>
            <a:pathLst>
              <a:path w="536575" h="536575">
                <a:moveTo>
                  <a:pt x="268224" y="0"/>
                </a:moveTo>
                <a:lnTo>
                  <a:pt x="220024" y="4323"/>
                </a:lnTo>
                <a:lnTo>
                  <a:pt x="174653" y="16786"/>
                </a:lnTo>
                <a:lnTo>
                  <a:pt x="132870" y="36632"/>
                </a:lnTo>
                <a:lnTo>
                  <a:pt x="95432" y="63100"/>
                </a:lnTo>
                <a:lnTo>
                  <a:pt x="63100" y="95432"/>
                </a:lnTo>
                <a:lnTo>
                  <a:pt x="36632" y="132870"/>
                </a:lnTo>
                <a:lnTo>
                  <a:pt x="16786" y="174653"/>
                </a:lnTo>
                <a:lnTo>
                  <a:pt x="4323" y="220024"/>
                </a:lnTo>
                <a:lnTo>
                  <a:pt x="0" y="268224"/>
                </a:lnTo>
                <a:lnTo>
                  <a:pt x="4323" y="316423"/>
                </a:lnTo>
                <a:lnTo>
                  <a:pt x="16786" y="361794"/>
                </a:lnTo>
                <a:lnTo>
                  <a:pt x="36632" y="403577"/>
                </a:lnTo>
                <a:lnTo>
                  <a:pt x="63100" y="441015"/>
                </a:lnTo>
                <a:lnTo>
                  <a:pt x="95432" y="473347"/>
                </a:lnTo>
                <a:lnTo>
                  <a:pt x="132870" y="499815"/>
                </a:lnTo>
                <a:lnTo>
                  <a:pt x="174653" y="519661"/>
                </a:lnTo>
                <a:lnTo>
                  <a:pt x="220024" y="532124"/>
                </a:lnTo>
                <a:lnTo>
                  <a:pt x="268224" y="536448"/>
                </a:lnTo>
                <a:lnTo>
                  <a:pt x="316423" y="532124"/>
                </a:lnTo>
                <a:lnTo>
                  <a:pt x="361794" y="519661"/>
                </a:lnTo>
                <a:lnTo>
                  <a:pt x="403577" y="499815"/>
                </a:lnTo>
                <a:lnTo>
                  <a:pt x="441015" y="473347"/>
                </a:lnTo>
                <a:lnTo>
                  <a:pt x="473347" y="441015"/>
                </a:lnTo>
                <a:lnTo>
                  <a:pt x="499815" y="403577"/>
                </a:lnTo>
                <a:lnTo>
                  <a:pt x="519661" y="361794"/>
                </a:lnTo>
                <a:lnTo>
                  <a:pt x="532124" y="316423"/>
                </a:lnTo>
                <a:lnTo>
                  <a:pt x="536448" y="268224"/>
                </a:lnTo>
                <a:lnTo>
                  <a:pt x="532124" y="220024"/>
                </a:lnTo>
                <a:lnTo>
                  <a:pt x="519661" y="174653"/>
                </a:lnTo>
                <a:lnTo>
                  <a:pt x="499815" y="132870"/>
                </a:lnTo>
                <a:lnTo>
                  <a:pt x="473347" y="95432"/>
                </a:lnTo>
                <a:lnTo>
                  <a:pt x="441015" y="63100"/>
                </a:lnTo>
                <a:lnTo>
                  <a:pt x="403577" y="36632"/>
                </a:lnTo>
                <a:lnTo>
                  <a:pt x="361794" y="16786"/>
                </a:lnTo>
                <a:lnTo>
                  <a:pt x="316423" y="4323"/>
                </a:lnTo>
                <a:lnTo>
                  <a:pt x="268224" y="0"/>
                </a:lnTo>
                <a:close/>
              </a:path>
            </a:pathLst>
          </a:custGeom>
          <a:solidFill>
            <a:srgbClr val="4471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9088749" y="3505677"/>
            <a:ext cx="165735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FFFFFF"/>
                </a:solidFill>
                <a:latin typeface="Consolas"/>
                <a:cs typeface="Consolas"/>
              </a:rPr>
              <a:t>4</a:t>
            </a:r>
            <a:endParaRPr sz="2000">
              <a:latin typeface="Consolas"/>
              <a:cs typeface="Consolas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5736648" y="1661446"/>
            <a:ext cx="4925060" cy="2039620"/>
            <a:chOff x="3805618" y="1963102"/>
            <a:chExt cx="4925060" cy="2039620"/>
          </a:xfrm>
        </p:grpSpPr>
        <p:sp>
          <p:nvSpPr>
            <p:cNvPr id="23" name="object 23"/>
            <p:cNvSpPr/>
            <p:nvPr/>
          </p:nvSpPr>
          <p:spPr>
            <a:xfrm>
              <a:off x="3819905" y="3073145"/>
              <a:ext cx="942340" cy="715010"/>
            </a:xfrm>
            <a:custGeom>
              <a:avLst/>
              <a:gdLst/>
              <a:ahLst/>
              <a:cxnLst/>
              <a:rect l="l" t="t" r="r" b="b"/>
              <a:pathLst>
                <a:path w="942339" h="715010">
                  <a:moveTo>
                    <a:pt x="0" y="0"/>
                  </a:moveTo>
                  <a:lnTo>
                    <a:pt x="941832" y="714502"/>
                  </a:lnTo>
                </a:path>
              </a:pathLst>
            </a:custGeom>
            <a:ln w="28575">
              <a:solidFill>
                <a:srgbClr val="4040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3912869" y="1977389"/>
              <a:ext cx="771525" cy="641350"/>
            </a:xfrm>
            <a:custGeom>
              <a:avLst/>
              <a:gdLst/>
              <a:ahLst/>
              <a:cxnLst/>
              <a:rect l="l" t="t" r="r" b="b"/>
              <a:pathLst>
                <a:path w="771525" h="641350">
                  <a:moveTo>
                    <a:pt x="0" y="640841"/>
                  </a:moveTo>
                  <a:lnTo>
                    <a:pt x="771271" y="0"/>
                  </a:lnTo>
                </a:path>
              </a:pathLst>
            </a:custGeom>
            <a:ln w="28575">
              <a:solidFill>
                <a:srgbClr val="4040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218938" y="2004821"/>
              <a:ext cx="688340" cy="538480"/>
            </a:xfrm>
            <a:custGeom>
              <a:avLst/>
              <a:gdLst/>
              <a:ahLst/>
              <a:cxnLst/>
              <a:rect l="l" t="t" r="r" b="b"/>
              <a:pathLst>
                <a:path w="688339" h="538480">
                  <a:moveTo>
                    <a:pt x="0" y="0"/>
                  </a:moveTo>
                  <a:lnTo>
                    <a:pt x="688086" y="538226"/>
                  </a:lnTo>
                </a:path>
              </a:pathLst>
            </a:custGeom>
            <a:ln w="28575">
              <a:solidFill>
                <a:srgbClr val="4040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340601" y="2151125"/>
              <a:ext cx="622935" cy="466725"/>
            </a:xfrm>
            <a:custGeom>
              <a:avLst/>
              <a:gdLst/>
              <a:ahLst/>
              <a:cxnLst/>
              <a:rect l="l" t="t" r="r" b="b"/>
              <a:pathLst>
                <a:path w="622934" h="466725">
                  <a:moveTo>
                    <a:pt x="0" y="466471"/>
                  </a:moveTo>
                  <a:lnTo>
                    <a:pt x="622681" y="0"/>
                  </a:lnTo>
                </a:path>
              </a:pathLst>
            </a:custGeom>
            <a:ln w="28575">
              <a:solidFill>
                <a:srgbClr val="4040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5220461" y="3978401"/>
              <a:ext cx="1752600" cy="9525"/>
            </a:xfrm>
            <a:custGeom>
              <a:avLst/>
              <a:gdLst/>
              <a:ahLst/>
              <a:cxnLst/>
              <a:rect l="l" t="t" r="r" b="b"/>
              <a:pathLst>
                <a:path w="1752600" h="9525">
                  <a:moveTo>
                    <a:pt x="0" y="0"/>
                  </a:moveTo>
                  <a:lnTo>
                    <a:pt x="1752092" y="9271"/>
                  </a:lnTo>
                </a:path>
              </a:pathLst>
            </a:custGeom>
            <a:ln w="28575">
              <a:solidFill>
                <a:srgbClr val="4040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509509" y="3086861"/>
              <a:ext cx="1207135" cy="901700"/>
            </a:xfrm>
            <a:custGeom>
              <a:avLst/>
              <a:gdLst/>
              <a:ahLst/>
              <a:cxnLst/>
              <a:rect l="l" t="t" r="r" b="b"/>
              <a:pathLst>
                <a:path w="1207134" h="901700">
                  <a:moveTo>
                    <a:pt x="0" y="901192"/>
                  </a:moveTo>
                  <a:lnTo>
                    <a:pt x="1206754" y="0"/>
                  </a:lnTo>
                </a:path>
              </a:pathLst>
            </a:custGeom>
            <a:ln w="28575">
              <a:solidFill>
                <a:srgbClr val="4040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422641" y="2013965"/>
              <a:ext cx="1194435" cy="615315"/>
            </a:xfrm>
            <a:custGeom>
              <a:avLst/>
              <a:gdLst/>
              <a:ahLst/>
              <a:cxnLst/>
              <a:rect l="l" t="t" r="r" b="b"/>
              <a:pathLst>
                <a:path w="1194434" h="615314">
                  <a:moveTo>
                    <a:pt x="0" y="0"/>
                  </a:moveTo>
                  <a:lnTo>
                    <a:pt x="1194308" y="615315"/>
                  </a:lnTo>
                </a:path>
              </a:pathLst>
            </a:custGeom>
            <a:ln w="28575">
              <a:solidFill>
                <a:srgbClr val="40404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文本框 29">
            <a:extLst>
              <a:ext uri="{FF2B5EF4-FFF2-40B4-BE49-F238E27FC236}">
                <a16:creationId xmlns:a16="http://schemas.microsoft.com/office/drawing/2014/main" id="{C7BFC2A4-A5B9-0C10-5D05-5906408928D0}"/>
              </a:ext>
            </a:extLst>
          </p:cNvPr>
          <p:cNvSpPr txBox="1"/>
          <p:nvPr/>
        </p:nvSpPr>
        <p:spPr>
          <a:xfrm>
            <a:off x="649989" y="1730498"/>
            <a:ext cx="4403464" cy="18885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12700">
              <a:lnSpc>
                <a:spcPct val="150000"/>
              </a:lnSpc>
              <a:spcBef>
                <a:spcPts val="100"/>
              </a:spcBef>
            </a:pPr>
            <a:r>
              <a:rPr lang="zh-CN" altLang="en-US" sz="2000" dirty="0"/>
              <a:t>双向 </a:t>
            </a:r>
            <a:r>
              <a:rPr lang="en-US" altLang="zh-CN" sz="2000" dirty="0"/>
              <a:t>BFS </a:t>
            </a:r>
            <a:r>
              <a:rPr lang="zh-CN" altLang="en-US" sz="2000" dirty="0"/>
              <a:t>的关键在于从起点和终点同时进行广度优先搜索，两边</a:t>
            </a:r>
            <a:r>
              <a:rPr lang="zh-CN" altLang="en-US" sz="2000" b="1" dirty="0">
                <a:solidFill>
                  <a:srgbClr val="C00000"/>
                </a:solidFill>
              </a:rPr>
              <a:t>逐层扩展</a:t>
            </a:r>
            <a:r>
              <a:rPr lang="zh-CN" altLang="en-US" sz="2000" dirty="0"/>
              <a:t>，直到两边的搜索前沿相遇。这样才可以保证找到的路径是最短的。</a:t>
            </a:r>
            <a:endParaRPr lang="en-US" altLang="zh-CN" sz="2000" dirty="0"/>
          </a:p>
        </p:txBody>
      </p:sp>
    </p:spTree>
    <p:extLst>
      <p:ext uri="{BB962C8B-B14F-4D97-AF65-F5344CB8AC3E}">
        <p14:creationId xmlns:p14="http://schemas.microsoft.com/office/powerpoint/2010/main" val="618538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042922" y="852678"/>
            <a:ext cx="169926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双向</a:t>
            </a: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BFS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9C98AF4F-D0AA-B8B5-46FD-0C327C29B41A}"/>
              </a:ext>
            </a:extLst>
          </p:cNvPr>
          <p:cNvGrpSpPr/>
          <p:nvPr/>
        </p:nvGrpSpPr>
        <p:grpSpPr>
          <a:xfrm>
            <a:off x="3116594" y="1424773"/>
            <a:ext cx="5621019" cy="2561970"/>
            <a:chOff x="3120258" y="1693164"/>
            <a:chExt cx="5621019" cy="2561970"/>
          </a:xfrm>
        </p:grpSpPr>
        <p:sp>
          <p:nvSpPr>
            <p:cNvPr id="8" name="object 8"/>
            <p:cNvSpPr/>
            <p:nvPr/>
          </p:nvSpPr>
          <p:spPr>
            <a:xfrm>
              <a:off x="3120258" y="2548127"/>
              <a:ext cx="536575" cy="538480"/>
            </a:xfrm>
            <a:custGeom>
              <a:avLst/>
              <a:gdLst/>
              <a:ahLst/>
              <a:cxnLst/>
              <a:rect l="l" t="t" r="r" b="b"/>
              <a:pathLst>
                <a:path w="536575" h="538480">
                  <a:moveTo>
                    <a:pt x="268224" y="0"/>
                  </a:moveTo>
                  <a:lnTo>
                    <a:pt x="220024" y="4332"/>
                  </a:lnTo>
                  <a:lnTo>
                    <a:pt x="174653" y="16824"/>
                  </a:lnTo>
                  <a:lnTo>
                    <a:pt x="132870" y="36717"/>
                  </a:lnTo>
                  <a:lnTo>
                    <a:pt x="95432" y="63251"/>
                  </a:lnTo>
                  <a:lnTo>
                    <a:pt x="63100" y="95668"/>
                  </a:lnTo>
                  <a:lnTo>
                    <a:pt x="36632" y="133208"/>
                  </a:lnTo>
                  <a:lnTo>
                    <a:pt x="16786" y="175114"/>
                  </a:lnTo>
                  <a:lnTo>
                    <a:pt x="4323" y="220626"/>
                  </a:lnTo>
                  <a:lnTo>
                    <a:pt x="0" y="268986"/>
                  </a:lnTo>
                  <a:lnTo>
                    <a:pt x="4323" y="317345"/>
                  </a:lnTo>
                  <a:lnTo>
                    <a:pt x="16786" y="362857"/>
                  </a:lnTo>
                  <a:lnTo>
                    <a:pt x="36632" y="404763"/>
                  </a:lnTo>
                  <a:lnTo>
                    <a:pt x="63100" y="442303"/>
                  </a:lnTo>
                  <a:lnTo>
                    <a:pt x="95432" y="474720"/>
                  </a:lnTo>
                  <a:lnTo>
                    <a:pt x="132870" y="501254"/>
                  </a:lnTo>
                  <a:lnTo>
                    <a:pt x="174653" y="521147"/>
                  </a:lnTo>
                  <a:lnTo>
                    <a:pt x="220024" y="533639"/>
                  </a:lnTo>
                  <a:lnTo>
                    <a:pt x="268224" y="537972"/>
                  </a:lnTo>
                  <a:lnTo>
                    <a:pt x="316423" y="533639"/>
                  </a:lnTo>
                  <a:lnTo>
                    <a:pt x="361794" y="521147"/>
                  </a:lnTo>
                  <a:lnTo>
                    <a:pt x="403577" y="501254"/>
                  </a:lnTo>
                  <a:lnTo>
                    <a:pt x="441015" y="474720"/>
                  </a:lnTo>
                  <a:lnTo>
                    <a:pt x="473347" y="442303"/>
                  </a:lnTo>
                  <a:lnTo>
                    <a:pt x="499815" y="404763"/>
                  </a:lnTo>
                  <a:lnTo>
                    <a:pt x="519661" y="362857"/>
                  </a:lnTo>
                  <a:lnTo>
                    <a:pt x="532124" y="317345"/>
                  </a:lnTo>
                  <a:lnTo>
                    <a:pt x="536448" y="268986"/>
                  </a:lnTo>
                  <a:lnTo>
                    <a:pt x="532124" y="220626"/>
                  </a:lnTo>
                  <a:lnTo>
                    <a:pt x="519661" y="175114"/>
                  </a:lnTo>
                  <a:lnTo>
                    <a:pt x="499815" y="133208"/>
                  </a:lnTo>
                  <a:lnTo>
                    <a:pt x="473347" y="95668"/>
                  </a:lnTo>
                  <a:lnTo>
                    <a:pt x="441015" y="63251"/>
                  </a:lnTo>
                  <a:lnTo>
                    <a:pt x="403577" y="36717"/>
                  </a:lnTo>
                  <a:lnTo>
                    <a:pt x="361794" y="16824"/>
                  </a:lnTo>
                  <a:lnTo>
                    <a:pt x="316423" y="4332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C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 txBox="1"/>
            <p:nvPr/>
          </p:nvSpPr>
          <p:spPr>
            <a:xfrm>
              <a:off x="3305042" y="2637282"/>
              <a:ext cx="165735" cy="330835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2000" dirty="0">
                  <a:solidFill>
                    <a:srgbClr val="FFFFFF"/>
                  </a:solidFill>
                  <a:latin typeface="Consolas"/>
                  <a:cs typeface="Consolas"/>
                </a:rPr>
                <a:t>S</a:t>
              </a:r>
              <a:endParaRPr sz="2000">
                <a:latin typeface="Consolas"/>
                <a:cs typeface="Consolas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8202797" y="2549651"/>
              <a:ext cx="538480" cy="536575"/>
            </a:xfrm>
            <a:custGeom>
              <a:avLst/>
              <a:gdLst/>
              <a:ahLst/>
              <a:cxnLst/>
              <a:rect l="l" t="t" r="r" b="b"/>
              <a:pathLst>
                <a:path w="538479" h="536575">
                  <a:moveTo>
                    <a:pt x="268986" y="0"/>
                  </a:moveTo>
                  <a:lnTo>
                    <a:pt x="220626" y="4323"/>
                  </a:lnTo>
                  <a:lnTo>
                    <a:pt x="175114" y="16786"/>
                  </a:lnTo>
                  <a:lnTo>
                    <a:pt x="133208" y="36632"/>
                  </a:lnTo>
                  <a:lnTo>
                    <a:pt x="95668" y="63100"/>
                  </a:lnTo>
                  <a:lnTo>
                    <a:pt x="63251" y="95432"/>
                  </a:lnTo>
                  <a:lnTo>
                    <a:pt x="36717" y="132870"/>
                  </a:lnTo>
                  <a:lnTo>
                    <a:pt x="16824" y="174653"/>
                  </a:lnTo>
                  <a:lnTo>
                    <a:pt x="4332" y="220024"/>
                  </a:lnTo>
                  <a:lnTo>
                    <a:pt x="0" y="268224"/>
                  </a:lnTo>
                  <a:lnTo>
                    <a:pt x="4332" y="316423"/>
                  </a:lnTo>
                  <a:lnTo>
                    <a:pt x="16824" y="361794"/>
                  </a:lnTo>
                  <a:lnTo>
                    <a:pt x="36717" y="403577"/>
                  </a:lnTo>
                  <a:lnTo>
                    <a:pt x="63251" y="441015"/>
                  </a:lnTo>
                  <a:lnTo>
                    <a:pt x="95668" y="473347"/>
                  </a:lnTo>
                  <a:lnTo>
                    <a:pt x="133208" y="499815"/>
                  </a:lnTo>
                  <a:lnTo>
                    <a:pt x="175114" y="519661"/>
                  </a:lnTo>
                  <a:lnTo>
                    <a:pt x="220626" y="532124"/>
                  </a:lnTo>
                  <a:lnTo>
                    <a:pt x="268986" y="536448"/>
                  </a:lnTo>
                  <a:lnTo>
                    <a:pt x="317345" y="532124"/>
                  </a:lnTo>
                  <a:lnTo>
                    <a:pt x="362857" y="519661"/>
                  </a:lnTo>
                  <a:lnTo>
                    <a:pt x="404763" y="499815"/>
                  </a:lnTo>
                  <a:lnTo>
                    <a:pt x="442303" y="473347"/>
                  </a:lnTo>
                  <a:lnTo>
                    <a:pt x="474720" y="441015"/>
                  </a:lnTo>
                  <a:lnTo>
                    <a:pt x="501254" y="403577"/>
                  </a:lnTo>
                  <a:lnTo>
                    <a:pt x="521147" y="361794"/>
                  </a:lnTo>
                  <a:lnTo>
                    <a:pt x="533639" y="316423"/>
                  </a:lnTo>
                  <a:lnTo>
                    <a:pt x="537972" y="268224"/>
                  </a:lnTo>
                  <a:lnTo>
                    <a:pt x="533639" y="220024"/>
                  </a:lnTo>
                  <a:lnTo>
                    <a:pt x="521147" y="174653"/>
                  </a:lnTo>
                  <a:lnTo>
                    <a:pt x="501254" y="132870"/>
                  </a:lnTo>
                  <a:lnTo>
                    <a:pt x="474720" y="95432"/>
                  </a:lnTo>
                  <a:lnTo>
                    <a:pt x="442303" y="63100"/>
                  </a:lnTo>
                  <a:lnTo>
                    <a:pt x="404763" y="36632"/>
                  </a:lnTo>
                  <a:lnTo>
                    <a:pt x="362857" y="16786"/>
                  </a:lnTo>
                  <a:lnTo>
                    <a:pt x="317345" y="4323"/>
                  </a:lnTo>
                  <a:lnTo>
                    <a:pt x="268986" y="0"/>
                  </a:lnTo>
                  <a:close/>
                </a:path>
              </a:pathLst>
            </a:custGeom>
            <a:solidFill>
              <a:srgbClr val="6F2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 txBox="1"/>
            <p:nvPr/>
          </p:nvSpPr>
          <p:spPr>
            <a:xfrm>
              <a:off x="8389106" y="2638425"/>
              <a:ext cx="165735" cy="330835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2000" dirty="0">
                  <a:solidFill>
                    <a:srgbClr val="FFFFFF"/>
                  </a:solidFill>
                  <a:latin typeface="Consolas"/>
                  <a:cs typeface="Consolas"/>
                </a:rPr>
                <a:t>T</a:t>
              </a:r>
              <a:endParaRPr sz="2000">
                <a:latin typeface="Consolas"/>
                <a:cs typeface="Consolas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4348602" y="1708404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24" y="4323"/>
                  </a:lnTo>
                  <a:lnTo>
                    <a:pt x="174653" y="16786"/>
                  </a:lnTo>
                  <a:lnTo>
                    <a:pt x="132870" y="36632"/>
                  </a:lnTo>
                  <a:lnTo>
                    <a:pt x="95432" y="63100"/>
                  </a:lnTo>
                  <a:lnTo>
                    <a:pt x="63100" y="95432"/>
                  </a:lnTo>
                  <a:lnTo>
                    <a:pt x="36632" y="132870"/>
                  </a:lnTo>
                  <a:lnTo>
                    <a:pt x="16786" y="174653"/>
                  </a:lnTo>
                  <a:lnTo>
                    <a:pt x="4323" y="220024"/>
                  </a:lnTo>
                  <a:lnTo>
                    <a:pt x="0" y="268224"/>
                  </a:lnTo>
                  <a:lnTo>
                    <a:pt x="4323" y="316423"/>
                  </a:lnTo>
                  <a:lnTo>
                    <a:pt x="16786" y="361794"/>
                  </a:lnTo>
                  <a:lnTo>
                    <a:pt x="36632" y="403577"/>
                  </a:lnTo>
                  <a:lnTo>
                    <a:pt x="63100" y="441015"/>
                  </a:lnTo>
                  <a:lnTo>
                    <a:pt x="95432" y="473347"/>
                  </a:lnTo>
                  <a:lnTo>
                    <a:pt x="132870" y="499815"/>
                  </a:lnTo>
                  <a:lnTo>
                    <a:pt x="174653" y="519661"/>
                  </a:lnTo>
                  <a:lnTo>
                    <a:pt x="220024" y="532124"/>
                  </a:lnTo>
                  <a:lnTo>
                    <a:pt x="268224" y="536448"/>
                  </a:lnTo>
                  <a:lnTo>
                    <a:pt x="316423" y="532124"/>
                  </a:lnTo>
                  <a:lnTo>
                    <a:pt x="361794" y="519661"/>
                  </a:lnTo>
                  <a:lnTo>
                    <a:pt x="403577" y="499815"/>
                  </a:lnTo>
                  <a:lnTo>
                    <a:pt x="441015" y="473347"/>
                  </a:lnTo>
                  <a:lnTo>
                    <a:pt x="473347" y="441015"/>
                  </a:lnTo>
                  <a:lnTo>
                    <a:pt x="499815" y="403577"/>
                  </a:lnTo>
                  <a:lnTo>
                    <a:pt x="519661" y="361794"/>
                  </a:lnTo>
                  <a:lnTo>
                    <a:pt x="532124" y="316423"/>
                  </a:lnTo>
                  <a:lnTo>
                    <a:pt x="536448" y="268224"/>
                  </a:lnTo>
                  <a:lnTo>
                    <a:pt x="532124" y="220024"/>
                  </a:lnTo>
                  <a:lnTo>
                    <a:pt x="519661" y="174653"/>
                  </a:lnTo>
                  <a:lnTo>
                    <a:pt x="499815" y="132870"/>
                  </a:lnTo>
                  <a:lnTo>
                    <a:pt x="473347" y="95432"/>
                  </a:lnTo>
                  <a:lnTo>
                    <a:pt x="441015" y="63100"/>
                  </a:lnTo>
                  <a:lnTo>
                    <a:pt x="403577" y="36632"/>
                  </a:lnTo>
                  <a:lnTo>
                    <a:pt x="361794" y="16786"/>
                  </a:lnTo>
                  <a:lnTo>
                    <a:pt x="316423" y="4323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 txBox="1"/>
            <p:nvPr/>
          </p:nvSpPr>
          <p:spPr>
            <a:xfrm>
              <a:off x="4533767" y="1796923"/>
              <a:ext cx="165735" cy="330835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2000" dirty="0">
                  <a:solidFill>
                    <a:srgbClr val="FFFFFF"/>
                  </a:solidFill>
                  <a:latin typeface="Consolas"/>
                  <a:cs typeface="Consolas"/>
                </a:rPr>
                <a:t>1</a:t>
              </a:r>
              <a:endParaRPr sz="2000">
                <a:latin typeface="Consolas"/>
                <a:cs typeface="Consolas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6547733" y="1693164"/>
              <a:ext cx="538480" cy="536575"/>
            </a:xfrm>
            <a:custGeom>
              <a:avLst/>
              <a:gdLst/>
              <a:ahLst/>
              <a:cxnLst/>
              <a:rect l="l" t="t" r="r" b="b"/>
              <a:pathLst>
                <a:path w="538479" h="536575">
                  <a:moveTo>
                    <a:pt x="268986" y="0"/>
                  </a:moveTo>
                  <a:lnTo>
                    <a:pt x="220626" y="4323"/>
                  </a:lnTo>
                  <a:lnTo>
                    <a:pt x="175114" y="16786"/>
                  </a:lnTo>
                  <a:lnTo>
                    <a:pt x="133208" y="36632"/>
                  </a:lnTo>
                  <a:lnTo>
                    <a:pt x="95668" y="63100"/>
                  </a:lnTo>
                  <a:lnTo>
                    <a:pt x="63251" y="95432"/>
                  </a:lnTo>
                  <a:lnTo>
                    <a:pt x="36717" y="132870"/>
                  </a:lnTo>
                  <a:lnTo>
                    <a:pt x="16824" y="174653"/>
                  </a:lnTo>
                  <a:lnTo>
                    <a:pt x="4332" y="220024"/>
                  </a:lnTo>
                  <a:lnTo>
                    <a:pt x="0" y="268224"/>
                  </a:lnTo>
                  <a:lnTo>
                    <a:pt x="4332" y="316423"/>
                  </a:lnTo>
                  <a:lnTo>
                    <a:pt x="16824" y="361794"/>
                  </a:lnTo>
                  <a:lnTo>
                    <a:pt x="36717" y="403577"/>
                  </a:lnTo>
                  <a:lnTo>
                    <a:pt x="63251" y="441015"/>
                  </a:lnTo>
                  <a:lnTo>
                    <a:pt x="95668" y="473347"/>
                  </a:lnTo>
                  <a:lnTo>
                    <a:pt x="133208" y="499815"/>
                  </a:lnTo>
                  <a:lnTo>
                    <a:pt x="175114" y="519661"/>
                  </a:lnTo>
                  <a:lnTo>
                    <a:pt x="220626" y="532124"/>
                  </a:lnTo>
                  <a:lnTo>
                    <a:pt x="268986" y="536448"/>
                  </a:lnTo>
                  <a:lnTo>
                    <a:pt x="317345" y="532124"/>
                  </a:lnTo>
                  <a:lnTo>
                    <a:pt x="362857" y="519661"/>
                  </a:lnTo>
                  <a:lnTo>
                    <a:pt x="404763" y="499815"/>
                  </a:lnTo>
                  <a:lnTo>
                    <a:pt x="442303" y="473347"/>
                  </a:lnTo>
                  <a:lnTo>
                    <a:pt x="474720" y="441015"/>
                  </a:lnTo>
                  <a:lnTo>
                    <a:pt x="501254" y="403577"/>
                  </a:lnTo>
                  <a:lnTo>
                    <a:pt x="521147" y="361794"/>
                  </a:lnTo>
                  <a:lnTo>
                    <a:pt x="533639" y="316423"/>
                  </a:lnTo>
                  <a:lnTo>
                    <a:pt x="537972" y="268224"/>
                  </a:lnTo>
                  <a:lnTo>
                    <a:pt x="533639" y="220024"/>
                  </a:lnTo>
                  <a:lnTo>
                    <a:pt x="521147" y="174653"/>
                  </a:lnTo>
                  <a:lnTo>
                    <a:pt x="501254" y="132870"/>
                  </a:lnTo>
                  <a:lnTo>
                    <a:pt x="474720" y="95432"/>
                  </a:lnTo>
                  <a:lnTo>
                    <a:pt x="442303" y="63100"/>
                  </a:lnTo>
                  <a:lnTo>
                    <a:pt x="404763" y="36632"/>
                  </a:lnTo>
                  <a:lnTo>
                    <a:pt x="362857" y="16786"/>
                  </a:lnTo>
                  <a:lnTo>
                    <a:pt x="317345" y="4323"/>
                  </a:lnTo>
                  <a:lnTo>
                    <a:pt x="268986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 txBox="1"/>
            <p:nvPr/>
          </p:nvSpPr>
          <p:spPr>
            <a:xfrm>
              <a:off x="6734043" y="1781301"/>
              <a:ext cx="165735" cy="330835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2000" dirty="0">
                  <a:solidFill>
                    <a:srgbClr val="FFFFFF"/>
                  </a:solidFill>
                  <a:latin typeface="Consolas"/>
                  <a:cs typeface="Consolas"/>
                </a:rPr>
                <a:t>3</a:t>
              </a:r>
              <a:endParaRPr sz="2000">
                <a:latin typeface="Consolas"/>
                <a:cs typeface="Consolas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5493126" y="2464307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24" y="4323"/>
                  </a:lnTo>
                  <a:lnTo>
                    <a:pt x="174653" y="16786"/>
                  </a:lnTo>
                  <a:lnTo>
                    <a:pt x="132870" y="36632"/>
                  </a:lnTo>
                  <a:lnTo>
                    <a:pt x="95432" y="63100"/>
                  </a:lnTo>
                  <a:lnTo>
                    <a:pt x="63100" y="95432"/>
                  </a:lnTo>
                  <a:lnTo>
                    <a:pt x="36632" y="132870"/>
                  </a:lnTo>
                  <a:lnTo>
                    <a:pt x="16786" y="174653"/>
                  </a:lnTo>
                  <a:lnTo>
                    <a:pt x="4323" y="220024"/>
                  </a:lnTo>
                  <a:lnTo>
                    <a:pt x="0" y="268224"/>
                  </a:lnTo>
                  <a:lnTo>
                    <a:pt x="4323" y="316423"/>
                  </a:lnTo>
                  <a:lnTo>
                    <a:pt x="16786" y="361794"/>
                  </a:lnTo>
                  <a:lnTo>
                    <a:pt x="36632" y="403577"/>
                  </a:lnTo>
                  <a:lnTo>
                    <a:pt x="63100" y="441015"/>
                  </a:lnTo>
                  <a:lnTo>
                    <a:pt x="95432" y="473347"/>
                  </a:lnTo>
                  <a:lnTo>
                    <a:pt x="132870" y="499815"/>
                  </a:lnTo>
                  <a:lnTo>
                    <a:pt x="174653" y="519661"/>
                  </a:lnTo>
                  <a:lnTo>
                    <a:pt x="220024" y="532124"/>
                  </a:lnTo>
                  <a:lnTo>
                    <a:pt x="268224" y="536448"/>
                  </a:lnTo>
                  <a:lnTo>
                    <a:pt x="316423" y="532124"/>
                  </a:lnTo>
                  <a:lnTo>
                    <a:pt x="361794" y="519661"/>
                  </a:lnTo>
                  <a:lnTo>
                    <a:pt x="403577" y="499815"/>
                  </a:lnTo>
                  <a:lnTo>
                    <a:pt x="441015" y="473347"/>
                  </a:lnTo>
                  <a:lnTo>
                    <a:pt x="473347" y="441015"/>
                  </a:lnTo>
                  <a:lnTo>
                    <a:pt x="499815" y="403577"/>
                  </a:lnTo>
                  <a:lnTo>
                    <a:pt x="519661" y="361794"/>
                  </a:lnTo>
                  <a:lnTo>
                    <a:pt x="532124" y="316423"/>
                  </a:lnTo>
                  <a:lnTo>
                    <a:pt x="536448" y="268224"/>
                  </a:lnTo>
                  <a:lnTo>
                    <a:pt x="532124" y="220024"/>
                  </a:lnTo>
                  <a:lnTo>
                    <a:pt x="519661" y="174653"/>
                  </a:lnTo>
                  <a:lnTo>
                    <a:pt x="499815" y="132870"/>
                  </a:lnTo>
                  <a:lnTo>
                    <a:pt x="473347" y="95432"/>
                  </a:lnTo>
                  <a:lnTo>
                    <a:pt x="441015" y="63100"/>
                  </a:lnTo>
                  <a:lnTo>
                    <a:pt x="403577" y="36632"/>
                  </a:lnTo>
                  <a:lnTo>
                    <a:pt x="361794" y="16786"/>
                  </a:lnTo>
                  <a:lnTo>
                    <a:pt x="316423" y="4323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 txBox="1"/>
            <p:nvPr/>
          </p:nvSpPr>
          <p:spPr>
            <a:xfrm>
              <a:off x="5678546" y="2552826"/>
              <a:ext cx="165735" cy="330835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5"/>
                </a:spcBef>
              </a:pPr>
              <a:r>
                <a:rPr sz="2000" dirty="0">
                  <a:solidFill>
                    <a:srgbClr val="FFFFFF"/>
                  </a:solidFill>
                  <a:latin typeface="Consolas"/>
                  <a:cs typeface="Consolas"/>
                </a:rPr>
                <a:t>5</a:t>
              </a:r>
              <a:endParaRPr sz="2000">
                <a:latin typeface="Consolas"/>
                <a:cs typeface="Consolas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4348602" y="3709415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24" y="4323"/>
                  </a:lnTo>
                  <a:lnTo>
                    <a:pt x="174653" y="16786"/>
                  </a:lnTo>
                  <a:lnTo>
                    <a:pt x="132870" y="36632"/>
                  </a:lnTo>
                  <a:lnTo>
                    <a:pt x="95432" y="63100"/>
                  </a:lnTo>
                  <a:lnTo>
                    <a:pt x="63100" y="95432"/>
                  </a:lnTo>
                  <a:lnTo>
                    <a:pt x="36632" y="132870"/>
                  </a:lnTo>
                  <a:lnTo>
                    <a:pt x="16786" y="174653"/>
                  </a:lnTo>
                  <a:lnTo>
                    <a:pt x="4323" y="220024"/>
                  </a:lnTo>
                  <a:lnTo>
                    <a:pt x="0" y="268224"/>
                  </a:lnTo>
                  <a:lnTo>
                    <a:pt x="4323" y="316423"/>
                  </a:lnTo>
                  <a:lnTo>
                    <a:pt x="16786" y="361794"/>
                  </a:lnTo>
                  <a:lnTo>
                    <a:pt x="36632" y="403577"/>
                  </a:lnTo>
                  <a:lnTo>
                    <a:pt x="63100" y="441015"/>
                  </a:lnTo>
                  <a:lnTo>
                    <a:pt x="95432" y="473347"/>
                  </a:lnTo>
                  <a:lnTo>
                    <a:pt x="132870" y="499815"/>
                  </a:lnTo>
                  <a:lnTo>
                    <a:pt x="174653" y="519661"/>
                  </a:lnTo>
                  <a:lnTo>
                    <a:pt x="220024" y="532124"/>
                  </a:lnTo>
                  <a:lnTo>
                    <a:pt x="268224" y="536448"/>
                  </a:lnTo>
                  <a:lnTo>
                    <a:pt x="316423" y="532124"/>
                  </a:lnTo>
                  <a:lnTo>
                    <a:pt x="361794" y="519661"/>
                  </a:lnTo>
                  <a:lnTo>
                    <a:pt x="403577" y="499815"/>
                  </a:lnTo>
                  <a:lnTo>
                    <a:pt x="441015" y="473347"/>
                  </a:lnTo>
                  <a:lnTo>
                    <a:pt x="473347" y="441015"/>
                  </a:lnTo>
                  <a:lnTo>
                    <a:pt x="499815" y="403577"/>
                  </a:lnTo>
                  <a:lnTo>
                    <a:pt x="519661" y="361794"/>
                  </a:lnTo>
                  <a:lnTo>
                    <a:pt x="532124" y="316423"/>
                  </a:lnTo>
                  <a:lnTo>
                    <a:pt x="536448" y="268224"/>
                  </a:lnTo>
                  <a:lnTo>
                    <a:pt x="532124" y="220024"/>
                  </a:lnTo>
                  <a:lnTo>
                    <a:pt x="519661" y="174653"/>
                  </a:lnTo>
                  <a:lnTo>
                    <a:pt x="499815" y="132870"/>
                  </a:lnTo>
                  <a:lnTo>
                    <a:pt x="473347" y="95432"/>
                  </a:lnTo>
                  <a:lnTo>
                    <a:pt x="441015" y="63100"/>
                  </a:lnTo>
                  <a:lnTo>
                    <a:pt x="403577" y="36632"/>
                  </a:lnTo>
                  <a:lnTo>
                    <a:pt x="361794" y="16786"/>
                  </a:lnTo>
                  <a:lnTo>
                    <a:pt x="316423" y="4323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 txBox="1"/>
            <p:nvPr/>
          </p:nvSpPr>
          <p:spPr>
            <a:xfrm>
              <a:off x="4533767" y="3797934"/>
              <a:ext cx="165735" cy="3308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000" dirty="0">
                  <a:solidFill>
                    <a:srgbClr val="FFFFFF"/>
                  </a:solidFill>
                  <a:latin typeface="Consolas"/>
                  <a:cs typeface="Consolas"/>
                </a:rPr>
                <a:t>2</a:t>
              </a:r>
              <a:endParaRPr sz="2000">
                <a:latin typeface="Consolas"/>
                <a:cs typeface="Consolas"/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6637650" y="3718559"/>
              <a:ext cx="536575" cy="536575"/>
            </a:xfrm>
            <a:custGeom>
              <a:avLst/>
              <a:gdLst/>
              <a:ahLst/>
              <a:cxnLst/>
              <a:rect l="l" t="t" r="r" b="b"/>
              <a:pathLst>
                <a:path w="536575" h="536575">
                  <a:moveTo>
                    <a:pt x="268224" y="0"/>
                  </a:moveTo>
                  <a:lnTo>
                    <a:pt x="220024" y="4323"/>
                  </a:lnTo>
                  <a:lnTo>
                    <a:pt x="174653" y="16786"/>
                  </a:lnTo>
                  <a:lnTo>
                    <a:pt x="132870" y="36632"/>
                  </a:lnTo>
                  <a:lnTo>
                    <a:pt x="95432" y="63100"/>
                  </a:lnTo>
                  <a:lnTo>
                    <a:pt x="63100" y="95432"/>
                  </a:lnTo>
                  <a:lnTo>
                    <a:pt x="36632" y="132870"/>
                  </a:lnTo>
                  <a:lnTo>
                    <a:pt x="16786" y="174653"/>
                  </a:lnTo>
                  <a:lnTo>
                    <a:pt x="4323" y="220024"/>
                  </a:lnTo>
                  <a:lnTo>
                    <a:pt x="0" y="268224"/>
                  </a:lnTo>
                  <a:lnTo>
                    <a:pt x="4323" y="316423"/>
                  </a:lnTo>
                  <a:lnTo>
                    <a:pt x="16786" y="361794"/>
                  </a:lnTo>
                  <a:lnTo>
                    <a:pt x="36632" y="403577"/>
                  </a:lnTo>
                  <a:lnTo>
                    <a:pt x="63100" y="441015"/>
                  </a:lnTo>
                  <a:lnTo>
                    <a:pt x="95432" y="473347"/>
                  </a:lnTo>
                  <a:lnTo>
                    <a:pt x="132870" y="499815"/>
                  </a:lnTo>
                  <a:lnTo>
                    <a:pt x="174653" y="519661"/>
                  </a:lnTo>
                  <a:lnTo>
                    <a:pt x="220024" y="532124"/>
                  </a:lnTo>
                  <a:lnTo>
                    <a:pt x="268224" y="536448"/>
                  </a:lnTo>
                  <a:lnTo>
                    <a:pt x="316423" y="532124"/>
                  </a:lnTo>
                  <a:lnTo>
                    <a:pt x="361794" y="519661"/>
                  </a:lnTo>
                  <a:lnTo>
                    <a:pt x="403577" y="499815"/>
                  </a:lnTo>
                  <a:lnTo>
                    <a:pt x="441015" y="473347"/>
                  </a:lnTo>
                  <a:lnTo>
                    <a:pt x="473347" y="441015"/>
                  </a:lnTo>
                  <a:lnTo>
                    <a:pt x="499815" y="403577"/>
                  </a:lnTo>
                  <a:lnTo>
                    <a:pt x="519661" y="361794"/>
                  </a:lnTo>
                  <a:lnTo>
                    <a:pt x="532124" y="316423"/>
                  </a:lnTo>
                  <a:lnTo>
                    <a:pt x="536448" y="268224"/>
                  </a:lnTo>
                  <a:lnTo>
                    <a:pt x="532124" y="220024"/>
                  </a:lnTo>
                  <a:lnTo>
                    <a:pt x="519661" y="174653"/>
                  </a:lnTo>
                  <a:lnTo>
                    <a:pt x="499815" y="132870"/>
                  </a:lnTo>
                  <a:lnTo>
                    <a:pt x="473347" y="95432"/>
                  </a:lnTo>
                  <a:lnTo>
                    <a:pt x="441015" y="63100"/>
                  </a:lnTo>
                  <a:lnTo>
                    <a:pt x="403577" y="36632"/>
                  </a:lnTo>
                  <a:lnTo>
                    <a:pt x="361794" y="16786"/>
                  </a:lnTo>
                  <a:lnTo>
                    <a:pt x="316423" y="4323"/>
                  </a:lnTo>
                  <a:lnTo>
                    <a:pt x="268224" y="0"/>
                  </a:lnTo>
                  <a:close/>
                </a:path>
              </a:pathLst>
            </a:custGeom>
            <a:solidFill>
              <a:srgbClr val="4471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 txBox="1"/>
            <p:nvPr/>
          </p:nvSpPr>
          <p:spPr>
            <a:xfrm>
              <a:off x="6823069" y="3807333"/>
              <a:ext cx="165735" cy="3308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2000" dirty="0">
                  <a:solidFill>
                    <a:srgbClr val="FFFFFF"/>
                  </a:solidFill>
                  <a:latin typeface="Consolas"/>
                  <a:cs typeface="Consolas"/>
                </a:rPr>
                <a:t>4</a:t>
              </a:r>
              <a:endParaRPr sz="2000">
                <a:latin typeface="Consolas"/>
                <a:cs typeface="Consolas"/>
              </a:endParaRPr>
            </a:p>
          </p:txBody>
        </p:sp>
        <p:grpSp>
          <p:nvGrpSpPr>
            <p:cNvPr id="22" name="object 22"/>
            <p:cNvGrpSpPr/>
            <p:nvPr/>
          </p:nvGrpSpPr>
          <p:grpSpPr>
            <a:xfrm>
              <a:off x="3470968" y="1963102"/>
              <a:ext cx="4925060" cy="2039620"/>
              <a:chOff x="3805618" y="1963102"/>
              <a:chExt cx="4925060" cy="2039620"/>
            </a:xfrm>
          </p:grpSpPr>
          <p:sp>
            <p:nvSpPr>
              <p:cNvPr id="23" name="object 23"/>
              <p:cNvSpPr/>
              <p:nvPr/>
            </p:nvSpPr>
            <p:spPr>
              <a:xfrm>
                <a:off x="3819905" y="3073145"/>
                <a:ext cx="942340" cy="715010"/>
              </a:xfrm>
              <a:custGeom>
                <a:avLst/>
                <a:gdLst/>
                <a:ahLst/>
                <a:cxnLst/>
                <a:rect l="l" t="t" r="r" b="b"/>
                <a:pathLst>
                  <a:path w="942339" h="715010">
                    <a:moveTo>
                      <a:pt x="0" y="0"/>
                    </a:moveTo>
                    <a:lnTo>
                      <a:pt x="941832" y="714502"/>
                    </a:lnTo>
                  </a:path>
                </a:pathLst>
              </a:custGeom>
              <a:ln w="28575">
                <a:solidFill>
                  <a:srgbClr val="40404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4" name="object 24"/>
              <p:cNvSpPr/>
              <p:nvPr/>
            </p:nvSpPr>
            <p:spPr>
              <a:xfrm>
                <a:off x="3912869" y="1977389"/>
                <a:ext cx="771525" cy="641350"/>
              </a:xfrm>
              <a:custGeom>
                <a:avLst/>
                <a:gdLst/>
                <a:ahLst/>
                <a:cxnLst/>
                <a:rect l="l" t="t" r="r" b="b"/>
                <a:pathLst>
                  <a:path w="771525" h="641350">
                    <a:moveTo>
                      <a:pt x="0" y="640841"/>
                    </a:moveTo>
                    <a:lnTo>
                      <a:pt x="771271" y="0"/>
                    </a:lnTo>
                  </a:path>
                </a:pathLst>
              </a:custGeom>
              <a:ln w="28575">
                <a:solidFill>
                  <a:srgbClr val="40404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5" name="object 25"/>
              <p:cNvSpPr/>
              <p:nvPr/>
            </p:nvSpPr>
            <p:spPr>
              <a:xfrm>
                <a:off x="5218938" y="2004821"/>
                <a:ext cx="688340" cy="538480"/>
              </a:xfrm>
              <a:custGeom>
                <a:avLst/>
                <a:gdLst/>
                <a:ahLst/>
                <a:cxnLst/>
                <a:rect l="l" t="t" r="r" b="b"/>
                <a:pathLst>
                  <a:path w="688339" h="538480">
                    <a:moveTo>
                      <a:pt x="0" y="0"/>
                    </a:moveTo>
                    <a:lnTo>
                      <a:pt x="688086" y="538226"/>
                    </a:lnTo>
                  </a:path>
                </a:pathLst>
              </a:custGeom>
              <a:ln w="28575">
                <a:solidFill>
                  <a:srgbClr val="40404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6" name="object 26"/>
              <p:cNvSpPr/>
              <p:nvPr/>
            </p:nvSpPr>
            <p:spPr>
              <a:xfrm>
                <a:off x="6340601" y="2151125"/>
                <a:ext cx="622935" cy="466725"/>
              </a:xfrm>
              <a:custGeom>
                <a:avLst/>
                <a:gdLst/>
                <a:ahLst/>
                <a:cxnLst/>
                <a:rect l="l" t="t" r="r" b="b"/>
                <a:pathLst>
                  <a:path w="622934" h="466725">
                    <a:moveTo>
                      <a:pt x="0" y="466471"/>
                    </a:moveTo>
                    <a:lnTo>
                      <a:pt x="622681" y="0"/>
                    </a:lnTo>
                  </a:path>
                </a:pathLst>
              </a:custGeom>
              <a:ln w="28575">
                <a:solidFill>
                  <a:srgbClr val="40404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7" name="object 27"/>
              <p:cNvSpPr/>
              <p:nvPr/>
            </p:nvSpPr>
            <p:spPr>
              <a:xfrm>
                <a:off x="5220461" y="3978401"/>
                <a:ext cx="1752600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752600" h="9525">
                    <a:moveTo>
                      <a:pt x="0" y="0"/>
                    </a:moveTo>
                    <a:lnTo>
                      <a:pt x="1752092" y="9271"/>
                    </a:lnTo>
                  </a:path>
                </a:pathLst>
              </a:custGeom>
              <a:ln w="28575">
                <a:solidFill>
                  <a:srgbClr val="40404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8" name="object 28"/>
              <p:cNvSpPr/>
              <p:nvPr/>
            </p:nvSpPr>
            <p:spPr>
              <a:xfrm>
                <a:off x="7509509" y="3086861"/>
                <a:ext cx="1207135" cy="901700"/>
              </a:xfrm>
              <a:custGeom>
                <a:avLst/>
                <a:gdLst/>
                <a:ahLst/>
                <a:cxnLst/>
                <a:rect l="l" t="t" r="r" b="b"/>
                <a:pathLst>
                  <a:path w="1207134" h="901700">
                    <a:moveTo>
                      <a:pt x="0" y="901192"/>
                    </a:moveTo>
                    <a:lnTo>
                      <a:pt x="1206754" y="0"/>
                    </a:lnTo>
                  </a:path>
                </a:pathLst>
              </a:custGeom>
              <a:ln w="28575">
                <a:solidFill>
                  <a:srgbClr val="40404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9" name="object 29"/>
              <p:cNvSpPr/>
              <p:nvPr/>
            </p:nvSpPr>
            <p:spPr>
              <a:xfrm>
                <a:off x="7422641" y="2013965"/>
                <a:ext cx="1194435" cy="615315"/>
              </a:xfrm>
              <a:custGeom>
                <a:avLst/>
                <a:gdLst/>
                <a:ahLst/>
                <a:cxnLst/>
                <a:rect l="l" t="t" r="r" b="b"/>
                <a:pathLst>
                  <a:path w="1194434" h="615314">
                    <a:moveTo>
                      <a:pt x="0" y="0"/>
                    </a:moveTo>
                    <a:lnTo>
                      <a:pt x="1194308" y="615315"/>
                    </a:lnTo>
                  </a:path>
                </a:pathLst>
              </a:custGeom>
              <a:ln w="28575">
                <a:solidFill>
                  <a:srgbClr val="404040"/>
                </a:solidFill>
              </a:ln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sp>
        <p:nvSpPr>
          <p:cNvPr id="31" name="文本框 30">
            <a:extLst>
              <a:ext uri="{FF2B5EF4-FFF2-40B4-BE49-F238E27FC236}">
                <a16:creationId xmlns:a16="http://schemas.microsoft.com/office/drawing/2014/main" id="{4389ACBC-4A1B-D3EC-CBE2-4F7559384A06}"/>
              </a:ext>
            </a:extLst>
          </p:cNvPr>
          <p:cNvSpPr txBox="1"/>
          <p:nvPr/>
        </p:nvSpPr>
        <p:spPr>
          <a:xfrm>
            <a:off x="2155780" y="4368654"/>
            <a:ext cx="8315947" cy="193899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ja-JP" altLang="en-US" sz="2000" b="1" dirty="0">
                <a:solidFill>
                  <a:srgbClr val="EC7C30"/>
                </a:solidFill>
                <a:cs typeface="等线"/>
              </a:rPr>
              <a:t>求</a:t>
            </a:r>
            <a:r>
              <a:rPr lang="en-US" sz="2000" b="1" spc="-5" dirty="0">
                <a:solidFill>
                  <a:srgbClr val="EC7C30"/>
                </a:solidFill>
                <a:cs typeface="等线"/>
              </a:rPr>
              <a:t>S</a:t>
            </a:r>
            <a:r>
              <a:rPr lang="en-US" sz="2000" b="1" dirty="0">
                <a:solidFill>
                  <a:srgbClr val="EC7C30"/>
                </a:solidFill>
                <a:cs typeface="等线"/>
              </a:rPr>
              <a:t>-T</a:t>
            </a:r>
            <a:r>
              <a:rPr lang="ja-JP" altLang="en-US" sz="2000" b="1" dirty="0">
                <a:solidFill>
                  <a:srgbClr val="EC7C30"/>
                </a:solidFill>
                <a:cs typeface="等线"/>
              </a:rPr>
              <a:t>的最短路</a:t>
            </a:r>
            <a:r>
              <a:rPr lang="ja-JP" altLang="en-US" sz="2000" dirty="0">
                <a:solidFill>
                  <a:srgbClr val="2D4A87"/>
                </a:solidFill>
                <a:cs typeface="等线"/>
              </a:rPr>
              <a:t>，交替节点搜索（</a:t>
            </a:r>
            <a:r>
              <a:rPr lang="ja-JP" altLang="en-US" sz="2000" b="1" dirty="0">
                <a:solidFill>
                  <a:srgbClr val="2D4A87"/>
                </a:solidFill>
                <a:cs typeface="等线"/>
              </a:rPr>
              <a:t>一次正向节点，一次反向节点</a:t>
            </a:r>
            <a:r>
              <a:rPr lang="ja-JP" altLang="en-US" sz="2000" dirty="0">
                <a:solidFill>
                  <a:srgbClr val="2D4A87"/>
                </a:solidFill>
                <a:cs typeface="等线"/>
              </a:rPr>
              <a:t>）时</a:t>
            </a:r>
            <a:endParaRPr lang="ja-JP" altLang="en-US" sz="2000" dirty="0">
              <a:cs typeface="等线"/>
            </a:endParaRPr>
          </a:p>
          <a:p>
            <a:pPr marL="12700">
              <a:lnSpc>
                <a:spcPct val="100000"/>
              </a:lnSpc>
            </a:pPr>
            <a:r>
              <a:rPr lang="en-US" sz="2000" spc="-5" dirty="0">
                <a:solidFill>
                  <a:srgbClr val="2D4A87"/>
                </a:solidFill>
                <a:cs typeface="等线"/>
              </a:rPr>
              <a:t>Step</a:t>
            </a:r>
            <a:r>
              <a:rPr lang="en-US" sz="2000" spc="-20" dirty="0">
                <a:solidFill>
                  <a:srgbClr val="2D4A87"/>
                </a:solidFill>
                <a:cs typeface="等线"/>
              </a:rPr>
              <a:t> </a:t>
            </a:r>
            <a:r>
              <a:rPr lang="en-US" sz="2000" dirty="0">
                <a:solidFill>
                  <a:srgbClr val="2D4A87"/>
                </a:solidFill>
                <a:cs typeface="等线"/>
              </a:rPr>
              <a:t>1</a:t>
            </a:r>
            <a:r>
              <a:rPr lang="en-US" sz="2000" spc="-15" dirty="0">
                <a:solidFill>
                  <a:srgbClr val="2D4A87"/>
                </a:solidFill>
                <a:cs typeface="等线"/>
              </a:rPr>
              <a:t> </a:t>
            </a:r>
            <a:r>
              <a:rPr lang="en-US" sz="2000" dirty="0">
                <a:solidFill>
                  <a:srgbClr val="2D4A87"/>
                </a:solidFill>
                <a:cs typeface="等线"/>
              </a:rPr>
              <a:t>:</a:t>
            </a:r>
            <a:r>
              <a:rPr lang="en-US" sz="2000" spc="-20" dirty="0">
                <a:solidFill>
                  <a:srgbClr val="2D4A87"/>
                </a:solidFill>
                <a:cs typeface="等线"/>
              </a:rPr>
              <a:t> </a:t>
            </a:r>
            <a:r>
              <a:rPr lang="en-US" sz="2000" dirty="0">
                <a:solidFill>
                  <a:srgbClr val="2D4A87"/>
                </a:solidFill>
                <a:cs typeface="等线"/>
              </a:rPr>
              <a:t>S</a:t>
            </a:r>
            <a:r>
              <a:rPr lang="en-US" sz="2000" spc="-10" dirty="0">
                <a:solidFill>
                  <a:srgbClr val="2D4A87"/>
                </a:solidFill>
                <a:cs typeface="等线"/>
              </a:rPr>
              <a:t> </a:t>
            </a:r>
            <a:r>
              <a:rPr lang="en-US" sz="2000" dirty="0">
                <a:solidFill>
                  <a:srgbClr val="2D4A87"/>
                </a:solidFill>
                <a:cs typeface="等线"/>
              </a:rPr>
              <a:t>–&gt;</a:t>
            </a:r>
            <a:r>
              <a:rPr lang="en-US" sz="2000" spc="-30" dirty="0">
                <a:solidFill>
                  <a:srgbClr val="2D4A87"/>
                </a:solidFill>
                <a:cs typeface="等线"/>
              </a:rPr>
              <a:t> {</a:t>
            </a:r>
            <a:r>
              <a:rPr lang="en-US" sz="2000" dirty="0">
                <a:solidFill>
                  <a:srgbClr val="2D4A87"/>
                </a:solidFill>
                <a:cs typeface="等线"/>
              </a:rPr>
              <a:t>1</a:t>
            </a:r>
            <a:r>
              <a:rPr lang="en-US" sz="2000" spc="-15" dirty="0">
                <a:solidFill>
                  <a:srgbClr val="2D4A87"/>
                </a:solidFill>
                <a:cs typeface="等线"/>
              </a:rPr>
              <a:t> </a:t>
            </a:r>
            <a:r>
              <a:rPr lang="en-US" sz="2000" dirty="0">
                <a:solidFill>
                  <a:srgbClr val="2D4A87"/>
                </a:solidFill>
                <a:cs typeface="等线"/>
              </a:rPr>
              <a:t>,</a:t>
            </a:r>
            <a:r>
              <a:rPr lang="en-US" sz="2000" spc="-15" dirty="0">
                <a:solidFill>
                  <a:srgbClr val="2D4A87"/>
                </a:solidFill>
                <a:cs typeface="等线"/>
              </a:rPr>
              <a:t> </a:t>
            </a:r>
            <a:r>
              <a:rPr lang="en-US" sz="2000" dirty="0">
                <a:solidFill>
                  <a:srgbClr val="2D4A87"/>
                </a:solidFill>
                <a:cs typeface="等线"/>
              </a:rPr>
              <a:t>2}</a:t>
            </a:r>
            <a:endParaRPr lang="en-US" sz="2000" dirty="0">
              <a:cs typeface="等线"/>
            </a:endParaRPr>
          </a:p>
          <a:p>
            <a:pPr marL="12700">
              <a:lnSpc>
                <a:spcPct val="100000"/>
              </a:lnSpc>
            </a:pPr>
            <a:r>
              <a:rPr lang="en-US" sz="2000" spc="-5" dirty="0">
                <a:solidFill>
                  <a:srgbClr val="2D4A87"/>
                </a:solidFill>
                <a:cs typeface="等线"/>
              </a:rPr>
              <a:t>Step</a:t>
            </a:r>
            <a:r>
              <a:rPr lang="en-US" sz="2000" spc="-20" dirty="0">
                <a:solidFill>
                  <a:srgbClr val="2D4A87"/>
                </a:solidFill>
                <a:cs typeface="等线"/>
              </a:rPr>
              <a:t> </a:t>
            </a:r>
            <a:r>
              <a:rPr lang="en-US" sz="2000" dirty="0">
                <a:solidFill>
                  <a:srgbClr val="2D4A87"/>
                </a:solidFill>
                <a:cs typeface="等线"/>
              </a:rPr>
              <a:t>2</a:t>
            </a:r>
            <a:r>
              <a:rPr lang="en-US" sz="2000" spc="-15" dirty="0">
                <a:solidFill>
                  <a:srgbClr val="2D4A87"/>
                </a:solidFill>
                <a:cs typeface="等线"/>
              </a:rPr>
              <a:t> </a:t>
            </a:r>
            <a:r>
              <a:rPr lang="en-US" sz="2000" dirty="0">
                <a:solidFill>
                  <a:srgbClr val="2D4A87"/>
                </a:solidFill>
                <a:cs typeface="等线"/>
              </a:rPr>
              <a:t>:</a:t>
            </a:r>
            <a:r>
              <a:rPr lang="en-US" sz="2000" spc="-20" dirty="0">
                <a:solidFill>
                  <a:srgbClr val="2D4A87"/>
                </a:solidFill>
                <a:cs typeface="等线"/>
              </a:rPr>
              <a:t> </a:t>
            </a:r>
            <a:r>
              <a:rPr lang="en-US" sz="2000" dirty="0">
                <a:solidFill>
                  <a:srgbClr val="2D4A87"/>
                </a:solidFill>
                <a:cs typeface="等线"/>
              </a:rPr>
              <a:t>T</a:t>
            </a:r>
            <a:r>
              <a:rPr lang="en-US" sz="2000" spc="-5" dirty="0">
                <a:solidFill>
                  <a:srgbClr val="2D4A87"/>
                </a:solidFill>
                <a:cs typeface="等线"/>
              </a:rPr>
              <a:t> </a:t>
            </a:r>
            <a:r>
              <a:rPr lang="en-US" sz="2000" dirty="0">
                <a:solidFill>
                  <a:srgbClr val="2D4A87"/>
                </a:solidFill>
                <a:cs typeface="等线"/>
              </a:rPr>
              <a:t>–&gt;</a:t>
            </a:r>
            <a:r>
              <a:rPr lang="en-US" sz="2000" spc="-30" dirty="0">
                <a:solidFill>
                  <a:srgbClr val="2D4A87"/>
                </a:solidFill>
                <a:cs typeface="等线"/>
              </a:rPr>
              <a:t> {</a:t>
            </a:r>
            <a:r>
              <a:rPr lang="en-US" sz="2000" dirty="0">
                <a:solidFill>
                  <a:srgbClr val="2D4A87"/>
                </a:solidFill>
                <a:cs typeface="等线"/>
              </a:rPr>
              <a:t>3</a:t>
            </a:r>
            <a:r>
              <a:rPr lang="en-US" sz="2000" spc="-15" dirty="0">
                <a:solidFill>
                  <a:srgbClr val="2D4A87"/>
                </a:solidFill>
                <a:cs typeface="等线"/>
              </a:rPr>
              <a:t> </a:t>
            </a:r>
            <a:r>
              <a:rPr lang="en-US" sz="2000" dirty="0">
                <a:solidFill>
                  <a:srgbClr val="2D4A87"/>
                </a:solidFill>
                <a:cs typeface="等线"/>
              </a:rPr>
              <a:t>,</a:t>
            </a:r>
            <a:r>
              <a:rPr lang="en-US" sz="2000" spc="-15" dirty="0">
                <a:solidFill>
                  <a:srgbClr val="2D4A87"/>
                </a:solidFill>
                <a:cs typeface="等线"/>
              </a:rPr>
              <a:t> </a:t>
            </a:r>
            <a:r>
              <a:rPr lang="en-US" sz="2000" dirty="0">
                <a:solidFill>
                  <a:srgbClr val="2D4A87"/>
                </a:solidFill>
                <a:cs typeface="等线"/>
              </a:rPr>
              <a:t>4}</a:t>
            </a:r>
            <a:endParaRPr lang="en-US" sz="2000" dirty="0">
              <a:cs typeface="等线"/>
            </a:endParaRPr>
          </a:p>
          <a:p>
            <a:pPr marL="12700">
              <a:lnSpc>
                <a:spcPct val="100000"/>
              </a:lnSpc>
            </a:pPr>
            <a:r>
              <a:rPr lang="en-US" sz="2000" spc="-5" dirty="0">
                <a:solidFill>
                  <a:srgbClr val="2D4A87"/>
                </a:solidFill>
                <a:cs typeface="等线"/>
              </a:rPr>
              <a:t>Step</a:t>
            </a:r>
            <a:r>
              <a:rPr lang="en-US" sz="2000" spc="-25" dirty="0">
                <a:solidFill>
                  <a:srgbClr val="2D4A87"/>
                </a:solidFill>
                <a:cs typeface="等线"/>
              </a:rPr>
              <a:t> </a:t>
            </a:r>
            <a:r>
              <a:rPr lang="en-US" sz="2000" dirty="0">
                <a:solidFill>
                  <a:srgbClr val="2D4A87"/>
                </a:solidFill>
                <a:cs typeface="等线"/>
              </a:rPr>
              <a:t>3</a:t>
            </a:r>
            <a:r>
              <a:rPr lang="en-US" sz="2000" spc="-15" dirty="0">
                <a:solidFill>
                  <a:srgbClr val="2D4A87"/>
                </a:solidFill>
                <a:cs typeface="等线"/>
              </a:rPr>
              <a:t> </a:t>
            </a:r>
            <a:r>
              <a:rPr lang="en-US" sz="2000" dirty="0">
                <a:solidFill>
                  <a:srgbClr val="2D4A87"/>
                </a:solidFill>
                <a:cs typeface="等线"/>
              </a:rPr>
              <a:t>:</a:t>
            </a:r>
            <a:r>
              <a:rPr lang="en-US" sz="2000" spc="-20" dirty="0">
                <a:solidFill>
                  <a:srgbClr val="2D4A87"/>
                </a:solidFill>
                <a:cs typeface="等线"/>
              </a:rPr>
              <a:t> </a:t>
            </a:r>
            <a:r>
              <a:rPr lang="en-US" sz="2000" dirty="0">
                <a:solidFill>
                  <a:srgbClr val="2D4A87"/>
                </a:solidFill>
                <a:cs typeface="等线"/>
              </a:rPr>
              <a:t>1</a:t>
            </a:r>
            <a:r>
              <a:rPr lang="en-US" sz="2000" spc="-15" dirty="0">
                <a:solidFill>
                  <a:srgbClr val="2D4A87"/>
                </a:solidFill>
                <a:cs typeface="等线"/>
              </a:rPr>
              <a:t> </a:t>
            </a:r>
            <a:r>
              <a:rPr lang="en-US" sz="2000" dirty="0">
                <a:solidFill>
                  <a:srgbClr val="2D4A87"/>
                </a:solidFill>
                <a:cs typeface="等线"/>
              </a:rPr>
              <a:t>–&gt;</a:t>
            </a:r>
            <a:r>
              <a:rPr lang="en-US" sz="2000" spc="-30" dirty="0">
                <a:solidFill>
                  <a:srgbClr val="2D4A87"/>
                </a:solidFill>
                <a:cs typeface="等线"/>
              </a:rPr>
              <a:t> {</a:t>
            </a:r>
            <a:r>
              <a:rPr lang="en-US" sz="2000" dirty="0">
                <a:solidFill>
                  <a:srgbClr val="2D4A87"/>
                </a:solidFill>
                <a:cs typeface="等线"/>
              </a:rPr>
              <a:t>5}</a:t>
            </a:r>
            <a:endParaRPr lang="en-US" sz="2000" dirty="0">
              <a:cs typeface="等线"/>
            </a:endParaRPr>
          </a:p>
          <a:p>
            <a:pPr marL="12700">
              <a:lnSpc>
                <a:spcPct val="100000"/>
              </a:lnSpc>
              <a:tabLst>
                <a:tab pos="1626235" algn="l"/>
              </a:tabLst>
            </a:pPr>
            <a:r>
              <a:rPr lang="en-US" sz="2000" spc="-5" dirty="0">
                <a:solidFill>
                  <a:srgbClr val="2D4A87"/>
                </a:solidFill>
                <a:cs typeface="等线"/>
              </a:rPr>
              <a:t>Step </a:t>
            </a:r>
            <a:r>
              <a:rPr lang="en-US" sz="2000" dirty="0">
                <a:solidFill>
                  <a:srgbClr val="2D4A87"/>
                </a:solidFill>
                <a:cs typeface="等线"/>
              </a:rPr>
              <a:t>4 :</a:t>
            </a:r>
            <a:r>
              <a:rPr lang="en-US" sz="2000" spc="-5" dirty="0">
                <a:solidFill>
                  <a:srgbClr val="2D4A87"/>
                </a:solidFill>
                <a:cs typeface="等线"/>
              </a:rPr>
              <a:t> </a:t>
            </a:r>
            <a:r>
              <a:rPr lang="en-US" sz="2000" dirty="0">
                <a:solidFill>
                  <a:srgbClr val="2D4A87"/>
                </a:solidFill>
                <a:cs typeface="等线"/>
              </a:rPr>
              <a:t>3 –&gt;</a:t>
            </a:r>
            <a:r>
              <a:rPr lang="en-US" sz="2000" spc="-15" dirty="0">
                <a:solidFill>
                  <a:srgbClr val="2D4A87"/>
                </a:solidFill>
                <a:cs typeface="等线"/>
              </a:rPr>
              <a:t> {</a:t>
            </a:r>
            <a:r>
              <a:rPr lang="en-US" sz="2000" dirty="0">
                <a:solidFill>
                  <a:srgbClr val="2D4A87"/>
                </a:solidFill>
                <a:cs typeface="等线"/>
              </a:rPr>
              <a:t>5}	</a:t>
            </a:r>
          </a:p>
          <a:p>
            <a:pPr marL="12700">
              <a:lnSpc>
                <a:spcPct val="100000"/>
              </a:lnSpc>
              <a:tabLst>
                <a:tab pos="1626235" algn="l"/>
              </a:tabLst>
            </a:pPr>
            <a:r>
              <a:rPr lang="ja-JP" altLang="en-US" sz="2000" dirty="0">
                <a:solidFill>
                  <a:srgbClr val="2D4A87"/>
                </a:solidFill>
                <a:cs typeface="等线"/>
              </a:rPr>
              <a:t>返回最短路为</a:t>
            </a:r>
            <a:r>
              <a:rPr lang="en-US" altLang="ja-JP" sz="2000" spc="-5" dirty="0">
                <a:solidFill>
                  <a:srgbClr val="2D4A87"/>
                </a:solidFill>
                <a:cs typeface="等线"/>
              </a:rPr>
              <a:t>4</a:t>
            </a:r>
            <a:r>
              <a:rPr lang="ja-JP" altLang="en-US" sz="2000" spc="-5" dirty="0">
                <a:solidFill>
                  <a:srgbClr val="2D4A87"/>
                </a:solidFill>
                <a:cs typeface="等线"/>
              </a:rPr>
              <a:t>，</a:t>
            </a:r>
            <a:r>
              <a:rPr lang="ja-JP" altLang="en-US" sz="2000" dirty="0">
                <a:solidFill>
                  <a:srgbClr val="2D4A87"/>
                </a:solidFill>
                <a:cs typeface="等线"/>
              </a:rPr>
              <a:t>错误的，事实</a:t>
            </a:r>
            <a:r>
              <a:rPr lang="ja-JP" altLang="en-US" sz="2000" spc="-15" dirty="0">
                <a:solidFill>
                  <a:srgbClr val="2D4A87"/>
                </a:solidFill>
                <a:cs typeface="等线"/>
              </a:rPr>
              <a:t>是</a:t>
            </a:r>
            <a:r>
              <a:rPr lang="en-US" altLang="ja-JP" sz="2000" spc="-5" dirty="0">
                <a:solidFill>
                  <a:srgbClr val="2D4A87"/>
                </a:solidFill>
                <a:cs typeface="等线"/>
              </a:rPr>
              <a:t>3</a:t>
            </a:r>
            <a:r>
              <a:rPr lang="ja-JP" altLang="en-US" sz="2000" spc="-5" dirty="0">
                <a:solidFill>
                  <a:srgbClr val="2D4A87"/>
                </a:solidFill>
                <a:cs typeface="等线"/>
              </a:rPr>
              <a:t>，</a:t>
            </a:r>
            <a:r>
              <a:rPr lang="en-US" sz="2000" spc="-5" dirty="0">
                <a:solidFill>
                  <a:srgbClr val="2D4A87"/>
                </a:solidFill>
                <a:cs typeface="等线"/>
              </a:rPr>
              <a:t>S-2-4-T</a:t>
            </a:r>
            <a:endParaRPr lang="en-US" sz="2000" dirty="0">
              <a:cs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8425072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042922" y="852678"/>
            <a:ext cx="169926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双向</a:t>
            </a: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BFS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C4226BB-8092-E0F8-23AA-DFE04A6D7828}"/>
              </a:ext>
            </a:extLst>
          </p:cNvPr>
          <p:cNvSpPr txBox="1"/>
          <p:nvPr/>
        </p:nvSpPr>
        <p:spPr>
          <a:xfrm>
            <a:off x="1097280" y="1587976"/>
            <a:ext cx="9997440" cy="25887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b="1" dirty="0"/>
              <a:t>例：</a:t>
            </a:r>
          </a:p>
          <a:p>
            <a:pPr>
              <a:lnSpc>
                <a:spcPct val="200000"/>
              </a:lnSpc>
            </a:pPr>
            <a:r>
              <a:rPr lang="zh-CN" altLang="en-US" sz="2000" dirty="0"/>
              <a:t>假设我们在一个无障碍的棋盘上进行搜索，从起点 </a:t>
            </a:r>
            <a:r>
              <a:rPr lang="en-US" altLang="zh-CN" sz="2000" dirty="0"/>
              <a:t>(</a:t>
            </a:r>
            <a:r>
              <a:rPr lang="en-US" altLang="zh-CN" sz="2000" dirty="0" err="1"/>
              <a:t>sx</a:t>
            </a:r>
            <a:r>
              <a:rPr lang="en-US" altLang="zh-CN" sz="2000" dirty="0"/>
              <a:t>, </a:t>
            </a:r>
            <a:r>
              <a:rPr lang="en-US" altLang="zh-CN" sz="2000" dirty="0" err="1"/>
              <a:t>sy</a:t>
            </a:r>
            <a:r>
              <a:rPr lang="en-US" altLang="zh-CN" sz="2000" dirty="0"/>
              <a:t>) </a:t>
            </a:r>
            <a:r>
              <a:rPr lang="zh-CN" altLang="en-US" sz="2000" dirty="0"/>
              <a:t>到目标点 </a:t>
            </a:r>
            <a:r>
              <a:rPr lang="en-US" altLang="zh-CN" sz="2000" dirty="0"/>
              <a:t>(</a:t>
            </a:r>
            <a:r>
              <a:rPr lang="en-US" altLang="zh-CN" sz="2000" dirty="0" err="1"/>
              <a:t>gx</a:t>
            </a:r>
            <a:r>
              <a:rPr lang="en-US" altLang="zh-CN" sz="2000" dirty="0"/>
              <a:t>, </a:t>
            </a:r>
            <a:r>
              <a:rPr lang="en-US" altLang="zh-CN" sz="2000" dirty="0" err="1"/>
              <a:t>gy</a:t>
            </a:r>
            <a:r>
              <a:rPr lang="en-US" altLang="zh-CN" sz="2000" dirty="0"/>
              <a:t>)</a:t>
            </a:r>
            <a:r>
              <a:rPr lang="zh-CN" altLang="en-US" sz="2000" dirty="0"/>
              <a:t>，我们只允许上下左右移动。</a:t>
            </a:r>
            <a:endParaRPr lang="en-US" altLang="zh-CN" sz="2000" dirty="0"/>
          </a:p>
          <a:p>
            <a:pPr>
              <a:lnSpc>
                <a:spcPct val="200000"/>
              </a:lnSpc>
            </a:pPr>
            <a:r>
              <a:rPr lang="zh-CN" altLang="en-US" sz="2000" dirty="0"/>
              <a:t>使用双向</a:t>
            </a:r>
            <a:r>
              <a:rPr lang="en-US" altLang="zh-CN" sz="2000" dirty="0"/>
              <a:t>BFS</a:t>
            </a:r>
            <a:r>
              <a:rPr lang="zh-CN" altLang="en-US" sz="2000" dirty="0"/>
              <a:t>求他的最短路径。其中棋盘的行列数和起点与目标点均从键盘输入。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3B58D52-37E7-9116-D6A8-98B09E507FDD}"/>
              </a:ext>
            </a:extLst>
          </p:cNvPr>
          <p:cNvSpPr txBox="1"/>
          <p:nvPr/>
        </p:nvSpPr>
        <p:spPr>
          <a:xfrm>
            <a:off x="1097280" y="4867149"/>
            <a:ext cx="9997440" cy="12345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12700">
              <a:lnSpc>
                <a:spcPct val="200000"/>
              </a:lnSpc>
              <a:spcBef>
                <a:spcPts val="100"/>
              </a:spcBef>
            </a:pPr>
            <a:r>
              <a:rPr lang="zh-CN" altLang="en-US" sz="2000" dirty="0"/>
              <a:t>双向 </a:t>
            </a:r>
            <a:r>
              <a:rPr lang="en-US" altLang="zh-CN" sz="2000" dirty="0"/>
              <a:t>BFS </a:t>
            </a:r>
            <a:r>
              <a:rPr lang="zh-CN" altLang="en-US" sz="2000" dirty="0"/>
              <a:t>的关键在于从起点和终点同时进行广度优先搜索，</a:t>
            </a:r>
            <a:r>
              <a:rPr lang="zh-CN" altLang="en-US" sz="2000" b="1" dirty="0">
                <a:solidFill>
                  <a:srgbClr val="C00000"/>
                </a:solidFill>
              </a:rPr>
              <a:t>逐层扩展</a:t>
            </a:r>
            <a:r>
              <a:rPr lang="zh-CN" altLang="en-US" sz="2000" dirty="0"/>
              <a:t>，直到两边的搜索前沿相遇。这样才可以保证找到的路径是最短的。</a:t>
            </a:r>
            <a:endParaRPr lang="en-US" altLang="zh-CN" sz="2000" dirty="0"/>
          </a:p>
        </p:txBody>
      </p:sp>
    </p:spTree>
    <p:extLst>
      <p:ext uri="{BB962C8B-B14F-4D97-AF65-F5344CB8AC3E}">
        <p14:creationId xmlns:p14="http://schemas.microsoft.com/office/powerpoint/2010/main" val="35435712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042922" y="852678"/>
            <a:ext cx="169926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双向</a:t>
            </a: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BFS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964464" y="1609746"/>
            <a:ext cx="10263072" cy="8856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/>
              <a:t>假设我们在一个无障碍的棋盘上进行搜索，从起点 </a:t>
            </a:r>
            <a:r>
              <a:rPr lang="en-US" altLang="zh-CN" sz="2000" dirty="0"/>
              <a:t>(</a:t>
            </a:r>
            <a:r>
              <a:rPr lang="en-US" altLang="zh-CN" sz="2000" dirty="0" err="1"/>
              <a:t>sx</a:t>
            </a:r>
            <a:r>
              <a:rPr lang="en-US" altLang="zh-CN" sz="2000" dirty="0"/>
              <a:t>, </a:t>
            </a:r>
            <a:r>
              <a:rPr lang="en-US" altLang="zh-CN" sz="2000" dirty="0" err="1"/>
              <a:t>sy</a:t>
            </a:r>
            <a:r>
              <a:rPr lang="en-US" altLang="zh-CN" sz="2000" dirty="0"/>
              <a:t>)</a:t>
            </a:r>
            <a:r>
              <a:rPr lang="zh-CN" altLang="en-US" sz="2000" dirty="0"/>
              <a:t> 到目标点 </a:t>
            </a:r>
            <a:r>
              <a:rPr lang="en-US" altLang="zh-CN" sz="2000" dirty="0"/>
              <a:t>(</a:t>
            </a:r>
            <a:r>
              <a:rPr lang="en-US" altLang="zh-CN" sz="2000" dirty="0" err="1"/>
              <a:t>gx</a:t>
            </a:r>
            <a:r>
              <a:rPr lang="en-US" altLang="zh-CN" sz="2000" dirty="0"/>
              <a:t>, </a:t>
            </a:r>
            <a:r>
              <a:rPr lang="en-US" altLang="zh-CN" sz="2000" dirty="0" err="1"/>
              <a:t>gy</a:t>
            </a:r>
            <a:r>
              <a:rPr lang="en-US" altLang="zh-CN" sz="2000" dirty="0"/>
              <a:t>)</a:t>
            </a:r>
            <a:r>
              <a:rPr lang="zh-CN" altLang="en-US" sz="2000" dirty="0"/>
              <a:t>，我们只允许上下左右移动。使用双向</a:t>
            </a:r>
            <a:r>
              <a:rPr lang="en-US" altLang="zh-CN" sz="2000" dirty="0"/>
              <a:t>BFS</a:t>
            </a:r>
            <a:r>
              <a:rPr lang="zh-CN" altLang="en-US" sz="2000" dirty="0"/>
              <a:t>求他的最短路径。</a:t>
            </a:r>
            <a:endParaRPr lang="en-US" altLang="zh-CN" sz="2000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C8AF289-7E79-9302-B6E1-1D18B1B5B985}"/>
              </a:ext>
            </a:extLst>
          </p:cNvPr>
          <p:cNvSpPr txBox="1"/>
          <p:nvPr/>
        </p:nvSpPr>
        <p:spPr>
          <a:xfrm>
            <a:off x="964464" y="3100761"/>
            <a:ext cx="10263072" cy="281186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effectLst/>
              </a:rPr>
              <a:t>初始化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effectLst/>
              </a:rPr>
              <a:t>：</a:t>
            </a:r>
            <a:endParaRPr kumimoji="0" lang="en-US" altLang="zh-CN" sz="20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effectLst/>
              </a:rPr>
              <a:t>创建两个队列：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effectLst/>
                <a:ea typeface="source-code-pro"/>
              </a:rPr>
              <a:t>qStart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effectLst/>
              </a:rPr>
              <a:t> 用于从起点开始的搜索，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effectLst/>
                <a:ea typeface="source-code-pro"/>
              </a:rPr>
              <a:t>qGoal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effectLst/>
              </a:rPr>
              <a:t> 用于从目标点开始的搜索。</a:t>
            </a:r>
            <a:endParaRPr kumimoji="0" lang="en-US" altLang="zh-CN" sz="20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effectLst/>
              </a:rPr>
              <a:t>创建两个访问数组：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effectLst/>
                <a:ea typeface="source-code-pro"/>
              </a:rPr>
              <a:t>visitedStart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effectLst/>
              </a:rPr>
              <a:t> 和 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effectLst/>
                <a:ea typeface="source-code-pro"/>
              </a:rPr>
              <a:t>visitedGoal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effectLst/>
              </a:rPr>
              <a:t>，用于</a:t>
            </a:r>
            <a:r>
              <a:rPr kumimoji="0" lang="zh-CN" altLang="en-US" sz="2000" b="0" i="0" u="none" strike="noStrike" cap="none" normalizeH="0" baseline="0" dirty="0">
                <a:ln>
                  <a:noFill/>
                </a:ln>
                <a:effectLst/>
              </a:rPr>
              <a:t>分别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effectLst/>
              </a:rPr>
              <a:t>记录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effectLst/>
              </a:rPr>
              <a:t>从起点开始的搜索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zh-CN" altLang="en-US" sz="2000" b="0" i="0" u="none" strike="noStrike" cap="none" normalizeH="0" baseline="0" dirty="0">
                <a:ln>
                  <a:noFill/>
                </a:ln>
                <a:effectLst/>
              </a:rPr>
              <a:t>和 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effectLst/>
              </a:rPr>
              <a:t>从目标点开始的搜索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effectLst/>
              </a:rPr>
              <a:t> 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effectLst/>
              </a:rPr>
              <a:t>已经访问过的节点。</a:t>
            </a:r>
            <a:endParaRPr kumimoji="0" lang="en-US" altLang="zh-CN" sz="20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zh-CN" altLang="en-US" sz="2000" b="1" i="0" u="none" strike="noStrike" cap="none" normalizeH="0" baseline="0" dirty="0">
                <a:ln>
                  <a:noFill/>
                </a:ln>
                <a:effectLst/>
              </a:rPr>
              <a:t>初始化起点：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effectLst/>
              </a:rPr>
              <a:t>将起点 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effectLst/>
                <a:ea typeface="source-code-pro"/>
              </a:rPr>
              <a:t>(sx, sy)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effectLst/>
              </a:rPr>
              <a:t> 加入 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effectLst/>
                <a:ea typeface="source-code-pro"/>
              </a:rPr>
              <a:t>qStart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effectLst/>
              </a:rPr>
              <a:t> 并标记为已访问。</a:t>
            </a:r>
            <a:endParaRPr kumimoji="0" lang="en-US" altLang="zh-CN" sz="2000" b="0" i="0" u="none" strike="noStrike" cap="none" normalizeH="0" baseline="0" dirty="0">
              <a:ln>
                <a:noFill/>
              </a:ln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effectLst/>
              </a:rPr>
              <a:t>将目标点 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effectLst/>
                <a:ea typeface="source-code-pro"/>
              </a:rPr>
              <a:t>(gx, gy)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effectLst/>
              </a:rPr>
              <a:t> 加入 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effectLst/>
                <a:ea typeface="source-code-pro"/>
              </a:rPr>
              <a:t>qGoal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effectLst/>
              </a:rPr>
              <a:t> 并标记为已访问。</a:t>
            </a:r>
          </a:p>
        </p:txBody>
      </p:sp>
    </p:spTree>
    <p:extLst>
      <p:ext uri="{BB962C8B-B14F-4D97-AF65-F5344CB8AC3E}">
        <p14:creationId xmlns:p14="http://schemas.microsoft.com/office/powerpoint/2010/main" val="2272472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042922" y="852678"/>
            <a:ext cx="169926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双向</a:t>
            </a: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BFS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7">
            <a:extLst>
              <a:ext uri="{FF2B5EF4-FFF2-40B4-BE49-F238E27FC236}">
                <a16:creationId xmlns:a16="http://schemas.microsoft.com/office/drawing/2014/main" id="{271F3205-7567-4736-8B09-D9FB97346263}"/>
              </a:ext>
            </a:extLst>
          </p:cNvPr>
          <p:cNvSpPr txBox="1"/>
          <p:nvPr/>
        </p:nvSpPr>
        <p:spPr>
          <a:xfrm>
            <a:off x="964464" y="1477430"/>
            <a:ext cx="10263072" cy="8856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/>
              <a:t>假设我们在一个无障碍的棋盘上进行搜索，从起点 </a:t>
            </a:r>
            <a:r>
              <a:rPr lang="en-US" altLang="zh-CN" sz="2000" dirty="0"/>
              <a:t>(</a:t>
            </a:r>
            <a:r>
              <a:rPr lang="en-US" altLang="zh-CN" sz="2000" dirty="0" err="1"/>
              <a:t>sx</a:t>
            </a:r>
            <a:r>
              <a:rPr lang="en-US" altLang="zh-CN" sz="2000" dirty="0"/>
              <a:t>, </a:t>
            </a:r>
            <a:r>
              <a:rPr lang="en-US" altLang="zh-CN" sz="2000" dirty="0" err="1"/>
              <a:t>sy</a:t>
            </a:r>
            <a:r>
              <a:rPr lang="en-US" altLang="zh-CN" sz="2000" dirty="0"/>
              <a:t>)</a:t>
            </a:r>
            <a:r>
              <a:rPr lang="zh-CN" altLang="en-US" sz="2000" dirty="0"/>
              <a:t> 到目标点 </a:t>
            </a:r>
            <a:r>
              <a:rPr lang="en-US" altLang="zh-CN" sz="2000" dirty="0"/>
              <a:t>(</a:t>
            </a:r>
            <a:r>
              <a:rPr lang="en-US" altLang="zh-CN" sz="2000" dirty="0" err="1"/>
              <a:t>gx</a:t>
            </a:r>
            <a:r>
              <a:rPr lang="en-US" altLang="zh-CN" sz="2000" dirty="0"/>
              <a:t>, </a:t>
            </a:r>
            <a:r>
              <a:rPr lang="en-US" altLang="zh-CN" sz="2000" dirty="0" err="1"/>
              <a:t>gy</a:t>
            </a:r>
            <a:r>
              <a:rPr lang="en-US" altLang="zh-CN" sz="2000" dirty="0"/>
              <a:t>)</a:t>
            </a:r>
            <a:r>
              <a:rPr lang="zh-CN" altLang="en-US" sz="2000" dirty="0"/>
              <a:t>，我们只允许上下左右移动。使用双向</a:t>
            </a:r>
            <a:r>
              <a:rPr lang="en-US" altLang="zh-CN" sz="2000" dirty="0"/>
              <a:t>BFS</a:t>
            </a:r>
            <a:r>
              <a:rPr lang="zh-CN" altLang="en-US" sz="2000" dirty="0"/>
              <a:t>求他的最短路径。</a:t>
            </a:r>
            <a:endParaRPr lang="en-US" altLang="zh-CN" sz="20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0A6B9C3-238D-A9D2-3960-6385F0D47505}"/>
              </a:ext>
            </a:extLst>
          </p:cNvPr>
          <p:cNvSpPr txBox="1"/>
          <p:nvPr/>
        </p:nvSpPr>
        <p:spPr>
          <a:xfrm>
            <a:off x="964464" y="2521858"/>
            <a:ext cx="10263072" cy="382752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b="1" dirty="0"/>
              <a:t>开始搜索：</a:t>
            </a:r>
          </a:p>
          <a:p>
            <a:pPr>
              <a:lnSpc>
                <a:spcPct val="150000"/>
              </a:lnSpc>
            </a:pPr>
            <a:r>
              <a:rPr lang="zh-CN" altLang="en-US" sz="2000" dirty="0"/>
              <a:t>进入一个循环，直到 </a:t>
            </a:r>
            <a:r>
              <a:rPr lang="en-US" altLang="zh-CN" sz="2000" dirty="0" err="1"/>
              <a:t>qStart</a:t>
            </a:r>
            <a:r>
              <a:rPr lang="en-US" altLang="zh-CN" sz="2000" dirty="0"/>
              <a:t> </a:t>
            </a:r>
            <a:r>
              <a:rPr lang="zh-CN" altLang="en-US" sz="2000" dirty="0"/>
              <a:t>或 </a:t>
            </a:r>
            <a:r>
              <a:rPr lang="en-US" altLang="zh-CN" sz="2000" dirty="0" err="1"/>
              <a:t>qGoal</a:t>
            </a:r>
            <a:r>
              <a:rPr lang="en-US" altLang="zh-CN" sz="2000" dirty="0"/>
              <a:t> </a:t>
            </a:r>
            <a:r>
              <a:rPr lang="zh-CN" altLang="en-US" sz="2000" dirty="0"/>
              <a:t>中有一个为空。每次循环中，选择较小的队列进行扩展，保持搜索的平衡。</a:t>
            </a:r>
          </a:p>
          <a:p>
            <a:pPr>
              <a:lnSpc>
                <a:spcPct val="150000"/>
              </a:lnSpc>
            </a:pPr>
            <a:r>
              <a:rPr lang="zh-CN" altLang="en-US" sz="2200" b="1" dirty="0"/>
              <a:t>扩展节点：</a:t>
            </a:r>
            <a:endParaRPr lang="en-US" altLang="zh-CN" sz="2200" b="1" dirty="0"/>
          </a:p>
          <a:p>
            <a:pPr>
              <a:lnSpc>
                <a:spcPct val="150000"/>
              </a:lnSpc>
            </a:pPr>
            <a:r>
              <a:rPr lang="zh-CN" altLang="en-US" sz="2000" dirty="0"/>
              <a:t>从当前选择的队列中，逐个弹出其目前所拥有的全部节点。对于每个弹出的节点，计算其所有的邻居。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zh-CN" altLang="en-US" sz="2000" dirty="0"/>
              <a:t>对每个邻居节点：检查其是否已经被对方方向访问过。如果是，则找到了最短路径，返回两边路径长度总和。否则将其加入当前队列，并标记为已访问。</a:t>
            </a:r>
          </a:p>
        </p:txBody>
      </p:sp>
    </p:spTree>
    <p:extLst>
      <p:ext uri="{BB962C8B-B14F-4D97-AF65-F5344CB8AC3E}">
        <p14:creationId xmlns:p14="http://schemas.microsoft.com/office/powerpoint/2010/main" val="1358625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535" y="-13716"/>
            <a:ext cx="12192000" cy="685799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201923" y="2124072"/>
            <a:ext cx="5788660" cy="2734945"/>
            <a:chOff x="3201923" y="2124072"/>
            <a:chExt cx="5788660" cy="2734945"/>
          </a:xfrm>
        </p:grpSpPr>
        <p:sp>
          <p:nvSpPr>
            <p:cNvPr id="4" name="object 4"/>
            <p:cNvSpPr/>
            <p:nvPr/>
          </p:nvSpPr>
          <p:spPr>
            <a:xfrm>
              <a:off x="3201924" y="2124074"/>
              <a:ext cx="5788660" cy="2734945"/>
            </a:xfrm>
            <a:custGeom>
              <a:avLst/>
              <a:gdLst/>
              <a:ahLst/>
              <a:cxnLst/>
              <a:rect l="l" t="t" r="r" b="b"/>
              <a:pathLst>
                <a:path w="5788659" h="2734945">
                  <a:moveTo>
                    <a:pt x="5788152" y="487680"/>
                  </a:moveTo>
                  <a:lnTo>
                    <a:pt x="5783605" y="442595"/>
                  </a:lnTo>
                  <a:lnTo>
                    <a:pt x="5770575" y="400608"/>
                  </a:lnTo>
                  <a:lnTo>
                    <a:pt x="5749963" y="362623"/>
                  </a:lnTo>
                  <a:lnTo>
                    <a:pt x="5722658" y="329526"/>
                  </a:lnTo>
                  <a:lnTo>
                    <a:pt x="5689562" y="302221"/>
                  </a:lnTo>
                  <a:lnTo>
                    <a:pt x="5651576" y="281609"/>
                  </a:lnTo>
                  <a:lnTo>
                    <a:pt x="5609590" y="268579"/>
                  </a:lnTo>
                  <a:lnTo>
                    <a:pt x="5564505" y="264033"/>
                  </a:lnTo>
                  <a:lnTo>
                    <a:pt x="1257414" y="264033"/>
                  </a:lnTo>
                  <a:lnTo>
                    <a:pt x="1257414" y="261035"/>
                  </a:lnTo>
                  <a:lnTo>
                    <a:pt x="863561" y="0"/>
                  </a:lnTo>
                  <a:lnTo>
                    <a:pt x="223875" y="0"/>
                  </a:lnTo>
                  <a:lnTo>
                    <a:pt x="173736" y="5575"/>
                  </a:lnTo>
                  <a:lnTo>
                    <a:pt x="127596" y="21501"/>
                  </a:lnTo>
                  <a:lnTo>
                    <a:pt x="86791" y="46545"/>
                  </a:lnTo>
                  <a:lnTo>
                    <a:pt x="52705" y="79502"/>
                  </a:lnTo>
                  <a:lnTo>
                    <a:pt x="26670" y="119138"/>
                  </a:lnTo>
                  <a:lnTo>
                    <a:pt x="10058" y="164261"/>
                  </a:lnTo>
                  <a:lnTo>
                    <a:pt x="4216" y="213639"/>
                  </a:lnTo>
                  <a:lnTo>
                    <a:pt x="4216" y="445757"/>
                  </a:lnTo>
                  <a:lnTo>
                    <a:pt x="0" y="487680"/>
                  </a:lnTo>
                  <a:lnTo>
                    <a:pt x="0" y="2510790"/>
                  </a:lnTo>
                  <a:lnTo>
                    <a:pt x="4533" y="2555887"/>
                  </a:lnTo>
                  <a:lnTo>
                    <a:pt x="17564" y="2597874"/>
                  </a:lnTo>
                  <a:lnTo>
                    <a:pt x="38176" y="2635859"/>
                  </a:lnTo>
                  <a:lnTo>
                    <a:pt x="65481" y="2668955"/>
                  </a:lnTo>
                  <a:lnTo>
                    <a:pt x="98577" y="2696260"/>
                  </a:lnTo>
                  <a:lnTo>
                    <a:pt x="136563" y="2716873"/>
                  </a:lnTo>
                  <a:lnTo>
                    <a:pt x="178549" y="2729903"/>
                  </a:lnTo>
                  <a:lnTo>
                    <a:pt x="223647" y="2734437"/>
                  </a:lnTo>
                  <a:lnTo>
                    <a:pt x="5564505" y="2734437"/>
                  </a:lnTo>
                  <a:lnTo>
                    <a:pt x="5609590" y="2729903"/>
                  </a:lnTo>
                  <a:lnTo>
                    <a:pt x="5651576" y="2716873"/>
                  </a:lnTo>
                  <a:lnTo>
                    <a:pt x="5689562" y="2696260"/>
                  </a:lnTo>
                  <a:lnTo>
                    <a:pt x="5722658" y="2668955"/>
                  </a:lnTo>
                  <a:lnTo>
                    <a:pt x="5749963" y="2635859"/>
                  </a:lnTo>
                  <a:lnTo>
                    <a:pt x="5770575" y="2597874"/>
                  </a:lnTo>
                  <a:lnTo>
                    <a:pt x="5783605" y="2555887"/>
                  </a:lnTo>
                  <a:lnTo>
                    <a:pt x="5788152" y="2510790"/>
                  </a:lnTo>
                  <a:lnTo>
                    <a:pt x="5788152" y="4876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00627" y="2453640"/>
              <a:ext cx="0" cy="814705"/>
            </a:xfrm>
            <a:custGeom>
              <a:avLst/>
              <a:gdLst/>
              <a:ahLst/>
              <a:cxnLst/>
              <a:rect l="l" t="t" r="r" b="b"/>
              <a:pathLst>
                <a:path h="814704">
                  <a:moveTo>
                    <a:pt x="0" y="0"/>
                  </a:moveTo>
                  <a:lnTo>
                    <a:pt x="0" y="814705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56114" y="2374074"/>
              <a:ext cx="87502" cy="8750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56114" y="3259518"/>
              <a:ext cx="87502" cy="8750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323843" y="4146804"/>
              <a:ext cx="2098675" cy="589915"/>
            </a:xfrm>
            <a:custGeom>
              <a:avLst/>
              <a:gdLst/>
              <a:ahLst/>
              <a:cxnLst/>
              <a:rect l="l" t="t" r="r" b="b"/>
              <a:pathLst>
                <a:path w="2098675" h="589914">
                  <a:moveTo>
                    <a:pt x="2098548" y="589788"/>
                  </a:moveTo>
                  <a:lnTo>
                    <a:pt x="152273" y="589788"/>
                  </a:lnTo>
                  <a:lnTo>
                    <a:pt x="104939" y="582138"/>
                  </a:lnTo>
                  <a:lnTo>
                    <a:pt x="63805" y="560840"/>
                  </a:lnTo>
                  <a:lnTo>
                    <a:pt x="31352" y="528367"/>
                  </a:lnTo>
                  <a:lnTo>
                    <a:pt x="10061" y="487196"/>
                  </a:lnTo>
                  <a:lnTo>
                    <a:pt x="2412" y="439801"/>
                  </a:lnTo>
                  <a:lnTo>
                    <a:pt x="2154" y="390910"/>
                  </a:lnTo>
                  <a:lnTo>
                    <a:pt x="1888" y="342028"/>
                  </a:lnTo>
                  <a:lnTo>
                    <a:pt x="1618" y="293153"/>
                  </a:lnTo>
                  <a:lnTo>
                    <a:pt x="1344" y="244285"/>
                  </a:lnTo>
                  <a:lnTo>
                    <a:pt x="1068" y="195421"/>
                  </a:lnTo>
                  <a:lnTo>
                    <a:pt x="794" y="146562"/>
                  </a:lnTo>
                  <a:lnTo>
                    <a:pt x="524" y="97706"/>
                  </a:lnTo>
                  <a:lnTo>
                    <a:pt x="258" y="48852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769095" y="2721863"/>
              <a:ext cx="0" cy="611505"/>
            </a:xfrm>
            <a:custGeom>
              <a:avLst/>
              <a:gdLst/>
              <a:ahLst/>
              <a:cxnLst/>
              <a:rect l="l" t="t" r="r" b="b"/>
              <a:pathLst>
                <a:path h="611504">
                  <a:moveTo>
                    <a:pt x="0" y="0"/>
                  </a:moveTo>
                  <a:lnTo>
                    <a:pt x="0" y="610997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26106" y="2640774"/>
              <a:ext cx="87502" cy="8902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599688"/>
              <a:ext cx="100583" cy="10058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415283"/>
              <a:ext cx="100583" cy="10058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784092"/>
              <a:ext cx="100583" cy="100583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3452098" y="2487122"/>
            <a:ext cx="5203984" cy="147989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50000"/>
              </a:lnSpc>
              <a:spcBef>
                <a:spcPts val="1005"/>
              </a:spcBef>
            </a:pPr>
            <a:r>
              <a:rPr lang="en-US" altLang="zh-CN" sz="4400" b="1" dirty="0">
                <a:solidFill>
                  <a:srgbClr val="2D4A87"/>
                </a:solidFill>
                <a:latin typeface="微软雅黑"/>
                <a:cs typeface="微软雅黑"/>
              </a:rPr>
              <a:t>Floyd</a:t>
            </a:r>
            <a:endParaRPr lang="en-US" altLang="zh-CN" sz="1400" b="1" dirty="0">
              <a:solidFill>
                <a:schemeClr val="accent2">
                  <a:lumMod val="75000"/>
                </a:schemeClr>
              </a:solidFill>
              <a:latin typeface="微软雅黑"/>
              <a:cs typeface="微软雅黑"/>
            </a:endParaRPr>
          </a:p>
          <a:p>
            <a:pPr marL="12700" marR="5080" algn="ctr">
              <a:lnSpc>
                <a:spcPct val="150000"/>
              </a:lnSpc>
              <a:spcBef>
                <a:spcPts val="1005"/>
              </a:spcBef>
            </a:pPr>
            <a:r>
              <a:rPr lang="zh-CN" altLang="en-US" sz="1400" b="1" dirty="0">
                <a:latin typeface="微软雅黑"/>
                <a:cs typeface="微软雅黑"/>
              </a:rPr>
              <a:t>弗洛伊德算法</a:t>
            </a:r>
          </a:p>
        </p:txBody>
      </p:sp>
      <p:grpSp>
        <p:nvGrpSpPr>
          <p:cNvPr id="15" name="object 15"/>
          <p:cNvGrpSpPr/>
          <p:nvPr/>
        </p:nvGrpSpPr>
        <p:grpSpPr>
          <a:xfrm>
            <a:off x="4288588" y="2039443"/>
            <a:ext cx="3735704" cy="260985"/>
            <a:chOff x="4288588" y="2039443"/>
            <a:chExt cx="3735704" cy="260985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71406" y="2132244"/>
              <a:ext cx="161865" cy="16770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67042" y="2132244"/>
              <a:ext cx="161705" cy="16770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64434" y="2132244"/>
              <a:ext cx="159311" cy="167703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288588" y="2039443"/>
              <a:ext cx="2827020" cy="207010"/>
            </a:xfrm>
            <a:custGeom>
              <a:avLst/>
              <a:gdLst/>
              <a:ahLst/>
              <a:cxnLst/>
              <a:rect l="l" t="t" r="r" b="b"/>
              <a:pathLst>
                <a:path w="2827020" h="207010">
                  <a:moveTo>
                    <a:pt x="14047" y="0"/>
                  </a:moveTo>
                  <a:lnTo>
                    <a:pt x="7921" y="2153"/>
                  </a:lnTo>
                  <a:lnTo>
                    <a:pt x="2833" y="6621"/>
                  </a:lnTo>
                  <a:lnTo>
                    <a:pt x="114" y="12269"/>
                  </a:lnTo>
                  <a:lnTo>
                    <a:pt x="0" y="18219"/>
                  </a:lnTo>
                  <a:lnTo>
                    <a:pt x="2339" y="23784"/>
                  </a:lnTo>
                  <a:lnTo>
                    <a:pt x="6983" y="28279"/>
                  </a:lnTo>
                  <a:lnTo>
                    <a:pt x="277717" y="205641"/>
                  </a:lnTo>
                  <a:lnTo>
                    <a:pt x="281229" y="206666"/>
                  </a:lnTo>
                  <a:lnTo>
                    <a:pt x="2819356" y="206666"/>
                  </a:lnTo>
                  <a:lnTo>
                    <a:pt x="2827019" y="199641"/>
                  </a:lnTo>
                  <a:lnTo>
                    <a:pt x="2827019" y="182227"/>
                  </a:lnTo>
                  <a:lnTo>
                    <a:pt x="2819356" y="175057"/>
                  </a:lnTo>
                  <a:lnTo>
                    <a:pt x="290328" y="175057"/>
                  </a:lnTo>
                  <a:lnTo>
                    <a:pt x="26937" y="2670"/>
                  </a:lnTo>
                  <a:lnTo>
                    <a:pt x="26778" y="2670"/>
                  </a:lnTo>
                  <a:lnTo>
                    <a:pt x="26778" y="2524"/>
                  </a:lnTo>
                  <a:lnTo>
                    <a:pt x="20592" y="96"/>
                  </a:lnTo>
                  <a:lnTo>
                    <a:pt x="140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0669168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042922" y="852678"/>
            <a:ext cx="169926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Floyd 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算法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5B5213AF-FFB8-3739-B384-946612A303E7}"/>
                  </a:ext>
                </a:extLst>
              </p:cNvPr>
              <p:cNvSpPr txBox="1"/>
              <p:nvPr/>
            </p:nvSpPr>
            <p:spPr>
              <a:xfrm>
                <a:off x="775716" y="1752600"/>
                <a:ext cx="10547604" cy="37828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题目描述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给出一张由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</m:oMath>
                </a14:m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个点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𝑚</m:t>
                    </m:r>
                  </m:oMath>
                </a14:m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条边组成的无向连通图。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求出所有点对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  <m: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,</m:t>
                        </m:r>
                        <m: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𝑗</m:t>
                        </m:r>
                      </m:e>
                    </m:d>
                  </m:oMath>
                </a14:m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之间的最短路径。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输入格式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第一行为两个整数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𝑚</m:t>
                    </m:r>
                  </m:oMath>
                </a14:m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，分别代表点的个数和边的条数。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接下来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𝑚</m:t>
                    </m:r>
                  </m:oMath>
                </a14:m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行，每行三个整数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𝑢</m:t>
                    </m:r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𝑣</m:t>
                    </m:r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𝑤</m:t>
                    </m:r>
                  </m:oMath>
                </a14:m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，代表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𝑢</m:t>
                    </m:r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,</m:t>
                    </m:r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𝑣</m:t>
                    </m:r>
                  </m:oMath>
                </a14:m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之间存在一条边权为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𝑤</m:t>
                    </m:r>
                  </m:oMath>
                </a14:m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的边。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输出格式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输出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</m:oMath>
                </a14:m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行每行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</m:oMath>
                </a14:m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个整数。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第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𝑖</m:t>
                    </m:r>
                  </m:oMath>
                </a14:m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行的第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𝑗</m:t>
                    </m:r>
                  </m:oMath>
                </a14:m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个整数代表从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𝑖</m:t>
                    </m:r>
                  </m:oMath>
                </a14:m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到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𝑗</m:t>
                    </m:r>
                  </m:oMath>
                </a14:m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的最短路径。</a:t>
                </a:r>
              </a:p>
            </p:txBody>
          </p:sp>
        </mc:Choice>
        <mc:Fallback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5B5213AF-FFB8-3739-B384-946612A303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716" y="1752600"/>
                <a:ext cx="10547604" cy="3782895"/>
              </a:xfrm>
              <a:prstGeom prst="rect">
                <a:avLst/>
              </a:prstGeom>
              <a:blipFill>
                <a:blip r:embed="rId4"/>
                <a:stretch>
                  <a:fillRect l="-462" b="-16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346845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042922" y="852678"/>
            <a:ext cx="169926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Floyd </a:t>
            </a: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算法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4CCC00CB-7F50-AB06-0E07-8EB84661D602}"/>
                  </a:ext>
                </a:extLst>
              </p:cNvPr>
              <p:cNvSpPr txBox="1"/>
              <p:nvPr/>
            </p:nvSpPr>
            <p:spPr>
              <a:xfrm>
                <a:off x="848107" y="1620520"/>
                <a:ext cx="10495786" cy="3070521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ea typeface="微软雅黑" panose="020B0503020204020204" pitchFamily="34" charset="-122"/>
                  </a:rPr>
                  <a:t>例</a:t>
                </a:r>
                <a:r>
                  <a:rPr lang="en-US" altLang="zh-CN" sz="2000" b="1" dirty="0">
                    <a:ea typeface="微软雅黑" panose="020B0503020204020204" pitchFamily="34" charset="-122"/>
                  </a:rPr>
                  <a:t>17-7 </a:t>
                </a:r>
                <a:r>
                  <a:rPr lang="en-US" altLang="zh-CN" sz="2000" b="1" dirty="0">
                    <a:effectLst/>
                    <a:ea typeface="微软雅黑" panose="020B0503020204020204" pitchFamily="34" charset="-122"/>
                  </a:rPr>
                  <a:t>Clear And Present Danger S(J1007)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农夫约翰正驾驶一条小艇在牛勒比海上航行。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海上有 </a:t>
                </a:r>
                <a14:m>
                  <m:oMath xmlns:m="http://schemas.openxmlformats.org/officeDocument/2006/math">
                    <m:r>
                      <a:rPr lang="pt-BR" altLang="zh-CN" i="1" smtClean="0">
                        <a:effectLst/>
                        <a:ea typeface="微软雅黑" panose="020B0503020204020204" pitchFamily="34" charset="-122"/>
                      </a:rPr>
                      <m:t>𝑁</m:t>
                    </m:r>
                    <m:d>
                      <m:dPr>
                        <m:ctrlPr>
                          <a:rPr lang="pt-BR" altLang="zh-CN" i="1" smtClean="0">
                            <a:effectLst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pt-BR" altLang="zh-CN" i="1" smtClean="0">
                            <a:effectLst/>
                            <a:ea typeface="微软雅黑" panose="020B0503020204020204" pitchFamily="34" charset="-122"/>
                          </a:rPr>
                          <m:t>1≤</m:t>
                        </m:r>
                        <m:r>
                          <a:rPr lang="pt-BR" altLang="zh-CN" i="1" smtClean="0">
                            <a:effectLst/>
                            <a:ea typeface="微软雅黑" panose="020B0503020204020204" pitchFamily="34" charset="-122"/>
                          </a:rPr>
                          <m:t>𝑁</m:t>
                        </m:r>
                        <m:r>
                          <a:rPr lang="pt-BR" altLang="zh-CN" i="1" smtClean="0">
                            <a:effectLst/>
                            <a:ea typeface="微软雅黑" panose="020B0503020204020204" pitchFamily="34" charset="-122"/>
                          </a:rPr>
                          <m:t>≤100</m:t>
                        </m:r>
                      </m:e>
                    </m:d>
                  </m:oMath>
                </a14:m>
                <a:r>
                  <a:rPr lang="en-US" altLang="zh-CN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个岛屿，用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ea typeface="微软雅黑" panose="020B0503020204020204" pitchFamily="34" charset="-122"/>
                      </a:rPr>
                      <m:t>1</m:t>
                    </m:r>
                  </m:oMath>
                </a14:m>
                <a:r>
                  <a:rPr lang="en-US" altLang="zh-CN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到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ea typeface="微软雅黑" panose="020B0503020204020204" pitchFamily="34" charset="-122"/>
                      </a:rPr>
                      <m:t>𝑁</m:t>
                    </m:r>
                  </m:oMath>
                </a14:m>
                <a:r>
                  <a:rPr lang="en-US" altLang="zh-CN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编号。约翰从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ea typeface="微软雅黑" panose="020B0503020204020204" pitchFamily="34" charset="-122"/>
                      </a:rPr>
                      <m:t>1</m:t>
                    </m:r>
                  </m:oMath>
                </a14:m>
                <a:r>
                  <a:rPr lang="en-US" altLang="zh-CN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号小岛出发，最后到达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ea typeface="微软雅黑" panose="020B0503020204020204" pitchFamily="34" charset="-122"/>
                      </a:rPr>
                      <m:t>𝑁</m:t>
                    </m:r>
                  </m:oMath>
                </a14:m>
                <a:r>
                  <a:rPr lang="en-US" altLang="zh-CN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号小岛。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一张藏宝图上说，如果他的路程上经过的小岛依次出现了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effectLst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i="1" smtClean="0">
                            <a:effectLst/>
                            <a:ea typeface="微软雅黑" panose="020B0503020204020204" pitchFamily="34" charset="-122"/>
                          </a:rPr>
                          <m:t>𝐴</m:t>
                        </m:r>
                      </m:e>
                      <m:sub>
                        <m:r>
                          <a:rPr lang="en-US" altLang="zh-CN" i="1" smtClean="0">
                            <a:effectLst/>
                            <a:ea typeface="微软雅黑" panose="020B0503020204020204" pitchFamily="34" charset="-122"/>
                          </a:rPr>
                          <m:t>1</m:t>
                        </m:r>
                      </m:sub>
                    </m:sSub>
                    <m:r>
                      <a:rPr lang="en-US" altLang="zh-CN" i="1" smtClean="0">
                        <a:effectLst/>
                        <a:ea typeface="微软雅黑" panose="020B0503020204020204" pitchFamily="34" charset="-122"/>
                      </a:rPr>
                      <m:t>,</m:t>
                    </m:r>
                    <m:sSub>
                      <m:sSubPr>
                        <m:ctrlPr>
                          <a:rPr lang="en-US" altLang="zh-CN" i="1" smtClean="0">
                            <a:effectLst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i="1" smtClean="0">
                            <a:effectLst/>
                            <a:ea typeface="微软雅黑" panose="020B0503020204020204" pitchFamily="34" charset="-122"/>
                          </a:rPr>
                          <m:t>𝐴</m:t>
                        </m:r>
                      </m:e>
                      <m:sub>
                        <m:r>
                          <a:rPr lang="en-US" altLang="zh-CN" i="1" smtClean="0">
                            <a:effectLst/>
                            <a:ea typeface="微软雅黑" panose="020B0503020204020204" pitchFamily="34" charset="-122"/>
                          </a:rPr>
                          <m:t>2</m:t>
                        </m:r>
                      </m:sub>
                    </m:sSub>
                    <m:r>
                      <a:rPr lang="en-US" altLang="zh-CN" i="1" smtClean="0">
                        <a:effectLst/>
                        <a:ea typeface="微软雅黑" panose="020B0503020204020204" pitchFamily="34" charset="-122"/>
                      </a:rPr>
                      <m:t>,…,</m:t>
                    </m:r>
                    <m:sSub>
                      <m:sSubPr>
                        <m:ctrlPr>
                          <a:rPr lang="en-US" altLang="zh-CN" i="1" smtClean="0">
                            <a:effectLst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i="1" smtClean="0">
                            <a:effectLst/>
                            <a:ea typeface="微软雅黑" panose="020B0503020204020204" pitchFamily="34" charset="-122"/>
                          </a:rPr>
                          <m:t>𝐴</m:t>
                        </m:r>
                      </m:e>
                      <m:sub>
                        <m:r>
                          <a:rPr lang="en-US" altLang="zh-CN" i="1" smtClean="0">
                            <a:effectLst/>
                            <a:ea typeface="微软雅黑" panose="020B0503020204020204" pitchFamily="34" charset="-122"/>
                          </a:rPr>
                          <m:t>𝑀</m:t>
                        </m:r>
                      </m:sub>
                    </m:sSub>
                    <m:d>
                      <m:dPr>
                        <m:ctrlPr>
                          <a:rPr lang="en-US" altLang="zh-CN" i="1" smtClean="0">
                            <a:effectLst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i="1" smtClean="0">
                            <a:effectLst/>
                            <a:ea typeface="微软雅黑" panose="020B0503020204020204" pitchFamily="34" charset="-122"/>
                          </a:rPr>
                          <m:t>2≤</m:t>
                        </m:r>
                        <m:r>
                          <a:rPr lang="en-US" altLang="zh-CN" i="1" smtClean="0">
                            <a:effectLst/>
                            <a:ea typeface="微软雅黑" panose="020B0503020204020204" pitchFamily="34" charset="-122"/>
                          </a:rPr>
                          <m:t>𝑀</m:t>
                        </m:r>
                        <m:r>
                          <a:rPr lang="en-US" altLang="zh-CN" i="1" smtClean="0">
                            <a:effectLst/>
                            <a:ea typeface="微软雅黑" panose="020B0503020204020204" pitchFamily="34" charset="-122"/>
                          </a:rPr>
                          <m:t>≤10000</m:t>
                        </m:r>
                      </m:e>
                    </m:d>
                  </m:oMath>
                </a14:m>
                <a:r>
                  <a:rPr lang="en-US" altLang="zh-CN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这样的序列（不一定相邻），那他最终就能找到古老的宝藏。但是，由于牛勒比海有海盗出没，约翰知道任意两个岛屿之间的航线上海盗出没的概率，他用一个危险指数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smtClean="0">
                            <a:effectLst/>
                            <a:ea typeface="微软雅黑" panose="020B0503020204020204" pitchFamily="34" charset="-122"/>
                          </a:rPr>
                        </m:ctrlPr>
                      </m:sSubPr>
                      <m:e>
                        <m:r>
                          <a:rPr lang="en-US" altLang="zh-CN" i="1" smtClean="0">
                            <a:effectLst/>
                            <a:ea typeface="微软雅黑" panose="020B0503020204020204" pitchFamily="34" charset="-122"/>
                          </a:rPr>
                          <m:t>𝐷</m:t>
                        </m:r>
                      </m:e>
                      <m:sub>
                        <m:r>
                          <a:rPr lang="en-US" altLang="zh-CN" i="1" smtClean="0">
                            <a:effectLst/>
                            <a:ea typeface="微软雅黑" panose="020B0503020204020204" pitchFamily="34" charset="-122"/>
                          </a:rPr>
                          <m:t>𝑖</m:t>
                        </m:r>
                        <m:r>
                          <a:rPr lang="en-US" altLang="zh-CN" i="1" smtClean="0">
                            <a:effectLst/>
                            <a:ea typeface="微软雅黑" panose="020B0503020204020204" pitchFamily="34" charset="-122"/>
                          </a:rPr>
                          <m:t>,</m:t>
                        </m:r>
                        <m:r>
                          <a:rPr lang="en-US" altLang="zh-CN" i="1" smtClean="0">
                            <a:effectLst/>
                            <a:ea typeface="微软雅黑" panose="020B0503020204020204" pitchFamily="34" charset="-122"/>
                          </a:rPr>
                          <m:t>𝑗</m:t>
                        </m:r>
                      </m:sub>
                    </m:sSub>
                    <m:d>
                      <m:dPr>
                        <m:ctrlPr>
                          <a:rPr lang="en-US" altLang="zh-CN" i="1" smtClean="0">
                            <a:effectLst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i="1" smtClean="0">
                            <a:effectLst/>
                            <a:ea typeface="微软雅黑" panose="020B0503020204020204" pitchFamily="34" charset="-122"/>
                          </a:rPr>
                          <m:t>0≤</m:t>
                        </m:r>
                        <m:sSub>
                          <m:sSubPr>
                            <m:ctrlPr>
                              <a:rPr lang="en-US" altLang="zh-CN" i="1" smtClean="0">
                                <a:effectLst/>
                                <a:ea typeface="微软雅黑" panose="020B0503020204020204" pitchFamily="34" charset="-122"/>
                              </a:rPr>
                            </m:ctrlPr>
                          </m:sSubPr>
                          <m:e>
                            <m:r>
                              <a:rPr lang="en-US" altLang="zh-CN" i="1" smtClean="0">
                                <a:effectLst/>
                                <a:ea typeface="微软雅黑" panose="020B0503020204020204" pitchFamily="34" charset="-122"/>
                              </a:rPr>
                              <m:t>𝐷</m:t>
                            </m:r>
                          </m:e>
                          <m:sub>
                            <m:r>
                              <a:rPr lang="en-US" altLang="zh-CN" i="1" smtClean="0">
                                <a:effectLst/>
                                <a:ea typeface="微软雅黑" panose="020B0503020204020204" pitchFamily="34" charset="-122"/>
                              </a:rPr>
                              <m:t>𝑖</m:t>
                            </m:r>
                            <m:r>
                              <a:rPr lang="en-US" altLang="zh-CN" i="1" smtClean="0">
                                <a:effectLst/>
                                <a:ea typeface="微软雅黑" panose="020B0503020204020204" pitchFamily="34" charset="-122"/>
                              </a:rPr>
                              <m:t>,</m:t>
                            </m:r>
                            <m:r>
                              <a:rPr lang="en-US" altLang="zh-CN" i="1" smtClean="0">
                                <a:effectLst/>
                                <a:ea typeface="微软雅黑" panose="020B0503020204020204" pitchFamily="34" charset="-122"/>
                              </a:rPr>
                              <m:t>𝑗</m:t>
                            </m:r>
                          </m:sub>
                        </m:sSub>
                        <m:r>
                          <a:rPr lang="en-US" altLang="zh-CN" i="1" smtClean="0">
                            <a:effectLst/>
                            <a:ea typeface="微软雅黑" panose="020B0503020204020204" pitchFamily="34" charset="-122"/>
                          </a:rPr>
                          <m:t>≤100000</m:t>
                        </m:r>
                      </m:e>
                    </m:d>
                  </m:oMath>
                </a14:m>
                <a:r>
                  <a:rPr lang="en-US" altLang="zh-CN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来描述。他希望他的寻宝活动经过的航线危险指数之和最小。那么，在找到宝藏的前提下，这个最小的危险指数是多少呢？</a:t>
                </a:r>
              </a:p>
            </p:txBody>
          </p:sp>
        </mc:Choice>
        <mc:Fallback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4CCC00CB-7F50-AB06-0E07-8EB84661D6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107" y="1620520"/>
                <a:ext cx="10495786" cy="3070521"/>
              </a:xfrm>
              <a:prstGeom prst="rect">
                <a:avLst/>
              </a:prstGeom>
              <a:blipFill>
                <a:blip r:embed="rId4"/>
                <a:stretch>
                  <a:fillRect l="-581" r="-465" b="-19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641519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042922" y="852678"/>
            <a:ext cx="169926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弗洛伊德算法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矩形 6"/>
          <p:cNvSpPr/>
          <p:nvPr/>
        </p:nvSpPr>
        <p:spPr>
          <a:xfrm>
            <a:off x="1114383" y="1387379"/>
            <a:ext cx="9716903" cy="480131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dirty="0" err="1">
                <a:solidFill>
                  <a:srgbClr val="0033B3"/>
                </a:solidFill>
                <a:latin typeface="+mj-lt"/>
              </a:rPr>
              <a:t>int</a:t>
            </a:r>
            <a:r>
              <a:rPr lang="en-US" altLang="zh-CN" dirty="0">
                <a:solidFill>
                  <a:srgbClr val="0033B3"/>
                </a:solidFill>
                <a:latin typeface="+mj-lt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N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, 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M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, 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Q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;</a:t>
            </a:r>
            <a:br>
              <a:rPr lang="en-US" altLang="zh-CN" dirty="0">
                <a:solidFill>
                  <a:srgbClr val="080808"/>
                </a:solidFill>
                <a:latin typeface="+mj-lt"/>
              </a:rPr>
            </a:br>
            <a:r>
              <a:rPr lang="en-US" altLang="zh-CN" dirty="0">
                <a:solidFill>
                  <a:srgbClr val="080808"/>
                </a:solidFill>
                <a:latin typeface="+mj-lt"/>
              </a:rPr>
              <a:t>    </a:t>
            </a:r>
            <a:r>
              <a:rPr lang="en-US" altLang="zh-CN" dirty="0" err="1">
                <a:solidFill>
                  <a:srgbClr val="000000"/>
                </a:solidFill>
                <a:latin typeface="+mj-lt"/>
              </a:rPr>
              <a:t>cin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&gt;&gt; 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N 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&gt;&gt; 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M 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&gt;&gt; 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Q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;</a:t>
            </a:r>
            <a:br>
              <a:rPr lang="en-US" altLang="zh-CN" dirty="0">
                <a:solidFill>
                  <a:srgbClr val="080808"/>
                </a:solidFill>
                <a:latin typeface="+mj-lt"/>
              </a:rPr>
            </a:br>
            <a:r>
              <a:rPr lang="en-US" altLang="zh-CN" dirty="0">
                <a:solidFill>
                  <a:srgbClr val="080808"/>
                </a:solidFill>
                <a:latin typeface="+mj-lt"/>
              </a:rPr>
              <a:t>    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vector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&lt;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vector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&lt;</a:t>
            </a:r>
            <a:r>
              <a:rPr lang="en-US" altLang="zh-CN" dirty="0">
                <a:solidFill>
                  <a:srgbClr val="0033B3"/>
                </a:solidFill>
                <a:latin typeface="+mj-lt"/>
              </a:rPr>
              <a:t>long long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&gt; &gt; </a:t>
            </a:r>
            <a:r>
              <a:rPr lang="en-US" altLang="zh-CN" dirty="0" err="1">
                <a:solidFill>
                  <a:srgbClr val="000000"/>
                </a:solidFill>
                <a:latin typeface="+mj-lt"/>
              </a:rPr>
              <a:t>dp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(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N 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+ </a:t>
            </a:r>
            <a:r>
              <a:rPr lang="en-US" altLang="zh-CN" dirty="0">
                <a:solidFill>
                  <a:srgbClr val="1750EB"/>
                </a:solidFill>
                <a:latin typeface="+mj-lt"/>
              </a:rPr>
              <a:t>1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, vector&lt;</a:t>
            </a:r>
            <a:r>
              <a:rPr lang="en-US" altLang="zh-CN" dirty="0">
                <a:solidFill>
                  <a:srgbClr val="0033B3"/>
                </a:solidFill>
                <a:latin typeface="+mj-lt"/>
              </a:rPr>
              <a:t>long long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&gt;(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N 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+ </a:t>
            </a:r>
            <a:r>
              <a:rPr lang="en-US" altLang="zh-CN" dirty="0">
                <a:solidFill>
                  <a:srgbClr val="1750EB"/>
                </a:solidFill>
                <a:latin typeface="+mj-lt"/>
              </a:rPr>
              <a:t>1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, </a:t>
            </a:r>
            <a:r>
              <a:rPr lang="en-US" altLang="zh-CN" dirty="0">
                <a:solidFill>
                  <a:srgbClr val="1750EB"/>
                </a:solidFill>
                <a:latin typeface="+mj-lt"/>
              </a:rPr>
              <a:t>2e18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));</a:t>
            </a:r>
            <a:br>
              <a:rPr lang="en-US" altLang="zh-CN" dirty="0">
                <a:solidFill>
                  <a:srgbClr val="080808"/>
                </a:solidFill>
                <a:latin typeface="+mj-lt"/>
              </a:rPr>
            </a:br>
            <a:r>
              <a:rPr lang="en-US" altLang="zh-CN" dirty="0">
                <a:solidFill>
                  <a:srgbClr val="080808"/>
                </a:solidFill>
                <a:latin typeface="+mj-lt"/>
              </a:rPr>
              <a:t>    </a:t>
            </a:r>
            <a:r>
              <a:rPr lang="en-US" altLang="zh-CN" dirty="0">
                <a:solidFill>
                  <a:srgbClr val="0033B3"/>
                </a:solidFill>
                <a:latin typeface="+mj-lt"/>
              </a:rPr>
              <a:t>for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(</a:t>
            </a:r>
            <a:r>
              <a:rPr lang="en-US" altLang="zh-CN" dirty="0" err="1">
                <a:solidFill>
                  <a:srgbClr val="0033B3"/>
                </a:solidFill>
                <a:latin typeface="+mj-lt"/>
              </a:rPr>
              <a:t>int</a:t>
            </a:r>
            <a:r>
              <a:rPr lang="en-US" altLang="zh-CN" dirty="0">
                <a:solidFill>
                  <a:srgbClr val="0033B3"/>
                </a:solidFill>
                <a:latin typeface="+mj-lt"/>
              </a:rPr>
              <a:t> </a:t>
            </a:r>
            <a:r>
              <a:rPr lang="en-US" altLang="zh-CN" dirty="0" err="1">
                <a:solidFill>
                  <a:srgbClr val="000000"/>
                </a:solidFill>
                <a:latin typeface="+mj-lt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= </a:t>
            </a:r>
            <a:r>
              <a:rPr lang="en-US" altLang="zh-CN" dirty="0">
                <a:solidFill>
                  <a:srgbClr val="1750EB"/>
                </a:solidFill>
                <a:latin typeface="+mj-lt"/>
              </a:rPr>
              <a:t>0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; </a:t>
            </a:r>
            <a:r>
              <a:rPr lang="en-US" altLang="zh-CN" dirty="0" err="1">
                <a:solidFill>
                  <a:srgbClr val="000000"/>
                </a:solidFill>
                <a:latin typeface="+mj-lt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&lt; 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M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; ++</a:t>
            </a:r>
            <a:r>
              <a:rPr lang="en-US" altLang="zh-CN" dirty="0" err="1">
                <a:solidFill>
                  <a:srgbClr val="000000"/>
                </a:solidFill>
                <a:latin typeface="+mj-lt"/>
              </a:rPr>
              <a:t>i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){</a:t>
            </a:r>
            <a:br>
              <a:rPr lang="en-US" altLang="zh-CN" dirty="0">
                <a:solidFill>
                  <a:srgbClr val="080808"/>
                </a:solidFill>
                <a:latin typeface="+mj-lt"/>
              </a:rPr>
            </a:br>
            <a:r>
              <a:rPr lang="en-US" altLang="zh-CN" dirty="0">
                <a:solidFill>
                  <a:srgbClr val="080808"/>
                </a:solidFill>
                <a:latin typeface="+mj-lt"/>
              </a:rPr>
              <a:t>        </a:t>
            </a:r>
            <a:r>
              <a:rPr lang="en-US" altLang="zh-CN" dirty="0">
                <a:solidFill>
                  <a:srgbClr val="0033B3"/>
                </a:solidFill>
                <a:latin typeface="+mj-lt"/>
              </a:rPr>
              <a:t>long </a:t>
            </a:r>
            <a:r>
              <a:rPr lang="en-US" altLang="zh-CN" dirty="0" err="1">
                <a:solidFill>
                  <a:srgbClr val="0033B3"/>
                </a:solidFill>
                <a:latin typeface="+mj-lt"/>
              </a:rPr>
              <a:t>long</a:t>
            </a:r>
            <a:r>
              <a:rPr lang="en-US" altLang="zh-CN" dirty="0">
                <a:solidFill>
                  <a:srgbClr val="0033B3"/>
                </a:solidFill>
                <a:latin typeface="+mj-lt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u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, 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v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, 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w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;    </a:t>
            </a:r>
            <a:r>
              <a:rPr lang="en-US" altLang="zh-CN" dirty="0" err="1">
                <a:solidFill>
                  <a:srgbClr val="000000"/>
                </a:solidFill>
                <a:latin typeface="+mj-lt"/>
              </a:rPr>
              <a:t>cin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&gt;&gt; 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u 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&gt;&gt; 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v 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&gt;&gt; 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w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;</a:t>
            </a:r>
            <a:br>
              <a:rPr lang="en-US" altLang="zh-CN" dirty="0">
                <a:solidFill>
                  <a:srgbClr val="080808"/>
                </a:solidFill>
                <a:latin typeface="+mj-lt"/>
              </a:rPr>
            </a:br>
            <a:r>
              <a:rPr lang="en-US" altLang="zh-CN" dirty="0">
                <a:solidFill>
                  <a:srgbClr val="080808"/>
                </a:solidFill>
                <a:latin typeface="+mj-lt"/>
              </a:rPr>
              <a:t>        </a:t>
            </a:r>
            <a:r>
              <a:rPr lang="en-US" altLang="zh-CN" dirty="0" err="1">
                <a:solidFill>
                  <a:srgbClr val="000000"/>
                </a:solidFill>
                <a:latin typeface="+mj-lt"/>
              </a:rPr>
              <a:t>dp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[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u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][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v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] 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= min(</a:t>
            </a:r>
            <a:r>
              <a:rPr lang="en-US" altLang="zh-CN" dirty="0" err="1">
                <a:solidFill>
                  <a:srgbClr val="000000"/>
                </a:solidFill>
                <a:latin typeface="+mj-lt"/>
              </a:rPr>
              <a:t>dp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[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u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][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v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]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, 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w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);</a:t>
            </a:r>
            <a:br>
              <a:rPr lang="en-US" altLang="zh-CN" dirty="0">
                <a:solidFill>
                  <a:srgbClr val="080808"/>
                </a:solidFill>
                <a:latin typeface="+mj-lt"/>
              </a:rPr>
            </a:br>
            <a:r>
              <a:rPr lang="en-US" altLang="zh-CN" dirty="0">
                <a:solidFill>
                  <a:srgbClr val="080808"/>
                </a:solidFill>
                <a:latin typeface="+mj-lt"/>
              </a:rPr>
              <a:t>        </a:t>
            </a:r>
            <a:r>
              <a:rPr lang="en-US" altLang="zh-CN" dirty="0" err="1">
                <a:solidFill>
                  <a:srgbClr val="000000"/>
                </a:solidFill>
                <a:latin typeface="+mj-lt"/>
              </a:rPr>
              <a:t>dp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[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v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][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u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] 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= min(</a:t>
            </a:r>
            <a:r>
              <a:rPr lang="en-US" altLang="zh-CN" dirty="0" err="1">
                <a:solidFill>
                  <a:srgbClr val="000000"/>
                </a:solidFill>
                <a:latin typeface="+mj-lt"/>
              </a:rPr>
              <a:t>dp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[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v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][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u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]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, 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w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);</a:t>
            </a:r>
            <a:br>
              <a:rPr lang="en-US" altLang="zh-CN" dirty="0">
                <a:solidFill>
                  <a:srgbClr val="080808"/>
                </a:solidFill>
                <a:latin typeface="+mj-lt"/>
              </a:rPr>
            </a:br>
            <a:r>
              <a:rPr lang="en-US" altLang="zh-CN" dirty="0">
                <a:solidFill>
                  <a:srgbClr val="080808"/>
                </a:solidFill>
                <a:latin typeface="+mj-lt"/>
              </a:rPr>
              <a:t>    }</a:t>
            </a:r>
            <a:br>
              <a:rPr lang="en-US" altLang="zh-CN" dirty="0">
                <a:solidFill>
                  <a:srgbClr val="080808"/>
                </a:solidFill>
                <a:latin typeface="+mj-lt"/>
              </a:rPr>
            </a:br>
            <a:br>
              <a:rPr lang="en-US" altLang="zh-CN" dirty="0">
                <a:solidFill>
                  <a:srgbClr val="080808"/>
                </a:solidFill>
                <a:latin typeface="+mj-lt"/>
              </a:rPr>
            </a:br>
            <a:r>
              <a:rPr lang="en-US" altLang="zh-CN" dirty="0">
                <a:solidFill>
                  <a:srgbClr val="080808"/>
                </a:solidFill>
                <a:latin typeface="+mj-lt"/>
              </a:rPr>
              <a:t>    </a:t>
            </a:r>
            <a:r>
              <a:rPr lang="en-US" altLang="zh-CN" dirty="0">
                <a:solidFill>
                  <a:srgbClr val="0033B3"/>
                </a:solidFill>
                <a:latin typeface="+mj-lt"/>
              </a:rPr>
              <a:t>for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(</a:t>
            </a:r>
            <a:r>
              <a:rPr lang="en-US" altLang="zh-CN" dirty="0" err="1">
                <a:solidFill>
                  <a:srgbClr val="0033B3"/>
                </a:solidFill>
                <a:latin typeface="+mj-lt"/>
              </a:rPr>
              <a:t>int</a:t>
            </a:r>
            <a:r>
              <a:rPr lang="en-US" altLang="zh-CN" dirty="0">
                <a:solidFill>
                  <a:srgbClr val="0033B3"/>
                </a:solidFill>
                <a:latin typeface="+mj-lt"/>
              </a:rPr>
              <a:t> </a:t>
            </a:r>
            <a:r>
              <a:rPr lang="en-US" altLang="zh-CN" dirty="0" err="1">
                <a:solidFill>
                  <a:srgbClr val="000000"/>
                </a:solidFill>
                <a:latin typeface="+mj-lt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= </a:t>
            </a:r>
            <a:r>
              <a:rPr lang="en-US" altLang="zh-CN" dirty="0">
                <a:solidFill>
                  <a:srgbClr val="1750EB"/>
                </a:solidFill>
                <a:latin typeface="+mj-lt"/>
              </a:rPr>
              <a:t>1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; </a:t>
            </a:r>
            <a:r>
              <a:rPr lang="en-US" altLang="zh-CN" dirty="0" err="1">
                <a:solidFill>
                  <a:srgbClr val="000000"/>
                </a:solidFill>
                <a:latin typeface="+mj-lt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&lt;= 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N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; ++</a:t>
            </a:r>
            <a:r>
              <a:rPr lang="en-US" altLang="zh-CN" dirty="0" err="1">
                <a:solidFill>
                  <a:srgbClr val="000000"/>
                </a:solidFill>
                <a:latin typeface="+mj-lt"/>
              </a:rPr>
              <a:t>i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) </a:t>
            </a:r>
            <a:r>
              <a:rPr lang="en-US" altLang="zh-CN" dirty="0" err="1">
                <a:solidFill>
                  <a:srgbClr val="000000"/>
                </a:solidFill>
                <a:latin typeface="+mj-lt"/>
              </a:rPr>
              <a:t>dp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[</a:t>
            </a:r>
            <a:r>
              <a:rPr lang="en-US" altLang="zh-CN" dirty="0" err="1">
                <a:solidFill>
                  <a:srgbClr val="000000"/>
                </a:solidFill>
                <a:latin typeface="+mj-lt"/>
              </a:rPr>
              <a:t>i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][</a:t>
            </a:r>
            <a:r>
              <a:rPr lang="en-US" altLang="zh-CN" dirty="0" err="1">
                <a:solidFill>
                  <a:srgbClr val="000000"/>
                </a:solidFill>
                <a:latin typeface="+mj-lt"/>
              </a:rPr>
              <a:t>i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] 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= </a:t>
            </a:r>
            <a:r>
              <a:rPr lang="en-US" altLang="zh-CN" dirty="0">
                <a:solidFill>
                  <a:srgbClr val="1750EB"/>
                </a:solidFill>
                <a:latin typeface="+mj-lt"/>
              </a:rPr>
              <a:t>0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;</a:t>
            </a:r>
            <a:br>
              <a:rPr lang="en-US" altLang="zh-CN" dirty="0">
                <a:solidFill>
                  <a:srgbClr val="080808"/>
                </a:solidFill>
                <a:latin typeface="+mj-lt"/>
              </a:rPr>
            </a:br>
            <a:r>
              <a:rPr lang="en-US" altLang="zh-CN" dirty="0">
                <a:solidFill>
                  <a:srgbClr val="080808"/>
                </a:solidFill>
                <a:latin typeface="+mj-lt"/>
              </a:rPr>
              <a:t>    </a:t>
            </a:r>
            <a:r>
              <a:rPr lang="en-US" altLang="zh-CN" dirty="0">
                <a:solidFill>
                  <a:srgbClr val="0033B3"/>
                </a:solidFill>
                <a:latin typeface="+mj-lt"/>
              </a:rPr>
              <a:t>for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(</a:t>
            </a:r>
            <a:r>
              <a:rPr lang="en-US" altLang="zh-CN" dirty="0" err="1">
                <a:solidFill>
                  <a:srgbClr val="0033B3"/>
                </a:solidFill>
                <a:latin typeface="+mj-lt"/>
              </a:rPr>
              <a:t>int</a:t>
            </a:r>
            <a:r>
              <a:rPr lang="en-US" altLang="zh-CN" dirty="0">
                <a:solidFill>
                  <a:srgbClr val="0033B3"/>
                </a:solidFill>
                <a:latin typeface="+mj-lt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k 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= </a:t>
            </a:r>
            <a:r>
              <a:rPr lang="en-US" altLang="zh-CN" dirty="0">
                <a:solidFill>
                  <a:srgbClr val="1750EB"/>
                </a:solidFill>
                <a:latin typeface="+mj-lt"/>
              </a:rPr>
              <a:t>1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; 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k 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&lt;= 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N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; ++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k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){</a:t>
            </a:r>
            <a:br>
              <a:rPr lang="en-US" altLang="zh-CN" dirty="0">
                <a:solidFill>
                  <a:srgbClr val="080808"/>
                </a:solidFill>
                <a:latin typeface="+mj-lt"/>
              </a:rPr>
            </a:br>
            <a:r>
              <a:rPr lang="en-US" altLang="zh-CN" dirty="0">
                <a:solidFill>
                  <a:srgbClr val="080808"/>
                </a:solidFill>
                <a:latin typeface="+mj-lt"/>
              </a:rPr>
              <a:t>        </a:t>
            </a:r>
            <a:r>
              <a:rPr lang="en-US" altLang="zh-CN" dirty="0">
                <a:solidFill>
                  <a:srgbClr val="0033B3"/>
                </a:solidFill>
                <a:latin typeface="+mj-lt"/>
              </a:rPr>
              <a:t>for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(</a:t>
            </a:r>
            <a:r>
              <a:rPr lang="en-US" altLang="zh-CN" dirty="0" err="1">
                <a:solidFill>
                  <a:srgbClr val="0033B3"/>
                </a:solidFill>
                <a:latin typeface="+mj-lt"/>
              </a:rPr>
              <a:t>int</a:t>
            </a:r>
            <a:r>
              <a:rPr lang="en-US" altLang="zh-CN" dirty="0">
                <a:solidFill>
                  <a:srgbClr val="0033B3"/>
                </a:solidFill>
                <a:latin typeface="+mj-lt"/>
              </a:rPr>
              <a:t> </a:t>
            </a:r>
            <a:r>
              <a:rPr lang="en-US" altLang="zh-CN" dirty="0" err="1">
                <a:solidFill>
                  <a:srgbClr val="000000"/>
                </a:solidFill>
                <a:latin typeface="+mj-lt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= </a:t>
            </a:r>
            <a:r>
              <a:rPr lang="en-US" altLang="zh-CN" dirty="0">
                <a:solidFill>
                  <a:srgbClr val="1750EB"/>
                </a:solidFill>
                <a:latin typeface="+mj-lt"/>
              </a:rPr>
              <a:t>1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; </a:t>
            </a:r>
            <a:r>
              <a:rPr lang="en-US" altLang="zh-CN" dirty="0" err="1">
                <a:solidFill>
                  <a:srgbClr val="000000"/>
                </a:solidFill>
                <a:latin typeface="+mj-lt"/>
              </a:rPr>
              <a:t>i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&lt;= 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N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; ++</a:t>
            </a:r>
            <a:r>
              <a:rPr lang="en-US" altLang="zh-CN" dirty="0" err="1">
                <a:solidFill>
                  <a:srgbClr val="000000"/>
                </a:solidFill>
                <a:latin typeface="+mj-lt"/>
              </a:rPr>
              <a:t>i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){</a:t>
            </a:r>
            <a:br>
              <a:rPr lang="en-US" altLang="zh-CN" dirty="0">
                <a:solidFill>
                  <a:srgbClr val="080808"/>
                </a:solidFill>
                <a:latin typeface="+mj-lt"/>
              </a:rPr>
            </a:br>
            <a:r>
              <a:rPr lang="en-US" altLang="zh-CN" dirty="0">
                <a:solidFill>
                  <a:srgbClr val="080808"/>
                </a:solidFill>
                <a:latin typeface="+mj-lt"/>
              </a:rPr>
              <a:t>            </a:t>
            </a:r>
            <a:r>
              <a:rPr lang="en-US" altLang="zh-CN" dirty="0">
                <a:solidFill>
                  <a:srgbClr val="0033B3"/>
                </a:solidFill>
                <a:latin typeface="+mj-lt"/>
              </a:rPr>
              <a:t>for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(</a:t>
            </a:r>
            <a:r>
              <a:rPr lang="en-US" altLang="zh-CN" dirty="0" err="1">
                <a:solidFill>
                  <a:srgbClr val="0033B3"/>
                </a:solidFill>
                <a:latin typeface="+mj-lt"/>
              </a:rPr>
              <a:t>int</a:t>
            </a:r>
            <a:r>
              <a:rPr lang="en-US" altLang="zh-CN" dirty="0">
                <a:solidFill>
                  <a:srgbClr val="0033B3"/>
                </a:solidFill>
                <a:latin typeface="+mj-lt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j 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= </a:t>
            </a:r>
            <a:r>
              <a:rPr lang="en-US" altLang="zh-CN" dirty="0">
                <a:solidFill>
                  <a:srgbClr val="1750EB"/>
                </a:solidFill>
                <a:latin typeface="+mj-lt"/>
              </a:rPr>
              <a:t>1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; 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j 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&lt;= 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N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; ++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j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){</a:t>
            </a:r>
            <a:br>
              <a:rPr lang="en-US" altLang="zh-CN" dirty="0">
                <a:solidFill>
                  <a:srgbClr val="080808"/>
                </a:solidFill>
                <a:latin typeface="+mj-lt"/>
              </a:rPr>
            </a:br>
            <a:r>
              <a:rPr lang="en-US" altLang="zh-CN" dirty="0">
                <a:solidFill>
                  <a:srgbClr val="080808"/>
                </a:solidFill>
                <a:latin typeface="+mj-lt"/>
              </a:rPr>
              <a:t>                </a:t>
            </a:r>
            <a:r>
              <a:rPr lang="en-US" altLang="zh-CN" dirty="0" err="1">
                <a:solidFill>
                  <a:srgbClr val="000000"/>
                </a:solidFill>
                <a:latin typeface="+mj-lt"/>
              </a:rPr>
              <a:t>dp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[</a:t>
            </a:r>
            <a:r>
              <a:rPr lang="en-US" altLang="zh-CN" dirty="0" err="1">
                <a:solidFill>
                  <a:srgbClr val="000000"/>
                </a:solidFill>
                <a:latin typeface="+mj-lt"/>
              </a:rPr>
              <a:t>i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][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j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] 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= min(</a:t>
            </a:r>
            <a:r>
              <a:rPr lang="en-US" altLang="zh-CN" dirty="0" err="1">
                <a:solidFill>
                  <a:srgbClr val="000000"/>
                </a:solidFill>
                <a:latin typeface="+mj-lt"/>
              </a:rPr>
              <a:t>dp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[</a:t>
            </a:r>
            <a:r>
              <a:rPr lang="en-US" altLang="zh-CN" dirty="0" err="1">
                <a:solidFill>
                  <a:srgbClr val="000000"/>
                </a:solidFill>
                <a:latin typeface="+mj-lt"/>
              </a:rPr>
              <a:t>i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][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j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]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, </a:t>
            </a:r>
            <a:r>
              <a:rPr lang="en-US" altLang="zh-CN" dirty="0" err="1">
                <a:solidFill>
                  <a:srgbClr val="000000"/>
                </a:solidFill>
                <a:latin typeface="+mj-lt"/>
              </a:rPr>
              <a:t>dp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[</a:t>
            </a:r>
            <a:r>
              <a:rPr lang="en-US" altLang="zh-CN" dirty="0" err="1">
                <a:solidFill>
                  <a:srgbClr val="000000"/>
                </a:solidFill>
                <a:latin typeface="+mj-lt"/>
              </a:rPr>
              <a:t>i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][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k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] 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+ </a:t>
            </a:r>
            <a:r>
              <a:rPr lang="en-US" altLang="zh-CN" dirty="0" err="1">
                <a:solidFill>
                  <a:srgbClr val="000000"/>
                </a:solidFill>
                <a:latin typeface="+mj-lt"/>
              </a:rPr>
              <a:t>dp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[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k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][</a:t>
            </a:r>
            <a:r>
              <a:rPr lang="en-US" altLang="zh-CN" dirty="0">
                <a:solidFill>
                  <a:srgbClr val="000000"/>
                </a:solidFill>
                <a:latin typeface="+mj-lt"/>
              </a:rPr>
              <a:t>j</a:t>
            </a:r>
            <a:r>
              <a:rPr lang="en-US" altLang="zh-CN" dirty="0">
                <a:solidFill>
                  <a:srgbClr val="008080"/>
                </a:solidFill>
                <a:latin typeface="+mj-lt"/>
              </a:rPr>
              <a:t>]</a:t>
            </a:r>
            <a:r>
              <a:rPr lang="en-US" altLang="zh-CN" dirty="0">
                <a:solidFill>
                  <a:srgbClr val="080808"/>
                </a:solidFill>
                <a:latin typeface="+mj-lt"/>
              </a:rPr>
              <a:t>);</a:t>
            </a:r>
            <a:br>
              <a:rPr lang="en-US" altLang="zh-CN" dirty="0">
                <a:solidFill>
                  <a:srgbClr val="080808"/>
                </a:solidFill>
                <a:latin typeface="+mj-lt"/>
              </a:rPr>
            </a:br>
            <a:r>
              <a:rPr lang="en-US" altLang="zh-CN" dirty="0">
                <a:solidFill>
                  <a:srgbClr val="080808"/>
                </a:solidFill>
                <a:latin typeface="+mj-lt"/>
              </a:rPr>
              <a:t>            }</a:t>
            </a:r>
            <a:br>
              <a:rPr lang="en-US" altLang="zh-CN" dirty="0">
                <a:solidFill>
                  <a:srgbClr val="080808"/>
                </a:solidFill>
                <a:latin typeface="+mj-lt"/>
              </a:rPr>
            </a:br>
            <a:r>
              <a:rPr lang="en-US" altLang="zh-CN" dirty="0">
                <a:solidFill>
                  <a:srgbClr val="080808"/>
                </a:solidFill>
                <a:latin typeface="+mj-lt"/>
              </a:rPr>
              <a:t>        }</a:t>
            </a:r>
            <a:br>
              <a:rPr lang="en-US" altLang="zh-CN" dirty="0">
                <a:solidFill>
                  <a:srgbClr val="080808"/>
                </a:solidFill>
                <a:latin typeface="+mj-lt"/>
              </a:rPr>
            </a:br>
            <a:r>
              <a:rPr lang="en-US" altLang="zh-CN" dirty="0">
                <a:solidFill>
                  <a:srgbClr val="080808"/>
                </a:solidFill>
                <a:latin typeface="+mj-lt"/>
              </a:rPr>
              <a:t>    }</a:t>
            </a:r>
          </a:p>
        </p:txBody>
      </p:sp>
    </p:spTree>
    <p:extLst>
      <p:ext uri="{BB962C8B-B14F-4D97-AF65-F5344CB8AC3E}">
        <p14:creationId xmlns:p14="http://schemas.microsoft.com/office/powerpoint/2010/main" val="1990762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2042922" y="852678"/>
            <a:ext cx="1699260" cy="3606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弗洛伊德算法</a:t>
            </a:r>
            <a:endParaRPr sz="2200" dirty="0">
              <a:latin typeface="微软雅黑"/>
              <a:cs typeface="微软雅黑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2201481" y="641146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矩形 7"/>
          <p:cNvSpPr/>
          <p:nvPr/>
        </p:nvSpPr>
        <p:spPr>
          <a:xfrm>
            <a:off x="1377649" y="1511646"/>
            <a:ext cx="9366551" cy="14773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080808"/>
                </a:solidFill>
              </a:rPr>
              <a:t> </a:t>
            </a:r>
            <a:r>
              <a:rPr lang="en-US" altLang="zh-CN" dirty="0">
                <a:solidFill>
                  <a:srgbClr val="0033B3"/>
                </a:solidFill>
              </a:rPr>
              <a:t>while</a:t>
            </a:r>
            <a:r>
              <a:rPr lang="en-US" altLang="zh-CN" dirty="0">
                <a:solidFill>
                  <a:srgbClr val="080808"/>
                </a:solidFill>
              </a:rPr>
              <a:t>(</a:t>
            </a:r>
            <a:r>
              <a:rPr lang="en-US" altLang="zh-CN" dirty="0">
                <a:solidFill>
                  <a:srgbClr val="000000"/>
                </a:solidFill>
              </a:rPr>
              <a:t>Q</a:t>
            </a:r>
            <a:r>
              <a:rPr lang="en-US" altLang="zh-CN" dirty="0">
                <a:solidFill>
                  <a:srgbClr val="080808"/>
                </a:solidFill>
              </a:rPr>
              <a:t>--){</a:t>
            </a:r>
            <a:br>
              <a:rPr lang="en-US" altLang="zh-CN" dirty="0">
                <a:solidFill>
                  <a:srgbClr val="080808"/>
                </a:solidFill>
              </a:rPr>
            </a:br>
            <a:r>
              <a:rPr lang="en-US" altLang="zh-CN" dirty="0">
                <a:solidFill>
                  <a:srgbClr val="080808"/>
                </a:solidFill>
              </a:rPr>
              <a:t>        </a:t>
            </a:r>
            <a:r>
              <a:rPr lang="en-US" altLang="zh-CN" dirty="0" err="1">
                <a:solidFill>
                  <a:srgbClr val="0033B3"/>
                </a:solidFill>
              </a:rPr>
              <a:t>int</a:t>
            </a:r>
            <a:r>
              <a:rPr lang="en-US" altLang="zh-CN" dirty="0">
                <a:solidFill>
                  <a:srgbClr val="0033B3"/>
                </a:solidFill>
              </a:rPr>
              <a:t> </a:t>
            </a:r>
            <a:r>
              <a:rPr lang="en-US" altLang="zh-CN" dirty="0" err="1">
                <a:solidFill>
                  <a:srgbClr val="000000"/>
                </a:solidFill>
              </a:rPr>
              <a:t>st</a:t>
            </a:r>
            <a:r>
              <a:rPr lang="en-US" altLang="zh-CN" dirty="0">
                <a:solidFill>
                  <a:srgbClr val="080808"/>
                </a:solidFill>
              </a:rPr>
              <a:t>, </a:t>
            </a:r>
            <a:r>
              <a:rPr lang="en-US" altLang="zh-CN" dirty="0" err="1">
                <a:solidFill>
                  <a:srgbClr val="000000"/>
                </a:solidFill>
              </a:rPr>
              <a:t>ed</a:t>
            </a:r>
            <a:r>
              <a:rPr lang="en-US" altLang="zh-CN" dirty="0">
                <a:solidFill>
                  <a:srgbClr val="080808"/>
                </a:solidFill>
              </a:rPr>
              <a:t>;</a:t>
            </a:r>
            <a:br>
              <a:rPr lang="en-US" altLang="zh-CN" dirty="0">
                <a:solidFill>
                  <a:srgbClr val="080808"/>
                </a:solidFill>
              </a:rPr>
            </a:br>
            <a:r>
              <a:rPr lang="en-US" altLang="zh-CN" dirty="0">
                <a:solidFill>
                  <a:srgbClr val="080808"/>
                </a:solidFill>
              </a:rPr>
              <a:t>        </a:t>
            </a:r>
            <a:r>
              <a:rPr lang="en-US" altLang="zh-CN" dirty="0" err="1">
                <a:solidFill>
                  <a:srgbClr val="000000"/>
                </a:solidFill>
              </a:rPr>
              <a:t>cin</a:t>
            </a:r>
            <a:r>
              <a:rPr lang="en-US" altLang="zh-CN" dirty="0">
                <a:solidFill>
                  <a:srgbClr val="000000"/>
                </a:solidFill>
              </a:rPr>
              <a:t> </a:t>
            </a:r>
            <a:r>
              <a:rPr lang="en-US" altLang="zh-CN" dirty="0">
                <a:solidFill>
                  <a:srgbClr val="008080"/>
                </a:solidFill>
              </a:rPr>
              <a:t>&gt;&gt; </a:t>
            </a:r>
            <a:r>
              <a:rPr lang="en-US" altLang="zh-CN" dirty="0" err="1">
                <a:solidFill>
                  <a:srgbClr val="000000"/>
                </a:solidFill>
              </a:rPr>
              <a:t>st</a:t>
            </a:r>
            <a:r>
              <a:rPr lang="en-US" altLang="zh-CN" dirty="0">
                <a:solidFill>
                  <a:srgbClr val="000000"/>
                </a:solidFill>
              </a:rPr>
              <a:t> </a:t>
            </a:r>
            <a:r>
              <a:rPr lang="en-US" altLang="zh-CN" dirty="0">
                <a:solidFill>
                  <a:srgbClr val="008080"/>
                </a:solidFill>
              </a:rPr>
              <a:t>&gt;&gt; </a:t>
            </a:r>
            <a:r>
              <a:rPr lang="en-US" altLang="zh-CN" dirty="0" err="1">
                <a:solidFill>
                  <a:srgbClr val="000000"/>
                </a:solidFill>
              </a:rPr>
              <a:t>ed</a:t>
            </a:r>
            <a:r>
              <a:rPr lang="en-US" altLang="zh-CN" dirty="0">
                <a:solidFill>
                  <a:srgbClr val="080808"/>
                </a:solidFill>
              </a:rPr>
              <a:t>;</a:t>
            </a:r>
            <a:br>
              <a:rPr lang="en-US" altLang="zh-CN" dirty="0">
                <a:solidFill>
                  <a:srgbClr val="080808"/>
                </a:solidFill>
              </a:rPr>
            </a:br>
            <a:r>
              <a:rPr lang="en-US" altLang="zh-CN" dirty="0">
                <a:solidFill>
                  <a:srgbClr val="080808"/>
                </a:solidFill>
              </a:rPr>
              <a:t>        </a:t>
            </a:r>
            <a:r>
              <a:rPr lang="en-US" altLang="zh-CN" dirty="0" err="1">
                <a:solidFill>
                  <a:srgbClr val="000000"/>
                </a:solidFill>
              </a:rPr>
              <a:t>cout</a:t>
            </a:r>
            <a:r>
              <a:rPr lang="en-US" altLang="zh-CN" dirty="0">
                <a:solidFill>
                  <a:srgbClr val="000000"/>
                </a:solidFill>
              </a:rPr>
              <a:t> </a:t>
            </a:r>
            <a:r>
              <a:rPr lang="en-US" altLang="zh-CN" dirty="0">
                <a:solidFill>
                  <a:srgbClr val="008080"/>
                </a:solidFill>
              </a:rPr>
              <a:t>&lt;&lt; </a:t>
            </a:r>
            <a:r>
              <a:rPr lang="en-US" altLang="zh-CN" dirty="0">
                <a:solidFill>
                  <a:srgbClr val="080808"/>
                </a:solidFill>
              </a:rPr>
              <a:t>((</a:t>
            </a:r>
            <a:r>
              <a:rPr lang="en-US" altLang="zh-CN" dirty="0" err="1">
                <a:solidFill>
                  <a:srgbClr val="000000"/>
                </a:solidFill>
              </a:rPr>
              <a:t>dp</a:t>
            </a:r>
            <a:r>
              <a:rPr lang="en-US" altLang="zh-CN" dirty="0">
                <a:solidFill>
                  <a:srgbClr val="008080"/>
                </a:solidFill>
              </a:rPr>
              <a:t>[</a:t>
            </a:r>
            <a:r>
              <a:rPr lang="en-US" altLang="zh-CN" dirty="0" err="1">
                <a:solidFill>
                  <a:srgbClr val="000000"/>
                </a:solidFill>
              </a:rPr>
              <a:t>st</a:t>
            </a:r>
            <a:r>
              <a:rPr lang="en-US" altLang="zh-CN" dirty="0">
                <a:solidFill>
                  <a:srgbClr val="008080"/>
                </a:solidFill>
              </a:rPr>
              <a:t>][</a:t>
            </a:r>
            <a:r>
              <a:rPr lang="en-US" altLang="zh-CN" dirty="0" err="1">
                <a:solidFill>
                  <a:srgbClr val="000000"/>
                </a:solidFill>
              </a:rPr>
              <a:t>ed</a:t>
            </a:r>
            <a:r>
              <a:rPr lang="en-US" altLang="zh-CN" dirty="0">
                <a:solidFill>
                  <a:srgbClr val="008080"/>
                </a:solidFill>
              </a:rPr>
              <a:t>] </a:t>
            </a:r>
            <a:r>
              <a:rPr lang="en-US" altLang="zh-CN" dirty="0">
                <a:solidFill>
                  <a:srgbClr val="080808"/>
                </a:solidFill>
              </a:rPr>
              <a:t>&gt;= </a:t>
            </a:r>
            <a:r>
              <a:rPr lang="en-US" altLang="zh-CN" dirty="0">
                <a:solidFill>
                  <a:srgbClr val="1750EB"/>
                </a:solidFill>
              </a:rPr>
              <a:t>2e18</a:t>
            </a:r>
            <a:r>
              <a:rPr lang="en-US" altLang="zh-CN" dirty="0">
                <a:solidFill>
                  <a:srgbClr val="080808"/>
                </a:solidFill>
              </a:rPr>
              <a:t>) ? -</a:t>
            </a:r>
            <a:r>
              <a:rPr lang="en-US" altLang="zh-CN" dirty="0">
                <a:solidFill>
                  <a:srgbClr val="1750EB"/>
                </a:solidFill>
              </a:rPr>
              <a:t>1 </a:t>
            </a:r>
            <a:r>
              <a:rPr lang="en-US" altLang="zh-CN" dirty="0">
                <a:solidFill>
                  <a:srgbClr val="080808"/>
                </a:solidFill>
              </a:rPr>
              <a:t>: </a:t>
            </a:r>
            <a:r>
              <a:rPr lang="en-US" altLang="zh-CN" dirty="0" err="1">
                <a:solidFill>
                  <a:srgbClr val="000000"/>
                </a:solidFill>
              </a:rPr>
              <a:t>dp</a:t>
            </a:r>
            <a:r>
              <a:rPr lang="en-US" altLang="zh-CN" dirty="0">
                <a:solidFill>
                  <a:srgbClr val="008080"/>
                </a:solidFill>
              </a:rPr>
              <a:t>[</a:t>
            </a:r>
            <a:r>
              <a:rPr lang="en-US" altLang="zh-CN" dirty="0" err="1">
                <a:solidFill>
                  <a:srgbClr val="000000"/>
                </a:solidFill>
              </a:rPr>
              <a:t>st</a:t>
            </a:r>
            <a:r>
              <a:rPr lang="en-US" altLang="zh-CN" dirty="0">
                <a:solidFill>
                  <a:srgbClr val="008080"/>
                </a:solidFill>
              </a:rPr>
              <a:t>][</a:t>
            </a:r>
            <a:r>
              <a:rPr lang="en-US" altLang="zh-CN" dirty="0" err="1">
                <a:solidFill>
                  <a:srgbClr val="000000"/>
                </a:solidFill>
              </a:rPr>
              <a:t>ed</a:t>
            </a:r>
            <a:r>
              <a:rPr lang="en-US" altLang="zh-CN" dirty="0">
                <a:solidFill>
                  <a:srgbClr val="008080"/>
                </a:solidFill>
              </a:rPr>
              <a:t>]</a:t>
            </a:r>
            <a:r>
              <a:rPr lang="en-US" altLang="zh-CN" dirty="0">
                <a:solidFill>
                  <a:srgbClr val="080808"/>
                </a:solidFill>
              </a:rPr>
              <a:t>) </a:t>
            </a:r>
            <a:r>
              <a:rPr lang="en-US" altLang="zh-CN" dirty="0">
                <a:solidFill>
                  <a:srgbClr val="008080"/>
                </a:solidFill>
              </a:rPr>
              <a:t>&lt;&lt; </a:t>
            </a:r>
            <a:r>
              <a:rPr lang="en-US" altLang="zh-CN" dirty="0" err="1">
                <a:solidFill>
                  <a:srgbClr val="080808"/>
                </a:solidFill>
              </a:rPr>
              <a:t>endl</a:t>
            </a:r>
            <a:r>
              <a:rPr lang="en-US" altLang="zh-CN" dirty="0">
                <a:solidFill>
                  <a:srgbClr val="080808"/>
                </a:solidFill>
              </a:rPr>
              <a:t>;</a:t>
            </a:r>
            <a:br>
              <a:rPr lang="en-US" altLang="zh-CN" dirty="0">
                <a:solidFill>
                  <a:srgbClr val="080808"/>
                </a:solidFill>
              </a:rPr>
            </a:br>
            <a:r>
              <a:rPr lang="en-US" altLang="zh-CN" dirty="0">
                <a:solidFill>
                  <a:srgbClr val="080808"/>
                </a:solidFill>
              </a:rPr>
              <a:t>    }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39042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5">
      <a:majorFont>
        <a:latin typeface="Consolas"/>
        <a:ea typeface="微软雅黑"/>
        <a:cs typeface=""/>
      </a:majorFont>
      <a:minorFont>
        <a:latin typeface="Consolas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13098</TotalTime>
  <Words>1618</Words>
  <Application>Microsoft Office PowerPoint</Application>
  <PresentationFormat>宽屏</PresentationFormat>
  <Paragraphs>94</Paragraphs>
  <Slides>15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3" baseType="lpstr">
      <vt:lpstr>source-code-pro</vt:lpstr>
      <vt:lpstr>微软雅黑</vt:lpstr>
      <vt:lpstr>等线</vt:lpstr>
      <vt:lpstr>Arial</vt:lpstr>
      <vt:lpstr>Cambria Math</vt:lpstr>
      <vt:lpstr>Consolas</vt:lpstr>
      <vt:lpstr>Roboto</vt:lpstr>
      <vt:lpstr>Office 主题​​</vt:lpstr>
      <vt:lpstr>《初级算法与数据结构》</vt:lpstr>
      <vt:lpstr>PowerPoint 演示文稿</vt:lpstr>
      <vt:lpstr>双向BFS</vt:lpstr>
      <vt:lpstr>双向BFS</vt:lpstr>
      <vt:lpstr>双向BFS</vt:lpstr>
      <vt:lpstr>双向BFS</vt:lpstr>
      <vt:lpstr>双向BFS</vt:lpstr>
      <vt:lpstr>双向BFS</vt:lpstr>
      <vt:lpstr>双向BFS</vt:lpstr>
      <vt:lpstr>双向BFS</vt:lpstr>
      <vt:lpstr>PowerPoint 演示文稿</vt:lpstr>
      <vt:lpstr>Floyd 算法</vt:lpstr>
      <vt:lpstr>Floyd 算法</vt:lpstr>
      <vt:lpstr>弗洛伊德算法</vt:lpstr>
      <vt:lpstr>弗洛伊德算法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《初级算法与数据结构》</dc:title>
  <dc:creator>小林泉</dc:creator>
  <cp:lastModifiedBy>泉 小林</cp:lastModifiedBy>
  <cp:revision>326</cp:revision>
  <dcterms:created xsi:type="dcterms:W3CDTF">2025-01-17T05:52:21Z</dcterms:created>
  <dcterms:modified xsi:type="dcterms:W3CDTF">2026-07-21T16:50:24Z</dcterms:modified>
</cp:coreProperties>
</file>