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85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<Relationship Id="rId74" Type="http://schemas.openxmlformats.org/officeDocument/2006/relationships/slide" Target="slides/slide68.xml"/><Relationship Id="rId75" Type="http://schemas.openxmlformats.org/officeDocument/2006/relationships/slide" Target="slides/slide69.xml"/><Relationship Id="rId76" Type="http://schemas.openxmlformats.org/officeDocument/2006/relationships/slide" Target="slides/slide70.xml"/><Relationship Id="rId77" Type="http://schemas.openxmlformats.org/officeDocument/2006/relationships/slide" Target="slides/slide71.xml"/><Relationship Id="rId78" Type="http://schemas.openxmlformats.org/officeDocument/2006/relationships/slide" Target="slides/slide72.xml"/><Relationship Id="rId79" Type="http://schemas.openxmlformats.org/officeDocument/2006/relationships/slide" Target="slides/slide73.xml"/><Relationship Id="rId80" Type="http://schemas.openxmlformats.org/officeDocument/2006/relationships/slide" Target="slides/slide74.xml"/><Relationship Id="rId81" Type="http://schemas.openxmlformats.org/officeDocument/2006/relationships/slide" Target="slides/slide75.xml"/><Relationship Id="rId82" Type="http://schemas.openxmlformats.org/officeDocument/2006/relationships/slide" Target="slides/slide76.xml"/><Relationship Id="rId83" Type="http://schemas.openxmlformats.org/officeDocument/2006/relationships/slide" Target="slides/slide77.xml"/><Relationship Id="rId84" Type="http://schemas.openxmlformats.org/officeDocument/2006/relationships/slide" Target="slides/slide78.xml"/>  <Relationship Id="rId85" Type="http://schemas.openxmlformats.org/officeDocument/2006/relationships/notesMaster" Target="notesMasters/notesMaster1.xml"/>
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_rels/notesSlide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9.xml"/>
</Relationships>
</file>

<file path=ppt/notesSlides/_rels/notesSlide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0.xml"/>
</Relationships>
</file>

<file path=ppt/notesSlides/_rels/notesSlide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1.xml"/>
</Relationships>
</file>

<file path=ppt/notesSlides/_rels/notesSlide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2.xml"/>
</Relationships>
</file>

<file path=ppt/notesSlides/_rels/notesSlide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3.xml"/>
</Relationships>
</file>

<file path=ppt/notesSlides/_rels/notesSlide3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4.xml"/>
</Relationships>
</file>

<file path=ppt/notesSlides/_rels/notesSlide3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5.xml"/>
</Relationships>
</file>

<file path=ppt/notesSlides/_rels/notesSlide3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6.xml"/>
</Relationships>
</file>

<file path=ppt/notesSlides/_rels/notesSlide3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7.xml"/>
</Relationships>
</file>

<file path=ppt/notesSlides/_rels/notesSlide3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8.xml"/>
</Relationships>
</file>

<file path=ppt/notesSlides/_rels/notesSlide3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9.xml"/>
</Relationships>
</file>

<file path=ppt/notesSlides/_rels/notesSlide4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0.xml"/>
</Relationships>
</file>

<file path=ppt/notesSlides/_rels/notesSlide4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1.xml"/>
</Relationships>
</file>

<file path=ppt/notesSlides/_rels/notesSlide4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2.xml"/>
</Relationships>
</file>

<file path=ppt/notesSlides/_rels/notesSlide4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3.xml"/>
</Relationships>
</file>

<file path=ppt/notesSlides/_rels/notesSlide4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4.xml"/>
</Relationships>
</file>

<file path=ppt/notesSlides/_rels/notesSlide4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5.xml"/>
</Relationships>
</file>

<file path=ppt/notesSlides/_rels/notesSlide4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6.xml"/>
</Relationships>
</file>

<file path=ppt/notesSlides/_rels/notesSlide4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7.xml"/>
</Relationships>
</file>

<file path=ppt/notesSlides/_rels/notesSlide4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8.xml"/>
</Relationships>
</file>

<file path=ppt/notesSlides/_rels/notesSlide4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9.xml"/>
</Relationships>
</file>

<file path=ppt/notesSlides/_rels/notesSlide5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0.xml"/>
</Relationships>
</file>

<file path=ppt/notesSlides/_rels/notesSlide5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1.xml"/>
</Relationships>
</file>

<file path=ppt/notesSlides/_rels/notesSlide5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2.xml"/>
</Relationships>
</file>

<file path=ppt/notesSlides/_rels/notesSlide5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3.xml"/>
</Relationships>
</file>

<file path=ppt/notesSlides/_rels/notesSlide5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4.xml"/>
</Relationships>
</file>

<file path=ppt/notesSlides/_rels/notesSlide5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5.xml"/>
</Relationships>
</file>

<file path=ppt/notesSlides/_rels/notesSlide5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6.xml"/>
</Relationships>
</file>

<file path=ppt/notesSlides/_rels/notesSlide5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7.xml"/>
</Relationships>
</file>

<file path=ppt/notesSlides/_rels/notesSlide5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8.xml"/>
</Relationships>
</file>

<file path=ppt/notesSlides/_rels/notesSlide5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9.xml"/>
</Relationships>
</file>

<file path=ppt/notesSlides/_rels/notesSlide6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0.xml"/>
</Relationships>
</file>

<file path=ppt/notesSlides/_rels/notesSlide6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1.xml"/>
</Relationships>
</file>

<file path=ppt/notesSlides/_rels/notesSlide6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2.xml"/>
</Relationships>
</file>

<file path=ppt/notesSlides/_rels/notesSlide6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3.xml"/>
</Relationships>
</file>

<file path=ppt/notesSlides/_rels/notesSlide6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4.xml"/>
</Relationships>
</file>

<file path=ppt/notesSlides/_rels/notesSlide6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5.xml"/>
</Relationships>
</file>

<file path=ppt/notesSlides/_rels/notesSlide6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6.xml"/>
</Relationships>
</file>

<file path=ppt/notesSlides/_rels/notesSlide6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7.xml"/>
</Relationships>
</file>

<file path=ppt/notesSlides/_rels/notesSlide6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8.xml"/>
</Relationships>
</file>

<file path=ppt/notesSlides/_rels/notesSlide6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9.xml"/>
</Relationships>
</file>

<file path=ppt/notesSlides/_rels/notesSlide7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0.xml"/>
</Relationships>
</file>

<file path=ppt/notesSlides/_rels/notesSlide7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1.xml"/>
</Relationships>
</file>

<file path=ppt/notesSlides/_rels/notesSlide7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2.xml"/>
</Relationships>
</file>

<file path=ppt/notesSlides/_rels/notesSlide7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3.xml"/>
</Relationships>
</file>

<file path=ppt/notesSlides/_rels/notesSlide7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4.xml"/>
</Relationships>
</file>

<file path=ppt/notesSlides/_rels/notesSlide7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5.xml"/>
</Relationships>
</file>

<file path=ppt/notesSlides/_rels/notesSlide7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6.xml"/>
</Relationships>
</file>

<file path=ppt/notesSlides/_rels/notesSlide7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7.xml"/>
</Relationships>
</file>

<file path=ppt/notesSlides/_rels/notesSlide7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8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问学生：连续处理两个相近的问题时，哪些工作刚刚已经做过？等待一个具体例子，再点击揭示本章的共同要求：省去的工作必须有不影响答案的依据。双指针、空间换时间、单调栈、单调队列分别处理不同类型的重复工作，学完后，学生应能解释这些做法为何正确，并独立实现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讨论反复从头查找的代价，追问能否保留上次的位置。再依次点击，引出保存频数、删除永久失效的候选。输入个数、可能的取值种类与仍有效的候选数是三个不同量；例如许多人可能只有几百种分数，优化空间就来自这种差异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给学生一点时间判断两层循环是否一定是平方复杂度，再点击，说明怎样累计循环执行次数。外层总共执行n次，每根只向右的指针全程最多移动n次，三个线性工作相加仍为线性；内层没有在每轮从头开始。最后点击提醒：若开始前有排序，必须另外加上排序的代价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进入双指针部分，先问当前目标改变后，已经越过的位置还有没有可能重新有用。答案决定指针能否不回退，不能先套模板再寻找理由。接下来依次看值的匹配、覆盖全部种类的窗口，以及负数下需要重新设计状态的结尾最优和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明确数对按位置区分。让学生在有序数组二、二、三、四、五、五、七、八中，找出差为三的配对，再点击答案。两个五各自能配两个二，七配四，八配两个五，总共七对。只用集合记录值是否存在，会丢掉重复位置的贡献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固定A之后，目标值就是A减C。点击定义左边界为第一个不小于目标的位置，右边界为第一个严格大于目标的位置。例子从零开始编号，A为五时匹配区间是左闭右开的零到二，正好含两个二，因此数量是右边界减左边界。提醒学生把“下标”和“数组里保存的值”分开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沿用相同数据，依次点击目标二、四、五对应的边界和贡献。目标变大后，已经太小的数以后仍然太小，左右指针都不必回退。遇到第二个五时，边界不变，但A的位置变了，必须再加一次贡献。这说明复用查找过程不会把不同选择合并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先请学生按上一页定义解释两个while，随后从左向右读条件。小于目标的元素越过左边界，小于或等于目标的元素越过右边界，差值就是本次贡献。点击提醒先检查下标再读数组，利用短路避免越界；答案使用long long，循环中的x仍然逐位置枚举。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每个A位置恰好枚举一次，区间中又恰好是全部合法B位置，因此既没有遗漏，也没有重复枚举同一个位置对。点击复杂度时，让学生区分扫描的线性代价和排序的对数因子，总复杂度是n乘log n。最后用大量重复、完全无解、指针走到末尾三类输入检查边界，并考虑答案超过整数范围。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读清楚逛画展要求连续、最短，以及同长时左端更早。例子一、二、二、三、一中，第三到第五幅包含三位画家，长度为三。问每换一个起点都重新统计，会重复处理哪一部分，再点击引出只维护刚进入或刚离开的作品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区分频数和种数：count记录某位画家的作品幅数，kinds记录出现的画家人数。点击进入情况，只有零变一才增加种数；再点击离开情况，只有一变零才减少种数。两幅作品不一定来自两位画家，所以覆盖条件是种数等于m，而不是窗口长度等于m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所有编号在这一页从一开始。按点击依次追踪右端四和右端五：到四时区间一到四合法，但删去左端一就会缺画家；到五时补回画家一，可以继续删除一个重复的二，得到三到五。每个合法窗口必须先更新答案，再删左端，否则刚刚得到的最短合法区间可能被跳过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源码从零开始，右端每进入一项就更新频数与种数。只要仍覆盖全部画家，就比较当前长度并收缩左端。严格变短才更新答案，所以同长度保留最早出现的左端；输出时再把两个下标各加一。点击底部提醒编号转换，不要在循环里混用两种编号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固定右端后，一直收缩直到某位画家消失；再删除元素无法补回这位画家，只能继续右移右端。点击解释为什么左端不用回退：此前删除的左端已经得到过一个结束更早的合法段，再延长只会更长。于是每个端点全程移动至多n次，频数占m空间，序列占n空间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最大子段必须连续且非空，不能偷偷允许什么都不选。让学生算出负二、三、负一、四、负五的最优段为第二到第四项，即三、负一、四，和为六，再讨论为什么窗口扩大不保证和增加。负数打破了按区间和单调移动的依据，因此下一页改成固定结束位置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把状态读完整：ending必须取当前项，并且必须在当前位置结束，只有左端可以选择。公式枚举所有合法左端。点击区分全局answer：处理最后的负五后，ending是一，已经找到的answer仍为六，不能把最后一个局部值直接当总答案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让学生按长度把所有以i结尾的非空段分为一项与多项两类。多项必须接上一个以i减一结尾的段，而加上相同当前值时，旧段和越大越好。依次点击得到取当前项或接旧最优的较大者，再更新全局答案。两类覆盖全部可能，解释了递推为什么正确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完整显示表格，按行推演，让学生先口算再解释。ending依次为负二、三、二、六、一；全局答案依次为负二、三、三、六、六。点击说明第二项为何重开：接上旧段只有一，不如单独取三；最后局部值下降，并不会抹去先前的全局最优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读第一项作为ending和answer的初值，随后每读一项只做两个max。点击后让学生检验负八、负二、负五，答案是负二；若把answer初始化为零，会错误选择空段。由于只保留上一项的结尾最优和全局最优，时间线性，额外空间常数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现在转向保存已经得到的信息。先问输入对象很多，是否意味着取值也很多，再点击，依次讨论用频数代替反复排序、用分组统计代替逐对枚举、用继承边界代替重新检查。每次保存都要明确它未来如何被复用。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直播获奖求的是分数线，不是实际获奖人数。奖励名次是人数乘百分比向下取整，且至少为一。点击例子：一百、九十、九十、八十，百分之五十对应第二名；第二高是九十，两位九十分都获奖，因此实际三人但分数线仍是九十。让学生解释并列为什么不改变所查名次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分数范围只有零到六百，所以用六百零一个桶就能保存任意多人的分布。新来九十分仅把对应频数加一。点击后从高分向低分累计，第一次达到目标名次的桶就是答案。这里复用的是频数信息，而不必反复把所有历史成绩排序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沿用第四人加入后的例子，目标名次是二。点击一百分时累计只有一人，再点九十分时累计达到三人，第二、第三名都属于九十分。更高分不足两人，加当前分数后至少两人，这两个不等式保证答案；若要求累计恰好等于二，就会错过这个桶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段位于按选手编号i枚举的循环内，count只在整场比赛开始前清零一次。先增加新成绩的频数，再计算至少为一的目标名次，自高向低扫描，累计大于等于目标就输出并结束扫描。每位至多检查六百零一个桶，总时间六百零一乘n，额外空间六百零一；零分、首人和全部同分都应测试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求和题先选左右端，端点必须同色，中点必须恰好位于两端正中。点击公式明确中点位置与贡献；端点一旦确定，中点没有额外选择，但必须为整数。这样去掉了一层枚举，仍需进一步消除端点配对的平方复杂度，最终答案对一万零七取模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两端下标之和是偶数，当且仅当两端同奇偶。结合同色条件，按颜色和下标奇偶分组。点击同色位置一、三、五的例子，它们可以两两组合，位置二必须进入另一组；组内任意两个不同位置对应唯一合法三元组，单元素组无贡献。相同数值仍是不同的位置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把一对端点的乘积展开，前两项归i，后两项归j。组大小为cnt，数值总和为sumA；固定i有cnt减一个搭档，搭档数值和是sumA减a[i]。点击汇总公式，得到i乘以括号内cnt减二倍a[i]加sumA，再对组中i求和。分配的是展开后的四项，不是把完整的一对贡献加了两次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用三个位置一、三、五及数值二、四、七核对代数变换。先按三对端点得到二十四、五十四、八十八，合计一百六十六。再点击按位置统计：组大小三，总和十三，各贡献十五、五十一、一百，结果完全一致。让学生指出两种求和顺序不同，所累加的项却相同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group把颜色和奇偶压成一个下标，第一轮统计每组数量与数值和，第二轮按位置贡献累加。count减二可能为负，因此使用long long并将负余数规范到模数范围。点击最后提醒ll就是long long，模数一万零七；两次扫描加上初始化的分组数组，时间、空间都是n加颜色数的量级。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玉蟾宫中F可用、R不可用，最后输出最大面积的三倍。看三行F F F、F F R、F F F的例子，前两列贯穿三行，面积六，输出十八。点击观察：逐个矩形检查内部会重复检查格子，接下来固定底边，复用每列向上连续的长度。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height表示从当前行向上连续可用的格子数，遇F加一，遇R清零。逐行点击例子得到一一一、二二零、三三一。最后问能否把第三行的高度三乘整行宽三；不能，因为第三列向上只有一格，说明还需要维护整条悬线允许的横向范围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连续向上的F看作悬线，以它的长度作为候选矩形高度，左右扩展必须在经过的每一行都合法。第二列第一行允许一到三列，第二行只允许一到二列。点击交集原则：左界取更大，右界取更小；即使第三行本身全可用，也不能忘记上方的限制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页只比较同一底边的两个真实候选，先看第二列的高三宽二，面积六，再点击第三列的高一宽三，面积三。让学生说明为什么不能拿前者的高和后者的宽拼成面积九。候选矩形的高度与横向交集必须来自同一列，最终对所有候选面积取最大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逐格更新是否可用和连续高度，再从左到右扫描本行。currentLeft记录本行最近障碍之后的位置，left把它与上方继承的左界取最大。点击编号提醒：此处零下标，left是包含的左端；遇障碍要重置该列，并把后续可用范围的起点设成j加一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从右向左维护本行右边界，与上方继承的right取最小。遇障碍重置当前列，右侧边界变成障碍下标j。点击强调right不包含在范围中，所以宽度是right减left，不能再加一；height和left初值零，right初值m。逐列算面积取最大，最终按题意乘三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取一个最大矩形并固定底边，如果每列的连续高度都严格更高，整个矩形还可以向上扩大，与最大性矛盾。点击后说明至少有一条悬线恰好等于矩形高度，它继承的横向交集包含原矩形全部列，因此枚举底边和列足以找到答案。总时间行数乘列数，滚动数组只占列数空间；全障碍为零，全可用为三倍格子数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进入单调栈之前，再问被丢弃的候选是否可能回来。只有能证明它以后永远没有用，才能永久删除。相等时保留还是弹出取决于题目里的阻挡和计数含义，不存在所有单调栈通用的一个比较符号。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头牛向右看，遇到不比自己矮的牛就停止，而且阻挡牛本身也不算可见。例子中十看见三、七、四，七看见四，十二看见二。点击换角度：不逐头向右扫描，改为统计当前牛被左边几头看见；每对关系仍由它的右端恰好负责一次。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七出现前，栈底是十、栈顶是三。点击解释三被七挡住，以后不能再看见更右的任何牛，因此弹三；十仍能看见七，随后把七压入，形成十、七。再点等高情况：等高也阻挡，旧高度小于或等于新高度时都要弹出，栈从底到顶严格递减。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沿用同一组牛，逐个计算当前新增关系。前三头贡献零、一、一；四到来时十和七都看见它，贡献二；十二到来弹空旧栈，贡献零；最后的二被十二看见，贡献一。最后点击合计五。提醒计数针对当前牛，而不是重复计算左边牛已经看见的对象。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读入当前高度后，先弹出所有不大于它的旧高度，剩余栈大小就是新增关系数，最后才压入当前高度。点击警告：若先压入再计数，就把自己也计入。严格递减时所有更左牛都能看见当前牛，关系总数可达n乘n减一再除二，所以答案用long long。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问一次新牛弹出很多旧牛是否造成平方复杂度，听完解释，再点击查看全部操作次数。每个元素只有一次入栈机会，弹出后永不回来，因此全部push共n次、pop至多n次。某轮很慢不能推出每轮都慢；把总代价摊到所有元素上，仍是线性时间。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长方形题统计不含星号的全部非空矩形，位置和大小不同都分别计数。让学生手数两行三列全空的格子，再点击行区间三种、列区间六种，相乘得到十八。与玉蟾宫不同，这次只保留最大面积会丢掉大量必须计入的矩形。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仍按底边逐行计算连续空格高度。固定一个列区间后，矩形高度不能超过区间最小高度；最小高度为二，就能取高度一或二，各对应不同上边界，为零则没有矩形。点击归纳：每行需要的是所有连续列区间最小值之和，接下来按最小值所在位置分配贡献。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三个高度都是二时，区间一到三有三个同样小的值，若每个位置都负责整段，会算三遍。点击规定归给最左边的最小值，再解释左右不同的等号：左边遇等高要停，因为它更早；右边可以跨过等高，因为当前列仍是最左代表。去重规则要先于栈的比较符号。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L是左边第一个不大于当前高度的位置，R是右边第一个严格更小的位置。点击端点选择：左端可从L加一到i，右端从i到R减一，彼此独立；再乘可选高度h[i]。三个二的贡献分别是六、四、二，当前底边合十二，加第一行六得到十八。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源码列号一到m，先按点或星号更新高度。左扫描中，严格更高的旧高度弹出，等高留下，因此栈顶是最近的不大于当前高度的位置。空栈用零作虚拟边界，意味着左端最早可选第一列。最后点击检查下标s[j减一]与高度数组j之间的对应。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右扫描反向进行，弹出大于或等于当前高度的候选，只留下严格更小的右边界；空栈用m加一。累加当前高度、左端选择数、右端选择数三者乘积，并用一LL把乘法提升到六十四位。点击后再次对照左侧弹大于、右侧弹大于等于，强调这个差异是去重证明的结果。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个矩形首先有唯一底边，再有唯一的列区间最左最小值，最后由实际高度确定上边界，因此恰好计数一次。点击估算全空一千乘一千棋盘：两个方向各有五十万零五百个区间，相乘是二千五百零五亿零二十五万，超过三十二位。两次单调栈扫描在每行都是线性，总时间n乘m。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从单调栈转到单调队列：候选可能被更强的新元素替代，也可能仅仅因为离开窗口而失效。点击区分两端职责：队尾删除被新元素替代的候选，队首清除过期元素。后面每次删除都要说清楚属于哪一种原因。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使用例题样例，长度四的窗口在三、十九、一、十二、五、八、十、六上移动。第一个窗口最大十九，第三个窗口中十九已经移出，最大变十二。逐步点击窗口与完整输出十九、十九、十二、十二、十，追问只记一个历史最大值为什么不能完成任务。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旧下标更早且旧值不大于新值时，今后任何仍包含旧位置的窗口也包含新位置，新位置数值不差又更晚过期。点击证明后，才允许从队尾连续弹出这些候选。再点击强调队列存下标，比较值时访问数组，判断过期时比较位置；等值保留较晚者即可。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当前窗口是从i减k加一到i的闭区间，所以小于或等于i减k的下标过期。以从一开始的编号解释右端六、长度四时窗口是三到六，下标二的十九即使很大也必须删。最后点击两种删除的对比：队尾按数值淘汰，队首按下标过期；下标按时间递增保证过期元素位于队首。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页继续从一开始编号。依次点击三个关键时刻：右端四时队列下标二、四，对应十九、十二；右端六时下标二过期，五又被八淘汰，队列是四号十二与六号八；右端七时新值十淘汰八，留下四号十二与七号十。请学生把每次出队标成过期或被替代，避免混淆。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源码改用从零开始编号，先删除过期队首，再按maximum参数选择比较方向，随后加入新下标。i至少为k减一时才凑满k项，把队首值记录到输出数组。本例调用maximum为真，取最大值；点击提醒一编号演算与零编号代码之间只差整体平移，不改变过期不等式。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队列里的值递减、下标递增且都在窗口内，被淘汰者均有数值不小、过期更晚的替代者，所以队首是当前最大值。点击总操作数，每个下标入队一次、出队至多一次，时间线性，足以避免对两百万长度输入重复扫描每个窗口。再测试长度一、覆盖全数组、全等、递增与递减；候选队列至多k项，但本源码保存输入输出共需n空间。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理想的正方形要求选择子方阵，使其最大值减最小值尽可能小。先看三乘三示例矩阵，边长二时有四个候选，左上最大五、最小一、极差四，其余极差五、四、六，最优四。点击提问相邻方阵重叠的信息如何复用，为两轮一维窗口作准备。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对每一行做长度二的窗口，首行一、四与四、二得到最大四、四，最小一、二。依次点击两张中间矩阵：行最大为四四、五五、二六；行最小为一二、三零、一一。列号现在代表窗口左端，而非一个原始格子，因此每行长度减少为原列数减窗口边长加一。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在行最大值矩阵中，对同一列的连续两行再取最大；对行最小值矩阵同样取最小。点击得到最终最大矩阵五五、五六与最小矩阵一零、一零，同位置相减得到四五、四六。分行求最值再汇总并不改变候选元素集合，所以这就是原方阵的极差，最后取四个结果的最小值四。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窗口函数输入数组、窗口长度和是否求最大值的布尔参数，返回全部窗口最值。与例一杠九相比，最大队列弹不大于当前值，最小队列弹不小于当前值；过期、入队和记录队首的步骤完全相同。点击说明输入长len时返回len减k加一项，返回下标对应窗口左端，后续才能准确配对二维位置。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源码把行数、列数、窗口边长记为n、m、k，对应题面的a、b、n。每读一整行，分别调用一次取最小和一次取最大的窗口函数，将两组结果存入rowMin、rowMax。原行读取后就可丢弃，未来只需中间统计值；点击提醒不要把题面n与代码n混为同一含义。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枚举中间矩阵的列j，提取这一列全部行的最小值和最大值，再分别做长度k的纵向窗口。两个结果的同一位置i都对应原矩阵左上角i、j，因此可以相减并更新全局最小极差。点击强调不能把不同方阵的最大值和最小值错位配对，末端循环要包括n减k和m减k。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按题面记号，a行各扫描b项是ab工作；中间矩阵有b减n加一列，每列扫描a项，仍不超过ab。点击汇总，两轮时间与保存中间数组的空间都是ab量级。最后用边长一、全元素相同、子方阵覆盖全矩阵检查结果，分别得到零、零和全局极差。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依次停下来让学生回答四种优化的前提：指针为何单向，存什么及值域是否允许，弹栈为何永久安全，有效窗口及过期者是谁。每个问题都应联系本章一个例题，并说明该题怎样满足条件。最后点击，核对两项要求：先证明信息足够，再统计全部操作的总次数。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只展示最长连续无重复区间的题意和提示，给学生时间思考上次出现的位置，再点击参考答案。下标从一开始，未出现时last为零，左端从一开始；新元素把左端更新为旧左端与上次位置加一的较大者，再更新last及当前长度。取max防止左端回退；每组清空哈希表，期望线性时间。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两类各有n份收益，可以分别选，同一个对象提供的两类也按两份计费，每份成本一。先问固定数量应选哪几份，再逐步揭示分别降序的前缀和与保底收益公式。固定i后，只需检查T第一次达到S的位置及前一位置：交叉前每增一份收益至少一，扣成本后不下降，交叉后收益上限不变而成本继续增加。没有交叉就取末尾，也允许零份，排序后双指针总n乘log n。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提示先将钻石按大小排序，一架的选择可扩成连续合法段，等待学生思考第二架如何避免重用。点击答案：双指针求每个起点的最远合法右端，再得到前缀和后缀中的最优段长度，枚举一个分界将左右最优相加。两架不相交，所有合法两段都能放在某个分界两边；排序后其余处理线性。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问稳定排序遇到相等值谁在前，再点击答案。比较数值和原下标二元组即可保持稳定性，修改位置x并不会改变其他任意两项的先后关系。对每个y，若旧x在前就从y名次减一，若新x在前就加一；新x名次通过统计有多少项排在它前面求得。修改线性扫描，查询直接取保存名次。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奶牛可以在矩形边上，不能在内部。让学生想象把合法矩形向外推到不能再扩大，再点击图中由三个障碍点和下方场地边界支撑的矩形。每条最大化后的边都由点或场地边界限制，左右有内部支撑点的情况可以扫描；两侧都贴场地边界的全宽条带必须另处理。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滤掉场地边界上的点，它们永远不会成为内部障碍，再按横坐标排序。枚举左侧内部支撑点，保持上下界包住支撑点高度，向右遇到新横坐标时先计算面积，因为边上的点允许存在；再由该列点收紧上下界，同高障碍使扫描停止，场地右边也要结算。横坐标镜像后覆盖右侧支撑的情况，最后扫描相邻纵坐标间的全宽条带。总时间平方，面积用六十四位，重点防止遗漏全宽情形。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只显示题意与变低时哪些高度层结束的提示，让学生试着处理二、三、二。点击答案，递增栈弹掉高于新高度的层，相等高度直接延续；若需要一个新的正高度，才入栈并新增一张海报。例子用底部高度二的整张海报加中间高度一的海报，共两张。宽度不影响最少张数，每个高度至多进出一次，时间线性。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让学生判断同一队列能否同时保留最大与最小的充分候选，再点击两条队列的答案。最大队列删除不大于新值的队尾，最小队列删除不小于新值的队尾，但两者都按同一窗口下标过期。复用窗口函数分别扫描，先输出所有最小值一行，再输出最大值一行；两轮仍是线性时间。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题的查询区间任意，左右端可能回退，单调队列已经删除的信息不能用于后面的任意询问。点击空间换时间的答案：对每个起点预存长度为一、二、四、八等的最大和最小值，用两个相邻半长区间合并。这个结构叫ST表，将在第三章详讲；当前先写暴力作小数据参照，下一页说明预存信息怎样回答查询。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令k为区间长度对数向下取整，从左端取一段长二的k次方，再从右端倒取同长的一段。例子二到七长度六，用二到五与四到七覆盖，四、五重复出现。点击说明max和min重复考虑同一个值不改变结果，所以这种重叠安全；两个最大取大、两个最小取小，预处理n乘log n，每次常数查询。这个性质不能直接套到求和。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明确定义前缀和，位置j加一到i的和等于S[i]减S[j]，并且段必须非空且不超过m。让学生固定右端判断应减最大还是最小前缀，再点击公式，有效j从零与i减m的较大者到i减一。单调队列维护最小前缀，先查询后加入S[i]，防止得到长度零；全负也选一块，时间线性并使用六十四位和。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从跳跃距离反推前驱范围：若这一步落在i，上一位置必须在i减R到i减L之间。点击递推后，说明f记录落在该格的最高分，只有零位置初值为零，其余是不可达的负无穷。队列只加入非负且可达的前驱，空队列意味着当前位置不可达；最后在能够再跳出N的可达位置中取最大值，跳出后没有额外格子分数。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三道判断题逐题停顿，听到依据后才点击答案。等高两头牛五、五贡献零，所以等高要弹；长度一的九、一第二个最大值是一，所以必须检查下标过期；只有负二一项时非空最优只能是负二，所以不能把答案初值设零。要求学生给出最小反例，比背比较符号更容易发现条件错误。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收束本章时，让学生选择一个例题用自己的话解释变量、范围、删除依据、边界和总代价。结合自己写的程序，逐项检查这些理由是否成立。点击下一章预告：前缀和、差分与离散化继续围绕复用信息展开，把重复区间计算转成预先保存的前缀信息。</a:t>
            </a:r>
          </a:p>
        </p:txBody>
      </p:sp>
    </p:spTree>
  </p:cSld>
  <p:clrMapOvr>
    <a:masterClrMapping/>
  </p:clrMapOvr>
</p:notes>
</file>

<file path=ppt/slideLayouts/_rels/slideLayout12.xml.rels><?xml version='1.0' encoding='UTF-8' standalone='yes'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2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章节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tab Layout"/>
          <p:cNvSpPr/>
          <p:nvPr/>
        </p:nvSpPr>
        <p:spPr>
          <a:xfrm>
            <a:off x="819150" y="714375"/>
            <a:ext cx="3429000" cy="514350"/>
          </a:xfrm>
          <a:prstGeom prst="roundRect">
            <a:avLst>
              <a:gd name="adj" fmla="val 25926"/>
            </a:avLst>
          </a:prstGeom>
          <a:solidFill>
            <a:schemeClr val="accent2"/>
          </a:solidFill>
          <a:ln>
            <a:noFill/>
          </a:ln>
        </p:spPr>
      </p:sp>
      <p:sp>
        <p:nvSpPr>
          <p:cNvPr id="3" name="chapter-label Placeholder"/>
          <p:cNvSpPr>
            <a:spLocks noGrp="1"/>
          </p:cNvSpPr>
          <p:nvPr>
            <p:ph type="subTitle" idx="1"/>
          </p:nvPr>
        </p:nvSpPr>
        <p:spPr>
          <a:xfrm>
            <a:off x="971550" y="809625"/>
            <a:ext cx="3124200" cy="361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00"/>
            </a:lvl1pPr>
          </a:lstStyle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en-US"/>
          </a:p>
        </p:txBody>
      </p:sp>
      <p:sp>
        <p:nvSpPr>
          <p:cNvPr id="4" name="cover-title Placeholder"/>
          <p:cNvSpPr>
            <a:spLocks noGrp="1"/>
          </p:cNvSpPr>
          <p:nvPr>
            <p:ph type="title"/>
          </p:nvPr>
        </p:nvSpPr>
        <p:spPr>
          <a:xfrm>
            <a:off x="990600" y="2228850"/>
            <a:ext cx="10210800" cy="152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800"/>
            </a:lvl1pPr>
          </a:lstStyle>
          <a:p>
            <a:pPr algn="l"/>
            <a:r>
              <a:rPr lang="zh-CN" sz="48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  <p:sp>
        <p:nvSpPr>
          <p:cNvPr id="5" name="cover-subtitle Placeholder"/>
          <p:cNvSpPr>
            <a:spLocks noGrp="1"/>
          </p:cNvSpPr>
          <p:nvPr>
            <p:ph type="body" idx="2"/>
          </p:nvPr>
        </p:nvSpPr>
        <p:spPr>
          <a:xfrm>
            <a:off x="1028700" y="4114800"/>
            <a:ext cx="10134600" cy="952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700"/>
            </a:lvl1pPr>
          </a:lstStyle>
          <a:p>
            <a:pPr algn="l" marL="0" indent="0">
              <a:buNone/>
            </a:pPr>
            <a:r>
              <a:rPr lang="zh-CN" sz="27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en-US"/>
          </a:p>
        </p:txBody>
      </p:sp>
    </p:spTree>
    <p:extLst>
      <p:ext uri="{BB962C8B-B14F-4D97-AF65-F5344CB8AC3E}">
        <p14:creationId val="13215383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教学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tab Layout"/>
          <p:cNvSpPr/>
          <p:nvPr/>
        </p:nvSpPr>
        <p:spPr>
          <a:xfrm>
            <a:off x="819150" y="714375"/>
            <a:ext cx="3429000" cy="514350"/>
          </a:xfrm>
          <a:prstGeom prst="roundRect">
            <a:avLst>
              <a:gd name="adj" fmla="val 25926"/>
            </a:avLst>
          </a:prstGeom>
          <a:solidFill>
            <a:schemeClr val="accent2"/>
          </a:solidFill>
          <a:ln>
            <a:noFill/>
          </a:ln>
        </p:spPr>
      </p:sp>
      <p:sp>
        <p:nvSpPr>
          <p:cNvPr id="3" name="chapter-label Placeholder"/>
          <p:cNvSpPr>
            <a:spLocks noGrp="1"/>
          </p:cNvSpPr>
          <p:nvPr>
            <p:ph type="subTitle" idx="1"/>
          </p:nvPr>
        </p:nvSpPr>
        <p:spPr>
          <a:xfrm>
            <a:off x="971550" y="809625"/>
            <a:ext cx="3124200" cy="361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00"/>
            </a:lvl1pPr>
          </a:lstStyle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en-US"/>
          </a:p>
        </p:txBody>
      </p:sp>
      <p:sp>
        <p:nvSpPr>
          <p:cNvPr id="4" name="page-title Placeholder"/>
          <p:cNvSpPr>
            <a:spLocks noGrp="1"/>
          </p:cNvSpPr>
          <p:nvPr>
            <p:ph type="title"/>
          </p:nvPr>
        </p:nvSpPr>
        <p:spPr>
          <a:xfrm>
            <a:off x="838200" y="1438275"/>
            <a:ext cx="10515600" cy="571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3200"/>
            </a:lvl1pPr>
          </a:lstStyle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val="4832372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小节过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tab Layout"/>
          <p:cNvSpPr/>
          <p:nvPr/>
        </p:nvSpPr>
        <p:spPr>
          <a:xfrm>
            <a:off x="819150" y="714375"/>
            <a:ext cx="3429000" cy="514350"/>
          </a:xfrm>
          <a:prstGeom prst="roundRect">
            <a:avLst>
              <a:gd name="adj" fmla="val 25926"/>
            </a:avLst>
          </a:prstGeom>
          <a:solidFill>
            <a:schemeClr val="accent2"/>
          </a:solidFill>
          <a:ln>
            <a:noFill/>
          </a:ln>
        </p:spPr>
      </p:sp>
      <p:sp>
        <p:nvSpPr>
          <p:cNvPr id="3" name="chapter-label Placeholder"/>
          <p:cNvSpPr>
            <a:spLocks noGrp="1"/>
          </p:cNvSpPr>
          <p:nvPr>
            <p:ph type="subTitle" idx="1"/>
          </p:nvPr>
        </p:nvSpPr>
        <p:spPr>
          <a:xfrm>
            <a:off x="971550" y="809625"/>
            <a:ext cx="3124200" cy="361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00"/>
            </a:lvl1pPr>
          </a:lstStyle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en-US"/>
          </a:p>
        </p:txBody>
      </p:sp>
      <p:sp>
        <p:nvSpPr>
          <p:cNvPr id="4" name="section-title Placeholder"/>
          <p:cNvSpPr>
            <a:spLocks noGrp="1"/>
          </p:cNvSpPr>
          <p:nvPr>
            <p:ph type="title"/>
          </p:nvPr>
        </p:nvSpPr>
        <p:spPr>
          <a:xfrm>
            <a:off x="990600" y="2190750"/>
            <a:ext cx="10210800" cy="13144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3900"/>
            </a:lvl1pPr>
          </a:lstStyle>
          <a:p>
            <a:pPr algn="l"/>
            <a:r>
              <a:rPr lang="zh-CN" sz="39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  <p:sp>
        <p:nvSpPr>
          <p:cNvPr id="5" name="section-description Placeholder"/>
          <p:cNvSpPr>
            <a:spLocks noGrp="1"/>
          </p:cNvSpPr>
          <p:nvPr>
            <p:ph type="body" idx="2"/>
          </p:nvPr>
        </p:nvSpPr>
        <p:spPr>
          <a:xfrm>
            <a:off x="1028700" y="3905250"/>
            <a:ext cx="10134600" cy="12001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400"/>
            </a:lvl1pPr>
          </a:lstStyle>
          <a:p>
            <a:pPr algn="l" marL="0" indent="0">
              <a:lnSpc>
                <a:spcPts val="3600"/>
              </a:lnSpc>
              <a:buNone/>
            </a:pPr>
            <a:r>
              <a:rPr lang="zh-CN" sz="24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en-US"/>
          </a:p>
        </p:txBody>
      </p:sp>
    </p:spTree>
    <p:extLst>
      <p:ext uri="{BB962C8B-B14F-4D97-AF65-F5344CB8AC3E}">
        <p14:creationId val="1676266389"/>
      </p:ext>
    </p:extLst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12" Type="http://schemas.openxmlformats.org/officeDocument/2006/relationships/theme" Target="../theme/theme1.xml"/>  <Relationship Id="rId13" Type="http://schemas.openxmlformats.org/officeDocument/2006/relationships/image" Target="../media/image_349b7aebbbcd46b1.jpg"/>
  <Relationship Id="rId14" Type="http://schemas.openxmlformats.org/officeDocument/2006/relationships/slideLayout" Target="../slideLayouts/slideLayout12.xml"/>
  <Relationship Id="rId15" Type="http://schemas.openxmlformats.org/officeDocument/2006/relationships/slideLayout" Target="../slideLayouts/slideLayout13.xml"/>
  <Relationship Id="rId16" Type="http://schemas.openxmlformats.org/officeDocument/2006/relationships/slideLayout" Target="../slideLayouts/slideLayout14.xml"/>
</Relationships>
</file>

<file path=ppt/slideMasters/slideMaster1.xml><?xml version="1.0" encoding="utf-8"?>
<p:sldMaster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 name="编程教学星空母版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pace-bg Master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white-stage Master"/>
          <p:cNvSpPr/>
          <p:nvPr/>
        </p:nvSpPr>
        <p:spPr>
          <a:xfrm>
            <a:off x="457200" y="457200"/>
            <a:ext cx="11277600" cy="5943600"/>
          </a:xfrm>
          <a:prstGeom prst="roundRect">
            <a:avLst>
              <a:gd name="adj" fmla="val 3526"/>
            </a:avLst>
          </a:prstGeom>
          <a:solidFill>
            <a:schemeClr val="lt1"/>
          </a:solidFill>
          <a:ln>
            <a:noFill/>
          </a:ln>
        </p:spPr>
      </p:sp>
    </p:spTree>
    <p:extLst>
      <p:ext uri="{BB962C8B-B14F-4D97-AF65-F5344CB8AC3E}">
        <p14:creationId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4"/>
    <p:sldLayoutId id="2147483661" r:id="rId15"/>
    <p:sldLayoutId id="2147483662" r:id="rId16"/>
  </p:sldLayoutIdLst>
  <p:txStyles>
    <p:titleStyle>
      <a:lvl1pPr algn="ctr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5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2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0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2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.xml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4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9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0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1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2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3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4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5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6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7.xml"/>
</Relationships>
</file>

<file path=ppt/slides/_rels/slide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8.xml"/>
</Relationships>
</file>

<file path=ppt/slides/_rels/slide1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9.xml"/>
</Relationships>
</file>

<file path=ppt/slides/_rels/slide2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4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0.xml"/>
</Relationships>
</file>

<file path=ppt/slides/_rels/slide2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1.xml"/>
</Relationships>
</file>

<file path=ppt/slides/_rels/slide2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2.xml"/>
</Relationships>
</file>

<file path=ppt/slides/_rels/slide2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3.xml"/>
</Relationships>
</file>

<file path=ppt/slides/_rels/slide2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4.xml"/>
</Relationships>
</file>

<file path=ppt/slides/_rels/slide2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5.xml"/>
</Relationships>
</file>

<file path=ppt/slides/_rels/slide2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6.xml"/>
</Relationships>
</file>

<file path=ppt/slides/_rels/slide2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7.xml"/>
</Relationships>
</file>

<file path=ppt/slides/_rels/slide2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8.xml"/>
</Relationships>
</file>

<file path=ppt/slides/_rels/slide2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9.xml"/>
</Relationships>
</file>

<file path=ppt/slides/_rels/slide3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0.xml"/>
</Relationships>
</file>

<file path=ppt/slides/_rels/slide3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1.xml"/>
</Relationships>
</file>

<file path=ppt/slides/_rels/slide3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2.xml"/>
</Relationships>
</file>

<file path=ppt/slides/_rels/slide3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3.xml"/>
</Relationships>
</file>

<file path=ppt/slides/_rels/slide3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4.xml"/>
</Relationships>
</file>

<file path=ppt/slides/_rels/slide3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5.xml"/>
</Relationships>
</file>

<file path=ppt/slides/_rels/slide3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6.xml"/>
</Relationships>
</file>

<file path=ppt/slides/_rels/slide3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4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7.xml"/>
</Relationships>
</file>

<file path=ppt/slides/_rels/slide3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8.xml"/>
</Relationships>
</file>

<file path=ppt/slides/_rels/slide3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9.xml"/>
</Relationships>
</file>

<file path=ppt/slides/_rels/slide4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0.xml"/>
</Relationships>
</file>

<file path=ppt/slides/_rels/slide4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1.xml"/>
</Relationships>
</file>

<file path=ppt/slides/_rels/slide4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2.xml"/>
</Relationships>
</file>

<file path=ppt/slides/_rels/slide4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3.xml"/>
</Relationships>
</file>

<file path=ppt/slides/_rels/slide4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4.xml"/>
</Relationships>
</file>

<file path=ppt/slides/_rels/slide4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5.xml"/>
</Relationships>
</file>

<file path=ppt/slides/_rels/slide4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6.xml"/>
</Relationships>
</file>

<file path=ppt/slides/_rels/slide4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7.xml"/>
</Relationships>
</file>

<file path=ppt/slides/_rels/slide4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8.xml"/>
</Relationships>
</file>

<file path=ppt/slides/_rels/slide4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9.xml"/>
</Relationships>
</file>

<file path=ppt/slides/_rels/slide5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4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0.xml"/>
</Relationships>
</file>

<file path=ppt/slides/_rels/slide5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1.xml"/>
</Relationships>
</file>

<file path=ppt/slides/_rels/slide5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2.xml"/>
</Relationships>
</file>

<file path=ppt/slides/_rels/slide5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3.xml"/>
</Relationships>
</file>

<file path=ppt/slides/_rels/slide5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4.xml"/>
</Relationships>
</file>

<file path=ppt/slides/_rels/slide5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5.xml"/>
</Relationships>
</file>

<file path=ppt/slides/_rels/slide5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6.xml"/>
</Relationships>
</file>

<file path=ppt/slides/_rels/slide5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7.xml"/>
</Relationships>
</file>

<file path=ppt/slides/_rels/slide5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8.xml"/>
</Relationships>
</file>

<file path=ppt/slides/_rels/slide5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9.xml"/>
</Relationships>
</file>

<file path=ppt/slides/_rels/slide6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0.xml"/>
</Relationships>
</file>

<file path=ppt/slides/_rels/slide6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1.xml"/>
</Relationships>
</file>

<file path=ppt/slides/_rels/slide6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2.xml"/>
</Relationships>
</file>

<file path=ppt/slides/_rels/slide6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3.xml"/>
</Relationships>
</file>

<file path=ppt/slides/_rels/slide6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4.xml"/>
</Relationships>
</file>

<file path=ppt/slides/_rels/slide6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5.xml"/>
</Relationships>
</file>

<file path=ppt/slides/_rels/slide6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6.xml"/>
</Relationships>
</file>

<file path=ppt/slides/_rels/slide6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7.xml"/>
</Relationships>
</file>

<file path=ppt/slides/_rels/slide6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8.xml"/>
</Relationships>
</file>

<file path=ppt/slides/_rels/slide6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9.xml"/>
</Relationships>
</file>

<file path=ppt/slides/_rels/slide7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70.xml"/>
</Relationships>
</file>

<file path=ppt/slides/_rels/slide7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71.xml"/>
</Relationships>
</file>

<file path=ppt/slides/_rels/slide7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72.xml"/>
</Relationships>
</file>

<file path=ppt/slides/_rels/slide7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73.xml"/>
</Relationships>
</file>

<file path=ppt/slides/_rels/slide7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74.xml"/>
</Relationships>
</file>

<file path=ppt/slides/_rels/slide7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75.xml"/>
</Relationships>
</file>

<file path=ppt/slides/_rels/slide7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76.xml"/>
</Relationships>
</file>

<file path=ppt/slides/_rels/slide7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77.xml"/>
</Relationships>
</file>

<file path=ppt/slides/_rels/slide7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78.xml"/>
</Relationships>
</file>

<file path=ppt/slides/slide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第1章</a:t>
            </a:r>
          </a:p>
        </p:txBody>
      </p:sp>
      <p:sp>
        <p:nvSpPr>
          <p:cNvPr id="6" name="cover-title Placeholder Carrier"/>
          <p:cNvSpPr txBox="1"/>
          <p:nvPr>
            <p:ph type="title"/>
          </p:nvPr>
        </p:nvSpPr>
        <p:spPr>
          <a:xfrm>
            <a:off x="971550" y="2329815"/>
            <a:ext cx="3915156" cy="933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48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常见优化技巧</a:t>
            </a:r>
          </a:p>
        </p:txBody>
      </p:sp>
      <p:sp>
        <p:nvSpPr>
          <p:cNvPr id="7" name="cover-subtitle Placeholder Carrier"/>
          <p:cNvSpPr txBox="1"/>
          <p:nvPr>
            <p:ph type="body" idx="2"/>
          </p:nvPr>
        </p:nvSpPr>
        <p:spPr>
          <a:xfrm>
            <a:off x="1014984" y="4137660"/>
            <a:ext cx="6206490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7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相邻两次计算，哪些工作可以省下来？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17525" y="5410862"/>
            <a:ext cx="10145775" cy="513688"/>
            <a:chOff x="1017525" y="5410862"/>
            <a:chExt cx="10145775" cy="513688"/>
          </a:xfrm>
        </p:grpSpPr>
        <p:sp>
          <p:nvSpPr>
            <p:cNvPr id="8" name="body-explain-safety"/>
            <p:cNvSpPr txBox="1"/>
            <p:nvPr/>
          </p:nvSpPr>
          <p:spPr>
            <a:xfrm>
              <a:off x="1017525" y="5410862"/>
              <a:ext cx="10145775" cy="5136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省去的工作，必须有不影响答案的依据。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390957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先找出重复做了什么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439062"/>
            <a:ext cx="10221975" cy="494638"/>
            <a:chOff x="979425" y="2439062"/>
            <a:chExt cx="10221975" cy="494638"/>
          </a:xfrm>
        </p:grpSpPr>
        <p:sp>
          <p:nvSpPr>
            <p:cNvPr id="7" name="body-reuse-position"/>
            <p:cNvSpPr txBox="1"/>
            <p:nvPr/>
          </p:nvSpPr>
          <p:spPr>
            <a:xfrm>
              <a:off x="979425" y="2439062"/>
              <a:ext cx="10221975" cy="4946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反复从头查找：能否</a:t>
              </a:r>
              <a:r>
                <a:rPr lang="zh-CN" sz="22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接着上次的位置</a:t>
              </a: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找？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353462"/>
            <a:ext cx="10221975" cy="494638"/>
            <a:chOff x="979425" y="3353462"/>
            <a:chExt cx="10221975" cy="494638"/>
          </a:xfrm>
        </p:grpSpPr>
        <p:sp>
          <p:nvSpPr>
            <p:cNvPr id="9" name="body-save-frequency"/>
            <p:cNvSpPr txBox="1"/>
            <p:nvPr/>
          </p:nvSpPr>
          <p:spPr>
            <a:xfrm>
              <a:off x="979425" y="3353462"/>
              <a:ext cx="10221975" cy="4946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反复统计相同对象：能否</a:t>
              </a:r>
              <a:r>
                <a:rPr lang="zh-CN" sz="22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保存已经得到的频数</a:t>
              </a: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？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25" y="4267862"/>
            <a:ext cx="10221975" cy="494638"/>
            <a:chOff x="979425" y="4267862"/>
            <a:chExt cx="10221975" cy="494638"/>
          </a:xfrm>
        </p:grpSpPr>
        <p:sp>
          <p:nvSpPr>
            <p:cNvPr id="11" name="body-remove-candidate"/>
            <p:cNvSpPr txBox="1"/>
            <p:nvPr/>
          </p:nvSpPr>
          <p:spPr>
            <a:xfrm>
              <a:off x="979425" y="4267862"/>
              <a:ext cx="10221975" cy="4946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反复检查候选：谁已经</a:t>
              </a:r>
              <a:r>
                <a:rPr lang="zh-CN" sz="22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永久失去作用</a:t>
              </a: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？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79425" y="5391812"/>
            <a:ext cx="10221975" cy="513688"/>
            <a:chOff x="979425" y="5391812"/>
            <a:chExt cx="10221975" cy="513688"/>
          </a:xfrm>
        </p:grpSpPr>
        <p:sp>
          <p:nvSpPr>
            <p:cNvPr id="13" name="body-distinguish-scale"/>
            <p:cNvSpPr txBox="1"/>
            <p:nvPr/>
          </p:nvSpPr>
          <p:spPr>
            <a:xfrm>
              <a:off x="979425" y="5391812"/>
              <a:ext cx="10221975" cy="5136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输入有多少个、数值有多少种、候选有多少个，要分开看。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63270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循环嵌套不一定是平方复杂度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53337"/>
            <a:ext cx="10221975" cy="866113"/>
            <a:chOff x="979425" y="2353337"/>
            <a:chExt cx="10221975" cy="866113"/>
          </a:xfrm>
        </p:grpSpPr>
        <p:sp>
          <p:nvSpPr>
            <p:cNvPr id="7" name="body-question-total"/>
            <p:cNvSpPr txBox="1"/>
            <p:nvPr/>
          </p:nvSpPr>
          <p:spPr>
            <a:xfrm>
              <a:off x="979425" y="2353337"/>
              <a:ext cx="10221975" cy="8661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例如：外层枚举 n 次，两根指针始终只向右。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内层 while 的代价，应当怎样累计？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620162"/>
            <a:ext cx="10221975" cy="885163"/>
            <a:chOff x="979425" y="3620162"/>
            <a:chExt cx="10221975" cy="885163"/>
          </a:xfrm>
        </p:grpSpPr>
        <p:sp>
          <p:nvSpPr>
            <p:cNvPr id="9" name="body-charge-once"/>
            <p:cNvSpPr txBox="1"/>
            <p:nvPr/>
          </p:nvSpPr>
          <p:spPr>
            <a:xfrm>
              <a:off x="979425" y="3620162"/>
              <a:ext cx="10221975" cy="8851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外层：共 n 次。每根指针：全程至多移动 n 次。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指针保留位置，</a:t>
              </a:r>
              <a:r>
                <a:rPr lang="zh-CN" sz="22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并没有每轮重新走完整个数组</a:t>
              </a: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mc:AlternateContent>
        <mc:Choice Requires="a14">
          <p:sp>
            <p:nvSpPr>
              <p:cNvPr id="11" name="scan-cost"/>
              <p:cNvSpPr txBox="1">
                <a:spLocks noGrp="1"/>
              </p:cNvSpPr>
              <p:nvPr/>
            </p:nvSpPr>
            <p:spPr>
              <a:xfrm>
                <a:off x="990600" y="4705350"/>
                <a:ext cx="10210800" cy="55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T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scan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≤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n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n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n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O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n</m:t>
                          </m:r>
                        </m:e>
                      </m:d>
                    </m:oMath>
                  </m:oMathPara>
                </a14:m>
              </a:p>
            </p:txBody>
          </p:sp>
        </mc:Choice>
      </mc:AlternateContent>
      <p:grpSp>
        <p:nvGrpSpPr>
          <p:cNvPr id="13" name="Group 13"/>
          <p:cNvGrpSpPr/>
          <p:nvPr/>
        </p:nvGrpSpPr>
        <p:grpSpPr>
          <a:xfrm>
            <a:off x="979425" y="5572787"/>
            <a:ext cx="10221975" cy="430227"/>
            <a:chOff x="979425" y="5572787"/>
            <a:chExt cx="10221975" cy="430227"/>
          </a:xfrm>
        </p:grpSpPr>
        <p:sp>
          <p:nvSpPr>
            <p:cNvPr id="12" name="body-sort-separately"/>
            <p:cNvSpPr txBox="1"/>
            <p:nvPr/>
          </p:nvSpPr>
          <p:spPr>
            <a:xfrm>
              <a:off x="979425" y="5572787"/>
              <a:ext cx="102219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若前面还要排序，排序的时间必须另算。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第1章 · 1.1</a:t>
            </a:r>
          </a:p>
        </p:txBody>
      </p:sp>
      <p:sp>
        <p:nvSpPr>
          <p:cNvPr id="6" name="section-title Placeholder Carrier"/>
          <p:cNvSpPr txBox="1"/>
          <p:nvPr>
            <p:ph type="title"/>
          </p:nvPr>
        </p:nvSpPr>
        <p:spPr>
          <a:xfrm>
            <a:off x="971550" y="2322195"/>
            <a:ext cx="2138172" cy="762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9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双指针法</a:t>
            </a:r>
          </a:p>
        </p:txBody>
      </p:sp>
      <p:sp>
        <p:nvSpPr>
          <p:cNvPr id="7" name="section-description Placeholder Carrier"/>
          <p:cNvSpPr txBox="1"/>
          <p:nvPr>
            <p:ph type="body" idx="2"/>
          </p:nvPr>
        </p:nvSpPr>
        <p:spPr>
          <a:xfrm>
            <a:off x="1016508" y="3960495"/>
            <a:ext cx="5205984" cy="9265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 marL="0" indent="0">
              <a:lnSpc>
                <a:spcPts val="3600"/>
              </a:lnSpc>
              <a:buNone/>
            </a:pPr>
            <a:r>
              <a:rPr lang="zh-CN" sz="24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当前目标改变后，边界还需要回退吗？</a:t>
            </a:r>
            <a:br/>
            <a:r>
              <a:rPr lang="zh-CN" sz="24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先看移动的条件，再写循环。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17525" y="5477537"/>
            <a:ext cx="10145775" cy="513688"/>
            <a:chOff x="1017525" y="5477537"/>
            <a:chExt cx="10145775" cy="513688"/>
          </a:xfrm>
        </p:grpSpPr>
        <p:sp>
          <p:nvSpPr>
            <p:cNvPr id="8" name="body-section-roadmap"/>
            <p:cNvSpPr txBox="1"/>
            <p:nvPr/>
          </p:nvSpPr>
          <p:spPr>
            <a:xfrm>
              <a:off x="1017525" y="5477537"/>
              <a:ext cx="10145775" cy="5136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值的匹配 → 区间覆盖 → 结尾最优和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第1章 · 1.1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912716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例1-1：重复数字也要分别计数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96187"/>
            <a:ext cx="10221975" cy="849327"/>
            <a:chOff x="979425" y="2296187"/>
            <a:chExt cx="10221975" cy="849327"/>
          </a:xfrm>
        </p:grpSpPr>
        <p:sp>
          <p:nvSpPr>
            <p:cNvPr id="7" name="body-pair-task"/>
            <p:cNvSpPr txBox="1"/>
            <p:nvPr/>
          </p:nvSpPr>
          <p:spPr>
            <a:xfrm>
              <a:off x="979425" y="2296187"/>
              <a:ext cx="102219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《A−B 数对》：统计满足 A−B=C 的数对。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数字相同、位置不同，也算不同的选择。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979425" y="3343275"/>
            <a:ext cx="9536175" cy="1230989"/>
            <a:chOff x="979425" y="3343275"/>
            <a:chExt cx="9536175" cy="1230989"/>
          </a:xfrm>
        </p:grpSpPr>
        <p:sp>
          <p:nvSpPr>
            <p:cNvPr id="9" name="TextBox 9"/>
            <p:cNvSpPr txBox="1"/>
            <p:nvPr/>
          </p:nvSpPr>
          <p:spPr>
            <a:xfrm>
              <a:off x="980949" y="3433472"/>
              <a:ext cx="2404311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 C=3；先排序：</a:t>
              </a:r>
            </a:p>
          </p:txBody>
        </p:sp>
        <p:sp>
          <p:nvSpPr>
            <p:cNvPr id="12" name="textbox-value-1"/>
            <p:cNvSpPr/>
            <p:nvPr/>
          </p:nvSpPr>
          <p:spPr>
            <a:xfrm>
              <a:off x="3905250" y="3343275"/>
              <a:ext cx="742950" cy="5429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wrap="square" lIns="0" tIns="124487" rIns="0" bIns="0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5" name="textbox-value-2"/>
            <p:cNvSpPr/>
            <p:nvPr/>
          </p:nvSpPr>
          <p:spPr>
            <a:xfrm>
              <a:off x="4743450" y="3343275"/>
              <a:ext cx="742950" cy="5429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wrap="square" lIns="0" tIns="124487" rIns="0" bIns="0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8" name="textbox-value-3"/>
            <p:cNvSpPr/>
            <p:nvPr/>
          </p:nvSpPr>
          <p:spPr>
            <a:xfrm>
              <a:off x="5581650" y="3343275"/>
              <a:ext cx="742950" cy="5429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wrap="square" lIns="0" tIns="124487" rIns="0" bIns="0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1" name="textbox-value-4"/>
            <p:cNvSpPr/>
            <p:nvPr/>
          </p:nvSpPr>
          <p:spPr>
            <a:xfrm>
              <a:off x="6419850" y="3343275"/>
              <a:ext cx="742950" cy="5429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wrap="square" lIns="0" tIns="124487" rIns="0" bIns="0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4" name="textbox-value-5"/>
            <p:cNvSpPr/>
            <p:nvPr/>
          </p:nvSpPr>
          <p:spPr>
            <a:xfrm>
              <a:off x="7258050" y="3343275"/>
              <a:ext cx="742950" cy="54292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wrap="square" lIns="0" tIns="124487" rIns="0" bIns="0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27" name="textbox-value-6"/>
            <p:cNvSpPr/>
            <p:nvPr/>
          </p:nvSpPr>
          <p:spPr>
            <a:xfrm>
              <a:off x="8096250" y="3343275"/>
              <a:ext cx="742950" cy="54292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wrap="square" lIns="0" tIns="124487" rIns="0" bIns="0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30" name="textbox-value-7"/>
            <p:cNvSpPr/>
            <p:nvPr/>
          </p:nvSpPr>
          <p:spPr>
            <a:xfrm>
              <a:off x="8934450" y="3343275"/>
              <a:ext cx="742950" cy="5429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wrap="square" lIns="0" tIns="124487" rIns="0" bIns="0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7</a:t>
              </a:r>
            </a:p>
          </p:txBody>
        </p:sp>
        <p:sp>
          <p:nvSpPr>
            <p:cNvPr id="33" name="textbox-value-8"/>
            <p:cNvSpPr/>
            <p:nvPr/>
          </p:nvSpPr>
          <p:spPr>
            <a:xfrm>
              <a:off x="9772650" y="3343275"/>
              <a:ext cx="742950" cy="5429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wrap="square" lIns="0" tIns="124487" rIns="0" bIns="0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8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979425" y="4144037"/>
              <a:ext cx="573831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先找一找：两个 5 分别能和几个 2 配对？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979425" y="4925087"/>
            <a:ext cx="10221975" cy="1037563"/>
            <a:chOff x="979425" y="4925087"/>
            <a:chExt cx="10221975" cy="1037563"/>
          </a:xfrm>
        </p:grpSpPr>
        <p:sp>
          <p:nvSpPr>
            <p:cNvPr id="36" name="body-pair-answer"/>
            <p:cNvSpPr txBox="1"/>
            <p:nvPr/>
          </p:nvSpPr>
          <p:spPr>
            <a:xfrm>
              <a:off x="979425" y="4925087"/>
              <a:ext cx="10221975" cy="10375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两个 5 各贡献 2 对，7 贡献 1 对，8 贡献 2 对。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总数是 </a:t>
              </a:r>
              <a:r>
                <a:rPr lang="zh-CN" sz="22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2+2+1+2=7</a:t>
              </a: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。只记“有没有这个值”会漏计。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第1章 · 1.1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20192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用两个边界圈出所有相等值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34287"/>
            <a:ext cx="10221975" cy="437488"/>
            <a:chOff x="979425" y="2334287"/>
            <a:chExt cx="10221975" cy="437488"/>
          </a:xfrm>
        </p:grpSpPr>
        <p:sp>
          <p:nvSpPr>
            <p:cNvPr id="7" name="body-target"/>
            <p:cNvSpPr txBox="1"/>
            <p:nvPr/>
          </p:nvSpPr>
          <p:spPr>
            <a:xfrm>
              <a:off x="979425" y="2334287"/>
              <a:ext cx="10221975" cy="4374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固定 A=a[i]，只需寻找所有值等于 A−C 的 B。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020087"/>
            <a:ext cx="10221975" cy="932788"/>
            <a:chOff x="979425" y="3020087"/>
            <a:chExt cx="10221975" cy="932788"/>
          </a:xfrm>
        </p:grpSpPr>
        <p:sp>
          <p:nvSpPr>
            <p:cNvPr id="9" name="body-boundary-definitions"/>
            <p:cNvSpPr txBox="1"/>
            <p:nvPr/>
          </p:nvSpPr>
          <p:spPr>
            <a:xfrm>
              <a:off x="979425" y="3020087"/>
              <a:ext cx="10221975" cy="9327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l：第一个值 ≥ A−C 的位置。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r：第一个值 &gt; A−C 的位置。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80949" y="4152900"/>
            <a:ext cx="9255643" cy="1052300"/>
            <a:chOff x="980949" y="4152900"/>
            <a:chExt cx="9255643" cy="1052300"/>
          </a:xfrm>
        </p:grpSpPr>
        <p:sp>
          <p:nvSpPr>
            <p:cNvPr id="11" name="TextBox 11"/>
            <p:cNvSpPr txBox="1"/>
            <p:nvPr/>
          </p:nvSpPr>
          <p:spPr>
            <a:xfrm>
              <a:off x="980949" y="4281197"/>
              <a:ext cx="1381199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 A=5：</a:t>
              </a:r>
            </a:p>
          </p:txBody>
        </p:sp>
        <p:sp>
          <p:nvSpPr>
            <p:cNvPr id="14" name="textbox-match-range"/>
            <p:cNvSpPr/>
            <p:nvPr/>
          </p:nvSpPr>
          <p:spPr>
            <a:xfrm>
              <a:off x="3238500" y="4152900"/>
              <a:ext cx="1409700" cy="5524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wrap="square" lIns="0" tIns="134012" rIns="0" bIns="0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2 2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4960875" y="4286912"/>
              <a:ext cx="1814142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3 4 5 5 7 8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3228849" y="4833647"/>
              <a:ext cx="441335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l=0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4857624" y="4833647"/>
              <a:ext cx="441335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r=2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6981699" y="4833647"/>
              <a:ext cx="3254893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从 0 开始编号，右端不取。</a:t>
              </a:r>
            </a:p>
          </p:txBody>
        </p:sp>
      </p:grpSp>
      <mc:AlternateContent>
        <mc:Choice Requires="a14">
          <p:sp>
            <p:nvSpPr>
              <p:cNvPr id="20" name="count-formula"/>
              <p:cNvSpPr txBox="1">
                <a:spLocks noGrp="1"/>
              </p:cNvSpPr>
              <p:nvPr/>
            </p:nvSpPr>
            <p:spPr>
              <a:xfrm>
                <a:off x="990600" y="5381625"/>
                <a:ext cx="10210800" cy="571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#</m:t>
                      </m:r>
                      <m:d>
                        <m:dPr>
                          <m:begChr m:val="{"/>
                          <m:sepChr m:val=""/>
                          <m:endChr m:val="}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j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:</m:t>
                          </m:r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a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j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=</m:t>
                          </m:r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a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i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C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r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−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l</m:t>
                      </m:r>
                    </m:oMath>
                  </m:oMathPara>
                </a14:m>
              </a:p>
            </p:txBody>
          </p:sp>
        </mc:Choice>
      </mc:AlternateContent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第1章 · 1.1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34035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目标变大后不用从头找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24762"/>
            <a:ext cx="10221975" cy="430227"/>
            <a:chOff x="979425" y="2324762"/>
            <a:chExt cx="10221975" cy="430227"/>
          </a:xfrm>
        </p:grpSpPr>
        <p:sp>
          <p:nvSpPr>
            <p:cNvPr id="7" name="body-fixed-order"/>
            <p:cNvSpPr txBox="1"/>
            <p:nvPr/>
          </p:nvSpPr>
          <p:spPr>
            <a:xfrm>
              <a:off x="979425" y="2324762"/>
              <a:ext cx="102219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同一有序数组：2，2，3，4，5，5，7，8；C=3。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067712"/>
            <a:ext cx="10221975" cy="513688"/>
            <a:chOff x="979425" y="3067712"/>
            <a:chExt cx="10221975" cy="513688"/>
          </a:xfrm>
        </p:grpSpPr>
        <p:sp>
          <p:nvSpPr>
            <p:cNvPr id="9" name="body-step-target-two"/>
            <p:cNvSpPr txBox="1"/>
            <p:nvPr/>
          </p:nvSpPr>
          <p:spPr>
            <a:xfrm>
              <a:off x="979425" y="3067712"/>
              <a:ext cx="10221975" cy="5136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A=5，找 2：</a:t>
              </a:r>
              <a:r>
                <a:rPr lang="zh-CN" sz="22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[0,2)</a:t>
              </a: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，贡献 2。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25" y="3867812"/>
            <a:ext cx="10221975" cy="513688"/>
            <a:chOff x="979425" y="3867812"/>
            <a:chExt cx="10221975" cy="513688"/>
          </a:xfrm>
        </p:grpSpPr>
        <p:sp>
          <p:nvSpPr>
            <p:cNvPr id="11" name="body-step-target-four"/>
            <p:cNvSpPr txBox="1"/>
            <p:nvPr/>
          </p:nvSpPr>
          <p:spPr>
            <a:xfrm>
              <a:off x="979425" y="3867812"/>
              <a:ext cx="10221975" cy="5136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A=7，找 4：</a:t>
              </a:r>
              <a:r>
                <a:rPr lang="zh-CN" sz="22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[3,4)</a:t>
              </a: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，贡献 1。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79425" y="4667912"/>
            <a:ext cx="10221975" cy="513688"/>
            <a:chOff x="979425" y="4667912"/>
            <a:chExt cx="10221975" cy="513688"/>
          </a:xfrm>
        </p:grpSpPr>
        <p:sp>
          <p:nvSpPr>
            <p:cNvPr id="13" name="body-step-target-five"/>
            <p:cNvSpPr txBox="1"/>
            <p:nvPr/>
          </p:nvSpPr>
          <p:spPr>
            <a:xfrm>
              <a:off x="979425" y="4667912"/>
              <a:ext cx="10221975" cy="5136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A=8，找 5：</a:t>
              </a:r>
              <a:r>
                <a:rPr lang="zh-CN" sz="22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[4,6)</a:t>
              </a: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，贡献 2。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80949" y="5424197"/>
            <a:ext cx="10220451" cy="695403"/>
            <a:chOff x="980949" y="5424197"/>
            <a:chExt cx="10220451" cy="695403"/>
          </a:xfrm>
        </p:grpSpPr>
        <p:sp>
          <p:nvSpPr>
            <p:cNvPr id="15" name="body-monotone-reason"/>
            <p:cNvSpPr txBox="1"/>
            <p:nvPr/>
          </p:nvSpPr>
          <p:spPr>
            <a:xfrm>
              <a:off x="980949" y="5424197"/>
              <a:ext cx="10220451" cy="69540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目标只会变大，已经太小的值以后仍然太小。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遇到第二个 5，仍要计数一次，但可以复用同一对边界。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第1章 · 1.1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620364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例1-1：把边界写进程序</a:t>
            </a:r>
          </a:p>
        </p:txBody>
      </p:sp>
      <p:sp>
        <p:nvSpPr>
          <p:cNvPr id="9" name="textbox-pair-code"/>
          <p:cNvSpPr/>
          <p:nvPr/>
        </p:nvSpPr>
        <p:spPr>
          <a:xfrm>
            <a:off x="990600" y="2219325"/>
            <a:ext cx="10210800" cy="2828925"/>
          </a:xfrm>
          <a:prstGeom prst="roundRect">
            <a:avLst>
              <a:gd name="adj" fmla="val 4714"/>
            </a:avLst>
          </a:prstGeom>
          <a:solidFill>
            <a:schemeClr val="lt2"/>
          </a:solidFill>
          <a:ln>
            <a:noFill/>
          </a:ln>
        </p:spPr>
        <p:txBody>
          <a:bodyPr wrap="square" lIns="170366" tIns="98764" rIns="170366" bIns="-39058" anchor="t" anchorCtr="0">
            <a:noAutofit/>
          </a:bodyPr>
          <a:lstStyle/>
          <a:p>
            <a:pPr algn="l">
              <a:lnSpc>
                <a:spcPts val="2475"/>
              </a:lnSpc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sort(a.begin(), a.end());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int l = 0, r = 0;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long long answer = 0;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for (long long x : a) {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while (l &lt; n &amp;&amp; a[l] &lt; x - c) ++l;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while (r &lt; n &amp;&amp; a[r] &lt;= x - c) ++r;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answer += r - l;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80949" y="5347997"/>
            <a:ext cx="6498206" cy="704928"/>
            <a:chOff x="980949" y="5347997"/>
            <a:chExt cx="6498206" cy="704928"/>
          </a:xfrm>
        </p:grpSpPr>
        <p:sp>
          <p:nvSpPr>
            <p:cNvPr id="10" name="TextBox 10"/>
            <p:cNvSpPr txBox="1"/>
            <p:nvPr/>
          </p:nvSpPr>
          <p:spPr>
            <a:xfrm>
              <a:off x="980949" y="5347997"/>
              <a:ext cx="6498206" cy="7049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先检查 l、r 是否越界，再读取数组；&amp;&amp; 会从左到右短路。</a:t>
              </a:r>
              <a:br/>
              <a:r>
                <a:rPr lang="zh-CN" sz="19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两个 while 的比较符号不同，正好对应两个边界的定义。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第1章 · 1.1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77113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为什么恰好统计了每一对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62862"/>
            <a:ext cx="10221975" cy="894688"/>
            <a:chOff x="979425" y="2362862"/>
            <a:chExt cx="10221975" cy="894688"/>
          </a:xfrm>
        </p:grpSpPr>
        <p:sp>
          <p:nvSpPr>
            <p:cNvPr id="7" name="body-correctness"/>
            <p:cNvSpPr txBox="1"/>
            <p:nvPr/>
          </p:nvSpPr>
          <p:spPr>
            <a:xfrm>
              <a:off x="979425" y="2362862"/>
              <a:ext cx="10221975" cy="8946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每个 A 的位置恰好枚举一次。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它的 [l,r) 含且只含所有值为 A−C 的 B。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667787"/>
            <a:ext cx="10221975" cy="894688"/>
            <a:chOff x="979425" y="3667787"/>
            <a:chExt cx="10221975" cy="894688"/>
          </a:xfrm>
        </p:grpSpPr>
        <p:sp>
          <p:nvSpPr>
            <p:cNvPr id="9" name="body-time-cost"/>
            <p:cNvSpPr txBox="1"/>
            <p:nvPr/>
          </p:nvSpPr>
          <p:spPr>
            <a:xfrm>
              <a:off x="979425" y="3667787"/>
              <a:ext cx="10221975" cy="8946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扫描共 O(n)，排序 O(n log n)。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总时间：</a:t>
              </a:r>
              <a:r>
                <a:rPr lang="zh-CN" sz="22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O(n log n)</a:t>
              </a: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；并非只写“线性”。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25" y="5001287"/>
            <a:ext cx="10221975" cy="970888"/>
            <a:chOff x="979425" y="5001287"/>
            <a:chExt cx="10221975" cy="970888"/>
          </a:xfrm>
        </p:grpSpPr>
        <p:sp>
          <p:nvSpPr>
            <p:cNvPr id="11" name="body-boundary-tests"/>
            <p:cNvSpPr txBox="1"/>
            <p:nvPr/>
          </p:nvSpPr>
          <p:spPr>
            <a:xfrm>
              <a:off x="979425" y="5001287"/>
              <a:ext cx="10221975" cy="9708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检验：大量重复、没有匹配、指针到数组末尾。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答案可能远大于 n，因此使用 long long。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第1章 · 1.1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481932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例1-2：覆盖全部画家再缩短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24762"/>
            <a:ext cx="10221975" cy="923263"/>
            <a:chOff x="979425" y="2324762"/>
            <a:chExt cx="10221975" cy="923263"/>
          </a:xfrm>
        </p:grpSpPr>
        <p:sp>
          <p:nvSpPr>
            <p:cNvPr id="7" name="body-gallery-task"/>
            <p:cNvSpPr txBox="1"/>
            <p:nvPr/>
          </p:nvSpPr>
          <p:spPr>
            <a:xfrm>
              <a:off x="979425" y="2324762"/>
              <a:ext cx="10221975" cy="9232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《逛画展》：选最短的连续一段，包含全部 m 位画家。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输出左右端点；长度相同时，取左端更小的一段。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80949" y="3505200"/>
            <a:ext cx="9435361" cy="1204700"/>
            <a:chOff x="980949" y="3505200"/>
            <a:chExt cx="9435361" cy="1204700"/>
          </a:xfrm>
        </p:grpSpPr>
        <p:sp>
          <p:nvSpPr>
            <p:cNvPr id="9" name="TextBox 9"/>
            <p:cNvSpPr txBox="1"/>
            <p:nvPr/>
          </p:nvSpPr>
          <p:spPr>
            <a:xfrm>
              <a:off x="980949" y="3652547"/>
              <a:ext cx="1349347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 m=3：</a:t>
              </a:r>
            </a:p>
          </p:txBody>
        </p:sp>
        <p:sp>
          <p:nvSpPr>
            <p:cNvPr id="12" name="textbox-painting-1"/>
            <p:cNvSpPr/>
            <p:nvPr/>
          </p:nvSpPr>
          <p:spPr>
            <a:xfrm>
              <a:off x="3505200" y="3505200"/>
              <a:ext cx="1143000" cy="609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wrap="square" lIns="0" tIns="153062" rIns="0" bIns="0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textbox-painting-2"/>
            <p:cNvSpPr/>
            <p:nvPr/>
          </p:nvSpPr>
          <p:spPr>
            <a:xfrm>
              <a:off x="4743450" y="3505200"/>
              <a:ext cx="1143000" cy="609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wrap="square" lIns="0" tIns="153062" rIns="0" bIns="0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8" name="textbox-painting-3"/>
            <p:cNvSpPr/>
            <p:nvPr/>
          </p:nvSpPr>
          <p:spPr>
            <a:xfrm>
              <a:off x="5981700" y="3505200"/>
              <a:ext cx="1143000" cy="6096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wrap="square" lIns="0" tIns="153062" rIns="0" bIns="0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1" name="textbox-painting-4"/>
            <p:cNvSpPr/>
            <p:nvPr/>
          </p:nvSpPr>
          <p:spPr>
            <a:xfrm>
              <a:off x="7219950" y="3505200"/>
              <a:ext cx="1143000" cy="6096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wrap="square" lIns="0" tIns="153062" rIns="0" bIns="0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4" name="textbox-painting-5"/>
            <p:cNvSpPr/>
            <p:nvPr/>
          </p:nvSpPr>
          <p:spPr>
            <a:xfrm>
              <a:off x="8458200" y="3505200"/>
              <a:ext cx="1143000" cy="6096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wrap="square" lIns="0" tIns="153062" rIns="0" bIns="0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5972049" y="4338347"/>
              <a:ext cx="4444261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第 3～5 幅：三位画家都有，长度 3。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79425" y="5115587"/>
            <a:ext cx="10221975" cy="866113"/>
            <a:chOff x="979425" y="5115587"/>
            <a:chExt cx="10221975" cy="866113"/>
          </a:xfrm>
        </p:grpSpPr>
        <p:sp>
          <p:nvSpPr>
            <p:cNvPr id="27" name="body-gallery-duplication"/>
            <p:cNvSpPr txBox="1"/>
            <p:nvPr/>
          </p:nvSpPr>
          <p:spPr>
            <a:xfrm>
              <a:off x="979425" y="5115587"/>
              <a:ext cx="10221975" cy="8661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若每换一个起点都重新计数，重叠部分会反复处理。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能否只记录刚进入、刚离开的作品？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第1章 · 1.1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390957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窗口要记频数和种数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34287"/>
            <a:ext cx="10221975" cy="849327"/>
            <a:chOff x="979425" y="2334287"/>
            <a:chExt cx="10221975" cy="849327"/>
          </a:xfrm>
        </p:grpSpPr>
        <p:sp>
          <p:nvSpPr>
            <p:cNvPr id="7" name="body-count-meaning"/>
            <p:cNvSpPr txBox="1"/>
            <p:nvPr/>
          </p:nvSpPr>
          <p:spPr>
            <a:xfrm>
              <a:off x="979425" y="2334287"/>
              <a:ext cx="102219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count[x]：当前窗口内，画家 x 的作品有几幅。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kinds：有作品出现在窗口中的画家有几位。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534437"/>
            <a:ext cx="10221975" cy="849327"/>
            <a:chOff x="979425" y="3534437"/>
            <a:chExt cx="10221975" cy="849327"/>
          </a:xfrm>
        </p:grpSpPr>
        <p:sp>
          <p:nvSpPr>
            <p:cNvPr id="9" name="body-enter-zero-crossing"/>
            <p:cNvSpPr txBox="1"/>
            <p:nvPr/>
          </p:nvSpPr>
          <p:spPr>
            <a:xfrm>
              <a:off x="979425" y="3534437"/>
              <a:ext cx="102219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一幅作品进入：频数 </a:t>
              </a:r>
              <a:r>
                <a:rPr lang="zh-CN" sz="22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0→1</a:t>
              </a: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时，种数才加 1。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频数 1→2，只是同一画家多了一幅作品。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25" y="4686962"/>
            <a:ext cx="10221975" cy="849327"/>
            <a:chOff x="979425" y="4686962"/>
            <a:chExt cx="10221975" cy="849327"/>
          </a:xfrm>
        </p:grpSpPr>
        <p:sp>
          <p:nvSpPr>
            <p:cNvPr id="11" name="body-leave-zero-crossing"/>
            <p:cNvSpPr txBox="1"/>
            <p:nvPr/>
          </p:nvSpPr>
          <p:spPr>
            <a:xfrm>
              <a:off x="979425" y="4686962"/>
              <a:ext cx="102219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一幅作品离开：频数 </a:t>
              </a:r>
              <a:r>
                <a:rPr lang="zh-CN" sz="2200" b="1" dirty="0">
                  <a:solidFill>
                    <a:srgbClr val="B54444"/>
                  </a:solidFill>
                  <a:latin typeface="+mn-lt"/>
                  <a:ea typeface="+mn-ea"/>
                  <a:cs typeface="+mn-cs"/>
                </a:rPr>
                <a:t>1→0</a:t>
              </a: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时，种数才减 1。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频数 2→1，这位画家仍然在窗口中。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949" y="5709947"/>
            <a:ext cx="10220451" cy="371553"/>
            <a:chOff x="980949" y="5709947"/>
            <a:chExt cx="10220451" cy="371553"/>
          </a:xfrm>
        </p:grpSpPr>
        <p:sp>
          <p:nvSpPr>
            <p:cNvPr id="13" name="body-coverage-condition"/>
            <p:cNvSpPr txBox="1"/>
            <p:nvPr/>
          </p:nvSpPr>
          <p:spPr>
            <a:xfrm>
              <a:off x="980949" y="5709947"/>
              <a:ext cx="10220451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kinds==m 才表示覆盖全部画家，不能用窗口长度代替。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第1章 · 1.1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77113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固定右端后不断删去左端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15237"/>
            <a:ext cx="10221975" cy="430227"/>
            <a:chOff x="979425" y="2315237"/>
            <a:chExt cx="10221975" cy="430227"/>
          </a:xfrm>
        </p:grpSpPr>
        <p:sp>
          <p:nvSpPr>
            <p:cNvPr id="7" name="body-trace-source"/>
            <p:cNvSpPr txBox="1"/>
            <p:nvPr/>
          </p:nvSpPr>
          <p:spPr>
            <a:xfrm>
              <a:off x="979425" y="2315237"/>
              <a:ext cx="102219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 1，2，2，3，1；这里从第 1 幅开始编号。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086762"/>
            <a:ext cx="10221975" cy="523213"/>
            <a:chOff x="979425" y="3086762"/>
            <a:chExt cx="10221975" cy="523213"/>
          </a:xfrm>
        </p:grpSpPr>
        <p:sp>
          <p:nvSpPr>
            <p:cNvPr id="9" name="body-right-four"/>
            <p:cNvSpPr txBox="1"/>
            <p:nvPr/>
          </p:nvSpPr>
          <p:spPr>
            <a:xfrm>
              <a:off x="979425" y="3086762"/>
              <a:ext cx="10221975" cy="5232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r=4：</a:t>
              </a:r>
              <a:r>
                <a:rPr lang="zh-CN" sz="22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[1,4]</a:t>
              </a: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长度 4；删掉左端 1，就缺少画家 1。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25" y="4020212"/>
            <a:ext cx="10221975" cy="532738"/>
            <a:chOff x="979425" y="4020212"/>
            <a:chExt cx="10221975" cy="532738"/>
          </a:xfrm>
        </p:grpSpPr>
        <p:sp>
          <p:nvSpPr>
            <p:cNvPr id="11" name="body-right-five"/>
            <p:cNvSpPr txBox="1"/>
            <p:nvPr/>
          </p:nvSpPr>
          <p:spPr>
            <a:xfrm>
              <a:off x="979425" y="4020212"/>
              <a:ext cx="10221975" cy="5327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r=5：[2,5] 仍覆盖全部；左边的 2 可以再删一个。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79425" y="4925087"/>
            <a:ext cx="10221975" cy="523213"/>
            <a:chOff x="979425" y="4925087"/>
            <a:chExt cx="10221975" cy="523213"/>
          </a:xfrm>
        </p:grpSpPr>
        <p:sp>
          <p:nvSpPr>
            <p:cNvPr id="13" name="body-shortest-window"/>
            <p:cNvSpPr txBox="1"/>
            <p:nvPr/>
          </p:nvSpPr>
          <p:spPr>
            <a:xfrm>
              <a:off x="979425" y="4925087"/>
              <a:ext cx="10221975" cy="5232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得到 </a:t>
              </a:r>
              <a:r>
                <a:rPr lang="zh-CN" sz="22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[3,5]</a:t>
              </a: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，长度 3；再删就缺少画家 2。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80949" y="5719472"/>
            <a:ext cx="10220451" cy="371553"/>
            <a:chOff x="980949" y="5719472"/>
            <a:chExt cx="10220451" cy="371553"/>
          </a:xfrm>
        </p:grpSpPr>
        <p:sp>
          <p:nvSpPr>
            <p:cNvPr id="15" name="body-update-before-delete"/>
            <p:cNvSpPr txBox="1"/>
            <p:nvPr/>
          </p:nvSpPr>
          <p:spPr>
            <a:xfrm>
              <a:off x="980949" y="5719472"/>
              <a:ext cx="10220451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每次先比较当前合法窗口，再删除左端，不能颠倒。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第1章 · 1.1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481932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例1-2：进入一次，退出一次</a:t>
            </a:r>
          </a:p>
        </p:txBody>
      </p:sp>
      <p:sp>
        <p:nvSpPr>
          <p:cNvPr id="9" name="textbox-window-code"/>
          <p:cNvSpPr/>
          <p:nvPr/>
        </p:nvSpPr>
        <p:spPr>
          <a:xfrm>
            <a:off x="990600" y="2171700"/>
            <a:ext cx="10210800" cy="3228975"/>
          </a:xfrm>
          <a:prstGeom prst="roundRect">
            <a:avLst>
              <a:gd name="adj" fmla="val 4130"/>
            </a:avLst>
          </a:prstGeom>
          <a:solidFill>
            <a:schemeClr val="lt2"/>
          </a:solidFill>
          <a:ln>
            <a:noFill/>
          </a:ln>
        </p:spPr>
        <p:txBody>
          <a:bodyPr wrap="square" lIns="160840" tIns="70188" rIns="160840" bIns="-39059" anchor="t" anchorCtr="0">
            <a:noAutofit/>
          </a:bodyPr>
          <a:lstStyle/>
          <a:p>
            <a:pPr algn="l">
              <a:lnSpc>
                <a:spcPts val="2250"/>
              </a:lnSpc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int l = 0, kinds = 0, bestL = 0, bestR = n;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for (int r = 0; r &lt; n; ++r) {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if (++count[a[r]] == 1) ++kinds;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while (kinds == m) {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    if (r - l &lt; bestR - bestL)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        bestL = l, bestR = r;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    if (--count[a[l]] == 0) --kinds;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    ++l;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}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80949" y="5671847"/>
            <a:ext cx="10220451" cy="376528"/>
            <a:chOff x="980949" y="5671847"/>
            <a:chExt cx="10220451" cy="376528"/>
          </a:xfrm>
        </p:grpSpPr>
        <p:sp>
          <p:nvSpPr>
            <p:cNvPr id="10" name="body-window-indexing"/>
            <p:cNvSpPr txBox="1"/>
            <p:nvPr/>
          </p:nvSpPr>
          <p:spPr>
            <a:xfrm>
              <a:off x="980949" y="5671847"/>
              <a:ext cx="10220451" cy="37652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代码从 0 开始编号；输出 bestL+1、bestR+1，转回题目编号。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第1章 · 1.1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63270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收缩为什么不会漏掉最优区间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62862"/>
            <a:ext cx="10221975" cy="875638"/>
            <a:chOff x="979425" y="2362862"/>
            <a:chExt cx="10221975" cy="875638"/>
          </a:xfrm>
        </p:grpSpPr>
        <p:sp>
          <p:nvSpPr>
            <p:cNvPr id="7" name="body-shrink-proof"/>
            <p:cNvSpPr txBox="1"/>
            <p:nvPr/>
          </p:nvSpPr>
          <p:spPr>
            <a:xfrm>
              <a:off x="979425" y="2362862"/>
              <a:ext cx="10221975" cy="8756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固定 r，持续收缩，直到删掉某位画家的最后一幅。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再往右删，不可能补回缺失者；只能等待右端扩大。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591587"/>
            <a:ext cx="10221975" cy="875638"/>
            <a:chOff x="979425" y="3591587"/>
            <a:chExt cx="10221975" cy="875638"/>
          </a:xfrm>
        </p:grpSpPr>
        <p:sp>
          <p:nvSpPr>
            <p:cNvPr id="9" name="body-past-left-proof"/>
            <p:cNvSpPr txBox="1"/>
            <p:nvPr/>
          </p:nvSpPr>
          <p:spPr>
            <a:xfrm>
              <a:off x="979425" y="3591587"/>
              <a:ext cx="10221975" cy="8756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此前删掉的左端，已经对应过一个更早结束的合法段。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把右端再往后延长，只会更长，所以不用回退左端。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25" y="4810787"/>
            <a:ext cx="10221975" cy="1268427"/>
            <a:chOff x="979425" y="4810787"/>
            <a:chExt cx="10221975" cy="1268427"/>
          </a:xfrm>
        </p:grpSpPr>
        <p:sp>
          <p:nvSpPr>
            <p:cNvPr id="11" name="body-ties-and-cost"/>
            <p:cNvSpPr txBox="1"/>
            <p:nvPr/>
          </p:nvSpPr>
          <p:spPr>
            <a:xfrm>
              <a:off x="979425" y="4810787"/>
              <a:ext cx="10221975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只在</a:t>
              </a:r>
              <a:r>
                <a:rPr lang="zh-CN" sz="22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严格变短</a:t>
              </a: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时更新，等长时保留最早左端。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每个端点至多移动 n 次，扫描 O(n)。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频数数组 O(m)，保存作品序列 O(n)。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第1章 · 1.1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481932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例1-3：负数让窗口不再单调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62862"/>
            <a:ext cx="10221975" cy="437488"/>
            <a:chOff x="979425" y="2362862"/>
            <a:chExt cx="10221975" cy="437488"/>
          </a:xfrm>
        </p:grpSpPr>
        <p:sp>
          <p:nvSpPr>
            <p:cNvPr id="7" name="body-nonempty-task"/>
            <p:cNvSpPr txBox="1"/>
            <p:nvPr/>
          </p:nvSpPr>
          <p:spPr>
            <a:xfrm>
              <a:off x="979425" y="2362862"/>
              <a:ext cx="10221975" cy="4374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《最大子段和》：选连续且</a:t>
              </a:r>
              <a:r>
                <a:rPr lang="zh-CN" sz="2200" b="1" dirty="0">
                  <a:solidFill>
                    <a:srgbClr val="B54444"/>
                  </a:solidFill>
                  <a:latin typeface="+mn-lt"/>
                  <a:ea typeface="+mn-ea"/>
                  <a:cs typeface="+mn-cs"/>
                </a:rPr>
                <a:t>非空</a:t>
              </a: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的一段，使总和最大。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80949" y="3133725"/>
            <a:ext cx="8934576" cy="1383389"/>
            <a:chOff x="980949" y="3133725"/>
            <a:chExt cx="8934576" cy="1383389"/>
          </a:xfrm>
        </p:grpSpPr>
        <p:sp>
          <p:nvSpPr>
            <p:cNvPr id="9" name="TextBox 9"/>
            <p:cNvSpPr txBox="1"/>
            <p:nvPr/>
          </p:nvSpPr>
          <p:spPr>
            <a:xfrm>
              <a:off x="980949" y="3281072"/>
              <a:ext cx="786635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例如：</a:t>
              </a:r>
            </a:p>
          </p:txBody>
        </p:sp>
        <p:sp>
          <p:nvSpPr>
            <p:cNvPr id="12" name="textbox-neg-first"/>
            <p:cNvSpPr/>
            <p:nvPr/>
          </p:nvSpPr>
          <p:spPr>
            <a:xfrm>
              <a:off x="2714625" y="3133725"/>
              <a:ext cx="1333500" cy="6000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wrap="square" lIns="0" tIns="153062" rIns="0" bIns="0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−2</a:t>
              </a:r>
            </a:p>
          </p:txBody>
        </p:sp>
        <p:sp>
          <p:nvSpPr>
            <p:cNvPr id="15" name="textbox-opt-one"/>
            <p:cNvSpPr/>
            <p:nvPr/>
          </p:nvSpPr>
          <p:spPr>
            <a:xfrm>
              <a:off x="4181475" y="3133725"/>
              <a:ext cx="1333500" cy="60007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wrap="square" lIns="0" tIns="153062" rIns="0" bIns="0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8" name="textbox-opt-two"/>
            <p:cNvSpPr/>
            <p:nvPr/>
          </p:nvSpPr>
          <p:spPr>
            <a:xfrm>
              <a:off x="5648325" y="3133725"/>
              <a:ext cx="1333500" cy="60007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wrap="square" lIns="0" tIns="153062" rIns="0" bIns="0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−1</a:t>
              </a:r>
            </a:p>
          </p:txBody>
        </p:sp>
        <p:sp>
          <p:nvSpPr>
            <p:cNvPr id="21" name="textbox-opt-three"/>
            <p:cNvSpPr/>
            <p:nvPr/>
          </p:nvSpPr>
          <p:spPr>
            <a:xfrm>
              <a:off x="7115175" y="3133725"/>
              <a:ext cx="1333500" cy="60007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wrap="square" lIns="0" tIns="153062" rIns="0" bIns="0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4" name="textbox-neg-last"/>
            <p:cNvSpPr/>
            <p:nvPr/>
          </p:nvSpPr>
          <p:spPr>
            <a:xfrm>
              <a:off x="8582025" y="3133725"/>
              <a:ext cx="1333500" cy="6000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wrap="square" lIns="0" tIns="153062" rIns="0" bIns="0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−5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4170300" y="4086887"/>
              <a:ext cx="2998798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最优是 3+(−1)+4=6。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79425" y="4906037"/>
            <a:ext cx="10221975" cy="1066138"/>
            <a:chOff x="979425" y="4906037"/>
            <a:chExt cx="10221975" cy="1066138"/>
          </a:xfrm>
        </p:grpSpPr>
        <p:sp>
          <p:nvSpPr>
            <p:cNvPr id="27" name="body-negative-observation"/>
            <p:cNvSpPr txBox="1"/>
            <p:nvPr/>
          </p:nvSpPr>
          <p:spPr>
            <a:xfrm>
              <a:off x="979425" y="4906037"/>
              <a:ext cx="10221975" cy="10661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区间扩大后，总和可能变大，也可能变小。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不能直接套“和不合适就缩左端”的窗口规则。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第1章 · 1.1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06349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先只求必须在当前位置结尾的段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62862"/>
            <a:ext cx="6867649" cy="942588"/>
            <a:chOff x="979425" y="2362862"/>
            <a:chExt cx="6867649" cy="942588"/>
          </a:xfrm>
        </p:grpSpPr>
        <mc:AlternateContent>
          <mc:Choice Requires="a14">
            <p:sp>
              <p:nvSpPr>
                <p:cNvPr id="7" name="body-ending-definition"/>
                <p:cNvSpPr txBox="1"/>
                <p:nvPr/>
              </p:nvSpPr>
              <p:spPr>
                <a:xfrm>
                  <a:off x="979425" y="2362862"/>
                  <a:ext cx="10221975" cy="94258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l"/>
                  <a:r>
                    <a:rPr lang="zh-CN" sz="22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rPr>
                    <a:t>设 ending 是“必须取当前项，并在此结束”的最大和。</a:t>
                  </a:r>
                  <a:br/>
                  <a:r>
                    <a:rPr lang="zh-CN" sz="22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rPr>
                    <a:t xml:space="preserve">数学上记为 </a:t>
                  </a:r>
                  <a14:m>
                    <m:oMath>
                      <m:sSub>
                        <m:e>
                          <m: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f</m:t>
                          </m:r>
                        </m:e>
                        <m:sub>
                          <m: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</m:sub>
                      </m:sSub>
                    </m:oMath>
                  </a14:m>
                  <a:r>
                    <a:rPr lang="zh-CN" sz="22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rPr>
                    <a:t>；左端可以选，右端固定为 i。</a:t>
                  </a:r>
                </a:p>
              </p:txBody>
            </p:sp>
          </mc:Choice>
        </mc:AlternateContent>
      </p:grpSp>
      <mc:AlternateContent>
        <mc:Choice Requires="a14">
          <p:sp>
            <p:nvSpPr>
              <p:cNvPr id="9" name="ending-set"/>
              <p:cNvSpPr txBox="1">
                <a:spLocks noGrp="1"/>
              </p:cNvSpPr>
              <p:nvPr/>
            </p:nvSpPr>
            <p:spPr>
              <a:xfrm>
                <a:off x="990600" y="3495675"/>
                <a:ext cx="102108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f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func>
                        <m:funcPr/>
                        <m:fNam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max</m:t>
                          </m:r>
                        </m:fName>
                        <m:e>
                          <m:d>
                            <m:dPr>
                              <m:begChr m:val="{"/>
                              <m:sepChr m:val=""/>
                              <m:endChr m:val="}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a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l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+⋯+</m:t>
                              </m:r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a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i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: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1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≤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l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≤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i</m:t>
                              </m:r>
                            </m:e>
                          </m:d>
                        </m:e>
                      </m:func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979425" y="4582187"/>
            <a:ext cx="10221975" cy="1380463"/>
            <a:chOff x="979425" y="4582187"/>
            <a:chExt cx="10221975" cy="1380463"/>
          </a:xfrm>
        </p:grpSpPr>
        <p:sp>
          <p:nvSpPr>
            <p:cNvPr id="10" name="body-overall-distinction"/>
            <p:cNvSpPr txBox="1"/>
            <p:nvPr/>
          </p:nvSpPr>
          <p:spPr>
            <a:xfrm>
              <a:off x="979425" y="4582187"/>
              <a:ext cx="10221975" cy="13804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answer 则允许在任一已经处理的位置结束。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例如处理完最后的 −5，ending=1，answer 仍为 6。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这两个量的含义不同，不能只保留最后一个 ending。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第1章 · 1.1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347878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把所有段分成两类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410487"/>
            <a:ext cx="6167752" cy="476882"/>
            <a:chOff x="979425" y="2410487"/>
            <a:chExt cx="6167752" cy="476882"/>
          </a:xfrm>
        </p:grpSpPr>
        <mc:AlternateContent>
          <mc:Choice Requires="a14">
            <p:sp>
              <p:nvSpPr>
                <p:cNvPr id="7" name="body-single-element"/>
                <p:cNvSpPr txBox="1"/>
                <p:nvPr/>
              </p:nvSpPr>
              <p:spPr>
                <a:xfrm>
                  <a:off x="979425" y="2410487"/>
                  <a:ext cx="10221975" cy="51368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l"/>
                  <a:r>
                    <a:rPr lang="zh-CN" sz="22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rPr>
                    <a:t xml:space="preserve">长度为 1：只取当前项 </a:t>
                  </a:r>
                  <a14:m>
                    <m:oMath>
                      <m:sSub>
                        <m:e>
                          <m: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a</m:t>
                          </m:r>
                        </m:e>
                        <m:sub>
                          <m: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</m:sub>
                      </m:sSub>
                    </m:oMath>
                  </a14:m>
                  <a:r>
                    <a:rPr lang="zh-CN" sz="22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rPr>
                    <a:t>，从这里重新开始。</a:t>
                  </a:r>
                </a:p>
              </p:txBody>
            </p:sp>
          </mc:Choice>
        </mc:AlternateContent>
      </p:grpSp>
      <p:grpSp>
        <p:nvGrpSpPr>
          <p:cNvPr id="10" name="Group 10"/>
          <p:cNvGrpSpPr/>
          <p:nvPr/>
        </p:nvGrpSpPr>
        <p:grpSpPr>
          <a:xfrm>
            <a:off x="979425" y="3258212"/>
            <a:ext cx="7188959" cy="942588"/>
            <a:chOff x="979425" y="3258212"/>
            <a:chExt cx="7188959" cy="942588"/>
          </a:xfrm>
        </p:grpSpPr>
        <mc:AlternateContent>
          <mc:Choice Requires="a14">
            <p:sp>
              <p:nvSpPr>
                <p:cNvPr id="9" name="body-continue-previous"/>
                <p:cNvSpPr txBox="1"/>
                <p:nvPr/>
              </p:nvSpPr>
              <p:spPr>
                <a:xfrm>
                  <a:off x="979425" y="3258212"/>
                  <a:ext cx="10221975" cy="95183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l"/>
                  <a:r>
                    <a:rPr lang="zh-CN" sz="22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rPr>
                    <a:t>长度大于 1：前面必须接一段以 i−1 结束的区间。</a:t>
                  </a:r>
                  <a:br/>
                  <a:r>
                    <a:rPr lang="zh-CN" sz="22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rPr>
                    <a:t xml:space="preserve">接上相同的 </a:t>
                  </a:r>
                  <a14:m>
                    <m:oMath>
                      <m:sSub>
                        <m:e>
                          <m: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a</m:t>
                          </m:r>
                        </m:e>
                        <m:sub>
                          <m: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</m:sub>
                      </m:sSub>
                    </m:oMath>
                  </a14:m>
                  <a:r>
                    <a:rPr lang="zh-CN" sz="22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rPr>
                    <a:t>，旧和越大，新和越大，只保留旧最优值。</a:t>
                  </a:r>
                </a:p>
              </p:txBody>
            </p:sp>
          </mc:Choice>
        </mc:AlternateContent>
      </p:grpSp>
      <mc:AlternateContent>
        <mc:Choice Requires="a14">
          <p:sp>
            <p:nvSpPr>
              <p:cNvPr id="11" name="recurrence"/>
              <p:cNvSpPr txBox="1">
                <a:spLocks noGrp="1"/>
              </p:cNvSpPr>
              <p:nvPr/>
            </p:nvSpPr>
            <p:spPr>
              <a:xfrm>
                <a:off x="990600" y="4419600"/>
                <a:ext cx="10210800" cy="666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f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func>
                        <m:funcPr/>
                        <m:fNam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max</m:t>
                          </m:r>
                        </m:fName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a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i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,</m:t>
                              </m:r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f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i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−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+</m:t>
                              </m:r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a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i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</a:p>
            </p:txBody>
          </p:sp>
        </mc:Choice>
      </mc:AlternateContent>
      <p:grpSp>
        <p:nvGrpSpPr>
          <p:cNvPr id="13" name="Group 13"/>
          <p:cNvGrpSpPr/>
          <p:nvPr/>
        </p:nvGrpSpPr>
        <p:grpSpPr>
          <a:xfrm>
            <a:off x="979425" y="5391812"/>
            <a:ext cx="10221975" cy="608938"/>
            <a:chOff x="979425" y="5391812"/>
            <a:chExt cx="10221975" cy="608938"/>
          </a:xfrm>
        </p:grpSpPr>
        <p:sp>
          <p:nvSpPr>
            <p:cNvPr id="12" name="body-update-global"/>
            <p:cNvSpPr txBox="1"/>
            <p:nvPr/>
          </p:nvSpPr>
          <p:spPr>
            <a:xfrm>
              <a:off x="979425" y="5391812"/>
              <a:ext cx="10221975" cy="6089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两类不重不漏：先更新 ending，再更新 answer。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第1章 · 1.1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20192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跟踪结尾最优值和全局答案</a:t>
            </a:r>
          </a:p>
        </p:txBody>
      </p:sp>
      <p:graphicFrame>
        <p:nvGraphicFramePr>
          <p:cNvPr id="7" name="sum-trace"/>
          <p:cNvGraphicFramePr>
            <a:graphicFrameLocks noGrp="1"/>
          </p:cNvGraphicFramePr>
          <p:nvPr/>
        </p:nvGraphicFramePr>
        <p:xfrm>
          <a:off x="990600" y="2305050"/>
          <a:ext cx="10210800" cy="285750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1524000"/>
                <a:gridCol w="2286000"/>
                <a:gridCol w="3200400"/>
                <a:gridCol w="3200400"/>
              </a:tblGrid>
              <a:tr h="476250">
                <a:tc>
                  <a:txBody>
                    <a:bodyPr/>
                    <a:lstStyle/>
                    <a:p>
                      <a:pPr algn="ctr"/>
                      <a:r>
                        <a:rPr lang="zh-CN" sz="220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位置</a:t>
                      </a:r>
                    </a:p>
                  </a:txBody>
                  <a:tcPr anchor="ctr"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220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当前项</a:t>
                      </a:r>
                    </a:p>
                  </a:txBody>
                  <a:tcPr anchor="ctr"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220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ending</a:t>
                      </a:r>
                    </a:p>
                  </a:txBody>
                  <a:tcPr anchor="ctr"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220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answer</a:t>
                      </a:r>
                    </a:p>
                  </a:txBody>
                  <a:tcPr anchor="ctr"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</a:tr>
              <a:tr h="476250">
                <a:tc>
                  <a:txBody>
                    <a:bodyPr/>
                    <a:lstStyle/>
                    <a:p>
                      <a:pPr algn="ctr"/>
                      <a:r>
                        <a:rPr lang="zh-CN" sz="22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1</a:t>
                      </a:r>
                    </a:p>
                  </a:txBody>
                  <a:tcPr anchor="ctr"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22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−2</a:t>
                      </a:r>
                    </a:p>
                  </a:txBody>
                  <a:tcPr anchor="ctr"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22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−2</a:t>
                      </a:r>
                    </a:p>
                  </a:txBody>
                  <a:tcPr anchor="ctr"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22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−2</a:t>
                      </a:r>
                    </a:p>
                  </a:txBody>
                  <a:tcPr anchor="ctr"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lt2"/>
                    </a:solidFill>
                  </a:tcPr>
                </a:tc>
              </a:tr>
              <a:tr h="476250">
                <a:tc>
                  <a:txBody>
                    <a:bodyPr/>
                    <a:lstStyle/>
                    <a:p>
                      <a:pPr algn="ctr"/>
                      <a:r>
                        <a:rPr lang="zh-CN" sz="22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2</a:t>
                      </a:r>
                    </a:p>
                  </a:txBody>
                  <a:tcPr anchor="ctr"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22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3</a:t>
                      </a:r>
                    </a:p>
                  </a:txBody>
                  <a:tcPr anchor="ctr"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22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3</a:t>
                      </a:r>
                    </a:p>
                  </a:txBody>
                  <a:tcPr anchor="ctr"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22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3</a:t>
                      </a:r>
                    </a:p>
                  </a:txBody>
                  <a:tcPr anchor="ctr"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lt2"/>
                    </a:solidFill>
                  </a:tcPr>
                </a:tc>
              </a:tr>
              <a:tr h="476250">
                <a:tc>
                  <a:txBody>
                    <a:bodyPr/>
                    <a:lstStyle/>
                    <a:p>
                      <a:pPr algn="ctr"/>
                      <a:r>
                        <a:rPr lang="zh-CN" sz="22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3</a:t>
                      </a:r>
                    </a:p>
                  </a:txBody>
                  <a:tcPr anchor="ctr"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22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−1</a:t>
                      </a:r>
                    </a:p>
                  </a:txBody>
                  <a:tcPr anchor="ctr"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22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2</a:t>
                      </a:r>
                    </a:p>
                  </a:txBody>
                  <a:tcPr anchor="ctr"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22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3</a:t>
                      </a:r>
                    </a:p>
                  </a:txBody>
                  <a:tcPr anchor="ctr"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lt2"/>
                    </a:solidFill>
                  </a:tcPr>
                </a:tc>
              </a:tr>
              <a:tr h="476250">
                <a:tc>
                  <a:txBody>
                    <a:bodyPr/>
                    <a:lstStyle/>
                    <a:p>
                      <a:pPr algn="ctr"/>
                      <a:r>
                        <a:rPr lang="zh-CN" sz="22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4</a:t>
                      </a:r>
                    </a:p>
                  </a:txBody>
                  <a:tcPr anchor="ctr"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22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4</a:t>
                      </a:r>
                    </a:p>
                  </a:txBody>
                  <a:tcPr anchor="ctr"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22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6</a:t>
                      </a:r>
                    </a:p>
                  </a:txBody>
                  <a:tcPr anchor="ctr"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22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6</a:t>
                      </a:r>
                    </a:p>
                  </a:txBody>
                  <a:tcPr anchor="ctr"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lt2"/>
                    </a:solidFill>
                  </a:tcPr>
                </a:tc>
              </a:tr>
              <a:tr h="476250">
                <a:tc>
                  <a:txBody>
                    <a:bodyPr/>
                    <a:lstStyle/>
                    <a:p>
                      <a:pPr algn="ctr"/>
                      <a:r>
                        <a:rPr lang="zh-CN" sz="22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5</a:t>
                      </a:r>
                    </a:p>
                  </a:txBody>
                  <a:tcPr anchor="ctr"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22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−5</a:t>
                      </a:r>
                    </a:p>
                  </a:txBody>
                  <a:tcPr anchor="ctr"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22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1</a:t>
                      </a:r>
                    </a:p>
                  </a:txBody>
                  <a:tcPr anchor="ctr"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22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6</a:t>
                      </a:r>
                    </a:p>
                  </a:txBody>
                  <a:tcPr anchor="ctr" marL="38100" marR="38100" marT="381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grpSp>
        <p:nvGrpSpPr>
          <p:cNvPr id="9" name="Group 9"/>
          <p:cNvGrpSpPr/>
          <p:nvPr/>
        </p:nvGrpSpPr>
        <p:grpSpPr>
          <a:xfrm>
            <a:off x="980949" y="5443247"/>
            <a:ext cx="10220451" cy="685878"/>
            <a:chOff x="980949" y="5443247"/>
            <a:chExt cx="10220451" cy="685878"/>
          </a:xfrm>
        </p:grpSpPr>
        <p:sp>
          <p:nvSpPr>
            <p:cNvPr id="8" name="body-trace-explanation"/>
            <p:cNvSpPr txBox="1"/>
            <p:nvPr/>
          </p:nvSpPr>
          <p:spPr>
            <a:xfrm>
              <a:off x="980949" y="5443247"/>
              <a:ext cx="10220451" cy="68587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475"/>
                </a:lnSpc>
              </a:pPr>
              <a:r>
                <a:rPr lang="zh-CN" sz="19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例如第二项：接旧段得到 1，不如只取 3，于是重新开始。</a:t>
              </a:r>
              <a:br/>
              <a:r>
                <a:rPr lang="zh-CN" sz="19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最后一项使结尾最优值下降；已经找到的全局答案不会丢失。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第1章 · 1.1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481932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例1-3：全负数也必须选一项</a:t>
            </a:r>
          </a:p>
        </p:txBody>
      </p:sp>
      <p:sp>
        <p:nvSpPr>
          <p:cNvPr id="9" name="textbox-maxsum-code"/>
          <p:cNvSpPr/>
          <p:nvPr/>
        </p:nvSpPr>
        <p:spPr>
          <a:xfrm>
            <a:off x="990600" y="2219325"/>
            <a:ext cx="10210800" cy="2571750"/>
          </a:xfrm>
          <a:prstGeom prst="roundRect">
            <a:avLst>
              <a:gd name="adj" fmla="val 5185"/>
            </a:avLst>
          </a:prstGeom>
          <a:solidFill>
            <a:schemeClr val="lt2"/>
          </a:solidFill>
          <a:ln>
            <a:noFill/>
          </a:ln>
        </p:spPr>
        <p:txBody>
          <a:bodyPr wrap="square" lIns="160844" tIns="89242" rIns="160844" bIns="-39055" anchor="t" anchorCtr="0">
            <a:noAutofit/>
          </a:bodyPr>
          <a:lstStyle/>
          <a:p>
            <a:pPr algn="l">
              <a:lnSpc>
                <a:spcPts val="2475"/>
              </a:lnSpc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long long ending; cin &gt;&gt; ending;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long long answer = ending;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for (int i = 1; i &lt; n; ++i) {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long long x; cin &gt;&gt; x;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ending = max(x, ending + x);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answer = max(answer, ending);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79425" y="5125112"/>
            <a:ext cx="10221975" cy="904213"/>
            <a:chOff x="979425" y="5125112"/>
            <a:chExt cx="10221975" cy="904213"/>
          </a:xfrm>
        </p:grpSpPr>
        <p:sp>
          <p:nvSpPr>
            <p:cNvPr id="10" name="body-negative-initialization"/>
            <p:cNvSpPr txBox="1"/>
            <p:nvPr/>
          </p:nvSpPr>
          <p:spPr>
            <a:xfrm>
              <a:off x="979425" y="5125112"/>
              <a:ext cx="10221975" cy="9042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先读首项初始化；例如 −8，−2，−5，答案是 −2。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不能把答案初值设成 0。时间 O(n)，额外空间 O(1)。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第1章 · 1.2</a:t>
            </a:r>
          </a:p>
        </p:txBody>
      </p:sp>
      <p:sp>
        <p:nvSpPr>
          <p:cNvPr id="6" name="section-title Placeholder Carrier"/>
          <p:cNvSpPr txBox="1"/>
          <p:nvPr>
            <p:ph type="title"/>
          </p:nvPr>
        </p:nvSpPr>
        <p:spPr>
          <a:xfrm>
            <a:off x="971550" y="2322195"/>
            <a:ext cx="2663190" cy="762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9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空间换时间</a:t>
            </a:r>
          </a:p>
        </p:txBody>
      </p:sp>
      <p:sp>
        <p:nvSpPr>
          <p:cNvPr id="7" name="section-description Placeholder Carrier"/>
          <p:cNvSpPr txBox="1"/>
          <p:nvPr>
            <p:ph type="body" idx="2"/>
          </p:nvPr>
        </p:nvSpPr>
        <p:spPr>
          <a:xfrm>
            <a:off x="1016508" y="3960495"/>
            <a:ext cx="5205984" cy="9265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 marL="0" indent="0">
              <a:lnSpc>
                <a:spcPts val="3600"/>
              </a:lnSpc>
              <a:buNone/>
            </a:pPr>
            <a:r>
              <a:rPr lang="zh-CN" sz="24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哪些已经统计的信息，值得保存下来？</a:t>
            </a:r>
            <a:br/>
            <a:r>
              <a:rPr lang="zh-CN" sz="24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对象很多，不代表它们能取的值很多。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17525" y="5477537"/>
            <a:ext cx="10145775" cy="523213"/>
            <a:chOff x="1017525" y="5477537"/>
            <a:chExt cx="10145775" cy="523213"/>
          </a:xfrm>
        </p:grpSpPr>
        <p:sp>
          <p:nvSpPr>
            <p:cNvPr id="8" name="body-storage-roadmap"/>
            <p:cNvSpPr txBox="1"/>
            <p:nvPr/>
          </p:nvSpPr>
          <p:spPr>
            <a:xfrm>
              <a:off x="1017525" y="5477537"/>
              <a:ext cx="10145775" cy="5232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频数代替排序；分组统计代替逐对枚举；边界代替重查。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第1章 · 1.2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481932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例1-4：分数线不是获奖人数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05712"/>
            <a:ext cx="10221975" cy="849327"/>
            <a:chOff x="979425" y="2305712"/>
            <a:chExt cx="10221975" cy="849327"/>
          </a:xfrm>
        </p:grpSpPr>
        <p:sp>
          <p:nvSpPr>
            <p:cNvPr id="7" name="body-award-task"/>
            <p:cNvSpPr txBox="1"/>
            <p:nvPr/>
          </p:nvSpPr>
          <p:spPr>
            <a:xfrm>
              <a:off x="979425" y="2305712"/>
              <a:ext cx="102219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《直播获奖》：每录入一位选手，就输出当前分数线。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已有 p 人，计划奖励前 w%，至少一人。</a:t>
              </a:r>
            </a:p>
          </p:txBody>
        </p:sp>
      </p:grpSp>
      <mc:AlternateContent>
        <mc:Choice Requires="a14">
          <p:sp>
            <p:nvSpPr>
              <p:cNvPr id="9" name="quota-formula"/>
              <p:cNvSpPr txBox="1">
                <a:spLocks noGrp="1"/>
              </p:cNvSpPr>
              <p:nvPr/>
            </p:nvSpPr>
            <p:spPr>
              <a:xfrm>
                <a:off x="990600" y="3343275"/>
                <a:ext cx="10210800" cy="838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k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func>
                        <m:funcPr/>
                        <m:fNam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max</m:t>
                          </m:r>
                        </m:fName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1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,</m:t>
                              </m:r>
                              <m:d>
                                <m:dPr>
                                  <m:begChr m:val="⌊"/>
                                  <m:sepChr m:val=""/>
                                  <m:endChr m:val="⌋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type m:val="bar"/>
                                      <m:ctrl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pw</m:t>
                                      </m:r>
                                    </m:num>
                                    <m:den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100</m:t>
                                      </m:r>
                                    </m:den>
                                  </m:f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979425" y="4496462"/>
            <a:ext cx="10221975" cy="1475713"/>
            <a:chOff x="979425" y="4496462"/>
            <a:chExt cx="10221975" cy="1475713"/>
          </a:xfrm>
        </p:grpSpPr>
        <p:sp>
          <p:nvSpPr>
            <p:cNvPr id="10" name="body-tie-example"/>
            <p:cNvSpPr txBox="1"/>
            <p:nvPr/>
          </p:nvSpPr>
          <p:spPr>
            <a:xfrm>
              <a:off x="979425" y="4496462"/>
              <a:ext cx="10221975" cy="14757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 w=50，成绩依次为 100，90，90，80。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最后 k=2，第 2 高的分数是 90。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并列者都获奖，所以实际获奖 3 人，分数线仍是 90。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第1章 · 1.2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051148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601个桶保存所有已有分数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53337"/>
            <a:ext cx="10221975" cy="856588"/>
            <a:chOff x="979425" y="2353337"/>
            <a:chExt cx="10221975" cy="856588"/>
          </a:xfrm>
        </p:grpSpPr>
        <p:sp>
          <p:nvSpPr>
            <p:cNvPr id="7" name="body-small-domain"/>
            <p:cNvSpPr txBox="1"/>
            <p:nvPr/>
          </p:nvSpPr>
          <p:spPr>
            <a:xfrm>
              <a:off x="979425" y="2353337"/>
              <a:ext cx="10221975" cy="8565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分数只可能是 0～600，共 601 种。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count[score] 保存该分数出现的人数，称为“桶”。</a:t>
              </a:r>
            </a:p>
          </p:txBody>
        </p:sp>
      </p:grpSp>
      <p:sp>
        <p:nvSpPr>
          <p:cNvPr id="11" name="textbox-bucket-update"/>
          <p:cNvSpPr/>
          <p:nvPr/>
        </p:nvSpPr>
        <p:spPr>
          <a:xfrm>
            <a:off x="990600" y="3438525"/>
            <a:ext cx="10210800" cy="790575"/>
          </a:xfrm>
          <a:prstGeom prst="roundRect">
            <a:avLst>
              <a:gd name="adj" fmla="val 16867"/>
            </a:avLst>
          </a:prstGeom>
          <a:solidFill>
            <a:schemeClr val="lt2"/>
          </a:solidFill>
          <a:ln>
            <a:noFill/>
          </a:ln>
        </p:spPr>
        <p:txBody>
          <a:bodyPr wrap="square" lIns="159319" tIns="209256" rIns="159319" bIns="-39056" anchor="t" anchorCtr="0">
            <a:noAutofit/>
          </a:bodyPr>
          <a:lstStyle/>
          <a:p>
            <a:pPr algn="l"/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新来一位 90 分选手：只做 ++count[90]。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979425" y="4639337"/>
            <a:ext cx="10221975" cy="1306527"/>
            <a:chOff x="979425" y="4639337"/>
            <a:chExt cx="10221975" cy="1306527"/>
          </a:xfrm>
        </p:grpSpPr>
        <p:sp>
          <p:nvSpPr>
            <p:cNvPr id="12" name="body-scan-buckets"/>
            <p:cNvSpPr txBox="1"/>
            <p:nvPr/>
          </p:nvSpPr>
          <p:spPr>
            <a:xfrm>
              <a:off x="979425" y="4639337"/>
              <a:ext cx="10221975" cy="13065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从 600 分向 0 分累加人数。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累计第一次达到 k 的那个分数，就是第 k 高。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不用每来一个人，就把已有成绩重新排序。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第1章 · 1.2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63270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累计跨过名次的位置就是答案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62862"/>
            <a:ext cx="10221975" cy="456538"/>
            <a:chOff x="979425" y="2362862"/>
            <a:chExt cx="10221975" cy="456538"/>
          </a:xfrm>
        </p:grpSpPr>
        <p:sp>
          <p:nvSpPr>
            <p:cNvPr id="7" name="body-rank-task"/>
            <p:cNvSpPr txBox="1"/>
            <p:nvPr/>
          </p:nvSpPr>
          <p:spPr>
            <a:xfrm>
              <a:off x="979425" y="2362862"/>
              <a:ext cx="10221975" cy="4565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例如第 4 人录入后，计划名次 k=2。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258212"/>
            <a:ext cx="10221975" cy="485113"/>
            <a:chOff x="979425" y="3258212"/>
            <a:chExt cx="10221975" cy="485113"/>
          </a:xfrm>
        </p:grpSpPr>
        <p:sp>
          <p:nvSpPr>
            <p:cNvPr id="9" name="body-hundred-bucket"/>
            <p:cNvSpPr txBox="1"/>
            <p:nvPr/>
          </p:nvSpPr>
          <p:spPr>
            <a:xfrm>
              <a:off x="979425" y="3258212"/>
              <a:ext cx="10221975" cy="4851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扫到 100 分：累计 1 人，还没有到第 2 名。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25" y="4086887"/>
            <a:ext cx="10221975" cy="868377"/>
            <a:chOff x="979425" y="4086887"/>
            <a:chExt cx="10221975" cy="868377"/>
          </a:xfrm>
        </p:grpSpPr>
        <p:sp>
          <p:nvSpPr>
            <p:cNvPr id="11" name="body-ninety-bucket"/>
            <p:cNvSpPr txBox="1"/>
            <p:nvPr/>
          </p:nvSpPr>
          <p:spPr>
            <a:xfrm>
              <a:off x="979425" y="4086887"/>
              <a:ext cx="102219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扫到 90 分：再加 2 人，累计 3 人。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名次 2、3 都在这个桶里，所以分数线是 </a:t>
              </a:r>
              <a:r>
                <a:rPr lang="zh-CN" sz="22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90</a:t>
              </a: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949" y="5338472"/>
            <a:ext cx="10220451" cy="695403"/>
            <a:chOff x="980949" y="5338472"/>
            <a:chExt cx="10220451" cy="695403"/>
          </a:xfrm>
        </p:grpSpPr>
        <p:sp>
          <p:nvSpPr>
            <p:cNvPr id="13" name="body-crossing-proof"/>
            <p:cNvSpPr txBox="1"/>
            <p:nvPr/>
          </p:nvSpPr>
          <p:spPr>
            <a:xfrm>
              <a:off x="980949" y="5338472"/>
              <a:ext cx="10220451" cy="69540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更高分的人还不足 k 个，加入这个分数后已有至少 k 个。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用 accumulated≥k；要求恰好等于 k 会跳过并列分数。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第1章 · 1.2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189580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例1-4：名额至少为一</a:t>
            </a:r>
          </a:p>
        </p:txBody>
      </p:sp>
      <p:sp>
        <p:nvSpPr>
          <p:cNvPr id="9" name="textbox-bucket-code"/>
          <p:cNvSpPr/>
          <p:nvPr/>
        </p:nvSpPr>
        <p:spPr>
          <a:xfrm>
            <a:off x="990600" y="2171700"/>
            <a:ext cx="10210800" cy="3162300"/>
          </a:xfrm>
          <a:prstGeom prst="roundRect">
            <a:avLst>
              <a:gd name="adj" fmla="val 4217"/>
            </a:avLst>
          </a:prstGeom>
          <a:solidFill>
            <a:schemeClr val="lt2"/>
          </a:solidFill>
          <a:ln>
            <a:noFill/>
          </a:ln>
        </p:spPr>
        <p:txBody>
          <a:bodyPr wrap="square" lIns="160841" tIns="70189" rIns="160841" bIns="-39058" anchor="t" anchorCtr="0">
            <a:noAutofit/>
          </a:bodyPr>
          <a:lstStyle/>
          <a:p>
            <a:pPr algn="l">
              <a:lnSpc>
                <a:spcPts val="2250"/>
              </a:lnSpc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// count[601] 在整个比赛开始前清零一次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int score; cin &gt;&gt; score; ++count[score];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int rank = max(1, i * w / 100), accumulated = 0;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for (int value = 600; value &gt;= 0; --value) {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accumulated += count[value];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if (accumulated &gt;= rank) {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    cout &lt;&lt; value &lt;&lt; (i == n ? '\n' : ' ');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    break;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}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80949" y="5633747"/>
            <a:ext cx="10220451" cy="414628"/>
            <a:chOff x="980949" y="5633747"/>
            <a:chExt cx="10220451" cy="414628"/>
          </a:xfrm>
        </p:grpSpPr>
        <p:sp>
          <p:nvSpPr>
            <p:cNvPr id="10" name="body-bucket-complexity"/>
            <p:cNvSpPr txBox="1"/>
            <p:nvPr/>
          </p:nvSpPr>
          <p:spPr>
            <a:xfrm>
              <a:off x="980949" y="5633747"/>
              <a:ext cx="10220451" cy="41462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每位至多扫 601 个桶：O(601n) 时间、O(601) 空间；首人、零分、同分均适用。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第1章 · 1.2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481932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例1-5：中点由两个端点决定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15237"/>
            <a:ext cx="10221975" cy="894688"/>
            <a:chOff x="979425" y="2315237"/>
            <a:chExt cx="10221975" cy="894688"/>
          </a:xfrm>
        </p:grpSpPr>
        <p:sp>
          <p:nvSpPr>
            <p:cNvPr id="7" name="body-sum-triple-task"/>
            <p:cNvSpPr txBox="1"/>
            <p:nvPr/>
          </p:nvSpPr>
          <p:spPr>
            <a:xfrm>
              <a:off x="979425" y="2315237"/>
              <a:ext cx="10221975" cy="8946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《求和》：选位置 x&lt;y&lt;z，x、z 同色，且 y 是中点。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每个位置另有数值 a；把所有合法选择的贡献相加。</a:t>
              </a:r>
            </a:p>
          </p:txBody>
        </p:sp>
      </p:grpSp>
      <mc:AlternateContent>
        <mc:Choice Requires="a14">
          <p:sp>
            <p:nvSpPr>
              <p:cNvPr id="9" name="midpoint-formula"/>
              <p:cNvSpPr txBox="1">
                <a:spLocks noGrp="1"/>
              </p:cNvSpPr>
              <p:nvPr/>
            </p:nvSpPr>
            <p:spPr>
              <a:xfrm>
                <a:off x="990600" y="3409950"/>
                <a:ext cx="10210800" cy="8191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y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f>
                        <m:fPr>
                          <m:type m:val="bar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fPr>
                        <m:num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x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+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z</m:t>
                          </m:r>
                        </m:num>
                        <m:den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den>
                      </m:f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,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 xml:space="preserve"> 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x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+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z</m:t>
                          </m:r>
                        </m:e>
                      </m:d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a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x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+</m:t>
                          </m:r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a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z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979425" y="4591712"/>
            <a:ext cx="10221975" cy="1409038"/>
            <a:chOff x="979425" y="4591712"/>
            <a:chExt cx="10221975" cy="1409038"/>
          </a:xfrm>
        </p:grpSpPr>
        <p:sp>
          <p:nvSpPr>
            <p:cNvPr id="10" name="body-endpoint-observation"/>
            <p:cNvSpPr txBox="1"/>
            <p:nvPr/>
          </p:nvSpPr>
          <p:spPr>
            <a:xfrm>
              <a:off x="979425" y="4591712"/>
              <a:ext cx="10221975" cy="14090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两端一旦确定，中点就唯一确定，但必须是整数。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最终总和对 10007 取模。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去掉一重枚举后，逐对枚举端点仍可能太慢。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第1章 · 1.2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77113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颜色和奇偶共同决定分组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62862"/>
            <a:ext cx="10221975" cy="894688"/>
            <a:chOff x="979425" y="2362862"/>
            <a:chExt cx="10221975" cy="894688"/>
          </a:xfrm>
        </p:grpSpPr>
        <p:sp>
          <p:nvSpPr>
            <p:cNvPr id="7" name="body-parity-condition"/>
            <p:cNvSpPr txBox="1"/>
            <p:nvPr/>
          </p:nvSpPr>
          <p:spPr>
            <a:xfrm>
              <a:off x="979425" y="2362862"/>
              <a:ext cx="10221975" cy="8946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x+z 为偶数，恰好等价于 x、z 同奇偶。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再加上端点同色：按</a:t>
              </a:r>
              <a:r>
                <a:rPr lang="zh-CN" sz="22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“颜色、下标奇偶”</a:t>
              </a: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共同分组。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658262"/>
            <a:ext cx="10221975" cy="951838"/>
            <a:chOff x="979425" y="3658262"/>
            <a:chExt cx="10221975" cy="951838"/>
          </a:xfrm>
        </p:grpSpPr>
        <p:sp>
          <p:nvSpPr>
            <p:cNvPr id="9" name="body-group-example"/>
            <p:cNvSpPr txBox="1"/>
            <p:nvPr/>
          </p:nvSpPr>
          <p:spPr>
            <a:xfrm>
              <a:off x="979425" y="3658262"/>
              <a:ext cx="10221975" cy="9518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例如同为红色的位置 1、3、5，可以两两配对。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同为红色的位置 2，要进入另一个组。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25" y="4982237"/>
            <a:ext cx="10221975" cy="999463"/>
            <a:chOff x="979425" y="4982237"/>
            <a:chExt cx="10221975" cy="999463"/>
          </a:xfrm>
        </p:grpSpPr>
        <p:sp>
          <p:nvSpPr>
            <p:cNvPr id="11" name="body-group-counting"/>
            <p:cNvSpPr txBox="1"/>
            <p:nvPr/>
          </p:nvSpPr>
          <p:spPr>
            <a:xfrm>
              <a:off x="979425" y="4982237"/>
              <a:ext cx="10221975" cy="9994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组内选两个</a:t>
              </a:r>
              <a:r>
                <a:rPr lang="zh-CN" sz="22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不同位置</a:t>
              </a: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，就唯一确定一个合法三元组。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只有一个元素的组没有贡献；数值相同也不能合并位置。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第1章 · 1.2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34035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展开乘积，按位置汇总</a:t>
            </a:r>
          </a:p>
        </p:txBody>
      </p:sp>
      <mc:AlternateContent>
        <mc:Choice Requires="a14">
          <p:sp>
            <p:nvSpPr>
              <p:cNvPr id="7" name="pair-expansion"/>
              <p:cNvSpPr txBox="1">
                <a:spLocks noGrp="1"/>
              </p:cNvSpPr>
              <p:nvPr/>
            </p:nvSpPr>
            <p:spPr>
              <a:xfrm>
                <a:off x="990600" y="2219325"/>
                <a:ext cx="10210800" cy="6000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+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j</m:t>
                          </m:r>
                        </m:e>
                      </m:d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a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i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+</m:t>
                          </m:r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a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j</m:t>
                              </m:r>
                            </m:sub>
                          </m:sSub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a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i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+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a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j</m:t>
                              </m:r>
                            </m:sub>
                          </m:sSub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j</m:t>
                          </m:r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a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i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+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j</m:t>
                          </m:r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a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j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</a:p>
            </p:txBody>
          </p:sp>
        </mc:Choice>
      </mc:AlternateContent>
      <p:grpSp>
        <p:nvGrpSpPr>
          <p:cNvPr id="9" name="Group 9"/>
          <p:cNvGrpSpPr/>
          <p:nvPr/>
        </p:nvGrpSpPr>
        <p:grpSpPr>
          <a:xfrm>
            <a:off x="979425" y="3124862"/>
            <a:ext cx="10221975" cy="1351888"/>
            <a:chOff x="979425" y="3124862"/>
            <a:chExt cx="10221975" cy="1351888"/>
          </a:xfrm>
        </p:grpSpPr>
        <p:sp>
          <p:nvSpPr>
            <p:cNvPr id="8" name="body-assign-terms"/>
            <p:cNvSpPr txBox="1"/>
            <p:nvPr/>
          </p:nvSpPr>
          <p:spPr>
            <a:xfrm>
              <a:off x="979425" y="3124862"/>
              <a:ext cx="10221975" cy="13518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前两项归 i，后两项归 j；每一对的四项恰好分完。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组大小为 cnt，组内数值总和为 sumA。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固定 i，共 cnt−1 个搭档，搭档数值和为 sumA−a[i]。</a:t>
              </a:r>
            </a:p>
          </p:txBody>
        </p:sp>
      </p:grpSp>
      <mc:AlternateContent>
        <mc:Choice Requires="a14">
          <p:sp>
            <p:nvSpPr>
              <p:cNvPr id="10" name="aggregate-contribution"/>
              <p:cNvSpPr txBox="1">
                <a:spLocks noGrp="1"/>
              </p:cNvSpPr>
              <p:nvPr/>
            </p:nvSpPr>
            <p:spPr>
              <a:xfrm>
                <a:off x="990600" y="4648200"/>
                <a:ext cx="10210800" cy="781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nary>
                        <m:naryPr>
                          <m:chr m:val="∑"/>
                          <m:limLoc m:val="undOvr"/>
                          <m:grow m:val="off"/>
                          <m:subHide m:val="off"/>
                          <m:supHide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naryPr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∈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G</m:t>
                          </m:r>
                        </m:sub>
                        <m:sup/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("/>
                                  <m:sepChr m:val=""/>
                                  <m:endChr m:val=")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d>
                                    <m:dPr>
                                      <m:begChr m:val="|"/>
                                      <m:sepChr m:val=""/>
                                      <m:endChr m:val="|"/>
                                      <m:grow m:val="on"/>
                                      <m:ctrl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G</m:t>
                                      </m:r>
                                    </m:e>
                                  </m:d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−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2</m:t>
                                  </m:r>
                                </m:e>
                              </m:d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a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i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+</m:t>
                              </m:r>
                              <m:nary>
                                <m:naryPr>
                                  <m:chr m:val="∑"/>
                                  <m:limLoc m:val="undOvr"/>
                                  <m:grow m:val="off"/>
                                  <m:subHide m:val="off"/>
                                  <m:supHide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naryPr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j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∈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G</m:t>
                                  </m:r>
                                </m:sub>
                                <m:sup/>
                                <m:e>
                                  <m:sSub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a</m:t>
                                      </m:r>
                                    </m:e>
                                    <m:sub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j</m:t>
                                      </m:r>
                                    </m:sub>
                                  </m:sSub>
                                </m:e>
                              </m:nary>
                            </m:e>
                          </m:d>
                        </m:e>
                      </m:nary>
                    </m:oMath>
                  </m:oMathPara>
                </a14:m>
              </a:p>
            </p:txBody>
          </p:sp>
        </mc:Choice>
      </mc:AlternateContent>
      <p:grpSp>
        <p:nvGrpSpPr>
          <p:cNvPr id="12" name="Group 12"/>
          <p:cNvGrpSpPr/>
          <p:nvPr/>
        </p:nvGrpSpPr>
        <p:grpSpPr>
          <a:xfrm>
            <a:off x="980949" y="5633747"/>
            <a:ext cx="10220451" cy="371553"/>
            <a:chOff x="980949" y="5633747"/>
            <a:chExt cx="10220451" cy="371553"/>
          </a:xfrm>
        </p:grpSpPr>
        <p:sp>
          <p:nvSpPr>
            <p:cNvPr id="11" name="body-no-double-count"/>
            <p:cNvSpPr txBox="1"/>
            <p:nvPr/>
          </p:nvSpPr>
          <p:spPr>
            <a:xfrm>
              <a:off x="980949" y="5633747"/>
              <a:ext cx="10220451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按位置汇总的是展开后的项，并没有把整对贡献重复相加。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第1章 · 1.2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77113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用三对端点核对展开结果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53337"/>
            <a:ext cx="10221975" cy="447013"/>
            <a:chOff x="979425" y="2353337"/>
            <a:chExt cx="10221975" cy="447013"/>
          </a:xfrm>
        </p:grpSpPr>
        <p:sp>
          <p:nvSpPr>
            <p:cNvPr id="7" name="body-small-group"/>
            <p:cNvSpPr txBox="1"/>
            <p:nvPr/>
          </p:nvSpPr>
          <p:spPr>
            <a:xfrm>
              <a:off x="979425" y="2353337"/>
              <a:ext cx="10221975" cy="4470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例如同组位置 1、3、5，数值依次为 2、4、7。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105812"/>
            <a:ext cx="10221975" cy="1192227"/>
            <a:chOff x="979425" y="3105812"/>
            <a:chExt cx="10221975" cy="1192227"/>
          </a:xfrm>
        </p:grpSpPr>
        <p:sp>
          <p:nvSpPr>
            <p:cNvPr id="9" name="body-pair-enumeration"/>
            <p:cNvSpPr txBox="1"/>
            <p:nvPr/>
          </p:nvSpPr>
          <p:spPr>
            <a:xfrm>
              <a:off x="979425" y="3105812"/>
              <a:ext cx="10221975" cy="1192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逐对算：(1+3)(2+4)=24；(1+5)(2+7)=54；</a:t>
              </a:r>
            </a:p>
            <a:p>
              <a:pPr algn="l">
                <a:lnSpc>
                  <a:spcPts val="2625"/>
                </a:lnSpc>
                <a:spcBef>
                  <a:spcPts val="750"/>
                </a:spcBef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　　　(3+5)(4+7)=88。</a:t>
              </a:r>
            </a:p>
            <a:p>
              <a:pPr algn="l">
                <a:lnSpc>
                  <a:spcPts val="2625"/>
                </a:lnSpc>
              </a:pPr>
              <a:r>
                <a:rPr lang="zh-CN" sz="19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24+54+88=166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25" y="4563137"/>
            <a:ext cx="10221975" cy="1380463"/>
            <a:chOff x="979425" y="4563137"/>
            <a:chExt cx="10221975" cy="1380463"/>
          </a:xfrm>
        </p:grpSpPr>
        <p:sp>
          <p:nvSpPr>
            <p:cNvPr id="11" name="body-endpoint-enumeration"/>
            <p:cNvSpPr txBox="1"/>
            <p:nvPr/>
          </p:nvSpPr>
          <p:spPr>
            <a:xfrm>
              <a:off x="979425" y="4563137"/>
              <a:ext cx="10221975" cy="13804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分组统计：cnt=3，sumA=13。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三个位置贡献：1×15=15，3×17=51，5×20=100。</a:t>
              </a:r>
              <a:br/>
              <a:r>
                <a:rPr lang="zh-CN" sz="22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15+51+100=166，两种统计方式一致。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第1章 · 1.2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481932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例1-5：只保存数量与数值和</a:t>
            </a:r>
          </a:p>
        </p:txBody>
      </p:sp>
      <p:sp>
        <p:nvSpPr>
          <p:cNvPr id="9" name="textbox-group-code"/>
          <p:cNvSpPr/>
          <p:nvPr/>
        </p:nvSpPr>
        <p:spPr>
          <a:xfrm>
            <a:off x="990600" y="2171700"/>
            <a:ext cx="10210800" cy="3400425"/>
          </a:xfrm>
          <a:prstGeom prst="roundRect">
            <a:avLst>
              <a:gd name="adj" fmla="val 3922"/>
            </a:avLst>
          </a:prstGeom>
          <a:solidFill>
            <a:schemeClr val="lt2"/>
          </a:solidFill>
          <a:ln>
            <a:noFill/>
          </a:ln>
        </p:spPr>
        <p:txBody>
          <a:bodyPr wrap="square" lIns="132263" tIns="60661" rIns="132263" bIns="-39061" anchor="t" anchorCtr="0">
            <a:noAutofit/>
          </a:bodyPr>
          <a:lstStyle/>
          <a:p>
            <a:pPr algn="l">
              <a:lnSpc>
                <a:spcPts val="2100"/>
              </a:lnSpc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for (int i = 1; i &lt;= n; ++i) {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int color; cin &gt;&gt; color; group[i] = 2 * color + i % 2;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++count[group[i]];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sum[group[i]] = (sum[group[i]] + a[i]) % MOD;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}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ll answer = 0;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for (int i = 1; i &lt;= n; ++i) {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int g = group[i];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ll value = ((count[g] - 2LL) * a[i] + sum[g]) % MOD;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value = (value + MOD) % MOD;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answer = (answer + i * value) % MOD;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80949" y="5738522"/>
            <a:ext cx="10220451" cy="371553"/>
            <a:chOff x="980949" y="5738522"/>
            <a:chExt cx="10220451" cy="371553"/>
          </a:xfrm>
        </p:grpSpPr>
        <p:sp>
          <p:nvSpPr>
            <p:cNvPr id="10" name="body-modular-warning"/>
            <p:cNvSpPr txBox="1"/>
            <p:nvPr/>
          </p:nvSpPr>
          <p:spPr>
            <a:xfrm>
              <a:off x="980949" y="5738522"/>
              <a:ext cx="10220451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ll 为 long long；MOD=10007。规范负余数；时间、空间均 O(n+m)。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第1章 · 1.2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051148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例1-6：先固定矩形的底边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34287"/>
            <a:ext cx="10221975" cy="437488"/>
            <a:chOff x="979425" y="2334287"/>
            <a:chExt cx="10221975" cy="437488"/>
          </a:xfrm>
        </p:grpSpPr>
        <p:sp>
          <p:nvSpPr>
            <p:cNvPr id="7" name="body-rectangle-task"/>
            <p:cNvSpPr txBox="1"/>
            <p:nvPr/>
          </p:nvSpPr>
          <p:spPr>
            <a:xfrm>
              <a:off x="979425" y="2334287"/>
              <a:ext cx="10221975" cy="4374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《玉蟾宫》：F 可用、R 不可用；求全 F 最大矩形面积的 3 倍。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980949" y="3138197"/>
            <a:ext cx="2924301" cy="2414878"/>
            <a:chOff x="980949" y="3138197"/>
            <a:chExt cx="2924301" cy="2414878"/>
          </a:xfrm>
        </p:grpSpPr>
        <p:sp>
          <p:nvSpPr>
            <p:cNvPr id="9" name="TextBox 9"/>
            <p:cNvSpPr txBox="1"/>
            <p:nvPr/>
          </p:nvSpPr>
          <p:spPr>
            <a:xfrm>
              <a:off x="980949" y="3138197"/>
              <a:ext cx="786635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例如：</a:t>
              </a:r>
            </a:p>
          </p:txBody>
        </p:sp>
        <p:sp>
          <p:nvSpPr>
            <p:cNvPr id="12" name="textbox-cell-11"/>
            <p:cNvSpPr/>
            <p:nvPr/>
          </p:nvSpPr>
          <p:spPr>
            <a:xfrm>
              <a:off x="1619250" y="3581400"/>
              <a:ext cx="723900" cy="61912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wrap="square" lIns="0" tIns="172112" rIns="0" bIns="0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F</a:t>
              </a:r>
            </a:p>
          </p:txBody>
        </p:sp>
        <p:sp>
          <p:nvSpPr>
            <p:cNvPr id="15" name="textbox-cell-12"/>
            <p:cNvSpPr/>
            <p:nvPr/>
          </p:nvSpPr>
          <p:spPr>
            <a:xfrm>
              <a:off x="2400300" y="3581400"/>
              <a:ext cx="723900" cy="61912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wrap="square" lIns="0" tIns="172112" rIns="0" bIns="0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F</a:t>
              </a:r>
            </a:p>
          </p:txBody>
        </p:sp>
        <p:sp>
          <p:nvSpPr>
            <p:cNvPr id="18" name="textbox-cell-13"/>
            <p:cNvSpPr/>
            <p:nvPr/>
          </p:nvSpPr>
          <p:spPr>
            <a:xfrm>
              <a:off x="3181350" y="3581400"/>
              <a:ext cx="723900" cy="6191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wrap="square" lIns="0" tIns="172112" rIns="0" bIns="0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</a:t>
              </a:r>
            </a:p>
          </p:txBody>
        </p:sp>
        <p:sp>
          <p:nvSpPr>
            <p:cNvPr id="21" name="textbox-cell-21"/>
            <p:cNvSpPr/>
            <p:nvPr/>
          </p:nvSpPr>
          <p:spPr>
            <a:xfrm>
              <a:off x="1619250" y="4257675"/>
              <a:ext cx="723900" cy="61912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wrap="square" lIns="0" tIns="172112" rIns="0" bIns="0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F</a:t>
              </a:r>
            </a:p>
          </p:txBody>
        </p:sp>
        <p:sp>
          <p:nvSpPr>
            <p:cNvPr id="24" name="textbox-cell-22"/>
            <p:cNvSpPr/>
            <p:nvPr/>
          </p:nvSpPr>
          <p:spPr>
            <a:xfrm>
              <a:off x="2400300" y="4257675"/>
              <a:ext cx="723900" cy="61912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wrap="square" lIns="0" tIns="172112" rIns="0" bIns="0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F</a:t>
              </a:r>
            </a:p>
          </p:txBody>
        </p:sp>
        <p:sp>
          <p:nvSpPr>
            <p:cNvPr id="27" name="textbox-cell-23"/>
            <p:cNvSpPr/>
            <p:nvPr/>
          </p:nvSpPr>
          <p:spPr>
            <a:xfrm>
              <a:off x="3181350" y="4257675"/>
              <a:ext cx="723900" cy="619125"/>
            </a:xfrm>
            <a:prstGeom prst="rect">
              <a:avLst/>
            </a:prstGeom>
            <a:solidFill>
              <a:srgbClr val="B54444"/>
            </a:solidFill>
            <a:ln>
              <a:noFill/>
            </a:ln>
          </p:spPr>
          <p:txBody>
            <a:bodyPr wrap="square" lIns="0" tIns="172112" rIns="0" bIns="0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R</a:t>
              </a:r>
            </a:p>
          </p:txBody>
        </p:sp>
        <p:sp>
          <p:nvSpPr>
            <p:cNvPr id="30" name="textbox-cell-31"/>
            <p:cNvSpPr/>
            <p:nvPr/>
          </p:nvSpPr>
          <p:spPr>
            <a:xfrm>
              <a:off x="1619250" y="4933950"/>
              <a:ext cx="723900" cy="61912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wrap="square" lIns="0" tIns="172112" rIns="0" bIns="0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F</a:t>
              </a:r>
            </a:p>
          </p:txBody>
        </p:sp>
        <p:sp>
          <p:nvSpPr>
            <p:cNvPr id="33" name="textbox-cell-32"/>
            <p:cNvSpPr/>
            <p:nvPr/>
          </p:nvSpPr>
          <p:spPr>
            <a:xfrm>
              <a:off x="2400300" y="4933950"/>
              <a:ext cx="723900" cy="61912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wrap="square" lIns="0" tIns="172112" rIns="0" bIns="0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F</a:t>
              </a:r>
            </a:p>
          </p:txBody>
        </p:sp>
        <p:sp>
          <p:nvSpPr>
            <p:cNvPr id="36" name="textbox-cell-33"/>
            <p:cNvSpPr/>
            <p:nvPr/>
          </p:nvSpPr>
          <p:spPr>
            <a:xfrm>
              <a:off x="3181350" y="4933950"/>
              <a:ext cx="723900" cy="6191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wrap="square" lIns="0" tIns="172112" rIns="0" bIns="0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5227575" y="3343937"/>
            <a:ext cx="5973825" cy="2609188"/>
            <a:chOff x="5227575" y="3343937"/>
            <a:chExt cx="5973825" cy="2609188"/>
          </a:xfrm>
        </p:grpSpPr>
        <p:sp>
          <p:nvSpPr>
            <p:cNvPr id="38" name="body-rectangle-observation"/>
            <p:cNvSpPr txBox="1"/>
            <p:nvPr/>
          </p:nvSpPr>
          <p:spPr>
            <a:xfrm>
              <a:off x="5227575" y="3343937"/>
              <a:ext cx="5973825" cy="2609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前两列连续 3 行可用，面积 6。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 3×6=18。</a:t>
              </a:r>
            </a:p>
            <a:p>
              <a:pPr algn="l">
                <a:lnSpc>
                  <a:spcPts val="3450"/>
                </a:lnSpc>
                <a:spcBef>
                  <a:spcPts val="1650"/>
                </a:spcBef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逐个矩形检查内部，会重复检查。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先固定底边，再复用每列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向上连续可用的长度。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第1章 · 1.2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34035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每一列向上能延伸多高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34287"/>
            <a:ext cx="10221975" cy="894688"/>
            <a:chOff x="979425" y="2334287"/>
            <a:chExt cx="10221975" cy="894688"/>
          </a:xfrm>
        </p:grpSpPr>
        <p:sp>
          <p:nvSpPr>
            <p:cNvPr id="7" name="body-height-definition"/>
            <p:cNvSpPr txBox="1"/>
            <p:nvPr/>
          </p:nvSpPr>
          <p:spPr>
            <a:xfrm>
              <a:off x="979425" y="2334287"/>
              <a:ext cx="10221975" cy="8946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height[j]：从当前行向上，连续 F 的个数。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当前为 F：旧高度加 1；当前为 R：高度清零。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582062"/>
            <a:ext cx="10221975" cy="1351888"/>
            <a:chOff x="979425" y="3582062"/>
            <a:chExt cx="10221975" cy="1351888"/>
          </a:xfrm>
        </p:grpSpPr>
        <p:sp>
          <p:nvSpPr>
            <p:cNvPr id="9" name="body-height-trace"/>
            <p:cNvSpPr txBox="1"/>
            <p:nvPr/>
          </p:nvSpPr>
          <p:spPr>
            <a:xfrm>
              <a:off x="979425" y="3582062"/>
              <a:ext cx="10221975" cy="13518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同一个例子：第一行 F F F，得到 1，1，1。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　　　　　第二行 F F R，得到 2，2，0。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　　　　　第三行 F F F，得到 </a:t>
              </a:r>
              <a:r>
                <a:rPr lang="zh-CN" sz="22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3，3，1</a:t>
              </a: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80949" y="5300372"/>
            <a:ext cx="10220451" cy="704928"/>
            <a:chOff x="980949" y="5300372"/>
            <a:chExt cx="10220451" cy="704928"/>
          </a:xfrm>
        </p:grpSpPr>
        <p:sp>
          <p:nvSpPr>
            <p:cNvPr id="11" name="body-height-not-width"/>
            <p:cNvSpPr txBox="1"/>
            <p:nvPr/>
          </p:nvSpPr>
          <p:spPr>
            <a:xfrm>
              <a:off x="980949" y="5300372"/>
              <a:ext cx="10220451" cy="70492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高度只说明当前一列向上可用，不能直接乘本行完整宽度。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第三行虽有 3 个 F，高为 3 的矩形却不能跨过第三列。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第1章 · 1.2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77113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横向边界要满足整条悬线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15237"/>
            <a:ext cx="10221975" cy="858852"/>
            <a:chOff x="979425" y="2315237"/>
            <a:chExt cx="10221975" cy="858852"/>
          </a:xfrm>
        </p:grpSpPr>
        <p:sp>
          <p:nvSpPr>
            <p:cNvPr id="7" name="body-suspended-line"/>
            <p:cNvSpPr txBox="1"/>
            <p:nvPr/>
          </p:nvSpPr>
          <p:spPr>
            <a:xfrm>
              <a:off x="979425" y="2315237"/>
              <a:ext cx="10221975" cy="8588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把向上连续的 F 看作一条“悬线”。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以它的长度为高，左右扩展必须在所经过的每一行都可用。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79425" y="3429000"/>
            <a:ext cx="9355200" cy="1183364"/>
            <a:chOff x="979425" y="3429000"/>
            <a:chExt cx="9355200" cy="1183364"/>
          </a:xfrm>
        </p:grpSpPr>
        <p:sp>
          <p:nvSpPr>
            <p:cNvPr id="9" name="TextBox 9"/>
            <p:cNvSpPr txBox="1"/>
            <p:nvPr/>
          </p:nvSpPr>
          <p:spPr>
            <a:xfrm>
              <a:off x="979425" y="3515387"/>
              <a:ext cx="1799333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例如第二列：</a:t>
              </a:r>
            </a:p>
          </p:txBody>
        </p:sp>
        <p:sp>
          <p:nvSpPr>
            <p:cNvPr id="12" name="textbox-upper-width"/>
            <p:cNvSpPr/>
            <p:nvPr/>
          </p:nvSpPr>
          <p:spPr>
            <a:xfrm>
              <a:off x="4048125" y="3429000"/>
              <a:ext cx="6286500" cy="5143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wrap="square" lIns="207900" tIns="114962" rIns="20790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第一行允许：第 1～3 列</a:t>
              </a:r>
            </a:p>
          </p:txBody>
        </p:sp>
        <p:sp>
          <p:nvSpPr>
            <p:cNvPr id="15" name="textbox-middle-width"/>
            <p:cNvSpPr/>
            <p:nvPr/>
          </p:nvSpPr>
          <p:spPr>
            <a:xfrm>
              <a:off x="4048125" y="4067175"/>
              <a:ext cx="4191000" cy="5143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wrap="square" lIns="207900" tIns="114962" rIns="20790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第二行允许：第 1～2 列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79425" y="5172737"/>
            <a:ext cx="10221975" cy="858852"/>
            <a:chOff x="979425" y="5172737"/>
            <a:chExt cx="10221975" cy="858852"/>
          </a:xfrm>
        </p:grpSpPr>
        <p:sp>
          <p:nvSpPr>
            <p:cNvPr id="17" name="body-intersection-rule"/>
            <p:cNvSpPr txBox="1"/>
            <p:nvPr/>
          </p:nvSpPr>
          <p:spPr>
            <a:xfrm>
              <a:off x="979425" y="5172737"/>
              <a:ext cx="10221975" cy="8588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新范围 = 本行范围 ∩ 上方继承的范围。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左端取 max，右端取 min；第三行也只能保留前两列。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第1章 · 1.2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20192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同一底边可能有不同高与宽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979425" y="2372387"/>
            <a:ext cx="3931714" cy="2523463"/>
            <a:chOff x="979425" y="2372387"/>
            <a:chExt cx="3931714" cy="2523463"/>
          </a:xfrm>
        </p:grpSpPr>
        <p:sp>
          <p:nvSpPr>
            <p:cNvPr id="7" name="TextBox 7"/>
            <p:cNvSpPr txBox="1"/>
            <p:nvPr/>
          </p:nvSpPr>
          <p:spPr>
            <a:xfrm>
              <a:off x="979425" y="2372387"/>
              <a:ext cx="3931714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第三行第二列：高 3、宽 2。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1828800" y="2895600"/>
              <a:ext cx="1333500" cy="20002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9" name="Line 9"/>
            <p:cNvSpPr/>
            <p:nvPr/>
          </p:nvSpPr>
          <p:spPr>
            <a:xfrm>
              <a:off x="2495550" y="2895600"/>
              <a:ext cx="9525" cy="2000250"/>
            </a:xfrm>
            <a:custGeom>
              <a:avLst/>
              <a:gdLst/>
              <a:ahLst/>
              <a:cxnLst/>
              <a:rect l="l" t="t" r="r" b="b"/>
              <a:pathLst>
                <a:path w="9525" h="2000250">
                  <a:moveTo>
                    <a:pt x="0" y="0"/>
                  </a:moveTo>
                  <a:lnTo>
                    <a:pt x="0" y="2000250"/>
                  </a:lnTo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1828800" y="3562350"/>
              <a:ext cx="1333500" cy="9525"/>
            </a:xfrm>
            <a:custGeom>
              <a:avLst/>
              <a:gdLst/>
              <a:ahLst/>
              <a:cxnLst/>
              <a:rect l="l" t="t" r="r" b="b"/>
              <a:pathLst>
                <a:path w="1333500" h="9525">
                  <a:moveTo>
                    <a:pt x="0" y="0"/>
                  </a:moveTo>
                  <a:lnTo>
                    <a:pt x="1333500" y="0"/>
                  </a:lnTo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</p:sp>
        <p:sp>
          <p:nvSpPr>
            <p:cNvPr id="11" name="Line 11"/>
            <p:cNvSpPr/>
            <p:nvPr/>
          </p:nvSpPr>
          <p:spPr>
            <a:xfrm>
              <a:off x="1828800" y="4229100"/>
              <a:ext cx="1333500" cy="9525"/>
            </a:xfrm>
            <a:custGeom>
              <a:avLst/>
              <a:gdLst/>
              <a:ahLst/>
              <a:cxnLst/>
              <a:rect l="l" t="t" r="r" b="b"/>
              <a:pathLst>
                <a:path w="1333500" h="9525">
                  <a:moveTo>
                    <a:pt x="0" y="0"/>
                  </a:moveTo>
                  <a:lnTo>
                    <a:pt x="1333500" y="0"/>
                  </a:lnTo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3389250" y="3810662"/>
              <a:ext cx="940458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面积 6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094350" y="2372387"/>
            <a:ext cx="3931714" cy="2523463"/>
            <a:chOff x="6094350" y="2372387"/>
            <a:chExt cx="3931714" cy="2523463"/>
          </a:xfrm>
        </p:grpSpPr>
        <p:sp>
          <p:nvSpPr>
            <p:cNvPr id="14" name="TextBox 14"/>
            <p:cNvSpPr txBox="1"/>
            <p:nvPr/>
          </p:nvSpPr>
          <p:spPr>
            <a:xfrm>
              <a:off x="6094350" y="2372387"/>
              <a:ext cx="3931714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第三行第三列：高 1、宽 3。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6581775" y="4229100"/>
              <a:ext cx="2000250" cy="6667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6" name="Line 16"/>
            <p:cNvSpPr/>
            <p:nvPr/>
          </p:nvSpPr>
          <p:spPr>
            <a:xfrm>
              <a:off x="7248525" y="4229100"/>
              <a:ext cx="9525" cy="666750"/>
            </a:xfrm>
            <a:custGeom>
              <a:avLst/>
              <a:gdLst/>
              <a:ahLst/>
              <a:cxnLst/>
              <a:rect l="l" t="t" r="r" b="b"/>
              <a:pathLst>
                <a:path w="9525" h="666750">
                  <a:moveTo>
                    <a:pt x="0" y="0"/>
                  </a:moveTo>
                  <a:lnTo>
                    <a:pt x="0" y="666750"/>
                  </a:lnTo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</p:sp>
        <p:sp>
          <p:nvSpPr>
            <p:cNvPr id="17" name="Line 17"/>
            <p:cNvSpPr/>
            <p:nvPr/>
          </p:nvSpPr>
          <p:spPr>
            <a:xfrm>
              <a:off x="7915275" y="4229100"/>
              <a:ext cx="9525" cy="666750"/>
            </a:xfrm>
            <a:custGeom>
              <a:avLst/>
              <a:gdLst/>
              <a:ahLst/>
              <a:cxnLst/>
              <a:rect l="l" t="t" r="r" b="b"/>
              <a:pathLst>
                <a:path w="9525" h="666750">
                  <a:moveTo>
                    <a:pt x="0" y="0"/>
                  </a:moveTo>
                  <a:lnTo>
                    <a:pt x="0" y="666750"/>
                  </a:lnTo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8847075" y="4420262"/>
              <a:ext cx="940458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面积 3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79425" y="5572787"/>
            <a:ext cx="10221975" cy="430227"/>
            <a:chOff x="979425" y="5572787"/>
            <a:chExt cx="10221975" cy="430227"/>
          </a:xfrm>
        </p:grpSpPr>
        <p:sp>
          <p:nvSpPr>
            <p:cNvPr id="20" name="body-compare-candidates"/>
            <p:cNvSpPr txBox="1"/>
            <p:nvPr/>
          </p:nvSpPr>
          <p:spPr>
            <a:xfrm>
              <a:off x="979425" y="5572787"/>
              <a:ext cx="102219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分别比较各列产生的候选；不能把一个候选的高乘另一个的宽。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第1章 · 1.2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051148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例1-6：先更新高度和左界</a:t>
            </a:r>
          </a:p>
        </p:txBody>
      </p:sp>
      <p:sp>
        <p:nvSpPr>
          <p:cNvPr id="9" name="textbox-height-left-code"/>
          <p:cNvSpPr/>
          <p:nvPr/>
        </p:nvSpPr>
        <p:spPr>
          <a:xfrm>
            <a:off x="990600" y="2171700"/>
            <a:ext cx="10210800" cy="3343275"/>
          </a:xfrm>
          <a:prstGeom prst="roundRect">
            <a:avLst>
              <a:gd name="adj" fmla="val 3989"/>
            </a:avLst>
          </a:prstGeom>
          <a:solidFill>
            <a:schemeClr val="lt2"/>
          </a:solidFill>
          <a:ln>
            <a:noFill/>
          </a:ln>
        </p:spPr>
        <p:txBody>
          <a:bodyPr wrap="square" lIns="160838" tIns="70186" rIns="160838" bIns="-39061" anchor="t" anchorCtr="0">
            <a:noAutofit/>
          </a:bodyPr>
          <a:lstStyle/>
          <a:p>
            <a:pPr algn="l">
              <a:lnSpc>
                <a:spcPts val="2175"/>
              </a:lnSpc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for (int j = 0; j &lt; m; ++j) {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char c; cin &gt;&gt; c; freeCell[j] = c == 'F';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height[j] = freeCell[j] ? height[j] + 1 : 0;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}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int currentLeft = 0;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for (int j = 0; j &lt; m; ++j) {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if (freeCell[j])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    left[j] = max(left[j], currentLeft);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else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    left[j] = 0, currentLeft = j + 1;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80949" y="5738522"/>
            <a:ext cx="8688487" cy="371553"/>
            <a:chOff x="980949" y="5738522"/>
            <a:chExt cx="8688487" cy="371553"/>
          </a:xfrm>
        </p:grpSpPr>
        <p:sp>
          <p:nvSpPr>
            <p:cNvPr id="10" name="TextBox 10"/>
            <p:cNvSpPr txBox="1"/>
            <p:nvPr/>
          </p:nvSpPr>
          <p:spPr>
            <a:xfrm>
              <a:off x="980949" y="5738522"/>
              <a:ext cx="8688487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下标从 0 开始；left 是包含的左端。遇 R 后，新范围只能从 j+1 开始。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第1章 · 1.2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481932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例1-6：再更新右界并求面积</a:t>
            </a:r>
          </a:p>
        </p:txBody>
      </p:sp>
      <p:sp>
        <p:nvSpPr>
          <p:cNvPr id="9" name="textbox-right-code"/>
          <p:cNvSpPr/>
          <p:nvPr/>
        </p:nvSpPr>
        <p:spPr>
          <a:xfrm>
            <a:off x="990600" y="2171700"/>
            <a:ext cx="10210800" cy="3038475"/>
          </a:xfrm>
          <a:prstGeom prst="roundRect">
            <a:avLst>
              <a:gd name="adj" fmla="val 4389"/>
            </a:avLst>
          </a:prstGeom>
          <a:solidFill>
            <a:schemeClr val="lt2"/>
          </a:solidFill>
          <a:ln>
            <a:noFill/>
          </a:ln>
        </p:spPr>
        <p:txBody>
          <a:bodyPr wrap="square" lIns="160840" tIns="70188" rIns="160840" bIns="-39059" anchor="t" anchorCtr="0">
            <a:noAutofit/>
          </a:bodyPr>
          <a:lstStyle/>
          <a:p>
            <a:pPr algn="l">
              <a:lnSpc>
                <a:spcPts val="2250"/>
              </a:lnSpc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int currentRight = m;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for (int j = m - 1; j &gt;= 0; --j) {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if (freeCell[j]) right[j] = min(right[j], currentRight);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else right[j] = m, currentRight = j;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}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for (int j = 0; j &lt; m; ++j) {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best = max(best,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    1LL * height[j] * (right[j] - left[j]));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80949" y="5414672"/>
            <a:ext cx="10220451" cy="676353"/>
            <a:chOff x="980949" y="5414672"/>
            <a:chExt cx="10220451" cy="676353"/>
          </a:xfrm>
        </p:grpSpPr>
        <p:sp>
          <p:nvSpPr>
            <p:cNvPr id="10" name="body-right-open-warning"/>
            <p:cNvSpPr txBox="1"/>
            <p:nvPr/>
          </p:nvSpPr>
          <p:spPr>
            <a:xfrm>
              <a:off x="980949" y="5414672"/>
              <a:ext cx="10220451" cy="6763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right 不包含在范围内，宽度是 right−left；此处不能加 1。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height、left 初值为 0，right 初值为 m；最后输出 3×best。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第1章 · 1.2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63270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最大矩形一定被某条悬线找到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62862"/>
            <a:ext cx="10221975" cy="904213"/>
            <a:chOff x="979425" y="2362862"/>
            <a:chExt cx="10221975" cy="904213"/>
          </a:xfrm>
        </p:grpSpPr>
        <p:sp>
          <p:nvSpPr>
            <p:cNvPr id="7" name="body-shortest-height"/>
            <p:cNvSpPr txBox="1"/>
            <p:nvPr/>
          </p:nvSpPr>
          <p:spPr>
            <a:xfrm>
              <a:off x="979425" y="2362862"/>
              <a:ext cx="10221975" cy="9042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取一个最大矩形，固定它的底边。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其中必有一列的悬线长度恰好等于矩形高度。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629687"/>
            <a:ext cx="10221975" cy="894688"/>
            <a:chOff x="979425" y="3629687"/>
            <a:chExt cx="10221975" cy="894688"/>
          </a:xfrm>
        </p:grpSpPr>
        <p:sp>
          <p:nvSpPr>
            <p:cNvPr id="9" name="body-height-proof"/>
            <p:cNvSpPr txBox="1"/>
            <p:nvPr/>
          </p:nvSpPr>
          <p:spPr>
            <a:xfrm>
              <a:off x="979425" y="3629687"/>
              <a:ext cx="10221975" cy="8946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否则每列都更高，整个矩形就能再向上扩大，产生矛盾。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这一列对应的横向交集，至少包含原矩形的全部列。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25" y="4886987"/>
            <a:ext cx="10221975" cy="1182702"/>
            <a:chOff x="979425" y="4886987"/>
            <a:chExt cx="10221975" cy="1182702"/>
          </a:xfrm>
        </p:grpSpPr>
        <p:sp>
          <p:nvSpPr>
            <p:cNvPr id="11" name="body-rectangle-complexity"/>
            <p:cNvSpPr txBox="1"/>
            <p:nvPr/>
          </p:nvSpPr>
          <p:spPr>
            <a:xfrm>
              <a:off x="979425" y="4886987"/>
              <a:ext cx="10221975" cy="11827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枚举所有底边与列，因此不会漏掉最大矩形。</a:t>
              </a:r>
            </a:p>
            <a:p>
              <a:pPr algn="l">
                <a:lnSpc>
                  <a:spcPts val="2550"/>
                </a:lnSpc>
                <a:spcBef>
                  <a:spcPts val="825"/>
                </a:spcBef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N×M 个格子：O(NM) 时间，滚动数组 O(M) 空间。</a:t>
              </a:r>
            </a:p>
            <a:p>
              <a:pPr algn="l">
                <a:lnSpc>
                  <a:spcPts val="2550"/>
                </a:lnSpc>
              </a:pPr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全为 R 输出 0；全为 F 输出 3NM。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第1章 · 1.3</a:t>
            </a:r>
          </a:p>
        </p:txBody>
      </p:sp>
      <p:sp>
        <p:nvSpPr>
          <p:cNvPr id="6" name="section-title Placeholder Carrier"/>
          <p:cNvSpPr txBox="1"/>
          <p:nvPr>
            <p:ph type="title"/>
          </p:nvPr>
        </p:nvSpPr>
        <p:spPr>
          <a:xfrm>
            <a:off x="971550" y="2322195"/>
            <a:ext cx="1613154" cy="762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9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单调栈</a:t>
            </a:r>
          </a:p>
        </p:txBody>
      </p:sp>
      <p:sp>
        <p:nvSpPr>
          <p:cNvPr id="7" name="section-description Placeholder Carrier"/>
          <p:cNvSpPr txBox="1"/>
          <p:nvPr>
            <p:ph type="body" idx="2"/>
          </p:nvPr>
        </p:nvSpPr>
        <p:spPr>
          <a:xfrm>
            <a:off x="1016508" y="3960495"/>
            <a:ext cx="5510784" cy="9265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 marL="0" indent="0">
              <a:lnSpc>
                <a:spcPts val="3600"/>
              </a:lnSpc>
              <a:buNone/>
            </a:pPr>
            <a:r>
              <a:rPr lang="zh-CN" sz="24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哪些候选从此再也不会有用？</a:t>
            </a:r>
            <a:br/>
            <a:r>
              <a:rPr lang="zh-CN" sz="24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先证明能删除，再用栈保存剩下的候选。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17525" y="5477537"/>
            <a:ext cx="10145775" cy="523213"/>
            <a:chOff x="1017525" y="5477537"/>
            <a:chExt cx="10145775" cy="523213"/>
          </a:xfrm>
        </p:grpSpPr>
        <p:sp>
          <p:nvSpPr>
            <p:cNvPr id="8" name="body-equality-warning"/>
            <p:cNvSpPr txBox="1"/>
            <p:nvPr/>
          </p:nvSpPr>
          <p:spPr>
            <a:xfrm>
              <a:off x="1017525" y="5477537"/>
              <a:ext cx="10145775" cy="5232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相等时留不留，由题目的计数与阻挡规则决定。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第1章 · 1.3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481932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例1-7：改问当前牛被谁看见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34287"/>
            <a:ext cx="10221975" cy="894688"/>
            <a:chOff x="979425" y="2334287"/>
            <a:chExt cx="10221975" cy="894688"/>
          </a:xfrm>
        </p:grpSpPr>
        <p:sp>
          <p:nvSpPr>
            <p:cNvPr id="7" name="body-cows-task"/>
            <p:cNvSpPr txBox="1"/>
            <p:nvPr/>
          </p:nvSpPr>
          <p:spPr>
            <a:xfrm>
              <a:off x="979425" y="2334287"/>
              <a:ext cx="10221975" cy="8946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《糟糕的一天》：每头牛向右看，遇到不比自己矮的就停止。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阻挡它的那头牛也看不到，求全部可见关系的数量。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25" y="3563012"/>
            <a:ext cx="6049617" cy="1106502"/>
            <a:chOff x="979425" y="3563012"/>
            <a:chExt cx="6049617" cy="1106502"/>
          </a:xfrm>
        </p:grpSpPr>
        <p:sp>
          <p:nvSpPr>
            <p:cNvPr id="9" name="TextBox 9"/>
            <p:cNvSpPr txBox="1"/>
            <p:nvPr/>
          </p:nvSpPr>
          <p:spPr>
            <a:xfrm>
              <a:off x="980949" y="3595397"/>
              <a:ext cx="1298191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例如高度：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3408300" y="3563012"/>
              <a:ext cx="3620742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　 3　 7　 4　 12　 2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79425" y="4239287"/>
              <a:ext cx="5886397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 看见 3、7、4；7 看见 4；12 看见 2。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79425" y="5048912"/>
            <a:ext cx="10221975" cy="932788"/>
            <a:chOff x="979425" y="5048912"/>
            <a:chExt cx="10221975" cy="932788"/>
          </a:xfrm>
        </p:grpSpPr>
        <p:sp>
          <p:nvSpPr>
            <p:cNvPr id="13" name="body-reverse-counting"/>
            <p:cNvSpPr txBox="1"/>
            <p:nvPr/>
          </p:nvSpPr>
          <p:spPr>
            <a:xfrm>
              <a:off x="979425" y="5048912"/>
              <a:ext cx="10221975" cy="9327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按右端来统计：</a:t>
              </a:r>
              <a:r>
                <a:rPr lang="zh-CN" sz="22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当前这头牛，被左边几头牛看见？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每一对关系仍只出现一次，问题却更容易维护。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第1章 · 1.3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63270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更高的新牛挡住了较矮的旧牛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979425" y="2372387"/>
            <a:ext cx="1868550" cy="2566113"/>
            <a:chOff x="979425" y="2372387"/>
            <a:chExt cx="1868550" cy="2566113"/>
          </a:xfrm>
        </p:grpSpPr>
        <p:sp>
          <p:nvSpPr>
            <p:cNvPr id="7" name="TextBox 7"/>
            <p:cNvSpPr txBox="1"/>
            <p:nvPr/>
          </p:nvSpPr>
          <p:spPr>
            <a:xfrm>
              <a:off x="979425" y="2372387"/>
              <a:ext cx="1532786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7 到来之前</a:t>
              </a:r>
            </a:p>
          </p:txBody>
        </p:sp>
        <p:sp>
          <p:nvSpPr>
            <p:cNvPr id="10" name="textbox-old-top"/>
            <p:cNvSpPr/>
            <p:nvPr/>
          </p:nvSpPr>
          <p:spPr>
            <a:xfrm>
              <a:off x="1457325" y="3048000"/>
              <a:ext cx="1390650" cy="619125"/>
            </a:xfrm>
            <a:prstGeom prst="rect">
              <a:avLst/>
            </a:prstGeom>
            <a:solidFill>
              <a:srgbClr val="B54444"/>
            </a:solidFill>
            <a:ln>
              <a:noFill/>
            </a:ln>
          </p:spPr>
          <p:txBody>
            <a:bodyPr wrap="square" lIns="0" tIns="162587" rIns="0" bIns="0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3" name="textbox-old-bottom"/>
            <p:cNvSpPr/>
            <p:nvPr/>
          </p:nvSpPr>
          <p:spPr>
            <a:xfrm>
              <a:off x="1457325" y="3714750"/>
              <a:ext cx="1390650" cy="6191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wrap="square" lIns="0" tIns="162587" rIns="0" bIns="0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447674" y="4566947"/>
              <a:ext cx="1298191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栈底在下方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294125" y="2372387"/>
            <a:ext cx="6907275" cy="1504288"/>
            <a:chOff x="4294125" y="2372387"/>
            <a:chExt cx="6907275" cy="1504288"/>
          </a:xfrm>
        </p:grpSpPr>
        <p:sp>
          <p:nvSpPr>
            <p:cNvPr id="16" name="body-domination-proof"/>
            <p:cNvSpPr txBox="1"/>
            <p:nvPr/>
          </p:nvSpPr>
          <p:spPr>
            <a:xfrm>
              <a:off x="4294125" y="2372387"/>
              <a:ext cx="6907275" cy="15042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 被 7 挡住，此后不可能再看见右侧。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弹出 3；10 仍能看见 7。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然后压入 7，栈从底到顶严格递减。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294125" y="4105275"/>
            <a:ext cx="6050025" cy="609600"/>
            <a:chOff x="4294125" y="4105275"/>
            <a:chExt cx="6050025" cy="609600"/>
          </a:xfrm>
        </p:grpSpPr>
        <p:sp>
          <p:nvSpPr>
            <p:cNvPr id="18" name="TextBox 18"/>
            <p:cNvSpPr txBox="1"/>
            <p:nvPr/>
          </p:nvSpPr>
          <p:spPr>
            <a:xfrm>
              <a:off x="4294125" y="4229762"/>
              <a:ext cx="2258388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新栈（底→顶）：</a:t>
              </a:r>
            </a:p>
          </p:txBody>
        </p:sp>
        <p:sp>
          <p:nvSpPr>
            <p:cNvPr id="21" name="textbox-new-stack"/>
            <p:cNvSpPr/>
            <p:nvPr/>
          </p:nvSpPr>
          <p:spPr>
            <a:xfrm>
              <a:off x="7362825" y="4105275"/>
              <a:ext cx="2981325" cy="609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wrap="square" lIns="255525" tIns="162587" rIns="255525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10，7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979425" y="5325137"/>
            <a:ext cx="10221975" cy="656563"/>
            <a:chOff x="979425" y="5325137"/>
            <a:chExt cx="10221975" cy="656563"/>
          </a:xfrm>
        </p:grpSpPr>
        <p:sp>
          <p:nvSpPr>
            <p:cNvPr id="23" name="body-equal-cows"/>
            <p:cNvSpPr txBox="1"/>
            <p:nvPr/>
          </p:nvSpPr>
          <p:spPr>
            <a:xfrm>
              <a:off x="979425" y="5325137"/>
              <a:ext cx="10221975" cy="6565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B54444"/>
                  </a:solidFill>
                  <a:latin typeface="+mn-lt"/>
                  <a:ea typeface="+mn-ea"/>
                  <a:cs typeface="+mn-cs"/>
                </a:rPr>
                <a:t>等高也会阻挡：旧栈顶 ≤ 新高度时，就要弹出。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第1章 · 1.3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06349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每头牛到来时只计算它的新关系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53337"/>
            <a:ext cx="10221975" cy="1008988"/>
            <a:chOff x="979425" y="2353337"/>
            <a:chExt cx="10221975" cy="1008988"/>
          </a:xfrm>
        </p:grpSpPr>
        <p:sp>
          <p:nvSpPr>
            <p:cNvPr id="7" name="body-first-three-cows"/>
            <p:cNvSpPr txBox="1"/>
            <p:nvPr/>
          </p:nvSpPr>
          <p:spPr>
            <a:xfrm>
              <a:off x="979425" y="2353337"/>
              <a:ext cx="10221975" cy="10089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10：空栈，贡献 0；再入栈。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3：保留 10，贡献 1；7：弹 3 后剩 10，贡献 1。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734462"/>
            <a:ext cx="10221975" cy="1351888"/>
            <a:chOff x="979425" y="3734462"/>
            <a:chExt cx="10221975" cy="1351888"/>
          </a:xfrm>
        </p:grpSpPr>
        <p:sp>
          <p:nvSpPr>
            <p:cNvPr id="9" name="body-last-three-cows"/>
            <p:cNvSpPr txBox="1"/>
            <p:nvPr/>
          </p:nvSpPr>
          <p:spPr>
            <a:xfrm>
              <a:off x="979425" y="3734462"/>
              <a:ext cx="10221975" cy="13518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4：10、7 都保留，贡献 2。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12：把 4、7、10 都弹掉，贡献 0。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2：保留 12，贡献 1。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25" y="5477537"/>
            <a:ext cx="10221975" cy="504163"/>
            <a:chOff x="979425" y="5477537"/>
            <a:chExt cx="10221975" cy="504163"/>
          </a:xfrm>
        </p:grpSpPr>
        <p:sp>
          <p:nvSpPr>
            <p:cNvPr id="11" name="body-visibility-total"/>
            <p:cNvSpPr txBox="1"/>
            <p:nvPr/>
          </p:nvSpPr>
          <p:spPr>
            <a:xfrm>
              <a:off x="979425" y="5477537"/>
              <a:ext cx="10221975" cy="5041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累计剩余栈大小：0+1+1+2+0+1=5。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第1章 · 1.3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343500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例1-7：先清理，再计数，再入栈</a:t>
            </a:r>
          </a:p>
        </p:txBody>
      </p:sp>
      <p:sp>
        <p:nvSpPr>
          <p:cNvPr id="9" name="textbox-cow-code"/>
          <p:cNvSpPr/>
          <p:nvPr/>
        </p:nvSpPr>
        <p:spPr>
          <a:xfrm>
            <a:off x="990600" y="2190750"/>
            <a:ext cx="10210800" cy="2562225"/>
          </a:xfrm>
          <a:prstGeom prst="roundRect">
            <a:avLst>
              <a:gd name="adj" fmla="val 5204"/>
            </a:avLst>
          </a:prstGeom>
          <a:solidFill>
            <a:schemeClr val="lt2"/>
          </a:solidFill>
          <a:ln>
            <a:noFill/>
          </a:ln>
        </p:spPr>
        <p:txBody>
          <a:bodyPr wrap="square" lIns="160846" tIns="79719" rIns="160846" bIns="-39053" anchor="t" anchorCtr="0">
            <a:noAutofit/>
          </a:bodyPr>
          <a:lstStyle/>
          <a:p>
            <a:pPr algn="l">
              <a:lnSpc>
                <a:spcPts val="2400"/>
              </a:lnSpc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vector&lt;int&gt; stack; long long answer = 0;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while (n--) {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int height; cin &gt;&gt; height;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while (!stack.empty() &amp;&amp; stack.back() &lt;= height)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    stack.pop_back();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answer += stack.size();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stack.push_back(height);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79425" y="5006369"/>
            <a:ext cx="6727949" cy="924889"/>
            <a:chOff x="979425" y="5006369"/>
            <a:chExt cx="6727949" cy="924889"/>
          </a:xfrm>
        </p:grpSpPr>
        <mc:AlternateContent>
          <mc:Choice Requires="a14">
            <p:sp>
              <p:nvSpPr>
                <p:cNvPr id="10" name="body-cow-order-warning"/>
                <p:cNvSpPr txBox="1"/>
                <p:nvPr/>
              </p:nvSpPr>
              <p:spPr>
                <a:xfrm>
                  <a:off x="979425" y="5006369"/>
                  <a:ext cx="10221975" cy="98485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l"/>
                  <a:r>
                    <a:rPr lang="zh-CN" sz="22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rPr>
                    <a:t>先累计，再压入当前牛；当前牛不能看见自己。</a:t>
                  </a:r>
                  <a:br/>
                  <a:r>
                    <a:rPr lang="zh-CN" sz="22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rPr>
                    <a:t xml:space="preserve">严格递减时最多 </a:t>
                  </a:r>
                  <a14:m>
                    <m:oMath>
                      <m:r>
                        <a:rPr lang="zh-CN" sz="2200" dirty="0">
                          <a:solidFill>
                            <a:schemeClr val="dk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n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n</m:t>
                          </m:r>
                          <m:r>
                            <m:rPr>
                              <m:sty m:val="p"/>
                            </m:rP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200" dirty="0">
                          <a:solidFill>
                            <a:schemeClr val="dk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/</m:t>
                      </m:r>
                      <m:r>
                        <a:rPr lang="zh-CN" sz="2200" dirty="0">
                          <a:solidFill>
                            <a:schemeClr val="dk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2</m:t>
                      </m:r>
                    </m:oMath>
                  </a14:m>
                  <a:r>
                    <a:rPr lang="zh-CN" sz="22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rPr>
                    <a:t xml:space="preserve"> 对，答案用 long long。</a:t>
                  </a:r>
                </a:p>
              </p:txBody>
            </p:sp>
          </mc:Choice>
        </mc:AlternateContent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第1章 · 1.3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63270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弹很多次的代价不会重复支付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400962"/>
            <a:ext cx="10221975" cy="904213"/>
            <a:chOff x="979425" y="2400962"/>
            <a:chExt cx="10221975" cy="904213"/>
          </a:xfrm>
        </p:grpSpPr>
        <p:sp>
          <p:nvSpPr>
            <p:cNvPr id="7" name="body-lifetime-charge"/>
            <p:cNvSpPr txBox="1"/>
            <p:nvPr/>
          </p:nvSpPr>
          <p:spPr>
            <a:xfrm>
              <a:off x="979425" y="2400962"/>
              <a:ext cx="10221975" cy="9042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每个元素只有一次入栈机会。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弹出后永不回来，因此每个元素至多出栈一次。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715412"/>
            <a:ext cx="10221975" cy="868377"/>
            <a:chOff x="979425" y="3715412"/>
            <a:chExt cx="10221975" cy="868377"/>
          </a:xfrm>
        </p:grpSpPr>
        <p:sp>
          <p:nvSpPr>
            <p:cNvPr id="9" name="body-operation-ledger"/>
            <p:cNvSpPr txBox="1"/>
            <p:nvPr/>
          </p:nvSpPr>
          <p:spPr>
            <a:xfrm>
              <a:off x="979425" y="3715412"/>
              <a:ext cx="102219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总 push 次数 = n；总 pop 次数 ≤ n。</a:t>
              </a:r>
              <a:br/>
              <a:r>
                <a:rPr lang="zh-CN" sz="22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所有栈操作加起来不超过 2n 次。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25" y="4963187"/>
            <a:ext cx="10221975" cy="1037563"/>
            <a:chOff x="979425" y="4963187"/>
            <a:chExt cx="10221975" cy="1037563"/>
          </a:xfrm>
        </p:grpSpPr>
        <p:sp>
          <p:nvSpPr>
            <p:cNvPr id="11" name="body-amortized-meaning"/>
            <p:cNvSpPr txBox="1"/>
            <p:nvPr/>
          </p:nvSpPr>
          <p:spPr>
            <a:xfrm>
              <a:off x="979425" y="4963187"/>
              <a:ext cx="10221975" cy="10375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某一次循环很慢，不代表每一次都同样慢。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把总操作数摊到全部元素上，得到 O(n) 时间。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第1章 · 1.3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481932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例1-8：这次要数出全部矩形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24762"/>
            <a:ext cx="10221975" cy="866113"/>
            <a:chOff x="979425" y="2324762"/>
            <a:chExt cx="10221975" cy="866113"/>
          </a:xfrm>
        </p:grpSpPr>
        <p:sp>
          <p:nvSpPr>
            <p:cNvPr id="7" name="body-all-rectangles-task"/>
            <p:cNvSpPr txBox="1"/>
            <p:nvPr/>
          </p:nvSpPr>
          <p:spPr>
            <a:xfrm>
              <a:off x="979425" y="2324762"/>
              <a:ext cx="10221975" cy="8661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《长方形》：点阵中，统计不含星号的所有非空矩形。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不同大小、不同位置都分别计数。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181100" y="3581400"/>
            <a:ext cx="2857500" cy="1428750"/>
            <a:chOff x="1181100" y="3581400"/>
            <a:chExt cx="2857500" cy="1428750"/>
          </a:xfrm>
        </p:grpSpPr>
        <p:sp>
          <p:nvSpPr>
            <p:cNvPr id="9" name="Rectangle 9"/>
            <p:cNvSpPr/>
            <p:nvPr/>
          </p:nvSpPr>
          <p:spPr>
            <a:xfrm>
              <a:off x="1181100" y="3581400"/>
              <a:ext cx="2857500" cy="14287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Line 10"/>
            <p:cNvSpPr/>
            <p:nvPr/>
          </p:nvSpPr>
          <p:spPr>
            <a:xfrm>
              <a:off x="2133600" y="3581400"/>
              <a:ext cx="9525" cy="1428750"/>
            </a:xfrm>
            <a:custGeom>
              <a:avLst/>
              <a:gdLst/>
              <a:ahLst/>
              <a:cxnLst/>
              <a:rect l="l" t="t" r="r" b="b"/>
              <a:pathLst>
                <a:path w="9525" h="1428750">
                  <a:moveTo>
                    <a:pt x="0" y="0"/>
                  </a:moveTo>
                  <a:lnTo>
                    <a:pt x="0" y="1428750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sp>
          <p:nvSpPr>
            <p:cNvPr id="11" name="Line 11"/>
            <p:cNvSpPr/>
            <p:nvPr/>
          </p:nvSpPr>
          <p:spPr>
            <a:xfrm>
              <a:off x="3086100" y="3581400"/>
              <a:ext cx="9525" cy="1428750"/>
            </a:xfrm>
            <a:custGeom>
              <a:avLst/>
              <a:gdLst/>
              <a:ahLst/>
              <a:cxnLst/>
              <a:rect l="l" t="t" r="r" b="b"/>
              <a:pathLst>
                <a:path w="9525" h="1428750">
                  <a:moveTo>
                    <a:pt x="0" y="0"/>
                  </a:moveTo>
                  <a:lnTo>
                    <a:pt x="0" y="1428750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sp>
          <p:nvSpPr>
            <p:cNvPr id="12" name="Line 12"/>
            <p:cNvSpPr/>
            <p:nvPr/>
          </p:nvSpPr>
          <p:spPr>
            <a:xfrm>
              <a:off x="1181100" y="4295775"/>
              <a:ext cx="2857500" cy="9525"/>
            </a:xfrm>
            <a:custGeom>
              <a:avLst/>
              <a:gdLst/>
              <a:ahLst/>
              <a:cxnLst/>
              <a:rect l="l" t="t" r="r" b="b"/>
              <a:pathLst>
                <a:path w="2857500" h="9525">
                  <a:moveTo>
                    <a:pt x="0" y="0"/>
                  </a:moveTo>
                  <a:lnTo>
                    <a:pt x="2857500" y="0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646175" y="3782087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.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2598675" y="3782087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.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3551175" y="3782087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.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646175" y="4496462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.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2598675" y="4496462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.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3551175" y="4496462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.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5046600" y="3591587"/>
            <a:ext cx="6154800" cy="1713838"/>
            <a:chOff x="5046600" y="3591587"/>
            <a:chExt cx="6154800" cy="1713838"/>
          </a:xfrm>
        </p:grpSpPr>
        <p:sp>
          <p:nvSpPr>
            <p:cNvPr id="20" name="body-rectangle-enumeration"/>
            <p:cNvSpPr txBox="1"/>
            <p:nvPr/>
          </p:nvSpPr>
          <p:spPr>
            <a:xfrm>
              <a:off x="5046600" y="3591587"/>
              <a:ext cx="6154800" cy="17138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例如两行三列全部为空：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行区间有 3 种，列区间有 6 种。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总共 </a:t>
              </a:r>
              <a:r>
                <a:rPr lang="zh-CN" sz="22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3×6=18</a:t>
              </a: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个矩形。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79425" y="5610887"/>
            <a:ext cx="10221975" cy="430227"/>
            <a:chOff x="979425" y="5610887"/>
            <a:chExt cx="10221975" cy="430227"/>
          </a:xfrm>
        </p:grpSpPr>
        <p:sp>
          <p:nvSpPr>
            <p:cNvPr id="22" name="body-count-not-area"/>
            <p:cNvSpPr txBox="1"/>
            <p:nvPr/>
          </p:nvSpPr>
          <p:spPr>
            <a:xfrm>
              <a:off x="979425" y="5610887"/>
              <a:ext cx="102219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B54444"/>
                  </a:solidFill>
                  <a:latin typeface="+mn-lt"/>
                  <a:ea typeface="+mn-ea"/>
                  <a:cs typeface="+mn-cs"/>
                </a:rPr>
                <a:t>必须把所有矩形算进去，只求最大面积无法回答这道题。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第1章 · 1.3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63270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列区间的最小高度就是选择数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53337"/>
            <a:ext cx="10221975" cy="923263"/>
            <a:chOff x="979425" y="2353337"/>
            <a:chExt cx="10221975" cy="923263"/>
          </a:xfrm>
        </p:grpSpPr>
        <p:sp>
          <p:nvSpPr>
            <p:cNvPr id="7" name="body-bottom-and-interval"/>
            <p:cNvSpPr txBox="1"/>
            <p:nvPr/>
          </p:nvSpPr>
          <p:spPr>
            <a:xfrm>
              <a:off x="979425" y="2353337"/>
              <a:ext cx="10221975" cy="9232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仍按底边逐行处理，h[j] 是向上连续空格的高度。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再固定一个列区间：矩形的高不能超过其中最矮的一列。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639212"/>
            <a:ext cx="10221975" cy="1182702"/>
            <a:chOff x="979425" y="3639212"/>
            <a:chExt cx="10221975" cy="1182702"/>
          </a:xfrm>
        </p:grpSpPr>
        <p:sp>
          <p:nvSpPr>
            <p:cNvPr id="9" name="body-height-options"/>
            <p:cNvSpPr txBox="1"/>
            <p:nvPr/>
          </p:nvSpPr>
          <p:spPr>
            <a:xfrm>
              <a:off x="979425" y="3639212"/>
              <a:ext cx="10221975" cy="11827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例如区间内最小 h=2：可以选高 1，也可以选高 2。</a:t>
              </a:r>
            </a:p>
            <a:p>
              <a:pPr algn="l">
                <a:lnSpc>
                  <a:spcPts val="2550"/>
                </a:lnSpc>
                <a:spcBef>
                  <a:spcPts val="825"/>
                </a:spcBef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高每变一次，上边界就不同，得到一个不同矩形。</a:t>
              </a:r>
            </a:p>
            <a:p>
              <a:pPr algn="l">
                <a:lnSpc>
                  <a:spcPts val="2550"/>
                </a:lnSpc>
              </a:pPr>
              <a:r>
                <a:rPr lang="zh-CN" sz="19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若最小 h=0，该列区间不能贡献任何矩形。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25" y="5144162"/>
            <a:ext cx="10221975" cy="847063"/>
            <a:chOff x="979425" y="5144162"/>
            <a:chExt cx="10221975" cy="847063"/>
          </a:xfrm>
        </p:grpSpPr>
        <p:sp>
          <p:nvSpPr>
            <p:cNvPr id="11" name="body-minimum-sum-task"/>
            <p:cNvSpPr txBox="1"/>
            <p:nvPr/>
          </p:nvSpPr>
          <p:spPr>
            <a:xfrm>
              <a:off x="979425" y="5144162"/>
              <a:ext cx="10221975" cy="8470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每一行的任务：求所有连续列区间的最小值之和。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第1章 · 1.3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63270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相等的最小值只能有一个代表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812"/>
            <a:ext cx="10221975" cy="923263"/>
            <a:chOff x="979425" y="2343812"/>
            <a:chExt cx="10221975" cy="923263"/>
          </a:xfrm>
        </p:grpSpPr>
        <p:sp>
          <p:nvSpPr>
            <p:cNvPr id="7" name="body-equal-minima"/>
            <p:cNvSpPr txBox="1"/>
            <p:nvPr/>
          </p:nvSpPr>
          <p:spPr>
            <a:xfrm>
              <a:off x="979425" y="2343812"/>
              <a:ext cx="10221975" cy="9232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 h=2，2，2，区间 [1,3] 有三个最小值。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如果三处都统计这个区间，会重复三次。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79425" y="3562350"/>
            <a:ext cx="7692387" cy="592814"/>
            <a:chOff x="979425" y="3562350"/>
            <a:chExt cx="7692387" cy="592814"/>
          </a:xfrm>
        </p:grpSpPr>
        <p:sp>
          <p:nvSpPr>
            <p:cNvPr id="9" name="TextBox 9"/>
            <p:cNvSpPr txBox="1"/>
            <p:nvPr/>
          </p:nvSpPr>
          <p:spPr>
            <a:xfrm>
              <a:off x="979425" y="3686837"/>
              <a:ext cx="1503169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规定归属：</a:t>
              </a:r>
            </a:p>
          </p:txBody>
        </p:sp>
        <p:sp>
          <p:nvSpPr>
            <p:cNvPr id="12" name="textbox-leftmost-owner"/>
            <p:cNvSpPr/>
            <p:nvPr/>
          </p:nvSpPr>
          <p:spPr>
            <a:xfrm>
              <a:off x="3286125" y="3562350"/>
              <a:ext cx="1657350" cy="5905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wrap="square" lIns="0" tIns="162587" rIns="0" bIns="0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第1列：2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465700" y="3724937"/>
              <a:ext cx="3206112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第2列：2　　 第3列：2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79425" y="4772687"/>
            <a:ext cx="10221975" cy="1287477"/>
            <a:chOff x="979425" y="4772687"/>
            <a:chExt cx="10221975" cy="1287477"/>
          </a:xfrm>
        </p:grpSpPr>
        <p:sp>
          <p:nvSpPr>
            <p:cNvPr id="15" name="body-asymmetric-boundaries"/>
            <p:cNvSpPr txBox="1"/>
            <p:nvPr/>
          </p:nvSpPr>
          <p:spPr>
            <a:xfrm>
              <a:off x="979425" y="4772687"/>
              <a:ext cx="10221975" cy="1287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每个区间归给</a:t>
              </a:r>
              <a:r>
                <a:rPr lang="zh-CN" sz="22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最左边的最小值</a:t>
              </a: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左侧遇等高必须停：否则已有更左的代表。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右侧遇等高可以跨过：当前列仍然是最左代表。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第1章 · 1.3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20192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两个边界给出端点的选择数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34287"/>
            <a:ext cx="10221975" cy="885163"/>
            <a:chOff x="979425" y="2334287"/>
            <a:chExt cx="10221975" cy="885163"/>
          </a:xfrm>
        </p:grpSpPr>
        <p:sp>
          <p:nvSpPr>
            <p:cNvPr id="7" name="body-boundary-definitions"/>
            <p:cNvSpPr txBox="1"/>
            <p:nvPr/>
          </p:nvSpPr>
          <p:spPr>
            <a:xfrm>
              <a:off x="979425" y="2334287"/>
              <a:ext cx="10221975" cy="8851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L：左侧第一个高度 ≤ h[i] 的位置。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R：右侧第一个高度 &lt; h[i] 的位置。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524912"/>
            <a:ext cx="10221975" cy="904213"/>
            <a:chOff x="979425" y="3524912"/>
            <a:chExt cx="10221975" cy="904213"/>
          </a:xfrm>
        </p:grpSpPr>
        <p:sp>
          <p:nvSpPr>
            <p:cNvPr id="9" name="body-endpoint-choices"/>
            <p:cNvSpPr txBox="1"/>
            <p:nvPr/>
          </p:nvSpPr>
          <p:spPr>
            <a:xfrm>
              <a:off x="979425" y="3524912"/>
              <a:ext cx="10221975" cy="9042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左端可选 L+1 到 i，共 i−L 个位置。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右端可选 i 到 R−1，共 R−i 个位置。</a:t>
              </a:r>
            </a:p>
          </p:txBody>
        </p:sp>
      </p:grpSp>
      <mc:AlternateContent>
        <mc:Choice Requires="a14">
          <p:sp>
            <p:nvSpPr>
              <p:cNvPr id="11" name="rectangle-contribution"/>
              <p:cNvSpPr txBox="1">
                <a:spLocks noGrp="1"/>
              </p:cNvSpPr>
              <p:nvPr/>
            </p:nvSpPr>
            <p:spPr>
              <a:xfrm>
                <a:off x="990600" y="4562475"/>
                <a:ext cx="10210800" cy="571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L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i</m:t>
                              </m:r>
                            </m:sub>
                          </m:sSub>
                        </m:e>
                      </m:d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R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i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</m:e>
                      </m:d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h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</m:sub>
                      </m:sSub>
                    </m:oMath>
                  </m:oMathPara>
                </a14:m>
              </a:p>
            </p:txBody>
          </p:sp>
        </mc:Choice>
      </mc:AlternateContent>
      <p:grpSp>
        <p:nvGrpSpPr>
          <p:cNvPr id="13" name="Group 13"/>
          <p:cNvGrpSpPr/>
          <p:nvPr/>
        </p:nvGrpSpPr>
        <p:grpSpPr>
          <a:xfrm>
            <a:off x="979425" y="5429912"/>
            <a:ext cx="10221975" cy="580363"/>
            <a:chOff x="979425" y="5429912"/>
            <a:chExt cx="10221975" cy="580363"/>
          </a:xfrm>
        </p:grpSpPr>
        <p:sp>
          <p:nvSpPr>
            <p:cNvPr id="12" name="body-equal-height-check"/>
            <p:cNvSpPr txBox="1"/>
            <p:nvPr/>
          </p:nvSpPr>
          <p:spPr>
            <a:xfrm>
              <a:off x="979425" y="5429912"/>
              <a:ext cx="10221975" cy="5803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h=2,2,2 时：6+4+2=12；加上第一行的 6，共 18。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第1章 · 1.3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481932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例1-8：左侧保留相等的高度</a:t>
            </a:r>
          </a:p>
        </p:txBody>
      </p:sp>
      <p:sp>
        <p:nvSpPr>
          <p:cNvPr id="9" name="textbox-left-stack-code"/>
          <p:cNvSpPr/>
          <p:nvPr/>
        </p:nvSpPr>
        <p:spPr>
          <a:xfrm>
            <a:off x="990600" y="2219325"/>
            <a:ext cx="10210800" cy="3162300"/>
          </a:xfrm>
          <a:prstGeom prst="roundRect">
            <a:avLst>
              <a:gd name="adj" fmla="val 4217"/>
            </a:avLst>
          </a:prstGeom>
          <a:solidFill>
            <a:schemeClr val="lt2"/>
          </a:solidFill>
          <a:ln>
            <a:noFill/>
          </a:ln>
        </p:spPr>
        <p:txBody>
          <a:bodyPr wrap="square" lIns="160841" tIns="70189" rIns="160841" bIns="-39058" anchor="t" anchorCtr="0">
            <a:noAutofit/>
          </a:bodyPr>
          <a:lstStyle/>
          <a:p>
            <a:pPr algn="l">
              <a:lnSpc>
                <a:spcPts val="2175"/>
              </a:lnSpc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for (int j = 1; j &lt;= m; ++j)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height[j] = s[j-1] == '.' ? height[j]+1 : 0;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stack.clear();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for (int j = 1; j &lt;= m; ++j) {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while (!stack.empty() &amp;&amp;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       height[stack.back()] &gt; height[j])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    stack.pop_back();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left[j] = stack.empty() ? 0 : stack.back();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stack.push_back(j);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79425" y="5620412"/>
            <a:ext cx="10221975" cy="430227"/>
            <a:chOff x="979425" y="5620412"/>
            <a:chExt cx="10221975" cy="430227"/>
          </a:xfrm>
        </p:grpSpPr>
        <p:sp>
          <p:nvSpPr>
            <p:cNvPr id="10" name="body-left-convention"/>
            <p:cNvSpPr txBox="1"/>
            <p:nvPr/>
          </p:nvSpPr>
          <p:spPr>
            <a:xfrm>
              <a:off x="979425" y="5620412"/>
              <a:ext cx="102219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列号从 1 开始；0 是左侧无阻挡时的虚拟边界。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第1章 · 1.3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481932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例1-8：右侧越过相等的高度</a:t>
            </a:r>
          </a:p>
        </p:txBody>
      </p:sp>
      <p:sp>
        <p:nvSpPr>
          <p:cNvPr id="9" name="textbox-right-stack-code"/>
          <p:cNvSpPr/>
          <p:nvPr/>
        </p:nvSpPr>
        <p:spPr>
          <a:xfrm>
            <a:off x="990600" y="2219325"/>
            <a:ext cx="10210800" cy="3228975"/>
          </a:xfrm>
          <a:prstGeom prst="roundRect">
            <a:avLst>
              <a:gd name="adj" fmla="val 4130"/>
            </a:avLst>
          </a:prstGeom>
          <a:solidFill>
            <a:schemeClr val="lt2"/>
          </a:solidFill>
          <a:ln>
            <a:noFill/>
          </a:ln>
        </p:spPr>
        <p:txBody>
          <a:bodyPr wrap="square" lIns="160840" tIns="70188" rIns="160840" bIns="-39059" anchor="t" anchorCtr="0">
            <a:noAutofit/>
          </a:bodyPr>
          <a:lstStyle/>
          <a:p>
            <a:pPr algn="l">
              <a:lnSpc>
                <a:spcPts val="2175"/>
              </a:lnSpc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stack.clear();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for (int j = m; j &gt;= 1; --j) {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while (!stack.empty() &amp;&amp;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       height[stack.back()] &gt;= height[j])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    stack.pop_back();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right[j] = stack.empty() ? m+1 : stack.back();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stack.push_back(j);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}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for (int j = 1; j &lt;= m; ++j)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answer += 1LL * height[j] * (j-left[j]) * (right[j]-j);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79425" y="5639462"/>
            <a:ext cx="10221975" cy="430227"/>
            <a:chOff x="979425" y="5639462"/>
            <a:chExt cx="10221975" cy="430227"/>
          </a:xfrm>
        </p:grpSpPr>
        <p:sp>
          <p:nvSpPr>
            <p:cNvPr id="10" name="body-strict-asymmetry"/>
            <p:cNvSpPr txBox="1"/>
            <p:nvPr/>
          </p:nvSpPr>
          <p:spPr>
            <a:xfrm>
              <a:off x="979425" y="5639462"/>
              <a:ext cx="102219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左边弹 &gt;，右边弹 ≥。这一个等号决定是否重复计数。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第1章 · 1.3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77113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每个矩形都恰好归属一次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34287"/>
            <a:ext cx="10221975" cy="1399513"/>
            <a:chOff x="979425" y="2334287"/>
            <a:chExt cx="10221975" cy="1399513"/>
          </a:xfrm>
        </p:grpSpPr>
        <p:sp>
          <p:nvSpPr>
            <p:cNvPr id="7" name="body-unique-owner-proof"/>
            <p:cNvSpPr txBox="1"/>
            <p:nvPr/>
          </p:nvSpPr>
          <p:spPr>
            <a:xfrm>
              <a:off x="979425" y="2334287"/>
              <a:ext cx="10221975" cy="13995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底边唯一，因此只会在一行中被统计。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列区间的最左最小值唯一，因此只会归给一列。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高度不同，上边界不同；每个合法矩形都在其中。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4058312"/>
            <a:ext cx="10221975" cy="430227"/>
            <a:chOff x="979425" y="4058312"/>
            <a:chExt cx="10221975" cy="430227"/>
          </a:xfrm>
        </p:grpSpPr>
        <p:sp>
          <p:nvSpPr>
            <p:cNvPr id="9" name="body-huge-answer"/>
            <p:cNvSpPr txBox="1"/>
            <p:nvPr/>
          </p:nvSpPr>
          <p:spPr>
            <a:xfrm>
              <a:off x="979425" y="4058312"/>
              <a:ext cx="102219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全空的 1000×1000 棋盘，矩形总数为：</a:t>
              </a:r>
            </a:p>
          </p:txBody>
        </p:sp>
      </p:grpSp>
      <mc:AlternateContent>
        <mc:Choice Requires="a14">
          <p:sp>
            <p:nvSpPr>
              <p:cNvPr id="11" name="rectangle-total"/>
              <p:cNvSpPr txBox="1">
                <a:spLocks noGrp="1"/>
              </p:cNvSpPr>
              <p:nvPr/>
            </p:nvSpPr>
            <p:spPr>
              <a:xfrm>
                <a:off x="990600" y="4543425"/>
                <a:ext cx="10210800" cy="72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f>
                        <m:fPr>
                          <m:type m:val="bar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fPr>
                        <m:num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1000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⋅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1001</m:t>
                          </m:r>
                        </m:num>
                        <m:den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den>
                      </m:f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⋅</m:t>
                      </m:r>
                      <m:f>
                        <m:fPr>
                          <m:type m:val="bar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fPr>
                        <m:num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1000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⋅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1001</m:t>
                          </m:r>
                        </m:num>
                        <m:den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den>
                      </m:f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250500250000</m:t>
                      </m:r>
                    </m:oMath>
                  </m:oMathPara>
                </a14:m>
              </a:p>
            </p:txBody>
          </p:sp>
        </mc:Choice>
      </mc:AlternateContent>
      <p:grpSp>
        <p:nvGrpSpPr>
          <p:cNvPr id="13" name="Group 13"/>
          <p:cNvGrpSpPr/>
          <p:nvPr/>
        </p:nvGrpSpPr>
        <p:grpSpPr>
          <a:xfrm>
            <a:off x="979425" y="5610887"/>
            <a:ext cx="10221975" cy="430227"/>
            <a:chOff x="979425" y="5610887"/>
            <a:chExt cx="10221975" cy="430227"/>
          </a:xfrm>
        </p:grpSpPr>
        <p:sp>
          <p:nvSpPr>
            <p:cNvPr id="12" name="body-rectangle-cost"/>
            <p:cNvSpPr txBox="1"/>
            <p:nvPr/>
          </p:nvSpPr>
          <p:spPr>
            <a:xfrm>
              <a:off x="979425" y="5610887"/>
              <a:ext cx="102219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必须用 64 位。每行两次线性扫描，总时间 O(nm)。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第1章 · 1.4</a:t>
            </a:r>
          </a:p>
        </p:txBody>
      </p:sp>
      <p:sp>
        <p:nvSpPr>
          <p:cNvPr id="6" name="section-title Placeholder Carrier"/>
          <p:cNvSpPr txBox="1"/>
          <p:nvPr>
            <p:ph type="title"/>
          </p:nvPr>
        </p:nvSpPr>
        <p:spPr>
          <a:xfrm>
            <a:off x="971550" y="2322195"/>
            <a:ext cx="2138172" cy="762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9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单调队列</a:t>
            </a:r>
          </a:p>
        </p:txBody>
      </p:sp>
      <p:sp>
        <p:nvSpPr>
          <p:cNvPr id="7" name="section-description Placeholder Carrier"/>
          <p:cNvSpPr txBox="1"/>
          <p:nvPr>
            <p:ph type="body" idx="2"/>
          </p:nvPr>
        </p:nvSpPr>
        <p:spPr>
          <a:xfrm>
            <a:off x="1016508" y="3960495"/>
            <a:ext cx="3986784" cy="9265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 marL="0" indent="0">
              <a:lnSpc>
                <a:spcPts val="3600"/>
              </a:lnSpc>
              <a:buNone/>
            </a:pPr>
            <a:r>
              <a:rPr lang="zh-CN" sz="24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候选会被更强的新元素替代，</a:t>
            </a:r>
            <a:br/>
            <a:r>
              <a:rPr lang="zh-CN" sz="24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也会随着窗口右移而过期。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17525" y="5477537"/>
            <a:ext cx="10145775" cy="504163"/>
            <a:chOff x="1017525" y="5477537"/>
            <a:chExt cx="10145775" cy="504163"/>
          </a:xfrm>
        </p:grpSpPr>
        <p:sp>
          <p:nvSpPr>
            <p:cNvPr id="8" name="body-two-ends"/>
            <p:cNvSpPr txBox="1"/>
            <p:nvPr/>
          </p:nvSpPr>
          <p:spPr>
            <a:xfrm>
              <a:off x="1017525" y="5477537"/>
              <a:ext cx="10145775" cy="5041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队尾删除被替代的候选，队头清除过期元素。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第1章 · 1.4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343500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例1-9：窗口移走了原来的最大值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34287"/>
            <a:ext cx="10221975" cy="811227"/>
            <a:chOff x="979425" y="2334287"/>
            <a:chExt cx="10221975" cy="811227"/>
          </a:xfrm>
        </p:grpSpPr>
        <p:sp>
          <p:nvSpPr>
            <p:cNvPr id="7" name="body-window-task"/>
            <p:cNvSpPr txBox="1"/>
            <p:nvPr/>
          </p:nvSpPr>
          <p:spPr>
            <a:xfrm>
              <a:off x="979425" y="2334287"/>
              <a:ext cx="10221975" cy="811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求每个长度为 k 的连续窗口的最大值。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样例 k=4，数列：3，19，1，12，5，8，10，6。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391562"/>
            <a:ext cx="7263559" cy="430227"/>
            <a:chOff x="979425" y="3391562"/>
            <a:chExt cx="7263559" cy="430227"/>
          </a:xfrm>
        </p:grpSpPr>
        <p:sp>
          <p:nvSpPr>
            <p:cNvPr id="9" name="Line 9"/>
            <p:cNvSpPr/>
            <p:nvPr/>
          </p:nvSpPr>
          <p:spPr>
            <a:xfrm>
              <a:off x="1019175" y="3762375"/>
              <a:ext cx="3267075" cy="9525"/>
            </a:xfrm>
            <a:custGeom>
              <a:avLst/>
              <a:gdLst/>
              <a:ahLst/>
              <a:cxnLst/>
              <a:rect l="l" t="t" r="r" b="b"/>
              <a:pathLst>
                <a:path w="3267075" h="9525">
                  <a:moveTo>
                    <a:pt x="0" y="0"/>
                  </a:moveTo>
                  <a:lnTo>
                    <a:pt x="3267075" y="0"/>
                  </a:lnTo>
                </a:path>
              </a:pathLst>
            </a:custGeom>
            <a:noFill/>
            <a:ln w="38100">
              <a:solidFill>
                <a:schemeClr val="accent3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79425" y="3391562"/>
              <a:ext cx="7263559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[ 3, 19, 1, 12 ]  5   8   10   6     最大值19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79425" y="4315487"/>
            <a:ext cx="7100669" cy="430227"/>
            <a:chOff x="979425" y="4315487"/>
            <a:chExt cx="7100669" cy="430227"/>
          </a:xfrm>
        </p:grpSpPr>
        <p:sp>
          <p:nvSpPr>
            <p:cNvPr id="12" name="Line 12"/>
            <p:cNvSpPr/>
            <p:nvPr/>
          </p:nvSpPr>
          <p:spPr>
            <a:xfrm>
              <a:off x="2609850" y="4686300"/>
              <a:ext cx="3362325" cy="9525"/>
            </a:xfrm>
            <a:custGeom>
              <a:avLst/>
              <a:gdLst/>
              <a:ahLst/>
              <a:cxnLst/>
              <a:rect l="l" t="t" r="r" b="b"/>
              <a:pathLst>
                <a:path w="3362325" h="9525">
                  <a:moveTo>
                    <a:pt x="0" y="0"/>
                  </a:moveTo>
                  <a:lnTo>
                    <a:pt x="3362325" y="0"/>
                  </a:lnTo>
                </a:path>
              </a:pathLst>
            </a:custGeom>
            <a:noFill/>
            <a:ln w="38100">
              <a:solidFill>
                <a:schemeClr val="accent3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79425" y="4315487"/>
              <a:ext cx="7100669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3  19 [ 1, 12, 5, 8 ]  10   6     最大值12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79425" y="5391812"/>
            <a:ext cx="10221975" cy="608938"/>
            <a:chOff x="979425" y="5391812"/>
            <a:chExt cx="10221975" cy="608938"/>
          </a:xfrm>
        </p:grpSpPr>
        <p:sp>
          <p:nvSpPr>
            <p:cNvPr id="15" name="body-expired-question"/>
            <p:cNvSpPr txBox="1"/>
            <p:nvPr/>
          </p:nvSpPr>
          <p:spPr>
            <a:xfrm>
              <a:off x="979425" y="5391812"/>
              <a:ext cx="10221975" cy="6089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第三个窗口已不含 19。完整输出：19，19，12，12，10。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第1章 · 1.4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20192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队尾删掉更弱且更早过期者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53337"/>
            <a:ext cx="10221975" cy="1008988"/>
            <a:chOff x="979425" y="2353337"/>
            <a:chExt cx="10221975" cy="1008988"/>
          </a:xfrm>
        </p:grpSpPr>
        <p:sp>
          <p:nvSpPr>
            <p:cNvPr id="7" name="body-dominated-pair"/>
            <p:cNvSpPr txBox="1"/>
            <p:nvPr/>
          </p:nvSpPr>
          <p:spPr>
            <a:xfrm>
              <a:off x="979425" y="2353337"/>
              <a:ext cx="10221975" cy="10089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旧下标 j &lt; 新下标 i，且 a[j] ≤ a[i]。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从此，任何仍包含 j 的窗口也包含 i。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705887"/>
            <a:ext cx="10221975" cy="970888"/>
            <a:chOff x="979425" y="3705887"/>
            <a:chExt cx="10221975" cy="970888"/>
          </a:xfrm>
        </p:grpSpPr>
        <p:sp>
          <p:nvSpPr>
            <p:cNvPr id="9" name="body-replacement-proof"/>
            <p:cNvSpPr txBox="1"/>
            <p:nvPr/>
          </p:nvSpPr>
          <p:spPr>
            <a:xfrm>
              <a:off x="979425" y="3705887"/>
              <a:ext cx="10221975" cy="9708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 的值不小，过期又更晚，j 永远不会胜过 i。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因此从队尾连续删除值 ≤ a[i] 的候选。</a:t>
              </a:r>
            </a:p>
          </p:txBody>
        </p:sp>
      </p:grpSp>
      <p:sp>
        <p:nvSpPr>
          <p:cNvPr id="13" name="textbox-index-not-value"/>
          <p:cNvSpPr/>
          <p:nvPr/>
        </p:nvSpPr>
        <p:spPr>
          <a:xfrm>
            <a:off x="990600" y="5038725"/>
            <a:ext cx="10210800" cy="857250"/>
          </a:xfrm>
          <a:prstGeom prst="roundRect">
            <a:avLst>
              <a:gd name="adj" fmla="val 15556"/>
            </a:avLst>
          </a:prstGeom>
          <a:solidFill>
            <a:schemeClr val="lt2"/>
          </a:solidFill>
          <a:ln>
            <a:noFill/>
          </a:ln>
        </p:spPr>
        <p:txBody>
          <a:bodyPr wrap="square" lIns="159317" tIns="75904" rIns="159317" bIns="-39058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队列存下标：用下标判断过期，用数组读取值。</a:t>
            </a:r>
            <a:br/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等值时保留更晚的下标；它的有效期更长。</a:t>
            </a:r>
          </a:p>
        </p:txBody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第1章 · 1.4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63270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队首删除已经离开窗口的下标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72387"/>
            <a:ext cx="10221975" cy="504163"/>
            <a:chOff x="979425" y="2372387"/>
            <a:chExt cx="10221975" cy="504163"/>
          </a:xfrm>
        </p:grpSpPr>
        <p:sp>
          <p:nvSpPr>
            <p:cNvPr id="7" name="body-current-window"/>
            <p:cNvSpPr txBox="1"/>
            <p:nvPr/>
          </p:nvSpPr>
          <p:spPr>
            <a:xfrm>
              <a:off x="979425" y="2372387"/>
              <a:ext cx="10221975" cy="5041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当前右端为 i，长度为 k，窗口左右端都包含。</a:t>
              </a:r>
            </a:p>
          </p:txBody>
        </p:sp>
      </p:grpSp>
      <mc:AlternateContent>
        <mc:Choice Requires="a14">
          <p:sp>
            <p:nvSpPr>
              <p:cNvPr id="9" name="expiry-rule"/>
              <p:cNvSpPr txBox="1">
                <a:spLocks noGrp="1"/>
              </p:cNvSpPr>
              <p:nvPr/>
            </p:nvSpPr>
            <p:spPr>
              <a:xfrm>
                <a:off x="990600" y="3028950"/>
                <a:ext cx="10210800" cy="60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d>
                        <m:dPr>
                          <m:begChr m:val="["/>
                          <m:sepChr m:val=""/>
                          <m:endChr m:val="]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k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+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,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,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 xml:space="preserve">  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q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front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≤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i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−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k</m:t>
                      </m:r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979425" y="3953537"/>
            <a:ext cx="10221975" cy="942313"/>
            <a:chOff x="979425" y="3953537"/>
            <a:chExt cx="10221975" cy="942313"/>
          </a:xfrm>
        </p:grpSpPr>
        <p:sp>
          <p:nvSpPr>
            <p:cNvPr id="10" name="body-expiry-example"/>
            <p:cNvSpPr txBox="1"/>
            <p:nvPr/>
          </p:nvSpPr>
          <p:spPr>
            <a:xfrm>
              <a:off x="979425" y="3953537"/>
              <a:ext cx="10221975" cy="9423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沿用从 1 开始的编号：i=6，k=4，窗口是 [3,6]。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下标 2 的值虽然是 19，也必须删除。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79425" y="5296562"/>
            <a:ext cx="10221975" cy="782652"/>
            <a:chOff x="979425" y="5296562"/>
            <a:chExt cx="10221975" cy="782652"/>
          </a:xfrm>
        </p:grpSpPr>
        <p:sp>
          <p:nvSpPr>
            <p:cNvPr id="12" name="body-two-deletion-causes"/>
            <p:cNvSpPr txBox="1"/>
            <p:nvPr/>
          </p:nvSpPr>
          <p:spPr>
            <a:xfrm>
              <a:off x="979425" y="5296562"/>
              <a:ext cx="10221975" cy="7826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队尾按</a:t>
              </a:r>
              <a:r>
                <a:rPr lang="zh-CN" sz="22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数值</a:t>
              </a: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淘汰；队首按</a:t>
              </a:r>
              <a:r>
                <a:rPr lang="zh-CN" sz="2200" b="1" dirty="0">
                  <a:solidFill>
                    <a:srgbClr val="B54444"/>
                  </a:solidFill>
                  <a:latin typeface="+mn-lt"/>
                  <a:ea typeface="+mn-ea"/>
                  <a:cs typeface="+mn-cs"/>
                </a:rPr>
                <a:t>位置</a:t>
              </a: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过期。</a:t>
              </a:r>
            </a:p>
            <a:p>
              <a:pPr algn="l">
                <a:lnSpc>
                  <a:spcPts val="2775"/>
                </a:lnSpc>
              </a:pPr>
              <a:r>
                <a:rPr lang="zh-CN" sz="19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下标按入队时间递增，所以过期者一定在队首。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第1章 · 1.4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34035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沿同一组数据追踪队列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80949" y="2366672"/>
            <a:ext cx="10220451" cy="371553"/>
            <a:chOff x="980949" y="2366672"/>
            <a:chExt cx="10220451" cy="371553"/>
          </a:xfrm>
        </p:grpSpPr>
        <p:sp>
          <p:nvSpPr>
            <p:cNvPr id="7" name="body-index-convention"/>
            <p:cNvSpPr txBox="1"/>
            <p:nvPr/>
          </p:nvSpPr>
          <p:spPr>
            <a:xfrm>
              <a:off x="980949" y="2366672"/>
              <a:ext cx="10220451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这里下标从 1 开始；原数列：3，19，1，12，5，8，10，6。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048662"/>
            <a:ext cx="8103817" cy="801702"/>
            <a:chOff x="979425" y="3048662"/>
            <a:chExt cx="8103817" cy="801702"/>
          </a:xfrm>
        </p:grpSpPr>
        <p:sp>
          <p:nvSpPr>
            <p:cNvPr id="9" name="TextBox 9"/>
            <p:cNvSpPr txBox="1"/>
            <p:nvPr/>
          </p:nvSpPr>
          <p:spPr>
            <a:xfrm>
              <a:off x="979425" y="3048662"/>
              <a:ext cx="4183454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i=4　[1,4]　 队列下标：2，4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5418075" y="3420137"/>
              <a:ext cx="3665167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对应的值：19，12　最大19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79425" y="4039262"/>
            <a:ext cx="7437448" cy="801702"/>
            <a:chOff x="979425" y="4039262"/>
            <a:chExt cx="7437448" cy="801702"/>
          </a:xfrm>
        </p:grpSpPr>
        <p:sp>
          <p:nvSpPr>
            <p:cNvPr id="12" name="TextBox 12"/>
            <p:cNvSpPr txBox="1"/>
            <p:nvPr/>
          </p:nvSpPr>
          <p:spPr>
            <a:xfrm>
              <a:off x="979425" y="4039262"/>
              <a:ext cx="5234836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i=6　[3,6]　 下标2过期；5被8替代。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418075" y="4410737"/>
              <a:ext cx="2998798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队列：(4,12)，(6,8)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79425" y="5029862"/>
            <a:ext cx="7600338" cy="801702"/>
            <a:chOff x="979425" y="5029862"/>
            <a:chExt cx="7600338" cy="801702"/>
          </a:xfrm>
        </p:grpSpPr>
        <p:sp>
          <p:nvSpPr>
            <p:cNvPr id="15" name="TextBox 15"/>
            <p:cNvSpPr txBox="1"/>
            <p:nvPr/>
          </p:nvSpPr>
          <p:spPr>
            <a:xfrm>
              <a:off x="979425" y="5029862"/>
              <a:ext cx="4938672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i=7　[4,7]　 新值10淘汰队尾的8。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418075" y="5401337"/>
              <a:ext cx="3161688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队列：(4,12)，(7,10)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第1章 · 1.4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912716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例1-9：完整窗口形成后才输出</a:t>
            </a:r>
          </a:p>
        </p:txBody>
      </p:sp>
      <p:sp>
        <p:nvSpPr>
          <p:cNvPr id="9" name="textbox-window-code"/>
          <p:cNvSpPr/>
          <p:nvPr/>
        </p:nvSpPr>
        <p:spPr>
          <a:xfrm>
            <a:off x="990600" y="2219325"/>
            <a:ext cx="10210800" cy="3105150"/>
          </a:xfrm>
          <a:prstGeom prst="roundRect">
            <a:avLst>
              <a:gd name="adj" fmla="val 4294"/>
            </a:avLst>
          </a:prstGeom>
          <a:solidFill>
            <a:schemeClr val="lt2"/>
          </a:solidFill>
          <a:ln>
            <a:noFill/>
          </a:ln>
        </p:spPr>
        <p:txBody>
          <a:bodyPr wrap="square" lIns="160846" tIns="70194" rIns="160846" bIns="-39053" anchor="t" anchorCtr="0">
            <a:noAutofit/>
          </a:bodyPr>
          <a:lstStyle/>
          <a:p>
            <a:pPr algn="l">
              <a:lnSpc>
                <a:spcPts val="2175"/>
              </a:lnSpc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for (int i = 0; i &lt; (int)a.size(); ++i) {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while (!q.empty() &amp;&amp; q.front() &lt;= i-k)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    q.pop_front();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while (!q.empty() &amp;&amp;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       (maximum ? a[q.back()] &lt;= a[i]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                : a[q.back()] &gt;= a[i]))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    q.pop_back();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q.push_back(i);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if (i &gt;= k-1) result.push_back(a[q.front()]);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80949" y="5538497"/>
            <a:ext cx="10220451" cy="500353"/>
            <a:chOff x="980949" y="5538497"/>
            <a:chExt cx="10220451" cy="500353"/>
          </a:xfrm>
        </p:grpSpPr>
        <p:sp>
          <p:nvSpPr>
            <p:cNvPr id="10" name="body-zero-based-output"/>
            <p:cNvSpPr txBox="1"/>
            <p:nvPr/>
          </p:nvSpPr>
          <p:spPr>
            <a:xfrm>
              <a:off x="980949" y="5538497"/>
              <a:ext cx="10220451" cy="5003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源码下标从 0 开始，i≥k−1 才凑满 k 项；本题 maximum=true。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第1章 · 1.4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20192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为什么队首就是窗口最大值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34287"/>
            <a:ext cx="10221975" cy="1399513"/>
            <a:chOff x="979425" y="2334287"/>
            <a:chExt cx="10221975" cy="1399513"/>
          </a:xfrm>
        </p:grpSpPr>
        <p:sp>
          <p:nvSpPr>
            <p:cNvPr id="7" name="body-queue-invariants"/>
            <p:cNvSpPr txBox="1"/>
            <p:nvPr/>
          </p:nvSpPr>
          <p:spPr>
            <a:xfrm>
              <a:off x="979425" y="2334287"/>
              <a:ext cx="10221975" cy="13995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值严格递减：第一个候选最大。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下标递增：最早过期者在前。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所有候选仍在窗口内；被淘汰者有不劣替代者。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4067837"/>
            <a:ext cx="10221975" cy="894688"/>
            <a:chOff x="979425" y="4067837"/>
            <a:chExt cx="10221975" cy="894688"/>
          </a:xfrm>
        </p:grpSpPr>
        <p:sp>
          <p:nvSpPr>
            <p:cNvPr id="9" name="body-queue-total-cost"/>
            <p:cNvSpPr txBox="1"/>
            <p:nvPr/>
          </p:nvSpPr>
          <p:spPr>
            <a:xfrm>
              <a:off x="979425" y="4067837"/>
              <a:ext cx="10221975" cy="8946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每个下标入队一次，出队至多一次，总时间 O(n)。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 可达 2000000，逐个窗口重新扫描会多出 k 倍工作。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25" y="5344187"/>
            <a:ext cx="10221975" cy="763602"/>
            <a:chOff x="979425" y="5344187"/>
            <a:chExt cx="10221975" cy="763602"/>
          </a:xfrm>
        </p:grpSpPr>
        <p:sp>
          <p:nvSpPr>
            <p:cNvPr id="11" name="body-queue-boundary-tests"/>
            <p:cNvSpPr txBox="1"/>
            <p:nvPr/>
          </p:nvSpPr>
          <p:spPr>
            <a:xfrm>
              <a:off x="979425" y="5344187"/>
              <a:ext cx="10221975" cy="7636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检查 k=1、k=n、全相等、严格递增、严格递减。</a:t>
              </a:r>
            </a:p>
            <a:p>
              <a:pPr algn="l">
                <a:lnSpc>
                  <a:spcPts val="2625"/>
                </a:lnSpc>
              </a:pPr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候选队列最多 O(k)；本实现还保存输入与输出，共 O(n) 空间。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第1章 · 1.4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85729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例1-10：二维窗口的极差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34287"/>
            <a:ext cx="10221975" cy="849327"/>
            <a:chOff x="979425" y="2334287"/>
            <a:chExt cx="10221975" cy="849327"/>
          </a:xfrm>
        </p:grpSpPr>
        <p:sp>
          <p:nvSpPr>
            <p:cNvPr id="7" name="body-square-task"/>
            <p:cNvSpPr txBox="1"/>
            <p:nvPr/>
          </p:nvSpPr>
          <p:spPr>
            <a:xfrm>
              <a:off x="979425" y="2334287"/>
              <a:ext cx="102219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《理想的正方形》：在 a×b 矩阵中选 n×n 方阵。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极差 = 方阵内最大值 − 最小值；让极差尽可能小。</a:t>
              </a:r>
            </a:p>
          </p:txBody>
        </p:sp>
      </p:grpSp>
      <mc:AlternateContent>
        <mc:Choice Requires="a14">
          <p:sp>
            <p:nvSpPr>
              <p:cNvPr id="9" name="example-matrix"/>
              <p:cNvSpPr txBox="1">
                <a:spLocks noGrp="1"/>
              </p:cNvSpPr>
              <p:nvPr/>
            </p:nvSpPr>
            <p:spPr>
              <a:xfrm>
                <a:off x="1238250" y="3305175"/>
                <a:ext cx="2476500" cy="1533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ctr"/>
                <a14:m>
                  <m:oMathPara>
                    <m:oMathParaPr>
                      <m:jc m:val="center"/>
                    </m:oMathParaPr>
                    <m:oMath>
                      <m:d>
                        <m:dPr>
                          <m:begChr m:val="["/>
                          <m:sepChr m:val=""/>
                          <m:endChr m:val="]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m>
                            <m:mPr>
                              <m:baseJc m:val="center"/>
                              <m:plcHide m:val="on"/>
                              <m:mcs>
                                <m:mc>
                                  <m:mcPr>
                                    <m:count m:val="1"/>
                                  </m:mcPr>
                                </m:mc>
                                <m:mc>
                                  <m:mcPr>
                                    <m:count m:val="1"/>
                                  </m:mcPr>
                                </m:mc>
                                <m:mc>
                                  <m:mcPr>
                                    <m:count m:val="1"/>
                                  </m:mcPr>
                                </m:mc>
                              </m:mcs>
                            </m:mPr>
                            <m:mr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6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4389375" y="3477287"/>
            <a:ext cx="6812025" cy="1351888"/>
            <a:chOff x="4389375" y="3477287"/>
            <a:chExt cx="6812025" cy="1351888"/>
          </a:xfrm>
        </p:grpSpPr>
        <p:sp>
          <p:nvSpPr>
            <p:cNvPr id="10" name="body-square-example"/>
            <p:cNvSpPr txBox="1"/>
            <p:nvPr/>
          </p:nvSpPr>
          <p:spPr>
            <a:xfrm>
              <a:off x="4389375" y="3477287"/>
              <a:ext cx="6812025" cy="13518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52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 n=2，共四个候选。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左上：max=5，min=1，极差4。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其余极差为 5、4、6，答案4。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79425" y="5353712"/>
            <a:ext cx="10221975" cy="608938"/>
            <a:chOff x="979425" y="5353712"/>
            <a:chExt cx="10221975" cy="608938"/>
          </a:xfrm>
        </p:grpSpPr>
        <p:sp>
          <p:nvSpPr>
            <p:cNvPr id="12" name="body-square-reuse-question"/>
            <p:cNvSpPr txBox="1"/>
            <p:nvPr/>
          </p:nvSpPr>
          <p:spPr>
            <a:xfrm>
              <a:off x="979425" y="5353712"/>
              <a:ext cx="10221975" cy="6089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相邻方阵大部分重叠。能否把二维问题拆成两轮窗口？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第1章 · 1.4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06349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先在每一行处理相同长度的窗口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34287"/>
            <a:ext cx="10221975" cy="618463"/>
            <a:chOff x="979425" y="2334287"/>
            <a:chExt cx="10221975" cy="618463"/>
          </a:xfrm>
        </p:grpSpPr>
        <p:sp>
          <p:nvSpPr>
            <p:cNvPr id="7" name="body-first-row-example"/>
            <p:cNvSpPr txBox="1"/>
            <p:nvPr/>
          </p:nvSpPr>
          <p:spPr>
            <a:xfrm>
              <a:off x="979425" y="2334287"/>
              <a:ext cx="10221975" cy="6184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首行 [1,4] 与 [4,2]：最大值 4、4；最小值 1、2。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646175" y="3105812"/>
            <a:ext cx="3725925" cy="430227"/>
            <a:chOff x="1646175" y="3105812"/>
            <a:chExt cx="3725925" cy="430227"/>
          </a:xfrm>
        </p:grpSpPr>
        <p:sp>
          <p:nvSpPr>
            <p:cNvPr id="9" name="body-row-max-label"/>
            <p:cNvSpPr txBox="1"/>
            <p:nvPr/>
          </p:nvSpPr>
          <p:spPr>
            <a:xfrm>
              <a:off x="1646175" y="3105812"/>
              <a:ext cx="372592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所有行的窗口最大值</a:t>
              </a:r>
            </a:p>
          </p:txBody>
        </p:sp>
      </p:grpSp>
      <mc:AlternateContent>
        <mc:Choice Requires="a14">
          <p:sp>
            <p:nvSpPr>
              <p:cNvPr id="11" name="row-maxima"/>
              <p:cNvSpPr txBox="1">
                <a:spLocks noGrp="1"/>
              </p:cNvSpPr>
              <p:nvPr/>
            </p:nvSpPr>
            <p:spPr>
              <a:xfrm>
                <a:off x="1657350" y="3581400"/>
                <a:ext cx="3333750" cy="1504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ctr"/>
                <a14:m>
                  <m:oMathPara>
                    <m:oMathParaPr>
                      <m:jc m:val="center"/>
                    </m:oMathParaPr>
                    <m:oMath>
                      <m:d>
                        <m:dPr>
                          <m:begChr m:val="["/>
                          <m:sepChr m:val=""/>
                          <m:endChr m:val="]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m>
                            <m:mPr>
                              <m:baseJc m:val="center"/>
                              <m:plcHide m:val="on"/>
                              <m:mcs>
                                <m:mc>
                                  <m:mcPr>
                                    <m:count m:val="1"/>
                                  </m:mcPr>
                                </m:mc>
                                <m:mc>
                                  <m:mcPr>
                                    <m:count m:val="1"/>
                                  </m:mcPr>
                                </m:mc>
                              </m:mcs>
                            </m:mPr>
                            <m:mr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5</m:t>
                                </m:r>
                              </m:e>
                            </m:mr>
                            <m:mr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6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</a:p>
            </p:txBody>
          </p:sp>
        </mc:Choice>
      </mc:AlternateContent>
      <p:grpSp>
        <p:nvGrpSpPr>
          <p:cNvPr id="13" name="Group 13"/>
          <p:cNvGrpSpPr/>
          <p:nvPr/>
        </p:nvGrpSpPr>
        <p:grpSpPr>
          <a:xfrm>
            <a:off x="6542025" y="3105812"/>
            <a:ext cx="3725925" cy="430227"/>
            <a:chOff x="6542025" y="3105812"/>
            <a:chExt cx="3725925" cy="430227"/>
          </a:xfrm>
        </p:grpSpPr>
        <p:sp>
          <p:nvSpPr>
            <p:cNvPr id="12" name="body-row-min-label"/>
            <p:cNvSpPr txBox="1"/>
            <p:nvPr/>
          </p:nvSpPr>
          <p:spPr>
            <a:xfrm>
              <a:off x="6542025" y="3105812"/>
              <a:ext cx="372592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所有行的窗口最小值</a:t>
              </a:r>
            </a:p>
          </p:txBody>
        </p:sp>
      </p:grpSp>
      <mc:AlternateContent>
        <mc:Choice Requires="a14">
          <p:sp>
            <p:nvSpPr>
              <p:cNvPr id="14" name="row-minima"/>
              <p:cNvSpPr txBox="1">
                <a:spLocks noGrp="1"/>
              </p:cNvSpPr>
              <p:nvPr/>
            </p:nvSpPr>
            <p:spPr>
              <a:xfrm>
                <a:off x="6553200" y="3581400"/>
                <a:ext cx="3333750" cy="1504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ctr"/>
                <a14:m>
                  <m:oMathPara>
                    <m:oMathParaPr>
                      <m:jc m:val="center"/>
                    </m:oMathParaPr>
                    <m:oMath>
                      <m:d>
                        <m:dPr>
                          <m:begChr m:val="["/>
                          <m:sepChr m:val=""/>
                          <m:endChr m:val="]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m>
                            <m:mPr>
                              <m:baseJc m:val="center"/>
                              <m:plcHide m:val="on"/>
                              <m:mcs>
                                <m:mc>
                                  <m:mcPr>
                                    <m:count m:val="1"/>
                                  </m:mcPr>
                                </m:mc>
                                <m:mc>
                                  <m:mcPr>
                                    <m:count m:val="1"/>
                                  </m:mcPr>
                                </m:mc>
                              </m:mcs>
                            </m:mPr>
                            <m:mr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</a:p>
            </p:txBody>
          </p:sp>
        </mc:Choice>
      </mc:AlternateContent>
      <p:grpSp>
        <p:nvGrpSpPr>
          <p:cNvPr id="16" name="Group 16"/>
          <p:cNvGrpSpPr/>
          <p:nvPr/>
        </p:nvGrpSpPr>
        <p:grpSpPr>
          <a:xfrm>
            <a:off x="979425" y="5506112"/>
            <a:ext cx="10221975" cy="475588"/>
            <a:chOff x="979425" y="5506112"/>
            <a:chExt cx="10221975" cy="475588"/>
          </a:xfrm>
        </p:grpSpPr>
        <p:sp>
          <p:nvSpPr>
            <p:cNvPr id="15" name="body-column-meaning"/>
            <p:cNvSpPr txBox="1"/>
            <p:nvPr/>
          </p:nvSpPr>
          <p:spPr>
            <a:xfrm>
              <a:off x="979425" y="5506112"/>
              <a:ext cx="10221975" cy="4755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中间矩阵的列号表示原窗口左端，每行只剩 b−n+1 项。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第1章 · 1.4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34035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再沿列汇总连续的多行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34287"/>
            <a:ext cx="10221975" cy="999463"/>
            <a:chOff x="979425" y="2334287"/>
            <a:chExt cx="10221975" cy="999463"/>
          </a:xfrm>
        </p:grpSpPr>
        <p:sp>
          <p:nvSpPr>
            <p:cNvPr id="7" name="body-column-operation"/>
            <p:cNvSpPr txBox="1"/>
            <p:nvPr/>
          </p:nvSpPr>
          <p:spPr>
            <a:xfrm>
              <a:off x="979425" y="2334287"/>
              <a:ext cx="10221975" cy="9994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对“行最大值”再取连续 n 行的最大值。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对“行最小值”再取连续 n 行的最小值。</a:t>
              </a:r>
            </a:p>
          </p:txBody>
        </p:sp>
      </p:grpSp>
      <mc:AlternateContent>
        <mc:Choice Requires="a14">
          <p:sp>
            <p:nvSpPr>
              <p:cNvPr id="9" name="square-ranges"/>
              <p:cNvSpPr txBox="1">
                <a:spLocks noGrp="1"/>
              </p:cNvSpPr>
              <p:nvPr/>
            </p:nvSpPr>
            <p:spPr>
              <a:xfrm>
                <a:off x="990600" y="3495675"/>
                <a:ext cx="10210800" cy="1152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ctr"/>
                <a14:m>
                  <m:oMathPara>
                    <m:oMathParaPr>
                      <m:jc m:val="center"/>
                    </m:oMathParaPr>
                    <m:oMath>
                      <m:d>
                        <m:dPr>
                          <m:begChr m:val="["/>
                          <m:sepChr m:val=""/>
                          <m:endChr m:val="]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m>
                            <m:mPr>
                              <m:baseJc m:val="center"/>
                              <m:plcHide m:val="on"/>
                              <m:mcs>
                                <m:mc>
                                  <m:mcPr>
                                    <m:count m:val="1"/>
                                  </m:mcPr>
                                </m:mc>
                                <m:mc>
                                  <m:mcPr>
                                    <m:count m:val="1"/>
                                  </m:mcPr>
                                </m:mc>
                              </m:mcs>
                            </m:mPr>
                            <m:mr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5</m:t>
                                </m:r>
                              </m:e>
                            </m:mr>
                            <m:mr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6</m:t>
                                </m:r>
                              </m:e>
                            </m:mr>
                          </m:m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−</m:t>
                      </m:r>
                      <m:d>
                        <m:dPr>
                          <m:begChr m:val="["/>
                          <m:sepChr m:val=""/>
                          <m:endChr m:val="]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m>
                            <m:mPr>
                              <m:baseJc m:val="center"/>
                              <m:plcHide m:val="on"/>
                              <m:mcs>
                                <m:mc>
                                  <m:mcPr>
                                    <m:count m:val="1"/>
                                  </m:mcPr>
                                </m:mc>
                                <m:mc>
                                  <m:mcPr>
                                    <m:count m:val="1"/>
                                  </m:mcPr>
                                </m:mc>
                              </m:mcs>
                            </m:mPr>
                            <m:mr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d>
                        <m:dPr>
                          <m:begChr m:val="["/>
                          <m:sepChr m:val=""/>
                          <m:endChr m:val="]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m>
                            <m:mPr>
                              <m:baseJc m:val="center"/>
                              <m:plcHide m:val="on"/>
                              <m:mcs>
                                <m:mc>
                                  <m:mcPr>
                                    <m:count m:val="1"/>
                                  </m:mcPr>
                                </m:mc>
                                <m:mc>
                                  <m:mcPr>
                                    <m:count m:val="1"/>
                                  </m:mcPr>
                                </m:mc>
                              </m:mcs>
                            </m:mPr>
                            <m:mr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5</m:t>
                                </m:r>
                              </m:e>
                            </m:mr>
                            <m:mr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6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979425" y="5029862"/>
            <a:ext cx="10221975" cy="951838"/>
            <a:chOff x="979425" y="5029862"/>
            <a:chExt cx="10221975" cy="951838"/>
          </a:xfrm>
        </p:grpSpPr>
        <p:sp>
          <p:nvSpPr>
            <p:cNvPr id="10" name="body-grouping-proof"/>
            <p:cNvSpPr txBox="1"/>
            <p:nvPr/>
          </p:nvSpPr>
          <p:spPr>
            <a:xfrm>
              <a:off x="979425" y="5029862"/>
              <a:ext cx="10221975" cy="9518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分行求最值，再在行结果中求最值，仍覆盖同一方阵。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同位置相减，再取最小：答案为 4。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第1章 · 1.4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20192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复用一个求窗口最值的函数</a:t>
            </a:r>
          </a:p>
        </p:txBody>
      </p:sp>
      <p:sp>
        <p:nvSpPr>
          <p:cNvPr id="9" name="textbox-window-interface"/>
          <p:cNvSpPr/>
          <p:nvPr/>
        </p:nvSpPr>
        <p:spPr>
          <a:xfrm>
            <a:off x="990600" y="2219325"/>
            <a:ext cx="10210800" cy="1114425"/>
          </a:xfrm>
          <a:prstGeom prst="roundRect">
            <a:avLst>
              <a:gd name="adj" fmla="val 11966"/>
            </a:avLst>
          </a:prstGeom>
          <a:solidFill>
            <a:schemeClr val="lt2"/>
          </a:solidFill>
          <a:ln>
            <a:noFill/>
          </a:ln>
        </p:spPr>
        <p:txBody>
          <a:bodyPr wrap="square" lIns="160842" tIns="117815" rIns="160842" bIns="-39057" anchor="t" anchorCtr="0">
            <a:noAutofit/>
          </a:bodyPr>
          <a:lstStyle/>
          <a:p>
            <a:pPr algn="l">
              <a:lnSpc>
                <a:spcPts val="2625"/>
              </a:lnSpc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vector&lt;int&gt; windowExtreme(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const vector&lt;int&gt; &amp;a, int k, bool maximum)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79425" y="3686837"/>
            <a:ext cx="10221975" cy="913738"/>
            <a:chOff x="979425" y="3686837"/>
            <a:chExt cx="10221975" cy="913738"/>
          </a:xfrm>
        </p:grpSpPr>
        <p:sp>
          <p:nvSpPr>
            <p:cNvPr id="10" name="body-shared-deletion"/>
            <p:cNvSpPr txBox="1"/>
            <p:nvPr/>
          </p:nvSpPr>
          <p:spPr>
            <a:xfrm>
              <a:off x="979425" y="3686837"/>
              <a:ext cx="10221975" cy="9137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沿用例1-9的循环，只切换队尾比较条件：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maximum=true 弹 ≤；maximum=false 弹 ≥。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79425" y="5001287"/>
            <a:ext cx="10221975" cy="970888"/>
            <a:chOff x="979425" y="5001287"/>
            <a:chExt cx="10221975" cy="970888"/>
          </a:xfrm>
        </p:grpSpPr>
        <p:sp>
          <p:nvSpPr>
            <p:cNvPr id="12" name="body-returned-array"/>
            <p:cNvSpPr txBox="1"/>
            <p:nvPr/>
          </p:nvSpPr>
          <p:spPr>
            <a:xfrm>
              <a:off x="979425" y="5001287"/>
              <a:ext cx="10221975" cy="9708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都先删过期下标，再淘汰、入队、记录队首值。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若输入长为 len，返回 len−k+1 项，下标对应窗口左端。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第1章 · 1.4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14964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例1-10：一行输入产生两行统计</a:t>
            </a:r>
          </a:p>
        </p:txBody>
      </p:sp>
      <p:sp>
        <p:nvSpPr>
          <p:cNvPr id="9" name="textbox-row-window-code"/>
          <p:cNvSpPr/>
          <p:nvPr/>
        </p:nvSpPr>
        <p:spPr>
          <a:xfrm>
            <a:off x="990600" y="2219325"/>
            <a:ext cx="10210800" cy="2886075"/>
          </a:xfrm>
          <a:prstGeom prst="roundRect">
            <a:avLst>
              <a:gd name="adj" fmla="val 4620"/>
            </a:avLst>
          </a:prstGeom>
          <a:solidFill>
            <a:schemeClr val="lt2"/>
          </a:solidFill>
          <a:ln>
            <a:noFill/>
          </a:ln>
        </p:spPr>
        <p:txBody>
          <a:bodyPr wrap="square" lIns="160846" tIns="98769" rIns="160846" bIns="-39053" anchor="t" anchorCtr="0">
            <a:noAutofit/>
          </a:bodyPr>
          <a:lstStyle/>
          <a:p>
            <a:pPr algn="l">
              <a:lnSpc>
                <a:spcPts val="2475"/>
              </a:lnSpc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int n, m, k; cin &gt;&gt; n &gt;&gt; m &gt;&gt; k;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vector&lt;vector&lt;int&gt;&gt; rowMin(n), rowMax(n);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for (int i = 0; i &lt; n; ++i) {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vector&lt;int&gt; row(m);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for (int &amp;x : row) cin &gt;&gt; x;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rowMin[i] = windowExtreme(row, k, false);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rowMax[i] = windowExtreme(row, k, true);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79425" y="5401337"/>
            <a:ext cx="10221975" cy="608938"/>
            <a:chOff x="979425" y="5401337"/>
            <a:chExt cx="10221975" cy="608938"/>
          </a:xfrm>
        </p:grpSpPr>
        <p:sp>
          <p:nvSpPr>
            <p:cNvPr id="10" name="body-variable-map"/>
            <p:cNvSpPr txBox="1"/>
            <p:nvPr/>
          </p:nvSpPr>
          <p:spPr>
            <a:xfrm>
              <a:off x="979425" y="5401337"/>
              <a:ext cx="10221975" cy="6089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代码 n、m、k 对应题面 a、b、n：行数、列数、窗口边长。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第1章 · 1.4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71886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例1-10：同一列再做两次扫描</a:t>
            </a:r>
          </a:p>
        </p:txBody>
      </p:sp>
      <p:sp>
        <p:nvSpPr>
          <p:cNvPr id="9" name="textbox-column-window-code"/>
          <p:cNvSpPr/>
          <p:nvPr/>
        </p:nvSpPr>
        <p:spPr>
          <a:xfrm>
            <a:off x="990600" y="2219325"/>
            <a:ext cx="10210800" cy="3181350"/>
          </a:xfrm>
          <a:prstGeom prst="roundRect">
            <a:avLst>
              <a:gd name="adj" fmla="val 4192"/>
            </a:avLst>
          </a:prstGeom>
          <a:solidFill>
            <a:schemeClr val="lt2"/>
          </a:solidFill>
          <a:ln>
            <a:noFill/>
          </a:ln>
        </p:spPr>
        <p:txBody>
          <a:bodyPr wrap="square" lIns="160839" tIns="70187" rIns="160839" bIns="-39060" anchor="t" anchorCtr="0">
            <a:noAutofit/>
          </a:bodyPr>
          <a:lstStyle/>
          <a:p>
            <a:pPr algn="l">
              <a:lnSpc>
                <a:spcPts val="2175"/>
              </a:lnSpc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int answer = INT_MAX;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for (int j = 0; j &lt;= m-k; ++j) {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vector&lt;int&gt; low(n), high(n);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for (int i = 0; i &lt; n; ++i)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    low[i] = rowMin[i][j], high[i] = rowMax[i][j];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low = windowExtreme(low, k, false);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high = windowExtreme(high, k, true);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for (int i = 0; i &lt;= n-k; ++i)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    answer = min(answer, high[i] - low[i]);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80949" y="5671847"/>
            <a:ext cx="10220451" cy="371553"/>
            <a:chOff x="980949" y="5671847"/>
            <a:chExt cx="10220451" cy="371553"/>
          </a:xfrm>
        </p:grpSpPr>
        <p:sp>
          <p:nvSpPr>
            <p:cNvPr id="10" name="body-same-square"/>
            <p:cNvSpPr txBox="1"/>
            <p:nvPr/>
          </p:nvSpPr>
          <p:spPr>
            <a:xfrm>
              <a:off x="980949" y="5671847"/>
              <a:ext cx="10220451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high[i] 与 low[i] 必须对应同一个左上角 (i,j)，不能错位相减。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754909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第1章 · 1.4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06349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把二维复杂度拆成两轮一维处理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812"/>
            <a:ext cx="10221975" cy="656563"/>
            <a:chOff x="979425" y="2343812"/>
            <a:chExt cx="10221975" cy="656563"/>
          </a:xfrm>
        </p:grpSpPr>
        <p:sp>
          <p:nvSpPr>
            <p:cNvPr id="7" name="body-row-cost"/>
            <p:cNvSpPr txBox="1"/>
            <p:nvPr/>
          </p:nvSpPr>
          <p:spPr>
            <a:xfrm>
              <a:off x="979425" y="2343812"/>
              <a:ext cx="10221975" cy="6565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按题面记号：a 行，每行扫描 b 项，耗时 O(ab)。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353462"/>
            <a:ext cx="10221975" cy="923263"/>
            <a:chOff x="979425" y="3353462"/>
            <a:chExt cx="10221975" cy="923263"/>
          </a:xfrm>
        </p:grpSpPr>
        <p:sp>
          <p:nvSpPr>
            <p:cNvPr id="9" name="body-column-cost"/>
            <p:cNvSpPr txBox="1"/>
            <p:nvPr/>
          </p:nvSpPr>
          <p:spPr>
            <a:xfrm>
              <a:off x="979425" y="3353462"/>
              <a:ext cx="10221975" cy="9232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中间矩阵有 b−n+1 列，每列再扫描 a 项。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两轮总时间 O(ab)；中间结果占 O(ab) 空间。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25" y="4677437"/>
            <a:ext cx="10221975" cy="1304263"/>
            <a:chOff x="979425" y="4677437"/>
            <a:chExt cx="10221975" cy="1304263"/>
          </a:xfrm>
        </p:grpSpPr>
        <p:sp>
          <p:nvSpPr>
            <p:cNvPr id="11" name="body-square-boundaries"/>
            <p:cNvSpPr txBox="1"/>
            <p:nvPr/>
          </p:nvSpPr>
          <p:spPr>
            <a:xfrm>
              <a:off x="979425" y="4677437"/>
              <a:ext cx="10221975" cy="13042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n=1：每个方阵只有一项，答案 0。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全部元素相同：答案 0。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方阵覆盖整个矩阵：答案就是全局最大值减最小值。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858566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第1章 · 回顾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77113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选优化方法前先确认条件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72387"/>
            <a:ext cx="10221975" cy="466063"/>
            <a:chOff x="979425" y="2372387"/>
            <a:chExt cx="10221975" cy="466063"/>
          </a:xfrm>
        </p:grpSpPr>
        <p:sp>
          <p:nvSpPr>
            <p:cNvPr id="7" name="body-condition-pointers"/>
            <p:cNvSpPr txBox="1"/>
            <p:nvPr/>
          </p:nvSpPr>
          <p:spPr>
            <a:xfrm>
              <a:off x="979425" y="2372387"/>
              <a:ext cx="10221975" cy="4660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双指针</a:t>
              </a: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边界为何只向一个方向移动？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115337"/>
            <a:ext cx="10221975" cy="466063"/>
            <a:chOff x="979425" y="3115337"/>
            <a:chExt cx="10221975" cy="466063"/>
          </a:xfrm>
        </p:grpSpPr>
        <p:sp>
          <p:nvSpPr>
            <p:cNvPr id="9" name="body-condition-storage"/>
            <p:cNvSpPr txBox="1"/>
            <p:nvPr/>
          </p:nvSpPr>
          <p:spPr>
            <a:xfrm>
              <a:off x="979425" y="3115337"/>
              <a:ext cx="10221975" cy="4660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空间换时间</a:t>
              </a: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预存什么？值域与内存是否允许？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25" y="3858287"/>
            <a:ext cx="10221975" cy="466063"/>
            <a:chOff x="979425" y="3858287"/>
            <a:chExt cx="10221975" cy="466063"/>
          </a:xfrm>
        </p:grpSpPr>
        <p:sp>
          <p:nvSpPr>
            <p:cNvPr id="11" name="body-condition-stack"/>
            <p:cNvSpPr txBox="1"/>
            <p:nvPr/>
          </p:nvSpPr>
          <p:spPr>
            <a:xfrm>
              <a:off x="979425" y="3858287"/>
              <a:ext cx="10221975" cy="4660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单调栈</a:t>
              </a: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被删除的候选为什么永久失效？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79425" y="4601237"/>
            <a:ext cx="10221975" cy="466063"/>
            <a:chOff x="979425" y="4601237"/>
            <a:chExt cx="10221975" cy="466063"/>
          </a:xfrm>
        </p:grpSpPr>
        <p:sp>
          <p:nvSpPr>
            <p:cNvPr id="13" name="body-condition-queue"/>
            <p:cNvSpPr txBox="1"/>
            <p:nvPr/>
          </p:nvSpPr>
          <p:spPr>
            <a:xfrm>
              <a:off x="979425" y="4601237"/>
              <a:ext cx="10221975" cy="4660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单调队列</a:t>
              </a: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有效区间是什么？谁可能已经过期？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79425" y="5534687"/>
            <a:ext cx="10221975" cy="466063"/>
            <a:chOff x="979425" y="5534687"/>
            <a:chExt cx="10221975" cy="466063"/>
          </a:xfrm>
        </p:grpSpPr>
        <p:sp>
          <p:nvSpPr>
            <p:cNvPr id="15" name="body-proof-before-cost"/>
            <p:cNvSpPr txBox="1"/>
            <p:nvPr/>
          </p:nvSpPr>
          <p:spPr>
            <a:xfrm>
              <a:off x="979425" y="5534687"/>
              <a:ext cx="10221975" cy="4660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先证明保留的信息足够，再统计所有操作的总次数。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021456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第1章 · 习题1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218643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唯一的雪花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62862"/>
            <a:ext cx="10221975" cy="989938"/>
            <a:chOff x="979425" y="2362862"/>
            <a:chExt cx="10221975" cy="989938"/>
          </a:xfrm>
        </p:grpSpPr>
        <p:sp>
          <p:nvSpPr>
            <p:cNvPr id="7" name="body-snowflake-hint"/>
            <p:cNvSpPr txBox="1"/>
            <p:nvPr/>
          </p:nvSpPr>
          <p:spPr>
            <a:xfrm>
              <a:off x="979425" y="2362862"/>
              <a:ext cx="10221975" cy="9899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求最长的连续区间，要求其中所有编号互不相同。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提示：新编号 x 上一次出现在哪里？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820187"/>
            <a:ext cx="7147049" cy="2182827"/>
            <a:chOff x="979425" y="3820187"/>
            <a:chExt cx="7147049" cy="2182827"/>
          </a:xfrm>
        </p:grpSpPr>
        <p:sp>
          <p:nvSpPr>
            <p:cNvPr id="9" name="TextBox 9"/>
            <p:cNvSpPr txBox="1"/>
            <p:nvPr/>
          </p:nvSpPr>
          <p:spPr>
            <a:xfrm>
              <a:off x="979425" y="3820187"/>
              <a:ext cx="120700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参考答案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79425" y="4258337"/>
              <a:ext cx="7147049" cy="17446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下标从 1 开始，未出现的 last[x]=0，左端 l=1。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读到位置 r：l=max(l,last[x]+1)，再令 last[x]=r。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 r−l+1 更新答案；每组数据清空 last。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用哈希表记位置，期望 O(n)；左端始终不回退。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021456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第1章 · 习题2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175565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稳赚不赔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34287"/>
            <a:ext cx="10221975" cy="1230327"/>
            <a:chOff x="979425" y="2334287"/>
            <a:chExt cx="10221975" cy="1230327"/>
          </a:xfrm>
        </p:grpSpPr>
        <p:sp>
          <p:nvSpPr>
            <p:cNvPr id="7" name="body-profit-hint"/>
            <p:cNvSpPr txBox="1"/>
            <p:nvPr/>
          </p:nvSpPr>
          <p:spPr>
            <a:xfrm>
              <a:off x="979425" y="2334287"/>
              <a:ext cx="10221975" cy="1230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A、B 两类各有 n 份收益，每选一份都花费 1。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两类可分别选择，保底收益取两类总收益的较小者。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提示：固定每类所选数量，应该取哪些份？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715412"/>
            <a:ext cx="10221975" cy="430227"/>
            <a:chOff x="979425" y="3715412"/>
            <a:chExt cx="10221975" cy="430227"/>
          </a:xfrm>
        </p:grpSpPr>
        <p:sp>
          <p:nvSpPr>
            <p:cNvPr id="9" name="body-profit-prefixes"/>
            <p:cNvSpPr txBox="1"/>
            <p:nvPr/>
          </p:nvSpPr>
          <p:spPr>
            <a:xfrm>
              <a:off x="979425" y="3715412"/>
              <a:ext cx="102219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参考答案：分别降序，令 S、T 为前缀和，最大化：</a:t>
              </a:r>
            </a:p>
          </p:txBody>
        </p:sp>
      </p:grpSp>
      <mc:AlternateContent>
        <mc:Choice Requires="a14">
          <p:sp>
            <p:nvSpPr>
              <p:cNvPr id="11" name="profit-objective"/>
              <p:cNvSpPr txBox="1">
                <a:spLocks noGrp="1"/>
              </p:cNvSpPr>
              <p:nvPr/>
            </p:nvSpPr>
            <p:spPr>
              <a:xfrm>
                <a:off x="990600" y="4181475"/>
                <a:ext cx="10210800" cy="647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func>
                        <m:funcPr/>
                        <m:fName>
                          <m:limLow>
                            <m:limLowPr/>
                            <m:e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0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≤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i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,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j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≤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n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func>
                                <m:funcPr/>
                                <m:fName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min</m:t>
                                  </m:r>
                                </m:fName>
                                <m:e>
                                  <m:d>
                                    <m:dPr>
                                      <m:begChr m:val="("/>
                                      <m:sepChr m:val=""/>
                                      <m:endChr m:val=")"/>
                                      <m:grow m:val="on"/>
                                      <m:ctrl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e>
                                          <m:r>
                                            <a:rPr lang="zh-CN" sz="2400" dirty="0">
                                              <a:solidFill>
                                                <a:srgbClr val="167DA8"/>
                                              </a:solidFill>
                                              <a:latin typeface="Cambria Math"/>
                                              <a:ea typeface="Cambria Math"/>
                                              <a:cs typeface="Cambria Math"/>
                                            </a:rPr>
                                            <m:t>S</m:t>
                                          </m:r>
                                        </m:e>
                                        <m:sub>
                                          <m:r>
                                            <a:rPr lang="zh-CN" sz="2400" dirty="0">
                                              <a:solidFill>
                                                <a:srgbClr val="167DA8"/>
                                              </a:solidFill>
                                              <a:latin typeface="Cambria Math"/>
                                              <a:ea typeface="Cambria Math"/>
                                              <a:cs typeface="Cambria Math"/>
                                            </a:rPr>
                                            <m:t>i</m:t>
                                          </m:r>
                                        </m:sub>
                                      </m:sSub>
                                      <m:r>
                                        <m:rPr>
                                          <m:sty m:val="p"/>
                                        </m:r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,</m:t>
                                      </m:r>
                                      <m:sSub>
                                        <m:e>
                                          <m:r>
                                            <a:rPr lang="zh-CN" sz="2400" dirty="0">
                                              <a:solidFill>
                                                <a:srgbClr val="167DA8"/>
                                              </a:solidFill>
                                              <a:latin typeface="Cambria Math"/>
                                              <a:ea typeface="Cambria Math"/>
                                              <a:cs typeface="Cambria Math"/>
                                            </a:rPr>
                                            <m:t>T</m:t>
                                          </m:r>
                                        </m:e>
                                        <m:sub>
                                          <m:r>
                                            <a:rPr lang="zh-CN" sz="2400" dirty="0">
                                              <a:solidFill>
                                                <a:srgbClr val="167DA8"/>
                                              </a:solidFill>
                                              <a:latin typeface="Cambria Math"/>
                                              <a:ea typeface="Cambria Math"/>
                                              <a:cs typeface="Cambria Math"/>
                                            </a:rPr>
                                            <m:t>j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func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−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i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−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j</m:t>
                              </m:r>
                            </m:e>
                          </m:d>
                        </m:e>
                      </m:func>
                    </m:oMath>
                  </m:oMathPara>
                </a14:m>
              </a:p>
            </p:txBody>
          </p:sp>
        </mc:Choice>
      </mc:AlternateContent>
      <p:grpSp>
        <p:nvGrpSpPr>
          <p:cNvPr id="13" name="Group 13"/>
          <p:cNvGrpSpPr/>
          <p:nvPr/>
        </p:nvGrpSpPr>
        <p:grpSpPr>
          <a:xfrm>
            <a:off x="979425" y="5010812"/>
            <a:ext cx="10221975" cy="1125552"/>
            <a:chOff x="979425" y="5010812"/>
            <a:chExt cx="10221975" cy="1125552"/>
          </a:xfrm>
        </p:grpSpPr>
        <p:sp>
          <p:nvSpPr>
            <p:cNvPr id="12" name="body-profit-crossing"/>
            <p:cNvSpPr txBox="1"/>
            <p:nvPr/>
          </p:nvSpPr>
          <p:spPr>
            <a:xfrm>
              <a:off x="979425" y="5010812"/>
              <a:ext cx="10221975" cy="11255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固定 i，只查首个 T[j]≥S[i] 的 j 及前一个。</a:t>
              </a:r>
            </a:p>
            <a:p>
              <a:pPr algn="l">
                <a:lnSpc>
                  <a:spcPts val="2700"/>
                </a:lnSpc>
                <a:spcBef>
                  <a:spcPts val="75"/>
                </a:spcBef>
              </a:pPr>
              <a:r>
                <a:rPr lang="zh-CN" sz="19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每项≥1，交叉前 T[j]−j 不减，交叉后 −j 递减。</a:t>
              </a:r>
              <a:br/>
              <a:r>
                <a:rPr lang="zh-CN" sz="19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无交叉时取 j=n；允许不选。排序后双指针，总 O(n log n)。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021456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第1章 · 习题3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218643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钻石收藏家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72387"/>
            <a:ext cx="10221975" cy="980413"/>
            <a:chOff x="979425" y="2372387"/>
            <a:chExt cx="10221975" cy="980413"/>
          </a:xfrm>
        </p:grpSpPr>
        <p:sp>
          <p:nvSpPr>
            <p:cNvPr id="7" name="body-diamond-hint"/>
            <p:cNvSpPr txBox="1"/>
            <p:nvPr/>
          </p:nvSpPr>
          <p:spPr>
            <a:xfrm>
              <a:off x="979425" y="2372387"/>
              <a:ext cx="10221975" cy="9804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放两架钻石，每架的最大值与最小值之差不超过 K。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提示：排序以后，一架可以取一个连续段。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810662"/>
            <a:ext cx="6392669" cy="2154252"/>
            <a:chOff x="979425" y="3810662"/>
            <a:chExt cx="6392669" cy="2154252"/>
          </a:xfrm>
        </p:grpSpPr>
        <p:sp>
          <p:nvSpPr>
            <p:cNvPr id="9" name="TextBox 9"/>
            <p:cNvSpPr txBox="1"/>
            <p:nvPr/>
          </p:nvSpPr>
          <p:spPr>
            <a:xfrm>
              <a:off x="979425" y="3810662"/>
              <a:ext cx="120700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参考答案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79425" y="4277387"/>
              <a:ext cx="6392669" cy="16875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双指针求每个起点的最远合法右端。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预存每个前缀、后缀中，一架最多能放多少颗。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枚举分界，取“左侧最优 + 右侧最优”的最大值。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两段互不重叠；排序 O(n log n)，其余均 O(n)。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021456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第1章 · 习题4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175565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插入排序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53337"/>
            <a:ext cx="10221975" cy="1008988"/>
            <a:chOff x="979425" y="2353337"/>
            <a:chExt cx="10221975" cy="1008988"/>
          </a:xfrm>
        </p:grpSpPr>
        <p:sp>
          <p:nvSpPr>
            <p:cNvPr id="7" name="body-sorting-hint"/>
            <p:cNvSpPr txBox="1"/>
            <p:nvPr/>
          </p:nvSpPr>
          <p:spPr>
            <a:xfrm>
              <a:off x="979425" y="2353337"/>
              <a:ext cx="10221975" cy="10089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修改某个位置的值，查询它在稳定排序后的名次。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提示：相等的值按原下标排序；修改只影响谁？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591587"/>
            <a:ext cx="6979409" cy="2487627"/>
            <a:chOff x="979425" y="3591587"/>
            <a:chExt cx="6979409" cy="2487627"/>
          </a:xfrm>
        </p:grpSpPr>
        <p:sp>
          <p:nvSpPr>
            <p:cNvPr id="9" name="TextBox 9"/>
            <p:cNvSpPr txBox="1"/>
            <p:nvPr/>
          </p:nvSpPr>
          <p:spPr>
            <a:xfrm>
              <a:off x="979425" y="3591587"/>
              <a:ext cx="120700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参考答案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79425" y="4048787"/>
              <a:ext cx="6979409" cy="20304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按二元组 (a[i],i) 比较，初始化所有位置的名次。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修改 x 时，其他任意两项的先后关系不变。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旧 x 在 y 前：y 名次减 1；新 x 在 y 前：再加 1。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x 的新名次 = 1 + 排在新 x 前的元素个数。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一次修改扫描 O(n)；直接查名次 O(1)。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021456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第1章 · 习题5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34035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奶牛浴场：边界在哪里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812"/>
            <a:ext cx="10221975" cy="904213"/>
            <a:chOff x="979425" y="2343812"/>
            <a:chExt cx="10221975" cy="904213"/>
          </a:xfrm>
        </p:grpSpPr>
        <p:sp>
          <p:nvSpPr>
            <p:cNvPr id="7" name="body-bath-hint"/>
            <p:cNvSpPr txBox="1"/>
            <p:nvPr/>
          </p:nvSpPr>
          <p:spPr>
            <a:xfrm>
              <a:off x="979425" y="2343812"/>
              <a:ext cx="10221975" cy="9042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求最大空矩形：内部不能有奶牛，边上允许有。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提示：把合法矩形向外扩，直到每条边都不能再移动。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190625" y="3581400"/>
            <a:ext cx="4210050" cy="2057400"/>
            <a:chOff x="1190625" y="3581400"/>
            <a:chExt cx="4210050" cy="2057400"/>
          </a:xfrm>
        </p:grpSpPr>
        <p:sp>
          <p:nvSpPr>
            <p:cNvPr id="9" name="Rectangle 9"/>
            <p:cNvSpPr/>
            <p:nvPr/>
          </p:nvSpPr>
          <p:spPr>
            <a:xfrm>
              <a:off x="1190625" y="3581400"/>
              <a:ext cx="4210050" cy="2057400"/>
            </a:xfrm>
            <a:prstGeom prst="rect">
              <a:avLst/>
            </a:prstGeom>
            <a:noFill/>
            <a:ln w="19050">
              <a:solidFill>
                <a:srgbClr val="526477"/>
              </a:solidFill>
            </a:ln>
          </p:spPr>
        </p:sp>
        <p:sp>
          <p:nvSpPr>
            <p:cNvPr id="10" name="Rectangle 10"/>
            <p:cNvSpPr/>
            <p:nvPr/>
          </p:nvSpPr>
          <p:spPr>
            <a:xfrm>
              <a:off x="2266950" y="4038600"/>
              <a:ext cx="2276475" cy="1600200"/>
            </a:xfrm>
            <a:prstGeom prst="rect">
              <a:avLst/>
            </a:prstGeom>
            <a:solidFill>
              <a:schemeClr val="lt2"/>
            </a:solidFill>
            <a:ln w="28575">
              <a:solidFill>
                <a:schemeClr val="accent3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2200275" y="4772025"/>
              <a:ext cx="133350" cy="133350"/>
            </a:xfrm>
            <a:prstGeom prst="ellipse">
              <a:avLst/>
            </a:prstGeom>
            <a:solidFill>
              <a:srgbClr val="B54444"/>
            </a:solidFill>
            <a:ln>
              <a:noFill/>
            </a:ln>
          </p:spPr>
        </p:sp>
        <p:sp>
          <p:nvSpPr>
            <p:cNvPr id="12" name="Ellipse 12"/>
            <p:cNvSpPr/>
            <p:nvPr/>
          </p:nvSpPr>
          <p:spPr>
            <a:xfrm>
              <a:off x="4476750" y="5076825"/>
              <a:ext cx="133350" cy="133350"/>
            </a:xfrm>
            <a:prstGeom prst="ellipse">
              <a:avLst/>
            </a:prstGeom>
            <a:solidFill>
              <a:srgbClr val="B54444"/>
            </a:solidFill>
            <a:ln>
              <a:noFill/>
            </a:ln>
          </p:spPr>
        </p:sp>
        <p:sp>
          <p:nvSpPr>
            <p:cNvPr id="13" name="Ellipse 13"/>
            <p:cNvSpPr/>
            <p:nvPr/>
          </p:nvSpPr>
          <p:spPr>
            <a:xfrm>
              <a:off x="3486150" y="3971925"/>
              <a:ext cx="133350" cy="133350"/>
            </a:xfrm>
            <a:prstGeom prst="ellipse">
              <a:avLst/>
            </a:prstGeom>
            <a:solidFill>
              <a:srgbClr val="B54444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2874900" y="4639337"/>
              <a:ext cx="120700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内部为空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037200" y="3610637"/>
            <a:ext cx="5164200" cy="2228188"/>
            <a:chOff x="6037200" y="3610637"/>
            <a:chExt cx="5164200" cy="2228188"/>
          </a:xfrm>
        </p:grpSpPr>
        <p:sp>
          <p:nvSpPr>
            <p:cNvPr id="16" name="body-support-answer"/>
            <p:cNvSpPr txBox="1"/>
            <p:nvPr/>
          </p:nvSpPr>
          <p:spPr>
            <a:xfrm>
              <a:off x="6037200" y="3610637"/>
              <a:ext cx="5164200" cy="222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每条不能再扩的边，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由障碍点或场地边界支撑。</a:t>
              </a:r>
            </a:p>
            <a:p>
              <a:pPr algn="l">
                <a:lnSpc>
                  <a:spcPts val="3300"/>
                </a:lnSpc>
                <a:spcBef>
                  <a:spcPts val="750"/>
                </a:spcBef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枚举左、右内部支撑点；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两侧都在场地边界的情形，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另外按全宽条带处理。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021456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第1章 · 习题5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06349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奶牛浴场：提示对应的完整算法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24762"/>
            <a:ext cx="10221975" cy="1799563"/>
            <a:chOff x="979425" y="2324762"/>
            <a:chExt cx="10221975" cy="1799563"/>
          </a:xfrm>
        </p:grpSpPr>
        <p:sp>
          <p:nvSpPr>
            <p:cNvPr id="7" name="body-bath-left-sweep"/>
            <p:cNvSpPr txBox="1"/>
            <p:nvPr/>
          </p:nvSpPr>
          <p:spPr>
            <a:xfrm>
              <a:off x="979425" y="2324762"/>
              <a:ext cx="10221975" cy="17995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参考答案：过滤场地边界上的点，再按横坐标排序。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枚举左边支撑点，向右扫描，上下边从场地边界开始。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遇新横坐标，先算当前面积；再由障碍收紧上下边。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与支撑点同高则停止；扫到场地右边界也计算一次。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4372637"/>
            <a:ext cx="10221975" cy="980413"/>
            <a:chOff x="979425" y="4372637"/>
            <a:chExt cx="10221975" cy="980413"/>
          </a:xfrm>
        </p:grpSpPr>
        <p:sp>
          <p:nvSpPr>
            <p:cNvPr id="9" name="body-bath-other-cases"/>
            <p:cNvSpPr txBox="1"/>
            <p:nvPr/>
          </p:nvSpPr>
          <p:spPr>
            <a:xfrm>
              <a:off x="979425" y="4372637"/>
              <a:ext cx="10221975" cy="9804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横坐标镜像后再做一遍，覆盖右边有支撑点的情形。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最后按相邻纵坐标间隙，计算所有全宽条带。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25" y="5563262"/>
            <a:ext cx="10221975" cy="447013"/>
            <a:chOff x="979425" y="5563262"/>
            <a:chExt cx="10221975" cy="447013"/>
          </a:xfrm>
        </p:grpSpPr>
        <p:sp>
          <p:nvSpPr>
            <p:cNvPr id="11" name="body-bath-cost"/>
            <p:cNvSpPr txBox="1"/>
            <p:nvPr/>
          </p:nvSpPr>
          <p:spPr>
            <a:xfrm>
              <a:off x="979425" y="5563262"/>
              <a:ext cx="10221975" cy="4470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总时间 O(n²)，面积用 64 位；不要遗漏两侧都贴边的矩形。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021456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第1章 · 习题6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132486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贴海报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34287"/>
            <a:ext cx="10221975" cy="1028038"/>
            <a:chOff x="979425" y="2334287"/>
            <a:chExt cx="10221975" cy="1028038"/>
          </a:xfrm>
        </p:grpSpPr>
        <p:sp>
          <p:nvSpPr>
            <p:cNvPr id="7" name="body-poster-hint"/>
            <p:cNvSpPr txBox="1"/>
            <p:nvPr/>
          </p:nvSpPr>
          <p:spPr>
            <a:xfrm>
              <a:off x="979425" y="2334287"/>
              <a:ext cx="10221975" cy="10280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用尽量少的矩形海报，恰好覆盖建筑的轮廓。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提示：新建筑变低时，哪些正在延伸的高度层结束？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620162"/>
            <a:ext cx="6630159" cy="2440002"/>
            <a:chOff x="979425" y="3620162"/>
            <a:chExt cx="6630159" cy="2440002"/>
          </a:xfrm>
        </p:grpSpPr>
        <p:sp>
          <p:nvSpPr>
            <p:cNvPr id="9" name="TextBox 9"/>
            <p:cNvSpPr txBox="1"/>
            <p:nvPr/>
          </p:nvSpPr>
          <p:spPr>
            <a:xfrm>
              <a:off x="979425" y="3620162"/>
              <a:ext cx="120700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参考答案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79425" y="3991637"/>
              <a:ext cx="6630159" cy="20685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维护递增高度栈；新高度 h 到来，弹出所有更高值。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若栈顶等于 h，延续已有海报，不新增。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否则将正高度 h 入栈，海报数加 1。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 2、3、2，只需两张；宽度不影响最少张数。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每个高度入栈、出栈至多一次，总时间 O(n)。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021456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第1章 · 习题7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175565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滑动窗口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72387"/>
            <a:ext cx="10221975" cy="980413"/>
            <a:chOff x="979425" y="2372387"/>
            <a:chExt cx="10221975" cy="980413"/>
          </a:xfrm>
        </p:grpSpPr>
        <p:sp>
          <p:nvSpPr>
            <p:cNvPr id="7" name="body-dual-window-hint"/>
            <p:cNvSpPr txBox="1"/>
            <p:nvPr/>
          </p:nvSpPr>
          <p:spPr>
            <a:xfrm>
              <a:off x="979425" y="2372387"/>
              <a:ext cx="10221975" cy="9804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给定长度 k，同时求所有窗口的最小值和最大值。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提示：最小值与最大值需要同一批候选吗？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772562"/>
            <a:ext cx="7133079" cy="2106627"/>
            <a:chOff x="979425" y="3772562"/>
            <a:chExt cx="7133079" cy="2106627"/>
          </a:xfrm>
        </p:grpSpPr>
        <p:sp>
          <p:nvSpPr>
            <p:cNvPr id="9" name="TextBox 9"/>
            <p:cNvSpPr txBox="1"/>
            <p:nvPr/>
          </p:nvSpPr>
          <p:spPr>
            <a:xfrm>
              <a:off x="979425" y="3772562"/>
              <a:ext cx="120700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参考答案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79425" y="4220237"/>
              <a:ext cx="7133079" cy="165895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维护两条队列：最大队列弹 ≤，最小队列弹 ≥。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两条队列都按下标删除窗口外的元素。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先输出所有窗口的最小值一行，再输出最大值一行。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可直接复用 windowExtreme，两次线性扫描仍为 O(n)。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021456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第1章 · 习题8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63270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平衡的队列：任意区间的极差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34287"/>
            <a:ext cx="10221975" cy="1037563"/>
            <a:chOff x="979425" y="2334287"/>
            <a:chExt cx="10221975" cy="1037563"/>
          </a:xfrm>
        </p:grpSpPr>
        <p:sp>
          <p:nvSpPr>
            <p:cNvPr id="7" name="body-arbitrary-range-hint"/>
            <p:cNvSpPr txBox="1"/>
            <p:nvPr/>
          </p:nvSpPr>
          <p:spPr>
            <a:xfrm>
              <a:off x="979425" y="2334287"/>
              <a:ext cx="10221975" cy="10375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多次询问任意 [l,r] 的最大值减最小值，数组不变。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提示：询问边界可能回退，已经删掉的候选怎么找回？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763037"/>
            <a:ext cx="6965439" cy="2154252"/>
            <a:chOff x="979425" y="3763037"/>
            <a:chExt cx="6965439" cy="2154252"/>
          </a:xfrm>
        </p:grpSpPr>
        <p:sp>
          <p:nvSpPr>
            <p:cNvPr id="9" name="TextBox 9"/>
            <p:cNvSpPr txBox="1"/>
            <p:nvPr/>
          </p:nvSpPr>
          <p:spPr>
            <a:xfrm>
              <a:off x="979425" y="3763037"/>
              <a:ext cx="3872481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参考答案：预存更多区间信息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79425" y="4229762"/>
              <a:ext cx="6965439" cy="16875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每个起点，保存长度 1、2、4、8、… 的最大和最小值。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长区间由两个相邻、长度减半的区间合并得到。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这就是第 3 章将学习的 ST 表；下一页看如何查询。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先写暴力扫描，作为小数据核对程序。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021456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第1章 · 习题8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34035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两个预存区间覆盖询问</a:t>
            </a:r>
          </a:p>
        </p:txBody>
      </p:sp>
      <mc:AlternateContent>
        <mc:Choice Requires="a14">
          <p:sp>
            <p:nvSpPr>
              <p:cNvPr id="7" name="sparse-query"/>
              <p:cNvSpPr txBox="1">
                <a:spLocks noGrp="1"/>
              </p:cNvSpPr>
              <p:nvPr/>
            </p:nvSpPr>
            <p:spPr>
              <a:xfrm>
                <a:off x="990600" y="2209800"/>
                <a:ext cx="10210800" cy="666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k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d>
                        <m:dPr>
                          <m:begChr m:val="⌊"/>
                          <m:sepChr m:val=""/>
                          <m:endChr m:val="⌋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func>
                            <m:funcPr/>
                            <m:fName>
                              <m:sSub>
                                <m:e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log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2</m:t>
                                  </m:r>
                                </m:sub>
                              </m:sSub>
                            </m:fName>
                            <m:e>
                              <m:d>
                                <m:dPr>
                                  <m:begChr m:val="("/>
                                  <m:sepChr m:val=""/>
                                  <m:endChr m:val=")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r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−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l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+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1</m:t>
                                  </m:r>
                                </m:e>
                              </m:d>
                            </m:e>
                          </m:func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,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 xml:space="preserve"> </m:t>
                      </m:r>
                      <m:d>
                        <m:dPr>
                          <m:begChr m:val="["/>
                          <m:sepChr m:val=""/>
                          <m:endChr m:val="]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l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,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l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+</m:t>
                          </m:r>
                          <m:sSup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2</m:t>
                              </m:r>
                            </m:e>
                            <m:sup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k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,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 xml:space="preserve"> </m:t>
                      </m:r>
                      <m:d>
                        <m:dPr>
                          <m:begChr m:val="["/>
                          <m:sepChr m:val=""/>
                          <m:endChr m:val="]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r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sSup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2</m:t>
                              </m:r>
                            </m:e>
                            <m:sup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k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+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,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r</m:t>
                          </m:r>
                        </m:e>
                      </m:d>
                    </m:oMath>
                  </m:oMathPara>
                </a14:m>
              </a:p>
            </p:txBody>
          </p:sp>
        </mc:Choice>
      </mc:AlternateContent>
      <p:grpSp>
        <p:nvGrpSpPr>
          <p:cNvPr id="15" name="Group 15"/>
          <p:cNvGrpSpPr/>
          <p:nvPr/>
        </p:nvGrpSpPr>
        <p:grpSpPr>
          <a:xfrm>
            <a:off x="979425" y="3220112"/>
            <a:ext cx="8936100" cy="1218538"/>
            <a:chOff x="979425" y="3220112"/>
            <a:chExt cx="8936100" cy="1218538"/>
          </a:xfrm>
        </p:grpSpPr>
        <p:sp>
          <p:nvSpPr>
            <p:cNvPr id="8" name="TextBox 8"/>
            <p:cNvSpPr txBox="1"/>
            <p:nvPr/>
          </p:nvSpPr>
          <p:spPr>
            <a:xfrm>
              <a:off x="979425" y="3220112"/>
              <a:ext cx="5501383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例如询问 [2,7]，长 6，选两段长度 4：</a:t>
              </a:r>
            </a:p>
          </p:txBody>
        </p:sp>
        <p:sp>
          <p:nvSpPr>
            <p:cNvPr id="9" name="Rectangle 9"/>
            <p:cNvSpPr/>
            <p:nvPr/>
          </p:nvSpPr>
          <p:spPr>
            <a:xfrm>
              <a:off x="1914525" y="3695700"/>
              <a:ext cx="5334000" cy="152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4581525" y="4286250"/>
              <a:ext cx="5334000" cy="152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904874" y="3976397"/>
              <a:ext cx="159979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4571874" y="3976397"/>
              <a:ext cx="159979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086474" y="3976397"/>
              <a:ext cx="159979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753474" y="3976397"/>
              <a:ext cx="159979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7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79425" y="5020337"/>
            <a:ext cx="10221975" cy="980413"/>
            <a:chOff x="979425" y="5020337"/>
            <a:chExt cx="10221975" cy="980413"/>
          </a:xfrm>
        </p:grpSpPr>
        <p:sp>
          <p:nvSpPr>
            <p:cNvPr id="16" name="body-overlap-is-safe"/>
            <p:cNvSpPr txBox="1"/>
            <p:nvPr/>
          </p:nvSpPr>
          <p:spPr>
            <a:xfrm>
              <a:off x="979425" y="5020337"/>
              <a:ext cx="10221975" cy="9804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max、min 重复取同一值不改变结果，因此重叠安全。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两段最大取大、最小取小；预处理 O(n log n)，查询 O(1)。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021456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第1章 · 习题9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132486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切蛋糕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34287"/>
            <a:ext cx="10221975" cy="1249377"/>
            <a:chOff x="979425" y="2334287"/>
            <a:chExt cx="10221975" cy="1249377"/>
          </a:xfrm>
        </p:grpSpPr>
        <p:sp>
          <p:nvSpPr>
            <p:cNvPr id="7" name="body-cake-hint"/>
            <p:cNvSpPr txBox="1"/>
            <p:nvPr/>
          </p:nvSpPr>
          <p:spPr>
            <a:xfrm>
              <a:off x="979425" y="2334287"/>
              <a:ext cx="10221975" cy="1249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选非空连续段，长度不超过 m，求最大的和。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S[i] 为前 i 项之和，S[0]=0；段和为 S[i]−S[j]。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提示：固定右端 i，应该减去哪一个前缀和？</a:t>
              </a:r>
            </a:p>
          </p:txBody>
        </p:sp>
      </p:grpSp>
      <mc:AlternateContent>
        <mc:Choice Requires="a14">
          <p:sp>
            <p:nvSpPr>
              <p:cNvPr id="9" name="cake-objective"/>
              <p:cNvSpPr txBox="1">
                <a:spLocks noGrp="1"/>
              </p:cNvSpPr>
              <p:nvPr/>
            </p:nvSpPr>
            <p:spPr>
              <a:xfrm>
                <a:off x="990600" y="3705225"/>
                <a:ext cx="10210800" cy="762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func>
                        <m:funcPr/>
                        <m:fName>
                          <m:limLow>
                            <m:limLowPr/>
                            <m:e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i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S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i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−</m:t>
                              </m:r>
                              <m:func>
                                <m:funcPr/>
                                <m:fName>
                                  <m:limLow>
                                    <m:limLowPr/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min</m:t>
                                      </m:r>
                                    </m:e>
                                    <m:lim>
                                      <m:func>
                                        <m:funcPr/>
                                        <m:fName>
                                          <m:r>
                                            <m:rPr>
                                              <m:sty m:val="p"/>
                                            </m:rPr>
                                            <a:rPr lang="zh-CN" sz="2400" dirty="0">
                                              <a:solidFill>
                                                <a:srgbClr val="167DA8"/>
                                              </a:solidFill>
                                              <a:latin typeface="Cambria Math"/>
                                              <a:ea typeface="Cambria Math"/>
                                              <a:cs typeface="Cambria Math"/>
                                            </a:rPr>
                                            <m:t>max</m:t>
                                          </m:r>
                                        </m:fName>
                                        <m:e>
                                          <m:d>
                                            <m:dPr>
                                              <m:begChr m:val="("/>
                                              <m:sepChr m:val=""/>
                                              <m:endChr m:val=")"/>
                                              <m:grow m:val="on"/>
                                              <m:ctrlPr>
                                                <a:rPr lang="zh-CN" sz="2400" dirty="0">
                                                  <a:solidFill>
                                                    <a:srgbClr val="167DA8"/>
                                                  </a:solidFill>
                                                  <a:latin typeface="Cambria Math"/>
                                                  <a:ea typeface="Cambria Math"/>
                                                  <a:cs typeface="Cambria Math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zh-CN" sz="2400" dirty="0">
                                                  <a:solidFill>
                                                    <a:srgbClr val="167DA8"/>
                                                  </a:solidFill>
                                                  <a:latin typeface="Cambria Math"/>
                                                  <a:ea typeface="Cambria Math"/>
                                                  <a:cs typeface="Cambria Math"/>
                                                </a:rPr>
                                                <m:t>0</m:t>
                                              </m:r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zh-CN" sz="2400" dirty="0">
                                                  <a:solidFill>
                                                    <a:srgbClr val="167DA8"/>
                                                  </a:solidFill>
                                                  <a:latin typeface="Cambria Math"/>
                                                  <a:ea typeface="Cambria Math"/>
                                                  <a:cs typeface="Cambria Math"/>
                                                </a:rPr>
                                                <m:t>,</m:t>
                                              </m:r>
                                              <m:r>
                                                <a:rPr lang="zh-CN" sz="2400" dirty="0">
                                                  <a:solidFill>
                                                    <a:srgbClr val="167DA8"/>
                                                  </a:solidFill>
                                                  <a:latin typeface="Cambria Math"/>
                                                  <a:ea typeface="Cambria Math"/>
                                                  <a:cs typeface="Cambria Math"/>
                                                </a:rPr>
                                                <m:t>i</m:t>
                                              </m:r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zh-CN" sz="2400" dirty="0">
                                                  <a:solidFill>
                                                    <a:srgbClr val="167DA8"/>
                                                  </a:solidFill>
                                                  <a:latin typeface="Cambria Math"/>
                                                  <a:ea typeface="Cambria Math"/>
                                                  <a:cs typeface="Cambria Math"/>
                                                </a:rPr>
                                                <m:t>−</m:t>
                                              </m:r>
                                              <m:r>
                                                <a:rPr lang="zh-CN" sz="2400" dirty="0">
                                                  <a:solidFill>
                                                    <a:srgbClr val="167DA8"/>
                                                  </a:solidFill>
                                                  <a:latin typeface="Cambria Math"/>
                                                  <a:ea typeface="Cambria Math"/>
                                                  <a:cs typeface="Cambria Math"/>
                                                </a:rPr>
                                                <m:t>m</m:t>
                                              </m:r>
                                            </m:e>
                                          </m:d>
                                        </m:e>
                                      </m:func>
                                      <m:r>
                                        <m:rPr>
                                          <m:sty m:val="p"/>
                                        </m:r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≤</m:t>
                                      </m:r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j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&lt;</m:t>
                                      </m:r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i</m:t>
                                      </m:r>
                                    </m:lim>
                                  </m:limLow>
                                </m:fName>
                                <m:e>
                                  <m:sSub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S</m:t>
                                      </m:r>
                                    </m:e>
                                    <m:sub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j</m:t>
                                      </m:r>
                                    </m:sub>
                                  </m:sSub>
                                </m:e>
                              </m:func>
                            </m:e>
                          </m:d>
                        </m:e>
                      </m:func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979425" y="4734587"/>
            <a:ext cx="10221975" cy="1266163"/>
            <a:chOff x="979425" y="4734587"/>
            <a:chExt cx="10221975" cy="1266163"/>
          </a:xfrm>
        </p:grpSpPr>
        <p:sp>
          <p:nvSpPr>
            <p:cNvPr id="10" name="body-cake-answer"/>
            <p:cNvSpPr txBox="1"/>
            <p:nvPr/>
          </p:nvSpPr>
          <p:spPr>
            <a:xfrm>
              <a:off x="979425" y="4734587"/>
              <a:ext cx="10221975" cy="12661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参考答案：单调队列维护候选前缀和的最小值。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先查询，再加入 S[i]，保证选出的段非空。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全负数也必须选一块；时间 O(n)，前缀和用 64 位。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184347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第1章 · 习题10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218643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小琪的格子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34287"/>
            <a:ext cx="10221975" cy="1249377"/>
            <a:chOff x="979425" y="2334287"/>
            <a:chExt cx="10221975" cy="1249377"/>
          </a:xfrm>
        </p:grpSpPr>
        <p:sp>
          <p:nvSpPr>
            <p:cNvPr id="7" name="body-jump-hint"/>
            <p:cNvSpPr txBox="1"/>
            <p:nvPr/>
          </p:nvSpPr>
          <p:spPr>
            <a:xfrm>
              <a:off x="979425" y="2334287"/>
              <a:ext cx="10221975" cy="1249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从 0 出发，每次向右跳 L 到 R 格，落地获得分数。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越过 N 后结束，求最高总分。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提示：要落到 i，上一步只能在哪里？</a:t>
              </a:r>
            </a:p>
          </p:txBody>
        </p:sp>
      </p:grpSp>
      <mc:AlternateContent>
        <mc:Choice Requires="a14">
          <p:sp>
            <p:nvSpPr>
              <p:cNvPr id="9" name="jump-recurrence"/>
              <p:cNvSpPr txBox="1">
                <a:spLocks noGrp="1"/>
              </p:cNvSpPr>
              <p:nvPr/>
            </p:nvSpPr>
            <p:spPr>
              <a:xfrm>
                <a:off x="990600" y="3600450"/>
                <a:ext cx="10210800" cy="762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f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A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</m:t>
                      </m:r>
                      <m:func>
                        <m:funcPr/>
                        <m:fName>
                          <m:limLow>
                            <m:limLowPr/>
                            <m:e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i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−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R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≤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j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≤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i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−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L</m:t>
                              </m:r>
                            </m:lim>
                          </m:limLow>
                        </m:fName>
                        <m:e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f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j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979425" y="4563137"/>
            <a:ext cx="10221975" cy="1516077"/>
            <a:chOff x="979425" y="4563137"/>
            <a:chExt cx="10221975" cy="1516077"/>
          </a:xfrm>
        </p:grpSpPr>
        <p:sp>
          <p:nvSpPr>
            <p:cNvPr id="10" name="body-jump-answer"/>
            <p:cNvSpPr txBox="1"/>
            <p:nvPr/>
          </p:nvSpPr>
          <p:spPr>
            <a:xfrm>
              <a:off x="979425" y="4563137"/>
              <a:ext cx="10221975" cy="15160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参考答案：f[i] 是落在 i 时的最高分；f[0]=0。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其余初值为负无穷；用单调队列维护可达候选。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只把非负下标、可到达的 j 入队，空队列表示不可达。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答案取 i+R&gt;N 的可达 f[i]；跳出后不再加格子分。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858566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第1章 · 自检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20192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用反例检查边界和相等关系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34287"/>
            <a:ext cx="10221975" cy="430227"/>
            <a:chOff x="979425" y="2334287"/>
            <a:chExt cx="10221975" cy="430227"/>
          </a:xfrm>
        </p:grpSpPr>
        <p:sp>
          <p:nvSpPr>
            <p:cNvPr id="7" name="body-quiz-equal-cows"/>
            <p:cNvSpPr txBox="1"/>
            <p:nvPr/>
          </p:nvSpPr>
          <p:spPr>
            <a:xfrm>
              <a:off x="979425" y="2334287"/>
              <a:ext cx="102219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等高的牛可以留在栈里，计入能看见的数量吗？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2877212"/>
            <a:ext cx="10221975" cy="430227"/>
            <a:chOff x="979425" y="2877212"/>
            <a:chExt cx="10221975" cy="430227"/>
          </a:xfrm>
        </p:grpSpPr>
        <p:sp>
          <p:nvSpPr>
            <p:cNvPr id="9" name="body-answer-equal-cows"/>
            <p:cNvSpPr txBox="1"/>
            <p:nvPr/>
          </p:nvSpPr>
          <p:spPr>
            <a:xfrm>
              <a:off x="979425" y="2877212"/>
              <a:ext cx="102219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不可以。两头高度 5、5 的牛，贡献是 0，遇等高要弹。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25" y="3582062"/>
            <a:ext cx="10221975" cy="430227"/>
            <a:chOff x="979425" y="3582062"/>
            <a:chExt cx="10221975" cy="430227"/>
          </a:xfrm>
        </p:grpSpPr>
        <p:sp>
          <p:nvSpPr>
            <p:cNvPr id="11" name="body-quiz-expiry"/>
            <p:cNvSpPr txBox="1"/>
            <p:nvPr/>
          </p:nvSpPr>
          <p:spPr>
            <a:xfrm>
              <a:off x="979425" y="3582062"/>
              <a:ext cx="102219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只维护最大值，不检查下标是否过期，可以吗？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79425" y="4124987"/>
            <a:ext cx="10221975" cy="430227"/>
            <a:chOff x="979425" y="4124987"/>
            <a:chExt cx="10221975" cy="430227"/>
          </a:xfrm>
        </p:grpSpPr>
        <p:sp>
          <p:nvSpPr>
            <p:cNvPr id="13" name="body-answer-expiry"/>
            <p:cNvSpPr txBox="1"/>
            <p:nvPr/>
          </p:nvSpPr>
          <p:spPr>
            <a:xfrm>
              <a:off x="979425" y="4124987"/>
              <a:ext cx="102219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不可以。k=1，数列 9、1，第二个答案必须是 1。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79425" y="4829837"/>
            <a:ext cx="10221975" cy="430227"/>
            <a:chOff x="979425" y="4829837"/>
            <a:chExt cx="10221975" cy="430227"/>
          </a:xfrm>
        </p:grpSpPr>
        <p:sp>
          <p:nvSpPr>
            <p:cNvPr id="15" name="body-quiz-empty-segment"/>
            <p:cNvSpPr txBox="1"/>
            <p:nvPr/>
          </p:nvSpPr>
          <p:spPr>
            <a:xfrm>
              <a:off x="979425" y="4829837"/>
              <a:ext cx="102219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非空最大子段和，全负数时能输出 0 吗？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79425" y="5391812"/>
            <a:ext cx="10221975" cy="513688"/>
            <a:chOff x="979425" y="5391812"/>
            <a:chExt cx="10221975" cy="513688"/>
          </a:xfrm>
        </p:grpSpPr>
        <p:sp>
          <p:nvSpPr>
            <p:cNvPr id="17" name="body-answer-empty-segment"/>
            <p:cNvSpPr txBox="1"/>
            <p:nvPr/>
          </p:nvSpPr>
          <p:spPr>
            <a:xfrm>
              <a:off x="979425" y="5391812"/>
              <a:ext cx="10221975" cy="5136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不能。只有一项 −2 时，唯一合法答案就是 −2。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1858566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第1章 · 回顾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34035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检查优化的依据与实现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62862"/>
            <a:ext cx="10221975" cy="1932913"/>
            <a:chOff x="979425" y="2362862"/>
            <a:chExt cx="10221975" cy="1932913"/>
          </a:xfrm>
        </p:grpSpPr>
        <p:sp>
          <p:nvSpPr>
            <p:cNvPr id="7" name="body-implementation-questions"/>
            <p:cNvSpPr txBox="1"/>
            <p:nvPr/>
          </p:nvSpPr>
          <p:spPr>
            <a:xfrm>
              <a:off x="979425" y="2362862"/>
              <a:ext cx="10221975" cy="19329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实现一种优化之前，先写清楚：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每个变量表示什么，维护的范围在哪里。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删除、合并或复用为什么不会漏掉答案。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边界与相等如何处理，总操作次数如何计算。</a:t>
              </a:r>
            </a:p>
          </p:txBody>
        </p:sp>
      </p:grpSp>
      <p:sp>
        <p:nvSpPr>
          <p:cNvPr id="11" name="textbox-next-chapter"/>
          <p:cNvSpPr/>
          <p:nvPr/>
        </p:nvSpPr>
        <p:spPr>
          <a:xfrm>
            <a:off x="990600" y="4838700"/>
            <a:ext cx="10210800" cy="1076325"/>
          </a:xfrm>
          <a:prstGeom prst="roundRect">
            <a:avLst>
              <a:gd name="adj" fmla="val 12389"/>
            </a:avLst>
          </a:prstGeom>
          <a:solidFill>
            <a:schemeClr val="lt2"/>
          </a:solidFill>
          <a:ln>
            <a:noFill/>
          </a:ln>
        </p:spPr>
        <p:txBody>
          <a:bodyPr wrap="square" lIns="159319" tIns="123531" rIns="159319" bIns="-39056" anchor="t" anchorCtr="0">
            <a:noAutofit/>
          </a:bodyPr>
          <a:lstStyle/>
          <a:p>
            <a:pPr algn="l">
              <a:lnSpc>
                <a:spcPts val="3375"/>
              </a:lnSpc>
            </a:pPr>
            <a:r>
              <a:rPr lang="zh-CN" sz="2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下一章：前缀和、差分与离散化。</a:t>
            </a:r>
            <a:br/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把重复的区间计算，转成可以复用的前缀信息。</a:t>
            </a:r>
          </a:p>
        </p:txBody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233448"/>
      </a:dk1>
      <a:lt1>
        <a:srgbClr val="FFFFFF"/>
      </a:lt1>
      <a:dk2>
        <a:srgbClr val="1F497D"/>
      </a:dk2>
      <a:lt2>
        <a:srgbClr val="F2F6F8"/>
      </a:lt2>
      <a:accent1>
        <a:srgbClr val="192C4D"/>
      </a:accent1>
      <a:accent2>
        <a:srgbClr val="70AA43"/>
      </a:accent2>
      <a:accent3>
        <a:srgbClr val="167DA8"/>
      </a:accent3>
      <a:accent4>
        <a:srgbClr val="192C4D"/>
      </a:accent4>
      <a:accent5>
        <a:srgbClr val="526477"/>
      </a:accent5>
      <a:accent6>
        <a:srgbClr val="CAD5DE"/>
      </a:accent6>
      <a:hlink>
        <a:srgbClr val="70AA43"/>
      </a:hlink>
      <a:folHlink>
        <a:srgbClr val="167DA8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233448"/>
      </a:dk1>
      <a:lt1>
        <a:srgbClr val="FFFFFF"/>
      </a:lt1>
      <a:dk2>
        <a:srgbClr val="1F497D"/>
      </a:dk2>
      <a:lt2>
        <a:srgbClr val="F2F6F8"/>
      </a:lt2>
      <a:accent1>
        <a:srgbClr val="192C4D"/>
      </a:accent1>
      <a:accent2>
        <a:srgbClr val="70AA43"/>
      </a:accent2>
      <a:accent3>
        <a:srgbClr val="167DA8"/>
      </a:accent3>
      <a:accent4>
        <a:srgbClr val="192C4D"/>
      </a:accent4>
      <a:accent5>
        <a:srgbClr val="526477"/>
      </a:accent5>
      <a:accent6>
        <a:srgbClr val="CAD5DE"/>
      </a:accent6>
      <a:hlink>
        <a:srgbClr val="70AA43"/>
      </a:hlink>
      <a:folHlink>
        <a:srgbClr val="167DA8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78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2026-10-08T05:35:34Z</dcterms:created>
  <dcterms:modified xsi:type="dcterms:W3CDTF">2026-10-08T05:35:34Z</dcterms:modified>
  <cp:category/>
  <cp:contentStatus/>
</cp:coreProperties>
</file>