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85"/>
  </p:notesMasterIdLst>
  <p:sldIdLst>
    <p:sldId id="256" r:id="rId86"/>
    <p:sldId id="257" r:id="rId87"/>
    <p:sldId id="258" r:id="rId88"/>
    <p:sldId id="259" r:id="rId89"/>
    <p:sldId id="260" r:id="rId90"/>
    <p:sldId id="261" r:id="rId91"/>
    <p:sldId id="262" r:id="rId92"/>
    <p:sldId id="263" r:id="rId93"/>
    <p:sldId id="264" r:id="rId94"/>
    <p:sldId id="265" r:id="rId95"/>
    <p:sldId id="266" r:id="rId96"/>
    <p:sldId id="267" r:id="rId97"/>
    <p:sldId id="268" r:id="rId98"/>
    <p:sldId id="269" r:id="rId99"/>
    <p:sldId id="270" r:id="rId100"/>
    <p:sldId id="271" r:id="rId101"/>
    <p:sldId id="272" r:id="rId102"/>
    <p:sldId id="273" r:id="rId103"/>
    <p:sldId id="274" r:id="rId104"/>
    <p:sldId id="275" r:id="rId105"/>
    <p:sldId id="276" r:id="rId106"/>
    <p:sldId id="277" r:id="rId107"/>
    <p:sldId id="278" r:id="rId108"/>
    <p:sldId id="279" r:id="rId109"/>
    <p:sldId id="280" r:id="rId110"/>
    <p:sldId id="281" r:id="rId111"/>
    <p:sldId id="282" r:id="rId112"/>
    <p:sldId id="283" r:id="rId113"/>
    <p:sldId id="284" r:id="rId114"/>
    <p:sldId id="285" r:id="rId115"/>
    <p:sldId id="286" r:id="rId116"/>
    <p:sldId id="287" r:id="rId117"/>
    <p:sldId id="288" r:id="rId118"/>
    <p:sldId id="289" r:id="rId119"/>
    <p:sldId id="290" r:id="rId120"/>
    <p:sldId id="291" r:id="rId121"/>
    <p:sldId id="292" r:id="rId122"/>
    <p:sldId id="293" r:id="rId123"/>
    <p:sldId id="294" r:id="rId124"/>
    <p:sldId id="295" r:id="rId125"/>
    <p:sldId id="296" r:id="rId126"/>
    <p:sldId id="297" r:id="rId127"/>
    <p:sldId id="298" r:id="rId128"/>
    <p:sldId id="299" r:id="rId129"/>
    <p:sldId id="300" r:id="rId130"/>
    <p:sldId id="301" r:id="rId131"/>
    <p:sldId id="302" r:id="rId132"/>
    <p:sldId id="303" r:id="rId133"/>
    <p:sldId id="304" r:id="rId134"/>
    <p:sldId id="305" r:id="rId135"/>
    <p:sldId id="306" r:id="rId136"/>
    <p:sldId id="307" r:id="rId137"/>
    <p:sldId id="308" r:id="rId138"/>
    <p:sldId id="309" r:id="rId139"/>
    <p:sldId id="310" r:id="rId140"/>
    <p:sldId id="311" r:id="rId141"/>
    <p:sldId id="312" r:id="rId142"/>
    <p:sldId id="313" r:id="rId143"/>
    <p:sldId id="314" r:id="rId144"/>
    <p:sldId id="315" r:id="rId145"/>
    <p:sldId id="316" r:id="rId146"/>
    <p:sldId id="317" r:id="rId147"/>
    <p:sldId id="318" r:id="rId148"/>
    <p:sldId id="319" r:id="rId149"/>
    <p:sldId id="320" r:id="rId150"/>
    <p:sldId id="321" r:id="rId151"/>
    <p:sldId id="322" r:id="rId152"/>
    <p:sldId id="323" r:id="rId153"/>
    <p:sldId id="324" r:id="rId154"/>
    <p:sldId id="325" r:id="rId155"/>
    <p:sldId id="326" r:id="rId156"/>
    <p:sldId id="327" r:id="rId157"/>
    <p:sldId id="328" r:id="rId158"/>
    <p:sldId id="329" r:id="rId159"/>
    <p:sldId id="330" r:id="rId160"/>
    <p:sldId id="331" r:id="rId161"/>
    <p:sldId id="332" r:id="rId162"/>
    <p:sldId id="333" r:id="rId163"/>
    <p:sldId id="334" r:id="rId164"/>
    <p:sldId id="335" r:id="rId165"/>
    <p:sldId id="336" r:id="rId166"/>
    <p:sldId id="337" r:id="rId167"/>
    <p:sldId id="338" r:id="rId168"/>
    <p:sldId id="339" r:id="rId169"/>
    <p:sldId id="340" r:id="rId170"/>
    <p:sldId id="341" r:id="rId171"/>
    <p:sldId id="342" r:id="rId172"/>
    <p:sldId id="343" r:id="rId173"/>
    <p:sldId id="344" r:id="rId174"/>
    <p:sldId id="345" r:id="rId175"/>
    <p:sldId id="346" r:id="rId176"/>
    <p:sldId id="347" r:id="rId177"/>
    <p:sldId id="348" r:id="rId178"/>
    <p:sldId id="349" r:id="rId179"/>
    <p:sldId id="350" r:id="rId180"/>
    <p:sldId id="351" r:id="rId181"/>
    <p:sldId id="352" r:id="rId182"/>
    <p:sldId id="353" r:id="rId183"/>
    <p:sldId id="354" r:id="rId184"/>
    <p:sldId id="355" r:id="rId185"/>
    <p:sldId id="356" r:id="rId186"/>
    <p:sldId id="357" r:id="rId187"/>
    <p:sldId id="358" r:id="rId188"/>
    <p:sldId id="359" r:id="rId189"/>
    <p:sldId id="360" r:id="rId190"/>
    <p:sldId id="361" r:id="rId191"/>
    <p:sldId id="362" r:id="rId192"/>
    <p:sldId id="363" r:id="rId193"/>
    <p:sldId id="364" r:id="rId194"/>
    <p:sldId id="365" r:id="rId195"/>
    <p:sldId id="366" r:id="rId196"/>
    <p:sldId id="367" r:id="rId197"/>
    <p:sldId id="368" r:id="rId198"/>
    <p:sldId id="369" r:id="rId199"/>
    <p:sldId id="370" r:id="rId200"/>
    <p:sldId id="371" r:id="rId201"/>
    <p:sldId id="372" r:id="rId202"/>
    <p:sldId id="373" r:id="rId203"/>
    <p:sldId id="374" r:id="rId204"/>
    <p:sldId id="375" r:id="rId205"/>
    <p:sldId id="376" r:id="rId206"/>
    <p:sldId id="377" r:id="rId207"/>
    <p:sldId id="378" r:id="rId208"/>
    <p:sldId id="379" r:id="rId209"/>
    <p:sldId id="380" r:id="rId210"/>
    <p:sldId id="381" r:id="rId211"/>
    <p:sldId id="382" r:id="rId212"/>
    <p:sldId id="383" r:id="rId213"/>
    <p:sldId id="384" r:id="rId214"/>
    <p:sldId id="385" r:id="rId215"/>
    <p:sldId id="386" r:id="rId216"/>
    <p:sldId id="387" r:id="rId217"/>
    <p:sldId id="388" r:id="rId218"/>
    <p:sldId id="389" r:id="rId219"/>
    <p:sldId id="390" r:id="rId220"/>
    <p:sldId id="391" r:id="rId221"/>
    <p:sldId id="392" r:id="rId222"/>
    <p:sldId id="393" r:id="rId223"/>
    <p:sldId id="394" r:id="rId224"/>
    <p:sldId id="395" r:id="rId225"/>
    <p:sldId id="396" r:id="rId226"/>
    <p:sldId id="397" r:id="rId227"/>
    <p:sldId id="398" r:id="rId228"/>
    <p:sldId id="399" r:id="rId229"/>
    <p:sldId id="400" r:id="rId230"/>
    <p:sldId id="401" r:id="rId231"/>
    <p:sldId id="402" r:id="rId232"/>
    <p:sldId id="403" r:id="rId233"/>
    <p:sldId id="404" r:id="rId234"/>
    <p:sldId id="405" r:id="rId235"/>
    <p:sldId id="406" r:id="rId236"/>
    <p:sldId id="407" r:id="rId237"/>
    <p:sldId id="408" r:id="rId23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85" Type="http://schemas.openxmlformats.org/officeDocument/2006/relationships/notesMaster" Target="notesMasters/notesMaster1.xml" />
<Relationship Id="rId86" Type="http://schemas.openxmlformats.org/officeDocument/2006/relationships/slide" Target="slides/slide1.xml" /><Relationship Id="rId87" Type="http://schemas.openxmlformats.org/officeDocument/2006/relationships/slide" Target="slides/slide2.xml" /><Relationship Id="rId88" Type="http://schemas.openxmlformats.org/officeDocument/2006/relationships/slide" Target="slides/slide3.xml" /><Relationship Id="rId89" Type="http://schemas.openxmlformats.org/officeDocument/2006/relationships/slide" Target="slides/slide4.xml" /><Relationship Id="rId90" Type="http://schemas.openxmlformats.org/officeDocument/2006/relationships/slide" Target="slides/slide5.xml" /><Relationship Id="rId91" Type="http://schemas.openxmlformats.org/officeDocument/2006/relationships/slide" Target="slides/slide6.xml" /><Relationship Id="rId92" Type="http://schemas.openxmlformats.org/officeDocument/2006/relationships/slide" Target="slides/slide7.xml" /><Relationship Id="rId93" Type="http://schemas.openxmlformats.org/officeDocument/2006/relationships/slide" Target="slides/slide8.xml" /><Relationship Id="rId94" Type="http://schemas.openxmlformats.org/officeDocument/2006/relationships/slide" Target="slides/slide9.xml" /><Relationship Id="rId95" Type="http://schemas.openxmlformats.org/officeDocument/2006/relationships/slide" Target="slides/slide10.xml" /><Relationship Id="rId96" Type="http://schemas.openxmlformats.org/officeDocument/2006/relationships/slide" Target="slides/slide11.xml" /><Relationship Id="rId97" Type="http://schemas.openxmlformats.org/officeDocument/2006/relationships/slide" Target="slides/slide12.xml" /><Relationship Id="rId98" Type="http://schemas.openxmlformats.org/officeDocument/2006/relationships/slide" Target="slides/slide13.xml" /><Relationship Id="rId99" Type="http://schemas.openxmlformats.org/officeDocument/2006/relationships/slide" Target="slides/slide14.xml" /><Relationship Id="rId100" Type="http://schemas.openxmlformats.org/officeDocument/2006/relationships/slide" Target="slides/slide15.xml" /><Relationship Id="rId101" Type="http://schemas.openxmlformats.org/officeDocument/2006/relationships/slide" Target="slides/slide16.xml" /><Relationship Id="rId102" Type="http://schemas.openxmlformats.org/officeDocument/2006/relationships/slide" Target="slides/slide17.xml" /><Relationship Id="rId103" Type="http://schemas.openxmlformats.org/officeDocument/2006/relationships/slide" Target="slides/slide18.xml" /><Relationship Id="rId104" Type="http://schemas.openxmlformats.org/officeDocument/2006/relationships/slide" Target="slides/slide19.xml" /><Relationship Id="rId105" Type="http://schemas.openxmlformats.org/officeDocument/2006/relationships/slide" Target="slides/slide20.xml" /><Relationship Id="rId106" Type="http://schemas.openxmlformats.org/officeDocument/2006/relationships/slide" Target="slides/slide21.xml" /><Relationship Id="rId107" Type="http://schemas.openxmlformats.org/officeDocument/2006/relationships/slide" Target="slides/slide22.xml" /><Relationship Id="rId108" Type="http://schemas.openxmlformats.org/officeDocument/2006/relationships/slide" Target="slides/slide23.xml" /><Relationship Id="rId109" Type="http://schemas.openxmlformats.org/officeDocument/2006/relationships/slide" Target="slides/slide24.xml" /><Relationship Id="rId110" Type="http://schemas.openxmlformats.org/officeDocument/2006/relationships/slide" Target="slides/slide25.xml" /><Relationship Id="rId111" Type="http://schemas.openxmlformats.org/officeDocument/2006/relationships/slide" Target="slides/slide26.xml" /><Relationship Id="rId112" Type="http://schemas.openxmlformats.org/officeDocument/2006/relationships/slide" Target="slides/slide27.xml" /><Relationship Id="rId113" Type="http://schemas.openxmlformats.org/officeDocument/2006/relationships/slide" Target="slides/slide28.xml" /><Relationship Id="rId114" Type="http://schemas.openxmlformats.org/officeDocument/2006/relationships/slide" Target="slides/slide29.xml" /><Relationship Id="rId115" Type="http://schemas.openxmlformats.org/officeDocument/2006/relationships/slide" Target="slides/slide30.xml" /><Relationship Id="rId116" Type="http://schemas.openxmlformats.org/officeDocument/2006/relationships/slide" Target="slides/slide31.xml" /><Relationship Id="rId117" Type="http://schemas.openxmlformats.org/officeDocument/2006/relationships/slide" Target="slides/slide32.xml" /><Relationship Id="rId118" Type="http://schemas.openxmlformats.org/officeDocument/2006/relationships/slide" Target="slides/slide33.xml" /><Relationship Id="rId119" Type="http://schemas.openxmlformats.org/officeDocument/2006/relationships/slide" Target="slides/slide34.xml" /><Relationship Id="rId120" Type="http://schemas.openxmlformats.org/officeDocument/2006/relationships/slide" Target="slides/slide35.xml" /><Relationship Id="rId121" Type="http://schemas.openxmlformats.org/officeDocument/2006/relationships/slide" Target="slides/slide36.xml" /><Relationship Id="rId122" Type="http://schemas.openxmlformats.org/officeDocument/2006/relationships/slide" Target="slides/slide37.xml" /><Relationship Id="rId123" Type="http://schemas.openxmlformats.org/officeDocument/2006/relationships/slide" Target="slides/slide38.xml" /><Relationship Id="rId124" Type="http://schemas.openxmlformats.org/officeDocument/2006/relationships/slide" Target="slides/slide39.xml" /><Relationship Id="rId125" Type="http://schemas.openxmlformats.org/officeDocument/2006/relationships/slide" Target="slides/slide40.xml" /><Relationship Id="rId126" Type="http://schemas.openxmlformats.org/officeDocument/2006/relationships/slide" Target="slides/slide41.xml" /><Relationship Id="rId127" Type="http://schemas.openxmlformats.org/officeDocument/2006/relationships/slide" Target="slides/slide42.xml" /><Relationship Id="rId128" Type="http://schemas.openxmlformats.org/officeDocument/2006/relationships/slide" Target="slides/slide43.xml" /><Relationship Id="rId129" Type="http://schemas.openxmlformats.org/officeDocument/2006/relationships/slide" Target="slides/slide44.xml" /><Relationship Id="rId130" Type="http://schemas.openxmlformats.org/officeDocument/2006/relationships/slide" Target="slides/slide45.xml" /><Relationship Id="rId131" Type="http://schemas.openxmlformats.org/officeDocument/2006/relationships/slide" Target="slides/slide46.xml" /><Relationship Id="rId132" Type="http://schemas.openxmlformats.org/officeDocument/2006/relationships/slide" Target="slides/slide47.xml" /><Relationship Id="rId133" Type="http://schemas.openxmlformats.org/officeDocument/2006/relationships/slide" Target="slides/slide48.xml" /><Relationship Id="rId134" Type="http://schemas.openxmlformats.org/officeDocument/2006/relationships/slide" Target="slides/slide49.xml" /><Relationship Id="rId135" Type="http://schemas.openxmlformats.org/officeDocument/2006/relationships/slide" Target="slides/slide50.xml" /><Relationship Id="rId136" Type="http://schemas.openxmlformats.org/officeDocument/2006/relationships/slide" Target="slides/slide51.xml" /><Relationship Id="rId137" Type="http://schemas.openxmlformats.org/officeDocument/2006/relationships/slide" Target="slides/slide52.xml" /><Relationship Id="rId138" Type="http://schemas.openxmlformats.org/officeDocument/2006/relationships/slide" Target="slides/slide53.xml" /><Relationship Id="rId139" Type="http://schemas.openxmlformats.org/officeDocument/2006/relationships/slide" Target="slides/slide54.xml" /><Relationship Id="rId140" Type="http://schemas.openxmlformats.org/officeDocument/2006/relationships/slide" Target="slides/slide55.xml" /><Relationship Id="rId141" Type="http://schemas.openxmlformats.org/officeDocument/2006/relationships/slide" Target="slides/slide56.xml" /><Relationship Id="rId142" Type="http://schemas.openxmlformats.org/officeDocument/2006/relationships/slide" Target="slides/slide57.xml" /><Relationship Id="rId143" Type="http://schemas.openxmlformats.org/officeDocument/2006/relationships/slide" Target="slides/slide58.xml" /><Relationship Id="rId144" Type="http://schemas.openxmlformats.org/officeDocument/2006/relationships/slide" Target="slides/slide59.xml" /><Relationship Id="rId145" Type="http://schemas.openxmlformats.org/officeDocument/2006/relationships/slide" Target="slides/slide60.xml" /><Relationship Id="rId146" Type="http://schemas.openxmlformats.org/officeDocument/2006/relationships/slide" Target="slides/slide61.xml" /><Relationship Id="rId147" Type="http://schemas.openxmlformats.org/officeDocument/2006/relationships/slide" Target="slides/slide62.xml" /><Relationship Id="rId148" Type="http://schemas.openxmlformats.org/officeDocument/2006/relationships/slide" Target="slides/slide63.xml" /><Relationship Id="rId149" Type="http://schemas.openxmlformats.org/officeDocument/2006/relationships/slide" Target="slides/slide64.xml" /><Relationship Id="rId150" Type="http://schemas.openxmlformats.org/officeDocument/2006/relationships/slide" Target="slides/slide65.xml" /><Relationship Id="rId151" Type="http://schemas.openxmlformats.org/officeDocument/2006/relationships/slide" Target="slides/slide66.xml" /><Relationship Id="rId152" Type="http://schemas.openxmlformats.org/officeDocument/2006/relationships/slide" Target="slides/slide67.xml" /><Relationship Id="rId153" Type="http://schemas.openxmlformats.org/officeDocument/2006/relationships/slide" Target="slides/slide68.xml" /><Relationship Id="rId154" Type="http://schemas.openxmlformats.org/officeDocument/2006/relationships/slide" Target="slides/slide69.xml" /><Relationship Id="rId155" Type="http://schemas.openxmlformats.org/officeDocument/2006/relationships/slide" Target="slides/slide70.xml" /><Relationship Id="rId156" Type="http://schemas.openxmlformats.org/officeDocument/2006/relationships/slide" Target="slides/slide71.xml" /><Relationship Id="rId157" Type="http://schemas.openxmlformats.org/officeDocument/2006/relationships/slide" Target="slides/slide72.xml" /><Relationship Id="rId158" Type="http://schemas.openxmlformats.org/officeDocument/2006/relationships/slide" Target="slides/slide73.xml" /><Relationship Id="rId159" Type="http://schemas.openxmlformats.org/officeDocument/2006/relationships/slide" Target="slides/slide74.xml" /><Relationship Id="rId160" Type="http://schemas.openxmlformats.org/officeDocument/2006/relationships/slide" Target="slides/slide75.xml" /><Relationship Id="rId161" Type="http://schemas.openxmlformats.org/officeDocument/2006/relationships/slide" Target="slides/slide76.xml" /><Relationship Id="rId162" Type="http://schemas.openxmlformats.org/officeDocument/2006/relationships/slide" Target="slides/slide77.xml" /><Relationship Id="rId163" Type="http://schemas.openxmlformats.org/officeDocument/2006/relationships/slide" Target="slides/slide78.xml" /><Relationship Id="rId164" Type="http://schemas.openxmlformats.org/officeDocument/2006/relationships/slide" Target="slides/slide79.xml" /><Relationship Id="rId165" Type="http://schemas.openxmlformats.org/officeDocument/2006/relationships/slide" Target="slides/slide80.xml" /><Relationship Id="rId166" Type="http://schemas.openxmlformats.org/officeDocument/2006/relationships/slide" Target="slides/slide81.xml" /><Relationship Id="rId167" Type="http://schemas.openxmlformats.org/officeDocument/2006/relationships/slide" Target="slides/slide82.xml" /><Relationship Id="rId168" Type="http://schemas.openxmlformats.org/officeDocument/2006/relationships/slide" Target="slides/slide83.xml" /><Relationship Id="rId169" Type="http://schemas.openxmlformats.org/officeDocument/2006/relationships/slide" Target="slides/slide84.xml" /><Relationship Id="rId170" Type="http://schemas.openxmlformats.org/officeDocument/2006/relationships/slide" Target="slides/slide85.xml" /><Relationship Id="rId171" Type="http://schemas.openxmlformats.org/officeDocument/2006/relationships/slide" Target="slides/slide86.xml" /><Relationship Id="rId172" Type="http://schemas.openxmlformats.org/officeDocument/2006/relationships/slide" Target="slides/slide87.xml" /><Relationship Id="rId173" Type="http://schemas.openxmlformats.org/officeDocument/2006/relationships/slide" Target="slides/slide88.xml" /><Relationship Id="rId174" Type="http://schemas.openxmlformats.org/officeDocument/2006/relationships/slide" Target="slides/slide89.xml" /><Relationship Id="rId175" Type="http://schemas.openxmlformats.org/officeDocument/2006/relationships/slide" Target="slides/slide90.xml" /><Relationship Id="rId176" Type="http://schemas.openxmlformats.org/officeDocument/2006/relationships/slide" Target="slides/slide91.xml" /><Relationship Id="rId177" Type="http://schemas.openxmlformats.org/officeDocument/2006/relationships/slide" Target="slides/slide92.xml" /><Relationship Id="rId178" Type="http://schemas.openxmlformats.org/officeDocument/2006/relationships/slide" Target="slides/slide93.xml" /><Relationship Id="rId179" Type="http://schemas.openxmlformats.org/officeDocument/2006/relationships/slide" Target="slides/slide94.xml" /><Relationship Id="rId180" Type="http://schemas.openxmlformats.org/officeDocument/2006/relationships/slide" Target="slides/slide95.xml" /><Relationship Id="rId181" Type="http://schemas.openxmlformats.org/officeDocument/2006/relationships/slide" Target="slides/slide96.xml" /><Relationship Id="rId182" Type="http://schemas.openxmlformats.org/officeDocument/2006/relationships/slide" Target="slides/slide97.xml" /><Relationship Id="rId183" Type="http://schemas.openxmlformats.org/officeDocument/2006/relationships/slide" Target="slides/slide98.xml" /><Relationship Id="rId184" Type="http://schemas.openxmlformats.org/officeDocument/2006/relationships/slide" Target="slides/slide99.xml" /><Relationship Id="rId185" Type="http://schemas.openxmlformats.org/officeDocument/2006/relationships/slide" Target="slides/slide100.xml" /><Relationship Id="rId186" Type="http://schemas.openxmlformats.org/officeDocument/2006/relationships/slide" Target="slides/slide101.xml" /><Relationship Id="rId187" Type="http://schemas.openxmlformats.org/officeDocument/2006/relationships/slide" Target="slides/slide102.xml" /><Relationship Id="rId188" Type="http://schemas.openxmlformats.org/officeDocument/2006/relationships/slide" Target="slides/slide103.xml" /><Relationship Id="rId189" Type="http://schemas.openxmlformats.org/officeDocument/2006/relationships/slide" Target="slides/slide104.xml" /><Relationship Id="rId190" Type="http://schemas.openxmlformats.org/officeDocument/2006/relationships/slide" Target="slides/slide105.xml" /><Relationship Id="rId191" Type="http://schemas.openxmlformats.org/officeDocument/2006/relationships/slide" Target="slides/slide106.xml" /><Relationship Id="rId192" Type="http://schemas.openxmlformats.org/officeDocument/2006/relationships/slide" Target="slides/slide107.xml" /><Relationship Id="rId193" Type="http://schemas.openxmlformats.org/officeDocument/2006/relationships/slide" Target="slides/slide108.xml" /><Relationship Id="rId194" Type="http://schemas.openxmlformats.org/officeDocument/2006/relationships/slide" Target="slides/slide109.xml" /><Relationship Id="rId195" Type="http://schemas.openxmlformats.org/officeDocument/2006/relationships/slide" Target="slides/slide110.xml" /><Relationship Id="rId196" Type="http://schemas.openxmlformats.org/officeDocument/2006/relationships/slide" Target="slides/slide111.xml" /><Relationship Id="rId197" Type="http://schemas.openxmlformats.org/officeDocument/2006/relationships/slide" Target="slides/slide112.xml" /><Relationship Id="rId198" Type="http://schemas.openxmlformats.org/officeDocument/2006/relationships/slide" Target="slides/slide113.xml" /><Relationship Id="rId199" Type="http://schemas.openxmlformats.org/officeDocument/2006/relationships/slide" Target="slides/slide114.xml" /><Relationship Id="rId200" Type="http://schemas.openxmlformats.org/officeDocument/2006/relationships/slide" Target="slides/slide115.xml" /><Relationship Id="rId201" Type="http://schemas.openxmlformats.org/officeDocument/2006/relationships/slide" Target="slides/slide116.xml" /><Relationship Id="rId202" Type="http://schemas.openxmlformats.org/officeDocument/2006/relationships/slide" Target="slides/slide117.xml" /><Relationship Id="rId203" Type="http://schemas.openxmlformats.org/officeDocument/2006/relationships/slide" Target="slides/slide118.xml" /><Relationship Id="rId204" Type="http://schemas.openxmlformats.org/officeDocument/2006/relationships/slide" Target="slides/slide119.xml" /><Relationship Id="rId205" Type="http://schemas.openxmlformats.org/officeDocument/2006/relationships/slide" Target="slides/slide120.xml" /><Relationship Id="rId206" Type="http://schemas.openxmlformats.org/officeDocument/2006/relationships/slide" Target="slides/slide121.xml" /><Relationship Id="rId207" Type="http://schemas.openxmlformats.org/officeDocument/2006/relationships/slide" Target="slides/slide122.xml" /><Relationship Id="rId208" Type="http://schemas.openxmlformats.org/officeDocument/2006/relationships/slide" Target="slides/slide123.xml" /><Relationship Id="rId209" Type="http://schemas.openxmlformats.org/officeDocument/2006/relationships/slide" Target="slides/slide124.xml" /><Relationship Id="rId210" Type="http://schemas.openxmlformats.org/officeDocument/2006/relationships/slide" Target="slides/slide125.xml" /><Relationship Id="rId211" Type="http://schemas.openxmlformats.org/officeDocument/2006/relationships/slide" Target="slides/slide126.xml" /><Relationship Id="rId212" Type="http://schemas.openxmlformats.org/officeDocument/2006/relationships/slide" Target="slides/slide127.xml" /><Relationship Id="rId213" Type="http://schemas.openxmlformats.org/officeDocument/2006/relationships/slide" Target="slides/slide128.xml" /><Relationship Id="rId214" Type="http://schemas.openxmlformats.org/officeDocument/2006/relationships/slide" Target="slides/slide129.xml" /><Relationship Id="rId215" Type="http://schemas.openxmlformats.org/officeDocument/2006/relationships/slide" Target="slides/slide130.xml" /><Relationship Id="rId216" Type="http://schemas.openxmlformats.org/officeDocument/2006/relationships/slide" Target="slides/slide131.xml" /><Relationship Id="rId217" Type="http://schemas.openxmlformats.org/officeDocument/2006/relationships/slide" Target="slides/slide132.xml" /><Relationship Id="rId218" Type="http://schemas.openxmlformats.org/officeDocument/2006/relationships/slide" Target="slides/slide133.xml" /><Relationship Id="rId219" Type="http://schemas.openxmlformats.org/officeDocument/2006/relationships/slide" Target="slides/slide134.xml" /><Relationship Id="rId220" Type="http://schemas.openxmlformats.org/officeDocument/2006/relationships/slide" Target="slides/slide135.xml" /><Relationship Id="rId221" Type="http://schemas.openxmlformats.org/officeDocument/2006/relationships/slide" Target="slides/slide136.xml" /><Relationship Id="rId222" Type="http://schemas.openxmlformats.org/officeDocument/2006/relationships/slide" Target="slides/slide137.xml" /><Relationship Id="rId223" Type="http://schemas.openxmlformats.org/officeDocument/2006/relationships/slide" Target="slides/slide138.xml" /><Relationship Id="rId224" Type="http://schemas.openxmlformats.org/officeDocument/2006/relationships/slide" Target="slides/slide139.xml" /><Relationship Id="rId225" Type="http://schemas.openxmlformats.org/officeDocument/2006/relationships/slide" Target="slides/slide140.xml" /><Relationship Id="rId226" Type="http://schemas.openxmlformats.org/officeDocument/2006/relationships/slide" Target="slides/slide141.xml" /><Relationship Id="rId227" Type="http://schemas.openxmlformats.org/officeDocument/2006/relationships/slide" Target="slides/slide142.xml" /><Relationship Id="rId228" Type="http://schemas.openxmlformats.org/officeDocument/2006/relationships/slide" Target="slides/slide143.xml" /><Relationship Id="rId229" Type="http://schemas.openxmlformats.org/officeDocument/2006/relationships/slide" Target="slides/slide144.xml" /><Relationship Id="rId230" Type="http://schemas.openxmlformats.org/officeDocument/2006/relationships/slide" Target="slides/slide145.xml" /><Relationship Id="rId231" Type="http://schemas.openxmlformats.org/officeDocument/2006/relationships/slide" Target="slides/slide146.xml" /><Relationship Id="rId232" Type="http://schemas.openxmlformats.org/officeDocument/2006/relationships/slide" Target="slides/slide147.xml" /><Relationship Id="rId233" Type="http://schemas.openxmlformats.org/officeDocument/2006/relationships/slide" Target="slides/slide148.xml" /><Relationship Id="rId234" Type="http://schemas.openxmlformats.org/officeDocument/2006/relationships/slide" Target="slides/slide149.xml" /><Relationship Id="rId235" Type="http://schemas.openxmlformats.org/officeDocument/2006/relationships/slide" Target="slides/slide150.xml" /><Relationship Id="rId236" Type="http://schemas.openxmlformats.org/officeDocument/2006/relationships/slide" Target="slides/slide151.xml" /><Relationship Id="rId237" Type="http://schemas.openxmlformats.org/officeDocument/2006/relationships/slide" Target="slides/slide152.xml" /><Relationship Id="rId238" Type="http://schemas.openxmlformats.org/officeDocument/2006/relationships/slide" Target="slides/slide153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_rels/notesSlide1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2.xml"/>
</Relationships>
</file>

<file path=ppt/notesSlides/_rels/notesSlide1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3.xml"/>
</Relationships>
</file>

<file path=ppt/notesSlides/_rels/notesSlide1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4.xml"/>
</Relationships>
</file>

<file path=ppt/notesSlides/_rels/notesSlide1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5.xml"/>
</Relationships>
</file>

<file path=ppt/notesSlides/_rels/notesSlide1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6.xml"/>
</Relationships>
</file>

<file path=ppt/notesSlides/_rels/notesSlide1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7.xml"/>
</Relationships>
</file>

<file path=ppt/notesSlides/_rels/notesSlide1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8.xml"/>
</Relationships>
</file>

<file path=ppt/notesSlides/_rels/notesSlide1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9.xml"/>
</Relationships>
</file>

<file path=ppt/notesSlides/_rels/notesSlide1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0.xml"/>
</Relationships>
</file>

<file path=ppt/notesSlides/_rels/notesSlide1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1.xml"/>
</Relationships>
</file>

<file path=ppt/notesSlides/_rels/notesSlide1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2.xml"/>
</Relationships>
</file>

<file path=ppt/notesSlides/_rels/notesSlide1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同一道计算，换一组相近的数据，真的要从头再做一遍吗？这一章我们会保留已经找到的位置、统计过的数量，以及以后还可能用到的候选。每省下一步，都要说清为什么不会漏掉答案。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例如画展里相邻两段画作，大部分是同一批作品，没必要每次重新数。成绩已经统计过，也可以把各个分数的人数留下来。还有一些候选，遇到新数据后再也不可能成为答案，后面就不必继续检查它们。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暂时别只数循环有几层。外层处理n项，如果里面的指针保留上次位置，全程只从左走到右，那么每根指针最多移动n次。把整段程序实际做的工作加起来，扫描仍然是线性的；排序若存在，要单独算。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如果在有序数组中已经找到了2，接下来改找4，前面比2还小的数就不用再翻一遍了。我们用下标记住查找到哪里，条件允许时接着向右走。这就是下面几道题使用双指针的出发点。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 N 个数和正整数 C。从数列里选 A、B，统计 A−B=C 的数对个数。同样的数值出现在不同位置，算不同的选择。输入：第一行 N、C；第二行 N 个数。输出：满足条件的数对总数。先分清输入了什么、最后要求什么，再考虑怎样减少重复工作。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我们对着这组输入核对输出。两个位置上的 1，都可以与 2 配对；3 还能与 2 配对，共 3 对。后面为了看清每一步，会继续用规模更小的例子推演。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两个5看起来数值一样，但它们来自不同位置。每个5都可以与两个2分别配对，所以这部分就有4对。7与4有1对，8与两个5有2对，一共7对；只记录某个值有没有出现，会把重复位置丢掉。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固定A以后，我们找的是A减C。排序把相等的数放到了一起，所以找到这一段的起点和终点，就能一次得到全部匹配数量。A为5、C为3时，要找的两个2位于下标0和1，右边界2已经不属于匹配段，数量是2减0。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当A依次变大，A减C也不会变小。为了找2已经越过的数，不会突然成为4或5，所以边界不必倒退。遇到第二个5时查找结果一样，但这是另一个A的位置，要再给答案加2。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先排序。之后依次选 A，要找的 A−C 就不会变小。l、r 开始都在最左边，之后保留上次停下的位置。answer 记匹配位置对的总数，可能很大，所以用 long long。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对当前 A，左边界越过小于目标的数，右边界越过小于或等于目标的数。停下后，[l,r) 中的数都等于 x−c。没有匹配时 l==r，本次加 0。两个条件都先检查下标，避免越界。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把刚才的三步连起来：排序并准备边界，逐个选A，移动边界后累加匹配数量。注意两个while的等号不同，它们分别停在匹配段的左端与右端。数组必须先检查下标，再读取元素。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我们逐位置选A；对这个A，两个边界又圈出了全部合法B。因此每个合法位置对都有唯一一次被加进答案的机会。扫描是线性的，但前面还有排序，所以整个算法的时间是n乘log n。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幅画依次排列，编号 1～m 的画家各有作品。买票必须选择连续的第 x～y 幅，每幅 1 元。要看齐所有画家并且花钱最少；最短段有多组时，选 x 最小的。输入：第一行 n、m；第二行各幅画的画家编号。输出：选定的 x、y。数据保证一定有解。先分清输入了什么、最后要求什么，再考虑怎样减少重复工作。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我们对着这组输入核对输出。第 2～7 幅的作者是 5、3、1、3、2、4，包含全部五位画家，最短长度为 6。后面为了看清每一步，会继续用规模更小的例子推演。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游客必须看连续的一段画，每幅1元，想看齐全部画家，就要找最短的覆盖区间。这里第3到第5幅恰好来自三位画家。相邻区间重叠很多，已经数过的画留在区间里时，不必反复重新统计。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区间里有两幅画，不一定就有两位画家。比如编号2出现两次，只能算一位。因此count记录每位画家的作品幅数，kinds记录出现了几位画家。只有某位画家从没有到有，或者从有到没有时，kinds才改变。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右端到第4幅时，1到4能看齐三位画家，但删掉第一幅就缺1号画家，只能暂时停下。第五幅补进来的是1号，于是可以再收缩。左边两个2只需要留一个，得到3到5；此时再删就缺2号了。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右端 r 每次纳入一幅画。只在某位画家第一次出现在区间时，增加 kinds。先加频数再判断。结果等于 1，说明原来是 0，区间才多了一位画家。bestR=n 是初始标记，并不读取 a[n]。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当前区间合法时，先检查能不能改进答案，再尝试缩短。两段长度都带一个 +1，比较时可以同时省掉。频数减到 0，才说明一位画家消失；同长不更新，保留更早的左端。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每次让右端纳入一幅画，更新这位画家的数量。只要画家仍然齐全，就比较区间长度并尝试收缩。严格更短才更新，所以相同长度会留下更早的左端；代码从0编号，输出两个下标时各加1。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对于固定右端，删除只会使出现的画家减少，不会补回缺少的人。缺了一位，就必须等待右端纳入新画。已经丢掉的左端曾经配出过一个更早结束的合法段，再拿它配后面的右端只会更长，因此不用回退。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序列 1、2、2、3、1，m=3。右端到第 5 幅时，左端最远能走到哪里？再走一步会少谁？先让学生说出判断依据，再一起核对。最短合法段是第 3～5 幅，画家为 2、3、1。再删第 3 幅，就没有画家 2。左端不能为了保留“合法”而忽略先前更短的答案。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 n 个整数，其中可能有负数。选连续、非空的一段，让这一段的和最大。只能选原序列里紧挨着的一段，不能跳过中间的数，也不能一项不选。输入：第一行 n，第二行 n 个整数。输出：最大的非空连续段和，不要求输出端点。先分清输入了什么、最后要求什么，再考虑怎样减少重复工作。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我们对着这组输入核对输出。取第 3～5 项：3、−1、2，和为 4。中间的 −1 必须一起选。后面为了看清每一步，会继续用规模更小的例子推演。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这次仍然选连续一段，但扩大区间不保证和增加：加入正数可能变大，加入负数可能变小。比如3后面接负1再接4，虽然中间有负数，整段仍然值得留下。我们需要重新判断一段是否该保留。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同时猜左端、右端，选择太多。先规定右端一定是当前项。例如结尾固定在 4：可以选 [4]、[−1,4]、[3,−1,4]、[−2,3,−1,4]。它们的和分别是 4、3、6、4，这个结尾能得到的最大和是 6。我们暂时只回答“到这里结束，最多是多少”。换到下一个结尾再算一次，所有结尾中的最大值才是整道题的答案。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与其同时猜左右端，不如先固定右端。ending只回答必须取当前位置、并且到这里结束时，能得到的最大和。answer再从所有已经处理的结尾中选最大；最后一项使ending变为1，也不会抹掉前面找到的6。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如果只选一项，那就是当前数。如果选多项，前面必须是一段以i减1结尾的连续区间。给所有旧段都加同一个当前数，原来最大的仍然最大，所以只需要记住旧ending，不必留下每一种左端的结果。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第二项是3，接上旧段只有1，单独取3更好，所以从这里重开。接着负1得到2，再接4得到6；最后接负5只剩1。表里的answer一直保留见过的最好结果，因此最后仍是6。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题目不允许空段，所以不能随手把答案设成 0。先读入首项。现在 ending 和 answer 都代表只选首项的段和。即使首项是负数，它也是合法的非空区间。后面从第 2 项继续。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当前数是 x。旧 ending+x 代表接上旧段，x 代表从这里重新开始。先更新 ending，保证它确实结束在当前项；再与 answer 比较。最后输出 answer，而不是最后一次的 ending。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非空的要求会影响初值。只有负数时，最大的合法答案仍然是负数，不能为了方便把answer设成0。先读首项，让ending和answer都从这一项开始，后面的数逐个接上或重开。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 −2、3、−1、4、−5。读到 3 时，接旧段与重开分别是多少？读完 −5，最终答案是多少？先让学生说出判断依据，再一起核对。接旧段为 1，重开为 3，所以从 3 开始。读完 −5 后 ending=1，但 answer=6，保留的是前面 3、−1、4 的结果。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每次新成绩出来都重新排序，很多旧成绩其实一点没变。能不能把已有统计存下来，新成绩只改其中一项？下面会看到，保存频数、分组总和或边界，能省掉不同类型的重复工作。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比赛成绩逐个公布。已公布 p 人时，计划奖励前 w%，人数向下取整，但至少有 1 人。取到的最后一名的成绩，就是分数线；同分者都获奖。每公布一个成绩，都求一次分数线。输入：第一行总人数 n 和获奖百分比 w；第二行依次给出 n 个成绩。输出：一行 n 个数，依次表示每次公布成绩后的分数线。先分清输入了什么、最后要求什么，再考虑怎样减少重复工作。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我们对着这组输入核对输出。前 3 人只计划取 1 人，依次得到 200、300、400。第 4 人计划取 2 人，分数线为 400。后面为了看清每一步，会继续用规模更小的例子推演。这里长成绩行分两行显示，顺序和数据都与题面一致。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50%的计划名额并不等于最终恰好一半人获奖。100、90、90、80这四人中计划取第2名，分数线是90，两位90分都获奖，一共3人。算法要找第k高的分数，不能简单输出获奖人数。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哪怕有十万位选手，分数也只可能是0到600。给每个分数准备一个计数位置，90分新来一人，就只把count[90]加1。这种按取值统计的数组常叫桶；求名次时从高分向低分累加即可。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100分有1人，扫完还没到第2名。90分有2人，把这两人加进来，累计人数直接从1跳到3，第2名就在90分里。这里必须判断至少达到k，而不是恰好等于k，否则会跳过并列成绩。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这是第 i 位选手。count 只在整场开始前清零一次，不能每来一人就清空。score 是新成绩，rank 是从高到低要找的名次。用整数乘除得到向下取整，max 保证至少取 1 人。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每扫一个分数，就把这个分数的人数加入累计。第一次达到目标名次便停止。累计可能从 1 跳到 3，所以用 &gt;=。找到后就 break，避免把更低的分数继续输出。这个扫描要对每位选手都做一次。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这段放在第i位选手录入的循环中。桶只在整场比赛开始时清零，后面一直累计；每来一人，先加入成绩，再计算名次，从高向低找分数线。别把桶在每位选手到来时清空，那样就丢了以前的人。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格纸带每格有颜色和数字。选 x&lt;y&lt;z，使 y−x=z−y，且 x、z 同色。每组分数为“两端编号之和×两端数字之和”。把所有合法组的分数相加，对 10007 取余。输入：n、颜色种数 m；一行 n 个数字；一行 n 个颜色编号。输出：全部合法三元组分数总和除以 10007 的余数。先分清输入了什么、最后要求什么，再考虑怎样减少重复工作。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我们对着这组输入核对输出。合法组为 (1,3,5)、(4,5,6)，分数分别为 42、40，合计 82。中点颜色不限。后面为了看清每一步，会继续用规模更小的例子推演。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纸带上同时有位置、颜色和数字，这三者别混在一起。选的两端要同色，中点要和两端等距；中点的颜色和数字不参与限制与计分。两端定了，中点也定了，但位置必须是整数。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1和5的中点是3，1和4的中点却是2.5，不能用作格子编号。两个端点同奇偶，和才是偶数。再加上同色要求，就按颜色和位置奇偶共同分组；组里选不同的两格，自动满足全部配对条件。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例如同组为位置 1、3、5，数字 2、4、7。固定位置 1，它有两个搭档。与位置 3 配对，分给位置 1 的部分：1×2 + 1×4。与位置 5 配对，分给位置 1 的部分：1×2 + 1×7。自己的数字 2 出现两次，搭档数字加起来是 4+7。因此这一部分可一次算成：1×[2×2+(4+7)]=15。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同组 cnt 个位置，数字总和记为 sumA。现在固定其中的位置 i。搭档有 cnt−1 个，自己的数字 a[i] 因此出现 cnt−1 次。搭档的数字总和是 sumA−a[i]，需要减掉自己的那一项。把两部分合并：先是 (cnt−1)×a[i]+sumA−a[i]，得到 (cnt−2)×a[i]+sumA，最后再乘当前位置 i。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一对端点的乘积展开后有四项，带i作系数的两项交给位置i，带j作系数的两项交给位置j。固定i，它有cnt减1个搭档，每次都带出一个i乘a[i]；搭档数字的总和又是sumA减a[i]。把这两部分合并，就得到下面的式子。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按端点对算，得到24、54、88。改成按位置汇总，位置1、3、5分别负责15、51、100。两种分法加的其实是同一批展开项，所以结果都为166；这能帮我们核对公式有没有多算或少算。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先读入 n、m 和全部数字 a[i]。颜色与奇偶压成一个下标，统计每组数量与数字和。count、sum 开始清零，大小至少为 2*m+2。相同颜色的偶数、奇数位置分别进入两个组。数字和取模，不影响最后的余数。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i 个位置只需知道同组数量和数字和，不再逐个找搭档。这几句放在第二轮 i=1～n 的循环中，answer 初值为 0。ll 是 long long，MOD=10007；加 MOD 再取余，把负余数转回 0～10006。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第一轮按颜色和下标奇偶分组，统计每组格子数与数字总和。第二轮让每个位置用这两个统计量计算自己的那部分。count减2可能是负数，取模后把负余数加回模数范围；较大的乘积使用long long。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同组位置为 1、3、5，数字为 2、4、7。固定位置 1，搭档有几个？搭档数字和是多少？它负责的部分是多少？先让学生说出判断依据，再一起核对。有 2 个搭档，数字和为 4+7=11。位置 1 负责 1×(2×2+11)=15；它不是只和自己配对，也没有把整对分数算两遍。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土地分成 N 行 M 列，F 表示可选，R 表示不可选。找一个边沿格子线、内部全是 F 的矩形，使面积 S 最大。最后输出 3×S。输入：N、M；随后 N 行，每行 M 个用空格隔开的 F 或 R。输出：最大矩形面积的 3 倍。不能包含任何 R。先分清输入了什么、最后要求什么，再考虑怎样减少重复工作。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我们对着这组输入核对输出。第 4～6 列贯穿全部 5 行，面积为 3×5=15，是最大矩形。题目要求输出 3×15=45。后面为了看清每一步，会继续用规模更小的例子推演。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这里最大的全F矩形是前两列贯穿三行，面积6，题目要输出它的三倍，也就是18。若每枚举一个矩形都重查内部格子，会检查很多遍同一格。我们准备固定底边，先把每列向上连续可用的长度留下来。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列遇F，高度在上一行基础上加1；遇R，连续段断了，高度必须归零。第三行的高度是3、3、1，说明第三列只能向上一格，不能拿前两列的高度3乘整行宽3。光记高度还不够，还要知道这些高度对应的左右范围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当前列连续向上的F叫作悬线。想以这条竖线为高度向左右展开，上下经过的每一行都必须可用。第一行可到第3列，第二行却被第3列的R挡住，所以共同范围只剩前两列。取更大的左端、更小的右端，就是在求交集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第二列的高度3配上共同宽度2，得到面积6。第三列的高度只有1，但本行宽3都可用，得到面积3。这两个矩形可以比较，却不能把前者的高度和后者的宽度拼在一起，那会把R也圈进去。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处理下一行前，height 保留上一行的结果；遇 F 接着加高，遇 R 就从这里断开。整个算法开始时 height、left 全为 0，right 全为 m，best=0。每行重复这些更新；freeCell 只记录当前一行是否可用。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从左往右，currentLeft 记本行最近一个 R 后面的位置。本行不能越过 currentLeft，上方也不能越过旧 left[j]，所以取较大值。R 本身不可用；它右边的新范围只能从 j+1 开始。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先读当前行，把每列是否为F和连续高度更新好。再从左往右，currentLeft记本行最近一个R右边的位置；和继承的left取较大值，才同时满足本行和上方限制。碰到R要重置，让下一次出现F时开始新的一段。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左右共同范围还要满足本行右侧限制。right 指向范围外的第一个位置。本行与上方的右界，取更小的那个。碰到下标 j 的 R，左侧矩形最多延伸到 j−1，所以不包含的右界记为 j。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height、left、right 都更新后，再计算每列对应的矩形面积。范围是 [left[j],right[j])，所以宽度不用加 1。best 跨行保留；题目要的是 3 倍面积，不能在每行输出。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右边界从右往左处理，currentRight记本行允许到哪里，用min叠加上方限制。right指向范围外的第一个位置，所以宽度是right减left，没有加1。处理完一行便比较各列面积，所有行都处理后再输出3乘best。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想已经有一个最大矩形。固定底边后，至少一列连续高度正好等于它的高，否则所有列都能更高，整个矩形就还可以向上扩。处理到这条悬线时，共同横向范围不会比原矩形更窄，所以这个最大矩形一定能被找到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当前底边的连续高度为 3、3、1。前两列能形成多大面积？把高 3 与整行宽 3 相乘，哪里不对？先让学生说出判断依据，再一起核对。前两列可取高 3、宽 2，面积为 6。第三列向上只有 1 格，高为 3 时不能跨过它；面积 9 会包含不可用格子。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前面保存统计，是为了下次接着用。现在要问相反的问题：哪些东西以后再也用不上？例如牛的高度为 10、3、7。3 遇到 7 就被挡住。此后再来任何一头牛，都在 7 的右边，3 已经看不到它。因此处理更右边的牛时，可以把 3 移除。但 10 还看得见 7，不能一起删；后面只留下仍能继续观察右边的牛。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前面的优化主要保存位置或统计量。现在有些旧元素遇到新元素后，已经不可能再帮助我们找答案，可以直接删掉。我们用栈保留还可能有用的元素，但每次删除都要有理由，尤其要说清相等时怎么办。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头牛从左往右排列，全都朝右看。每头牛能看见右边连续较矮的牛，遇到不比自己矮的就停止。挡住视线的那头牛也不计入。把每头牛能看见的数量相加。输入：第一行 N；后面 N 行，每行一头牛的身高。输出：所有可见关系的总数。先分清输入了什么、最后要求什么，再考虑怎样减少重复工作。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我们对着这组输入核对输出。10 看见 3、7、4；7 看见 4；12 看见 2，共 5 对。后面为了看清每一步，会继续用规模更小的例子推演。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10能看见3、7、4，一共3头；7还能看见4，12能看见2，总数5。如果让每头牛都向右找，很多路段要重复看。改成当前牛被左边几头看见，每对关系仍只算一次，而且已经被挡住的牛可以永久移除。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3遇到7，视线在这里就被挡住，以后无论右边来什么都帮不上忙，可以出栈。10还比7高，能看见7，就留下；再把7放入，栈底到栈顶为10、7。等高也会阻挡，所以小于或等于新高度的都要弹出。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处理当前牛时，先删掉不能再看见右边的旧牛，留下的每一头都能看见当前牛。因此这一次增加多少对，就等于此时栈里有多少头牛。六头牛分别新增0、1、1、2、0、1，总共5对。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当前高度 height 到来。旧栈顶不比它高，视线就到这里结束。小于和等于都被挡住，所以用 &lt;=。先判断栈非空，才能读取 back()。剩余牛仍比当前高，并且没有被中间的牛挡住。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留下的每头牛都能看见当前牛，各新增一对关系。不能先把当前牛放进去，否则会把自己也算上。answer 是 long long；栈里只需保留高度，因为本题没有窗口过期。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弹出被挡住的旧牛以后，剩余栈大小才是这次新增的关系数。把这个数加进答案，再放入当前牛；反过来做就会把自己也算进去。严格递减时数对很多，要使用long long。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12到来时会一口气弹出好几头牛，但这些牛之后不会重新入栈。同一头牛从读入到最后，最多入栈一次、出栈一次。把整段处理的操作数加起来，仍不超过线性数量。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行 m 列的纸上，. 表示没有画过，* 表示已经画过。只能沿格子边缘剪。统计能剪出多少个不包含 * 的非空长方形。位置或大小不同，都算不同方案。输入：n、m；随后 n 行，每行 m 个 . 或 *，字符间没有空格。输出：合法长方形总数；求数量，不是最大面积。先分清输入了什么、最后要求什么，再考虑怎样减少重复工作。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我们对着这组输入核对输出。这份带障碍的原题样例共有 38 种。后面先用两行三列全空的例子，弄清怎样计数。后面为了看清每一步，会继续用规模更小的例子推演。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前面玉蟾宫求面积最大的一块地，这次大小和位置不同的矩形都要数。两行三列全空时，行区间有3种，列区间有6种，两种选择自由搭配，共18种。接下来要把这些矩形分好类，既不漏也不重复。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与玉蟾宫一样，先记每列向上连续空格的高度。某个列区间的最小高度为2，那么取高1或高2都行，正好对应两种矩形；若有一列高度0，就一个都不行。因此要累加每个连续列区间的最小高度。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高度2、2、2中，区间1到3有三个并列最小值。如果每个位置都负责它，就多算了。我们统一交给最左的最小值：向左遇到等高要停，向右可以跨过等高，这样每段区间都有且只有一个负责位置。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左边第一个不大于当前高度的位置不能跨过，右边第一个严格更小的位置也不能跨过。左右端分别有i减L和R减i种选择，每段还能选h[i]种高度，因此三者相乘。三个2在当前底边贡献12，上一行贡献6，共18。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每行读入字符串 s。高度数组从 1 编号，而字符串从 0 编号。height 开始全为 0。遇 . 就向上接一格，遇 * 清零。每处理一行，都重新求这一行高度序列的边界。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左边若有等高，当前列不能越过它，否则会抢走它负责的区间。栈存列号，比较时读对应高度。弹完后，栈顶就是左侧最近的不大于者；空栈记 0，表示左端可以从第 1 列选起。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左扫描先弹掉严格更高的旧高度，留下的栈顶就是左边最近的不大于当前位置的高度。等高保留，因为它更靠左，不能让当前列抢走它负责的区间。栈空就用0作虚拟边界，列号从1开始。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右界要找严格更小的高度，因此大于、等于都不能留下。左右不对称的等号，正好把每段交给最左边的最小值。乘积是“高度选法×左端选法×右端选法”，先用 1LL 转为 64 位。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右扫描与左扫描的等号不同：等高也弹掉，保留下来的才是严格更小的右边界。左右端的选法互相独立，再乘能选的高度，就是当前列负责的矩形数。1LL确保先用64位做乘法。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一个矩形只有一条底边，也只有一个最左最小高度的位置，它的实际高度又确定了上边界。按这三层分类就恰好计数一次。千乘千的全空网格超过两千五百亿种，32位放不下，答案和乘法都要提升到64位。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高度是 2、2、2。区间 [1,3] 该交给哪一列？若左右两边都允许跨过等高，会怎样？先让学生说出判断依据，再一起核对。交给第 1 列，它是最左的最小值。若两边都跨等高，三个位置都会统计 [1,3]，这段就被算了三次。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前面的牛朝右看，没有固定长度限制。现在只看木板盖住的 k 项。例如 k=4，数列 3、19、1、12、5、8、10、6。19 虽然大，但木板移到第 3～6 项时，19 已经在木板外。这次“被更合适的新数替代”之外，还多了一种删除原因：离开范围。我们要同时记数值和位置，才能分清这两种情况。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窗口向右挪时，有些元素虽然很大，但已经不在范围里，不能继续用。还有些旧元素仍在范围里，却被更大、更晚来的元素完全替代了。单调队列分别从队首和队尾处理这两种情况。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给一个长 n 的数列，用木板覆盖连续 k 项。从最左边开始，每次向右移动一格，直到覆盖到末项。求每个完整覆盖区间里的最大值，包括初始窗口。输入：第一行 n、k；第二行 n 个整数。输出：n−k+1 行，每行是对应窗口的最大值。先分清输入了什么、最后要求什么，再考虑怎样减少重复工作。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我们对着这组输入核对输出。三个窗口为 [1,5,3]、[5,3,4]、[3,4,2]，最大值依次为 5、5、4。后面为了看清每一步，会继续用规模更小的例子推演。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长度4的第一个窗口含19，最大值当然是19。第三个窗口已经从位置3开始，19在位置2，不能继续拿来回答。只记历史最大值不够，我们还得留下其他可能接替它的候选。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位置在前，新位置在后，而且新数不比旧数小。新数进来以后，只要后续窗口还包含旧位置，就一定也包含新位置；新数数值更合适，又更晚过期，旧数已经没有当最大值的机会了。相等时同样保留更晚的那个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当前右端是i，窗口长k，左端就是i减k加1。小于左端的下标已经过期。右端6、长度4时窗口为3到6，位置2的19必须删除；队列下标递增，所以过期的元素总在队首。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这里的每对数字先写下标，再写值。右端到6时，2号位置的19因过期离开，5号位置的5则被新来的8替代，删除原因完全不同。右端到7时，10又替代了8，但4号位置的12仍是最大候选。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 是保存下标的双端队列。当前下标 i 从 0 开始，窗口范围为 [i−k+1,i]。第一段按位置删过期队首，第二段按数值删被替代队尾。这里专门展示求最大值的方向；求最小时，把第二段的 &lt;= 改为 &gt;=。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当前下标入队后，队首就是这一窗口的最大候选。i=k−1 时正好有 k 项，第一个答案才出现。result 按窗口顺序保存；《扫描》最后应把每个结果各输出一行。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先删过期队首，再删被替代队尾，放入新下标后，队首就是当前最大值。这里把求最大与最小放进同一个循环，用maximum切换方向。本题取最大，传true；从0编号时，到k减1才凑够第一个完整窗口。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队列留下的值从大到小排，队首自然是这些候选中最大的。删掉的旧元素都有更晚、更大的替代者，而且过期元素已经清除，所以候选足够回答当前窗口。每个下标只进一次、最多出一次，总时间线性。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数列仍为 3、19、1、12、5、8、10、6，k=4，下标从 1 开始。右端到 6 时，19 为什么离队？5 又为什么离队？先让学生说出判断依据，再一起核对。19 在下标 2，当前窗口 [3,6] 已经不含它，属于过期。5 被更大、出现更晚的 8 替代，属于被替代；它仍在窗口内也可以删。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 a 行 b 列的整数矩阵里，选连续的 n 行、n 列，形成一个 n×n 的方阵。方阵内的最大值减最小值叫作极差。比较所有候选，求最小的极差。输入：a、b、n；随后 a 行，每行 b 个非负整数。输出：所有候选方阵中最小的极差，不要求输出位置。先分清输入了什么、最后要求什么，再考虑怎样减少重复工作。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我们对着这组输入核对输出。第 3～4 行、第 3～4 列为 2、1、2、1，极差是 1；没有全相同的候选，所以最优为 1。后面为了看清每一步，会继续用规模更小的例子推演。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现在木板变成了二维方框，选定一个方阵，先求内部最大与最小，再相减。例子边长2有四个候选，极差为4、5、4、6，最小是4。相邻方阵仍有很多重复元素，能不能沿用一维窗口的做法？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先做我们熟悉的一维任务。首行的两个长度2窗口是1、4和4、2，最大都是4，最小分别为1和2。把所有行都处理完，中间矩阵的某列便代表原来固定左端的一条宽为2的横条。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一个方阵里的最大值，等于先求各行最大再取最大；最小值同理。所以对中间矩阵的每列再做长度2的窗口，就得到了每个方阵的最大和最小。按相同左上角配对相减，得到4、5、4、6。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把例1-9的循环放进函数。每次调用，都要重新创建空队列和空结果数组。q 保存候选下标，result 保存每个完整窗口的最值。函数完成后返回 result；调用下一次时，旧队列不会留进来。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函数拿到一个数组和窗口长度，返回每个窗口的最值。maximum为true求最大，false求最小，只有队尾比较方向不同。返回结果下标0对应原数组左端0的窗口，下标1对应左端1，后面二维配对就靠这个对应关系。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读完一行 row，就各求一次长度 k 的最小值与最大值。这几句放在逐行枚举 i 的循环中。rowMin[i][j]、rowMax[i][j] 都对应第 i 行、从第 j 列开始的 k 项，未来可以按同一个 j 配对。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这一段负责横向。每读完一行，就调用函数两次，把所有长度k窗口的最小和最大分别留下。代码里的n、m、k表示行数、列数、边长，与题面a、b、n对应，尤其别把两个n混成同一含义。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固定左端列 j，把每行横向结果拿出来；长度 k 的纵向窗口就对应原来的 k×k 方阵。low 要继续求最小，high 要继续求最大。处理后的第 i 项，都是左上角为 (i,j) 的那一块方阵。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answer 开始设成 INT_MAX。每块方阵都用自己的最大、最小相减。最下面与最右边的候选也要算，所以边界都包含 n−k、m−k。跨方阵配对会得到错误极差，high[i] 与 low[i] 的下标必须相同。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这一段负责纵向。取中间矩阵同一列的全部行，分别求长度k的最小和最大。high[i]和low[i]现在都属于左上角i、j的那一块方阵，可以相减；如果位置错开，相减得到的就不是任何一个候选的极差。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横向a行各扫b项，是ab级别。中间矩阵不足b列，每列再扫a项，仍不超过ab级别。两轮加起来还是O(ab)，保存中间结果也占O(ab)。边长1每块只有一个数，极差为0，可以用来检查下标是否错位。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找一道你已经会的题，试着回答这四个问题：指针为什么不回退，保存的信息怎样继续用，被弹掉的候选为什么永远没用，窗口里的哪些下标已经过期。只说用了某个模板还不够，要能结合那道题解释理由。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编号一样，不代表是同一片雪花，但选中的连续段不能同时出现相同编号。例如1、2、1、3中，整段有重复，后面2、1、3没有重复，长度3。我们要找的是最长长度，不是把所有不重复的值拿出来。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先找这次读入的编号上次出现在哪里。如果它还在当前区间里，左端就要越过那个位置；如果已经在区间外，左端不必动。因此取max，防止旧记录把左端拉回去。处理每组数据前清空上次位置记录。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A、B 两类各有 n 份收益，可独立选择，每选一份花费 1。最后只有一类产生收益，我们要按较差情况准备。净收益取两类已选收益和的较小者，再减所选总份数，求它的最大值；允许不选。输入：n；随后 n 行，每行两个实数，分别属于 A、B 两类。输出：能保证得到的最高净收益，恰好保留 4 位小数。先分清输入了什么、最后要求什么，再考虑怎样减少重复工作。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我们对着这组输入核对输出。选 A 类的 1.6、1.9 和 B 类的 3.7，花费 3；较差净收益为 3.5−3=0.5。后面为了看清每一步，会继续用规模更小的例子推演。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两类数量时，当然分别选收益最大的那些，因此先降序并算前缀和。固定A类选i份，B类总收益还没达到S[i]时，多选一份至少增加1，正好能抵成本；超过以后保底收益不再增加，成本却继续加，所以只检查交界附近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 N 颗钻石，要挑一些放进两个陈列架。每架内部最大、最小尺寸的差不能超过 K。每颗钻石最多放一次，可以不选某些钻石，求两架合计最多能放几颗。输入：N、K；随后 N 行，每行一颗钻石的尺寸。输出：两架合计最多可放的钻石数量。先分清输入了什么、最后要求什么，再考虑怎样减少重复工作。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我们对着这组输入核对输出。一架放 5、5，另一架放 9、10、12，尺寸差分别为 0、3，合计 5 颗。后面为了看清每一步，会继续用规模更小的例子推演。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排序后，一架能放的钻石可以取成一段连续区间。两架各自合法还不够，它们不能抢同一颗。用一个分界把两架分到左右，提前记下左边一架最多能放多少、右边最多能放多少，枚举分界取最大就行。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数组有 n 项，执行 Q 次操作。1 x v：把原数组第 x 项改为 v。2 x：假设对当前数组进行稳定升序排序，问原来第 x 项排第几；询问不真的改变数组。输入：n、Q；一行数组；随后 Q 行操作。相等时，原下标较小的排在前面。输出：每次 2 类操作的答案，各占一行。先分清输入了什么、最后要求什么，再考虑怎样减少重复工作。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我们对着这组输入核对输出。修改后数组为 3、2、2。第 2 项排第 1，第 3 项排第 2，相同数值仍要分清原位置。后面为了看清每一步，会继续用规模更小的例子推演。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稳定排序时相同数值保持原先顺序，用数值和原下标一起比较即可。修改x，只改变x与其他元素的相对位置，其他任意两项的关系都不变。对每个y，先移除旧x对名次的影响，再加入新x的影响，最后重新算x自己的名次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L×W 的牛场里有 n 个产奶点。建一个边与场地平行的矩形浴场，内部不能有产奶点。点在浴场边缘上允许，求最大可能面积；浴场也必须在牛场内。输入：第一行 L、W，第二行 n；随后 n 行坐标 x、y。输出：最大浴场面积。先分清输入了什么、最后要求什么，再考虑怎样减少重复工作。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我们对着这组输入核对输出。选横向 0～10、纵向 1～9 的条带，边上的点允许存在，面积为 10×8=80。后面为了看清每一步，会继续用规模更小的例子推演。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奶牛可以在浴场边上，不能在内部。把一个合法矩形向外推，直到再推就会碰进障碍或越过场地边界。最大矩形各条边因此有了限制它的位置，后面枚举这些支撑位置，不用枚举任意实数坐标。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贴着某个内部点时，往右扫描，始终让上下边包住这个点的高度。一个新横坐标上的障碍还可以放在右边界上，所以先算面积，再用这一列障碍收紧上下界。同高点挡住后，继续往右就会把它包进内部，应停止；再镜像处理右侧有支撑的情况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栋矩形建筑从左到右紧挨，底边齐平，已知每栋的宽和高。用任意大小的矩形海报恰好盖住整个正面，不能重叠、不能越出轮廓，求最少张数。输入：n；随后 n 行，每行建筑的宽 d、高 w。输出：最少需要的矩形海报数。先分清输入了什么、最后要求什么，再考虑怎样减少重复工作。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我们对着这组输入核对输出。高度依次为 2、3、2、5、4。低层能延续，高层在下降处结束，最少共 4 张。后面为了看清每一步，会继续用规模更小的例子推演。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高度2、3、2时，可以用一张高2的长海报覆盖底层，中间上面再补一张高1的。递增栈记还在向右延伸的高度层；遇到更矮建筑，超过它的层都结束。等高能沿用，不必开新海报。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数列有 n 项，窗口每次包含连续 k 项，从左到右每次移动一格。分别求每个完整窗口的最小值、最大值，两个方向都要回答。输入：n、k；第二行 n 个整数，允许负数。输出：第一行为全部窗口最小值；第二行为全部窗口最大值。先分清输入了什么、最后要求什么，再考虑怎样减少重复工作。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我们对着这组输入核对输出。第一个窗口 1、3、−1，最小 −1、最大 3；最后一个为 3、6、7，最小 3、最大 7。后面为了看清每一步，会继续用规模更小的例子推演。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最大值候选不一定适合求最小值。我们分别维护两条队列，一条从大到小，一条从小到大，过期规则相同。复用窗口函数做两遍，输出第一行为全部最小值，第二行为全部最大值，两遍仍是线性时间。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头牛的身高固定，接着回答 q 次询问。每次给两个位置 l、r，包含两端。求这一段最高牛与最矮牛的身高差。各次询问独立，边界不保证只往右走。输入：n、q；随后 n 行身高；再有 q 行，每行一对端点。输出：每次询问的身高差，各占一行。先分清输入了什么、最后要求什么，再考虑怎样减少重复工作。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我们对着这组输入核对输出。三个询问依次得到 6、3、0；只含一头牛时，最高与最低相同，身高差为 0。后面为了看清每一步，会继续用规模更小的例子推演。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单调队列适合边界向右移动的窗口，但这次每个询问可以落在任意位置，之前删过的数据可能又要用。我们预存长度1、2、4等区间的最值，再组合回答询问。这是后面倍增部分的ST表，这里先理解保存了什么。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询问2到7长6，我们可以分别取左侧2到5、右侧4到7，长度都是4，合起来覆盖整个询问。4、5被看两次，但求最大或最小时重复不影响结果，所以这样可以。求和就不能直接照搬，会把重叠部分加两次。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块蛋糕排成一列，每块有一个可能为负的幸运值。选连续的 k 块，1≤k≤m，让幸运值总和最大。必须至少选一块，但不必恰好选 m 块。输入：n、m；第二行 n 个幸运值。输出：符合长度限制的最大连续段和。先分清输入了什么、最后要求什么，再考虑怎样减少重复工作。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我们对着这组输入核对输出。最多选 2 块，取最后的 4、5，得到 9。负数存在时，不一定取满 m 块。后面为了看清每一步，会继续用规模更小的例子推演。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位置j加1到i的和是S[i]减S[j]。固定i，当然希望减去的S[j]尽量小，但j必须落在长度允许的范围里。有效范围随i向右移动，用最小队列保留候选；先查询再放入S[i]，否则会选到空段。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格子编号 0～N，从 0 出发；每次只能向右跳 L～R 格，落在格子上就获得该格分数。跳过 N 后结束，不再获得范围外的分数。求走出去时的最高总分；0 号格分数为 0。输入：N、L、R；第二行依次给 0～N 共 N+1 个格子的分数。输出：可以得到的最高总分，不能落到不可达的位置。先分清输入了什么、最后要求什么，再考虑怎样减少重复工作。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我们对着这组输入核对输出。可以从 0 跳到 3，得到 11，再跳出范围。不要把没走到的 1 号格 12 分直接算进来。后面为了看清每一步，会继续用规模更小的例子推演。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要跳到i，上一步j必须满足i减R到i减L。f[i]记落在i时的最高得分，能从这些前驱里挑一个得分最大的再加本格分数。前驱区间一直右移，可以用最大队列；不可达的位置不能当成0分混进去。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别只报对或错，给一个最小例子。等高5、5没有可见关系；长度1的窗口在9、1上滑动时第二次必须是1；只有负2一项时最大非空段和只能是负2。能用这样的小例子解释，比较符号和初值就不容易记混。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完一个目标，记住边界继续找；统计过的数量存下来，下一次直接更新；已经被替代或过期的候选及时移除。回看自己的解法，变量表示什么、为什么能删、总共做多少次，都应该说得清。下一章继续讨论区间里的重复计算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321538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483237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676266389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1.xml"/>
</Relationships>
</file>

<file path=ppt/slides/_rels/slide1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2.xml"/>
</Relationships>
</file>

<file path=ppt/slides/_rels/slide1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3.xml"/>
</Relationships>
</file>

<file path=ppt/slides/_rels/slide1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4.xml"/>
</Relationships>
</file>

<file path=ppt/slides/_rels/slide1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5.xml"/>
</Relationships>
</file>

<file path=ppt/slides/_rels/slide1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6.xml"/>
</Relationships>
</file>

<file path=ppt/slides/_rels/slide1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7.xml"/>
</Relationships>
</file>

<file path=ppt/slides/_rels/slide1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8.xml"/>
</Relationships>
</file>

<file path=ppt/slides/_rels/slide1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9.xml"/>
</Relationships>
</file>

<file path=ppt/slides/_rels/slide1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0.xml"/>
</Relationships>
</file>

<file path=ppt/slides/_rels/slide1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1.xml"/>
</Relationships>
</file>

<file path=ppt/slides/_rels/slide1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2.xml"/>
</Relationships>
</file>

<file path=ppt/slides/_rels/slide1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3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常见优化技巧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28700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3048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常见优化技巧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14984" y="4137660"/>
            <a:ext cx="10220325" cy="528066"/>
          </a:xfrm>
          <a:prstGeom prst="rect">
            <a:avLst/>
          </a:prstGeom>
          <a:noFill/>
          <a:ln>
            <a:noFill/>
          </a:ln>
        </p:spPr>
        <p:txBody>
          <a:bodyPr wrap="square" lIns="0" tIns="17145" rIns="0" bIns="0" anchor="t" anchorCtr="0">
            <a:noAutofit/>
          </a:bodyPr>
          <a:lstStyle/>
          <a:p>
            <a:pPr algn="l"/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已经算过的东西，能不能接着用？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56" y="5410867"/>
            <a:ext cx="10220325" cy="754294"/>
            <a:chOff x="1017556" y="5410867"/>
            <a:chExt cx="10220325" cy="754294"/>
          </a:xfrm>
        </p:grpSpPr>
        <p:sp>
          <p:nvSpPr>
            <p:cNvPr id="8" name="body-explain-safety"/>
            <p:cNvSpPr/>
            <p:nvPr/>
          </p:nvSpPr>
          <p:spPr>
            <a:xfrm>
              <a:off x="1017556" y="5410867"/>
              <a:ext cx="10220325" cy="754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双指针、空间换时间、单调栈与单调队列：找出重复的工作，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再想办法省下来。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常见优化技巧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这章要省掉哪些重复的工作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39067"/>
            <a:ext cx="10220325" cy="494633"/>
            <a:chOff x="979456" y="2439067"/>
            <a:chExt cx="10220325" cy="494633"/>
          </a:xfrm>
        </p:grpSpPr>
        <p:sp>
          <p:nvSpPr>
            <p:cNvPr id="7" name="body-reuse-position"/>
            <p:cNvSpPr/>
            <p:nvPr/>
          </p:nvSpPr>
          <p:spPr>
            <a:xfrm>
              <a:off x="979456" y="2439067"/>
              <a:ext cx="10220325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画展的参观区间挪了一格，大部分画没变，能不能只处理进出区间的两幅？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353467"/>
            <a:ext cx="10220325" cy="494633"/>
            <a:chOff x="979456" y="3353467"/>
            <a:chExt cx="10220325" cy="494633"/>
          </a:xfrm>
        </p:grpSpPr>
        <p:sp>
          <p:nvSpPr>
            <p:cNvPr id="9" name="body-save-frequency"/>
            <p:cNvSpPr/>
            <p:nvPr/>
          </p:nvSpPr>
          <p:spPr>
            <a:xfrm>
              <a:off x="979456" y="3353467"/>
              <a:ext cx="10220325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新来一位选手，能不能沿用已有的分数统计，不把所有成绩重新排序？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267867"/>
            <a:ext cx="10220325" cy="494633"/>
            <a:chOff x="979456" y="4267867"/>
            <a:chExt cx="10220325" cy="494633"/>
          </a:xfrm>
        </p:grpSpPr>
        <p:sp>
          <p:nvSpPr>
            <p:cNvPr id="11" name="body-remove-candidate"/>
            <p:cNvSpPr/>
            <p:nvPr/>
          </p:nvSpPr>
          <p:spPr>
            <a:xfrm>
              <a:off x="979456" y="4267867"/>
              <a:ext cx="10220325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找窗口最大值时，有些数已经被更大、更晚出现的数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替代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，还需要留着吗？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5391817"/>
            <a:ext cx="10220325" cy="513683"/>
            <a:chOff x="979456" y="5391817"/>
            <a:chExt cx="10220325" cy="513683"/>
          </a:xfrm>
        </p:grpSpPr>
        <p:sp>
          <p:nvSpPr>
            <p:cNvPr id="13" name="body-distinguish-scale"/>
            <p:cNvSpPr/>
            <p:nvPr/>
          </p:nvSpPr>
          <p:spPr>
            <a:xfrm>
              <a:off x="979456" y="5391817"/>
              <a:ext cx="10220325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这章就沿着这些问题，学习怎样保留有用的信息。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常见优化技巧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两层循环，真的要做那么多次吗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866108"/>
            <a:chOff x="979456" y="2353342"/>
            <a:chExt cx="10220325" cy="866108"/>
          </a:xfrm>
        </p:grpSpPr>
        <p:sp>
          <p:nvSpPr>
            <p:cNvPr id="7" name="body-question-total"/>
            <p:cNvSpPr/>
            <p:nvPr/>
          </p:nvSpPr>
          <p:spPr>
            <a:xfrm>
              <a:off x="979456" y="2353342"/>
              <a:ext cx="10220325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外层要处理 n 个数。里面的两根指针保留上次位置，都只往右走。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算总工作量时，要看它们全程走了多远。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20167"/>
            <a:ext cx="10220325" cy="885158"/>
            <a:chOff x="979456" y="3620167"/>
            <a:chExt cx="10220325" cy="885158"/>
          </a:xfrm>
        </p:grpSpPr>
        <p:sp>
          <p:nvSpPr>
            <p:cNvPr id="9" name="body-charge-once"/>
            <p:cNvSpPr/>
            <p:nvPr/>
          </p:nvSpPr>
          <p:spPr>
            <a:xfrm>
              <a:off x="979456" y="3620167"/>
              <a:ext cx="10220325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外层执行 n 次，两根指针各自至多移动 n 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每处理一个新数，指针都从上次停下的位置继续走。</a:t>
              </a:r>
            </a:p>
          </p:txBody>
        </p:sp>
      </p:grpSp>
      <mc:AlternateContent>
        <mc:Choice Requires="a14">
          <p:sp>
            <p:nvSpPr>
              <p:cNvPr id="11" name="scan-cost"/>
              <p:cNvSpPr txBox="1">
                <a:spLocks noGrp="1"/>
              </p:cNvSpPr>
              <p:nvPr/>
            </p:nvSpPr>
            <p:spPr>
              <a:xfrm>
                <a:off x="990600" y="4705350"/>
                <a:ext cx="102108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scan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n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n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n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56" y="5572792"/>
            <a:ext cx="10220325" cy="430244"/>
            <a:chOff x="979456" y="5572792"/>
            <a:chExt cx="10220325" cy="430244"/>
          </a:xfrm>
        </p:grpSpPr>
        <p:sp>
          <p:nvSpPr>
            <p:cNvPr id="12" name="body-sort-separately"/>
            <p:cNvSpPr/>
            <p:nvPr/>
          </p:nvSpPr>
          <p:spPr>
            <a:xfrm>
              <a:off x="979456" y="55727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后面如果先排序再扫描，总时间还要加上排序的开销。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287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24765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16508" y="3960495"/>
            <a:ext cx="10220325" cy="926592"/>
          </a:xfrm>
          <a:prstGeom prst="rect">
            <a:avLst/>
          </a:prstGeom>
          <a:noFill/>
          <a:ln>
            <a:noFill/>
          </a:ln>
        </p:spPr>
        <p:txBody>
          <a:bodyPr wrap="square" lIns="0" tIns="15240" rIns="0" bIns="0" anchor="t" anchorCtr="0">
            <a:noAutofit/>
          </a:bodyPr>
          <a:lstStyle/>
          <a:p>
            <a:pPr algn="l">
              <a:lnSpc>
                <a:spcPts val="2880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在有序数组里，找完 2 再找 4，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前面已经排除的数还需要重查吗？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56" y="5477542"/>
            <a:ext cx="10220325" cy="513683"/>
            <a:chOff x="1017556" y="5477542"/>
            <a:chExt cx="10220325" cy="513683"/>
          </a:xfrm>
        </p:grpSpPr>
        <p:sp>
          <p:nvSpPr>
            <p:cNvPr id="8" name="body-section-roadmap"/>
            <p:cNvSpPr/>
            <p:nvPr/>
          </p:nvSpPr>
          <p:spPr>
            <a:xfrm>
              <a:off x="1017556" y="5477542"/>
              <a:ext cx="10220325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用两个下标记住查找的边界，能接着找时，就不从头开始。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例1-1《A−B 数对》：先读清要做什么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给出 N 个数和正整数 C。从数列里选 A、B，统计 A−B=C 的数对个数。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同样的数值出现在不同位置，算不同的选择。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2194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40990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输入：第一行 N、C；第二行 N 个数。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输出：满足条件的数对总数。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3337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524280"/>
            <a:ext cx="10191750" cy="728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 不超过 200000；现行题面数值为非负整数，小于 2 的 30 次方，C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为正且小于该值。</a:t>
            </a:r>
          </a:p>
        </p:txBody>
      </p:sp>
    </p:spTree>
  </p:cSld>
  <p:clrMapOvr>
    <a:masterClrMapping/>
  </p:clrMapOvr>
  <p:transition p14:dur="400">
    <p:fade/>
  </p:transition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例1-1《A−B 数对》：原题样例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700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4 1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1 1 2 3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90600" y="3857625"/>
            <a:ext cx="3914775" cy="533400"/>
            <a:chOff x="990600" y="3857625"/>
            <a:chExt cx="3914775" cy="533400"/>
          </a:xfrm>
        </p:grpSpPr>
        <p:sp>
          <p:nvSpPr>
            <p:cNvPr id="14" name="Freeform 14"/>
            <p:cNvSpPr/>
            <p:nvPr/>
          </p:nvSpPr>
          <p:spPr>
            <a:xfrm>
              <a:off x="9906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9812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9812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9718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9718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9624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9624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Freeform 28"/>
          <p:cNvSpPr/>
          <p:nvPr/>
        </p:nvSpPr>
        <p:spPr>
          <a:xfrm>
            <a:off x="990600" y="48101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两个位置上的 1，都可以与 2 配对；3 还能与 2 配对，共 3 对。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例1-1《A−B 数对》：相同数值也要分别计数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296192"/>
            <a:ext cx="10220325" cy="849344"/>
            <a:chOff x="979456" y="2296192"/>
            <a:chExt cx="10220325" cy="849344"/>
          </a:xfrm>
        </p:grpSpPr>
        <p:sp>
          <p:nvSpPr>
            <p:cNvPr id="7" name="body-pair-task"/>
            <p:cNvSpPr/>
            <p:nvPr/>
          </p:nvSpPr>
          <p:spPr>
            <a:xfrm>
              <a:off x="979456" y="22961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从数列中选 A、B，使 A−B=C，统计这样的数对有多少个。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同样的数值出现在不同位置，要分别计数。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9456" y="3343275"/>
            <a:ext cx="10220325" cy="1231011"/>
            <a:chOff x="979456" y="3343275"/>
            <a:chExt cx="10220325" cy="1231011"/>
          </a:xfrm>
        </p:grpSpPr>
        <p:sp>
          <p:nvSpPr>
            <p:cNvPr id="9" name="TextBox 9"/>
            <p:cNvSpPr/>
            <p:nvPr/>
          </p:nvSpPr>
          <p:spPr>
            <a:xfrm>
              <a:off x="980980" y="3433477"/>
              <a:ext cx="269005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C=3；先排序：</a:t>
              </a:r>
            </a:p>
          </p:txBody>
        </p:sp>
        <p:sp>
          <p:nvSpPr>
            <p:cNvPr id="12" name="textbox-value-1"/>
            <p:cNvSpPr/>
            <p:nvPr/>
          </p:nvSpPr>
          <p:spPr>
            <a:xfrm>
              <a:off x="3905250" y="3343275"/>
              <a:ext cx="1028700" cy="54292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244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5" name="textbox-value-2"/>
            <p:cNvSpPr/>
            <p:nvPr/>
          </p:nvSpPr>
          <p:spPr>
            <a:xfrm>
              <a:off x="4743450" y="3343275"/>
              <a:ext cx="1028700" cy="54292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244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8" name="textbox-value-3"/>
            <p:cNvSpPr/>
            <p:nvPr/>
          </p:nvSpPr>
          <p:spPr>
            <a:xfrm>
              <a:off x="5581650" y="3343275"/>
              <a:ext cx="1028700" cy="54292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244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1" name="textbox-value-4"/>
            <p:cNvSpPr/>
            <p:nvPr/>
          </p:nvSpPr>
          <p:spPr>
            <a:xfrm>
              <a:off x="6419850" y="3343275"/>
              <a:ext cx="1028700" cy="54292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244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4" name="textbox-value-5"/>
            <p:cNvSpPr/>
            <p:nvPr/>
          </p:nvSpPr>
          <p:spPr>
            <a:xfrm>
              <a:off x="7258050" y="3343275"/>
              <a:ext cx="1028700" cy="54292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244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27" name="textbox-value-6"/>
            <p:cNvSpPr/>
            <p:nvPr/>
          </p:nvSpPr>
          <p:spPr>
            <a:xfrm>
              <a:off x="8096250" y="3343275"/>
              <a:ext cx="1028700" cy="54292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244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30" name="textbox-value-7"/>
            <p:cNvSpPr/>
            <p:nvPr/>
          </p:nvSpPr>
          <p:spPr>
            <a:xfrm>
              <a:off x="8934450" y="3343275"/>
              <a:ext cx="1028700" cy="54292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244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  <p:sp>
          <p:nvSpPr>
            <p:cNvPr id="33" name="textbox-value-8"/>
            <p:cNvSpPr/>
            <p:nvPr/>
          </p:nvSpPr>
          <p:spPr>
            <a:xfrm>
              <a:off x="9772650" y="3343275"/>
              <a:ext cx="1028700" cy="54292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244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79456" y="414404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 5 来自不同位置。每一个 5，都能和两个 2 配对。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79456" y="4925092"/>
            <a:ext cx="10220325" cy="1037558"/>
            <a:chOff x="979456" y="4925092"/>
            <a:chExt cx="10220325" cy="1037558"/>
          </a:xfrm>
        </p:grpSpPr>
        <p:sp>
          <p:nvSpPr>
            <p:cNvPr id="36" name="body-pair-answer"/>
            <p:cNvSpPr/>
            <p:nvPr/>
          </p:nvSpPr>
          <p:spPr>
            <a:xfrm>
              <a:off x="979456" y="4925092"/>
              <a:ext cx="10220325" cy="103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 5 共得到 4 对，7 与 4 得到 1 对，8 与两个 5 得到 2 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合起来是 7 对。因此，我们要找到所有匹配的位置。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把所有匹配的数圈在两个边界之间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437483"/>
            <a:chOff x="979456" y="2334292"/>
            <a:chExt cx="10220325" cy="437483"/>
          </a:xfrm>
        </p:grpSpPr>
        <p:sp>
          <p:nvSpPr>
            <p:cNvPr id="7" name="body-target"/>
            <p:cNvSpPr/>
            <p:nvPr/>
          </p:nvSpPr>
          <p:spPr>
            <a:xfrm>
              <a:off x="979456" y="2334292"/>
              <a:ext cx="10220325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A=5、C=3，我们要在数组里找出所有的 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020092"/>
            <a:ext cx="10220325" cy="932783"/>
            <a:chOff x="979456" y="3020092"/>
            <a:chExt cx="10220325" cy="932783"/>
          </a:xfrm>
        </p:grpSpPr>
        <p:sp>
          <p:nvSpPr>
            <p:cNvPr id="9" name="body-boundary-definitions"/>
            <p:cNvSpPr/>
            <p:nvPr/>
          </p:nvSpPr>
          <p:spPr>
            <a:xfrm>
              <a:off x="979456" y="3020092"/>
              <a:ext cx="10220325" cy="932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 停在第一个不小于 A−C 的位置。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 停在第一个大于 A−C 的位置。两者之间就是所有匹配值。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0980" y="4152900"/>
            <a:ext cx="9255633" cy="1332176"/>
            <a:chOff x="980980" y="4152900"/>
            <a:chExt cx="9255633" cy="1332176"/>
          </a:xfrm>
        </p:grpSpPr>
        <p:sp>
          <p:nvSpPr>
            <p:cNvPr id="11" name="TextBox 11"/>
            <p:cNvSpPr/>
            <p:nvPr/>
          </p:nvSpPr>
          <p:spPr>
            <a:xfrm>
              <a:off x="980980" y="4281202"/>
              <a:ext cx="166697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A=5：</a:t>
              </a:r>
            </a:p>
          </p:txBody>
        </p:sp>
        <p:sp>
          <p:nvSpPr>
            <p:cNvPr id="14" name="textbox-match-range"/>
            <p:cNvSpPr/>
            <p:nvPr/>
          </p:nvSpPr>
          <p:spPr>
            <a:xfrm>
              <a:off x="3238500" y="4152900"/>
              <a:ext cx="1695450" cy="552450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340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2 2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960906" y="4286917"/>
              <a:ext cx="2099882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3 4 5 5 7 8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228880" y="4833652"/>
              <a:ext cx="727043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l=0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857655" y="4833652"/>
              <a:ext cx="727043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r=2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981730" y="4833652"/>
              <a:ext cx="3254883" cy="651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下标从 0 开始；r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指向的元素不算在内。</a:t>
              </a:r>
            </a:p>
          </p:txBody>
        </p:sp>
      </p:grpSp>
      <mc:AlternateContent>
        <mc:Choice Requires="a14">
          <p:sp>
            <p:nvSpPr>
              <p:cNvPr id="20" name="count-formula"/>
              <p:cNvSpPr txBox="1">
                <a:spLocks noGrp="1"/>
              </p:cNvSpPr>
              <p:nvPr/>
            </p:nvSpPr>
            <p:spPr>
              <a:xfrm>
                <a:off x="990600" y="5381625"/>
                <a:ext cx="102108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#</m:t>
                      </m:r>
                      <m:d>
                        <m:dPr>
                          <m:begChr m:val="{"/>
                          <m:sepChr m:val=""/>
                          <m:endChr m:val="}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: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C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l</m:t>
                      </m:r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下一个目标更大，就接着向右找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24767"/>
            <a:ext cx="10220325" cy="430244"/>
            <a:chOff x="979456" y="2324767"/>
            <a:chExt cx="10220325" cy="430244"/>
          </a:xfrm>
        </p:grpSpPr>
        <p:sp>
          <p:nvSpPr>
            <p:cNvPr id="7" name="body-fixed-order"/>
            <p:cNvSpPr/>
            <p:nvPr/>
          </p:nvSpPr>
          <p:spPr>
            <a:xfrm>
              <a:off x="979456" y="23247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仍用数组 2，2，3，4，5，5，7，8；C=3。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067717"/>
            <a:ext cx="10220325" cy="513683"/>
            <a:chOff x="979456" y="3067717"/>
            <a:chExt cx="10220325" cy="513683"/>
          </a:xfrm>
        </p:grpSpPr>
        <p:sp>
          <p:nvSpPr>
            <p:cNvPr id="9" name="body-step-target-two"/>
            <p:cNvSpPr/>
            <p:nvPr/>
          </p:nvSpPr>
          <p:spPr>
            <a:xfrm>
              <a:off x="979456" y="3067717"/>
              <a:ext cx="10220325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A=5，要找 2：下标范围 [0,2)，有 2 个。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3867817"/>
            <a:ext cx="10220325" cy="513683"/>
            <a:chOff x="979456" y="3867817"/>
            <a:chExt cx="10220325" cy="513683"/>
          </a:xfrm>
        </p:grpSpPr>
        <p:sp>
          <p:nvSpPr>
            <p:cNvPr id="11" name="body-step-target-four"/>
            <p:cNvSpPr/>
            <p:nvPr/>
          </p:nvSpPr>
          <p:spPr>
            <a:xfrm>
              <a:off x="979456" y="3867817"/>
              <a:ext cx="10220325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A=7，要找 4：下标范围 [3,4)，有 1 个。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4667917"/>
            <a:ext cx="10220325" cy="513683"/>
            <a:chOff x="979456" y="4667917"/>
            <a:chExt cx="10220325" cy="513683"/>
          </a:xfrm>
        </p:grpSpPr>
        <p:sp>
          <p:nvSpPr>
            <p:cNvPr id="13" name="body-step-target-five"/>
            <p:cNvSpPr/>
            <p:nvPr/>
          </p:nvSpPr>
          <p:spPr>
            <a:xfrm>
              <a:off x="979456" y="4667917"/>
              <a:ext cx="10220325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A=8，要找 5：下标范围 [4,6)，有 2 个。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80980" y="5424202"/>
            <a:ext cx="10220325" cy="695420"/>
            <a:chOff x="980980" y="5424202"/>
            <a:chExt cx="10220325" cy="695420"/>
          </a:xfrm>
        </p:grpSpPr>
        <p:sp>
          <p:nvSpPr>
            <p:cNvPr id="15" name="body-monotone-reason"/>
            <p:cNvSpPr/>
            <p:nvPr/>
          </p:nvSpPr>
          <p:spPr>
            <a:xfrm>
              <a:off x="980980" y="5424202"/>
              <a:ext cx="10220325" cy="6954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目标变大后，已经太小的数仍然太小，两个边界都不用回退。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第二个 5 仍要加 2；复用的是查找过程，不是省掉这次计数。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 数对 · 第1步：排序并准备边界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先排序。之后依次选 A，要找的 A−C 就不会变小。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152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sort(a.begin(), a.end());</a:t>
            </a:r>
            <a:br/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l = 0, r = 0;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long long answer = 0;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114425"/>
          </a:xfrm>
          <a:custGeom>
            <a:avLst/>
            <a:gdLst/>
            <a:ahLst/>
            <a:cxnLst/>
            <a:rect l="l" t="t" r="r" b="b"/>
            <a:pathLst>
              <a:path w="9525" h="1114425">
                <a:moveTo>
                  <a:pt x="0" y="0"/>
                </a:moveTo>
                <a:lnTo>
                  <a:pt x="0" y="111442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3148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l、r 开始都在最左边，之后保留上次停下的位置。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answer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记匹配位置对的总数，可能很大，所以用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long long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 数对 · 第2步：移动边界，累加个数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对当前 A，左边界越过小于目标的数，右边界越过小于或等于目标的数。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600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(long long x : a)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while (l &lt; n &amp;&amp; a[l] &lt; x - c) ++l;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while (r &lt; n &amp;&amp; a[r] &lt;= x - c) ++r;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answer += r - l;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562148"/>
          </a:xfrm>
          <a:custGeom>
            <a:avLst/>
            <a:gdLst/>
            <a:ahLst/>
            <a:cxnLst/>
            <a:rect l="l" t="t" r="r" b="b"/>
            <a:pathLst>
              <a:path w="9525" h="1562148">
                <a:moveTo>
                  <a:pt x="0" y="0"/>
                </a:moveTo>
                <a:lnTo>
                  <a:pt x="0" y="15621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6291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7625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停下后，[l,r) 中的数都等于 x−c。没有匹配时 l==r，本次加 0。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两个条件都先检查下标，避免越界。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例1-1《A−B 数对》：合起来看扫描过程</a:t>
            </a:r>
          </a:p>
        </p:txBody>
      </p:sp>
      <p:sp>
        <p:nvSpPr>
          <p:cNvPr id="9" name="textbox-pair-code"/>
          <p:cNvSpPr/>
          <p:nvPr/>
        </p:nvSpPr>
        <p:spPr>
          <a:xfrm>
            <a:off x="990600" y="2219325"/>
            <a:ext cx="10210800" cy="2828925"/>
          </a:xfrm>
          <a:prstGeom prst="roundRect">
            <a:avLst>
              <a:gd name="adj" fmla="val 4714"/>
            </a:avLst>
          </a:prstGeom>
          <a:noFill/>
          <a:ln>
            <a:noFill/>
          </a:ln>
        </p:spPr>
        <p:txBody>
          <a:bodyPr wrap="square" lIns="170402" tIns="98769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sort(a.begin(), a.end());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int l = 0, r = 0;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long long answer = 0;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(long long x : a)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while (l &lt; n &amp;&amp; a[l] &lt; x - c) ++l;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while (r &lt; n &amp;&amp; a[r] &lt;= x - c) ++r;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answer += r - l;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348002"/>
            <a:ext cx="10220325" cy="704945"/>
            <a:chOff x="980980" y="5348002"/>
            <a:chExt cx="10220325" cy="704945"/>
          </a:xfrm>
        </p:grpSpPr>
        <p:sp>
          <p:nvSpPr>
            <p:cNvPr id="10" name="TextBox 10"/>
            <p:cNvSpPr/>
            <p:nvPr/>
          </p:nvSpPr>
          <p:spPr>
            <a:xfrm>
              <a:off x="980980" y="5348002"/>
              <a:ext cx="10220325" cy="704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 越过小于目标的数，r 越过小于或等于目标的数，r−l 就是匹配个数。</a:t>
              </a:r>
              <a:br/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先判断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下标，再访问数组；答案用 </a:t>
              </a:r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保存。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314575"/>
            <a:ext cx="9525" cy="2319961"/>
          </a:xfrm>
          <a:custGeom>
            <a:avLst/>
            <a:gdLst/>
            <a:ahLst/>
            <a:cxnLst/>
            <a:rect l="l" t="t" r="r" b="b"/>
            <a:pathLst>
              <a:path w="9525" h="2319961">
                <a:moveTo>
                  <a:pt x="0" y="0"/>
                </a:moveTo>
                <a:lnTo>
                  <a:pt x="0" y="23199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每一对为什么既没漏，也没多算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894683"/>
            <a:chOff x="979456" y="2362867"/>
            <a:chExt cx="10220325" cy="894683"/>
          </a:xfrm>
        </p:grpSpPr>
        <p:sp>
          <p:nvSpPr>
            <p:cNvPr id="7" name="body-correctness"/>
            <p:cNvSpPr/>
            <p:nvPr/>
          </p:nvSpPr>
          <p:spPr>
            <a:xfrm>
              <a:off x="979456" y="2362867"/>
              <a:ext cx="10220325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每个位置都轮到一次，作为 A。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固定这个 A 后，[l,r) 恰好包含所有满足条件的 B。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67792"/>
            <a:ext cx="10220325" cy="894683"/>
            <a:chOff x="979456" y="3667792"/>
            <a:chExt cx="10220325" cy="894683"/>
          </a:xfrm>
        </p:grpSpPr>
        <p:sp>
          <p:nvSpPr>
            <p:cNvPr id="9" name="body-time-cost"/>
            <p:cNvSpPr/>
            <p:nvPr/>
          </p:nvSpPr>
          <p:spPr>
            <a:xfrm>
              <a:off x="979456" y="3667792"/>
              <a:ext cx="10220325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同一对位置只会在它的 A 被枚举时计算一次。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扫描 O(n)，加上排序，总时间为 O(n log 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001292"/>
            <a:ext cx="10220325" cy="970883"/>
            <a:chOff x="979456" y="5001292"/>
            <a:chExt cx="10220325" cy="970883"/>
          </a:xfrm>
        </p:grpSpPr>
        <p:sp>
          <p:nvSpPr>
            <p:cNvPr id="11" name="body-boundary-tests"/>
            <p:cNvSpPr/>
            <p:nvPr/>
          </p:nvSpPr>
          <p:spPr>
            <a:xfrm>
              <a:off x="979456" y="5001292"/>
              <a:ext cx="10220325" cy="970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再检查没有匹配、重复数很多、边界走到数组末尾的情况。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数对数量可能很大，用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保存。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例1-2《逛画展》：先读清要做什么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 幅画依次排列，编号 1～m 的画家各有作品。买票必须选择连续的第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x～y 幅，每幅 1 元。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要看齐所有画家并且花钱最少；最短段有多组时，选 x 最小的。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输入：第一行 n、m；第二行各幅画的画家编号。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输出：选定的 x、y。数据保证一定有解。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 不超过 1000000，m 不超过 2000；所有画家编号都在 1～m 内。</a:t>
            </a:r>
          </a:p>
        </p:txBody>
      </p:sp>
    </p:spTree>
  </p:cSld>
  <p:clrMapOvr>
    <a:masterClrMapping/>
  </p:clrMapOvr>
  <p:transition p14:dur="400">
    <p:fade/>
  </p:transition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例1-2《逛画展》：原题样例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700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12 5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2 5 3 1 3 2 4 1 1 5 4 3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2 7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990600" y="3857625"/>
            <a:ext cx="9477375" cy="533400"/>
            <a:chOff x="990600" y="3857625"/>
            <a:chExt cx="9477375" cy="533400"/>
          </a:xfrm>
        </p:grpSpPr>
        <p:sp>
          <p:nvSpPr>
            <p:cNvPr id="14" name="Freeform 14"/>
            <p:cNvSpPr/>
            <p:nvPr/>
          </p:nvSpPr>
          <p:spPr>
            <a:xfrm>
              <a:off x="990600" y="3857625"/>
              <a:ext cx="74612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784350" y="3857625"/>
              <a:ext cx="74612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78435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578100" y="3857625"/>
              <a:ext cx="74612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57810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371850" y="3857625"/>
              <a:ext cx="74612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37185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4165600" y="3857625"/>
              <a:ext cx="74612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416560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4959350" y="3857625"/>
              <a:ext cx="74612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495935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5753100" y="3857625"/>
              <a:ext cx="74612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575310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6546850" y="3857625"/>
              <a:ext cx="74612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654685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7340600" y="3857625"/>
              <a:ext cx="74612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39" name="Freeform 39"/>
            <p:cNvSpPr/>
            <p:nvPr/>
          </p:nvSpPr>
          <p:spPr>
            <a:xfrm>
              <a:off x="734060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8134350" y="3857625"/>
              <a:ext cx="74612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813435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8928100" y="3857625"/>
              <a:ext cx="74612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45" name="Freeform 45"/>
            <p:cNvSpPr/>
            <p:nvPr/>
          </p:nvSpPr>
          <p:spPr>
            <a:xfrm>
              <a:off x="892810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47" name="Freeform 47"/>
            <p:cNvSpPr/>
            <p:nvPr/>
          </p:nvSpPr>
          <p:spPr>
            <a:xfrm>
              <a:off x="9721850" y="3857625"/>
              <a:ext cx="74612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48" name="Freeform 48"/>
            <p:cNvSpPr/>
            <p:nvPr/>
          </p:nvSpPr>
          <p:spPr>
            <a:xfrm>
              <a:off x="9721850" y="3952875"/>
              <a:ext cx="74612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51" name="Freeform 51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2" name="Freeform 52"/>
          <p:cNvSpPr/>
          <p:nvPr/>
        </p:nvSpPr>
        <p:spPr>
          <a:xfrm>
            <a:off x="990600" y="48101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 2～7 幅的作者是 5、3、1、3、2、4，包含全部五位画家，最短长度为 6。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例1-2《逛画展》：怎样少看几幅，还不漏画家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24767"/>
            <a:ext cx="10220325" cy="923258"/>
            <a:chOff x="979456" y="2324767"/>
            <a:chExt cx="10220325" cy="923258"/>
          </a:xfrm>
        </p:grpSpPr>
        <p:sp>
          <p:nvSpPr>
            <p:cNvPr id="7" name="body-gallery-task"/>
            <p:cNvSpPr/>
            <p:nvPr/>
          </p:nvSpPr>
          <p:spPr>
            <a:xfrm>
              <a:off x="979456" y="2324767"/>
              <a:ext cx="10220325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买票后要看连续的一段画，每幅 1 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我们想看齐 m 位画家的作品，同时让这段画尽量短。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0980" y="3505200"/>
            <a:ext cx="9435370" cy="1484576"/>
            <a:chOff x="980980" y="3505200"/>
            <a:chExt cx="9435370" cy="1484576"/>
          </a:xfrm>
        </p:grpSpPr>
        <p:sp>
          <p:nvSpPr>
            <p:cNvPr id="9" name="TextBox 9"/>
            <p:cNvSpPr/>
            <p:nvPr/>
          </p:nvSpPr>
          <p:spPr>
            <a:xfrm>
              <a:off x="980980" y="3652552"/>
              <a:ext cx="1635062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m=3：</a:t>
              </a:r>
            </a:p>
          </p:txBody>
        </p:sp>
        <p:sp>
          <p:nvSpPr>
            <p:cNvPr id="12" name="textbox-painting-1"/>
            <p:cNvSpPr/>
            <p:nvPr/>
          </p:nvSpPr>
          <p:spPr>
            <a:xfrm>
              <a:off x="3505200" y="3505200"/>
              <a:ext cx="1428750" cy="609600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5" name="textbox-painting-2"/>
            <p:cNvSpPr/>
            <p:nvPr/>
          </p:nvSpPr>
          <p:spPr>
            <a:xfrm>
              <a:off x="4743450" y="3505200"/>
              <a:ext cx="1428750" cy="609600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8" name="textbox-painting-3"/>
            <p:cNvSpPr/>
            <p:nvPr/>
          </p:nvSpPr>
          <p:spPr>
            <a:xfrm>
              <a:off x="5981700" y="3505200"/>
              <a:ext cx="1428750" cy="609600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1" name="textbox-painting-4"/>
            <p:cNvSpPr/>
            <p:nvPr/>
          </p:nvSpPr>
          <p:spPr>
            <a:xfrm>
              <a:off x="7219950" y="3505200"/>
              <a:ext cx="1428750" cy="609600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4" name="textbox-painting-5"/>
            <p:cNvSpPr/>
            <p:nvPr/>
          </p:nvSpPr>
          <p:spPr>
            <a:xfrm>
              <a:off x="8458200" y="3505200"/>
              <a:ext cx="1428750" cy="609600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5972080" y="4338352"/>
              <a:ext cx="4444270" cy="651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3～5 幅来自画家 2、3、1：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都看到了，只花 3 元。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9456" y="5115592"/>
            <a:ext cx="10220325" cy="866108"/>
            <a:chOff x="979456" y="5115592"/>
            <a:chExt cx="10220325" cy="866108"/>
          </a:xfrm>
        </p:grpSpPr>
        <p:sp>
          <p:nvSpPr>
            <p:cNvPr id="27" name="body-gallery-duplication"/>
            <p:cNvSpPr/>
            <p:nvPr/>
          </p:nvSpPr>
          <p:spPr>
            <a:xfrm>
              <a:off x="979456" y="5115592"/>
              <a:ext cx="10220325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区间向右挪时，大部分画还在里面。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保留原来的统计，只处理新进入和刚离开的作品，就能接着算。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画有几幅，与画家有几位，要分别记录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849344"/>
            <a:chOff x="979456" y="2334292"/>
            <a:chExt cx="10220325" cy="849344"/>
          </a:xfrm>
        </p:grpSpPr>
        <p:sp>
          <p:nvSpPr>
            <p:cNvPr id="7" name="body-count-meaning"/>
            <p:cNvSpPr/>
            <p:nvPr/>
          </p:nvSpPr>
          <p:spPr>
            <a:xfrm>
              <a:off x="979456" y="23342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count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[x] 记录区间里画家 x 的作品有几幅。</a:t>
              </a:r>
              <a:br/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kinds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记录这里一共出现了几位不同的画家。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34442"/>
            <a:ext cx="10220325" cy="849344"/>
            <a:chOff x="979456" y="3534442"/>
            <a:chExt cx="10220325" cy="849344"/>
          </a:xfrm>
        </p:grpSpPr>
        <p:sp>
          <p:nvSpPr>
            <p:cNvPr id="9" name="body-enter-zero-crossing"/>
            <p:cNvSpPr/>
            <p:nvPr/>
          </p:nvSpPr>
          <p:spPr>
            <a:xfrm>
              <a:off x="979456" y="353444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一幅画进入：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count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[x] 从 0 变 1，才多了一位画家。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1 变 2，只是同一位画家的作品多了一幅。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686967"/>
            <a:ext cx="10220325" cy="849344"/>
            <a:chOff x="979456" y="4686967"/>
            <a:chExt cx="10220325" cy="849344"/>
          </a:xfrm>
        </p:grpSpPr>
        <p:sp>
          <p:nvSpPr>
            <p:cNvPr id="11" name="body-leave-zero-crossing"/>
            <p:cNvSpPr/>
            <p:nvPr/>
          </p:nvSpPr>
          <p:spPr>
            <a:xfrm>
              <a:off x="979456" y="468696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一幅画离开：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count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[x] 从 1 变 0，这位画家才消失。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2 变 1 时，区间里还有他的画。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80" y="5709952"/>
            <a:ext cx="10220325" cy="371570"/>
            <a:chOff x="980980" y="5709952"/>
            <a:chExt cx="10220325" cy="371570"/>
          </a:xfrm>
        </p:grpSpPr>
        <p:sp>
          <p:nvSpPr>
            <p:cNvPr id="13" name="body-coverage-condition"/>
            <p:cNvSpPr/>
            <p:nvPr/>
          </p:nvSpPr>
          <p:spPr>
            <a:xfrm>
              <a:off x="980980" y="5709952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/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kinds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==m 才表示全部画家都出现了；画的幅数不能代替画家人数。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看齐画家以后，试着删掉左边的画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15242"/>
            <a:ext cx="10220325" cy="430244"/>
            <a:chOff x="979456" y="2315242"/>
            <a:chExt cx="10220325" cy="430244"/>
          </a:xfrm>
        </p:grpSpPr>
        <p:sp>
          <p:nvSpPr>
            <p:cNvPr id="7" name="body-trace-source"/>
            <p:cNvSpPr/>
            <p:nvPr/>
          </p:nvSpPr>
          <p:spPr>
            <a:xfrm>
              <a:off x="979456" y="231524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1，2，2，3，1。这里的作品编号从 1 开始。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086767"/>
            <a:ext cx="10220325" cy="523208"/>
            <a:chOff x="979456" y="3086767"/>
            <a:chExt cx="10220325" cy="523208"/>
          </a:xfrm>
        </p:grpSpPr>
        <p:sp>
          <p:nvSpPr>
            <p:cNvPr id="9" name="body-right-four"/>
            <p:cNvSpPr/>
            <p:nvPr/>
          </p:nvSpPr>
          <p:spPr>
            <a:xfrm>
              <a:off x="979456" y="3086767"/>
              <a:ext cx="10220325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看到第 4 幅：[1,4] 已经看齐。删去最左边的 1，就会缺画家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020217"/>
            <a:ext cx="10220325" cy="532733"/>
            <a:chOff x="979456" y="4020217"/>
            <a:chExt cx="10220325" cy="532733"/>
          </a:xfrm>
        </p:grpSpPr>
        <p:sp>
          <p:nvSpPr>
            <p:cNvPr id="11" name="body-right-five"/>
            <p:cNvSpPr/>
            <p:nvPr/>
          </p:nvSpPr>
          <p:spPr>
            <a:xfrm>
              <a:off x="979456" y="4020217"/>
              <a:ext cx="10220325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看到第 5 幅：画家 1 又出现了。[2,5] 里有两个 2，还能删掉一个。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4925092"/>
            <a:ext cx="10220325" cy="523208"/>
            <a:chOff x="979456" y="4925092"/>
            <a:chExt cx="10220325" cy="523208"/>
          </a:xfrm>
        </p:grpSpPr>
        <p:sp>
          <p:nvSpPr>
            <p:cNvPr id="13" name="body-shortest-window"/>
            <p:cNvSpPr/>
            <p:nvPr/>
          </p:nvSpPr>
          <p:spPr>
            <a:xfrm>
              <a:off x="979456" y="4925092"/>
              <a:ext cx="10220325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留下 [3,5]，长度为 3。再删左端的 2，就会缺画家 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80980" y="5719477"/>
            <a:ext cx="10220325" cy="371570"/>
            <a:chOff x="980980" y="5719477"/>
            <a:chExt cx="10220325" cy="371570"/>
          </a:xfrm>
        </p:grpSpPr>
        <p:sp>
          <p:nvSpPr>
            <p:cNvPr id="15" name="body-update-before-delete"/>
            <p:cNvSpPr/>
            <p:nvPr/>
          </p:nvSpPr>
          <p:spPr>
            <a:xfrm>
              <a:off x="980980" y="5719477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还看齐画家时，先把当前区间与答案比较，再尝试删除最左一幅。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例1-2 画展 · 第1步：新画加入统计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右端 r 每次纳入一幅画。只在某位画家第一次出现在区间时，增加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kinds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51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vector&lt;</a:t>
            </a: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&gt; count(m + 1, 0);</a:t>
            </a:r>
            <a:br/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l = 0, kinds = 0, bestL = 0, bestR = n;</a:t>
            </a:r>
            <a:br/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下面的语句放在逐个枚举 r 的循环中</a:t>
            </a:r>
            <a:br/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(++count[a[r]] == 1) ++kinds;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476375"/>
          </a:xfrm>
          <a:custGeom>
            <a:avLst/>
            <a:gdLst/>
            <a:ahLst/>
            <a:cxnLst/>
            <a:rect l="l" t="t" r="r" b="b"/>
            <a:pathLst>
              <a:path w="9525" h="1476375">
                <a:moveTo>
                  <a:pt x="0" y="0"/>
                </a:moveTo>
                <a:lnTo>
                  <a:pt x="0" y="147637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5434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67677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先加频数再判断。结果等于 1，说明原来是 0，区间才多了一位画家。bestR=n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是初始标记，并不读取 a[n]。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例1-2 画展 · 第2步：比较长度，再收缩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当前区间合法时，先检查能不能改进答案，再尝试缩短。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905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 (kinds == m)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(r - l &lt; bestR - bestL)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bestL = l, bestR = r;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(--count[a[l]] == 0) --kinds;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++l;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866948"/>
          </a:xfrm>
          <a:custGeom>
            <a:avLst/>
            <a:gdLst/>
            <a:ahLst/>
            <a:cxnLst/>
            <a:rect l="l" t="t" r="r" b="b"/>
            <a:pathLst>
              <a:path w="9525" h="1866948">
                <a:moveTo>
                  <a:pt x="0" y="0"/>
                </a:moveTo>
                <a:lnTo>
                  <a:pt x="0" y="18669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9339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0673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两段长度都带一个 +1，比较时可以同时省掉。频数减到 0，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才说明一位画家消失；同长不更新，保留更早的左端。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例1-2《逛画展》：把扩展和收缩连起来</a:t>
            </a:r>
          </a:p>
        </p:txBody>
      </p:sp>
      <p:sp>
        <p:nvSpPr>
          <p:cNvPr id="9" name="textbox-window-code"/>
          <p:cNvSpPr/>
          <p:nvPr/>
        </p:nvSpPr>
        <p:spPr>
          <a:xfrm>
            <a:off x="990600" y="2171700"/>
            <a:ext cx="10210800" cy="3228975"/>
          </a:xfrm>
          <a:prstGeom prst="roundRect">
            <a:avLst>
              <a:gd name="adj" fmla="val 4130"/>
            </a:avLst>
          </a:prstGeom>
          <a:noFill/>
          <a:ln>
            <a:noFill/>
          </a:ln>
        </p:spPr>
        <p:txBody>
          <a:bodyPr wrap="square" lIns="160877" tIns="70194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int l = 0, kinds = 0, bestL = 0, bestR = n;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r = 0; r &lt; n; ++r)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if (++count[a[r]] == 1) ++kinds;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while (kinds == m)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if (r - l &lt; bestR - bestL)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    bestL = l, bestR = r;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if (--count[a[l]] == 0) --kinds;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++l;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671852"/>
            <a:ext cx="10220325" cy="376523"/>
            <a:chOff x="980980" y="5671852"/>
            <a:chExt cx="10220325" cy="376523"/>
          </a:xfrm>
        </p:grpSpPr>
        <p:sp>
          <p:nvSpPr>
            <p:cNvPr id="10" name="body-window-indexing"/>
            <p:cNvSpPr/>
            <p:nvPr/>
          </p:nvSpPr>
          <p:spPr>
            <a:xfrm>
              <a:off x="980980" y="5671852"/>
              <a:ext cx="10220325" cy="3765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/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count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数组开始时全为 0。代码从 0 编号；输出 bestL+1 和 bestR+1。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266950"/>
            <a:ext cx="9525" cy="2870506"/>
          </a:xfrm>
          <a:custGeom>
            <a:avLst/>
            <a:gdLst/>
            <a:ahLst/>
            <a:cxnLst/>
            <a:rect l="l" t="t" r="r" b="b"/>
            <a:pathLst>
              <a:path w="9525" h="2870506">
                <a:moveTo>
                  <a:pt x="0" y="0"/>
                </a:moveTo>
                <a:lnTo>
                  <a:pt x="0" y="287050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左端删掉以后，为什么不用再退回去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875633"/>
            <a:chOff x="979456" y="2362867"/>
            <a:chExt cx="10220325" cy="875633"/>
          </a:xfrm>
        </p:grpSpPr>
        <p:sp>
          <p:nvSpPr>
            <p:cNvPr id="7" name="body-shrink-proof"/>
            <p:cNvSpPr/>
            <p:nvPr/>
          </p:nvSpPr>
          <p:spPr>
            <a:xfrm>
              <a:off x="979456" y="2362867"/>
              <a:ext cx="10220325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固定右端 r，删掉某位画家的最后一幅后，区间就不合法了。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继续删只会少画，补不回缺少的画家，要等右端继续扩大。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91592"/>
            <a:ext cx="10220325" cy="875633"/>
            <a:chOff x="979456" y="3591592"/>
            <a:chExt cx="10220325" cy="875633"/>
          </a:xfrm>
        </p:grpSpPr>
        <p:sp>
          <p:nvSpPr>
            <p:cNvPr id="9" name="body-past-left-proof"/>
            <p:cNvSpPr/>
            <p:nvPr/>
          </p:nvSpPr>
          <p:spPr>
            <a:xfrm>
              <a:off x="979456" y="3591592"/>
              <a:ext cx="10220325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被删掉的左端，之前已经配出过一个合法区间。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再把它配给更靠后的右端，只会更长，不会改进答案。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810792"/>
            <a:ext cx="10220325" cy="1268444"/>
            <a:chOff x="979456" y="4810792"/>
            <a:chExt cx="10220325" cy="1268444"/>
          </a:xfrm>
        </p:grpSpPr>
        <p:sp>
          <p:nvSpPr>
            <p:cNvPr id="11" name="body-ties-and-cost"/>
            <p:cNvSpPr/>
            <p:nvPr/>
          </p:nvSpPr>
          <p:spPr>
            <a:xfrm>
              <a:off x="979456" y="4810792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只在长度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变小时更新，等长就保留较早的左端。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两个端点各至多走 n 步，扫描 O(n)。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作品序列占 O(n)，频数数组占 O(m)。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模拟练习：左端能不能退回去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90775"/>
            <a:ext cx="10191750" cy="8286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序列 1、2、2、3、1，m=3。</a:t>
            </a:r>
            <a:br/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右端到第 5 幅时，左端最远能走到哪里？再走一步会少谁？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4552950"/>
            <a:ext cx="10191750" cy="1181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最短合法段是第 3～5 幅，画家为 2、3、1。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再删第 3 幅，就没有画家 2。左端不能为了保留“合法”而忽略先前更短的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答案。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例1-3《最大子段和》：先读清要做什么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给出 n 个整数，其中可能有负数。选连续、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非空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的一段，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让这一段的和最大。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只能选原序列里紧挨着的一段，不能跳过中间的数，也不能一项不选。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输入：第一行 n，第二行 n 个整数。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输出：最大的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非空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连续段和，不要求输出端点。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 不超过 200000；每项在 −10000～10000 内。</a:t>
            </a:r>
          </a:p>
        </p:txBody>
      </p:sp>
    </p:spTree>
  </p:cSld>
  <p:clrMapOvr>
    <a:masterClrMapping/>
  </p:clrMapOvr>
  <p:transition p14:dur="400">
    <p:fade/>
  </p:transition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例1-3《最大子段和》：原题样例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700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7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2 -4 3 -1 2 -4 3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990600" y="3857625"/>
            <a:ext cx="6886575" cy="533400"/>
            <a:chOff x="990600" y="3857625"/>
            <a:chExt cx="6886575" cy="533400"/>
          </a:xfrm>
        </p:grpSpPr>
        <p:sp>
          <p:nvSpPr>
            <p:cNvPr id="14" name="Freeform 14"/>
            <p:cNvSpPr/>
            <p:nvPr/>
          </p:nvSpPr>
          <p:spPr>
            <a:xfrm>
              <a:off x="9906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9812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9812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-4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9718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9718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9624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9624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-1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49530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49530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59436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5943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-4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69342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69342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Freeform 37"/>
          <p:cNvSpPr/>
          <p:nvPr/>
        </p:nvSpPr>
        <p:spPr>
          <a:xfrm>
            <a:off x="990600" y="48101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取第 3～5 项：3、−1、2，和为 4。中间的 −1 必须一起选。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例1-3《最大子段和》：有负数时，不能照搬窗口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437483"/>
            <a:chOff x="979456" y="2362867"/>
            <a:chExt cx="10220325" cy="437483"/>
          </a:xfrm>
        </p:grpSpPr>
        <p:sp>
          <p:nvSpPr>
            <p:cNvPr id="7" name="body-nonempty-task"/>
            <p:cNvSpPr/>
            <p:nvPr/>
          </p:nvSpPr>
          <p:spPr>
            <a:xfrm>
              <a:off x="979456" y="2362867"/>
              <a:ext cx="10220325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从数列中选连续、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的一段，让这一段的总和尽量大。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0980" y="3133725"/>
            <a:ext cx="10142601" cy="1383411"/>
            <a:chOff x="980980" y="3133725"/>
            <a:chExt cx="10142601" cy="1383411"/>
          </a:xfrm>
        </p:grpSpPr>
        <p:sp>
          <p:nvSpPr>
            <p:cNvPr id="9" name="TextBox 9"/>
            <p:cNvSpPr/>
            <p:nvPr/>
          </p:nvSpPr>
          <p:spPr>
            <a:xfrm>
              <a:off x="980980" y="3281077"/>
              <a:ext cx="10724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</a:t>
              </a:r>
            </a:p>
          </p:txBody>
        </p:sp>
        <p:sp>
          <p:nvSpPr>
            <p:cNvPr id="12" name="textbox-neg-first"/>
            <p:cNvSpPr/>
            <p:nvPr/>
          </p:nvSpPr>
          <p:spPr>
            <a:xfrm>
              <a:off x="2714625" y="3133725"/>
              <a:ext cx="1619250" cy="60007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−2</a:t>
              </a:r>
            </a:p>
          </p:txBody>
        </p:sp>
        <p:sp>
          <p:nvSpPr>
            <p:cNvPr id="15" name="textbox-opt-one"/>
            <p:cNvSpPr/>
            <p:nvPr/>
          </p:nvSpPr>
          <p:spPr>
            <a:xfrm>
              <a:off x="4181475" y="3133725"/>
              <a:ext cx="1619250" cy="60007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8" name="textbox-opt-two"/>
            <p:cNvSpPr/>
            <p:nvPr/>
          </p:nvSpPr>
          <p:spPr>
            <a:xfrm>
              <a:off x="5648325" y="3133725"/>
              <a:ext cx="1619250" cy="60007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−1</a:t>
              </a:r>
            </a:p>
          </p:txBody>
        </p:sp>
        <p:sp>
          <p:nvSpPr>
            <p:cNvPr id="21" name="textbox-opt-three"/>
            <p:cNvSpPr/>
            <p:nvPr/>
          </p:nvSpPr>
          <p:spPr>
            <a:xfrm>
              <a:off x="7115175" y="3133725"/>
              <a:ext cx="1619250" cy="60007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4" name="textbox-neg-last"/>
            <p:cNvSpPr/>
            <p:nvPr/>
          </p:nvSpPr>
          <p:spPr>
            <a:xfrm>
              <a:off x="8582025" y="3133725"/>
              <a:ext cx="1619250" cy="60007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5306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−5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4170331" y="4086892"/>
              <a:ext cx="69532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取第 2～4 项：3+(−1)+4=6，是这组数的最大和。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9456" y="4906042"/>
            <a:ext cx="10220325" cy="1066133"/>
            <a:chOff x="979456" y="4906042"/>
            <a:chExt cx="10220325" cy="1066133"/>
          </a:xfrm>
        </p:grpSpPr>
        <p:sp>
          <p:nvSpPr>
            <p:cNvPr id="27" name="body-negative-observation"/>
            <p:cNvSpPr/>
            <p:nvPr/>
          </p:nvSpPr>
          <p:spPr>
            <a:xfrm>
              <a:off x="979456" y="4906042"/>
              <a:ext cx="10220325" cy="10661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新加入一个数，区间和可能增大，也可能减小。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前面“看齐就收缩”的依据已经变了，要另想办法。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例1-3《最大子段和》：先固定结尾，少考虑一件事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43150"/>
            <a:ext cx="10191750" cy="419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同时猜左端、右端，选择太多。先规定右端一定是当前项。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381375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例如结尾固定在 4：可以选 [4]、[−1,4]、[3,−1,4]、[−2,3,−1,4]。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它们的和分别是 4、3、6、4，这个结尾能得到的最大和是 6。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49530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143500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我们暂时只回答“到这里结束，最多是多少”。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换到下一个结尾再算一次，所有结尾中的最大值才是整道题的答案。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先固定结尾，看这里能接出多大的和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942594"/>
            <a:chOff x="979456" y="2362867"/>
            <a:chExt cx="10220325" cy="942594"/>
          </a:xfrm>
        </p:grpSpPr>
        <p:sp>
          <p:nvSpPr>
            <p:cNvPr id="7" name="body-ending-definition"/>
            <p:cNvSpPr/>
            <p:nvPr/>
          </p:nvSpPr>
          <p:spPr>
            <a:xfrm>
              <a:off x="979456" y="2362867"/>
              <a:ext cx="10220325" cy="942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暂时固定右端 i，只挑左端。</a:t>
              </a:r>
              <a:br/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ending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保存“必须取第 i 项，并且在这里结束”的最大和。</a:t>
              </a:r>
            </a:p>
          </p:txBody>
        </p:sp>
      </p:grpSp>
      <mc:AlternateContent>
        <mc:Choice Requires="a14">
          <p:sp>
            <p:nvSpPr>
              <p:cNvPr id="9" name="ending-set"/>
              <p:cNvSpPr txBox="1">
                <a:spLocks noGrp="1"/>
              </p:cNvSpPr>
              <p:nvPr/>
            </p:nvSpPr>
            <p:spPr>
              <a:xfrm>
                <a:off x="990600" y="3495675"/>
                <a:ext cx="102108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+⋯+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: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4582192"/>
            <a:ext cx="10220325" cy="1380458"/>
            <a:chOff x="979456" y="4582192"/>
            <a:chExt cx="10220325" cy="1380458"/>
          </a:xfrm>
        </p:grpSpPr>
        <p:sp>
          <p:nvSpPr>
            <p:cNvPr id="10" name="body-overall-distinction"/>
            <p:cNvSpPr/>
            <p:nvPr/>
          </p:nvSpPr>
          <p:spPr>
            <a:xfrm>
              <a:off x="979456" y="4582192"/>
              <a:ext cx="10220325" cy="1380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answer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保存已经见过的最大段和，结尾可以在前面。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处理完最后的 −5，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ending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=1，answer 仍是 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所以最后一个 ending 不一定就是整道题的答案。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接上前一段，还是从当前项重新开始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10492"/>
            <a:ext cx="10220325" cy="513683"/>
            <a:chOff x="979456" y="2410492"/>
            <a:chExt cx="10220325" cy="513683"/>
          </a:xfrm>
        </p:grpSpPr>
        <p:sp>
          <p:nvSpPr>
            <p:cNvPr id="7" name="body-single-element"/>
            <p:cNvSpPr/>
            <p:nvPr/>
          </p:nvSpPr>
          <p:spPr>
            <a:xfrm>
              <a:off x="979456" y="2410492"/>
              <a:ext cx="10220325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只取一项：从当前数重新开始，段和就是当前数。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258217"/>
            <a:ext cx="10220325" cy="951833"/>
            <a:chOff x="979456" y="3258217"/>
            <a:chExt cx="10220325" cy="951833"/>
          </a:xfrm>
        </p:grpSpPr>
        <p:sp>
          <p:nvSpPr>
            <p:cNvPr id="9" name="body-continue-previous"/>
            <p:cNvSpPr/>
            <p:nvPr/>
          </p:nvSpPr>
          <p:spPr>
            <a:xfrm>
              <a:off x="979456" y="3258217"/>
              <a:ext cx="10220325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取多项：前面接的是一段以 i−1 结尾的连续区间。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这些旧段都加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同一个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当前数，只要保留旧段中最大的和。</a:t>
              </a:r>
            </a:p>
          </p:txBody>
        </p:sp>
      </p:grpSp>
      <mc:AlternateContent>
        <mc:Choice Requires="a14">
          <p:sp>
            <p:nvSpPr>
              <p:cNvPr id="11" name="recurrence"/>
              <p:cNvSpPr txBox="1">
                <a:spLocks noGrp="1"/>
              </p:cNvSpPr>
              <p:nvPr/>
            </p:nvSpPr>
            <p:spPr>
              <a:xfrm>
                <a:off x="990600" y="4419600"/>
                <a:ext cx="10210800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56" y="5391817"/>
            <a:ext cx="10220325" cy="608933"/>
            <a:chOff x="979456" y="5391817"/>
            <a:chExt cx="10220325" cy="608933"/>
          </a:xfrm>
        </p:grpSpPr>
        <p:sp>
          <p:nvSpPr>
            <p:cNvPr id="12" name="body-update-global"/>
            <p:cNvSpPr/>
            <p:nvPr/>
          </p:nvSpPr>
          <p:spPr>
            <a:xfrm>
              <a:off x="979456" y="5391817"/>
              <a:ext cx="10220325" cy="608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比较这两种选择，得到新的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ending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，再用它更新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answer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沿着这组数，分清 ending 和 answer</a:t>
            </a:r>
          </a:p>
        </p:txBody>
      </p:sp>
      <p:graphicFrame>
        <p:nvGraphicFramePr>
          <p:cNvPr id="7" name="sum-trace"/>
          <p:cNvGraphicFramePr>
            <a:graphicFrameLocks noGrp="1"/>
          </p:cNvGraphicFramePr>
          <p:nvPr/>
        </p:nvGraphicFramePr>
        <p:xfrm>
          <a:off x="990600" y="2305050"/>
          <a:ext cx="10210800" cy="28575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1524000"/>
                <a:gridCol w="2286000"/>
                <a:gridCol w="3200400"/>
                <a:gridCol w="3200400"/>
              </a:tblGrid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位置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当前项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ending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answer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−1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4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4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6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6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5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−5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6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grpSp>
        <p:nvGrpSpPr>
          <p:cNvPr id="9" name="Group 9"/>
          <p:cNvGrpSpPr/>
          <p:nvPr/>
        </p:nvGrpSpPr>
        <p:grpSpPr>
          <a:xfrm>
            <a:off x="980980" y="5443252"/>
            <a:ext cx="10220325" cy="685895"/>
            <a:chOff x="980980" y="5443252"/>
            <a:chExt cx="10220325" cy="685895"/>
          </a:xfrm>
        </p:grpSpPr>
        <p:sp>
          <p:nvSpPr>
            <p:cNvPr id="8" name="body-trace-explanation"/>
            <p:cNvSpPr/>
            <p:nvPr/>
          </p:nvSpPr>
          <p:spPr>
            <a:xfrm>
              <a:off x="980980" y="5443252"/>
              <a:ext cx="10220325" cy="6858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第二项是 3：接上旧段只有 1，不如从 3 重新开始。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最后 </a:t>
              </a:r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ending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降为 1，</a:t>
              </a:r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answer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仍保留前面得到的 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例1-3 子段和 · 第1步：用首项初始化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题目不允许空段，所以不能随手把答案设成 0。先读入首项。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152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long long ending;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cin &gt;&gt; ending;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long long answer = ending;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114425"/>
          </a:xfrm>
          <a:custGeom>
            <a:avLst/>
            <a:gdLst/>
            <a:ahLst/>
            <a:cxnLst/>
            <a:rect l="l" t="t" r="r" b="b"/>
            <a:pathLst>
              <a:path w="9525" h="1114425">
                <a:moveTo>
                  <a:pt x="0" y="0"/>
                </a:moveTo>
                <a:lnTo>
                  <a:pt x="0" y="111442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3148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现在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ending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和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answer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都代表只选首项的段和。即使首项是负数，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它也是合法的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非空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区间。后面从第 2 项继续。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例1-3 子段和 · 第2步：接上旧段，还是重开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当前数是 x。旧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ending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+x 代表接上旧段，x 代表从这里重新开始。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790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ending = max(x, ending + x);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answer = max(answer, ending);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752475"/>
          </a:xfrm>
          <a:custGeom>
            <a:avLst/>
            <a:gdLst/>
            <a:ahLst/>
            <a:cxnLst/>
            <a:rect l="l" t="t" r="r" b="b"/>
            <a:pathLst>
              <a:path w="9525" h="752475">
                <a:moveTo>
                  <a:pt x="0" y="0"/>
                </a:moveTo>
                <a:lnTo>
                  <a:pt x="0" y="75247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1052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2386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先更新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ending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，保证它确实结束在当前项；再与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answer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比较。最后输出</a:t>
            </a:r>
            <a:br/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answer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，而不是最后一次的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ending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双指针法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例1-3《最大子段和》：用首项开始计算</a:t>
            </a:r>
          </a:p>
        </p:txBody>
      </p:sp>
      <p:sp>
        <p:nvSpPr>
          <p:cNvPr id="9" name="textbox-maxsum-code"/>
          <p:cNvSpPr/>
          <p:nvPr/>
        </p:nvSpPr>
        <p:spPr>
          <a:xfrm>
            <a:off x="990600" y="2219325"/>
            <a:ext cx="10210800" cy="2571750"/>
          </a:xfrm>
          <a:prstGeom prst="roundRect">
            <a:avLst>
              <a:gd name="adj" fmla="val 5185"/>
            </a:avLst>
          </a:prstGeom>
          <a:noFill/>
          <a:ln>
            <a:noFill/>
          </a:ln>
        </p:spPr>
        <p:txBody>
          <a:bodyPr wrap="square" lIns="160877" tIns="89244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long long ending; cin &gt;&gt; ending;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long long answer = ending;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i = 1; i &lt; n; ++i)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long long x; cin &gt;&gt; x;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ending = max(x, ending + x);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answer = max(answer, ending);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56" y="5125117"/>
            <a:ext cx="10220325" cy="904208"/>
            <a:chOff x="979456" y="5125117"/>
            <a:chExt cx="10220325" cy="904208"/>
          </a:xfrm>
        </p:grpSpPr>
        <p:sp>
          <p:nvSpPr>
            <p:cNvPr id="10" name="body-negative-initialization"/>
            <p:cNvSpPr/>
            <p:nvPr/>
          </p:nvSpPr>
          <p:spPr>
            <a:xfrm>
              <a:off x="979456" y="5125117"/>
              <a:ext cx="10220325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用首项初始化，就已经选了一段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−8，−2，−5，答案是 −2。只保留两个和，额外空间 O(1)。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314575"/>
            <a:ext cx="9525" cy="2020876"/>
          </a:xfrm>
          <a:custGeom>
            <a:avLst/>
            <a:gdLst/>
            <a:ahLst/>
            <a:cxnLst/>
            <a:rect l="l" t="t" r="r" b="b"/>
            <a:pathLst>
              <a:path w="9525" h="2020876">
                <a:moveTo>
                  <a:pt x="0" y="0"/>
                </a:moveTo>
                <a:lnTo>
                  <a:pt x="0" y="20208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模拟练习：这次该接上，还是重新开始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90775"/>
            <a:ext cx="10191750" cy="8286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处理 −2、3、−1、4、−5。</a:t>
            </a:r>
            <a:br/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读到 3 时，接旧段与重开分别是多少？读完 −5，最终答案是多少？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4552950"/>
            <a:ext cx="10191750" cy="800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接旧段为 1，重开为 3，所以从 3 开始。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读完 −5 后 </a:t>
            </a:r>
            <a:r>
              <a:rPr lang="en-US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ending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=1，但 </a:t>
            </a:r>
            <a:r>
              <a:rPr lang="en-US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answer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=6，保留的是前面 3、−1、4 的结果。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287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24765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16508" y="3960495"/>
            <a:ext cx="10220325" cy="926592"/>
          </a:xfrm>
          <a:prstGeom prst="rect">
            <a:avLst/>
          </a:prstGeom>
          <a:noFill/>
          <a:ln>
            <a:noFill/>
          </a:ln>
        </p:spPr>
        <p:txBody>
          <a:bodyPr wrap="square" lIns="0" tIns="15240" rIns="0" bIns="0" anchor="t" anchorCtr="0">
            <a:noAutofit/>
          </a:bodyPr>
          <a:lstStyle/>
          <a:p>
            <a:pPr algn="l">
              <a:lnSpc>
                <a:spcPts val="2880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新成绩来了，旧成绩并没有变。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把已经统计的结果存下来，后面就能继续用。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56" y="5477542"/>
            <a:ext cx="10220325" cy="523208"/>
            <a:chOff x="1017556" y="5477542"/>
            <a:chExt cx="10220325" cy="523208"/>
          </a:xfrm>
        </p:grpSpPr>
        <p:sp>
          <p:nvSpPr>
            <p:cNvPr id="8" name="body-storage-roadmap"/>
            <p:cNvSpPr/>
            <p:nvPr/>
          </p:nvSpPr>
          <p:spPr>
            <a:xfrm>
              <a:off x="1017556" y="5477542"/>
              <a:ext cx="10220325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存什么、要占多少内存，以及以后怎样复用，都要一起考虑。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例1-4《直播获奖》：先读清要做什么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5049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比赛成绩逐个公布。已公布 p 人时，计划奖励前 w%，人数向下取整，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但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至少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有 1 人。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取到的最后一名的成绩，就是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分数线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；同分者都获奖。每公布一个成绩，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都求一次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分数线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9433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413380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输入：第一行总人数 n 和获奖百分比 w；第二行依次给出 n 个成绩。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输出：一行 n 个数，依次表示每次公布成绩后的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分数线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50576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24818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 不超过 100000；1≤w≤99；分数都是 0～600 的整数。</a:t>
            </a:r>
          </a:p>
        </p:txBody>
      </p:sp>
    </p:spTree>
  </p:cSld>
  <p:clrMapOvr>
    <a:masterClrMapping/>
  </p:clrMapOvr>
  <p:transition p14:dur="400">
    <p:fade/>
  </p:transition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例1-4《直播获奖》：原题样例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1014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10 60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200 300 400 500 600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600 0 300 200 100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700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200 300 400 400 400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500 400 400 300 300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4810125"/>
            <a:ext cx="1019175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 3 人只计划取 1 人，依次得到 200、300、400。第 4 人计划取 2 人，</a:t>
            </a:r>
            <a:br/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分数线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 400。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例1-4《直播获奖》：要找的是第几名的分数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05717"/>
            <a:ext cx="10220325" cy="849344"/>
            <a:chOff x="979456" y="2305717"/>
            <a:chExt cx="10220325" cy="849344"/>
          </a:xfrm>
        </p:grpSpPr>
        <p:sp>
          <p:nvSpPr>
            <p:cNvPr id="7" name="body-award-task"/>
            <p:cNvSpPr/>
            <p:nvPr/>
          </p:nvSpPr>
          <p:spPr>
            <a:xfrm>
              <a:off x="979456" y="230571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每录入一位选手的成绩，就公布当前获奖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分数线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已评出 p 人时，计划取前 w%，不足 1 人也要取 1 人。</a:t>
              </a:r>
            </a:p>
          </p:txBody>
        </p:sp>
      </p:grpSp>
      <mc:AlternateContent>
        <mc:Choice Requires="a14">
          <p:sp>
            <p:nvSpPr>
              <p:cNvPr id="9" name="quota-formula"/>
              <p:cNvSpPr txBox="1">
                <a:spLocks noGrp="1"/>
              </p:cNvSpPr>
              <p:nvPr/>
            </p:nvSpPr>
            <p:spPr>
              <a:xfrm>
                <a:off x="990600" y="3343275"/>
                <a:ext cx="10210800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k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d>
                                <m:dPr>
                                  <m:begChr m:val="⌊"/>
                                  <m:sepChr m:val=""/>
                                  <m:endChr m:val="⌋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bar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pw</m:t>
                                      </m:r>
                                    </m:num>
                                    <m:den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4496467"/>
            <a:ext cx="10220325" cy="1475708"/>
            <a:chOff x="979456" y="4496467"/>
            <a:chExt cx="10220325" cy="1475708"/>
          </a:xfrm>
        </p:grpSpPr>
        <p:sp>
          <p:nvSpPr>
            <p:cNvPr id="10" name="body-tie-example"/>
            <p:cNvSpPr/>
            <p:nvPr/>
          </p:nvSpPr>
          <p:spPr>
            <a:xfrm>
              <a:off x="979456" y="4496467"/>
              <a:ext cx="10220325" cy="1475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w=50，成绩为 100，90，90，80。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计划取到第 2 名，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分数线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 90。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两位 90 分都获奖：实际获奖 3 人，但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分数线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仍是 90。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成绩只有 601 种，先记下每种有多少人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856583"/>
            <a:chOff x="979456" y="2353342"/>
            <a:chExt cx="10220325" cy="856583"/>
          </a:xfrm>
        </p:grpSpPr>
        <p:sp>
          <p:nvSpPr>
            <p:cNvPr id="7" name="body-small-domain"/>
            <p:cNvSpPr/>
            <p:nvPr/>
          </p:nvSpPr>
          <p:spPr>
            <a:xfrm>
              <a:off x="979456" y="2353342"/>
              <a:ext cx="10220325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人数很多，分数却只有 0～600，共 601 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count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[score] 记这个分数有几人，这个计数位置就叫“桶”。</a:t>
              </a:r>
            </a:p>
          </p:txBody>
        </p:sp>
      </p:grpSp>
      <p:sp>
        <p:nvSpPr>
          <p:cNvPr id="11" name="textbox-bucket-update"/>
          <p:cNvSpPr/>
          <p:nvPr/>
        </p:nvSpPr>
        <p:spPr>
          <a:xfrm>
            <a:off x="990600" y="3438525"/>
            <a:ext cx="10220325" cy="790575"/>
          </a:xfrm>
          <a:prstGeom prst="roundRect">
            <a:avLst>
              <a:gd name="adj" fmla="val 16867"/>
            </a:avLst>
          </a:prstGeom>
          <a:solidFill>
            <a:srgbClr val="F2F6F8"/>
          </a:solidFill>
          <a:ln>
            <a:noFill/>
          </a:ln>
        </p:spPr>
        <p:txBody>
          <a:bodyPr wrap="square" lIns="0" tIns="13968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又来一位 90 分选手：只需把 </a:t>
            </a:r>
            <a:r>
              <a:rPr lang="en-US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count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[90] 加 1。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56" y="4639342"/>
            <a:ext cx="10220325" cy="1306544"/>
            <a:chOff x="979456" y="4639342"/>
            <a:chExt cx="10220325" cy="1306544"/>
          </a:xfrm>
        </p:grpSpPr>
        <p:sp>
          <p:nvSpPr>
            <p:cNvPr id="12" name="body-scan-buckets"/>
            <p:cNvSpPr/>
            <p:nvPr/>
          </p:nvSpPr>
          <p:spPr>
            <a:xfrm>
              <a:off x="979456" y="4639342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600 分往下，把各个分数的人数加起来。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第一次累计到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至少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 人时，当前分数就是第 k 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已有的统计接着用，不用重新排列全部成绩。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 2 名落在哪个分数里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456533"/>
            <a:chOff x="979456" y="2362867"/>
            <a:chExt cx="10220325" cy="456533"/>
          </a:xfrm>
        </p:grpSpPr>
        <p:sp>
          <p:nvSpPr>
            <p:cNvPr id="7" name="body-rank-task"/>
            <p:cNvSpPr/>
            <p:nvPr/>
          </p:nvSpPr>
          <p:spPr>
            <a:xfrm>
              <a:off x="979456" y="2362867"/>
              <a:ext cx="10220325" cy="45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 100，90，90，80；要找第 2 高的分数。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258217"/>
            <a:ext cx="10220325" cy="485108"/>
            <a:chOff x="979456" y="3258217"/>
            <a:chExt cx="10220325" cy="485108"/>
          </a:xfrm>
        </p:grpSpPr>
        <p:sp>
          <p:nvSpPr>
            <p:cNvPr id="9" name="body-hundred-bucket"/>
            <p:cNvSpPr/>
            <p:nvPr/>
          </p:nvSpPr>
          <p:spPr>
            <a:xfrm>
              <a:off x="979456" y="3258217"/>
              <a:ext cx="10220325" cy="485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 分有 1 人：累计 1 人，还没到第 2 名，继续往下找。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086892"/>
            <a:ext cx="10220325" cy="868394"/>
            <a:chOff x="979456" y="4086892"/>
            <a:chExt cx="10220325" cy="868394"/>
          </a:xfrm>
        </p:grpSpPr>
        <p:sp>
          <p:nvSpPr>
            <p:cNvPr id="11" name="body-ninety-bucket"/>
            <p:cNvSpPr/>
            <p:nvPr/>
          </p:nvSpPr>
          <p:spPr>
            <a:xfrm>
              <a:off x="979456" y="40868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90 分有 2 人：累计从 1 变成 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2、3 名都在这一档，所以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分数线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 90。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80" y="5338477"/>
            <a:ext cx="10220325" cy="695420"/>
            <a:chOff x="980980" y="5338477"/>
            <a:chExt cx="10220325" cy="695420"/>
          </a:xfrm>
        </p:grpSpPr>
        <p:sp>
          <p:nvSpPr>
            <p:cNvPr id="13" name="body-crossing-proof"/>
            <p:cNvSpPr/>
            <p:nvPr/>
          </p:nvSpPr>
          <p:spPr>
            <a:xfrm>
              <a:off x="980980" y="5338477"/>
              <a:ext cx="10220325" cy="6954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累计人数可能直接越过 k，因此要判断 accumulated≥k。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如果只认“恰好等于 k”，就可能漏掉并列分数。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例1-4 获奖 · 第1步：加入成绩，计算名次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这是第 i 位选手。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count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只在整场开始前清零一次，不能每来一人就清空。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600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score;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cin &gt;&gt; score;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++count[score];</a:t>
            </a:r>
            <a:br/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rank = max(1, i * w / 100);</a:t>
            </a:r>
            <a:br/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accumulated = 0;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562148"/>
          </a:xfrm>
          <a:custGeom>
            <a:avLst/>
            <a:gdLst/>
            <a:ahLst/>
            <a:cxnLst/>
            <a:rect l="l" t="t" r="r" b="b"/>
            <a:pathLst>
              <a:path w="9525" h="1562148">
                <a:moveTo>
                  <a:pt x="0" y="0"/>
                </a:moveTo>
                <a:lnTo>
                  <a:pt x="0" y="15621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6291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7625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score 是新成绩，rank 是从高到低要找的名次。用整数乘除得到向下取整，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max 保证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至少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取 1 人。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例1-4 获奖 · 第2步：找到名次所在分数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每扫一个分数，就把这个分数的人数加入累计。第一次达到目标名次便停止。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2209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value = 600; value &gt;= 0; --value)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accumulated += count[value];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(accumulated &gt;= rank)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cout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&lt;&lt; value &lt;&lt; (i == n ? '\n' : ' ');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break;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2171748"/>
          </a:xfrm>
          <a:custGeom>
            <a:avLst/>
            <a:gdLst/>
            <a:ahLst/>
            <a:cxnLst/>
            <a:rect l="l" t="t" r="r" b="b"/>
            <a:pathLst>
              <a:path w="9525" h="2171748">
                <a:moveTo>
                  <a:pt x="0" y="0"/>
                </a:moveTo>
                <a:lnTo>
                  <a:pt x="0" y="21717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2387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3721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累计可能从 1 跳到 3，所以用 &gt;=。找到后就 break，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避免把更低的分数继续输出。这个扫描要对每位选手都做一次。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例1-4《直播获奖》：新成绩加入后查分数线</a:t>
            </a:r>
          </a:p>
        </p:txBody>
      </p:sp>
      <p:sp>
        <p:nvSpPr>
          <p:cNvPr id="9" name="textbox-bucket-code"/>
          <p:cNvSpPr/>
          <p:nvPr/>
        </p:nvSpPr>
        <p:spPr>
          <a:xfrm>
            <a:off x="990600" y="2171700"/>
            <a:ext cx="10210800" cy="3162300"/>
          </a:xfrm>
          <a:prstGeom prst="roundRect">
            <a:avLst>
              <a:gd name="adj" fmla="val 4217"/>
            </a:avLst>
          </a:prstGeom>
          <a:noFill/>
          <a:ln>
            <a:noFill/>
          </a:ln>
        </p:spPr>
        <p:txBody>
          <a:bodyPr wrap="square" lIns="160877" tIns="70194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// count[601] 在整个比赛开始前清零一次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int score; cin &gt;&gt; score; ++count[score];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int rank = max(1, i * w / 100), accumulated = 0;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value = 600; value &gt;= 0; --value)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accumulated += count[value];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if (accumulated &gt;= rank)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cout &lt;&lt; value &lt;&lt; (i == n ? '\n' : ' ');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break;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633752"/>
            <a:ext cx="10220325" cy="414623"/>
            <a:chOff x="980980" y="5633752"/>
            <a:chExt cx="10220325" cy="414623"/>
          </a:xfrm>
        </p:grpSpPr>
        <p:sp>
          <p:nvSpPr>
            <p:cNvPr id="10" name="body-bucket-complexity"/>
            <p:cNvSpPr/>
            <p:nvPr/>
          </p:nvSpPr>
          <p:spPr>
            <a:xfrm>
              <a:off x="980980" y="5633752"/>
              <a:ext cx="10220325" cy="4146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这段位于第 i 位选手的处理循环中。桶只清零一次；每人至多扫 601 项。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266950"/>
            <a:ext cx="9525" cy="2870506"/>
          </a:xfrm>
          <a:custGeom>
            <a:avLst/>
            <a:gdLst/>
            <a:ahLst/>
            <a:cxnLst/>
            <a:rect l="l" t="t" r="r" b="b"/>
            <a:pathLst>
              <a:path w="9525" h="2870506">
                <a:moveTo>
                  <a:pt x="0" y="0"/>
                </a:moveTo>
                <a:lnTo>
                  <a:pt x="0" y="287050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例1-5《求和》：先读清要做什么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 格纸带每格有颜色和数字。选 x&lt;y&lt;z，使 y−x=z−y，且 x、z 同色。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每组分数为“两端编号之和×两端数字之和”。把所有合法组的分数相加，对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10007 取余。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输入：n、颜色种数 m；一行 n 个数字；一行 n 个颜色编号。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输出：全部合法三元组分数总和除以 10007 的余数。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数据范围：n、m 不超过 100000；数字为 1～100000，颜色编号为 1～m。</a:t>
            </a:r>
          </a:p>
        </p:txBody>
      </p:sp>
    </p:spTree>
  </p:cSld>
  <p:clrMapOvr>
    <a:masterClrMapping/>
  </p:clrMapOvr>
  <p:transition p14:dur="400">
    <p:fade/>
  </p:transition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例1-5《求和》：原题样例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1014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6 2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5 5 3 2 2 2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2 2 1 1 2 1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82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990600" y="3857625"/>
            <a:ext cx="5895975" cy="533400"/>
            <a:chOff x="990600" y="3857625"/>
            <a:chExt cx="5895975" cy="533400"/>
          </a:xfrm>
        </p:grpSpPr>
        <p:sp>
          <p:nvSpPr>
            <p:cNvPr id="14" name="Freeform 14"/>
            <p:cNvSpPr/>
            <p:nvPr/>
          </p:nvSpPr>
          <p:spPr>
            <a:xfrm>
              <a:off x="9906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9812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9812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9718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9718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9624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9624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49530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49530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59436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5943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Freeform 34"/>
          <p:cNvSpPr/>
          <p:nvPr/>
        </p:nvSpPr>
        <p:spPr>
          <a:xfrm>
            <a:off x="990600" y="48101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合法组为 (1,3,5)、(4,5,6)，分数分别为 42、40，合计 82。中点颜色不限。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例1-5《求和》：确定两端，就确定了中点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15242"/>
            <a:ext cx="10220325" cy="894683"/>
            <a:chOff x="979456" y="2315242"/>
            <a:chExt cx="10220325" cy="894683"/>
          </a:xfrm>
        </p:grpSpPr>
        <p:sp>
          <p:nvSpPr>
            <p:cNvPr id="7" name="body-sum-triple-task"/>
            <p:cNvSpPr/>
            <p:nvPr/>
          </p:nvSpPr>
          <p:spPr>
            <a:xfrm>
              <a:off x="979456" y="2315242"/>
              <a:ext cx="10220325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在纸带上选 x&lt;y&lt;z，左右两格同色，而且 y 到两端的距离相同。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这一组的分数，只由两端的位置和数字计算。</a:t>
              </a:r>
            </a:p>
          </p:txBody>
        </p:sp>
      </p:grpSp>
      <mc:AlternateContent>
        <mc:Choice Requires="a14">
          <p:sp>
            <p:nvSpPr>
              <p:cNvPr id="9" name="midpoint-formula"/>
              <p:cNvSpPr txBox="1">
                <a:spLocks noGrp="1"/>
              </p:cNvSpPr>
              <p:nvPr/>
            </p:nvSpPr>
            <p:spPr>
              <a:xfrm>
                <a:off x="990600" y="3409950"/>
                <a:ext cx="10210800" cy="819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y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z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z</m:t>
                          </m:r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z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4591717"/>
            <a:ext cx="10220325" cy="1409033"/>
            <a:chOff x="979456" y="4591717"/>
            <a:chExt cx="10220325" cy="1409033"/>
          </a:xfrm>
        </p:grpSpPr>
        <p:sp>
          <p:nvSpPr>
            <p:cNvPr id="10" name="body-endpoint-observation"/>
            <p:cNvSpPr/>
            <p:nvPr/>
          </p:nvSpPr>
          <p:spPr>
            <a:xfrm>
              <a:off x="979456" y="4591717"/>
              <a:ext cx="10220325" cy="14090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两端确定后，中点 y 也就确定了，但 y 必须是整数。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把所有合法三元组的分数相加，再对 10007 取余。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接下来，我们只枚举两端，再想办法少做一些配对。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同色、同奇偶的两端，放进同一组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894683"/>
            <a:chOff x="979456" y="2362867"/>
            <a:chExt cx="10220325" cy="894683"/>
          </a:xfrm>
        </p:grpSpPr>
        <p:sp>
          <p:nvSpPr>
            <p:cNvPr id="7" name="body-parity-condition"/>
            <p:cNvSpPr/>
            <p:nvPr/>
          </p:nvSpPr>
          <p:spPr>
            <a:xfrm>
              <a:off x="979456" y="2362867"/>
              <a:ext cx="10220325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中点要是整数，x+z 就得是偶数，也就是两端同奇偶。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再满足同色条件，就按“颜色、下标奇偶”分组。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58267"/>
            <a:ext cx="10220325" cy="951833"/>
            <a:chOff x="979456" y="3658267"/>
            <a:chExt cx="10220325" cy="951833"/>
          </a:xfrm>
        </p:grpSpPr>
        <p:sp>
          <p:nvSpPr>
            <p:cNvPr id="9" name="body-group-example"/>
            <p:cNvSpPr/>
            <p:nvPr/>
          </p:nvSpPr>
          <p:spPr>
            <a:xfrm>
              <a:off x="979456" y="3658267"/>
              <a:ext cx="10220325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同为红色的第 1、3、5 格可以两两配对。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格即使也是红色，也要放进偶数位置的另一组。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982242"/>
            <a:ext cx="10220325" cy="999458"/>
            <a:chOff x="979456" y="4982242"/>
            <a:chExt cx="10220325" cy="999458"/>
          </a:xfrm>
        </p:grpSpPr>
        <p:sp>
          <p:nvSpPr>
            <p:cNvPr id="11" name="body-group-counting"/>
            <p:cNvSpPr/>
            <p:nvPr/>
          </p:nvSpPr>
          <p:spPr>
            <a:xfrm>
              <a:off x="979456" y="4982242"/>
              <a:ext cx="10220325" cy="999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同组里选两格，较小位置作 x，较大位置作 z，中点唯一。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只有一格的组不能配对；相同数字也仍是不同的格子。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例1-5《求和》：固定一个位置，搭档贡献了什么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43150"/>
            <a:ext cx="10191750" cy="419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例如同组为位置 1、3、5，数字 2、4、7。固定位置 1，它有两个搭档。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381375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与位置 3 配对，分给位置 1 的部分：1×2 + 1×4。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与位置 5 配对，分给位置 1 的部分：1×2 + 1×7。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49530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143500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自己的数字 2 出现两次，搭档数字加起来是 4+7。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因此这一部分可一次算成：1×[2×2+(4+7)]=15。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例1-5《求和》：只用数量和总和，代替逐个搭档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43150"/>
            <a:ext cx="10191750" cy="419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同组 cnt 个位置，数字总和记为 sumA。现在固定其中的位置 i。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381375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搭档有 cnt−1 个，自己的数字 a[i] 因此出现 cnt−1 次。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搭档的数字总和是 sumA−a[i]，需要减掉自己的那一项。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49530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143500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把两部分合并：先是 (cnt−1)×a[i]+sumA−a[i]，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得到 (cnt−2)×a[i]+sumA，最后再乘当前位置 i。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把每一对的四项，按位置分开累计</a:t>
            </a:r>
          </a:p>
        </p:txBody>
      </p:sp>
      <mc:AlternateContent>
        <mc:Choice Requires="a14">
          <p:sp>
            <p:nvSpPr>
              <p:cNvPr id="7" name="pair-expansion"/>
              <p:cNvSpPr txBox="1">
                <a:spLocks noGrp="1"/>
              </p:cNvSpPr>
              <p:nvPr/>
            </p:nvSpPr>
            <p:spPr>
              <a:xfrm>
                <a:off x="990600" y="2219325"/>
                <a:ext cx="10210800" cy="600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79456" y="3009900"/>
            <a:ext cx="10220325" cy="1238250"/>
            <a:chOff x="979456" y="3009900"/>
            <a:chExt cx="10220325" cy="1238250"/>
          </a:xfrm>
        </p:grpSpPr>
        <p:sp>
          <p:nvSpPr>
            <p:cNvPr id="8" name="body-assign-terms"/>
            <p:cNvSpPr/>
            <p:nvPr/>
          </p:nvSpPr>
          <p:spPr>
            <a:xfrm>
              <a:off x="979456" y="3009900"/>
              <a:ext cx="10220325" cy="1238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先把带 i 的两项记在 i 处，带 j 的两项记在 j 处。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同组有 cnt 格，数字总和为 sumA。固定位置 i，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cnt−1 个搭档，搭档的数字之和为 sumA−a[i]。</a:t>
              </a:r>
            </a:p>
          </p:txBody>
        </p:sp>
      </p:grpSp>
      <mc:AlternateContent>
        <mc:Choice Requires="a14">
          <p:sp>
            <p:nvSpPr>
              <p:cNvPr id="14" name="aggregate-contribution"/>
              <p:cNvSpPr txBox="1">
                <a:spLocks noGrp="1"/>
              </p:cNvSpPr>
              <p:nvPr/>
            </p:nvSpPr>
            <p:spPr>
              <a:xfrm>
                <a:off x="990600" y="4362450"/>
                <a:ext cx="10210800" cy="1285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∈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G</m:t>
                          </m:r>
                        </m:sub>
                        <m:sup/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sepChr m:val=""/>
                                      <m:endChr m:val="|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G</m:t>
                                      </m:r>
                                    </m:e>
                                  </m:d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2</m:t>
                                  </m:r>
                                </m:e>
                              </m:d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limLoc m:val="undOvr"/>
                                  <m:grow m:val="off"/>
                                  <m:subHide m:val="off"/>
                                  <m:supHide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naryPr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j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∈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G</m:t>
                                  </m:r>
                                </m:sub>
                                <m:sup/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80980" y="5762625"/>
            <a:ext cx="10220325" cy="409575"/>
            <a:chOff x="980980" y="5762625"/>
            <a:chExt cx="10220325" cy="409575"/>
          </a:xfrm>
        </p:grpSpPr>
        <p:sp>
          <p:nvSpPr>
            <p:cNvPr id="11" name="body-no-double-count"/>
            <p:cNvSpPr/>
            <p:nvPr/>
          </p:nvSpPr>
          <p:spPr>
            <a:xfrm>
              <a:off x="980980" y="5762625"/>
              <a:ext cx="10220325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累计的是拆开的各项；每对端点的完整分数仍然只算一次。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用三个位置，核对两种统计方法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447008"/>
            <a:chOff x="979456" y="2353342"/>
            <a:chExt cx="10220325" cy="447008"/>
          </a:xfrm>
        </p:grpSpPr>
        <p:sp>
          <p:nvSpPr>
            <p:cNvPr id="7" name="body-small-group"/>
            <p:cNvSpPr/>
            <p:nvPr/>
          </p:nvSpPr>
          <p:spPr>
            <a:xfrm>
              <a:off x="979456" y="2353342"/>
              <a:ext cx="10220325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同组位置为 1、3、5，对应数字为 2、4、7。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105817"/>
            <a:ext cx="10220325" cy="1192244"/>
            <a:chOff x="979456" y="3105817"/>
            <a:chExt cx="10220325" cy="1192244"/>
          </a:xfrm>
        </p:grpSpPr>
        <p:sp>
          <p:nvSpPr>
            <p:cNvPr id="9" name="body-pair-enumeration"/>
            <p:cNvSpPr/>
            <p:nvPr/>
          </p:nvSpPr>
          <p:spPr>
            <a:xfrm>
              <a:off x="979456" y="3105817"/>
              <a:ext cx="10220325" cy="1192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逐对计算：(1+3)(2+4)=24，(1+5)(2+7)=54，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(3+5)(4+7)=88。合起来是 166。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563142"/>
            <a:ext cx="10220325" cy="1380458"/>
            <a:chOff x="979456" y="4563142"/>
            <a:chExt cx="10220325" cy="1380458"/>
          </a:xfrm>
        </p:grpSpPr>
        <p:sp>
          <p:nvSpPr>
            <p:cNvPr id="11" name="body-endpoint-enumeration"/>
            <p:cNvSpPr/>
            <p:nvPr/>
          </p:nvSpPr>
          <p:spPr>
            <a:xfrm>
              <a:off x="979456" y="4563142"/>
              <a:ext cx="10220325" cy="1380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按位置计算：cnt=3，sumA=13。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 1、3、5 分别得到 15、51、100。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15+51+100=166，与逐对计算相同。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例1-5 求和 · 第1步：按颜色和奇偶分组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先读入 n、m 和全部数字 a[i]。颜色与奇偶压成一个下标，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统计每组数量与数字和。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209925"/>
            <a:ext cx="10191750" cy="1905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 = 1; i &lt;= n; ++i)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color; cin &gt;&gt; color;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group[i] = 2 * color + i % 2;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++count[group[i]];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sum[group[i]] = (sum[group[i]] + a[i]) % MOD;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3209925"/>
            <a:ext cx="9525" cy="1866948"/>
          </a:xfrm>
          <a:custGeom>
            <a:avLst/>
            <a:gdLst/>
            <a:ahLst/>
            <a:cxnLst/>
            <a:rect l="l" t="t" r="r" b="b"/>
            <a:pathLst>
              <a:path w="9525" h="1866948">
                <a:moveTo>
                  <a:pt x="0" y="0"/>
                </a:moveTo>
                <a:lnTo>
                  <a:pt x="0" y="18669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1911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324523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count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、sum 开始清零，大小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至少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 2*m+2。相同颜色的偶数、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奇数位置分别进入两个组。数字和取模，不影响最后的余数。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例1-5 求和 · 第2步：累计各位置的贡献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 i 个位置只需知道同组数量和数字和，不再逐个找搭档。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51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g = group[i];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ll value = ((count[g] - 2LL) * a[i] + sum[g]) % MOD;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value = (value + MOD) % MOD;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answer = (answer + i * value) % MOD;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476375"/>
          </a:xfrm>
          <a:custGeom>
            <a:avLst/>
            <a:gdLst/>
            <a:ahLst/>
            <a:cxnLst/>
            <a:rect l="l" t="t" r="r" b="b"/>
            <a:pathLst>
              <a:path w="9525" h="1476375">
                <a:moveTo>
                  <a:pt x="0" y="0"/>
                </a:moveTo>
                <a:lnTo>
                  <a:pt x="0" y="147637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5434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67677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这几句放在第二轮 i=1～n 的循环中，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answer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初值为 0。ll 是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long long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MOD=10007；加 MOD 再取余，把负余数转回 0～10006。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例1-5《求和》：先分组，再累计各位置</a:t>
            </a:r>
          </a:p>
        </p:txBody>
      </p:sp>
      <p:sp>
        <p:nvSpPr>
          <p:cNvPr id="9" name="textbox-group-code"/>
          <p:cNvSpPr/>
          <p:nvPr/>
        </p:nvSpPr>
        <p:spPr>
          <a:xfrm>
            <a:off x="990600" y="2171700"/>
            <a:ext cx="10210800" cy="3578225"/>
          </a:xfrm>
          <a:prstGeom prst="roundRect">
            <a:avLst>
              <a:gd name="adj" fmla="val 3922"/>
            </a:avLst>
          </a:prstGeom>
          <a:noFill/>
          <a:ln>
            <a:noFill/>
          </a:ln>
        </p:spPr>
        <p:txBody>
          <a:bodyPr wrap="square" lIns="132302" tIns="60669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i = 1; i &lt;= n; ++i)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int color; cin &gt;&gt; color; group[i] = 2 * color + i % 2;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++count[group[i]];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sum[group[i]] = (sum[group[i]] + a[i]) % MOD;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ll answer = 0;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i = 1; i &lt;= n; ++i)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int g = group[i];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ll value = ((count[g] - 2LL) * a[i] + sum[g]) % MOD;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value = (value + MOD) % MOD;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answer = (answer + i * value) % MOD;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738527"/>
            <a:ext cx="10220325" cy="371570"/>
            <a:chOff x="980980" y="5738527"/>
            <a:chExt cx="10220325" cy="371570"/>
          </a:xfrm>
        </p:grpSpPr>
        <p:sp>
          <p:nvSpPr>
            <p:cNvPr id="10" name="body-modular-warning"/>
            <p:cNvSpPr/>
            <p:nvPr/>
          </p:nvSpPr>
          <p:spPr>
            <a:xfrm>
              <a:off x="980980" y="5738527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ll 表示 </a:t>
              </a:r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，MOD=10007。先读入 a；分组数组清零，两轮扫描共 O(n+m)。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266950"/>
            <a:ext cx="9525" cy="3440101"/>
          </a:xfrm>
          <a:custGeom>
            <a:avLst/>
            <a:gdLst/>
            <a:ahLst/>
            <a:cxnLst/>
            <a:rect l="l" t="t" r="r" b="b"/>
            <a:pathLst>
              <a:path w="9525" h="3440101">
                <a:moveTo>
                  <a:pt x="0" y="0"/>
                </a:moveTo>
                <a:lnTo>
                  <a:pt x="0" y="344010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模拟练习：一个位置怎样贡献 15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90775"/>
            <a:ext cx="10191750" cy="8286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同组位置为 1、3、5，数字为 2、4、7。</a:t>
            </a:r>
            <a:br/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固定位置 1，搭档有几个？搭档数字和是多少？它负责的部分是多少？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4552950"/>
            <a:ext cx="10191750" cy="1181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有 2 个搭档，数字和为 4+7=11。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位置 1 负责 1×(2×2+11)=15；它不是只和自己配对，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也没有把整对分数算两遍。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例1-6《玉蟾宫》：先读清要做什么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土地分成 N 行 M 列，F 表示可选，R 表示不可选。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找一个边沿格子线、内部全是 F 的矩形，使面积 S 最大。最后输出 3×S。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2194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40990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输入：N、M；随后 N 行，每行 M 个用空格隔开的 F 或 R。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输出：最大矩形面积的 3 倍。不能包含任何 R。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3337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52428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数据范围：N、M 都在 1～1000 内。</a:t>
            </a:r>
          </a:p>
        </p:txBody>
      </p:sp>
    </p:spTree>
  </p:cSld>
  <p:clrMapOvr>
    <a:masterClrMapping/>
  </p:clrMapOvr>
  <p:transition p14:dur="40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例1-6《玉蟾宫》：原题样例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19573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5 6 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R F F F F F 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F F F F F F 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R R R F F F 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F F F F F F 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 F F F F F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45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79583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4910138"/>
            <a:ext cx="1019175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 4～6 列贯穿全部 5 行，面积为 3×5=15，是最大矩形。题目要求输出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3×15=45。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例1-6《玉蟾宫》：先看看要找哪块地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437483"/>
            <a:chOff x="979456" y="2334292"/>
            <a:chExt cx="10220325" cy="437483"/>
          </a:xfrm>
        </p:grpSpPr>
        <p:sp>
          <p:nvSpPr>
            <p:cNvPr id="7" name="body-rectangle-task"/>
            <p:cNvSpPr/>
            <p:nvPr/>
          </p:nvSpPr>
          <p:spPr>
            <a:xfrm>
              <a:off x="979456" y="2334292"/>
              <a:ext cx="10220325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选一个内部全是 F 的矩形，让面积最大。题目要求输出最大面积的 3 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80980" y="3138202"/>
            <a:ext cx="3210020" cy="2414873"/>
            <a:chOff x="980980" y="3138202"/>
            <a:chExt cx="3210020" cy="2414873"/>
          </a:xfrm>
        </p:grpSpPr>
        <p:sp>
          <p:nvSpPr>
            <p:cNvPr id="9" name="TextBox 9"/>
            <p:cNvSpPr/>
            <p:nvPr/>
          </p:nvSpPr>
          <p:spPr>
            <a:xfrm>
              <a:off x="980980" y="3138202"/>
              <a:ext cx="10724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</a:t>
              </a:r>
            </a:p>
          </p:txBody>
        </p:sp>
        <p:sp>
          <p:nvSpPr>
            <p:cNvPr id="12" name="textbox-cell-11"/>
            <p:cNvSpPr/>
            <p:nvPr/>
          </p:nvSpPr>
          <p:spPr>
            <a:xfrm>
              <a:off x="1619250" y="3581400"/>
              <a:ext cx="1009650" cy="61912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721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F</a:t>
              </a:r>
            </a:p>
          </p:txBody>
        </p:sp>
        <p:sp>
          <p:nvSpPr>
            <p:cNvPr id="15" name="textbox-cell-12"/>
            <p:cNvSpPr/>
            <p:nvPr/>
          </p:nvSpPr>
          <p:spPr>
            <a:xfrm>
              <a:off x="2400300" y="3581400"/>
              <a:ext cx="1009650" cy="61912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721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F</a:t>
              </a:r>
            </a:p>
          </p:txBody>
        </p:sp>
        <p:sp>
          <p:nvSpPr>
            <p:cNvPr id="18" name="textbox-cell-13"/>
            <p:cNvSpPr/>
            <p:nvPr/>
          </p:nvSpPr>
          <p:spPr>
            <a:xfrm>
              <a:off x="3181350" y="3581400"/>
              <a:ext cx="1009650" cy="61912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721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</a:t>
              </a:r>
            </a:p>
          </p:txBody>
        </p:sp>
        <p:sp>
          <p:nvSpPr>
            <p:cNvPr id="21" name="textbox-cell-21"/>
            <p:cNvSpPr/>
            <p:nvPr/>
          </p:nvSpPr>
          <p:spPr>
            <a:xfrm>
              <a:off x="1619250" y="4257675"/>
              <a:ext cx="1009650" cy="61912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721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F</a:t>
              </a:r>
            </a:p>
          </p:txBody>
        </p:sp>
        <p:sp>
          <p:nvSpPr>
            <p:cNvPr id="24" name="textbox-cell-22"/>
            <p:cNvSpPr/>
            <p:nvPr/>
          </p:nvSpPr>
          <p:spPr>
            <a:xfrm>
              <a:off x="2400300" y="4257675"/>
              <a:ext cx="1009650" cy="61912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721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F</a:t>
              </a:r>
            </a:p>
          </p:txBody>
        </p:sp>
        <p:sp>
          <p:nvSpPr>
            <p:cNvPr id="27" name="textbox-cell-23"/>
            <p:cNvSpPr/>
            <p:nvPr/>
          </p:nvSpPr>
          <p:spPr>
            <a:xfrm>
              <a:off x="3181350" y="4257675"/>
              <a:ext cx="1009650" cy="619125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  <p:txBody>
            <a:bodyPr wrap="square" lIns="0" tIns="1721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R</a:t>
              </a:r>
            </a:p>
          </p:txBody>
        </p:sp>
        <p:sp>
          <p:nvSpPr>
            <p:cNvPr id="30" name="textbox-cell-31"/>
            <p:cNvSpPr/>
            <p:nvPr/>
          </p:nvSpPr>
          <p:spPr>
            <a:xfrm>
              <a:off x="1619250" y="4933950"/>
              <a:ext cx="1009650" cy="61912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721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F</a:t>
              </a:r>
            </a:p>
          </p:txBody>
        </p:sp>
        <p:sp>
          <p:nvSpPr>
            <p:cNvPr id="33" name="textbox-cell-32"/>
            <p:cNvSpPr/>
            <p:nvPr/>
          </p:nvSpPr>
          <p:spPr>
            <a:xfrm>
              <a:off x="2400300" y="4933950"/>
              <a:ext cx="1009650" cy="619125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721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F</a:t>
              </a:r>
            </a:p>
          </p:txBody>
        </p:sp>
        <p:sp>
          <p:nvSpPr>
            <p:cNvPr id="36" name="textbox-cell-33"/>
            <p:cNvSpPr/>
            <p:nvPr/>
          </p:nvSpPr>
          <p:spPr>
            <a:xfrm>
              <a:off x="3181350" y="4933950"/>
              <a:ext cx="1009650" cy="61912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72112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216431" y="3343942"/>
            <a:ext cx="5984969" cy="2609183"/>
            <a:chOff x="5216431" y="3343942"/>
            <a:chExt cx="5984969" cy="2609183"/>
          </a:xfrm>
        </p:grpSpPr>
        <p:grpSp>
          <p:nvGrpSpPr>
            <p:cNvPr id="28" name="Group 28"/>
            <p:cNvGrpSpPr/>
            <p:nvPr/>
          </p:nvGrpSpPr>
          <p:grpSpPr>
            <a:xfrm>
              <a:off x="5216431" y="3343942"/>
              <a:ext cx="5984969" cy="2609183"/>
              <a:chOff x="5216431" y="3343942"/>
              <a:chExt cx="5984969" cy="2609183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5227606" y="3343942"/>
                <a:ext cx="5973794" cy="2609183"/>
              </a:xfrm>
              <a:custGeom>
                <a:avLst/>
                <a:gdLst/>
                <a:ahLst/>
                <a:cxnLst/>
                <a:rect l="l" t="t" r="r" b="b"/>
                <a:pathLst>
                  <a:path w="5973794" h="2609183">
                    <a:moveTo>
                      <a:pt x="0" y="0"/>
                    </a:moveTo>
                    <a:lnTo>
                      <a:pt x="5973794" y="0"/>
                    </a:lnTo>
                    <a:lnTo>
                      <a:pt x="5973794" y="2609183"/>
                    </a:lnTo>
                    <a:lnTo>
                      <a:pt x="0" y="2609183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5216431" y="3357910"/>
                <a:ext cx="4441949" cy="1771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40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前两列贯穿 3 行，面积为 6，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所以输出 18。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每次枚举矩形都重查格子，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会有大量重复。固定底边后，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先保存各列向上连续可用的长度。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固定这一行作底边，每列向上能到哪里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894683"/>
            <a:chOff x="979456" y="2334292"/>
            <a:chExt cx="10220325" cy="894683"/>
          </a:xfrm>
        </p:grpSpPr>
        <p:sp>
          <p:nvSpPr>
            <p:cNvPr id="7" name="body-height-definition"/>
            <p:cNvSpPr/>
            <p:nvPr/>
          </p:nvSpPr>
          <p:spPr>
            <a:xfrm>
              <a:off x="979456" y="2334292"/>
              <a:ext cx="10220325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height[j] 记录：以当前行为底，第 j 列向上连续有几个 F。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遇到 F 就加 1；遇到 R，连续段被截断，归零。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82067"/>
            <a:ext cx="10220325" cy="1351883"/>
            <a:chOff x="979456" y="3582067"/>
            <a:chExt cx="10220325" cy="1351883"/>
          </a:xfrm>
        </p:grpSpPr>
        <p:sp>
          <p:nvSpPr>
            <p:cNvPr id="9" name="body-height-trace"/>
            <p:cNvSpPr/>
            <p:nvPr/>
          </p:nvSpPr>
          <p:spPr>
            <a:xfrm>
              <a:off x="979456" y="3582067"/>
              <a:ext cx="10220325" cy="1351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 F F F：高度为 1，1，1。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第二行 F F R：高度为 2，2，0。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第三行 F F F：高度为 3，3，1。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980" y="5300377"/>
            <a:ext cx="10220325" cy="704945"/>
            <a:chOff x="980980" y="5300377"/>
            <a:chExt cx="10220325" cy="704945"/>
          </a:xfrm>
        </p:grpSpPr>
        <p:sp>
          <p:nvSpPr>
            <p:cNvPr id="11" name="body-height-not-width"/>
            <p:cNvSpPr/>
            <p:nvPr/>
          </p:nvSpPr>
          <p:spPr>
            <a:xfrm>
              <a:off x="980980" y="5300377"/>
              <a:ext cx="10220325" cy="704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第三列只能向上一格。高为 3 的矩形不能跨过它。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所以还要记录：以这条竖线为高时，左右最多能伸到哪里。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想向左右展开，经过的每一行都得同意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15242"/>
            <a:ext cx="10220325" cy="858869"/>
            <a:chOff x="979456" y="2315242"/>
            <a:chExt cx="10220325" cy="858869"/>
          </a:xfrm>
        </p:grpSpPr>
        <p:sp>
          <p:nvSpPr>
            <p:cNvPr id="7" name="body-suspended-line"/>
            <p:cNvSpPr/>
            <p:nvPr/>
          </p:nvSpPr>
          <p:spPr>
            <a:xfrm>
              <a:off x="979456" y="2315242"/>
              <a:ext cx="10220325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把一列向上连续的 F 看作一条竖线，也叫“悬线”。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以它为高向左右展开，经过的每一行都必须是 F。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56" y="3429000"/>
            <a:ext cx="9355169" cy="1152525"/>
            <a:chOff x="979456" y="3429000"/>
            <a:chExt cx="9355169" cy="1152525"/>
          </a:xfrm>
        </p:grpSpPr>
        <p:sp>
          <p:nvSpPr>
            <p:cNvPr id="9" name="TextBox 9"/>
            <p:cNvSpPr/>
            <p:nvPr/>
          </p:nvSpPr>
          <p:spPr>
            <a:xfrm>
              <a:off x="979456" y="3515392"/>
              <a:ext cx="25717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沿用第 2 列：</a:t>
              </a:r>
            </a:p>
          </p:txBody>
        </p:sp>
        <p:sp>
          <p:nvSpPr>
            <p:cNvPr id="12" name="textbox-upper-width"/>
            <p:cNvSpPr/>
            <p:nvPr/>
          </p:nvSpPr>
          <p:spPr>
            <a:xfrm>
              <a:off x="4048125" y="3429000"/>
              <a:ext cx="6286500" cy="514350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207931" tIns="114962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第一行允许：第 1～3 列</a:t>
              </a:r>
            </a:p>
          </p:txBody>
        </p:sp>
        <p:sp>
          <p:nvSpPr>
            <p:cNvPr id="15" name="textbox-middle-width"/>
            <p:cNvSpPr/>
            <p:nvPr/>
          </p:nvSpPr>
          <p:spPr>
            <a:xfrm>
              <a:off x="4048125" y="4067175"/>
              <a:ext cx="4476750" cy="514350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207931" tIns="114962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第二行允许：第 1～2 列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9456" y="5172742"/>
            <a:ext cx="10220325" cy="858869"/>
            <a:chOff x="979456" y="5172742"/>
            <a:chExt cx="10220325" cy="858869"/>
          </a:xfrm>
        </p:grpSpPr>
        <p:sp>
          <p:nvSpPr>
            <p:cNvPr id="17" name="body-intersection-rule"/>
            <p:cNvSpPr/>
            <p:nvPr/>
          </p:nvSpPr>
          <p:spPr>
            <a:xfrm>
              <a:off x="979456" y="5172742"/>
              <a:ext cx="10220325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能保留的范围，是本行与上面各行允许范围的交集。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左端取 max，右端取 min；第三行全是 F，也不能忘掉第二行的 R。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高度和宽度，要来自同一个矩形</a:t>
            </a:r>
          </a:p>
        </p:txBody>
      </p:sp>
      <p:sp>
        <p:nvSpPr>
          <p:cNvPr id="4" name="Freeform 4"/>
          <p:cNvSpPr/>
          <p:nvPr/>
        </p:nvSpPr>
        <p:spPr>
          <a:xfrm>
            <a:off x="1571625" y="2305050"/>
            <a:ext cx="419100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以第三行第 2 列为准：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高 3，宽 2。</a:t>
            </a:r>
          </a:p>
        </p:txBody>
      </p:sp>
      <p:sp>
        <p:nvSpPr>
          <p:cNvPr id="8" name="Freeform 8"/>
          <p:cNvSpPr/>
          <p:nvPr/>
        </p:nvSpPr>
        <p:spPr>
          <a:xfrm>
            <a:off x="6953250" y="2305050"/>
            <a:ext cx="419100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以第三行第 3 列为准：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高 1，宽 3。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1714500" y="3286125"/>
            <a:ext cx="571500" cy="57150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1714500" y="3876675"/>
            <a:ext cx="571500" cy="57150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1714500" y="4467225"/>
            <a:ext cx="571500" cy="57150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2305050" y="3286125"/>
            <a:ext cx="571500" cy="57150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2305050" y="3876675"/>
            <a:ext cx="571500" cy="57150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2305050" y="4467225"/>
            <a:ext cx="571500" cy="57150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6" name="Freeform 16"/>
          <p:cNvSpPr/>
          <p:nvPr/>
        </p:nvSpPr>
        <p:spPr>
          <a:xfrm>
            <a:off x="7048500" y="4467225"/>
            <a:ext cx="571500" cy="57150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7" name="Freeform 17"/>
          <p:cNvSpPr/>
          <p:nvPr/>
        </p:nvSpPr>
        <p:spPr>
          <a:xfrm>
            <a:off x="7639050" y="4467225"/>
            <a:ext cx="571500" cy="57150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8" name="Freeform 18"/>
          <p:cNvSpPr/>
          <p:nvPr/>
        </p:nvSpPr>
        <p:spPr>
          <a:xfrm>
            <a:off x="8229600" y="4467225"/>
            <a:ext cx="571500" cy="57150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9" name="Freeform 19"/>
          <p:cNvSpPr/>
          <p:nvPr/>
        </p:nvSpPr>
        <p:spPr>
          <a:xfrm>
            <a:off x="1571625" y="5238750"/>
            <a:ext cx="3810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高 3 × 宽 2 = 6</a:t>
            </a:r>
          </a:p>
        </p:txBody>
      </p:sp>
      <p:sp>
        <p:nvSpPr>
          <p:cNvPr id="21" name="Freeform 21"/>
          <p:cNvSpPr/>
          <p:nvPr/>
        </p:nvSpPr>
        <p:spPr>
          <a:xfrm>
            <a:off x="6953250" y="5238750"/>
            <a:ext cx="3810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高 1 × 宽 3 = 3</a:t>
            </a:r>
          </a:p>
        </p:txBody>
      </p:sp>
      <p:sp>
        <p:nvSpPr>
          <p:cNvPr id="23" name="Freeform 23"/>
          <p:cNvSpPr/>
          <p:nvPr/>
        </p:nvSpPr>
        <p:spPr>
          <a:xfrm>
            <a:off x="990600" y="5800725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候选各算各的面积，再比较大小；不要混用两块矩形的高和宽。</a:t>
            </a:r>
          </a:p>
        </p:txBody>
      </p:sp>
    </p:spTree>
  </p:cSld>
  <p:clrMapOvr>
    <a:masterClrMapping/>
  </p:clrMapOvr>
  <p:transition p14:dur="400">
    <p:fade/>
  </p:transition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例1-6 玉蟾宫 · 第1步：更新连续高度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处理下一行前，height 保留上一行的结果；遇 F 接着加高，遇 R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就从这里断开。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209925"/>
            <a:ext cx="10191750" cy="1600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j = 0; j &lt; m; ++j)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char c; cin &gt;&gt; c;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freeCell[j] = c == 'F';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height[j] = freeCell[j] ? height[j] + 1 : 0;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3209925"/>
            <a:ext cx="9525" cy="1562148"/>
          </a:xfrm>
          <a:custGeom>
            <a:avLst/>
            <a:gdLst/>
            <a:ahLst/>
            <a:cxnLst/>
            <a:rect l="l" t="t" r="r" b="b"/>
            <a:pathLst>
              <a:path w="9525" h="1562148">
                <a:moveTo>
                  <a:pt x="0" y="0"/>
                </a:moveTo>
                <a:lnTo>
                  <a:pt x="0" y="15621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8863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019723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整个算法开始时 height、left 全为 0，right 全为 m，best=0。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每行重复这些更新；freeCell 只记录当前一行是否可用。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例1-6 玉蟾宫 · 第2步：更新左边界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从左往右，currentLeft 记本行最近一个 R 后面的位置。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2209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currentLeft = 0;</a:t>
            </a:r>
            <a:br/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j = 0; j &lt; m; ++j)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(freeCell[j])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left[j] = max(left[j], currentLeft);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else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left[j] = 0, currentLeft = j + 1;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2171748"/>
          </a:xfrm>
          <a:custGeom>
            <a:avLst/>
            <a:gdLst/>
            <a:ahLst/>
            <a:cxnLst/>
            <a:rect l="l" t="t" r="r" b="b"/>
            <a:pathLst>
              <a:path w="9525" h="2171748">
                <a:moveTo>
                  <a:pt x="0" y="0"/>
                </a:moveTo>
                <a:lnTo>
                  <a:pt x="0" y="21717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2387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3721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本行不能越过 currentLeft，上方也不能越过旧 left[j]，所以取较大值。R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本身不可用；它右边的新范围只能从 j+1 开始。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例1-6《玉蟾宫》：更新高度与左边界</a:t>
            </a:r>
          </a:p>
        </p:txBody>
      </p:sp>
      <p:sp>
        <p:nvSpPr>
          <p:cNvPr id="9" name="textbox-height-left-code"/>
          <p:cNvSpPr/>
          <p:nvPr/>
        </p:nvSpPr>
        <p:spPr>
          <a:xfrm>
            <a:off x="990600" y="2171700"/>
            <a:ext cx="10210800" cy="3343275"/>
          </a:xfrm>
          <a:prstGeom prst="roundRect">
            <a:avLst>
              <a:gd name="adj" fmla="val 3989"/>
            </a:avLst>
          </a:prstGeom>
          <a:noFill/>
          <a:ln>
            <a:noFill/>
          </a:ln>
        </p:spPr>
        <p:txBody>
          <a:bodyPr wrap="square" lIns="160877" tIns="70194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j = 0; j &lt; m; ++j)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char c; cin &gt;&gt; c; freeCell[j] = c == 'F';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height[j] = freeCell[j] ? height[j] + 1 : 0;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int currentLeft = 0;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j = 0; j &lt; m; ++j)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if (freeCell[j])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left[j] = max(left[j], currentLeft);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else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left[j] = 0, currentLeft = j + 1;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738527"/>
            <a:ext cx="10220325" cy="371570"/>
            <a:chOff x="980980" y="5738527"/>
            <a:chExt cx="10220325" cy="371570"/>
          </a:xfrm>
        </p:grpSpPr>
        <p:sp>
          <p:nvSpPr>
            <p:cNvPr id="10" name="TextBox 10"/>
            <p:cNvSpPr/>
            <p:nvPr/>
          </p:nvSpPr>
          <p:spPr>
            <a:xfrm>
              <a:off x="980980" y="5738527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这两段处理当前一行：先更新 height，再把本行限制并入 left。下标从 0 开始。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266950"/>
            <a:ext cx="9525" cy="3160066"/>
          </a:xfrm>
          <a:custGeom>
            <a:avLst/>
            <a:gdLst/>
            <a:ahLst/>
            <a:cxnLst/>
            <a:rect l="l" t="t" r="r" b="b"/>
            <a:pathLst>
              <a:path w="9525" h="3160066">
                <a:moveTo>
                  <a:pt x="0" y="0"/>
                </a:moveTo>
                <a:lnTo>
                  <a:pt x="0" y="31600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例1-6 玉蟾宫 · 第3步：更新右边界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左右共同范围还要满足本行右侧限制。right 指向范围外的第一个位置。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2209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currentRight = m;</a:t>
            </a:r>
            <a:br/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j = m - 1; j &gt;= 0; --j)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(freeCell[j])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right[j] = min(right[j], currentRight);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else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right[j] = m, currentRight = j;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2171748"/>
          </a:xfrm>
          <a:custGeom>
            <a:avLst/>
            <a:gdLst/>
            <a:ahLst/>
            <a:cxnLst/>
            <a:rect l="l" t="t" r="r" b="b"/>
            <a:pathLst>
              <a:path w="9525" h="2171748">
                <a:moveTo>
                  <a:pt x="0" y="0"/>
                </a:moveTo>
                <a:lnTo>
                  <a:pt x="0" y="21717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2387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3721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本行与上方的右界，取更小的那个。碰到下标 j 的 R，左侧矩形最多延伸到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j−1，所以不包含的右界记为 j。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例1-6 玉蟾宫 · 第4步：高乘宽，比较面积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height、left、right 都更新后，再计算每列对应的矩形面积。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905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j = 0; j &lt; m; ++j)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best = max(best,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1LL * height[j] * (right[j] - left[j]));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所有行处理完后</a:t>
            </a:r>
            <a:br/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cout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&lt;&lt; 3 * best;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866948"/>
          </a:xfrm>
          <a:custGeom>
            <a:avLst/>
            <a:gdLst/>
            <a:ahLst/>
            <a:cxnLst/>
            <a:rect l="l" t="t" r="r" b="b"/>
            <a:pathLst>
              <a:path w="9525" h="1866948">
                <a:moveTo>
                  <a:pt x="0" y="0"/>
                </a:moveTo>
                <a:lnTo>
                  <a:pt x="0" y="18669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9339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0673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范围是 [left[j],right[j])，所以宽度不用加 1。best 跨行保留；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题目要的是 3 倍面积，不能在每行输出。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例1-6《玉蟾宫》：更新右界，再比较面积</a:t>
            </a:r>
          </a:p>
        </p:txBody>
      </p:sp>
      <p:sp>
        <p:nvSpPr>
          <p:cNvPr id="9" name="textbox-right-code"/>
          <p:cNvSpPr/>
          <p:nvPr/>
        </p:nvSpPr>
        <p:spPr>
          <a:xfrm>
            <a:off x="990600" y="2171700"/>
            <a:ext cx="10210800" cy="3038475"/>
          </a:xfrm>
          <a:prstGeom prst="roundRect">
            <a:avLst>
              <a:gd name="adj" fmla="val 4389"/>
            </a:avLst>
          </a:prstGeom>
          <a:noFill/>
          <a:ln>
            <a:noFill/>
          </a:ln>
        </p:spPr>
        <p:txBody>
          <a:bodyPr wrap="square" lIns="160877" tIns="70194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int currentRight = m;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j = m - 1; j &gt;= 0; --j)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if (freeCell[j]) right[j] = min(right[j], currentRight);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else right[j] = m, currentRight = j;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j = 0; j &lt; m; ++j)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best = max(best,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1LL * height[j] * (right[j] - left[j]));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414677"/>
            <a:ext cx="10220325" cy="676370"/>
            <a:chOff x="980980" y="5414677"/>
            <a:chExt cx="10220325" cy="676370"/>
          </a:xfrm>
        </p:grpSpPr>
        <p:sp>
          <p:nvSpPr>
            <p:cNvPr id="10" name="body-right-open-warning"/>
            <p:cNvSpPr/>
            <p:nvPr/>
          </p:nvSpPr>
          <p:spPr>
            <a:xfrm>
              <a:off x="980980" y="5414677"/>
              <a:ext cx="10220325" cy="676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right 不包含在范围内，宽度为 </a:t>
              </a:r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right−left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。height、left 初值 0，right 初值 m。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每行都更新 best；所有行处理完，输出 3×best。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266950"/>
            <a:ext cx="9525" cy="2580946"/>
          </a:xfrm>
          <a:custGeom>
            <a:avLst/>
            <a:gdLst/>
            <a:ahLst/>
            <a:cxnLst/>
            <a:rect l="l" t="t" r="r" b="b"/>
            <a:pathLst>
              <a:path w="9525" h="2580946">
                <a:moveTo>
                  <a:pt x="0" y="0"/>
                </a:moveTo>
                <a:lnTo>
                  <a:pt x="0" y="258094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空间换时间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为什么这样能找到最大的矩形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904208"/>
            <a:chOff x="979456" y="2362867"/>
            <a:chExt cx="10220325" cy="904208"/>
          </a:xfrm>
        </p:grpSpPr>
        <p:sp>
          <p:nvSpPr>
            <p:cNvPr id="7" name="body-shortest-height"/>
            <p:cNvSpPr/>
            <p:nvPr/>
          </p:nvSpPr>
          <p:spPr>
            <a:xfrm>
              <a:off x="979456" y="2362867"/>
              <a:ext cx="10220325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拿一个最大矩形，固定它的底边。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其中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至少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有一列，向上的连续高度正好等于矩形的高。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29692"/>
            <a:ext cx="10220325" cy="894683"/>
            <a:chOff x="979456" y="3629692"/>
            <a:chExt cx="10220325" cy="894683"/>
          </a:xfrm>
        </p:grpSpPr>
        <p:sp>
          <p:nvSpPr>
            <p:cNvPr id="9" name="body-height-proof"/>
            <p:cNvSpPr/>
            <p:nvPr/>
          </p:nvSpPr>
          <p:spPr>
            <a:xfrm>
              <a:off x="979456" y="3629692"/>
              <a:ext cx="10220325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如果每一列都更高，整个矩形还能向上扩，就不可能已经最大。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处理到这条悬线时，左右共同范围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至少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包含原矩形的全部列。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886992"/>
            <a:ext cx="10220325" cy="1182719"/>
            <a:chOff x="979456" y="4886992"/>
            <a:chExt cx="10220325" cy="1182719"/>
          </a:xfrm>
        </p:grpSpPr>
        <p:sp>
          <p:nvSpPr>
            <p:cNvPr id="11" name="body-rectangle-complexity"/>
            <p:cNvSpPr/>
            <p:nvPr/>
          </p:nvSpPr>
          <p:spPr>
            <a:xfrm>
              <a:off x="979456" y="4886992"/>
              <a:ext cx="10220325" cy="1182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所有底边、所有列都处理一次，就不会漏掉最大矩形。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行 M 列：时间 O(NM)，滚动数组占 O(M)。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全为 R 时输出 0，全为 F 时输出 3NM。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模拟练习：高 3，能不能用宽 3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90775"/>
            <a:ext cx="10191750" cy="8286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当前底边的连续高度为 3、3、1。</a:t>
            </a:r>
            <a:br/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前两列能形成多大面积？把高 3 与整行宽 3 相乘，哪里不对？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4552950"/>
            <a:ext cx="10191750" cy="800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前两列可取高 3、宽 2，面积为 6。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第三列向上只有 1 格，高为 3 时不能跨过它；面积 9 会包含不可用格子。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旧候选什么时候可以永久删除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43150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前面保存统计，是为了下次接着用。现在要问相反的问题：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哪些东西以后再也用不上？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4670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例如牛的高度为 10、3、7。3 遇到 7 就被挡住。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此后再来任何一头牛，都在 7 的右边，3 已经看不到它。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49530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143500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因此处理更右边的牛时，可以把 3 移除。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但 10 还看得见 7，不能一起删；后面只留下仍能继续观察右边的牛。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287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24765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16508" y="3960495"/>
            <a:ext cx="10220325" cy="926592"/>
          </a:xfrm>
          <a:prstGeom prst="rect">
            <a:avLst/>
          </a:prstGeom>
          <a:noFill/>
          <a:ln>
            <a:noFill/>
          </a:ln>
        </p:spPr>
        <p:txBody>
          <a:bodyPr wrap="square" lIns="0" tIns="15240" rIns="0" bIns="0" anchor="t" anchorCtr="0">
            <a:noAutofit/>
          </a:bodyPr>
          <a:lstStyle/>
          <a:p>
            <a:pPr algn="l">
              <a:lnSpc>
                <a:spcPts val="2880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一个新元素到来，有些旧元素从此不再有用。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哪些可以删？先用牛向右看的例子想清楚。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56" y="5477542"/>
            <a:ext cx="10220325" cy="523208"/>
            <a:chOff x="1017556" y="5477542"/>
            <a:chExt cx="10220325" cy="523208"/>
          </a:xfrm>
        </p:grpSpPr>
        <p:sp>
          <p:nvSpPr>
            <p:cNvPr id="8" name="body-equality-warning"/>
            <p:cNvSpPr/>
            <p:nvPr/>
          </p:nvSpPr>
          <p:spPr>
            <a:xfrm>
              <a:off x="1017556" y="5477542"/>
              <a:ext cx="10220325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用栈保留仍可能有用的元素，比较符号要跟着题目的规则走。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例1-7《糟糕的一天》：先读清要做什么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 头牛从左往右排列，全都朝右看。每头牛能看见右边连续较矮的牛，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遇到不比自己矮的就停止。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挡住视线的那头牛也不计入。把每头牛能看见的数量相加。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输入：第一行 N；后面 N 行，每行一头牛的身高。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输出：所有可见关系的总数。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 不超过 80000；身高为 1～1000000000。</a:t>
            </a:r>
          </a:p>
        </p:txBody>
      </p:sp>
    </p:spTree>
  </p:cSld>
  <p:clrMapOvr>
    <a:masterClrMapping/>
  </p:clrMapOvr>
  <p:transition p14:dur="400">
    <p:fade/>
  </p:transition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例1-7《糟糕的一天》：原题样例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22717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6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7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511016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5224462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 看见 3、7、4；7 看见 4；12 看见 2，共 5 对。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例1-7《糟糕的一天》：换个方向数可见关系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894683"/>
            <a:chOff x="979456" y="2334292"/>
            <a:chExt cx="10220325" cy="894683"/>
          </a:xfrm>
        </p:grpSpPr>
        <p:sp>
          <p:nvSpPr>
            <p:cNvPr id="7" name="body-cows-task"/>
            <p:cNvSpPr/>
            <p:nvPr/>
          </p:nvSpPr>
          <p:spPr>
            <a:xfrm>
              <a:off x="979456" y="2334292"/>
              <a:ext cx="10220325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牛都朝右看，遇到不比自己矮的牛就被挡住。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挡住视线的那头牛也不计入，要求全部牛能看见的数量之和。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3563017"/>
            <a:ext cx="10220325" cy="1106519"/>
            <a:chOff x="979456" y="3563017"/>
            <a:chExt cx="10220325" cy="1106519"/>
          </a:xfrm>
        </p:grpSpPr>
        <p:sp>
          <p:nvSpPr>
            <p:cNvPr id="9" name="TextBox 9"/>
            <p:cNvSpPr/>
            <p:nvPr/>
          </p:nvSpPr>
          <p:spPr>
            <a:xfrm>
              <a:off x="980980" y="3595402"/>
              <a:ext cx="1583912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例如高度：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408331" y="3563017"/>
              <a:ext cx="390648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　 3　 7　 4　 12　 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79456" y="42392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看见 3、7、4；7 看见 4；12 看见 2，共 5 对可见关系。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5048917"/>
            <a:ext cx="10220325" cy="932783"/>
            <a:chOff x="979456" y="5048917"/>
            <a:chExt cx="10220325" cy="932783"/>
          </a:xfrm>
        </p:grpSpPr>
        <p:sp>
          <p:nvSpPr>
            <p:cNvPr id="13" name="body-reverse-counting"/>
            <p:cNvSpPr/>
            <p:nvPr/>
          </p:nvSpPr>
          <p:spPr>
            <a:xfrm>
              <a:off x="979456" y="5048917"/>
              <a:ext cx="10220325" cy="932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原来逐头向右看。现在改问：当前牛能被左边几头牛看见？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每对关系交给右边那头牛来数，仍然不会漏算。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7 出现后，3 就不能再看更右边了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79456" y="2372392"/>
            <a:ext cx="2154269" cy="2566130"/>
            <a:chOff x="979456" y="2372392"/>
            <a:chExt cx="2154269" cy="2566130"/>
          </a:xfrm>
        </p:grpSpPr>
        <p:sp>
          <p:nvSpPr>
            <p:cNvPr id="7" name="TextBox 7"/>
            <p:cNvSpPr/>
            <p:nvPr/>
          </p:nvSpPr>
          <p:spPr>
            <a:xfrm>
              <a:off x="979456" y="2372392"/>
              <a:ext cx="1818513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 到来之前</a:t>
              </a:r>
            </a:p>
          </p:txBody>
        </p:sp>
        <p:sp>
          <p:nvSpPr>
            <p:cNvPr id="10" name="textbox-old-top"/>
            <p:cNvSpPr/>
            <p:nvPr/>
          </p:nvSpPr>
          <p:spPr>
            <a:xfrm>
              <a:off x="1457325" y="3048000"/>
              <a:ext cx="1676400" cy="619125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  <p:txBody>
            <a:bodyPr wrap="square" lIns="0" tIns="1625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3" name="textbox-old-bottom"/>
            <p:cNvSpPr/>
            <p:nvPr/>
          </p:nvSpPr>
          <p:spPr>
            <a:xfrm>
              <a:off x="1457325" y="3714750"/>
              <a:ext cx="1676400" cy="619125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0" tIns="162587" rIns="285750" bIns="0" anchor="t" anchorCtr="0">
              <a:noAutofit/>
            </a:bodyPr>
            <a:lstStyle/>
            <a:p>
              <a:pPr algn="ctr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447705" y="4566952"/>
              <a:ext cx="1583912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栈底在下方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294156" y="2372392"/>
            <a:ext cx="6907244" cy="1504283"/>
            <a:chOff x="4294156" y="2372392"/>
            <a:chExt cx="6907244" cy="1504283"/>
          </a:xfrm>
        </p:grpSpPr>
        <p:sp>
          <p:nvSpPr>
            <p:cNvPr id="16" name="body-domination-proof"/>
            <p:cNvSpPr/>
            <p:nvPr/>
          </p:nvSpPr>
          <p:spPr>
            <a:xfrm>
              <a:off x="4294156" y="2372392"/>
              <a:ext cx="6907244" cy="15042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的右边出现了更高的 7，视线到这里就被挡住，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以后也看不到更右边。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弹出 3，留下还能看见 7 的 10，再把 7 入栈。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294156" y="4105275"/>
            <a:ext cx="6335744" cy="609600"/>
            <a:chOff x="4294156" y="4105275"/>
            <a:chExt cx="6335744" cy="609600"/>
          </a:xfrm>
        </p:grpSpPr>
        <p:sp>
          <p:nvSpPr>
            <p:cNvPr id="18" name="TextBox 18"/>
            <p:cNvSpPr/>
            <p:nvPr/>
          </p:nvSpPr>
          <p:spPr>
            <a:xfrm>
              <a:off x="4294156" y="4229767"/>
              <a:ext cx="254412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新栈（底→顶）：</a:t>
              </a:r>
            </a:p>
          </p:txBody>
        </p:sp>
        <p:sp>
          <p:nvSpPr>
            <p:cNvPr id="21" name="textbox-new-stack"/>
            <p:cNvSpPr/>
            <p:nvPr/>
          </p:nvSpPr>
          <p:spPr>
            <a:xfrm>
              <a:off x="7362825" y="4105275"/>
              <a:ext cx="3267075" cy="609600"/>
            </a:xfrm>
            <a:prstGeom prst="rect">
              <a:avLst/>
            </a:prstGeom>
            <a:solidFill>
              <a:srgbClr val="F2F6F8"/>
            </a:solidFill>
            <a:ln>
              <a:noFill/>
            </a:ln>
          </p:spPr>
          <p:txBody>
            <a:bodyPr wrap="square" lIns="255556" tIns="162587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10，7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79456" y="5325142"/>
            <a:ext cx="10220325" cy="656558"/>
            <a:chOff x="979456" y="5325142"/>
            <a:chExt cx="10220325" cy="656558"/>
          </a:xfrm>
        </p:grpSpPr>
        <p:sp>
          <p:nvSpPr>
            <p:cNvPr id="23" name="body-equal-cows"/>
            <p:cNvSpPr/>
            <p:nvPr/>
          </p:nvSpPr>
          <p:spPr>
            <a:xfrm>
              <a:off x="979456" y="5325142"/>
              <a:ext cx="10220325" cy="656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等高也会挡住视线，所以旧栈顶 ≤ 新高度时都要弹出。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一头一头加入，累计这次被看见的数量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1008983"/>
            <a:chOff x="979456" y="2353342"/>
            <a:chExt cx="10220325" cy="1008983"/>
          </a:xfrm>
        </p:grpSpPr>
        <p:sp>
          <p:nvSpPr>
            <p:cNvPr id="7" name="body-first-three-cows"/>
            <p:cNvSpPr/>
            <p:nvPr/>
          </p:nvSpPr>
          <p:spPr>
            <a:xfrm>
              <a:off x="979456" y="2353342"/>
              <a:ext cx="10220325" cy="10089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到来：左边没有牛，新增 0 对，随后入栈。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到来：10 能看见它，新增 1 对；7 到来：弹出 3，新增 1 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734467"/>
            <a:ext cx="10220325" cy="1351883"/>
            <a:chOff x="979456" y="3734467"/>
            <a:chExt cx="10220325" cy="1351883"/>
          </a:xfrm>
        </p:grpSpPr>
        <p:sp>
          <p:nvSpPr>
            <p:cNvPr id="9" name="body-last-three-cows"/>
            <p:cNvSpPr/>
            <p:nvPr/>
          </p:nvSpPr>
          <p:spPr>
            <a:xfrm>
              <a:off x="979456" y="3734467"/>
              <a:ext cx="10220325" cy="1351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到来：10、7 都能看见它，新增 2 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 到来：弹出 4、7、10，没有牛能看见它，新增 0 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到来：12 能看见它，新增 1 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477542"/>
            <a:ext cx="10220325" cy="504158"/>
            <a:chOff x="979456" y="5477542"/>
            <a:chExt cx="10220325" cy="504158"/>
          </a:xfrm>
        </p:grpSpPr>
        <p:sp>
          <p:nvSpPr>
            <p:cNvPr id="11" name="body-visibility-total"/>
            <p:cNvSpPr/>
            <p:nvPr/>
          </p:nvSpPr>
          <p:spPr>
            <a:xfrm>
              <a:off x="979456" y="5477542"/>
              <a:ext cx="10220325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每次把剩余栈大小加进答案：0+1+1+2+0+1=5。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例1-7 牛的视线 · 第1步：弹出被挡住的旧牛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当前高度 height 到来。旧栈顶不比它高，视线就到这里结束。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790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 (!stack.empty() &amp;&amp; stack.back() &lt;= height)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stack.pop_back();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752475"/>
          </a:xfrm>
          <a:custGeom>
            <a:avLst/>
            <a:gdLst/>
            <a:ahLst/>
            <a:cxnLst/>
            <a:rect l="l" t="t" r="r" b="b"/>
            <a:pathLst>
              <a:path w="9525" h="752475">
                <a:moveTo>
                  <a:pt x="0" y="0"/>
                </a:moveTo>
                <a:lnTo>
                  <a:pt x="0" y="75247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1052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2386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小于和等于都被挡住，所以用 &lt;=。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先判断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栈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非空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，才能读取 back()。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剩余牛仍比当前高，并且没有被中间的牛挡住。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例1-7 牛的视线 · 第2步：计数，再入栈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留下的每头牛都能看见当前牛，各新增一对关系。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790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answer += stack.size();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stack.push_back(height);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752475"/>
          </a:xfrm>
          <a:custGeom>
            <a:avLst/>
            <a:gdLst/>
            <a:ahLst/>
            <a:cxnLst/>
            <a:rect l="l" t="t" r="r" b="b"/>
            <a:pathLst>
              <a:path w="9525" h="752475">
                <a:moveTo>
                  <a:pt x="0" y="0"/>
                </a:moveTo>
                <a:lnTo>
                  <a:pt x="0" y="75247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1052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2386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不能先把当前牛放进去，否则会把自己也算上。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answer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是 </a:t>
            </a:r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long long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；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栈里只需保留高度，因为本题没有窗口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过期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例1-7《糟糕的一天》：按这个顺序计数</a:t>
            </a:r>
          </a:p>
        </p:txBody>
      </p:sp>
      <p:sp>
        <p:nvSpPr>
          <p:cNvPr id="9" name="textbox-cow-code"/>
          <p:cNvSpPr/>
          <p:nvPr/>
        </p:nvSpPr>
        <p:spPr>
          <a:xfrm>
            <a:off x="990600" y="2190750"/>
            <a:ext cx="10210800" cy="2562225"/>
          </a:xfrm>
          <a:prstGeom prst="roundRect">
            <a:avLst>
              <a:gd name="adj" fmla="val 5204"/>
            </a:avLst>
          </a:prstGeom>
          <a:noFill/>
          <a:ln>
            <a:noFill/>
          </a:ln>
        </p:spPr>
        <p:txBody>
          <a:bodyPr wrap="square" lIns="160877" tIns="79719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vector&lt;int&gt; stack; long long answer = 0;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while (n--)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int height; cin &gt;&gt; height;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while (!stack.empty() &amp;&amp; stack.back() &lt;= height)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stack.pop_back();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answer += stack.size();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stack.push_back(height);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006369"/>
            <a:ext cx="10221975" cy="984856"/>
            <a:chOff x="979425" y="5006369"/>
            <a:chExt cx="10221975" cy="984856"/>
          </a:xfrm>
        </p:grpSpPr>
        <mc:AlternateContent>
          <mc:Choice Requires="a14">
            <p:sp>
              <p:nvSpPr>
                <p:cNvPr id="10" name="body-cow-order-warning"/>
                <p:cNvSpPr txBox="1"/>
                <p:nvPr/>
              </p:nvSpPr>
              <p:spPr>
                <a:xfrm>
                  <a:off x="979425" y="5006369"/>
                  <a:ext cx="10221975" cy="9848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先累计，再压入当前牛；当前牛不能看见自己。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 xml:space="preserve">严格递减时最多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m:t>n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m:t>/</m:t>
                      </m:r>
                      <m:r>
                        <a:rPr lang="zh-CN" sz="2200" dirty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m:t>2</m:t>
                      </m:r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 xml:space="preserve"> 对，答案用 long long。</a:t>
                  </a:r>
                </a:p>
              </p:txBody>
            </p:sp>
          </mc:Choice>
        </mc:AlternateContent>
      </p:grpSp>
      <p:sp>
        <p:nvSpPr>
          <p:cNvPr id="8" name="Freeform 8"/>
          <p:cNvSpPr/>
          <p:nvPr/>
        </p:nvSpPr>
        <p:spPr>
          <a:xfrm>
            <a:off x="895350" y="2286000"/>
            <a:ext cx="9525" cy="2300911"/>
          </a:xfrm>
          <a:custGeom>
            <a:avLst/>
            <a:gdLst/>
            <a:ahLst/>
            <a:cxnLst/>
            <a:rect l="l" t="t" r="r" b="b"/>
            <a:pathLst>
              <a:path w="9525" h="2300911">
                <a:moveTo>
                  <a:pt x="0" y="0"/>
                </a:moveTo>
                <a:lnTo>
                  <a:pt x="0" y="230091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一次弹出很多个，不等于每次都弹很多个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00967"/>
            <a:ext cx="10220325" cy="904208"/>
            <a:chOff x="979456" y="2400967"/>
            <a:chExt cx="10220325" cy="904208"/>
          </a:xfrm>
        </p:grpSpPr>
        <p:sp>
          <p:nvSpPr>
            <p:cNvPr id="7" name="body-lifetime-charge"/>
            <p:cNvSpPr/>
            <p:nvPr/>
          </p:nvSpPr>
          <p:spPr>
            <a:xfrm>
              <a:off x="979456" y="2400967"/>
              <a:ext cx="10220325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每头牛读到时入栈一次。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以后如果被弹出，就不会回来，因此最多出栈一次。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715417"/>
            <a:ext cx="10220325" cy="868394"/>
            <a:chOff x="979456" y="3715417"/>
            <a:chExt cx="10220325" cy="868394"/>
          </a:xfrm>
        </p:grpSpPr>
        <p:sp>
          <p:nvSpPr>
            <p:cNvPr id="9" name="body-operation-ledger"/>
            <p:cNvSpPr/>
            <p:nvPr/>
          </p:nvSpPr>
          <p:spPr>
            <a:xfrm>
              <a:off x="979456" y="37154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全部入栈操作共 n 次，出栈操作不超过 n 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虽然某一步连续弹出很多个，总数仍不超过 2n 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963192"/>
            <a:ext cx="10220325" cy="1037558"/>
            <a:chOff x="979456" y="4963192"/>
            <a:chExt cx="10220325" cy="1037558"/>
          </a:xfrm>
        </p:grpSpPr>
        <p:sp>
          <p:nvSpPr>
            <p:cNvPr id="11" name="body-amortized-meaning"/>
            <p:cNvSpPr/>
            <p:nvPr/>
          </p:nvSpPr>
          <p:spPr>
            <a:xfrm>
              <a:off x="979456" y="4963192"/>
              <a:ext cx="10220325" cy="103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分析的是整个过程，不把某一步的开销重复算给每一步。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所以总时间 O(n)，栈最多占 O(n) 空间。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例1-8《长方形》：先读清要做什么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 行 m 列的纸上，. 表示没有画过，* 表示已经画过。只能沿格子边缘剪。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统计能剪出多少个不包含 * 的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非空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长方形。位置或大小不同，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都算不同方案。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输入：n、m；随后 n 行，每行 m 个 . 或 *，字符间没有空格。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输出：合法长方形总数；求数量，不是最大面积。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数据范围：n、m 都在 1～1000 内。</a:t>
            </a:r>
          </a:p>
        </p:txBody>
      </p:sp>
    </p:spTree>
  </p:cSld>
  <p:clrMapOvr>
    <a:masterClrMapping/>
  </p:clrMapOvr>
  <p:transition p14:dur="400">
    <p:fade/>
  </p:transition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例1-8《长方形》：原题样例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22717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6 4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....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.***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.*..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.***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...*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.***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38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511016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5224462"/>
            <a:ext cx="1019175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这份带障碍的原题样例共有 38 种。后面先用两行三列全空的例子，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弄清怎样计数。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例1-8《长方形》：这次要数所有合法矩形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24767"/>
            <a:ext cx="10220325" cy="866108"/>
            <a:chOff x="979456" y="2324767"/>
            <a:chExt cx="10220325" cy="866108"/>
          </a:xfrm>
        </p:grpSpPr>
        <p:sp>
          <p:nvSpPr>
            <p:cNvPr id="7" name="body-all-rectangles-task"/>
            <p:cNvSpPr/>
            <p:nvPr/>
          </p:nvSpPr>
          <p:spPr>
            <a:xfrm>
              <a:off x="979456" y="2324767"/>
              <a:ext cx="10220325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纸上 . 表示空格，* 表示已经画过。只能沿格子边缘剪。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求不含 *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长方形一共有多少个，大小、位置不同都分别算。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1100" y="3581400"/>
            <a:ext cx="2857500" cy="1428750"/>
            <a:chOff x="1181100" y="3581400"/>
            <a:chExt cx="2857500" cy="1428750"/>
          </a:xfrm>
        </p:grpSpPr>
        <p:sp>
          <p:nvSpPr>
            <p:cNvPr id="9" name="Rectangle 9"/>
            <p:cNvSpPr/>
            <p:nvPr/>
          </p:nvSpPr>
          <p:spPr>
            <a:xfrm>
              <a:off x="1181100" y="3581400"/>
              <a:ext cx="2857500" cy="1428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Line 10"/>
            <p:cNvSpPr/>
            <p:nvPr/>
          </p:nvSpPr>
          <p:spPr>
            <a:xfrm>
              <a:off x="2133600" y="3581400"/>
              <a:ext cx="9525" cy="1428750"/>
            </a:xfrm>
            <a:custGeom>
              <a:avLst/>
              <a:gdLst/>
              <a:ahLst/>
              <a:cxnLst/>
              <a:rect l="l" t="t" r="r" b="b"/>
              <a:pathLst>
                <a:path w="9525" h="1428750">
                  <a:moveTo>
                    <a:pt x="0" y="0"/>
                  </a:moveTo>
                  <a:lnTo>
                    <a:pt x="0" y="142875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3086100" y="3581400"/>
              <a:ext cx="9525" cy="1428750"/>
            </a:xfrm>
            <a:custGeom>
              <a:avLst/>
              <a:gdLst/>
              <a:ahLst/>
              <a:cxnLst/>
              <a:rect l="l" t="t" r="r" b="b"/>
              <a:pathLst>
                <a:path w="9525" h="1428750">
                  <a:moveTo>
                    <a:pt x="0" y="0"/>
                  </a:moveTo>
                  <a:lnTo>
                    <a:pt x="0" y="142875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181100" y="4295775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646206" y="3782092"/>
              <a:ext cx="47101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598706" y="3782092"/>
              <a:ext cx="47101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551206" y="3782092"/>
              <a:ext cx="47101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646206" y="4496467"/>
              <a:ext cx="47101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2598706" y="4496467"/>
              <a:ext cx="47101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551206" y="4496467"/>
              <a:ext cx="47101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046631" y="3591592"/>
            <a:ext cx="6154769" cy="1713833"/>
            <a:chOff x="5046631" y="3591592"/>
            <a:chExt cx="6154769" cy="1713833"/>
          </a:xfrm>
        </p:grpSpPr>
        <p:sp>
          <p:nvSpPr>
            <p:cNvPr id="20" name="body-rectangle-enumeration"/>
            <p:cNvSpPr/>
            <p:nvPr/>
          </p:nvSpPr>
          <p:spPr>
            <a:xfrm>
              <a:off x="5046631" y="3591592"/>
              <a:ext cx="6154769" cy="1713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例如两行三列都为空：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行区间有 3 种，列区间有 6 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搭配起来，共 18 个长方形。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9456" y="5610892"/>
            <a:ext cx="10220325" cy="430244"/>
            <a:chOff x="979456" y="5610892"/>
            <a:chExt cx="10220325" cy="430244"/>
          </a:xfrm>
        </p:grpSpPr>
        <p:sp>
          <p:nvSpPr>
            <p:cNvPr id="22" name="body-count-not-area"/>
            <p:cNvSpPr/>
            <p:nvPr/>
          </p:nvSpPr>
          <p:spPr>
            <a:xfrm>
              <a:off x="979456" y="56108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这次要统计全部方案。只找最大面积，会漏掉其他合法矩形。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底边和左右端确定后，还能选几种高度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923258"/>
            <a:chOff x="979456" y="2353342"/>
            <a:chExt cx="10220325" cy="923258"/>
          </a:xfrm>
        </p:grpSpPr>
        <p:sp>
          <p:nvSpPr>
            <p:cNvPr id="7" name="body-bottom-and-interval"/>
            <p:cNvSpPr/>
            <p:nvPr/>
          </p:nvSpPr>
          <p:spPr>
            <a:xfrm>
              <a:off x="979456" y="2353342"/>
              <a:ext cx="10220325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仍用每列向上连续空格的高度 h[j]。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固定底边和左右端后，矩形最高只能到这个列区间里最矮的一列。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39217"/>
            <a:ext cx="10220325" cy="1182719"/>
            <a:chOff x="979456" y="3639217"/>
            <a:chExt cx="10220325" cy="1182719"/>
          </a:xfrm>
        </p:grpSpPr>
        <p:sp>
          <p:nvSpPr>
            <p:cNvPr id="9" name="body-height-options"/>
            <p:cNvSpPr/>
            <p:nvPr/>
          </p:nvSpPr>
          <p:spPr>
            <a:xfrm>
              <a:off x="979456" y="3639217"/>
              <a:ext cx="10220325" cy="1182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最小高度是 2，就能取高 1 或高 2，对应两个不同的上边界。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最小高度是 0，则这个列区间里有障碍，不能形成矩形。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144167"/>
            <a:ext cx="10220325" cy="847058"/>
            <a:chOff x="979456" y="5144167"/>
            <a:chExt cx="10220325" cy="847058"/>
          </a:xfrm>
        </p:grpSpPr>
        <p:sp>
          <p:nvSpPr>
            <p:cNvPr id="11" name="body-minimum-sum-task"/>
            <p:cNvSpPr/>
            <p:nvPr/>
          </p:nvSpPr>
          <p:spPr>
            <a:xfrm>
              <a:off x="979456" y="5144167"/>
              <a:ext cx="10220325" cy="847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所以每个底边都要计算：所有连续列区间的最小高度之和。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多个位置一样矮，谁来负责这段区间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43817"/>
            <a:ext cx="10220325" cy="923258"/>
            <a:chOff x="979456" y="2343817"/>
            <a:chExt cx="10220325" cy="923258"/>
          </a:xfrm>
        </p:grpSpPr>
        <p:sp>
          <p:nvSpPr>
            <p:cNvPr id="7" name="body-equal-minima"/>
            <p:cNvSpPr/>
            <p:nvPr/>
          </p:nvSpPr>
          <p:spPr>
            <a:xfrm>
              <a:off x="979456" y="2343817"/>
              <a:ext cx="10220325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例如高度为 2，2，2。区间 [1,3] 的最小值在三个位置都出现。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如果每个位置都统计这一段，就会把它算 3 次。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3562350"/>
            <a:ext cx="7978140" cy="592836"/>
            <a:chOff x="979456" y="3562350"/>
            <a:chExt cx="7978140" cy="592836"/>
          </a:xfrm>
        </p:grpSpPr>
        <p:sp>
          <p:nvSpPr>
            <p:cNvPr id="9" name="TextBox 9"/>
            <p:cNvSpPr/>
            <p:nvPr/>
          </p:nvSpPr>
          <p:spPr>
            <a:xfrm>
              <a:off x="979456" y="3686842"/>
              <a:ext cx="150314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约定：</a:t>
              </a:r>
            </a:p>
          </p:txBody>
        </p:sp>
        <p:sp>
          <p:nvSpPr>
            <p:cNvPr id="12" name="textbox-leftmost-owner"/>
            <p:cNvSpPr/>
            <p:nvPr/>
          </p:nvSpPr>
          <p:spPr>
            <a:xfrm>
              <a:off x="3286125" y="3562350"/>
              <a:ext cx="1943100" cy="590550"/>
            </a:xfrm>
            <a:prstGeom prst="rect">
              <a:avLst/>
            </a:prstGeom>
            <a:solidFill>
              <a:srgbClr val="167DA8"/>
            </a:solidFill>
            <a:ln>
              <a:noFill/>
            </a:ln>
          </p:spPr>
          <p:txBody>
            <a:bodyPr wrap="square" lIns="0" tIns="162587" rIns="28575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第1列：2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465731" y="3724942"/>
              <a:ext cx="349186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第2列：2　　 第3列：2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56" y="4772692"/>
            <a:ext cx="10220325" cy="1287494"/>
            <a:chOff x="979456" y="4772692"/>
            <a:chExt cx="10220325" cy="1287494"/>
          </a:xfrm>
        </p:grpSpPr>
        <p:sp>
          <p:nvSpPr>
            <p:cNvPr id="15" name="body-asymmetric-boundaries"/>
            <p:cNvSpPr/>
            <p:nvPr/>
          </p:nvSpPr>
          <p:spPr>
            <a:xfrm>
              <a:off x="979456" y="4772692"/>
              <a:ext cx="10220325" cy="12874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把一个区间交给其中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最左边的最小值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向左遇到等高就停，因为更左的它应该负责。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向右可以跨过等高，当前这一列仍是最左的最小值。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左右端各有几种选法，就能数出贡献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885158"/>
            <a:chOff x="979456" y="2334292"/>
            <a:chExt cx="10220325" cy="885158"/>
          </a:xfrm>
        </p:grpSpPr>
        <p:sp>
          <p:nvSpPr>
            <p:cNvPr id="7" name="body-boundary-definitions"/>
            <p:cNvSpPr/>
            <p:nvPr/>
          </p:nvSpPr>
          <p:spPr>
            <a:xfrm>
              <a:off x="979456" y="2334292"/>
              <a:ext cx="10220325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 是左侧最近的、高度不大于 h[i] 的位置。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 是右侧最近的、高度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h[i] 的位置。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24917"/>
            <a:ext cx="10220325" cy="904208"/>
            <a:chOff x="979456" y="3524917"/>
            <a:chExt cx="10220325" cy="904208"/>
          </a:xfrm>
        </p:grpSpPr>
        <p:sp>
          <p:nvSpPr>
            <p:cNvPr id="9" name="body-endpoint-choices"/>
            <p:cNvSpPr/>
            <p:nvPr/>
          </p:nvSpPr>
          <p:spPr>
            <a:xfrm>
              <a:off x="979456" y="3524917"/>
              <a:ext cx="10220325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左端可放在 L+1 到 i，有 i−L 种选择。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右端可放在 i 到 R−1，有 R−i 种选择；高度有 h[i] 种。</a:t>
              </a:r>
            </a:p>
          </p:txBody>
        </p:sp>
      </p:grpSp>
      <mc:AlternateContent>
        <mc:Choice Requires="a14">
          <p:sp>
            <p:nvSpPr>
              <p:cNvPr id="11" name="rectangle-contribution"/>
              <p:cNvSpPr txBox="1">
                <a:spLocks noGrp="1"/>
              </p:cNvSpPr>
              <p:nvPr/>
            </p:nvSpPr>
            <p:spPr>
              <a:xfrm>
                <a:off x="990600" y="4562475"/>
                <a:ext cx="102108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L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R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e>
                      </m:d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h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56" y="5429917"/>
            <a:ext cx="10220325" cy="580358"/>
            <a:chOff x="979456" y="5429917"/>
            <a:chExt cx="10220325" cy="580358"/>
          </a:xfrm>
        </p:grpSpPr>
        <p:sp>
          <p:nvSpPr>
            <p:cNvPr id="12" name="body-equal-height-check"/>
            <p:cNvSpPr/>
            <p:nvPr/>
          </p:nvSpPr>
          <p:spPr>
            <a:xfrm>
              <a:off x="979456" y="5429917"/>
              <a:ext cx="10220325" cy="580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 2 对当前底边分别贡献 6、4、2，共 12；加上第一行的 6，得到 18。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例1-8 长方形 · 第1步：更新高度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每行读入字符串 s。高度数组从 1 编号，而字符串从 0 编号。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152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j = 1; j &lt;= m; ++j)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height[j] = s[j-1] == '.' ? height[j]+1 : 0;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stack.clear();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114425"/>
          </a:xfrm>
          <a:custGeom>
            <a:avLst/>
            <a:gdLst/>
            <a:ahLst/>
            <a:cxnLst/>
            <a:rect l="l" t="t" r="r" b="b"/>
            <a:pathLst>
              <a:path w="9525" h="1114425">
                <a:moveTo>
                  <a:pt x="0" y="0"/>
                </a:moveTo>
                <a:lnTo>
                  <a:pt x="0" y="111442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3148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height 开始全为 0。遇 . 就向上接一格，遇 * 清零。每处理一行，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都重新求这一行高度序列的边界。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例1-8 长方形 · 第2步：左边留下等高者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左边若有等高，当前列不能越过它，否则会抢走它负责的区间。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2209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j = 1; j &lt;= m; ++j)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while (!stack.empty() &amp;&amp;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  height[stack.back()] &gt; height[j])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stack.pop_back();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left[j] = stack.empty() ? 0 : stack.back();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stack.push_back(j);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2171748"/>
          </a:xfrm>
          <a:custGeom>
            <a:avLst/>
            <a:gdLst/>
            <a:ahLst/>
            <a:cxnLst/>
            <a:rect l="l" t="t" r="r" b="b"/>
            <a:pathLst>
              <a:path w="9525" h="2171748">
                <a:moveTo>
                  <a:pt x="0" y="0"/>
                </a:moveTo>
                <a:lnTo>
                  <a:pt x="0" y="21717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2387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3721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栈存列号，比较时读对应高度。弹完后，栈顶就是左侧最近的不大于者；空栈记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0，表示左端可以从第 1 列选起。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例1-8《长方形》：求每列的左边界</a:t>
            </a:r>
          </a:p>
        </p:txBody>
      </p:sp>
      <p:sp>
        <p:nvSpPr>
          <p:cNvPr id="9" name="textbox-left-stack-code"/>
          <p:cNvSpPr/>
          <p:nvPr/>
        </p:nvSpPr>
        <p:spPr>
          <a:xfrm>
            <a:off x="990600" y="2219325"/>
            <a:ext cx="10210800" cy="3162300"/>
          </a:xfrm>
          <a:prstGeom prst="roundRect">
            <a:avLst>
              <a:gd name="adj" fmla="val 4217"/>
            </a:avLst>
          </a:prstGeom>
          <a:noFill/>
          <a:ln>
            <a:noFill/>
          </a:ln>
        </p:spPr>
        <p:txBody>
          <a:bodyPr wrap="square" lIns="160877" tIns="70194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j = 1; j &lt;= m; ++j)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height[j] = s[j-1] == '.' ? height[j]+1 : 0;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stack.clear();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j = 1; j &lt;= m; ++j)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while (!stack.empty() &amp;&amp;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   height[stack.back()] &gt; height[j])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stack.pop_back();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left[j] = stack.empty() ? 0 : stack.back();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stack.push_back(j);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56" y="5620417"/>
            <a:ext cx="10220325" cy="430244"/>
            <a:chOff x="979456" y="5620417"/>
            <a:chExt cx="10220325" cy="430244"/>
          </a:xfrm>
        </p:grpSpPr>
        <p:sp>
          <p:nvSpPr>
            <p:cNvPr id="10" name="body-left-convention"/>
            <p:cNvSpPr/>
            <p:nvPr/>
          </p:nvSpPr>
          <p:spPr>
            <a:xfrm>
              <a:off x="979456" y="562041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左边只弹出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更高的值，等高留下。列号从 1 开始，空栈用 0 作边界。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314575"/>
            <a:ext cx="9525" cy="2870506"/>
          </a:xfrm>
          <a:custGeom>
            <a:avLst/>
            <a:gdLst/>
            <a:ahLst/>
            <a:cxnLst/>
            <a:rect l="l" t="t" r="r" b="b"/>
            <a:pathLst>
              <a:path w="9525" h="2870506">
                <a:moveTo>
                  <a:pt x="0" y="0"/>
                </a:moveTo>
                <a:lnTo>
                  <a:pt x="0" y="287050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例1-8 长方形 · 第3步：右边弹等高，再计数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右界要找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严格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更小的高度，因此大于、等于都不能留下。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2209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先从右往左求 right，空栈时记 m+1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 (!stack.empty() &amp;&amp;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height[stack.back()] &gt;= height[j])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stack.pop_back();</a:t>
            </a:r>
            <a:br/>
            <a:r>
              <a:rPr lang="zh-CN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两侧边界求完后，对每一列累加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answer += 1LL * height[j]</a:t>
            </a:r>
          </a:p>
          <a:p>
            <a:pPr algn="l">
              <a:lnSpc>
                <a:spcPts val="2400"/>
              </a:lnSpc>
            </a:pP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 * (j-left[j]) * (right[j]-j);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2171748"/>
          </a:xfrm>
          <a:custGeom>
            <a:avLst/>
            <a:gdLst/>
            <a:ahLst/>
            <a:cxnLst/>
            <a:rect l="l" t="t" r="r" b="b"/>
            <a:pathLst>
              <a:path w="9525" h="2171748">
                <a:moveTo>
                  <a:pt x="0" y="0"/>
                </a:moveTo>
                <a:lnTo>
                  <a:pt x="0" y="21717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2387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3721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左右不对称的等号，正好把每段交给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最左边的最小值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乘积是“高度选法×左端选法×右端选法”，先用 1LL 转为 64 位。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例1-8《长方形》：求右边界，再数矩形</a:t>
            </a:r>
          </a:p>
        </p:txBody>
      </p:sp>
      <p:sp>
        <p:nvSpPr>
          <p:cNvPr id="9" name="textbox-right-stack-code"/>
          <p:cNvSpPr/>
          <p:nvPr/>
        </p:nvSpPr>
        <p:spPr>
          <a:xfrm>
            <a:off x="990600" y="2219325"/>
            <a:ext cx="10210800" cy="3228975"/>
          </a:xfrm>
          <a:prstGeom prst="roundRect">
            <a:avLst>
              <a:gd name="adj" fmla="val 4130"/>
            </a:avLst>
          </a:prstGeom>
          <a:noFill/>
          <a:ln>
            <a:noFill/>
          </a:ln>
        </p:spPr>
        <p:txBody>
          <a:bodyPr wrap="square" lIns="160877" tIns="70194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stack.clear();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j = m; j &gt;= 1; --j)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while (!stack.empty() &amp;&amp;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   height[stack.back()] &gt;= height[j])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stack.pop_back();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right[j] = stack.empty() ? m+1 : stack.back();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stack.push_back(j);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j = 1; j &lt;= m; ++j)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answer += 1LL * height[j] * (j-left[j]) * (right[j]-j);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56" y="5639467"/>
            <a:ext cx="10220325" cy="430244"/>
            <a:chOff x="979456" y="5639467"/>
            <a:chExt cx="10220325" cy="430244"/>
          </a:xfrm>
        </p:grpSpPr>
        <p:sp>
          <p:nvSpPr>
            <p:cNvPr id="10" name="body-strict-asymmetry"/>
            <p:cNvSpPr/>
            <p:nvPr/>
          </p:nvSpPr>
          <p:spPr>
            <a:xfrm>
              <a:off x="979456" y="56394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右边把等高也弹出，与左边的规则配合，每个区间只交给最左的最小值。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314575"/>
            <a:ext cx="9525" cy="2870506"/>
          </a:xfrm>
          <a:custGeom>
            <a:avLst/>
            <a:gdLst/>
            <a:ahLst/>
            <a:cxnLst/>
            <a:rect l="l" t="t" r="r" b="b"/>
            <a:pathLst>
              <a:path w="9525" h="2870506">
                <a:moveTo>
                  <a:pt x="0" y="0"/>
                </a:moveTo>
                <a:lnTo>
                  <a:pt x="0" y="287050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底边、负责位置和高度，都各有归属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1399508"/>
            <a:chOff x="979456" y="2334292"/>
            <a:chExt cx="10220325" cy="1399508"/>
          </a:xfrm>
        </p:grpSpPr>
        <p:sp>
          <p:nvSpPr>
            <p:cNvPr id="7" name="body-unique-owner-proof"/>
            <p:cNvSpPr/>
            <p:nvPr/>
          </p:nvSpPr>
          <p:spPr>
            <a:xfrm>
              <a:off x="979456" y="2334292"/>
              <a:ext cx="10220325" cy="139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每个矩形的底边唯一，只在对应那一行计算。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它的列区间也有唯一的最左最小值，只交给那一列。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再选实际高度，就确定了上边界。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4058317"/>
            <a:ext cx="10220325" cy="430244"/>
            <a:chOff x="979456" y="4058317"/>
            <a:chExt cx="10220325" cy="430244"/>
          </a:xfrm>
        </p:grpSpPr>
        <p:sp>
          <p:nvSpPr>
            <p:cNvPr id="9" name="body-huge-answer"/>
            <p:cNvSpPr/>
            <p:nvPr/>
          </p:nvSpPr>
          <p:spPr>
            <a:xfrm>
              <a:off x="979456" y="405831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例如全空的 1000×1000 网格，两个方向各自选择一个区间：</a:t>
              </a:r>
            </a:p>
          </p:txBody>
        </p:sp>
      </p:grpSp>
      <mc:AlternateContent>
        <mc:Choice Requires="a14">
          <p:sp>
            <p:nvSpPr>
              <p:cNvPr id="11" name="rectangle-total"/>
              <p:cNvSpPr txBox="1">
                <a:spLocks noGrp="1"/>
              </p:cNvSpPr>
              <p:nvPr/>
            </p:nvSpPr>
            <p:spPr>
              <a:xfrm>
                <a:off x="990600" y="4543425"/>
                <a:ext cx="102108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1000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⋅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1001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⋅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1000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⋅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1001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250500250000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56" y="5610892"/>
            <a:ext cx="10220325" cy="430244"/>
            <a:chOff x="979456" y="5610892"/>
            <a:chExt cx="10220325" cy="430244"/>
          </a:xfrm>
        </p:grpSpPr>
        <p:sp>
          <p:nvSpPr>
            <p:cNvPr id="12" name="body-rectangle-cost"/>
            <p:cNvSpPr/>
            <p:nvPr/>
          </p:nvSpPr>
          <p:spPr>
            <a:xfrm>
              <a:off x="979456" y="56108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答案超过 32 位，要用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。每行两次扫描，总时间 O(nm)。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模拟练习：等高时，区间交给谁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90775"/>
            <a:ext cx="10191750" cy="8286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高度是 2、2、2。区间 [1,3] 该交给哪一列？</a:t>
            </a:r>
            <a:br/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若左右两边都允许跨过等高，会怎样？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4552950"/>
            <a:ext cx="10191750" cy="800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交给第 1 列，它是最左的最小值。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若两边都跨等高，三个位置都会统计 [1,3]，这段就被算了三次。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候选还在不在范围里，也得检查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43150"/>
            <a:ext cx="10191750" cy="419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前面的牛朝右看，没有固定长度限制。现在只看木板盖住的 k 项。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381375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 k=4，数列 3、19、1、12、5、8、10、6。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19 虽然大，但木板移到第 3～6 项时，19 已经在木板外。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49530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143500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这次“被更合适的新数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替代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”之外，还多了一种删除原因：离开范围。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我们要同时记数值和位置，才能分清这两种情况。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287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24765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16508" y="3960495"/>
            <a:ext cx="10220325" cy="926592"/>
          </a:xfrm>
          <a:prstGeom prst="rect">
            <a:avLst/>
          </a:prstGeom>
          <a:noFill/>
          <a:ln>
            <a:noFill/>
          </a:ln>
        </p:spPr>
        <p:txBody>
          <a:bodyPr wrap="square" lIns="0" tIns="15240" rIns="0" bIns="0" anchor="t" anchorCtr="0">
            <a:noAutofit/>
          </a:bodyPr>
          <a:lstStyle/>
          <a:p>
            <a:pPr algn="l">
              <a:lnSpc>
                <a:spcPts val="2880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窗口右移，原来的最大值可能离开范围。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还在范围里的旧数，也可能被更合适的新数</a:t>
            </a:r>
            <a:r>
              <a:rPr lang="zh-CN" sz="24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替代</a:t>
            </a: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56" y="5477542"/>
            <a:ext cx="10220325" cy="504158"/>
            <a:chOff x="1017556" y="5477542"/>
            <a:chExt cx="10220325" cy="504158"/>
          </a:xfrm>
        </p:grpSpPr>
        <p:sp>
          <p:nvSpPr>
            <p:cNvPr id="8" name="body-two-ends"/>
            <p:cNvSpPr/>
            <p:nvPr/>
          </p:nvSpPr>
          <p:spPr>
            <a:xfrm>
              <a:off x="1017556" y="5477542"/>
              <a:ext cx="10220325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用下标辨认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过期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元素，用数值比较候选；这两种删除理由要分清。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例1-9《扫描》：先读清要做什么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给一个长 n 的数列，用木板覆盖连续 k 项。从最左边开始，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每次向右移动一格，直到覆盖到末项。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求每个完整覆盖区间里的最大值，包括初始窗口。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输入：第一行 n、k；第二行 n 个整数。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输出：n−k+1 行，每行是对应窗口的最大值。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数据范围：1≤k≤n≤2000000；各项为不超过 10000 的正整数。</a:t>
            </a:r>
          </a:p>
        </p:txBody>
      </p:sp>
    </p:spTree>
  </p:cSld>
  <p:clrMapOvr>
    <a:masterClrMapping/>
  </p:clrMapOvr>
  <p:transition p14:dur="400">
    <p:fade/>
  </p:transition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例1-9《扫描》：原题样例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700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5 3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1 5 3 4 2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1014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90600" y="3857625"/>
            <a:ext cx="4905375" cy="533400"/>
            <a:chOff x="990600" y="3857625"/>
            <a:chExt cx="4905375" cy="533400"/>
          </a:xfrm>
        </p:grpSpPr>
        <p:sp>
          <p:nvSpPr>
            <p:cNvPr id="14" name="Freeform 14"/>
            <p:cNvSpPr/>
            <p:nvPr/>
          </p:nvSpPr>
          <p:spPr>
            <a:xfrm>
              <a:off x="9906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9812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9812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9718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9718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9624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9624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49530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49530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Freeform 31"/>
          <p:cNvSpPr/>
          <p:nvPr/>
        </p:nvSpPr>
        <p:spPr>
          <a:xfrm>
            <a:off x="990600" y="48101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三个窗口为 [1,5,3]、[5,3,4]、[3,4,2]，最大值依次为 5、5、4。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例1-9《扫描》：最大值离开窗口以后怎么办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811244"/>
            <a:chOff x="979456" y="2334292"/>
            <a:chExt cx="10220325" cy="811244"/>
          </a:xfrm>
        </p:grpSpPr>
        <p:sp>
          <p:nvSpPr>
            <p:cNvPr id="7" name="body-window-task"/>
            <p:cNvSpPr/>
            <p:nvPr/>
          </p:nvSpPr>
          <p:spPr>
            <a:xfrm>
              <a:off x="979456" y="2334292"/>
              <a:ext cx="10220325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一块木板每次盖住连续 k 个数，向右移动一格，就求一次最大值。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k=4，数列为 3，19，1，12，5，8，10，6。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56" y="5391817"/>
            <a:ext cx="10220325" cy="608933"/>
            <a:chOff x="979456" y="5391817"/>
            <a:chExt cx="10220325" cy="608933"/>
          </a:xfrm>
        </p:grpSpPr>
        <p:sp>
          <p:nvSpPr>
            <p:cNvPr id="15" name="body-expired-question"/>
            <p:cNvSpPr/>
            <p:nvPr/>
          </p:nvSpPr>
          <p:spPr>
            <a:xfrm>
              <a:off x="979456" y="5391817"/>
              <a:ext cx="10220325" cy="608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19 离开后，要有人接替它。各窗口答案依次为 19、19、12、12、10。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571875"/>
            <a:ext cx="20955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 1 个窗口</a:t>
            </a:r>
          </a:p>
        </p:txBody>
      </p:sp>
      <p:sp>
        <p:nvSpPr>
          <p:cNvPr id="12" name="Freeform 12"/>
          <p:cNvSpPr/>
          <p:nvPr/>
        </p:nvSpPr>
        <p:spPr>
          <a:xfrm>
            <a:off x="3143250" y="3476625"/>
            <a:ext cx="704850" cy="51435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3143250" y="3571875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3</a:t>
            </a:r>
          </a:p>
        </p:txBody>
      </p:sp>
      <p:sp>
        <p:nvSpPr>
          <p:cNvPr id="17" name="Freeform 17"/>
          <p:cNvSpPr/>
          <p:nvPr/>
        </p:nvSpPr>
        <p:spPr>
          <a:xfrm>
            <a:off x="3914775" y="3476625"/>
            <a:ext cx="704850" cy="51435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18" name="Freeform 18"/>
          <p:cNvSpPr/>
          <p:nvPr/>
        </p:nvSpPr>
        <p:spPr>
          <a:xfrm>
            <a:off x="3914775" y="3571875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19</a:t>
            </a:r>
          </a:p>
        </p:txBody>
      </p:sp>
      <p:sp>
        <p:nvSpPr>
          <p:cNvPr id="20" name="Freeform 20"/>
          <p:cNvSpPr/>
          <p:nvPr/>
        </p:nvSpPr>
        <p:spPr>
          <a:xfrm>
            <a:off x="4686300" y="3476625"/>
            <a:ext cx="704850" cy="51435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21" name="Freeform 21"/>
          <p:cNvSpPr/>
          <p:nvPr/>
        </p:nvSpPr>
        <p:spPr>
          <a:xfrm>
            <a:off x="4686300" y="3571875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1</a:t>
            </a:r>
          </a:p>
        </p:txBody>
      </p:sp>
      <p:sp>
        <p:nvSpPr>
          <p:cNvPr id="23" name="Freeform 23"/>
          <p:cNvSpPr/>
          <p:nvPr/>
        </p:nvSpPr>
        <p:spPr>
          <a:xfrm>
            <a:off x="5457825" y="3476625"/>
            <a:ext cx="704850" cy="51435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24" name="Freeform 24"/>
          <p:cNvSpPr/>
          <p:nvPr/>
        </p:nvSpPr>
        <p:spPr>
          <a:xfrm>
            <a:off x="5457825" y="3571875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12</a:t>
            </a:r>
          </a:p>
        </p:txBody>
      </p:sp>
      <p:sp>
        <p:nvSpPr>
          <p:cNvPr id="26" name="Freeform 26"/>
          <p:cNvSpPr/>
          <p:nvPr/>
        </p:nvSpPr>
        <p:spPr>
          <a:xfrm>
            <a:off x="6229350" y="3476625"/>
            <a:ext cx="704850" cy="514350"/>
          </a:xfrm>
          <a:prstGeom prst="rect">
            <a:avLst/>
          </a:prstGeom>
          <a:solidFill>
            <a:srgbClr val="F2F6F8"/>
          </a:solidFill>
          <a:ln w="11430">
            <a:solidFill>
              <a:srgbClr val="FFFFFF"/>
            </a:solidFill>
          </a:ln>
        </p:spPr>
      </p:sp>
      <p:sp>
        <p:nvSpPr>
          <p:cNvPr id="27" name="Freeform 27"/>
          <p:cNvSpPr/>
          <p:nvPr/>
        </p:nvSpPr>
        <p:spPr>
          <a:xfrm>
            <a:off x="6229350" y="3571875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</a:t>
            </a:r>
          </a:p>
        </p:txBody>
      </p:sp>
      <p:sp>
        <p:nvSpPr>
          <p:cNvPr id="29" name="Freeform 29"/>
          <p:cNvSpPr/>
          <p:nvPr/>
        </p:nvSpPr>
        <p:spPr>
          <a:xfrm>
            <a:off x="7000875" y="3476625"/>
            <a:ext cx="704850" cy="514350"/>
          </a:xfrm>
          <a:prstGeom prst="rect">
            <a:avLst/>
          </a:prstGeom>
          <a:solidFill>
            <a:srgbClr val="F2F6F8"/>
          </a:solidFill>
          <a:ln w="11430">
            <a:solidFill>
              <a:srgbClr val="FFFFFF"/>
            </a:solidFill>
          </a:ln>
        </p:spPr>
      </p:sp>
      <p:sp>
        <p:nvSpPr>
          <p:cNvPr id="30" name="Freeform 30"/>
          <p:cNvSpPr/>
          <p:nvPr/>
        </p:nvSpPr>
        <p:spPr>
          <a:xfrm>
            <a:off x="7000875" y="3571875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8</a:t>
            </a:r>
          </a:p>
        </p:txBody>
      </p:sp>
      <p:sp>
        <p:nvSpPr>
          <p:cNvPr id="32" name="Freeform 32"/>
          <p:cNvSpPr/>
          <p:nvPr/>
        </p:nvSpPr>
        <p:spPr>
          <a:xfrm>
            <a:off x="7772400" y="3476625"/>
            <a:ext cx="704850" cy="514350"/>
          </a:xfrm>
          <a:prstGeom prst="rect">
            <a:avLst/>
          </a:prstGeom>
          <a:solidFill>
            <a:srgbClr val="F2F6F8"/>
          </a:solidFill>
          <a:ln w="11430">
            <a:solidFill>
              <a:srgbClr val="FFFFFF"/>
            </a:solidFill>
          </a:ln>
        </p:spPr>
      </p:sp>
      <p:sp>
        <p:nvSpPr>
          <p:cNvPr id="33" name="Freeform 33"/>
          <p:cNvSpPr/>
          <p:nvPr/>
        </p:nvSpPr>
        <p:spPr>
          <a:xfrm>
            <a:off x="7772400" y="3571875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</a:t>
            </a:r>
          </a:p>
        </p:txBody>
      </p:sp>
      <p:sp>
        <p:nvSpPr>
          <p:cNvPr id="35" name="Freeform 35"/>
          <p:cNvSpPr/>
          <p:nvPr/>
        </p:nvSpPr>
        <p:spPr>
          <a:xfrm>
            <a:off x="8543925" y="3476625"/>
            <a:ext cx="704850" cy="514350"/>
          </a:xfrm>
          <a:prstGeom prst="rect">
            <a:avLst/>
          </a:prstGeom>
          <a:solidFill>
            <a:srgbClr val="F2F6F8"/>
          </a:solidFill>
          <a:ln w="11430">
            <a:solidFill>
              <a:srgbClr val="FFFFFF"/>
            </a:solidFill>
          </a:ln>
        </p:spPr>
      </p:sp>
      <p:sp>
        <p:nvSpPr>
          <p:cNvPr id="36" name="Freeform 36"/>
          <p:cNvSpPr/>
          <p:nvPr/>
        </p:nvSpPr>
        <p:spPr>
          <a:xfrm>
            <a:off x="8543925" y="3571875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6</a:t>
            </a:r>
          </a:p>
        </p:txBody>
      </p:sp>
      <p:sp>
        <p:nvSpPr>
          <p:cNvPr id="38" name="Freeform 38"/>
          <p:cNvSpPr/>
          <p:nvPr/>
        </p:nvSpPr>
        <p:spPr>
          <a:xfrm>
            <a:off x="7239000" y="4076700"/>
            <a:ext cx="35242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最大值 19</a:t>
            </a:r>
          </a:p>
        </p:txBody>
      </p:sp>
      <p:sp>
        <p:nvSpPr>
          <p:cNvPr id="40" name="Freeform 40"/>
          <p:cNvSpPr/>
          <p:nvPr/>
        </p:nvSpPr>
        <p:spPr>
          <a:xfrm>
            <a:off x="990600" y="4572000"/>
            <a:ext cx="20955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 3 个窗口</a:t>
            </a:r>
          </a:p>
        </p:txBody>
      </p:sp>
      <p:sp>
        <p:nvSpPr>
          <p:cNvPr id="42" name="Freeform 42"/>
          <p:cNvSpPr/>
          <p:nvPr/>
        </p:nvSpPr>
        <p:spPr>
          <a:xfrm>
            <a:off x="3143250" y="4476750"/>
            <a:ext cx="704850" cy="514350"/>
          </a:xfrm>
          <a:prstGeom prst="rect">
            <a:avLst/>
          </a:prstGeom>
          <a:solidFill>
            <a:srgbClr val="F2F6F8"/>
          </a:solidFill>
          <a:ln w="11430">
            <a:solidFill>
              <a:srgbClr val="FFFFFF"/>
            </a:solidFill>
          </a:ln>
        </p:spPr>
      </p:sp>
      <p:sp>
        <p:nvSpPr>
          <p:cNvPr id="43" name="Freeform 43"/>
          <p:cNvSpPr/>
          <p:nvPr/>
        </p:nvSpPr>
        <p:spPr>
          <a:xfrm>
            <a:off x="3143250" y="4572000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</a:t>
            </a:r>
          </a:p>
        </p:txBody>
      </p:sp>
      <p:sp>
        <p:nvSpPr>
          <p:cNvPr id="45" name="Freeform 45"/>
          <p:cNvSpPr/>
          <p:nvPr/>
        </p:nvSpPr>
        <p:spPr>
          <a:xfrm>
            <a:off x="3914775" y="4476750"/>
            <a:ext cx="704850" cy="514350"/>
          </a:xfrm>
          <a:prstGeom prst="rect">
            <a:avLst/>
          </a:prstGeom>
          <a:solidFill>
            <a:srgbClr val="F2F6F8"/>
          </a:solidFill>
          <a:ln w="11430">
            <a:solidFill>
              <a:srgbClr val="FFFFFF"/>
            </a:solidFill>
          </a:ln>
        </p:spPr>
      </p:sp>
      <p:sp>
        <p:nvSpPr>
          <p:cNvPr id="46" name="Freeform 46"/>
          <p:cNvSpPr/>
          <p:nvPr/>
        </p:nvSpPr>
        <p:spPr>
          <a:xfrm>
            <a:off x="3914775" y="4572000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19</a:t>
            </a:r>
          </a:p>
        </p:txBody>
      </p:sp>
      <p:sp>
        <p:nvSpPr>
          <p:cNvPr id="48" name="Freeform 48"/>
          <p:cNvSpPr/>
          <p:nvPr/>
        </p:nvSpPr>
        <p:spPr>
          <a:xfrm>
            <a:off x="4686300" y="4476750"/>
            <a:ext cx="704850" cy="51435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49" name="Freeform 49"/>
          <p:cNvSpPr/>
          <p:nvPr/>
        </p:nvSpPr>
        <p:spPr>
          <a:xfrm>
            <a:off x="4686300" y="4572000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1</a:t>
            </a:r>
          </a:p>
        </p:txBody>
      </p:sp>
      <p:sp>
        <p:nvSpPr>
          <p:cNvPr id="51" name="Freeform 51"/>
          <p:cNvSpPr/>
          <p:nvPr/>
        </p:nvSpPr>
        <p:spPr>
          <a:xfrm>
            <a:off x="5457825" y="4476750"/>
            <a:ext cx="704850" cy="51435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52" name="Freeform 52"/>
          <p:cNvSpPr/>
          <p:nvPr/>
        </p:nvSpPr>
        <p:spPr>
          <a:xfrm>
            <a:off x="5457825" y="4572000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12</a:t>
            </a:r>
          </a:p>
        </p:txBody>
      </p:sp>
      <p:sp>
        <p:nvSpPr>
          <p:cNvPr id="54" name="Freeform 54"/>
          <p:cNvSpPr/>
          <p:nvPr/>
        </p:nvSpPr>
        <p:spPr>
          <a:xfrm>
            <a:off x="6229350" y="4476750"/>
            <a:ext cx="704850" cy="51435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55" name="Freeform 55"/>
          <p:cNvSpPr/>
          <p:nvPr/>
        </p:nvSpPr>
        <p:spPr>
          <a:xfrm>
            <a:off x="6229350" y="4572000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5</a:t>
            </a:r>
          </a:p>
        </p:txBody>
      </p:sp>
      <p:sp>
        <p:nvSpPr>
          <p:cNvPr id="57" name="Freeform 57"/>
          <p:cNvSpPr/>
          <p:nvPr/>
        </p:nvSpPr>
        <p:spPr>
          <a:xfrm>
            <a:off x="7000875" y="4476750"/>
            <a:ext cx="704850" cy="514350"/>
          </a:xfrm>
          <a:prstGeom prst="rect">
            <a:avLst/>
          </a:prstGeom>
          <a:solidFill>
            <a:srgbClr val="167DA8"/>
          </a:solidFill>
          <a:ln w="11430">
            <a:solidFill>
              <a:srgbClr val="FFFFFF"/>
            </a:solidFill>
          </a:ln>
        </p:spPr>
      </p:sp>
      <p:sp>
        <p:nvSpPr>
          <p:cNvPr id="58" name="Freeform 58"/>
          <p:cNvSpPr/>
          <p:nvPr/>
        </p:nvSpPr>
        <p:spPr>
          <a:xfrm>
            <a:off x="7000875" y="4572000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8</a:t>
            </a:r>
          </a:p>
        </p:txBody>
      </p:sp>
      <p:sp>
        <p:nvSpPr>
          <p:cNvPr id="60" name="Freeform 60"/>
          <p:cNvSpPr/>
          <p:nvPr/>
        </p:nvSpPr>
        <p:spPr>
          <a:xfrm>
            <a:off x="7772400" y="4476750"/>
            <a:ext cx="704850" cy="514350"/>
          </a:xfrm>
          <a:prstGeom prst="rect">
            <a:avLst/>
          </a:prstGeom>
          <a:solidFill>
            <a:srgbClr val="F2F6F8"/>
          </a:solidFill>
          <a:ln w="11430">
            <a:solidFill>
              <a:srgbClr val="FFFFFF"/>
            </a:solidFill>
          </a:ln>
        </p:spPr>
      </p:sp>
      <p:sp>
        <p:nvSpPr>
          <p:cNvPr id="61" name="Freeform 61"/>
          <p:cNvSpPr/>
          <p:nvPr/>
        </p:nvSpPr>
        <p:spPr>
          <a:xfrm>
            <a:off x="7772400" y="4572000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</a:t>
            </a:r>
          </a:p>
        </p:txBody>
      </p:sp>
      <p:sp>
        <p:nvSpPr>
          <p:cNvPr id="63" name="Freeform 63"/>
          <p:cNvSpPr/>
          <p:nvPr/>
        </p:nvSpPr>
        <p:spPr>
          <a:xfrm>
            <a:off x="8543925" y="4476750"/>
            <a:ext cx="704850" cy="514350"/>
          </a:xfrm>
          <a:prstGeom prst="rect">
            <a:avLst/>
          </a:prstGeom>
          <a:solidFill>
            <a:srgbClr val="F2F6F8"/>
          </a:solidFill>
          <a:ln w="11430">
            <a:solidFill>
              <a:srgbClr val="FFFFFF"/>
            </a:solidFill>
          </a:ln>
        </p:spPr>
      </p:sp>
      <p:sp>
        <p:nvSpPr>
          <p:cNvPr id="64" name="Freeform 64"/>
          <p:cNvSpPr/>
          <p:nvPr/>
        </p:nvSpPr>
        <p:spPr>
          <a:xfrm>
            <a:off x="8543925" y="4572000"/>
            <a:ext cx="7048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6</a:t>
            </a:r>
          </a:p>
        </p:txBody>
      </p:sp>
      <p:sp>
        <p:nvSpPr>
          <p:cNvPr id="66" name="Freeform 66"/>
          <p:cNvSpPr/>
          <p:nvPr/>
        </p:nvSpPr>
        <p:spPr>
          <a:xfrm>
            <a:off x="7239000" y="5076825"/>
            <a:ext cx="35242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最大值 12</a:t>
            </a:r>
          </a:p>
        </p:txBody>
      </p:sp>
    </p:spTree>
  </p:cSld>
  <p:clrMapOvr>
    <a:masterClrMapping/>
  </p:clrMapOvr>
  <p:transition p14:dur="400">
    <p:fade/>
  </p:transition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旧数不更大，还比新数早离开，可以删掉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1008983"/>
            <a:chOff x="979456" y="2353342"/>
            <a:chExt cx="10220325" cy="1008983"/>
          </a:xfrm>
        </p:grpSpPr>
        <p:sp>
          <p:nvSpPr>
            <p:cNvPr id="7" name="body-dominated-pair"/>
            <p:cNvSpPr/>
            <p:nvPr/>
          </p:nvSpPr>
          <p:spPr>
            <a:xfrm>
              <a:off x="979456" y="2353342"/>
              <a:ext cx="10220325" cy="10089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旧下标 j 在前，新下标 i 在后，且 a[j]≤a[i]。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i 到来以后，后续窗口只要还包含 j，就一定也包含 i。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705892"/>
            <a:ext cx="10220325" cy="970883"/>
            <a:chOff x="979456" y="3705892"/>
            <a:chExt cx="10220325" cy="970883"/>
          </a:xfrm>
        </p:grpSpPr>
        <p:sp>
          <p:nvSpPr>
            <p:cNvPr id="9" name="body-replacement-proof"/>
            <p:cNvSpPr/>
            <p:nvPr/>
          </p:nvSpPr>
          <p:spPr>
            <a:xfrm>
              <a:off x="979456" y="3705892"/>
              <a:ext cx="10220325" cy="970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新数不比旧数小，还会更晚离开窗口。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旧数已经没有胜过它的机会，可以从队尾删掉。</a:t>
              </a:r>
            </a:p>
          </p:txBody>
        </p:sp>
      </p:grpSp>
      <p:sp>
        <p:nvSpPr>
          <p:cNvPr id="13" name="textbox-index-not-value"/>
          <p:cNvSpPr/>
          <p:nvPr/>
        </p:nvSpPr>
        <p:spPr>
          <a:xfrm>
            <a:off x="990600" y="5038725"/>
            <a:ext cx="10220325" cy="857250"/>
          </a:xfrm>
          <a:prstGeom prst="roundRect">
            <a:avLst>
              <a:gd name="adj" fmla="val 15556"/>
            </a:avLst>
          </a:prstGeom>
          <a:solidFill>
            <a:srgbClr val="F2F6F8"/>
          </a:solidFill>
          <a:ln>
            <a:noFill/>
          </a:ln>
        </p:spPr>
        <p:txBody>
          <a:bodyPr wrap="square" lIns="0" tIns="13968" rIns="0" bIns="0" anchor="t" anchorCtr="0">
            <a:noAutofit/>
          </a:bodyPr>
          <a:lstStyle/>
          <a:p>
            <a:pPr algn="l">
              <a:lnSpc>
                <a:spcPts val="264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队列存下标：比较大小时读 a[下标]，判断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过期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时直接看下标。</a:t>
            </a:r>
            <a:br/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相等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时留下更晚到来的那个，后面能用得更久。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数再大，离开窗口也不能再用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72392"/>
            <a:ext cx="10220325" cy="504158"/>
            <a:chOff x="979456" y="2372392"/>
            <a:chExt cx="10220325" cy="504158"/>
          </a:xfrm>
        </p:grpSpPr>
        <p:sp>
          <p:nvSpPr>
            <p:cNvPr id="7" name="body-current-window"/>
            <p:cNvSpPr/>
            <p:nvPr/>
          </p:nvSpPr>
          <p:spPr>
            <a:xfrm>
              <a:off x="979456" y="2372392"/>
              <a:ext cx="10220325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当前右端为 i，窗口长 k，左右端都包含在内。</a:t>
              </a:r>
            </a:p>
          </p:txBody>
        </p:sp>
      </p:grpSp>
      <mc:AlternateContent>
        <mc:Choice Requires="a14">
          <p:sp>
            <p:nvSpPr>
              <p:cNvPr id="9" name="expiry-rule"/>
              <p:cNvSpPr txBox="1">
                <a:spLocks noGrp="1"/>
              </p:cNvSpPr>
              <p:nvPr/>
            </p:nvSpPr>
            <p:spPr>
              <a:xfrm>
                <a:off x="990600" y="3028950"/>
                <a:ext cx="10210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front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i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k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3953542"/>
            <a:ext cx="10220325" cy="942308"/>
            <a:chOff x="979456" y="3953542"/>
            <a:chExt cx="10220325" cy="942308"/>
          </a:xfrm>
        </p:grpSpPr>
        <p:sp>
          <p:nvSpPr>
            <p:cNvPr id="10" name="body-expiry-example"/>
            <p:cNvSpPr/>
            <p:nvPr/>
          </p:nvSpPr>
          <p:spPr>
            <a:xfrm>
              <a:off x="979456" y="3953542"/>
              <a:ext cx="10220325" cy="942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例如下标从 1 开始，i=6、k=4，当前窗口是 [3,6]。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19 在下标 2，已经不在范围里，再大也要删。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56" y="5296567"/>
            <a:ext cx="10220325" cy="782669"/>
            <a:chOff x="979456" y="5296567"/>
            <a:chExt cx="10220325" cy="782669"/>
          </a:xfrm>
        </p:grpSpPr>
        <p:sp>
          <p:nvSpPr>
            <p:cNvPr id="12" name="body-two-deletion-causes"/>
            <p:cNvSpPr/>
            <p:nvPr/>
          </p:nvSpPr>
          <p:spPr>
            <a:xfrm>
              <a:off x="979456" y="5296567"/>
              <a:ext cx="10220325" cy="7826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从队尾删，是因为被新数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替代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；从队首删，是因为已经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过期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下标从小到大排列，过期的下标就在队首。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沿着同一组数，看两种删除怎样发生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80" y="2366677"/>
            <a:ext cx="10220325" cy="371570"/>
            <a:chOff x="980980" y="2366677"/>
            <a:chExt cx="10220325" cy="371570"/>
          </a:xfrm>
        </p:grpSpPr>
        <p:sp>
          <p:nvSpPr>
            <p:cNvPr id="7" name="body-index-convention"/>
            <p:cNvSpPr/>
            <p:nvPr/>
          </p:nvSpPr>
          <p:spPr>
            <a:xfrm>
              <a:off x="980980" y="2366677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下标从 1 开始。仍用 3，19，1，12，5，8，10，6；括号写“下标，值”。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56" y="3048667"/>
            <a:ext cx="10220325" cy="801719"/>
            <a:chOff x="979456" y="3048667"/>
            <a:chExt cx="10220325" cy="801719"/>
          </a:xfrm>
        </p:grpSpPr>
        <p:sp>
          <p:nvSpPr>
            <p:cNvPr id="9" name="TextBox 9"/>
            <p:cNvSpPr/>
            <p:nvPr/>
          </p:nvSpPr>
          <p:spPr>
            <a:xfrm>
              <a:off x="979456" y="30486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i=4，窗口 [1,4]；候选下标为 2、4。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418106" y="3420142"/>
              <a:ext cx="57150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值为 19、12，当前最大值 19。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4039267"/>
            <a:ext cx="10220325" cy="801719"/>
            <a:chOff x="979456" y="4039267"/>
            <a:chExt cx="10220325" cy="801719"/>
          </a:xfrm>
        </p:grpSpPr>
        <p:sp>
          <p:nvSpPr>
            <p:cNvPr id="12" name="TextBox 12"/>
            <p:cNvSpPr/>
            <p:nvPr/>
          </p:nvSpPr>
          <p:spPr>
            <a:xfrm>
              <a:off x="979456" y="40392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i=6，窗口 [3,6]；2 号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过期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，5 又被新来的 8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替代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418106" y="4410742"/>
              <a:ext cx="57150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留下 (4,12)、(6,8)，最大值 12。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9456" y="5029867"/>
            <a:ext cx="10220325" cy="801719"/>
            <a:chOff x="979456" y="5029867"/>
            <a:chExt cx="10220325" cy="801719"/>
          </a:xfrm>
        </p:grpSpPr>
        <p:sp>
          <p:nvSpPr>
            <p:cNvPr id="15" name="TextBox 15"/>
            <p:cNvSpPr/>
            <p:nvPr/>
          </p:nvSpPr>
          <p:spPr>
            <a:xfrm>
              <a:off x="979456" y="50298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i=7，窗口 [4,7]；新来的 10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替代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队尾的 8。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418106" y="5401342"/>
              <a:ext cx="57150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留下 (4,12)、(7,10)，最大值 12。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例1-9 扫描 · 第1步：删除失效的候选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q 是保存下标的双端队列。当前下标 i 从 0 开始，窗口范围为 [i−k+1,i]。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51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 (!q.empty() &amp;&amp; q.front() &lt;= i-k)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q.pop_front();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 (!q.empty() &amp;&amp; a[q.back()] &lt;= a[i])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q.pop_back();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476375"/>
          </a:xfrm>
          <a:custGeom>
            <a:avLst/>
            <a:gdLst/>
            <a:ahLst/>
            <a:cxnLst/>
            <a:rect l="l" t="t" r="r" b="b"/>
            <a:pathLst>
              <a:path w="9525" h="1476375">
                <a:moveTo>
                  <a:pt x="0" y="0"/>
                </a:moveTo>
                <a:lnTo>
                  <a:pt x="0" y="147637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5434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67677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第一段按位置删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过期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队首，第二段按数值删被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替代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队尾。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这里专门展示求最大值的方向；求最小时，把第二段的 &lt;= 改为 &gt;=。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例1-9 扫描 · 第2步：记录完整窗口答案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当前下标入队后，队首就是这一窗口的最大候选。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152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q.push_back(i);</a:t>
            </a:r>
            <a:br/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(i &gt;= k-1)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result.push_back(a[q.front()]);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114425"/>
          </a:xfrm>
          <a:custGeom>
            <a:avLst/>
            <a:gdLst/>
            <a:ahLst/>
            <a:cxnLst/>
            <a:rect l="l" t="t" r="r" b="b"/>
            <a:pathLst>
              <a:path w="9525" h="1114425">
                <a:moveTo>
                  <a:pt x="0" y="0"/>
                </a:moveTo>
                <a:lnTo>
                  <a:pt x="0" y="111442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3148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i=k−1 时正好有 k 项，第一个答案才出现。result 按窗口顺序保存；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《扫描》最后应把每个结果各输出一行。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例1-9《扫描》：凑满 k 项后再记录答案</a:t>
            </a:r>
          </a:p>
        </p:txBody>
      </p:sp>
      <p:sp>
        <p:nvSpPr>
          <p:cNvPr id="9" name="textbox-window-code"/>
          <p:cNvSpPr/>
          <p:nvPr/>
        </p:nvSpPr>
        <p:spPr>
          <a:xfrm>
            <a:off x="990600" y="2219325"/>
            <a:ext cx="10210800" cy="3105150"/>
          </a:xfrm>
          <a:prstGeom prst="roundRect">
            <a:avLst>
              <a:gd name="adj" fmla="val 4294"/>
            </a:avLst>
          </a:prstGeom>
          <a:noFill/>
          <a:ln>
            <a:noFill/>
          </a:ln>
        </p:spPr>
        <p:txBody>
          <a:bodyPr wrap="square" lIns="160877" tIns="70194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i = 0; i &lt; (int)a.size(); ++i)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while (!q.empty() &amp;&amp; q.front() &lt;= i-k)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q.pop_front();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while (!q.empty() &amp;&amp;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   (maximum ? a[q.back()] &lt;= a[i]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            : a[q.back()] &gt;= a[i]))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q.pop_back();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q.push_back(i);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if (i &gt;= k-1) result.push_back(a[q.front()]);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538502"/>
            <a:ext cx="10220325" cy="651424"/>
            <a:chOff x="980980" y="5538502"/>
            <a:chExt cx="10220325" cy="651424"/>
          </a:xfrm>
        </p:grpSpPr>
        <p:sp>
          <p:nvSpPr>
            <p:cNvPr id="10" name="body-zero-based-output"/>
            <p:cNvSpPr/>
            <p:nvPr/>
          </p:nvSpPr>
          <p:spPr>
            <a:xfrm>
              <a:off x="980980" y="5538502"/>
              <a:ext cx="10220325" cy="651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代码从 0 编号，i≥k−1 时才有完整窗口。本题 maximum=true；result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按顺序保存答案。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314575"/>
            <a:ext cx="9525" cy="2870506"/>
          </a:xfrm>
          <a:custGeom>
            <a:avLst/>
            <a:gdLst/>
            <a:ahLst/>
            <a:cxnLst/>
            <a:rect l="l" t="t" r="r" b="b"/>
            <a:pathLst>
              <a:path w="9525" h="2870506">
                <a:moveTo>
                  <a:pt x="0" y="0"/>
                </a:moveTo>
                <a:lnTo>
                  <a:pt x="0" y="287050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队首为什么能回答当前窗口的最大值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1399508"/>
            <a:chOff x="979456" y="2334292"/>
            <a:chExt cx="10220325" cy="1399508"/>
          </a:xfrm>
        </p:grpSpPr>
        <p:sp>
          <p:nvSpPr>
            <p:cNvPr id="7" name="body-queue-invariants"/>
            <p:cNvSpPr/>
            <p:nvPr/>
          </p:nvSpPr>
          <p:spPr>
            <a:xfrm>
              <a:off x="979456" y="2334292"/>
              <a:ext cx="10220325" cy="139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留下的值从大到小排列，队首最大；下标从小到大排列，方便删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过期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者。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替代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的旧数不可能胜过替代者，队列里又都还在当前窗口内。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4067842"/>
            <a:ext cx="10220325" cy="894683"/>
            <a:chOff x="979456" y="4067842"/>
            <a:chExt cx="10220325" cy="894683"/>
          </a:xfrm>
        </p:grpSpPr>
        <p:sp>
          <p:nvSpPr>
            <p:cNvPr id="9" name="body-queue-total-cost"/>
            <p:cNvSpPr/>
            <p:nvPr/>
          </p:nvSpPr>
          <p:spPr>
            <a:xfrm>
              <a:off x="979456" y="4067842"/>
              <a:ext cx="10220325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每个下标入队一次、出队至多一次，总时间 O(n)。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逐个窗口重扫则要处理 (n−k+1)k 项，n 最大为 2000000。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344192"/>
            <a:ext cx="10220325" cy="763619"/>
            <a:chOff x="979456" y="5344192"/>
            <a:chExt cx="10220325" cy="763619"/>
          </a:xfrm>
        </p:grpSpPr>
        <p:sp>
          <p:nvSpPr>
            <p:cNvPr id="11" name="body-queue-boundary-tests"/>
            <p:cNvSpPr/>
            <p:nvPr/>
          </p:nvSpPr>
          <p:spPr>
            <a:xfrm>
              <a:off x="979456" y="5344192"/>
              <a:ext cx="10220325" cy="7636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 k=1、k=n、全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相等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、递增和递减。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队列至多占 O(k)，本实现还存输入与输出，合计 O(n) 空间。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模拟练习：过期与被替代，分别是哪一次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90775"/>
            <a:ext cx="10191750" cy="8286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数列仍为 3、19、1、12、5、8、10、6，k=4，下标从 1 开始。</a:t>
            </a:r>
            <a:br/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右端到 6 时，19 为什么离队？5 又为什么离队？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4181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4552950"/>
            <a:ext cx="10191750" cy="8000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19 在下标 2，当前窗口 [3,6] 已经不含它，属于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过期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5 被更大、出现更晚的 8 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替代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，属于被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替代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；它仍在窗口内也可以删。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例1-10《理想的正方形》：先读清要做什么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 a 行 b 列的整数矩阵里，选连续的 n 行、n 列，形成一个 n×n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的方阵。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方阵内的最大值减最小值叫作极差。比较所有候选，求最小的极差。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输入：a、b、n；随后 a 行，每行 b 个非负整数。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输出：所有候选方阵中最小的极差，不要求输出位置。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数据范围：2≤a,b≤1000；1≤n≤min(a,b,100)；矩阵元素不超过 1000000000。</a:t>
            </a:r>
          </a:p>
        </p:txBody>
      </p:sp>
    </p:spTree>
  </p:cSld>
  <p:clrMapOvr>
    <a:masterClrMapping/>
  </p:clrMapOvr>
  <p:transition p14:dur="400">
    <p:fade/>
  </p:transition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例1-10《理想的正方形》：原题样例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19573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5 4 2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1 2 5 6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0 17 16 0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16 17 2 1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2 10 2 1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1 2 2 2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79583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4910138"/>
            <a:ext cx="1019175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 3～4 行、第 3～4 列为 2、1、2、1，极差是 1；没有全相同的候选，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所以最优为 1。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例1-10《理想的正方形》：找极差最小的一块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849344"/>
            <a:chOff x="979456" y="2334292"/>
            <a:chExt cx="10220325" cy="849344"/>
          </a:xfrm>
        </p:grpSpPr>
        <p:sp>
          <p:nvSpPr>
            <p:cNvPr id="7" name="body-square-task"/>
            <p:cNvSpPr/>
            <p:nvPr/>
          </p:nvSpPr>
          <p:spPr>
            <a:xfrm>
              <a:off x="979456" y="23342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a 行 b 列的矩阵里，选连续的 n×n 方阵。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把方阵内最大值减最小值，要求这个差尽量小。</a:t>
              </a:r>
            </a:p>
          </p:txBody>
        </p:sp>
      </p:grpSp>
      <mc:AlternateContent>
        <mc:Choice Requires="a14">
          <p:sp>
            <p:nvSpPr>
              <p:cNvPr id="9" name="example-matrix"/>
              <p:cNvSpPr txBox="1">
                <a:spLocks noGrp="1"/>
              </p:cNvSpPr>
              <p:nvPr/>
            </p:nvSpPr>
            <p:spPr>
              <a:xfrm>
                <a:off x="1238250" y="3305175"/>
                <a:ext cx="2476500" cy="1533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4389406" y="3477292"/>
            <a:ext cx="6811994" cy="1351883"/>
            <a:chOff x="4389406" y="3477292"/>
            <a:chExt cx="6811994" cy="1351883"/>
          </a:xfrm>
        </p:grpSpPr>
        <p:sp>
          <p:nvSpPr>
            <p:cNvPr id="10" name="body-square-example"/>
            <p:cNvSpPr/>
            <p:nvPr/>
          </p:nvSpPr>
          <p:spPr>
            <a:xfrm>
              <a:off x="4389406" y="3477292"/>
              <a:ext cx="6811994" cy="1351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n=2，有四个候选方阵。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左上角这块：最大 5、最小 1，极差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其余为 5、4、6，所以答案是 4。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56" y="5353717"/>
            <a:ext cx="10220325" cy="608933"/>
            <a:chOff x="979456" y="5353717"/>
            <a:chExt cx="10220325" cy="608933"/>
          </a:xfrm>
        </p:grpSpPr>
        <p:sp>
          <p:nvSpPr>
            <p:cNvPr id="12" name="body-square-reuse-question"/>
            <p:cNvSpPr/>
            <p:nvPr/>
          </p:nvSpPr>
          <p:spPr>
            <a:xfrm>
              <a:off x="979456" y="5353717"/>
              <a:ext cx="10220325" cy="608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相邻方阵大部分重叠。先求每行的窗口最值，再把连续几行合起来，行不行？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每行先求长度为 n 的窗口最值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618458"/>
            <a:chOff x="979456" y="2334292"/>
            <a:chExt cx="10220325" cy="618458"/>
          </a:xfrm>
        </p:grpSpPr>
        <p:sp>
          <p:nvSpPr>
            <p:cNvPr id="7" name="body-first-row-example"/>
            <p:cNvSpPr/>
            <p:nvPr/>
          </p:nvSpPr>
          <p:spPr>
            <a:xfrm>
              <a:off x="979456" y="2334292"/>
              <a:ext cx="10220325" cy="618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首行的两个窗口 [1,4]、[4,2]，最大值为 4、4，最小值为 1、2。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46206" y="3105817"/>
            <a:ext cx="3725894" cy="430244"/>
            <a:chOff x="1646206" y="3105817"/>
            <a:chExt cx="3725894" cy="430244"/>
          </a:xfrm>
        </p:grpSpPr>
        <p:sp>
          <p:nvSpPr>
            <p:cNvPr id="9" name="body-row-max-label"/>
            <p:cNvSpPr/>
            <p:nvPr/>
          </p:nvSpPr>
          <p:spPr>
            <a:xfrm>
              <a:off x="1646206" y="3105817"/>
              <a:ext cx="372589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每行各窗口的最大值</a:t>
              </a:r>
            </a:p>
          </p:txBody>
        </p:sp>
      </p:grpSp>
      <mc:AlternateContent>
        <mc:Choice Requires="a14">
          <p:sp>
            <p:nvSpPr>
              <p:cNvPr id="11" name="row-maxima"/>
              <p:cNvSpPr txBox="1">
                <a:spLocks noGrp="1"/>
              </p:cNvSpPr>
              <p:nvPr/>
            </p:nvSpPr>
            <p:spPr>
              <a:xfrm>
                <a:off x="1657350" y="3581400"/>
                <a:ext cx="3333750" cy="1504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6542056" y="3105817"/>
            <a:ext cx="3725894" cy="430244"/>
            <a:chOff x="6542056" y="3105817"/>
            <a:chExt cx="3725894" cy="430244"/>
          </a:xfrm>
        </p:grpSpPr>
        <p:sp>
          <p:nvSpPr>
            <p:cNvPr id="12" name="body-row-min-label"/>
            <p:cNvSpPr/>
            <p:nvPr/>
          </p:nvSpPr>
          <p:spPr>
            <a:xfrm>
              <a:off x="6542056" y="3105817"/>
              <a:ext cx="372589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每行各窗口的最小值</a:t>
              </a:r>
            </a:p>
          </p:txBody>
        </p:sp>
      </p:grpSp>
      <mc:AlternateContent>
        <mc:Choice Requires="a14">
          <p:sp>
            <p:nvSpPr>
              <p:cNvPr id="14" name="row-minima"/>
              <p:cNvSpPr txBox="1">
                <a:spLocks noGrp="1"/>
              </p:cNvSpPr>
              <p:nvPr/>
            </p:nvSpPr>
            <p:spPr>
              <a:xfrm>
                <a:off x="6553200" y="3581400"/>
                <a:ext cx="3333750" cy="1504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6" name="Group 16"/>
          <p:cNvGrpSpPr/>
          <p:nvPr/>
        </p:nvGrpSpPr>
        <p:grpSpPr>
          <a:xfrm>
            <a:off x="979456" y="5506117"/>
            <a:ext cx="10220325" cy="475583"/>
            <a:chOff x="979456" y="5506117"/>
            <a:chExt cx="10220325" cy="475583"/>
          </a:xfrm>
        </p:grpSpPr>
        <p:sp>
          <p:nvSpPr>
            <p:cNvPr id="15" name="body-column-meaning"/>
            <p:cNvSpPr/>
            <p:nvPr/>
          </p:nvSpPr>
          <p:spPr>
            <a:xfrm>
              <a:off x="979456" y="5506117"/>
              <a:ext cx="10220325" cy="475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中间矩阵的列，对应原窗口的左端；原来 b 列，现在每行有 b−n+1 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再把连续 n 行的结果合起来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999458"/>
            <a:chOff x="979456" y="2334292"/>
            <a:chExt cx="10220325" cy="999458"/>
          </a:xfrm>
        </p:grpSpPr>
        <p:sp>
          <p:nvSpPr>
            <p:cNvPr id="7" name="body-column-operation"/>
            <p:cNvSpPr/>
            <p:nvPr/>
          </p:nvSpPr>
          <p:spPr>
            <a:xfrm>
              <a:off x="979456" y="2334292"/>
              <a:ext cx="10220325" cy="999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对行最大值，沿列再取连续 n 行的最大值。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对行最小值，沿列再取连续 n 行的最小值。</a:t>
              </a:r>
            </a:p>
          </p:txBody>
        </p:sp>
      </p:grpSp>
      <mc:AlternateContent>
        <mc:Choice Requires="a14">
          <p:sp>
            <p:nvSpPr>
              <p:cNvPr id="9" name="square-ranges"/>
              <p:cNvSpPr txBox="1">
                <a:spLocks noGrp="1"/>
              </p:cNvSpPr>
              <p:nvPr/>
            </p:nvSpPr>
            <p:spPr>
              <a:xfrm>
                <a:off x="990600" y="3495675"/>
                <a:ext cx="10210800" cy="1152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5029867"/>
            <a:ext cx="10220325" cy="951833"/>
            <a:chOff x="979456" y="5029867"/>
            <a:chExt cx="10220325" cy="951833"/>
          </a:xfrm>
        </p:grpSpPr>
        <p:sp>
          <p:nvSpPr>
            <p:cNvPr id="10" name="body-grouping-proof"/>
            <p:cNvSpPr/>
            <p:nvPr/>
          </p:nvSpPr>
          <p:spPr>
            <a:xfrm>
              <a:off x="979456" y="5029867"/>
              <a:ext cx="10220325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先分行求最值，再合并这些行，看的仍然是原来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同一个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同一位置相减，得到各方阵的极差；其中最小值为 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例1-10 方阵 · 准备窗口函数的队列和结果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把例1-9的循环放进函数。每次调用，都要重新创建空队列和空结果数组。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2209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vector&lt;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&gt; windowExtreme(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const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vector&lt;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&gt; &amp;a,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k,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bool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maximum) {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deque&lt;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&gt; q;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vector&lt;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&gt; result;</a:t>
            </a:r>
            <a:br/>
            <a:r>
              <a:rPr lang="zh-CN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// 这里放入例1-9的逐项处理循环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return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result;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2171748"/>
          </a:xfrm>
          <a:custGeom>
            <a:avLst/>
            <a:gdLst/>
            <a:ahLst/>
            <a:cxnLst/>
            <a:rect l="l" t="t" r="r" b="b"/>
            <a:pathLst>
              <a:path w="9525" h="2171748">
                <a:moveTo>
                  <a:pt x="0" y="0"/>
                </a:moveTo>
                <a:lnTo>
                  <a:pt x="0" y="21717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52387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372148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q 保存候选下标，result 保存每个完整窗口的最值。函数完成后返回 result；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调用下一次时，旧队列不会留进来。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把一维窗口处理写成函数，后面反复调用</a:t>
            </a:r>
          </a:p>
        </p:txBody>
      </p:sp>
      <p:sp>
        <p:nvSpPr>
          <p:cNvPr id="9" name="textbox-window-interface"/>
          <p:cNvSpPr/>
          <p:nvPr/>
        </p:nvSpPr>
        <p:spPr>
          <a:xfrm>
            <a:off x="990600" y="2219325"/>
            <a:ext cx="10210800" cy="1114425"/>
          </a:xfrm>
          <a:prstGeom prst="roundRect">
            <a:avLst>
              <a:gd name="adj" fmla="val 11966"/>
            </a:avLst>
          </a:prstGeom>
          <a:noFill/>
          <a:ln>
            <a:noFill/>
          </a:ln>
        </p:spPr>
        <p:txBody>
          <a:bodyPr wrap="square" lIns="160877" tIns="117819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vector&lt;int&gt; windowExtreme(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const vector&lt;int&gt; &amp;a, int k, bool maximum)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56" y="3686842"/>
            <a:ext cx="10220325" cy="913733"/>
            <a:chOff x="979456" y="3686842"/>
            <a:chExt cx="10220325" cy="913733"/>
          </a:xfrm>
        </p:grpSpPr>
        <p:sp>
          <p:nvSpPr>
            <p:cNvPr id="10" name="body-shared-deletion"/>
            <p:cNvSpPr/>
            <p:nvPr/>
          </p:nvSpPr>
          <p:spPr>
            <a:xfrm>
              <a:off x="979456" y="3686842"/>
              <a:ext cx="10220325" cy="913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maximum=true 求最大值，队尾弹出不大于新值的候选。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maximum=false 求最小值，队尾弹出不小于新值的候选。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56" y="5001292"/>
            <a:ext cx="10220325" cy="970883"/>
            <a:chOff x="979456" y="5001292"/>
            <a:chExt cx="10220325" cy="970883"/>
          </a:xfrm>
        </p:grpSpPr>
        <p:sp>
          <p:nvSpPr>
            <p:cNvPr id="12" name="body-returned-array"/>
            <p:cNvSpPr/>
            <p:nvPr/>
          </p:nvSpPr>
          <p:spPr>
            <a:xfrm>
              <a:off x="979456" y="5001292"/>
              <a:ext cx="10220325" cy="970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其余顺序相同：删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过期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、删被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替代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者、入队、记录队首值。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len 项，返回 len−k+1 项；第 j 项对应左端为 j 的窗口。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95350" y="2314575"/>
            <a:ext cx="9525" cy="601651"/>
          </a:xfrm>
          <a:custGeom>
            <a:avLst/>
            <a:gdLst/>
            <a:ahLst/>
            <a:cxnLst/>
            <a:rect l="l" t="t" r="r" b="b"/>
            <a:pathLst>
              <a:path w="9525" h="601651">
                <a:moveTo>
                  <a:pt x="0" y="0"/>
                </a:moveTo>
                <a:lnTo>
                  <a:pt x="0" y="60165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例1-10 方阵 · 第1步：逐行求两种最值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读完一行 row，就各求一次长度 k 的最小值与最大值。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51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vector&lt;</a:t>
            </a: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&gt; row(m);</a:t>
            </a:r>
            <a:br/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&amp;x : row) cin &gt;&gt; x;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rowMin[i] = windowExtreme(row, k, </a:t>
            </a: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false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);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rowMax[i] = windowExtreme(row, k, </a:t>
            </a: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true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);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476375"/>
          </a:xfrm>
          <a:custGeom>
            <a:avLst/>
            <a:gdLst/>
            <a:ahLst/>
            <a:cxnLst/>
            <a:rect l="l" t="t" r="r" b="b"/>
            <a:pathLst>
              <a:path w="9525" h="1476375">
                <a:moveTo>
                  <a:pt x="0" y="0"/>
                </a:moveTo>
                <a:lnTo>
                  <a:pt x="0" y="147637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5434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67677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这几句放在逐行枚举 i 的循环中。rowMin[i][j]、rowMax[i][j] 都对应第 i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行、从第 j 列开始的 k 项，未来可以按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同一个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j 配对。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例1-10《理想的正方形》：逐行求两种最值</a:t>
            </a:r>
          </a:p>
        </p:txBody>
      </p:sp>
      <p:sp>
        <p:nvSpPr>
          <p:cNvPr id="9" name="textbox-row-window-code"/>
          <p:cNvSpPr/>
          <p:nvPr/>
        </p:nvSpPr>
        <p:spPr>
          <a:xfrm>
            <a:off x="990600" y="2219325"/>
            <a:ext cx="10210800" cy="2886075"/>
          </a:xfrm>
          <a:prstGeom prst="roundRect">
            <a:avLst>
              <a:gd name="adj" fmla="val 4620"/>
            </a:avLst>
          </a:prstGeom>
          <a:noFill/>
          <a:ln>
            <a:noFill/>
          </a:ln>
        </p:spPr>
        <p:txBody>
          <a:bodyPr wrap="square" lIns="160877" tIns="98769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int n, m, k; cin &gt;&gt; n &gt;&gt; m &gt;&gt; k;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vector&lt;vector&lt;int&gt;&gt; rowMin(n), rowMax(n);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i = 0; i &lt; n; ++i)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vector&lt;int&gt; row(m);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for (int &amp;x : row) cin &gt;&gt; x;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rowMin[i] = windowExtreme(row, k, false);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rowMax[i] = windowExtreme(row, k, true);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56" y="5401342"/>
            <a:ext cx="10220325" cy="608933"/>
            <a:chOff x="979456" y="5401342"/>
            <a:chExt cx="10220325" cy="608933"/>
          </a:xfrm>
        </p:grpSpPr>
        <p:sp>
          <p:nvSpPr>
            <p:cNvPr id="10" name="body-variable-map"/>
            <p:cNvSpPr/>
            <p:nvPr/>
          </p:nvSpPr>
          <p:spPr>
            <a:xfrm>
              <a:off x="979456" y="5401342"/>
              <a:ext cx="10220325" cy="608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 n、m、k 分别表示行数、列数、边长，对应题面的 a、b、n。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314575"/>
            <a:ext cx="9525" cy="2319961"/>
          </a:xfrm>
          <a:custGeom>
            <a:avLst/>
            <a:gdLst/>
            <a:ahLst/>
            <a:cxnLst/>
            <a:rect l="l" t="t" r="r" b="b"/>
            <a:pathLst>
              <a:path w="9525" h="2319961">
                <a:moveTo>
                  <a:pt x="0" y="0"/>
                </a:moveTo>
                <a:lnTo>
                  <a:pt x="0" y="23199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例1-10 方阵 · 第2步：沿列合并最值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固定左端列 j，把每行横向结果拿出来；长度 k 的纵向窗口就对应原来的 k×k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方阵。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209925"/>
            <a:ext cx="10191750" cy="1600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vector&lt;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&gt; low(n), high(n);</a:t>
            </a:r>
            <a:br/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 = 0; i &lt; n; ++i)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low[i] = rowMin[i][j], high[i] = rowMax[i][j];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low = windowExtreme(low, k,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false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);</a:t>
            </a:r>
            <a:br/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high = windowExtreme(high, k, </a:t>
            </a:r>
            <a:r>
              <a:rPr 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true</a:t>
            </a:r>
            <a:r>
              <a:rPr lang="en-US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);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3209925"/>
            <a:ext cx="9525" cy="1562148"/>
          </a:xfrm>
          <a:custGeom>
            <a:avLst/>
            <a:gdLst/>
            <a:ahLst/>
            <a:cxnLst/>
            <a:rect l="l" t="t" r="r" b="b"/>
            <a:pathLst>
              <a:path w="9525" h="1562148">
                <a:moveTo>
                  <a:pt x="0" y="0"/>
                </a:moveTo>
                <a:lnTo>
                  <a:pt x="0" y="1562148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8863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019723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low 要继续求最小，high 要继续求最大。处理后的第 i 项，都是左上角为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(i,j) 的那一块方阵。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例1-10 方阵 · 第3步：相减，再选最小极差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2955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answer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开始设成 INT_MAX。每块方阵都用自己的最大、最小相减。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2952750"/>
            <a:ext cx="10191750" cy="151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 = 0; i &lt;= n-k; ++i)</a:t>
            </a:r>
            <a:br/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answer = min(answer, high[i] - low[i]);</a:t>
            </a:r>
            <a:br/>
            <a:r>
              <a:rPr lang="zh-CN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外层 j 也要遍历 0～m-k；全部结束后</a:t>
            </a:r>
            <a:br/>
            <a:r>
              <a:rPr lang="en-US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cout</a:t>
            </a:r>
            <a:r>
              <a:rPr lang="en-US" sz="22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&lt;&lt; answer;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2952750"/>
            <a:ext cx="9525" cy="1476375"/>
          </a:xfrm>
          <a:custGeom>
            <a:avLst/>
            <a:gdLst/>
            <a:ahLst/>
            <a:cxnLst/>
            <a:rect l="l" t="t" r="r" b="b"/>
            <a:pathLst>
              <a:path w="9525" h="1476375">
                <a:moveTo>
                  <a:pt x="0" y="0"/>
                </a:moveTo>
                <a:lnTo>
                  <a:pt x="0" y="1476375"/>
                </a:lnTo>
              </a:path>
            </a:pathLst>
          </a:custGeom>
          <a:noFill/>
          <a:ln w="20955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90600" y="45434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676775"/>
            <a:ext cx="1019175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最下面与最右边的候选也要算，所以边界都包含 n−k、m−k。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跨方阵配对会得到错误极差，high[i] 与 low[i] 的下标必须相同。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例1-10《理想的正方形》：沿列合并并比较</a:t>
            </a:r>
          </a:p>
        </p:txBody>
      </p:sp>
      <p:sp>
        <p:nvSpPr>
          <p:cNvPr id="9" name="textbox-column-window-code"/>
          <p:cNvSpPr/>
          <p:nvPr/>
        </p:nvSpPr>
        <p:spPr>
          <a:xfrm>
            <a:off x="990600" y="2219325"/>
            <a:ext cx="10210800" cy="3181350"/>
          </a:xfrm>
          <a:prstGeom prst="roundRect">
            <a:avLst>
              <a:gd name="adj" fmla="val 4192"/>
            </a:avLst>
          </a:prstGeom>
          <a:noFill/>
          <a:ln>
            <a:noFill/>
          </a:ln>
        </p:spPr>
        <p:txBody>
          <a:bodyPr wrap="square" lIns="160877" tIns="70194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int answer = INT_MAX;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for (int j = 0; j &lt;= m-k; ++j) {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vector&lt;int&gt; low(n), high(n);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for (int i = 0; i &lt; n; ++i)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low[i] = rowMin[i][j], high[i] = rowMax[i][j];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low = windowExtreme(low, k, false);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high = windowExtreme(high, k, true);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for (int i = 0; i &lt;= n-k; ++i)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 xml:space="preserve">        answer = min(answer, high[i] - low[i]);</a:t>
            </a:r>
            <a:br/>
            <a:r>
              <a:rPr lang="en-US" sz="1900" dirty="0">
                <a:solidFill>
                  <a:srgbClr val="233448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671852"/>
            <a:ext cx="10220325" cy="371570"/>
            <a:chOff x="980980" y="5671852"/>
            <a:chExt cx="10220325" cy="371570"/>
          </a:xfrm>
        </p:grpSpPr>
        <p:sp>
          <p:nvSpPr>
            <p:cNvPr id="10" name="body-same-square"/>
            <p:cNvSpPr/>
            <p:nvPr/>
          </p:nvSpPr>
          <p:spPr>
            <a:xfrm>
              <a:off x="980980" y="5671852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2063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high[i]、low[i] 都对应原矩阵左上角 (i,j)。位置一致，才能相减并更新答案。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5350" y="2314575"/>
            <a:ext cx="9525" cy="2870506"/>
          </a:xfrm>
          <a:custGeom>
            <a:avLst/>
            <a:gdLst/>
            <a:ahLst/>
            <a:cxnLst/>
            <a:rect l="l" t="t" r="r" b="b"/>
            <a:pathLst>
              <a:path w="9525" h="2870506">
                <a:moveTo>
                  <a:pt x="0" y="0"/>
                </a:moveTo>
                <a:lnTo>
                  <a:pt x="0" y="287050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单调队列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横着扫一轮，再竖着扫一轮，要花多少时间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43817"/>
            <a:ext cx="10220325" cy="656558"/>
            <a:chOff x="979456" y="2343817"/>
            <a:chExt cx="10220325" cy="656558"/>
          </a:xfrm>
        </p:grpSpPr>
        <p:sp>
          <p:nvSpPr>
            <p:cNvPr id="7" name="body-row-cost"/>
            <p:cNvSpPr/>
            <p:nvPr/>
          </p:nvSpPr>
          <p:spPr>
            <a:xfrm>
              <a:off x="979456" y="2343817"/>
              <a:ext cx="10220325" cy="656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按题面记号：a 行，每行处理 b 项，横向这一轮为 O(ab)。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353467"/>
            <a:ext cx="10220325" cy="923258"/>
            <a:chOff x="979456" y="3353467"/>
            <a:chExt cx="10220325" cy="923258"/>
          </a:xfrm>
        </p:grpSpPr>
        <p:sp>
          <p:nvSpPr>
            <p:cNvPr id="9" name="body-column-cost"/>
            <p:cNvSpPr/>
            <p:nvPr/>
          </p:nvSpPr>
          <p:spPr>
            <a:xfrm>
              <a:off x="979456" y="3353467"/>
              <a:ext cx="10220325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中间矩阵有 b−n+1 列，每列再处理 a 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两轮合计时间 O(ab)，保存中间结果占 O(ab) 空间。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677442"/>
            <a:ext cx="10220325" cy="1304258"/>
            <a:chOff x="979456" y="4677442"/>
            <a:chExt cx="10220325" cy="1304258"/>
          </a:xfrm>
        </p:grpSpPr>
        <p:sp>
          <p:nvSpPr>
            <p:cNvPr id="11" name="body-square-boundaries"/>
            <p:cNvSpPr/>
            <p:nvPr/>
          </p:nvSpPr>
          <p:spPr>
            <a:xfrm>
              <a:off x="979456" y="4677442"/>
              <a:ext cx="10220325" cy="1304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边长 n=1：每块只有一个数，答案是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全部数相同：答案也是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如果只剩整个矩阵这一块，就求全局最大值减最小值。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每种优化，都要说清省掉哪一步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72392"/>
            <a:ext cx="10220325" cy="466058"/>
            <a:chOff x="979456" y="2372392"/>
            <a:chExt cx="10220325" cy="466058"/>
          </a:xfrm>
        </p:grpSpPr>
        <p:sp>
          <p:nvSpPr>
            <p:cNvPr id="7" name="body-condition-pointers"/>
            <p:cNvSpPr/>
            <p:nvPr/>
          </p:nvSpPr>
          <p:spPr>
            <a:xfrm>
              <a:off x="979456" y="2372392"/>
              <a:ext cx="10220325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双指针：前面走过的位置，为什么以后不用重查？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115342"/>
            <a:ext cx="10220325" cy="466058"/>
            <a:chOff x="979456" y="3115342"/>
            <a:chExt cx="10220325" cy="466058"/>
          </a:xfrm>
        </p:grpSpPr>
        <p:sp>
          <p:nvSpPr>
            <p:cNvPr id="9" name="body-condition-storage"/>
            <p:cNvSpPr/>
            <p:nvPr/>
          </p:nvSpPr>
          <p:spPr>
            <a:xfrm>
              <a:off x="979456" y="3115342"/>
              <a:ext cx="10220325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空间换时间：保存了什么？后面怎样复用？内存够不够？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3858292"/>
            <a:ext cx="10220325" cy="466058"/>
            <a:chOff x="979456" y="3858292"/>
            <a:chExt cx="10220325" cy="466058"/>
          </a:xfrm>
        </p:grpSpPr>
        <p:sp>
          <p:nvSpPr>
            <p:cNvPr id="11" name="body-condition-stack"/>
            <p:cNvSpPr/>
            <p:nvPr/>
          </p:nvSpPr>
          <p:spPr>
            <a:xfrm>
              <a:off x="979456" y="3858292"/>
              <a:ext cx="10220325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单调栈：删掉这个旧元素，为什么以后也不会缺它？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4601242"/>
            <a:ext cx="10220325" cy="466058"/>
            <a:chOff x="979456" y="4601242"/>
            <a:chExt cx="10220325" cy="466058"/>
          </a:xfrm>
        </p:grpSpPr>
        <p:sp>
          <p:nvSpPr>
            <p:cNvPr id="13" name="body-condition-queue"/>
            <p:cNvSpPr/>
            <p:nvPr/>
          </p:nvSpPr>
          <p:spPr>
            <a:xfrm>
              <a:off x="979456" y="4601242"/>
              <a:ext cx="10220325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单调队列：窗口在哪里？谁被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替代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，谁已经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过期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56" y="5534692"/>
            <a:ext cx="10220325" cy="466058"/>
            <a:chOff x="979456" y="5534692"/>
            <a:chExt cx="10220325" cy="466058"/>
          </a:xfrm>
        </p:grpSpPr>
        <p:sp>
          <p:nvSpPr>
            <p:cNvPr id="15" name="body-proof-before-cost"/>
            <p:cNvSpPr/>
            <p:nvPr/>
          </p:nvSpPr>
          <p:spPr>
            <a:xfrm>
              <a:off x="979456" y="5534692"/>
              <a:ext cx="10220325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这些理由讲清以后，再把全程操作数加起来，分析复杂度。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习题1《唯一的雪花》：找最长的连续无重复区间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43150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一批雪花按顺序到来，每片有一个编号，相同编号可能重复。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要选连续的一段，使其中没有重复编号，并让长度尽量长。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71875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输入有 T 组数据；每组先给 N，再给 N 个编号。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每组输出一个数：最长合法区间的长度。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4829175"/>
            <a:ext cx="1019175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教材范围：T≤100，N≤1000000；编号为 0～1000000000。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 1、2、1、3，可以取末尾 2、1、3，长度为 3。</a:t>
            </a:r>
          </a:p>
        </p:txBody>
      </p:sp>
    </p:spTree>
  </p:cSld>
  <p:clrMapOvr>
    <a:masterClrMapping/>
  </p:clrMapOvr>
  <p:transition p14:dur="400">
    <p:fade/>
  </p:transition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习题1《唯一的雪花》：新编号重复在了哪里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989933"/>
            <a:chOff x="979456" y="2362867"/>
            <a:chExt cx="10220325" cy="989933"/>
          </a:xfrm>
        </p:grpSpPr>
        <p:sp>
          <p:nvSpPr>
            <p:cNvPr id="7" name="body-snowflake-hint"/>
            <p:cNvSpPr/>
            <p:nvPr/>
          </p:nvSpPr>
          <p:spPr>
            <a:xfrm>
              <a:off x="979456" y="2362867"/>
              <a:ext cx="10220325" cy="989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找一个最长的连续区间，里面的编号不能重复。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新读到编号 x 时，它上一次出现的位置还在当前区间里吗？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56" y="3820192"/>
            <a:ext cx="10220325" cy="2182844"/>
            <a:chOff x="979456" y="3820192"/>
            <a:chExt cx="10220325" cy="2182844"/>
          </a:xfrm>
        </p:grpSpPr>
        <p:sp>
          <p:nvSpPr>
            <p:cNvPr id="9" name="TextBox 9"/>
            <p:cNvSpPr/>
            <p:nvPr/>
          </p:nvSpPr>
          <p:spPr>
            <a:xfrm>
              <a:off x="979456" y="3820192"/>
              <a:ext cx="149275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79456" y="4258342"/>
              <a:ext cx="10220325" cy="17446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1 编号，未出现过就记 last[x]=0，左端从 l=1 开始。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读到右端 r：令 l=max(l,last[x]+1)，再记 last[x]=r。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用当前长度 r−l+1 更新答案；每组数据重新清空记录。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哈希表记录位置，期望时间 O(n)；取 max 是为了不让左端回退。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习题2《稳赚不赔》：先读清要做什么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5049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A、B 两类各有 n 份收益，可独立选择，每选一份花费 1。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最后只有一类产生收益，我们要按较差情况准备。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净收益取两类已选收益和的较小者，再减所选总份数，求它的最大值；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允许不选。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9433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413380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输入：n；随后 n 行，每行两个实数，分别属于 A、B 两类。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输出：能保证得到的最高净收益，恰好保留 4 位小数。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50576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24818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 不超过 100000；每份收益在 1.0～1000.0 内，至多 4 位小数。</a:t>
            </a:r>
          </a:p>
        </p:txBody>
      </p:sp>
    </p:spTree>
  </p:cSld>
  <p:clrMapOvr>
    <a:masterClrMapping/>
  </p:clrMapOvr>
  <p:transition p14:dur="400">
    <p:fade/>
  </p:transition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习题2《稳赚不赔》：原题样例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1643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1.4 3.7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1.2 2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1.6 1.4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1.9 1.5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0.5000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48101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 A 类的 1.6、1.9 和 B 类的 3.7，花费 3；较差净收益为 3.5−3=0.5。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习题2《稳赚不赔》：先固定两类各选几份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1230344"/>
            <a:chOff x="979456" y="2334292"/>
            <a:chExt cx="10220325" cy="1230344"/>
          </a:xfrm>
        </p:grpSpPr>
        <p:sp>
          <p:nvSpPr>
            <p:cNvPr id="7" name="body-profit-hint"/>
            <p:cNvSpPr/>
            <p:nvPr/>
          </p:nvSpPr>
          <p:spPr>
            <a:xfrm>
              <a:off x="979456" y="2334292"/>
              <a:ext cx="10220325" cy="1230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 两类各有 n 份收益，每选一份成本为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收入取两类已选收益和中较小的那个，再减全部成本。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固定各选几份后，各类应该留下哪几份？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715417"/>
            <a:ext cx="10220325" cy="430244"/>
            <a:chOff x="979456" y="3715417"/>
            <a:chExt cx="10220325" cy="430244"/>
          </a:xfrm>
        </p:grpSpPr>
        <p:sp>
          <p:nvSpPr>
            <p:cNvPr id="9" name="body-profit-prefixes"/>
            <p:cNvSpPr/>
            <p:nvPr/>
          </p:nvSpPr>
          <p:spPr>
            <a:xfrm>
              <a:off x="979456" y="371541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分别降序，S[i]、T[j] 是各自前 i、j 份收益和。净收益为：</a:t>
              </a:r>
            </a:p>
          </p:txBody>
        </p:sp>
      </p:grpSp>
      <mc:AlternateContent>
        <mc:Choice Requires="a14">
          <p:sp>
            <p:nvSpPr>
              <p:cNvPr id="11" name="profit-objective"/>
              <p:cNvSpPr txBox="1">
                <a:spLocks noGrp="1"/>
              </p:cNvSpPr>
              <p:nvPr/>
            </p:nvSpPr>
            <p:spPr>
              <a:xfrm>
                <a:off x="990600" y="4181475"/>
                <a:ext cx="102108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0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min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onsolas"/>
                                              <a:ea typeface="Microsoft YaHei"/>
                                              <a:cs typeface="Consolas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onsolas"/>
                                              <a:ea typeface="Microsoft YaHei"/>
                                              <a:cs typeface="Consolas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,</m:t>
                                      </m:r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onsolas"/>
                                              <a:ea typeface="Microsoft YaHei"/>
                                              <a:cs typeface="Consolas"/>
                                            </a:rPr>
                                            <m:t>T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onsolas"/>
                                              <a:ea typeface="Microsoft YaHei"/>
                                              <a:cs typeface="Consolas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68281" y="5010817"/>
            <a:ext cx="10231500" cy="1125569"/>
            <a:chOff x="968281" y="5010817"/>
            <a:chExt cx="10231500" cy="1125569"/>
          </a:xfrm>
        </p:grpSpPr>
        <p:grpSp>
          <p:nvGrpSpPr>
            <p:cNvPr id="18" name="Group 18"/>
            <p:cNvGrpSpPr/>
            <p:nvPr/>
          </p:nvGrpSpPr>
          <p:grpSpPr>
            <a:xfrm>
              <a:off x="968281" y="5010817"/>
              <a:ext cx="10231500" cy="1125569"/>
              <a:chOff x="968281" y="5010817"/>
              <a:chExt cx="10231500" cy="112556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979456" y="5010817"/>
                <a:ext cx="10220325" cy="1125569"/>
              </a:xfrm>
              <a:custGeom>
                <a:avLst/>
                <a:gdLst/>
                <a:ahLst/>
                <a:cxnLst/>
                <a:rect l="l" t="t" r="r" b="b"/>
                <a:pathLst>
                  <a:path w="10220325" h="1125569">
                    <a:moveTo>
                      <a:pt x="0" y="0"/>
                    </a:moveTo>
                    <a:lnTo>
                      <a:pt x="10220325" y="0"/>
                    </a:lnTo>
                    <a:lnTo>
                      <a:pt x="10220325" y="1125569"/>
                    </a:lnTo>
                    <a:lnTo>
                      <a:pt x="0" y="1125569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968281" y="5024785"/>
                <a:ext cx="8555479" cy="11007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40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固定 i，找首个 T[j]≥S[i] 的 j，比较它与前一个（j&gt;0 时）。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未达到时净收益不减，达到后再选只会多付成本。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没有交界就取 j=n，也允许不选；总时间 O(n log n)。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习题3《钻石收藏家》：先读清要做什么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有 N 颗钻石，要挑一些放进两个陈列架。每架内部最大、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最小尺寸的差不能超过 K。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每颗钻石最多放一次，可以不选某些钻石，求两架合计最多能放几颗。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输入：N、K；随后 N 行，每行一颗钻石的尺寸。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输出：两架合计最多可放的钻石数量。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728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 不超过 50000；0≤K≤1000000000；尺寸为不超过 1000000000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的正整数。</a:t>
            </a:r>
          </a:p>
        </p:txBody>
      </p:sp>
    </p:spTree>
  </p:cSld>
  <p:clrMapOvr>
    <a:masterClrMapping/>
  </p:clrMapOvr>
  <p:transition p14:dur="400">
    <p:fade/>
  </p:transition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习题3《钻石收藏家》：原题样例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25860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7 3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9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14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542448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5538788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一架放 5、5，另一架放 9、10、12，尺寸差分别为 0、3，合计 5 颗。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习题3《钻石收藏家》：两架不能用同一颗钻石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72392"/>
            <a:ext cx="10220325" cy="980408"/>
            <a:chOff x="979456" y="2372392"/>
            <a:chExt cx="10220325" cy="980408"/>
          </a:xfrm>
        </p:grpSpPr>
        <p:sp>
          <p:nvSpPr>
            <p:cNvPr id="7" name="body-diamond-hint"/>
            <p:cNvSpPr/>
            <p:nvPr/>
          </p:nvSpPr>
          <p:spPr>
            <a:xfrm>
              <a:off x="979456" y="2372392"/>
              <a:ext cx="10220325" cy="980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把钻石放进两架，每架最大、最小尺寸之差不超过 K。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每颗只能放一次；排序后，先考虑一架能取多长的连续段。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56" y="3810667"/>
            <a:ext cx="10220325" cy="2154269"/>
            <a:chOff x="979456" y="3810667"/>
            <a:chExt cx="10220325" cy="2154269"/>
          </a:xfrm>
        </p:grpSpPr>
        <p:sp>
          <p:nvSpPr>
            <p:cNvPr id="9" name="TextBox 9"/>
            <p:cNvSpPr/>
            <p:nvPr/>
          </p:nvSpPr>
          <p:spPr>
            <a:xfrm>
              <a:off x="979456" y="3810667"/>
              <a:ext cx="149275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79456" y="4277392"/>
              <a:ext cx="10220325" cy="1687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双指针求每个起点能到的最远合法右端。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记录每个前缀、后缀里，一架最多能放多少颗。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枚举分界，把左侧最优与右侧最优相加，取最大。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分界保证两架不重用钻石；排序 O(n log n)，其余 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习题4《插入排序》：先读清要做什么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数组有 n 项，执行 Q 次操作。1 x v：把原数组第 x 项改为 v。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x：假设对当前数组进行稳定升序排序，问原来第 x 项排第几；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询问不真的改变数组。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输入：n、Q；一行数组；随后 Q 行操作。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相等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时，原下标较小的排在前面。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输出：每次 2 类操作的答案，各占一行。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数据范围：n≤8000，Q≤200000，修改至多 5000 次；值不超过 1000000000。</a:t>
            </a:r>
          </a:p>
        </p:txBody>
      </p:sp>
    </p:spTree>
  </p:cSld>
  <p:clrMapOvr>
    <a:masterClrMapping/>
  </p:clrMapOvr>
  <p:transition p14:dur="400">
    <p:fade/>
  </p:transition>
</p:sld>
</file>

<file path=ppt/slides/slide1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习题4《插入排序》：原题样例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19573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3 4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3 2 1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1 3 2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2 3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1014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79583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4910138"/>
            <a:ext cx="1019175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修改后数组为 3、2、2。第 2 项排第 1，第 3 项排第 2，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相同数值仍要分清原位置。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习题4《插入排序》：改一个数，谁的名次会变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1008983"/>
            <a:chOff x="979456" y="2353342"/>
            <a:chExt cx="10220325" cy="1008983"/>
          </a:xfrm>
        </p:grpSpPr>
        <p:sp>
          <p:nvSpPr>
            <p:cNvPr id="7" name="body-sorting-hint"/>
            <p:cNvSpPr/>
            <p:nvPr/>
          </p:nvSpPr>
          <p:spPr>
            <a:xfrm>
              <a:off x="979456" y="2353342"/>
              <a:ext cx="10220325" cy="10089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有修改数值和查询名次两种操作；查询只是假设做稳定排序。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相等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的数，原下标小的在前。改了 x，哪些先后关系会变化？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56" y="3591592"/>
            <a:ext cx="10220325" cy="2487644"/>
            <a:chOff x="979456" y="3591592"/>
            <a:chExt cx="10220325" cy="2487644"/>
          </a:xfrm>
        </p:grpSpPr>
        <p:sp>
          <p:nvSpPr>
            <p:cNvPr id="9" name="TextBox 9"/>
            <p:cNvSpPr/>
            <p:nvPr/>
          </p:nvSpPr>
          <p:spPr>
            <a:xfrm>
              <a:off x="979456" y="3591592"/>
              <a:ext cx="149275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79456" y="4048792"/>
              <a:ext cx="10220325" cy="2030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(a[i],i) 比较并保存每个位置的名次。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 x 时，其他任意两项的先后关系不变。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 x 在 y 前，就把 y 名次减 1；新 x 在 y 前，再加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 的新名次 = 1 + 排在新 x 前的元素个数。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一次修改 O(n)，查询直接读取名次，O(1)。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习题5《奶牛浴场》：先读清要做什么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L×W 的牛场里有 n 个产奶点。建一个边与场地平行的矩形浴场，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内部不能有产奶点。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点在浴场边缘上允许，求最大可能面积；浴场也必须在牛场内。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输入：第一行 L、W，第二行 n；随后 n 行坐标 x、y。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输出：最大浴场面积。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数据范围：0≤n≤5000；1≤L,W≤30000；点允许位于场地边界上。</a:t>
            </a:r>
          </a:p>
        </p:txBody>
      </p:sp>
    </p:spTree>
  </p:cSld>
  <p:clrMapOvr>
    <a:masterClrMapping/>
  </p:clrMapOvr>
  <p:transition p14:dur="400">
    <p:fade/>
  </p:transition>
</p:sld>
</file>

<file path=ppt/slides/slide1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习题5《奶牛浴场》：原题样例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19573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10 10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9 1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1 9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9 9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80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79583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4910138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选横向 0～10、纵向 1～9 的条带，边上的点允许存在，面积为 10×8=80。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习题5《奶牛浴场》：矩形能扩到哪里停下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43817"/>
            <a:ext cx="10220325" cy="904208"/>
            <a:chOff x="979456" y="2343817"/>
            <a:chExt cx="10220325" cy="904208"/>
          </a:xfrm>
        </p:grpSpPr>
        <p:sp>
          <p:nvSpPr>
            <p:cNvPr id="7" name="body-bath-hint"/>
            <p:cNvSpPr/>
            <p:nvPr/>
          </p:nvSpPr>
          <p:spPr>
            <a:xfrm>
              <a:off x="979456" y="2343817"/>
              <a:ext cx="10220325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在矩形牛场里建一个尽量大的矩形浴场，边要与牛场边平行。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奶牛不能在浴场内部，但允许在边上。它能向外扩到哪里？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90625" y="3581400"/>
            <a:ext cx="4210050" cy="2057400"/>
            <a:chOff x="1190625" y="3581400"/>
            <a:chExt cx="4210050" cy="2057400"/>
          </a:xfrm>
        </p:grpSpPr>
        <p:sp>
          <p:nvSpPr>
            <p:cNvPr id="9" name="Rectangle 9"/>
            <p:cNvSpPr/>
            <p:nvPr/>
          </p:nvSpPr>
          <p:spPr>
            <a:xfrm>
              <a:off x="1190625" y="3581400"/>
              <a:ext cx="4210050" cy="2057400"/>
            </a:xfrm>
            <a:prstGeom prst="rect">
              <a:avLst/>
            </a:prstGeom>
            <a:noFill/>
            <a:ln w="19050">
              <a:solidFill>
                <a:srgbClr val="52647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2266950" y="4038600"/>
              <a:ext cx="2276475" cy="1600200"/>
            </a:xfrm>
            <a:prstGeom prst="rect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2200275" y="4772025"/>
              <a:ext cx="133350" cy="13335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4476750" y="5076825"/>
              <a:ext cx="133350" cy="13335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3486150" y="3971925"/>
              <a:ext cx="133350" cy="13335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2874931" y="4639342"/>
              <a:ext cx="149275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内部为空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26056" y="3610642"/>
            <a:ext cx="5175344" cy="2228183"/>
            <a:chOff x="6026056" y="3610642"/>
            <a:chExt cx="5175344" cy="2228183"/>
          </a:xfrm>
        </p:grpSpPr>
        <p:grpSp>
          <p:nvGrpSpPr>
            <p:cNvPr id="26" name="Group 26"/>
            <p:cNvGrpSpPr/>
            <p:nvPr/>
          </p:nvGrpSpPr>
          <p:grpSpPr>
            <a:xfrm>
              <a:off x="6026056" y="3610642"/>
              <a:ext cx="5175344" cy="2228183"/>
              <a:chOff x="6026056" y="3610642"/>
              <a:chExt cx="5175344" cy="2228183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6037231" y="3610642"/>
                <a:ext cx="5164169" cy="2228183"/>
              </a:xfrm>
              <a:custGeom>
                <a:avLst/>
                <a:gdLst/>
                <a:ahLst/>
                <a:cxnLst/>
                <a:rect l="l" t="t" r="r" b="b"/>
                <a:pathLst>
                  <a:path w="5164169" h="2228183">
                    <a:moveTo>
                      <a:pt x="0" y="0"/>
                    </a:moveTo>
                    <a:lnTo>
                      <a:pt x="5164169" y="0"/>
                    </a:lnTo>
                    <a:lnTo>
                      <a:pt x="5164169" y="2228183"/>
                    </a:lnTo>
                    <a:lnTo>
                      <a:pt x="0" y="2228183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6026056" y="3624610"/>
                <a:ext cx="4441949" cy="1771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40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一直扩到不能再扩，每条边就被奶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牛或场地边界限制。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有内部支撑点的情况用扫描处理；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两侧都贴场地边界的全宽条带，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也要单独算。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习题5《奶牛浴场》：扫描内部支撑点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24767"/>
            <a:ext cx="10220325" cy="1799558"/>
            <a:chOff x="979456" y="2324767"/>
            <a:chExt cx="10220325" cy="1799558"/>
          </a:xfrm>
        </p:grpSpPr>
        <p:sp>
          <p:nvSpPr>
            <p:cNvPr id="7" name="body-bath-left-sweep"/>
            <p:cNvSpPr/>
            <p:nvPr/>
          </p:nvSpPr>
          <p:spPr>
            <a:xfrm>
              <a:off x="979456" y="2324767"/>
              <a:ext cx="10220325" cy="1799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去掉场地边界上的点，剩余点按横坐标排序。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枚举左边支撑点，扫描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在它右边的点，上下界从场地边界开始。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同横坐标一批处理：先算面积，再由该列障碍收紧上下界。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遇同高障碍便停止；到场地右边界也要计算面积。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4372642"/>
            <a:ext cx="10220325" cy="980408"/>
            <a:chOff x="979456" y="4372642"/>
            <a:chExt cx="10220325" cy="980408"/>
          </a:xfrm>
        </p:grpSpPr>
        <p:sp>
          <p:nvSpPr>
            <p:cNvPr id="9" name="body-bath-other-cases"/>
            <p:cNvSpPr/>
            <p:nvPr/>
          </p:nvSpPr>
          <p:spPr>
            <a:xfrm>
              <a:off x="979456" y="4372642"/>
              <a:ext cx="10220325" cy="980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横坐标镜像后再做一次，覆盖右侧有内部支撑点的情况。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再按相邻纵坐标之间的空隙，计算两侧都贴边的全宽条带。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563267"/>
            <a:ext cx="10220325" cy="447008"/>
            <a:chOff x="979456" y="5563267"/>
            <a:chExt cx="10220325" cy="447008"/>
          </a:xfrm>
        </p:grpSpPr>
        <p:sp>
          <p:nvSpPr>
            <p:cNvPr id="11" name="body-bath-cost"/>
            <p:cNvSpPr/>
            <p:nvPr/>
          </p:nvSpPr>
          <p:spPr>
            <a:xfrm>
              <a:off x="979456" y="5563267"/>
              <a:ext cx="10220325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边上的点允许存在：同一横坐标先算再收紧。时间 O(n²)，面积用 64 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习题6《贴海报》：先读清要做什么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 栋矩形建筑从左到右紧挨，底边齐平，已知每栋的宽和高。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用任意大小的矩形海报恰好盖住整个正面，不能重叠、不能越出轮廓，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求最少张数。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输入：n；随后 n 行，每行建筑的宽 d、高 w。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输出：最少需要的矩形海报数。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数据范围：n≤250000；每栋宽、高都是 1～1000000000 的整数。</a:t>
            </a:r>
          </a:p>
        </p:txBody>
      </p:sp>
    </p:spTree>
  </p:cSld>
  <p:clrMapOvr>
    <a:masterClrMapping/>
  </p:clrMapOvr>
  <p:transition p14:dur="400">
    <p:fade/>
  </p:transition>
</p:sld>
</file>

<file path=ppt/slides/slide1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习题6《贴海报》：原题样例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19573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2 5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1 4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479583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4910138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高度依次为 2、3、2、5、4。低层能延续，高层在下降处结束，最少共 4 张。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习题6《贴海报》：变矮以后，哪些层结束了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1028033"/>
            <a:chOff x="979456" y="2334292"/>
            <a:chExt cx="10220325" cy="1028033"/>
          </a:xfrm>
        </p:grpSpPr>
        <p:sp>
          <p:nvSpPr>
            <p:cNvPr id="7" name="body-poster-hint"/>
            <p:cNvSpPr/>
            <p:nvPr/>
          </p:nvSpPr>
          <p:spPr>
            <a:xfrm>
              <a:off x="979456" y="2334292"/>
              <a:ext cx="10220325" cy="10280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用不重叠的矩形海报，恰好铺满相邻建筑的轮廓。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下一栋变矮时，哪些正在向右延伸的高度层必须结束？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56" y="3620167"/>
            <a:ext cx="10220325" cy="2440019"/>
            <a:chOff x="979456" y="3620167"/>
            <a:chExt cx="10220325" cy="2440019"/>
          </a:xfrm>
        </p:grpSpPr>
        <p:sp>
          <p:nvSpPr>
            <p:cNvPr id="9" name="TextBox 9"/>
            <p:cNvSpPr/>
            <p:nvPr/>
          </p:nvSpPr>
          <p:spPr>
            <a:xfrm>
              <a:off x="979456" y="3620167"/>
              <a:ext cx="149275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79456" y="3991642"/>
              <a:ext cx="10220325" cy="2068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维护递增高度栈。新高度 h 到来，弹出所有比 h 高的值。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栈顶若等于 h，已有海报还能延续，不另开一张。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否则把正高度 h 入栈，海报数加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2、3、2，用一张覆盖底层，另用一张补中间，共 2 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各高度至多进、出栈一次，时间 O(n)；建筑宽度不改变最少张数。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习题7《滑动窗口》：先读清要做什么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数列有 n 项，窗口每次包含连续 k 项，从左到右每次移动一格。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分别求每个完整窗口的最小值、最大值，两个方向都要回答。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2194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40990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输入：n、k；第二行 n 个整数，允许负数。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输出：第一行为全部窗口最小值；第二行为全部窗口最大值。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3337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52428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数据范围：1≤k≤n≤1000000；各项在 32 位有符号整数范围内。</a:t>
            </a:r>
          </a:p>
        </p:txBody>
      </p:sp>
    </p:spTree>
  </p:cSld>
  <p:clrMapOvr>
    <a:masterClrMapping/>
  </p:clrMapOvr>
  <p:transition p14:dur="400">
    <p:fade/>
  </p:transition>
</p:sld>
</file>

<file path=ppt/slides/slide1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习题7《滑动窗口》：原题样例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700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8 3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3 -1 -3 5 3 6 7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700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-1 -3 -3 -3 3 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3 3 5 5 6 7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990600" y="3857625"/>
            <a:ext cx="7877175" cy="533400"/>
            <a:chOff x="990600" y="3857625"/>
            <a:chExt cx="7877175" cy="533400"/>
          </a:xfrm>
        </p:grpSpPr>
        <p:sp>
          <p:nvSpPr>
            <p:cNvPr id="14" name="Freeform 14"/>
            <p:cNvSpPr/>
            <p:nvPr/>
          </p:nvSpPr>
          <p:spPr>
            <a:xfrm>
              <a:off x="9906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9812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9812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9718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9718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-1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9624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9624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-3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49530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49530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59436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5943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69342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69342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79248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79248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0" name="Freeform 40"/>
          <p:cNvSpPr/>
          <p:nvPr/>
        </p:nvSpPr>
        <p:spPr>
          <a:xfrm>
            <a:off x="990600" y="4810125"/>
            <a:ext cx="1019175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第一个窗口 1、3、−1，最小 −1、最大 3；最后一个为 3、6、7，最小 3、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最大 7。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习题7《滑动窗口》：最大、最小分别维护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72392"/>
            <a:ext cx="10220325" cy="980408"/>
            <a:chOff x="979456" y="2372392"/>
            <a:chExt cx="10220325" cy="980408"/>
          </a:xfrm>
        </p:grpSpPr>
        <p:sp>
          <p:nvSpPr>
            <p:cNvPr id="7" name="body-dual-window-hint"/>
            <p:cNvSpPr/>
            <p:nvPr/>
          </p:nvSpPr>
          <p:spPr>
            <a:xfrm>
              <a:off x="979456" y="2372392"/>
              <a:ext cx="10220325" cy="980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求所有长度 k 窗口的最小值和最大值。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求最大值时删掉的较小数，在求最小值时可能恰好有用。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56" y="3772567"/>
            <a:ext cx="10220325" cy="2106644"/>
            <a:chOff x="979456" y="3772567"/>
            <a:chExt cx="10220325" cy="2106644"/>
          </a:xfrm>
        </p:grpSpPr>
        <p:sp>
          <p:nvSpPr>
            <p:cNvPr id="9" name="TextBox 9"/>
            <p:cNvSpPr/>
            <p:nvPr/>
          </p:nvSpPr>
          <p:spPr>
            <a:xfrm>
              <a:off x="979456" y="3772567"/>
              <a:ext cx="149275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79456" y="4220242"/>
              <a:ext cx="10220325" cy="1658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分别维护两条队列：最大队列弹 ≤，最小队列弹 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两条都根据下标，删除当前窗口外的元素。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先输出一行全部最小值，再输出一行全部最大值。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复用 windowExtreme 做两次扫描，总时间仍为 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习题8《平衡的队列》：先读清要做什么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 头牛的身高固定，接着回答 q 次询问。每次给两个位置 l、r，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包含两端。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求这一段最高牛与最矮牛的身高差。各次询问独立，边界不保证只往右走。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输入：n、q；随后 n 行身高；再有 q 行，每行一对端点。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输出：每次询问的身高差，各占一行。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数据范围：教材范围：n≤50000，q≤180000，身高为 1～1000000。</a:t>
            </a:r>
          </a:p>
        </p:txBody>
      </p:sp>
    </p:spTree>
  </p:cSld>
  <p:clrMapOvr>
    <a:masterClrMapping/>
  </p:clrMapOvr>
  <p:transition p14:dur="400">
    <p:fade/>
  </p:transition>
</p:sld>
</file>

<file path=ppt/slides/slide1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习题8《平衡的队列》：原题样例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1431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143125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609850"/>
            <a:ext cx="5048250" cy="28717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6 3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7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1 5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4 6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2 2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609850"/>
            <a:ext cx="4572000" cy="9382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6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</a:t>
            </a:r>
          </a:p>
        </p:txBody>
      </p:sp>
      <p:sp>
        <p:nvSpPr>
          <p:cNvPr id="14" name="Freeform 14"/>
          <p:cNvSpPr/>
          <p:nvPr/>
        </p:nvSpPr>
        <p:spPr>
          <a:xfrm>
            <a:off x="990600" y="557688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Freeform 15"/>
          <p:cNvSpPr/>
          <p:nvPr/>
        </p:nvSpPr>
        <p:spPr>
          <a:xfrm>
            <a:off x="990600" y="5691188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三个询问依次得到 6、3、0；只含一头牛时，最高与最低相同，身高差为 0。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习题8《平衡的队列》：询问区间可能往回走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1037558"/>
            <a:chOff x="979456" y="2334292"/>
            <a:chExt cx="10220325" cy="1037558"/>
          </a:xfrm>
        </p:grpSpPr>
        <p:sp>
          <p:nvSpPr>
            <p:cNvPr id="7" name="body-arbitrary-range-hint"/>
            <p:cNvSpPr/>
            <p:nvPr/>
          </p:nvSpPr>
          <p:spPr>
            <a:xfrm>
              <a:off x="979456" y="2334292"/>
              <a:ext cx="10220325" cy="103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数组不修改，每次给一个任意区间 [l,r]，求最高与最低的身高差。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下一次询问可能往回走，已经从队列删掉的数又要用，怎么办？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56" y="3763042"/>
            <a:ext cx="10220325" cy="2154269"/>
            <a:chOff x="979456" y="3763042"/>
            <a:chExt cx="10220325" cy="2154269"/>
          </a:xfrm>
        </p:grpSpPr>
        <p:sp>
          <p:nvSpPr>
            <p:cNvPr id="9" name="TextBox 9"/>
            <p:cNvSpPr/>
            <p:nvPr/>
          </p:nvSpPr>
          <p:spPr>
            <a:xfrm>
              <a:off x="979456" y="376304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参考思路：预先保存一批区间的最值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79456" y="4229767"/>
              <a:ext cx="10220325" cy="1687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对每个起点，保存长度 1、2、4、8、… 的最大值与最小值。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每个长区间，用两段相邻、长度减半的区间合起来计算。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这就是后面倍增部分会详讲的 ST 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先看下一页：这些保存的结果怎样回答任意询问。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两段长度相同的区间，覆盖一次询问</a:t>
            </a:r>
          </a:p>
        </p:txBody>
      </p:sp>
      <mc:AlternateContent>
        <mc:Choice Requires="a14">
          <p:sp>
            <p:nvSpPr>
              <p:cNvPr id="7" name="sparse-query"/>
              <p:cNvSpPr txBox="1">
                <a:spLocks noGrp="1"/>
              </p:cNvSpPr>
              <p:nvPr/>
            </p:nvSpPr>
            <p:spPr>
              <a:xfrm>
                <a:off x="990600" y="2209800"/>
                <a:ext cx="10210800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k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func>
                            <m:funcPr/>
                            <m:fName>
                              <m:sSub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r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k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 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k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79456" y="3220117"/>
            <a:ext cx="10220325" cy="1218533"/>
            <a:chOff x="979456" y="3220117"/>
            <a:chExt cx="10220325" cy="1218533"/>
          </a:xfrm>
        </p:grpSpPr>
        <p:sp>
          <p:nvSpPr>
            <p:cNvPr id="8" name="TextBox 8"/>
            <p:cNvSpPr/>
            <p:nvPr/>
          </p:nvSpPr>
          <p:spPr>
            <a:xfrm>
              <a:off x="979456" y="322011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例如询问 [2,7]，长 6。用 [2,5] 与 [4,7] 两段覆盖，每段长 4。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914525" y="3695700"/>
              <a:ext cx="5334000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4581525" y="4286250"/>
              <a:ext cx="5334000" cy="15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904905" y="3976402"/>
              <a:ext cx="44577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571905" y="3976402"/>
              <a:ext cx="44577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086505" y="3976402"/>
              <a:ext cx="44577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753505" y="3976402"/>
              <a:ext cx="44577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9456" y="5020342"/>
            <a:ext cx="10220325" cy="980408"/>
            <a:chOff x="979456" y="5020342"/>
            <a:chExt cx="10220325" cy="980408"/>
          </a:xfrm>
        </p:grpSpPr>
        <p:sp>
          <p:nvSpPr>
            <p:cNvPr id="16" name="body-overlap-is-safe"/>
            <p:cNvSpPr/>
            <p:nvPr/>
          </p:nvSpPr>
          <p:spPr>
            <a:xfrm>
              <a:off x="979456" y="5020342"/>
              <a:ext cx="10220325" cy="980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4、5 会重复出现，但 max、min 重复比较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同一个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数，不改变结果。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两段的最大取大、最小取小；预处理 O(n log n)，每次查询 O(1)。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习题9《切蛋糕》：先读清要做什么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142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 块蛋糕排成一列，每块有一个可能为负的幸运值。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选连续的 k 块，1≤k≤m，让幸运值总和最大。必须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至少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选一块，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但不必恰好选 m 块。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5813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377185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输入：n、m；第二行 n 个幸运值。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输出：符合长度限制的最大连续段和。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469573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4886230"/>
            <a:ext cx="10191750" cy="728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数据范围：n≤500000，1≤m≤n。教材允许幸运值绝对值到 2147483647，使用 64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位累计。</a:t>
            </a:r>
          </a:p>
        </p:txBody>
      </p:sp>
    </p:spTree>
  </p:cSld>
  <p:clrMapOvr>
    <a:masterClrMapping/>
  </p:clrMapOvr>
  <p:transition p14:dur="400">
    <p:fade/>
  </p:transition>
</p:sld>
</file>

<file path=ppt/slides/slide1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习题9《切蛋糕》：原题样例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700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5 2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1 2 3 4 5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9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90600" y="3857625"/>
            <a:ext cx="4905375" cy="533400"/>
            <a:chOff x="990600" y="3857625"/>
            <a:chExt cx="4905375" cy="533400"/>
          </a:xfrm>
        </p:grpSpPr>
        <p:sp>
          <p:nvSpPr>
            <p:cNvPr id="14" name="Freeform 14"/>
            <p:cNvSpPr/>
            <p:nvPr/>
          </p:nvSpPr>
          <p:spPr>
            <a:xfrm>
              <a:off x="9906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9812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9812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9718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9718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9624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9624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49530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49530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Freeform 31"/>
          <p:cNvSpPr/>
          <p:nvPr/>
        </p:nvSpPr>
        <p:spPr>
          <a:xfrm>
            <a:off x="990600" y="4810125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最多选 2 块，取最后的 4、5，得到 9。负数存在时，不一定取满 m 块。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习题9《切蛋糕》：右端固定后，减哪个前缀和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1249394"/>
            <a:chOff x="979456" y="2334292"/>
            <a:chExt cx="10220325" cy="1249394"/>
          </a:xfrm>
        </p:grpSpPr>
        <p:sp>
          <p:nvSpPr>
            <p:cNvPr id="7" name="body-cake-hint"/>
            <p:cNvSpPr/>
            <p:nvPr/>
          </p:nvSpPr>
          <p:spPr>
            <a:xfrm>
              <a:off x="979456" y="2334292"/>
              <a:ext cx="10220325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选连续、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且不超过 m 块的蛋糕，让幸运值总和最大。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S[i] 是前 i 项之和，S[0]=0，j+1 到 i 的和为 S[i]−S[j]。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固定右端 i，应该从哪些前缀和里选一个来减？</a:t>
              </a:r>
            </a:p>
          </p:txBody>
        </p:sp>
      </p:grpSp>
      <mc:AlternateContent>
        <mc:Choice Requires="a14">
          <p:sp>
            <p:nvSpPr>
              <p:cNvPr id="9" name="cake-objective"/>
              <p:cNvSpPr txBox="1">
                <a:spLocks noGrp="1"/>
              </p:cNvSpPr>
              <p:nvPr/>
            </p:nvSpPr>
            <p:spPr>
              <a:xfrm>
                <a:off x="990600" y="3705225"/>
                <a:ext cx="102108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func>
                                <m:funcPr/>
                                <m:fName>
                                  <m:limLow>
                                    <m:limLowPr/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func>
                                        <m:funcPr/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onsolas"/>
                                              <a:ea typeface="Microsoft YaHei"/>
                                              <a:cs typeface="Consolas"/>
                                            </a:rPr>
                                            <m:t>max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begChr m:val="("/>
                                              <m:sepChr m:val=""/>
                                              <m:endChr m:val=")"/>
                                              <m:grow m:val="on"/>
                                              <m:ctrl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onsolas"/>
                                                  <a:ea typeface="Microsoft YaHei"/>
                                                  <a:cs typeface="Consola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onsolas"/>
                                                  <a:ea typeface="Microsoft YaHei"/>
                                                  <a:cs typeface="Consolas"/>
                                                </a:rPr>
                                                <m:t>0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onsolas"/>
                                                  <a:ea typeface="Microsoft YaHei"/>
                                                  <a:cs typeface="Consolas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onsolas"/>
                                                  <a:ea typeface="Microsoft YaHei"/>
                                                  <a:cs typeface="Consolas"/>
                                                </a:rPr>
                                                <m:t>i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onsolas"/>
                                                  <a:ea typeface="Microsoft YaHei"/>
                                                  <a:cs typeface="Consolas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onsolas"/>
                                                  <a:ea typeface="Microsoft YaHei"/>
                                                  <a:cs typeface="Consolas"/>
                                                </a:rPr>
                                                <m:t>m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≤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&lt;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i</m:t>
                                      </m:r>
                                    </m:lim>
                                  </m:limLow>
                                </m:fName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S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4734592"/>
            <a:ext cx="10220325" cy="1266158"/>
            <a:chOff x="979456" y="4734592"/>
            <a:chExt cx="10220325" cy="1266158"/>
          </a:xfrm>
        </p:grpSpPr>
        <p:sp>
          <p:nvSpPr>
            <p:cNvPr id="10" name="body-cake-answer"/>
            <p:cNvSpPr/>
            <p:nvPr/>
          </p:nvSpPr>
          <p:spPr>
            <a:xfrm>
              <a:off x="979456" y="4734592"/>
              <a:ext cx="10220325" cy="1266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用单调队列维护允许范围内的最小 S[j]。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先查询，再加入 S[i]，避免把长度为 0 的空段算进去。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全负数也必须选一块；时间 O(n)，前缀和与答案用 64 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习题10《小琪的格子》：先读清要做什么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24100"/>
            <a:ext cx="10191750" cy="15049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格子编号 0～N，从 0 出发；每次只能向右跳 L～R 格，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落在格子上就获得该格分数。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跳过 N 后结束，不再获得范围外的分数。求走出去时的最高总分；0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号格分数为 0。</a:t>
            </a:r>
          </a:p>
        </p:txBody>
      </p:sp>
      <p:sp>
        <p:nvSpPr>
          <p:cNvPr id="8" name="Freeform 8"/>
          <p:cNvSpPr/>
          <p:nvPr/>
        </p:nvSpPr>
        <p:spPr>
          <a:xfrm>
            <a:off x="990600" y="39433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990600" y="4133802"/>
            <a:ext cx="10191750" cy="7810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输入：N、L、R；第二行依次给 0～N 共 N+1 个格子的分数。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输出：可以得到的最高总分，不能落到不可达的位置。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990600" y="50576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990600" y="5248180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数据范围：N≤200000，−1000≤A[i]≤1000；1≤L≤R≤N。</a:t>
            </a:r>
          </a:p>
        </p:txBody>
      </p:sp>
    </p:spTree>
  </p:cSld>
  <p:clrMapOvr>
    <a:masterClrMapping/>
  </p:clrMapOvr>
  <p:transition p14:dur="400">
    <p:fade/>
  </p:transition>
</p:sld>
</file>

<file path=ppt/slides/slide1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1905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习题10《小琪的格子》：原题样例</a:t>
            </a:r>
          </a:p>
        </p:txBody>
      </p:sp>
      <p:sp>
        <p:nvSpPr>
          <p:cNvPr id="4" name="Freeform 4"/>
          <p:cNvSpPr/>
          <p:nvPr/>
        </p:nvSpPr>
        <p:spPr>
          <a:xfrm>
            <a:off x="990600" y="2305050"/>
            <a:ext cx="10191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8" name="Freeform 8"/>
          <p:cNvSpPr/>
          <p:nvPr/>
        </p:nvSpPr>
        <p:spPr>
          <a:xfrm>
            <a:off x="6572250" y="2305050"/>
            <a:ext cx="4572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0" name="Freeform 10"/>
          <p:cNvSpPr/>
          <p:nvPr/>
        </p:nvSpPr>
        <p:spPr>
          <a:xfrm>
            <a:off x="990600" y="2743200"/>
            <a:ext cx="5048250" cy="700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5 2 3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 12 3 11 7 -2</a:t>
            </a:r>
          </a:p>
        </p:txBody>
      </p:sp>
      <p:sp>
        <p:nvSpPr>
          <p:cNvPr id="12" name="Freeform 12"/>
          <p:cNvSpPr/>
          <p:nvPr/>
        </p:nvSpPr>
        <p:spPr>
          <a:xfrm>
            <a:off x="6572250" y="2743200"/>
            <a:ext cx="457200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11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990600" y="3857625"/>
            <a:ext cx="5895975" cy="533400"/>
            <a:chOff x="990600" y="3857625"/>
            <a:chExt cx="5895975" cy="533400"/>
          </a:xfrm>
        </p:grpSpPr>
        <p:sp>
          <p:nvSpPr>
            <p:cNvPr id="14" name="Freeform 14"/>
            <p:cNvSpPr/>
            <p:nvPr/>
          </p:nvSpPr>
          <p:spPr>
            <a:xfrm>
              <a:off x="9906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9812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19812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9718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9718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3962400" y="3857625"/>
              <a:ext cx="942975" cy="533400"/>
            </a:xfrm>
            <a:prstGeom prst="rect">
              <a:avLst/>
            </a:prstGeom>
            <a:solidFill>
              <a:srgbClr val="167DA8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9624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11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49530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49530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5943600" y="3857625"/>
              <a:ext cx="942975" cy="533400"/>
            </a:xfrm>
            <a:prstGeom prst="rect">
              <a:avLst/>
            </a:prstGeom>
            <a:solidFill>
              <a:srgbClr val="F2F6F8"/>
            </a:solidFill>
            <a:ln w="11430">
              <a:solidFill>
                <a:srgbClr val="FFFFFF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5943600" y="3952875"/>
              <a:ext cx="942975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-2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990600" y="46958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Freeform 34"/>
          <p:cNvSpPr/>
          <p:nvPr/>
        </p:nvSpPr>
        <p:spPr>
          <a:xfrm>
            <a:off x="990600" y="4810125"/>
            <a:ext cx="1019175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可以从 0 跳到 3，得到 11，再跳出范围。不要把没走到的 1 号格 12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分直接算进来。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习题10《小琪的格子》：从哪里能跳到当前格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1249394"/>
            <a:chOff x="979456" y="2334292"/>
            <a:chExt cx="10220325" cy="1249394"/>
          </a:xfrm>
        </p:grpSpPr>
        <p:sp>
          <p:nvSpPr>
            <p:cNvPr id="7" name="body-jump-hint"/>
            <p:cNvSpPr/>
            <p:nvPr/>
          </p:nvSpPr>
          <p:spPr>
            <a:xfrm>
              <a:off x="979456" y="2334292"/>
              <a:ext cx="10220325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0 号格出发，每步向右跳 L～R 格，落地得到该格分数。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越过 N 就结束，求最高总分。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要落到 i，上一步的位置 j 必须在哪个范围里？</a:t>
              </a:r>
            </a:p>
          </p:txBody>
        </p:sp>
      </p:grpSp>
      <mc:AlternateContent>
        <mc:Choice Requires="a14">
          <p:sp>
            <p:nvSpPr>
              <p:cNvPr id="9" name="jump-recurrence"/>
              <p:cNvSpPr txBox="1">
                <a:spLocks noGrp="1"/>
              </p:cNvSpPr>
              <p:nvPr/>
            </p:nvSpPr>
            <p:spPr>
              <a:xfrm>
                <a:off x="990600" y="3600450"/>
                <a:ext cx="102108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R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L</m:t>
                              </m:r>
                            </m:lim>
                          </m:limLow>
                        </m:fName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4563142"/>
            <a:ext cx="10220325" cy="1516094"/>
            <a:chOff x="979456" y="4563142"/>
            <a:chExt cx="10220325" cy="1516094"/>
          </a:xfrm>
        </p:grpSpPr>
        <p:sp>
          <p:nvSpPr>
            <p:cNvPr id="10" name="body-jump-answer"/>
            <p:cNvSpPr/>
            <p:nvPr/>
          </p:nvSpPr>
          <p:spPr>
            <a:xfrm>
              <a:off x="979456" y="4563142"/>
              <a:ext cx="10220325" cy="15160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f[i] 记落在 i 的最高分，f[0]=0，其余初值为负无穷。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队列只放非负下标、并且可到达的前驱，空队列就表示当前不可达。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最后在还能跳出范围，即 i+R&gt;N 的可达位置中取最大分。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跳出 N 后没有新的格子分数，不再额外加分。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模拟练习：用一个小反例检查规则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430244"/>
            <a:chOff x="979456" y="2334292"/>
            <a:chExt cx="10220325" cy="430244"/>
          </a:xfrm>
        </p:grpSpPr>
        <p:sp>
          <p:nvSpPr>
            <p:cNvPr id="7" name="body-quiz-equal-cows"/>
            <p:cNvSpPr/>
            <p:nvPr/>
          </p:nvSpPr>
          <p:spPr>
            <a:xfrm>
              <a:off x="979456" y="23342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两头牛一样高，还能把左边那头留在栈里，计入可见数量吗？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2877217"/>
            <a:ext cx="10220325" cy="430244"/>
            <a:chOff x="979456" y="2877217"/>
            <a:chExt cx="10220325" cy="430244"/>
          </a:xfrm>
        </p:grpSpPr>
        <p:sp>
          <p:nvSpPr>
            <p:cNvPr id="9" name="body-answer-equal-cows"/>
            <p:cNvSpPr/>
            <p:nvPr/>
          </p:nvSpPr>
          <p:spPr>
            <a:xfrm>
              <a:off x="979456" y="287721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不能。高度为 5、5 时，可见关系为 0；等高也要弹出。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3582067"/>
            <a:ext cx="10220325" cy="430244"/>
            <a:chOff x="979456" y="3582067"/>
            <a:chExt cx="10220325" cy="430244"/>
          </a:xfrm>
        </p:grpSpPr>
        <p:sp>
          <p:nvSpPr>
            <p:cNvPr id="11" name="body-quiz-expiry"/>
            <p:cNvSpPr/>
            <p:nvPr/>
          </p:nvSpPr>
          <p:spPr>
            <a:xfrm>
              <a:off x="979456" y="35820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求窗口最大值，只比数值，不检查下标是否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过期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，行不行？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4124992"/>
            <a:ext cx="10220325" cy="430244"/>
            <a:chOff x="979456" y="4124992"/>
            <a:chExt cx="10220325" cy="430244"/>
          </a:xfrm>
        </p:grpSpPr>
        <p:sp>
          <p:nvSpPr>
            <p:cNvPr id="13" name="body-answer-expiry"/>
            <p:cNvSpPr/>
            <p:nvPr/>
          </p:nvSpPr>
          <p:spPr>
            <a:xfrm>
              <a:off x="979456" y="41249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不行。k=1，数列为 9、1，第二次只能回答 1，不能继续用 9。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56" y="4829842"/>
            <a:ext cx="10220325" cy="430244"/>
            <a:chOff x="979456" y="4829842"/>
            <a:chExt cx="10220325" cy="430244"/>
          </a:xfrm>
        </p:grpSpPr>
        <p:sp>
          <p:nvSpPr>
            <p:cNvPr id="15" name="body-quiz-empty-segment"/>
            <p:cNvSpPr/>
            <p:nvPr/>
          </p:nvSpPr>
          <p:spPr>
            <a:xfrm>
              <a:off x="979456" y="482984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最大子段和，全负数时，能不能回答 0？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9456" y="5391817"/>
            <a:ext cx="10220325" cy="513683"/>
            <a:chOff x="979456" y="5391817"/>
            <a:chExt cx="10220325" cy="513683"/>
          </a:xfrm>
        </p:grpSpPr>
        <p:sp>
          <p:nvSpPr>
            <p:cNvPr id="17" name="body-answer-empty-segment"/>
            <p:cNvSpPr/>
            <p:nvPr/>
          </p:nvSpPr>
          <p:spPr>
            <a:xfrm>
              <a:off x="979456" y="5391817"/>
              <a:ext cx="10220325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不能。只有 −2 一项时，必须选它，答案就是 −2。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19150"/>
            <a:ext cx="30956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13335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2870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20322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回到开头：哪些计算现在可以省掉了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1932908"/>
            <a:chOff x="979456" y="2362867"/>
            <a:chExt cx="10220325" cy="1932908"/>
          </a:xfrm>
        </p:grpSpPr>
        <p:sp>
          <p:nvSpPr>
            <p:cNvPr id="7" name="body-implementation-questions"/>
            <p:cNvSpPr/>
            <p:nvPr/>
          </p:nvSpPr>
          <p:spPr>
            <a:xfrm>
              <a:off x="979456" y="2362867"/>
              <a:ext cx="10220325" cy="19329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3968" rIns="0" bIns="0" anchor="t" anchorCtr="0">
              <a:noAutofit/>
            </a:bodyPr>
            <a:lstStyle/>
            <a:p>
              <a:pPr algn="l">
                <a:lnSpc>
                  <a:spcPts val="2640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找下一个目标时，能沿用刚才的边界，就不从头重找。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已经统计的频数和分组信息，保存下来，后面接着用。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替代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过期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的候选，可以删除，但要说清为什么安全。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写完再检查：变量含义、下标范围、相等情况，以及全程操作数。</a:t>
              </a:r>
            </a:p>
          </p:txBody>
        </p:sp>
      </p:grpSp>
      <p:sp>
        <p:nvSpPr>
          <p:cNvPr id="11" name="textbox-next-chapter"/>
          <p:cNvSpPr/>
          <p:nvPr/>
        </p:nvSpPr>
        <p:spPr>
          <a:xfrm>
            <a:off x="990600" y="4838700"/>
            <a:ext cx="10220325" cy="1076325"/>
          </a:xfrm>
          <a:prstGeom prst="roundRect">
            <a:avLst>
              <a:gd name="adj" fmla="val 12389"/>
            </a:avLst>
          </a:prstGeom>
          <a:solidFill>
            <a:srgbClr val="F2F6F8"/>
          </a:solidFill>
          <a:ln>
            <a:noFill/>
          </a:ln>
        </p:spPr>
        <p:txBody>
          <a:bodyPr wrap="square" lIns="0" tIns="13968" rIns="0" bIns="0" anchor="t" anchorCtr="0">
            <a:noAutofit/>
          </a:bodyPr>
          <a:lstStyle/>
          <a:p>
            <a:pPr algn="l">
              <a:lnSpc>
                <a:spcPts val="2640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下一章学习前缀和、差分与离散化。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我们会继续研究：反复计算的区间信息，怎样提前保存和复用。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153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2026-10-08T05:35:34Z</dcterms:created>
  <dcterms:modified xsi:type="dcterms:W3CDTF">2026-10-08T05:35:34Z</dcterms:modified>
  <cp:category/>
  <cp:contentStatus/>
</cp:coreProperties>
</file>