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  <Relationship Id="rId7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继续寻找可以复用的计算。先请学生想一想：同一个数组，要反复求区间和、给整段加数，或者面对特别大的坐标，直接保存原数组是否都合适？本章分别学习前缀和、差分与离散化，每种表示都要说明它保存了哪些信息，怎样恢复题目需要的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反复查询，把从起点到各位置的和存下来，再用两个前缀相减。点击第二种任务，批量修改时只记增加从哪里开始、到哪里结束，全部完成后统一恢复。再点击稀疏编号，实际出现的关键值可以重新编号，但长度问题还需要保留原始距离。让学生把三种任务与表示一一对应，不急着背代码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从最熟悉的区间和开始。问学生：如果已经知道前三项之和，也知道第一项，怎样得到第二、三项的和？等学生回答相减后，说明前缀就是从起点连续取到某个位置。先把一维的包含与相消说清，再推广到二维。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不再修改的数列四、三、二、一，让学生先手算两个询问。第一到第四项的和是十，第二到第三项的和是五。点击代价说明：每次逐项相加最坏都要处理整个数组，做m次就是n乘m。两次查询包含共同元素，接下来把这些重复结果提前存好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解释下标：S[i]是前i项之和，不是从i往后的和。从空前缀零出发，每次加一个数，依次得到零、四、七、九、十。点击递推和演算后，请学生指出S[3]包含哪三项。最后说明S[0]为零的作用，它让从第一项开始的查询也使用同一个公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S[3]等于九，再减S[1]等于四，留下第二、三项，得到五。点击一般公式后，按项检查：第一到l减一项在两个前缀中相消，l到r项只保留一次。让学生回答左端为一时减谁，随后显示S[0]，避免把l误写成被减前缀的下标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按输入顺序阅读程序：先读n和数组，建立n加一个位置的long long前缀，再读询问数m。每读到l和r，只输出sum[r]减sum[l减一]。ll是long long的别名，用它存累计和。请学生用上一页的第二到第三项检查一次数组访问，不把预处理循环和查询循环混在一起。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逐项相消解释正确性，再计算代价。前l减一项出现两次且符号相反，目标区间中的每项只在大前缀中出现一次。点击复杂度，预处理n次、查询m次，总计n加m，保存n加一个前缀。最后强调数组在预处理后不变；改动一个原值，会影响它后面的所有前缀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由连续行和连续列组成，并且必须非空。让学生检查例子前两行全部三列，元素和为七。矩阵中存在负数，所以不能只把正格子挑出来，也不能用空矩形的零覆盖全负情况。点击非空提醒后，询问怎样快速得到任意给定矩形的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上方、左方和重叠角解释二维前缀。S[i,j]包含前i行、前j列；上方与左方相加时，左上部分被算了两次，所以减一次，再加入当前格。点击递推后按图逐块核对符号。第零行与第零列置零，从上到下、从左到右计算，当前所需的三个前缀都已经存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定行范围和列范围，取右下前缀，再减上方和左方。左上角被减了两次，必须加回来一次。点击例子核对第二到第三行、第二到第三列：四个前缀是三、二、零、一，得到二；直接算负一加二加二减一，也得到二。强调这里的x表示行、y表示列，要在程序中保持同一约定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数候选，再数每个候选需要的工作。四条边有n的四次方种选择，每次逐格累加再乘n平方，得到n的六次方。前缀只把单次求和降为常数，候选总数仍然很多。点击最后的问题，固定上下边后，能不能一次扫描找到最好的左右边？引导学生回忆上一章的最大子段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使用前面的矩阵，固定第一到第二行。三列的和分别是五、负三、五。原矩形的左右边对应这些列中一段连续范围，所选矩形和就等于这段列和的和。点击对应关系后让学生指出，跳过中间一列会破坏矩形的连续性。于是可以直接使用非空最大子段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次点击演算。第一列只能选五；第二列比较重新开始的负三与接上前面的二，取二；第三列比较五与七，取七。ending要求在当前列结束，全局答案允许在之前结束，两者不要混淆。左右两边的五必须带上中间负三。这个行带算完后，还要枚举其他上下边才能得到全局答案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程序先建立二维前缀，数组类型为long long，大小为n加一。读到当前元素后，加上上方和左方，减去左上角，再加当前值。让学生检查第一行或第一列时访问到的第零行、第零列，它们都已初始化为零，因而不需要另写边界分支。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枚举上边和下边，内层顺次处理各列。column是固定行带内当前列的和，可由前缀四项相减得到。每个新行带重新把ending设零，但更新时总在当前列开始或接到前一状态后面，所以结果始终非空。answer从负无穷开始；请学生用只有负五的矩阵检查它不会输出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任选一个最优矩形，说明它的上下边是否会被枚举。一定会；固定到这对上下边时，最大子段和找出的左右范围至少与它一样好，所以不会漏掉最优解。点击代价，上下边共有平方数量，每对扫n列，时间为n的三次方，二维前缀占平方空间。全负矩阵应取最大单格，用单格负五检查初始化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区分重量门槛与矿石价值。重量不小于门槛才合格，一个区间的质检值是合格数量乘合格价值和，例如两块价值四、二的矿石贡献十二。点击目标，把m段贡献相加得到Y，选择门槛让Y与S最接近。这不是找某一段的最大值，所有区间共用同一个门槛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门槛后，对每块矿石分别记合格标志和合格价值。不合格时两项都记零，合格时分别记一和原价值。两个前缀相减得到任意区间的数量与价值和，乘起来后再加入总和。点击总公式与代价，每个门槛都要重建前缀并扫所有区间，单次检查为n加m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门槛提高，只会剔除原来合格的矿石，不会加入新的矿石。数量不增加，价值非负又保证价值和不增加，两个非负量的乘积也不增加。逐段相加后Y仍然不增加。点击单调关系，再提醒Y可以跳跃，未必能等于S；下一页用一组数看它怎样跨过目标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给出重量二、五、三，价值四、二、一，两个区间是一到二、二到三，目标六。让学生按门槛逐次计算，再点击结果：一或二得到十八，三得到八，四或五得到四，六得到零。Y从八跳到四，跨过目标六，两侧差都是二。这样能看出必须比较跨越点两边，不能只保存某次二分中点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Y不大于S作为真假条件，搜索门槛一到最大重量加一。最右端没有矿石合格，Y为零，一定落在满足条件的一侧。点击分界后说明，左侧Y大于S，越靠右越接近；右侧Y不大于S，越靠左越接近。因此只比较第一个满足条件的W与前一个整数W减一；W等于一时，左侧不存在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把一次检查分成两个循环看。第一个循环按门槛更新数量和价值前缀，第二个循环对每个区间相减、相乘并累加。count和sum用long long；总质检值可能超过它的范围，因此乘法之前先转换成i128，也就是__int128_t，total也使用同样类型。每次检查覆盖所有前缀位置，不残留上一门槛的结果。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二分循环时，先说清维护的目标：第一个使Y不大于S的门槛。中点满足条件就向左找，否则向右找。结束后low就是边界，点击说明再检查max(1,low减一)到low两个候选的真实绝对差。绝对差先减后增，不能把它当成单调判断条件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检查n加m，二分次数与最大重量的对数同阶，因此得到本页总复杂度。随后点击中间数值范围，许多数量乘价值和叠加可能超过六十四位，必须在乘之前转换。最终答案却不超过S，因为排除全部矿石已经提供了差为S的候选；所以最终最优差可以转回long long输出。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给一段学生都加五分的问题引入差分。逐项修改直观，但很多次长区间修改会反复处理同一批人。先问学生：这段变化从哪里开始，又从哪里停止？把这两个边界记下来，最后统一恢复，就得到接下来要学的表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成绩八十、八十二、八十五、九十算相邻差，得到八十、二、三、五。第一项前补零，因此首项差就是首项本身。点击公式后，计算第三项：八十加二加三等于八十五。展开相邻差能看到中间项逐一抵消，这解释了为什么差分再求前缀能还原原数组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观察区间内部的相邻两项，它们都增加v，差不变。只有左端与前一项的差增加v，右端后一项与右端的差减少v。点击两点更新，在l开始增加，到r加一抵消。r等于n时仍需写入n加一，所以数组要留出哨兵位置，不能把抵消写在r本身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语文成绩，题目只问所有修改结束后的最低分。例子给第二到第三项加五，差分第二项加五、第四项减五，变成八十、七、三、零。点击恢复后得到八十、八十七、九十、九十，最低分八十。之所以可以把修改全部积累，是因为过程中没有要求立即回答新的最低分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建立差分时用previous保存上一原值，初始为零。每读入x，当前差分等于x减previous，再把previous更新为x。随后每条修改只调整左右边界，最后一次前缀扫描恢复当前成绩并维护最小值。最小值从long long最大值开始，差分数组开n加二个位置，避免尾部抵消越界。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区间修改无论覆盖多少项，都只改两个差分位置，因此p次修改为O(p)。加上建立差分和最终还原，总计O(n加p)，空间O(n)。点击原地构造的提醒：若直接在原数组上做相邻相减，应从右往左，否则前一个原值已经被改掉。上一页的previous也在解决保存原值的问题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出图上的行列范围：四乘四网格中，第二到第三行、第二到第三列形成中心四格。铺一张地毯后这四格各加一，重叠时继续计数。题目要求输出每格被覆盖几次。点击右侧问题，能否像一维那样只记录边界，避免每张地毯都扫描整个矩形？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维的开始和抵消分别用到两个方向。左上角加v，影响右下所有格；右边界外减v，取消过右边的影响；下边界外也减v。右下方被重复取消一次，因此在那里再加v。按四个角逐次点击，让学生用一个在矩形内部、一个在右边、一个在右下方的位置检查四个符号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刚才的四乘四例子，在二、二和四、四加一，在四、二和二、四减一。对整个差分数组求二维前缀后，中心四格是一，其余为零。点击解释：内部只收到左上角的增加，跨过边界开始抵消，右下方是一减一减一加一。多张地毯的四角记录可以叠加，最后统一还原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对应四角更新和二维前缀。每张地毯四次修改，输入结束后按行列顺序加上上方和左方、减去左上方。数组开n加二，允许在n加一处抵消，但只输出一到n行、一到n列。请学生检查覆盖整个网格时四个角的下标，尤其两个加一的位置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张地毯常数次更新，总计O(m)；输出前必须恢复全部平方数量的格子，耗时O(n平方)，空间也为平方。点击覆盖次数提醒，重叠两次的格子要输出二，不能只记录是否出现。整图覆盖和单格覆盖都使用同一套四角规则，边界统一由额外一行、一列处理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号达到十亿，并不意味着需要存十亿个元素。让学生区分数值范围和实际出现的值的数量。离散化给这些关键值重新编号，接下来要检查相等、大小顺序和距离分别能否保留，不能把编号变小理解成可以丢掉全部原始信息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负八、一百、七、一百演示完整过程：收集，排序，去重，得到负八、七、一百，对应零、一、二。点击映射，原序列变成零、二、一、二，同一个一百必须得到同一编号。相等与大小顺序保留，数组大小只跟不同值的数量有关；lower_bound用来从原值找到这个下标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负一、一、二、五、九、十一检查相邻距离，分别是二、一、三、四、二。排名虽然连续，真实间隔并不相同。点击条带公式，K个关键点只围出K减一条带，第i带从第i个坐标到下一个坐标。求长度或面积时，用排名定位，再用原坐标作差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火烧赤壁要求区间并集长度，同一段烧多次也只计一次。教材例子的三个区间长度为二、六、七，直接相加十五；五到九的长度四被重复计算，所以并集是十一。停顿让学生想怎样避免重复，随后引出只在所有区间端点处分割数轴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区间共用同一数轴，竖线标出负一、一、二、五、九、十一。让学生逐条带数覆盖次数，依次是一、零、一、二、一。点击下方求和，只取次数大于零的真实长度，二加三加四加二等于十一；一到二之间未覆盖。端点之间没有新的起止位置，所以同一条带内部的覆盖状态不变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l、r是原坐标还是离散后的下标，这里是下标。两个端点之间覆盖从l到r减一的条带，所以在difference[l]加一、difference[r]减一。点击更新后，说明扫描前缀得到每条带的覆盖次数，正数才累加真实长度。零长度区间两次更新落在同一点，会自然抵消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读入区间时收集左右端点，坐标用long long。排序后unique只把不同值移到前面，还需要erase真正删掉重复尾部。随后对每个区间的左右端点各做一次lower_bound，得到x、y并修改差分。这里保留coordinates数组，它既用于查下标，也用于下一页计算条带长度。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vered初始为零，每进入一条带先加difference[i]，得到这条带的覆盖次数。正数时加coordinates[i加一]减coordinates[i]，不把次数作为乘数，否则会重复计入重叠部分。循环条件要求下一个坐标存在，最后一个坐标之后没有条带。答案用long long保存并输出。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让学生说明为什么只看关键端点不会漏掉燃烧变化。所有区间的起止点都在坐标数组中，任意相邻端点之间不可能中途开始或停止覆盖，所以整条带状态相同。真实长度也保留，因此总长不变。排序和定位共O(n log n)，差分扫描线性，空间线性；相较教材逐带染色最坏平方，差分减少重复修改。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自动分析要求给变量赋值，使相等和不等约束同时成立。用编号十、三十、九十说明传递矛盾，但提醒这些数字是变量的名字，不是变量取值。编号可能很大，一条关系却只出现两个编号，n条至多有二n个不同变量。先离散这些编号，再讨论如何维护相等关系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等具有传递性，十与三十相等、三十与九十相等，就必须把三者放在同一类。点击并查集的两个操作，find返回集合的根，unite合并两类。不等却不能这样传递，十与二十不同、二十与三十不同，十与三十仍可相等。集合只用于合并等式，不能把不等式也当合并操作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按输入顺序试一下：第一条十与九十不等，当时确实在不同集合，但后来的等式可能把它们连起来。只在读到不等式时检查一次会漏掉这种矛盾。点击两遍处理方案，先把所有等式合并，形成最终等价类，再检查每条不等式是否跨集合；同集合中的不等要求直接失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lations保存两端编号和关系标志，ids只收集前两个值。排序去重后，对每条关系的两个端点重新赋成零起点的连续下标。提醒循环j只小于二，不能把r[2]的相等或不等标志也离散化。最多为实际出现的二n个编号建点，不按十亿上限开数组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每点是自己的父节点，集合大小为一。find沿父指针找到根，再把访问路径接到根上。unite先找两根，同根立即返回，否则按size把较小集合接到较大集合的根，最后更新大小。让学生指出不先判断同根会导致大小重复相加，根与原始变量下标也不要混用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遍只处理标志为一的关系并合并两端，第二遍只检查标志为零的不等式。若两端根相同，把possible设为false，最后输出YES或NO。程序有多组测试，每组都重新创建关系数组、离散编号和并查集，不能把上一组的相等关系带到下一组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没有发现冲突还要说明为什么一定能赋值。给每个集合一个不同的数，集合内变量同值；所有等式两端同类，所有不等式经过检查都异类，因此全部满足。点击复杂度，离散化O(n log n)，并查集接近线性，总空间O(n)。再用变量与自己不等、重复等式检查两个边界。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面积并集是区间并集在二维的推广，覆盖多次仍只计一次。例子两个矩形面积各六，交叠一，所以答案十一。注意原题输入左上和右下角，通常坐标系的y向上，所以上边的y比下边大。横轴和纵轴分别收集各自的边界，不能把两轴混在一起排序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坐标图读横坐标零、二、三、五和纵坐标零、一、二、三。横向三条带的宽分别为二、一、二，图上也按这个比例绘制。重叠部分是横向二到三、纵向一到二。点击右侧说明，每个小矩形的面积由原坐标差相乘得到，离散后的一个格子不一定是单位面积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教材实现，枚举一个矩形跨过的所有x带，在每一带内只对y方向做一维差分。bottom处加一，top处减一，因为top对应边界外的下一条纵向带。点击恢复方法，每条x带独立沿y求前缀，得到小块覆盖次数；这里不能再沿x求一遍前缀，否则会把不同x带重复累计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xs和ys分别排序去重，X、Y是各自的不同坐标数。r的四项依次是左、上、右、下，因此bottom要查r[3]，top要查r[1]。四个边界定位后，从l到right减一逐条x带更新纵向差分。让学生检查x小于right的原因，right是结束边界，不是还要覆盖的一条带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先指出面积公式，再逐层阅读循环。换一条x带，covered必须清零；沿y累计difference，正数意味着当前小块被覆盖。宽高都由相邻原始坐标相减得到，乘法之前把一个因子转成long long，答案也用这个类型。两层循环都要求下一坐标存在，避免把末端当成一个小块。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一矩形边界都已成为网格线，不可能穿过小块内部，因此对每个输入矩形，小块要么全覆盖要么不覆盖。累计次数大于零就加一次真实面积，能同时避免遗漏与重复。X、Y最多二n，逐矩形更新和最后扫描都是平方级，空间也是平方级。再次提醒面积乘法必须在计算前提升类型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按任务来选择表示，而不是看到区间就套同一种工具。静态查询通过前缀相减，批量变化通过差分端点记录，稀疏位置通过关键坐标重新编号。逐次点击三种用途，最后追问下标的含义：数组元素、坐标点和坐标带并不相同。写清这个含义，很多加一减一的边界就能自己推出来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展示提示，给学生时间说明固定边长后还需枚举什么。答案是所有合法左上角，二维前缀用四项容斥取得正方形价值，记录最大值和坐标。点击答案后核对时间和空间均为N乘M。最后给全负数据，说明最大值应从负无穷或首个候选开始，而不是零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二分最低碎屑数X，让学生判断提高X为什么不会变得更容易。点击答案后，逐行累计当前横带的列和，从左到右够X就竖切，够B块就立刻结束横带，继续下一行。非负碎屑保证尽早切不会损失后续机会，多余块或余量可以合并；能得至少A带则可行，总时间为RC乘总碎屑数的对数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把城市u到v的路程写成边编号区间，右端是较大城市编号减一。点击答案，差分统计每段次数t，然后各段独立比较tA与C加tB，选较小者相加。一次行程只更新两端，整体时间N加M、空间N。费用乘积与总和都使用long long。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学生前k份订单失败后，前k加一份是否可能变成功。需求非负，不会，因此可以二分第一次失败。点击检查办法，每次清空差分，只加入前k份订单，再求前缀与每天容量比较。有一天超出即不可行；全通过输出零，否则输出负一和首个失败号。需求累计用long long，总时间为n加m再乘log m。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k以后，已处理的左边不能再破坏。如果当前奶牛经过此前翻转仍朝后，就必须从此处开始翻转k个。点击答案，用差分记录翻转影响的开始和在i加k处结束，只需奇偶。尾部不够长时该k不可行。枚举所有k，取次数最少、并列时k最小，时间平方、空间线性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把目标换成差分第二到第n项全零，首项可以决定最终常数。正数总量P与负数绝对总量Q先配对，一次操作同时消去各一单位；余下同号量只能再逐次消去，所以最少max(P,Q)次。点击答案后说明，剩余操作分配到首端或尾端产生连续的最终常数，共绝对差加一种。线性统计，使用long long。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先按位置排序，再离散花色编号，窗口只需维护每种花色的频数。点击答案，右端加入，全部花色出现后收缩左端，每次记录原坐标差。两端都只前进，所以扫描线性，排序使总时间为n log n。问学生最少奶牛数量是否等于最窄照片，提醒距离必须使用原坐标。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相邻建筑边界之间的最高高度保持不变。点击答案，离散左右端点，逐栋楼更新跨过的每条带的最大高度，最后只在高度变化时输出位置和新高度。相同横坐标统一处理，相同高度不重复输出，最右端需要落回零。直接逐带更新为平方时间，存高度只需线性空间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清原题一轮包含向右和向左两趟扫描。按数值与原位置稳定排序，得到目标位置，重复值保留原相对顺序。点击答案，对所有要右移的元素把它跨过的分界区间差分加一，最大跨越量c决定轮数，至少检查一轮所以输出max(1,c)。这里不能使用单向冒泡最大左移距离的公式，排序后差分为n log n总时间。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定义前缀奇偶，前i项中一的个数为奇数记一、偶数记零。两个前缀的共同部分异或相消，所以区间要求连接的是l减一与r。点击关系式，偶要求为零、奇要求为一。只离散这些前缀位置；一到三的要求连接零和三，用这个例子检查位置零和左端减一是否被保留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普通并查集上增加每点与父节点的异或关系，路径压缩时一并更新，得到到根的异或。点击两种情况，同根时用两点到根关系相异或检查新要求；异根时按照新要求连根并设置根间关系。必须按输入顺序处理，第一处冲突t意味着前t减一条成立；全部无冲突输出m，离散化后总时间m log m。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道边界题依次停顿，学生说出依据后再点击答案。第一题减S[0]，它为零；第二题在r加一抵消，数组要容纳这个位置；第三题不能把离散小块当单位面积，必须使用真实宽高。让学生各给一个最小例子，检查自己是否理解边界的含义，而不是只记住符号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选一个本章例题，先用一句话定义数组元素，再解释计算顺序。前缀保存累计值，差分保存变化，离散化保存关键位置；每种表示都要保留答案所需的信息。点击条件说明，相消依赖包含关系，批量修改最后还原，长度保留原坐标。下一章用倍增预存较大的跳跃或区间，继续减少重复计算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1851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19896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565003001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6499860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前缀和、差分与离散化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换一种表示，哪些工作可以一起完成？</a:t>
            </a:r>
          </a:p>
        </p:txBody>
      </p: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同一个区间，三种处理方式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68377"/>
            <a:chOff x="979425" y="2410487"/>
            <a:chExt cx="10221975" cy="868377"/>
          </a:xfrm>
        </p:grpSpPr>
        <p:sp>
          <p:nvSpPr>
            <p:cNvPr id="7" name="body-query"/>
            <p:cNvSpPr txBox="1"/>
            <p:nvPr/>
          </p:nvSpPr>
          <p:spPr>
            <a:xfrm>
              <a:off x="979425" y="24104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反复查询：先保存从起点积累的和。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需要一段时，减去左边多出来的部分。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29687"/>
            <a:ext cx="10221975" cy="868377"/>
            <a:chOff x="979425" y="3629687"/>
            <a:chExt cx="10221975" cy="868377"/>
          </a:xfrm>
        </p:grpSpPr>
        <p:sp>
          <p:nvSpPr>
            <p:cNvPr id="9" name="body-modify"/>
            <p:cNvSpPr txBox="1"/>
            <p:nvPr/>
          </p:nvSpPr>
          <p:spPr>
            <a:xfrm>
              <a:off x="979425" y="36296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批量修改：记录变化在哪里开始、在哪里结束。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所有修改完成后，再统一恢复每一项。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48887"/>
            <a:ext cx="10221975" cy="868377"/>
            <a:chOff x="979425" y="4848887"/>
            <a:chExt cx="10221975" cy="868377"/>
          </a:xfrm>
        </p:grpSpPr>
        <p:sp>
          <p:nvSpPr>
            <p:cNvPr id="11" name="body-compress"/>
            <p:cNvSpPr txBox="1"/>
            <p:nvPr/>
          </p:nvSpPr>
          <p:spPr>
            <a:xfrm>
              <a:off x="979425" y="48488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稀疏编号：只保留实际出现的关键值。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用连续编号组织数据，必要时保留原始距离。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476326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前缀和与二维前缀和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49011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先知道从起点到这里的结果，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能否只用相减，就得到中间某一段？</a:t>
            </a:r>
          </a:p>
        </p:txBody>
      </p: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例2-1：区间和不必逐项重算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21975" cy="599413"/>
            <a:chOff x="979425" y="2391437"/>
            <a:chExt cx="10221975" cy="599413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391437"/>
              <a:ext cx="10221975" cy="599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给定不再修改的数列，回答 m 次闭区间 [l,r] 的和。</a:t>
              </a:r>
            </a:p>
          </p:txBody>
        </p:sp>
      </p:grpSp>
      <p:sp>
        <p:nvSpPr>
          <p:cNvPr id="11" name="textbox-array"/>
          <p:cNvSpPr/>
          <p:nvPr/>
        </p:nvSpPr>
        <p:spPr>
          <a:xfrm>
            <a:off x="990600" y="3181350"/>
            <a:ext cx="10210800" cy="742950"/>
          </a:xfrm>
          <a:prstGeom prst="roundRect">
            <a:avLst>
              <a:gd name="adj" fmla="val 17949"/>
            </a:avLst>
          </a:prstGeom>
          <a:solidFill>
            <a:schemeClr val="lt2"/>
          </a:solidFill>
          <a:ln>
            <a:noFill/>
          </a:ln>
        </p:spPr>
        <p:txBody>
          <a:bodyPr wrap="square" lIns="197418" tIns="199730" rIns="19741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例如：a = [ 4，3，2，1 ]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4353587"/>
            <a:ext cx="10221975" cy="868377"/>
            <a:chOff x="979425" y="4353587"/>
            <a:chExt cx="10221975" cy="868377"/>
          </a:xfrm>
        </p:grpSpPr>
        <p:sp>
          <p:nvSpPr>
            <p:cNvPr id="12" name="body-queries"/>
            <p:cNvSpPr txBox="1"/>
            <p:nvPr/>
          </p:nvSpPr>
          <p:spPr>
            <a:xfrm>
              <a:off x="979425" y="43535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[1,4]：4 + 3 + 2 + 1 = 10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[2,3]： 3 + 2 = 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9425" y="5487062"/>
            <a:ext cx="10221975" cy="485113"/>
            <a:chOff x="979425" y="5487062"/>
            <a:chExt cx="10221975" cy="485113"/>
          </a:xfrm>
        </p:grpSpPr>
        <p:sp>
          <p:nvSpPr>
            <p:cNvPr id="14" name="body-cost"/>
            <p:cNvSpPr txBox="1"/>
            <p:nvPr/>
          </p:nvSpPr>
          <p:spPr>
            <a:xfrm>
              <a:off x="979425" y="5487062"/>
              <a:ext cx="102219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每次重新累加最坏 O(nm)，重叠的部分反复被处理。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先保存从第一项开始的和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21975" cy="637513"/>
            <a:chOff x="979425" y="2391437"/>
            <a:chExt cx="10221975" cy="637513"/>
          </a:xfrm>
        </p:grpSpPr>
        <p:sp>
          <p:nvSpPr>
            <p:cNvPr id="7" name="body-meaning"/>
            <p:cNvSpPr txBox="1"/>
            <p:nvPr/>
          </p:nvSpPr>
          <p:spPr>
            <a:xfrm>
              <a:off x="979425" y="2391437"/>
              <a:ext cx="10221975" cy="637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S[i] 表示前 i 项之和；下标 i 表示已经取了多少项。</a:t>
              </a:r>
            </a:p>
          </p:txBody>
        </p:sp>
      </p:grpSp>
      <mc:AlternateContent>
        <mc:Choice Requires="a14">
          <p:sp>
            <p:nvSpPr>
              <p:cNvPr id="9" name="recurrence"/>
              <p:cNvSpPr txBox="1">
                <a:spLocks noGrp="1"/>
              </p:cNvSpPr>
              <p:nvPr/>
            </p:nvSpPr>
            <p:spPr>
              <a:xfrm>
                <a:off x="990600" y="308610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039262"/>
            <a:ext cx="10221975" cy="1018513"/>
            <a:chOff x="979425" y="4039262"/>
            <a:chExt cx="10221975" cy="1018513"/>
          </a:xfrm>
        </p:grpSpPr>
        <p:sp>
          <p:nvSpPr>
            <p:cNvPr id="10" name="body-trace"/>
            <p:cNvSpPr txBox="1"/>
            <p:nvPr/>
          </p:nvSpPr>
          <p:spPr>
            <a:xfrm>
              <a:off x="979425" y="4039262"/>
              <a:ext cx="1022197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原数列： 4 → 3 → 2 → 1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前缀和：0 → 4 → 7 → 9 → 10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391812"/>
            <a:ext cx="10221975" cy="532738"/>
            <a:chOff x="979425" y="5391812"/>
            <a:chExt cx="10221975" cy="532738"/>
          </a:xfrm>
        </p:grpSpPr>
        <p:sp>
          <p:nvSpPr>
            <p:cNvPr id="12" name="body-zero-prefix"/>
            <p:cNvSpPr txBox="1"/>
            <p:nvPr/>
          </p:nvSpPr>
          <p:spPr>
            <a:xfrm>
              <a:off x="979425" y="5391812"/>
              <a:ext cx="102219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S[0] 是空前缀，和为 0；它让从第一项开始的询问也统一。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相减以后，左边多余部分消失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9425" y="2372387"/>
            <a:ext cx="6869175" cy="713713"/>
            <a:chOff x="979425" y="2372387"/>
            <a:chExt cx="6869175" cy="713713"/>
          </a:xfrm>
        </p:grpSpPr>
        <p:sp>
          <p:nvSpPr>
            <p:cNvPr id="7" name="TextBox 7"/>
            <p:cNvSpPr txBox="1"/>
            <p:nvPr/>
          </p:nvSpPr>
          <p:spPr>
            <a:xfrm>
              <a:off x="979425" y="2372387"/>
              <a:ext cx="668715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例如查询 [2,3]：先取 S[3] = 4 + 3 + 2 = 9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990600" y="2838450"/>
              <a:ext cx="68580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Line 9"/>
            <p:cNvSpPr/>
            <p:nvPr/>
          </p:nvSpPr>
          <p:spPr>
            <a:xfrm>
              <a:off x="3276600" y="28384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79425" y="3439187"/>
            <a:ext cx="6869175" cy="713713"/>
            <a:chOff x="979425" y="3439187"/>
            <a:chExt cx="6869175" cy="713713"/>
          </a:xfrm>
        </p:grpSpPr>
        <p:sp>
          <p:nvSpPr>
            <p:cNvPr id="11" name="TextBox 11"/>
            <p:cNvSpPr txBox="1"/>
            <p:nvPr/>
          </p:nvSpPr>
          <p:spPr>
            <a:xfrm>
              <a:off x="979425" y="3439187"/>
              <a:ext cx="669498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再减去 S[1] = 4；只留下第 2、3 项，和为 5。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990600" y="3905250"/>
              <a:ext cx="2286000" cy="24765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3276600" y="3905250"/>
              <a:ext cx="4572000" cy="2476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</p:grpSp>
      <mc:AlternateContent>
        <mc:Choice Requires="a14">
          <p:sp>
            <p:nvSpPr>
              <p:cNvPr id="15" name="range-sum"/>
              <p:cNvSpPr txBox="1">
                <a:spLocks noGrp="1"/>
              </p:cNvSpPr>
              <p:nvPr/>
            </p:nvSpPr>
            <p:spPr>
              <a:xfrm>
                <a:off x="990600" y="4514850"/>
                <a:ext cx="102108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79425" y="5563262"/>
            <a:ext cx="10221975" cy="430227"/>
            <a:chOff x="979425" y="5563262"/>
            <a:chExt cx="10221975" cy="430227"/>
          </a:xfrm>
        </p:grpSpPr>
        <p:sp>
          <p:nvSpPr>
            <p:cNvPr id="16" name="body-left-edge"/>
            <p:cNvSpPr txBox="1"/>
            <p:nvPr/>
          </p:nvSpPr>
          <p:spPr>
            <a:xfrm>
              <a:off x="979425" y="55632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 = 1 时减去 S[0] = 0，第一项不会漏掉。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例2-1：一次预处理服务全部询问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3086100"/>
          </a:xfrm>
          <a:prstGeom prst="roundRect">
            <a:avLst>
              <a:gd name="adj" fmla="val 4321"/>
            </a:avLst>
          </a:prstGeom>
          <a:solidFill>
            <a:schemeClr val="lt2"/>
          </a:solidFill>
          <a:ln>
            <a:noFill/>
          </a:ln>
        </p:spPr>
        <p:txBody>
          <a:bodyPr wrap="square" lIns="179892" tIns="79715" rIns="179892" bIns="-39057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int n; cin &gt;&gt; n; 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vector&lt;ll&gt; sum(n + 1);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ll x; cin &gt;&gt; x; sum[i] = sum[i - 1] + 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m; cin &gt;&gt; m;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 (m--)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l, r; cin &gt;&gt; l &gt;&gt; r;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cout &lt;&lt; sum[r] - sum[l - 1] &lt;&lt; '\n';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72787"/>
            <a:ext cx="10221975" cy="430227"/>
            <a:chOff x="979425" y="5572787"/>
            <a:chExt cx="10221975" cy="430227"/>
          </a:xfrm>
        </p:grpSpPr>
        <p:sp>
          <p:nvSpPr>
            <p:cNvPr id="10" name="body-implementation"/>
            <p:cNvSpPr txBox="1"/>
            <p:nvPr/>
          </p:nvSpPr>
          <p:spPr>
            <a:xfrm>
              <a:off x="979425" y="55727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ll 是 long long；先读数列，再读询问数 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正确性来自逐项相消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58112"/>
            <a:ext cx="10221975" cy="868377"/>
            <a:chOff x="979425" y="2458112"/>
            <a:chExt cx="10221975" cy="868377"/>
          </a:xfrm>
        </p:grpSpPr>
        <p:sp>
          <p:nvSpPr>
            <p:cNvPr id="7" name="body-proof"/>
            <p:cNvSpPr txBox="1"/>
            <p:nvPr/>
          </p:nvSpPr>
          <p:spPr>
            <a:xfrm>
              <a:off x="979425" y="24581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到 l−1 项，在两个前缀中都出现，恰好相消。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l 到 r 项，只在 S[r] 中出现，因此各保留一次。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34462"/>
            <a:ext cx="10221975" cy="849327"/>
            <a:chOff x="979425" y="3734462"/>
            <a:chExt cx="10221975" cy="849327"/>
          </a:xfrm>
        </p:grpSpPr>
        <p:sp>
          <p:nvSpPr>
            <p:cNvPr id="9" name="body-complexity"/>
            <p:cNvSpPr txBox="1"/>
            <p:nvPr/>
          </p:nvSpPr>
          <p:spPr>
            <a:xfrm>
              <a:off x="979425" y="37344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预处理 O(n) ＋ 全部询问 O(m) ＝ O(n+m)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保存 n+1 个前缀和，空间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82237"/>
            <a:ext cx="10221975" cy="932788"/>
            <a:chOff x="979425" y="4982237"/>
            <a:chExt cx="10221975" cy="932788"/>
          </a:xfrm>
        </p:grpSpPr>
        <p:sp>
          <p:nvSpPr>
            <p:cNvPr id="11" name="body-condition"/>
            <p:cNvSpPr txBox="1"/>
            <p:nvPr/>
          </p:nvSpPr>
          <p:spPr>
            <a:xfrm>
              <a:off x="979425" y="4982237"/>
              <a:ext cx="102219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前提：预处理后数列不变。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改动一项，可能使其后所有前缀和都要更新。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例2-2：最大加权矩形必须非空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849327"/>
            <a:chOff x="979425" y="2353337"/>
            <a:chExt cx="10221975" cy="84932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3533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n×n 方阵中选连续的若干行、若干列，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让所选非空矩形的元素和最大。元素可以为负。</a:t>
              </a:r>
            </a:p>
          </p:txBody>
        </p:sp>
      </p:grpSp>
      <mc:AlternateContent>
        <mc:Choice Requires="a14">
          <p:sp>
            <p:nvSpPr>
              <p:cNvPr id="9" name="matrix"/>
              <p:cNvSpPr txBox="1">
                <a:spLocks noGrp="1"/>
              </p:cNvSpPr>
              <p:nvPr/>
            </p:nvSpPr>
            <p:spPr>
              <a:xfrm>
                <a:off x="1047750" y="3333750"/>
                <a:ext cx="4381500" cy="163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5722875" y="3515387"/>
            <a:ext cx="5478525" cy="1475713"/>
            <a:chOff x="5722875" y="3515387"/>
            <a:chExt cx="5478525" cy="1475713"/>
          </a:xfrm>
        </p:grpSpPr>
        <p:sp>
          <p:nvSpPr>
            <p:cNvPr id="10" name="body-example"/>
            <p:cNvSpPr txBox="1"/>
            <p:nvPr/>
          </p:nvSpPr>
          <p:spPr>
            <a:xfrm>
              <a:off x="5722875" y="3515387"/>
              <a:ext cx="5478525" cy="1475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例如左侧矩阵：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取前两行、全部三列，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和为 1−2+3+4−1+2 = 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420387"/>
            <a:ext cx="10221975" cy="561313"/>
            <a:chOff x="979425" y="5420387"/>
            <a:chExt cx="10221975" cy="561313"/>
          </a:xfrm>
        </p:grpSpPr>
        <p:sp>
          <p:nvSpPr>
            <p:cNvPr id="12" name="body-nonempty"/>
            <p:cNvSpPr txBox="1"/>
            <p:nvPr/>
          </p:nvSpPr>
          <p:spPr>
            <a:xfrm>
              <a:off x="979425" y="5420387"/>
              <a:ext cx="10221975" cy="561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不能用“什么也不选”的 0，代替全负矩阵中的答案。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二维前缀要扣除重复的左上角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90600" y="2428875"/>
            <a:ext cx="3048000" cy="2095500"/>
            <a:chOff x="990600" y="2428875"/>
            <a:chExt cx="3048000" cy="2095500"/>
          </a:xfrm>
        </p:grpSpPr>
        <p:sp>
          <p:nvSpPr>
            <p:cNvPr id="7" name="Rectangle 7"/>
            <p:cNvSpPr/>
            <p:nvPr/>
          </p:nvSpPr>
          <p:spPr>
            <a:xfrm>
              <a:off x="990600" y="2428875"/>
              <a:ext cx="3048000" cy="1428750"/>
            </a:xfrm>
            <a:prstGeom prst="rect">
              <a:avLst/>
            </a:prstGeom>
            <a:solidFill>
              <a:schemeClr val="accent3">
                <a:alpha val="13000"/>
              </a:schemeClr>
            </a:solidFill>
            <a:ln w="19050">
              <a:solidFill>
                <a:schemeClr val="accent3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990600" y="2428875"/>
              <a:ext cx="2286000" cy="2095500"/>
            </a:xfrm>
            <a:prstGeom prst="rect">
              <a:avLst/>
            </a:prstGeom>
            <a:solidFill>
              <a:schemeClr val="accent2">
                <a:alpha val="13000"/>
              </a:schemeClr>
            </a:solidFill>
            <a:ln w="19050">
              <a:solidFill>
                <a:schemeClr val="accent2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3276600" y="3857625"/>
              <a:ext cx="762000" cy="6667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80974" y="2928647"/>
              <a:ext cx="180974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左上角被加两次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86024" y="407164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27575" y="2410487"/>
            <a:ext cx="5973825" cy="2037688"/>
            <a:chOff x="5227575" y="2410487"/>
            <a:chExt cx="5973825" cy="2037688"/>
          </a:xfrm>
        </p:grpSpPr>
        <p:sp>
          <p:nvSpPr>
            <p:cNvPr id="13" name="body-explain"/>
            <p:cNvSpPr txBox="1"/>
            <p:nvPr/>
          </p:nvSpPr>
          <p:spPr>
            <a:xfrm>
              <a:off x="5227575" y="2410487"/>
              <a:ext cx="5973825" cy="2037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S[i,j]：前 i 行、前 j 列的和。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先加上方、再加左方，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左上角被加了两遍，要减一次。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最后加入当前格 a[i,j]。</a:t>
              </a:r>
            </a:p>
          </p:txBody>
        </p:sp>
      </p:grpSp>
      <mc:AlternateContent>
        <mc:Choice Requires="a14">
          <p:sp>
            <p:nvSpPr>
              <p:cNvPr id="15" name="recurrence"/>
              <p:cNvSpPr txBox="1">
                <a:spLocks noGrp="1"/>
              </p:cNvSpPr>
              <p:nvPr/>
            </p:nvSpPr>
            <p:spPr>
              <a:xfrm>
                <a:off x="990600" y="4800600"/>
                <a:ext cx="102108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79425" y="5629937"/>
            <a:ext cx="10221975" cy="430227"/>
            <a:chOff x="979425" y="5629937"/>
            <a:chExt cx="10221975" cy="430227"/>
          </a:xfrm>
        </p:grpSpPr>
        <p:sp>
          <p:nvSpPr>
            <p:cNvPr id="16" name="body-boundary"/>
            <p:cNvSpPr txBox="1"/>
            <p:nvPr/>
          </p:nvSpPr>
          <p:spPr>
            <a:xfrm>
              <a:off x="979425" y="56299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0 行、第 0 列全为 0；从上到下、从左到右计算。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任意矩形也用四个前缀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49327"/>
            <a:chOff x="979425" y="2334287"/>
            <a:chExt cx="10221975" cy="849327"/>
          </a:xfrm>
        </p:grpSpPr>
        <p:sp>
          <p:nvSpPr>
            <p:cNvPr id="7" name="body-bounds"/>
            <p:cNvSpPr txBox="1"/>
            <p:nvPr/>
          </p:nvSpPr>
          <p:spPr>
            <a:xfrm>
              <a:off x="979425" y="23342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目标是第 x1 到 x2 行、第 y1 到 y2 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先取右下角对应的前缀，再减去上方和左方。</a:t>
              </a:r>
            </a:p>
          </p:txBody>
        </p:sp>
      </p:grpSp>
      <mc:AlternateContent>
        <mc:Choice Requires="a14">
          <p:sp>
            <p:nvSpPr>
              <p:cNvPr id="9" name="query-formula"/>
              <p:cNvSpPr txBox="1">
                <a:spLocks noGrp="1"/>
              </p:cNvSpPr>
              <p:nvPr/>
            </p:nvSpPr>
            <p:spPr>
              <a:xfrm>
                <a:off x="990600" y="3238500"/>
                <a:ext cx="10210800" cy="714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229762"/>
            <a:ext cx="10221975" cy="551788"/>
            <a:chOff x="979425" y="4229762"/>
            <a:chExt cx="10221975" cy="551788"/>
          </a:xfrm>
        </p:grpSpPr>
        <p:sp>
          <p:nvSpPr>
            <p:cNvPr id="10" name="body-why-add"/>
            <p:cNvSpPr txBox="1"/>
            <p:nvPr/>
          </p:nvSpPr>
          <p:spPr>
            <a:xfrm>
              <a:off x="979425" y="4229762"/>
              <a:ext cx="10221975" cy="551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左上角同时属于上方和左方，被减了两次，要加回一次。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001287"/>
            <a:ext cx="10221975" cy="970888"/>
            <a:chOff x="979425" y="5001287"/>
            <a:chExt cx="10221975" cy="970888"/>
          </a:xfrm>
        </p:grpSpPr>
        <p:sp>
          <p:nvSpPr>
            <p:cNvPr id="12" name="body-example"/>
            <p:cNvSpPr txBox="1"/>
            <p:nvPr/>
          </p:nvSpPr>
          <p:spPr>
            <a:xfrm>
              <a:off x="979425" y="5001287"/>
              <a:ext cx="102219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例如上一页矩阵的 [2..3] 行、[2..3] 列：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四项求和 3−2−0+1 = 2，与 −1+2+2−1 = 2 一致。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查询快了，候选仍可能太多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1202"/>
            <a:ext cx="6127239" cy="1031986"/>
            <a:chOff x="979425" y="2371202"/>
            <a:chExt cx="6127239" cy="1031986"/>
          </a:xfrm>
        </p:grpSpPr>
        <mc:AlternateContent>
          <mc:Choice Requires="a14">
            <p:sp>
              <p:nvSpPr>
                <p:cNvPr id="7" name="body-brute"/>
                <p:cNvSpPr txBox="1"/>
                <p:nvPr/>
              </p:nvSpPr>
              <p:spPr>
                <a:xfrm>
                  <a:off x="979425" y="237120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枚举上、下、左、右四条边，有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 个候选。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每次再逐格求和，最坏会花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 时间。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79425" y="3628502"/>
            <a:ext cx="5694169" cy="1031986"/>
            <a:chOff x="979425" y="3628502"/>
            <a:chExt cx="5694169" cy="1031986"/>
          </a:xfrm>
        </p:grpSpPr>
        <mc:AlternateContent>
          <mc:Choice Requires="a14">
            <p:sp>
              <p:nvSpPr>
                <p:cNvPr id="9" name="body-prefix"/>
                <p:cNvSpPr txBox="1"/>
                <p:nvPr/>
              </p:nvSpPr>
              <p:spPr>
                <a:xfrm>
                  <a:off x="979425" y="362850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二维前缀把每次求和降到 O(1)，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但四条边还在逐一枚举，总时间仍是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25" y="5039387"/>
            <a:ext cx="10221975" cy="904213"/>
            <a:chOff x="979425" y="5039387"/>
            <a:chExt cx="10221975" cy="904213"/>
          </a:xfrm>
        </p:grpSpPr>
        <p:sp>
          <p:nvSpPr>
            <p:cNvPr id="11" name="body-question"/>
            <p:cNvSpPr txBox="1"/>
            <p:nvPr/>
          </p:nvSpPr>
          <p:spPr>
            <a:xfrm>
              <a:off x="979425" y="5039387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先固定上下边。剩下的左右边，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能否通过一次扫描找出最优选择？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固定上下边，把每列压成一个数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513688"/>
            <a:chOff x="979425" y="2362862"/>
            <a:chExt cx="10221975" cy="513688"/>
          </a:xfrm>
        </p:grpSpPr>
        <p:sp>
          <p:nvSpPr>
            <p:cNvPr id="7" name="body-band"/>
            <p:cNvSpPr txBox="1"/>
            <p:nvPr/>
          </p:nvSpPr>
          <p:spPr>
            <a:xfrm>
              <a:off x="979425" y="236286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例如仍看前面的矩阵，先固定第 1 到第 2 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3028950"/>
            <a:ext cx="5715000" cy="2012039"/>
            <a:chOff x="990600" y="3028950"/>
            <a:chExt cx="5715000" cy="2012039"/>
          </a:xfrm>
        </p:grpSpPr>
        <p:sp>
          <p:nvSpPr>
            <p:cNvPr id="9" name="Rectangle 9"/>
            <p:cNvSpPr/>
            <p:nvPr/>
          </p:nvSpPr>
          <p:spPr>
            <a:xfrm>
              <a:off x="9906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861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51816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664590" y="3220112"/>
              <a:ext cx="176019" cy="9636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683255" y="3220112"/>
              <a:ext cx="329689" cy="9636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−2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55590" y="3220112"/>
              <a:ext cx="176019" cy="9636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59980" y="4610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74035" y="461076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−3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50980" y="4610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42125" y="3143912"/>
            <a:ext cx="3859275" cy="1875763"/>
            <a:chOff x="7342125" y="3143912"/>
            <a:chExt cx="3859275" cy="1875763"/>
          </a:xfrm>
        </p:grpSpPr>
        <p:sp>
          <p:nvSpPr>
            <p:cNvPr id="19" name="body-correspondence"/>
            <p:cNvSpPr txBox="1"/>
            <p:nvPr/>
          </p:nvSpPr>
          <p:spPr>
            <a:xfrm>
              <a:off x="7342125" y="3143912"/>
              <a:ext cx="3859275" cy="18757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每列只保存行带内的和。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原矩形左右边之间的列，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正好组成一个连续子段。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9425" y="5410862"/>
            <a:ext cx="10221975" cy="561313"/>
            <a:chOff x="979425" y="5410862"/>
            <a:chExt cx="10221975" cy="561313"/>
          </a:xfrm>
        </p:grpSpPr>
        <p:sp>
          <p:nvSpPr>
            <p:cNvPr id="21" name="body-reuse"/>
            <p:cNvSpPr txBox="1"/>
            <p:nvPr/>
          </p:nvSpPr>
          <p:spPr>
            <a:xfrm>
              <a:off x="979425" y="5410862"/>
              <a:ext cx="10221975" cy="561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现在可以用第 1 章的非空最大子段和，选择最好的左右边。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9422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例如前两行压成 5，−3，5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513688"/>
            <a:chOff x="979425" y="2372387"/>
            <a:chExt cx="10221975" cy="513688"/>
          </a:xfrm>
        </p:grpSpPr>
        <p:sp>
          <p:nvSpPr>
            <p:cNvPr id="7" name="body-meaning"/>
            <p:cNvSpPr txBox="1"/>
            <p:nvPr/>
          </p:nvSpPr>
          <p:spPr>
            <a:xfrm>
              <a:off x="979425" y="2372387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ending 保存“必须在当前列结束”的最大子段和。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162962"/>
            <a:ext cx="10221975" cy="485113"/>
            <a:chOff x="979425" y="3162962"/>
            <a:chExt cx="10221975" cy="485113"/>
          </a:xfrm>
        </p:grpSpPr>
        <p:sp>
          <p:nvSpPr>
            <p:cNvPr id="9" name="body-first"/>
            <p:cNvSpPr txBox="1"/>
            <p:nvPr/>
          </p:nvSpPr>
          <p:spPr>
            <a:xfrm>
              <a:off x="979425" y="3162962"/>
              <a:ext cx="102219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列：只能选 5，ending = 5，全局答案 =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934487"/>
            <a:ext cx="10221975" cy="485113"/>
            <a:chOff x="979425" y="3934487"/>
            <a:chExt cx="10221975" cy="485113"/>
          </a:xfrm>
        </p:grpSpPr>
        <p:sp>
          <p:nvSpPr>
            <p:cNvPr id="11" name="body-second"/>
            <p:cNvSpPr txBox="1"/>
            <p:nvPr/>
          </p:nvSpPr>
          <p:spPr>
            <a:xfrm>
              <a:off x="979425" y="3934487"/>
              <a:ext cx="102219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列：max(−3, 5−3) = 2，全局答案仍为 5。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706012"/>
            <a:ext cx="10221975" cy="485113"/>
            <a:chOff x="979425" y="4706012"/>
            <a:chExt cx="10221975" cy="485113"/>
          </a:xfrm>
        </p:grpSpPr>
        <p:sp>
          <p:nvSpPr>
            <p:cNvPr id="13" name="body-third"/>
            <p:cNvSpPr txBox="1"/>
            <p:nvPr/>
          </p:nvSpPr>
          <p:spPr>
            <a:xfrm>
              <a:off x="979425" y="4706012"/>
              <a:ext cx="102219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3 列：max(5, 2+5) = 7，全局答案更新为 7。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5401337"/>
            <a:ext cx="10221975" cy="599413"/>
            <a:chOff x="979425" y="5401337"/>
            <a:chExt cx="10221975" cy="599413"/>
          </a:xfrm>
        </p:grpSpPr>
        <p:sp>
          <p:nvSpPr>
            <p:cNvPr id="15" name="body-continuity"/>
            <p:cNvSpPr txBox="1"/>
            <p:nvPr/>
          </p:nvSpPr>
          <p:spPr>
            <a:xfrm>
              <a:off x="979425" y="5401337"/>
              <a:ext cx="10221975" cy="599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两端的 5 之间必须保留 −3。再枚举其他上下边，继续取最大。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8958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例2-2：先建二维前缀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2790825"/>
          </a:xfrm>
          <a:prstGeom prst="roundRect">
            <a:avLst>
              <a:gd name="adj" fmla="val 4778"/>
            </a:avLst>
          </a:prstGeom>
          <a:solidFill>
            <a:schemeClr val="lt2"/>
          </a:solidFill>
          <a:ln>
            <a:noFill/>
          </a:ln>
        </p:spPr>
        <p:txBody>
          <a:bodyPr wrap="square" lIns="179893" tIns="79716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n; cin &gt;&gt; 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vector&lt;vector&lt;ll&gt;&gt; sum(n + 1, vector&lt;ll&gt;(n + 1));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ll x; cin &gt;&gt; 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sum[i][j] = sum[i - 1][j] + sum[i][j - 1]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- sum[i - 1][j - 1] + 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296562"/>
            <a:ext cx="10221975" cy="811227"/>
            <a:chOff x="979425" y="5296562"/>
            <a:chExt cx="10221975" cy="811227"/>
          </a:xfrm>
        </p:grpSpPr>
        <p:sp>
          <p:nvSpPr>
            <p:cNvPr id="10" name="body-initialization"/>
            <p:cNvSpPr txBox="1"/>
            <p:nvPr/>
          </p:nvSpPr>
          <p:spPr>
            <a:xfrm>
              <a:off x="979425" y="5296562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的第 0 行、第 0 列初始为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读入当前格时，上方、左方和左上角的前缀都已算好。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例2-2：枚举行带并扫描列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514725"/>
          </a:xfrm>
          <a:prstGeom prst="roundRect">
            <a:avLst>
              <a:gd name="adj" fmla="val 3794"/>
            </a:avLst>
          </a:prstGeom>
          <a:solidFill>
            <a:schemeClr val="lt2"/>
          </a:solidFill>
          <a:ln>
            <a:noFill/>
          </a:ln>
        </p:spPr>
        <p:txBody>
          <a:bodyPr wrap="square" lIns="179893" tIns="60666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answer = LLONG_MIN;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top = 1; top &lt;= n; ++top)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bottom = top; bottom &lt;= n; ++bottom)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ll ending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ll column = sum[bottom][j] - sum[top - 1][j]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    - sum[bottom][j - 1] + sum[top - 1][j - 1];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ending = max(column, ending + column);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answer = max(answer, ending);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 &lt;&lt; answer &lt;&lt; 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805197"/>
            <a:ext cx="10220451" cy="371553"/>
            <a:chOff x="980949" y="5805197"/>
            <a:chExt cx="10220451" cy="371553"/>
          </a:xfrm>
        </p:grpSpPr>
        <p:sp>
          <p:nvSpPr>
            <p:cNvPr id="10" name="body-nonempty"/>
            <p:cNvSpPr txBox="1"/>
            <p:nvPr/>
          </p:nvSpPr>
          <p:spPr>
            <a:xfrm>
              <a:off x="980949" y="580519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每次更新 ending 都包含当前列；answer 取负无穷初值，保留全负情况。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每个矩形都属于一对上下边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29537"/>
            <a:ext cx="10221975" cy="1306527"/>
            <a:chOff x="979425" y="2429537"/>
            <a:chExt cx="10221975" cy="1306527"/>
          </a:xfrm>
        </p:grpSpPr>
        <p:sp>
          <p:nvSpPr>
            <p:cNvPr id="7" name="body-proof"/>
            <p:cNvSpPr txBox="1"/>
            <p:nvPr/>
          </p:nvSpPr>
          <p:spPr>
            <a:xfrm>
              <a:off x="979425" y="2429537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取任意一个最优矩形，它的上下边一定会被枚举。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轮到这对上下边时，最大子段和会选出最好的左右边，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结果至少与这个矩形一样好，因此不会漏掉全局最优解。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952352"/>
            <a:ext cx="6951469" cy="1031986"/>
            <a:chOff x="979425" y="3952352"/>
            <a:chExt cx="6951469" cy="1031986"/>
          </a:xfrm>
        </p:grpSpPr>
        <mc:AlternateContent>
          <mc:Choice Requires="a14">
            <p:sp>
              <p:nvSpPr>
                <p:cNvPr id="9" name="body-complexity"/>
                <p:cNvSpPr txBox="1"/>
                <p:nvPr/>
              </p:nvSpPr>
              <p:spPr>
                <a:xfrm>
                  <a:off x="979425" y="395235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上下边有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 对，每对扫描 n 列，总时间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  <a:br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二维前缀占用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 空间。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25" y="5258462"/>
            <a:ext cx="10221975" cy="811227"/>
            <a:chOff x="979425" y="5258462"/>
            <a:chExt cx="10221975" cy="811227"/>
          </a:xfrm>
        </p:grpSpPr>
        <p:sp>
          <p:nvSpPr>
            <p:cNvPr id="11" name="body-negative-test"/>
            <p:cNvSpPr txBox="1"/>
            <p:nvPr/>
          </p:nvSpPr>
          <p:spPr>
            <a:xfrm>
              <a:off x="979425" y="5258462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全负时，选最大的单格就是答案。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例如用只有一个数 −5 的矩阵，检查程序是否误答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例2-3：为质检选择重量门槛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868377"/>
            <a:chOff x="979425" y="2381912"/>
            <a:chExt cx="10221975" cy="86837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3819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每块矿石有重量和价值。统一选择一个门槛 W，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只有重量不小于 W 的矿石参与质检。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63012"/>
            <a:ext cx="10221975" cy="868377"/>
            <a:chOff x="979425" y="3563012"/>
            <a:chExt cx="10221975" cy="868377"/>
          </a:xfrm>
        </p:grpSpPr>
        <p:sp>
          <p:nvSpPr>
            <p:cNvPr id="9" name="body-contribution"/>
            <p:cNvSpPr txBox="1"/>
            <p:nvPr/>
          </p:nvSpPr>
          <p:spPr>
            <a:xfrm>
              <a:off x="979425" y="35630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一段区间的质检值 = 合格矿石的数量 × 价值总和。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例如两块合格矿石的价值为 4、2，贡献为 2×(4+2)=12。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77462"/>
            <a:ext cx="10221975" cy="1085188"/>
            <a:chOff x="979425" y="4877462"/>
            <a:chExt cx="10221975" cy="1085188"/>
          </a:xfrm>
        </p:grpSpPr>
        <p:sp>
          <p:nvSpPr>
            <p:cNvPr id="11" name="body-target"/>
            <p:cNvSpPr txBox="1"/>
            <p:nvPr/>
          </p:nvSpPr>
          <p:spPr>
            <a:xfrm>
              <a:off x="979425" y="4877462"/>
              <a:ext cx="10221975" cy="1085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把 m 段的质检值加起来得到 Y。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题目要求选择 W，使 Y 与给定目标 S 的绝对差最小。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两个前缀保存两个统计量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21975" cy="849327"/>
            <a:chOff x="979425" y="2391437"/>
            <a:chExt cx="10221975" cy="849327"/>
          </a:xfrm>
        </p:grpSpPr>
        <p:sp>
          <p:nvSpPr>
            <p:cNvPr id="7" name="body-counts"/>
            <p:cNvSpPr txBox="1"/>
            <p:nvPr/>
          </p:nvSpPr>
          <p:spPr>
            <a:xfrm>
              <a:off x="979425" y="23914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W 后，合格矿石记 1，不合格记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累加得到 C[i]：前 i 块中合格矿石的数量。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15387"/>
            <a:ext cx="10221975" cy="849327"/>
            <a:chOff x="979425" y="3515387"/>
            <a:chExt cx="10221975" cy="849327"/>
          </a:xfrm>
        </p:grpSpPr>
        <p:sp>
          <p:nvSpPr>
            <p:cNvPr id="9" name="body-values"/>
            <p:cNvSpPr txBox="1"/>
            <p:nvPr/>
          </p:nvSpPr>
          <p:spPr>
            <a:xfrm>
              <a:off x="979425" y="35153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合格矿石保留原价值，不合格记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累加得到 V[i]：前 i 块中合格矿石的价值和。</a:t>
              </a:r>
            </a:p>
          </p:txBody>
        </p:sp>
      </p:grpSp>
      <mc:AlternateContent>
        <mc:Choice Requires="a14">
          <p:sp>
            <p:nvSpPr>
              <p:cNvPr id="11" name="quality-sum"/>
              <p:cNvSpPr txBox="1">
                <a:spLocks noGrp="1"/>
              </p:cNvSpPr>
              <p:nvPr/>
            </p:nvSpPr>
            <p:spPr>
              <a:xfrm>
                <a:off x="990600" y="4505325"/>
                <a:ext cx="102108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W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V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V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610887"/>
            <a:ext cx="10221975" cy="430227"/>
            <a:chOff x="979425" y="5610887"/>
            <a:chExt cx="10221975" cy="430227"/>
          </a:xfrm>
        </p:grpSpPr>
        <p:sp>
          <p:nvSpPr>
            <p:cNvPr id="12" name="body-cost"/>
            <p:cNvSpPr txBox="1"/>
            <p:nvPr/>
          </p:nvSpPr>
          <p:spPr>
            <a:xfrm>
              <a:off x="979425" y="56108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每个门槛建一次前缀，再扫描所有区间，花 O(n+m) 时间。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提高门槛，总质检值不会增加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68377"/>
            <a:chOff x="979425" y="2410487"/>
            <a:chExt cx="10221975" cy="868377"/>
          </a:xfrm>
        </p:grpSpPr>
        <p:sp>
          <p:nvSpPr>
            <p:cNvPr id="7" name="body-removed"/>
            <p:cNvSpPr txBox="1"/>
            <p:nvPr/>
          </p:nvSpPr>
          <p:spPr>
            <a:xfrm>
              <a:off x="979425" y="24104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门槛升高，原来合格的矿石可能被剔除，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原来不合格的矿石不会因此加入。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21975" cy="868377"/>
            <a:chOff x="979425" y="3591587"/>
            <a:chExt cx="10221975" cy="868377"/>
          </a:xfrm>
        </p:grpSpPr>
        <p:sp>
          <p:nvSpPr>
            <p:cNvPr id="9" name="body-nonnegative"/>
            <p:cNvSpPr txBox="1"/>
            <p:nvPr/>
          </p:nvSpPr>
          <p:spPr>
            <a:xfrm>
              <a:off x="979425" y="35915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矿石价值非负，所以每段的合格数量、价值和都不增加。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两个非负量的乘积不增加，各段相加得到的 Y 也不增加。</a:t>
              </a:r>
            </a:p>
          </p:txBody>
        </p:sp>
      </p:grpSp>
      <mc:AlternateContent>
        <mc:Choice Requires="a14">
          <p:sp>
            <p:nvSpPr>
              <p:cNvPr id="11" name="monotonicity"/>
              <p:cNvSpPr txBox="1">
                <a:spLocks noGrp="1"/>
              </p:cNvSpPr>
              <p:nvPr/>
            </p:nvSpPr>
            <p:spPr>
              <a:xfrm>
                <a:off x="990600" y="461010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W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W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⇒Y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496587"/>
            <a:ext cx="10221975" cy="504163"/>
            <a:chOff x="979425" y="5496587"/>
            <a:chExt cx="10221975" cy="504163"/>
          </a:xfrm>
        </p:grpSpPr>
        <p:sp>
          <p:nvSpPr>
            <p:cNvPr id="12" name="body-jump"/>
            <p:cNvSpPr txBox="1"/>
            <p:nvPr/>
          </p:nvSpPr>
          <p:spPr>
            <a:xfrm>
              <a:off x="979425" y="5496587"/>
              <a:ext cx="102219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可以一次减少很多，不一定存在恰好使 Y = S 的门槛。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跨过目标时，两侧都要比较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49327"/>
            <a:chOff x="979425" y="2334287"/>
            <a:chExt cx="10221975" cy="849327"/>
          </a:xfrm>
        </p:grpSpPr>
        <p:sp>
          <p:nvSpPr>
            <p:cNvPr id="7" name="body-example-data"/>
            <p:cNvSpPr txBox="1"/>
            <p:nvPr/>
          </p:nvSpPr>
          <p:spPr>
            <a:xfrm>
              <a:off x="979425" y="23342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例如重量 [2,5,3]，价值 [4,2,1]，区间 [1,2]、[2,3]。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 S = 6。提高门槛后，Y 怎样变化？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53462"/>
            <a:ext cx="10221975" cy="466063"/>
            <a:chOff x="979425" y="3353462"/>
            <a:chExt cx="10221975" cy="466063"/>
          </a:xfrm>
        </p:grpSpPr>
        <p:sp>
          <p:nvSpPr>
            <p:cNvPr id="9" name="body-all-selected"/>
            <p:cNvSpPr txBox="1"/>
            <p:nvPr/>
          </p:nvSpPr>
          <p:spPr>
            <a:xfrm>
              <a:off x="979425" y="3353462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 为 1、2：两段都选两块，Y = 2×6+2×3 = 18。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048787"/>
            <a:ext cx="10221975" cy="849327"/>
            <a:chOff x="979425" y="4048787"/>
            <a:chExt cx="10221975" cy="849327"/>
          </a:xfrm>
        </p:grpSpPr>
        <p:sp>
          <p:nvSpPr>
            <p:cNvPr id="11" name="body-middle"/>
            <p:cNvSpPr txBox="1"/>
            <p:nvPr/>
          </p:nvSpPr>
          <p:spPr>
            <a:xfrm>
              <a:off x="979425" y="40487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 = 3：第一段只选重量 5，Y = 1×2+2×3 = 8。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 为 4、5：每段只选重量 5，Y = 1×2+1×2 = 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172737"/>
            <a:ext cx="10221975" cy="849327"/>
            <a:chOff x="979425" y="5172737"/>
            <a:chExt cx="10221975" cy="849327"/>
          </a:xfrm>
        </p:grpSpPr>
        <p:sp>
          <p:nvSpPr>
            <p:cNvPr id="13" name="body-answer"/>
            <p:cNvSpPr txBox="1"/>
            <p:nvPr/>
          </p:nvSpPr>
          <p:spPr>
            <a:xfrm>
              <a:off x="979425" y="51727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W = 6：全部不合格，Y = 0。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Y 从 8 跳到 4，跨过 6；两边的绝对差都是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二分第一个不大于目标的门槛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849327"/>
            <a:chOff x="979425" y="2353337"/>
            <a:chExt cx="10221975" cy="849327"/>
          </a:xfrm>
        </p:grpSpPr>
        <p:sp>
          <p:nvSpPr>
            <p:cNvPr id="7" name="body-search-range"/>
            <p:cNvSpPr txBox="1"/>
            <p:nvPr/>
          </p:nvSpPr>
          <p:spPr>
            <a:xfrm>
              <a:off x="979425" y="23533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搜索 W = 1 到 maxWeight+1。最后一个门槛会排除全部矿石，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于是 Y = 0，一定满足 Y ≤ S。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3219450"/>
            <a:ext cx="10210800" cy="895350"/>
            <a:chOff x="990600" y="3219450"/>
            <a:chExt cx="10210800" cy="895350"/>
          </a:xfrm>
        </p:grpSpPr>
        <p:sp>
          <p:nvSpPr>
            <p:cNvPr id="9" name="Rectangle 9"/>
            <p:cNvSpPr/>
            <p:nvPr/>
          </p:nvSpPr>
          <p:spPr>
            <a:xfrm>
              <a:off x="990600" y="3324225"/>
              <a:ext cx="4933950" cy="15240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5924550" y="3324225"/>
              <a:ext cx="5276850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22325" y="3648737"/>
              <a:ext cx="330027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&gt; S，越靠右越接近 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80075" y="3648737"/>
              <a:ext cx="330027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≤ S，越靠左越接近 S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5924550" y="3219450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79425" y="4591712"/>
            <a:ext cx="10221975" cy="1306527"/>
            <a:chOff x="979425" y="4591712"/>
            <a:chExt cx="10221975" cy="1306527"/>
          </a:xfrm>
        </p:grpSpPr>
        <p:sp>
          <p:nvSpPr>
            <p:cNvPr id="15" name="body-neighbors"/>
            <p:cNvSpPr txBox="1"/>
            <p:nvPr/>
          </p:nvSpPr>
          <p:spPr>
            <a:xfrm>
              <a:off x="979425" y="459171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设第一个满足条件的门槛为 W。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左侧最优在 W−1，右侧最优在 W，比较这两处绝对差。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W = 1，左侧没有候选，只检查 W 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例2-3：实现一次门槛检查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495675"/>
          </a:xfrm>
          <a:prstGeom prst="roundRect">
            <a:avLst>
              <a:gd name="adj" fmla="val 3815"/>
            </a:avLst>
          </a:prstGeom>
          <a:solidFill>
            <a:schemeClr val="lt2"/>
          </a:solidFill>
          <a:ln>
            <a:noFill/>
          </a:ln>
        </p:spPr>
        <p:txBody>
          <a:bodyPr wrap="square" lIns="179889" tIns="606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auto checkValue = [&amp;](int threshold)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bool chosen = weight[i] &gt;= threshold;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count[i] = count[i - 1] + chosen;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sum[i] = sum[i - 1] + (chosen ? value[i] : 0);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i128 total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j = 0; j &lt; m; ++j)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total += (i128)(count[r[j]] - count[l[j] - 1])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* (sum[r[j]] - sum[l[j] - 1]);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return total;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805197"/>
            <a:ext cx="10220451" cy="371553"/>
            <a:chOff x="980949" y="5805197"/>
            <a:chExt cx="10220451" cy="371553"/>
          </a:xfrm>
        </p:grpSpPr>
        <p:sp>
          <p:nvSpPr>
            <p:cNvPr id="10" name="body-types"/>
            <p:cNvSpPr txBox="1"/>
            <p:nvPr/>
          </p:nvSpPr>
          <p:spPr>
            <a:xfrm>
              <a:off x="980949" y="580519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count、sum 是 long long 前缀；i128 是 __int128_t，用于乘积与总和。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例2-3：比较二分边界两侧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2133600"/>
          </a:xfrm>
          <a:prstGeom prst="roundRect">
            <a:avLst>
              <a:gd name="adj" fmla="val 6250"/>
            </a:avLst>
          </a:prstGeom>
          <a:solidFill>
            <a:schemeClr val="lt2"/>
          </a:solidFill>
          <a:ln>
            <a:noFill/>
          </a:ln>
        </p:spPr>
        <p:txBody>
          <a:bodyPr wrap="square" lIns="179892" tIns="79715" rIns="179892" bIns="-39057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low = 1, high = maximumWeight + 1;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 (low &lt; high)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mid = low + (high - low) / 2;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(checkValue(mid) &lt;= target) high = mid;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else low = mid + 1;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4677437"/>
            <a:ext cx="10221975" cy="849327"/>
            <a:chOff x="979425" y="4677437"/>
            <a:chExt cx="10221975" cy="849327"/>
          </a:xfrm>
        </p:grpSpPr>
        <p:sp>
          <p:nvSpPr>
            <p:cNvPr id="10" name="body-neighbors"/>
            <p:cNvSpPr txBox="1"/>
            <p:nvPr/>
          </p:nvSpPr>
          <p:spPr>
            <a:xfrm>
              <a:off x="979425" y="46774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结束时 low 就是第一个合适的门槛。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依次检查 max(1,low−1) 到 low，取最小的绝对差。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648987"/>
            <a:ext cx="10221975" cy="430227"/>
            <a:chOff x="979425" y="5648987"/>
            <a:chExt cx="10221975" cy="430227"/>
          </a:xfrm>
        </p:grpSpPr>
        <p:sp>
          <p:nvSpPr>
            <p:cNvPr id="12" name="body-condition"/>
            <p:cNvSpPr txBox="1"/>
            <p:nvPr/>
          </p:nvSpPr>
          <p:spPr>
            <a:xfrm>
              <a:off x="979425" y="56489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二分的条件是 Y ≤ S；绝对差本身并不单调。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复杂度与数值类型都要检查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68377"/>
            <a:chOff x="979425" y="2410487"/>
            <a:chExt cx="10221975" cy="868377"/>
          </a:xfrm>
        </p:grpSpPr>
        <p:sp>
          <p:nvSpPr>
            <p:cNvPr id="7" name="body-complexity"/>
            <p:cNvSpPr txBox="1"/>
            <p:nvPr/>
          </p:nvSpPr>
          <p:spPr>
            <a:xfrm>
              <a:off x="979425" y="24104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每次检查 O(n+m)，二分需要 O(log maxWeight) 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总时间 O((n+m) log maxWeight)，空间 O(n+m)。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67787"/>
            <a:ext cx="10221975" cy="868377"/>
            <a:chOff x="979425" y="3667787"/>
            <a:chExt cx="10221975" cy="868377"/>
          </a:xfrm>
        </p:grpSpPr>
        <p:sp>
          <p:nvSpPr>
            <p:cNvPr id="9" name="body-intermediate"/>
            <p:cNvSpPr txBox="1"/>
            <p:nvPr/>
          </p:nvSpPr>
          <p:spPr>
            <a:xfrm>
              <a:off x="979425" y="36677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要把许多“数量 × 价值和”相加，可能超过 64 位范围。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先转成 __int128 再乘，乘积和 total 都用同样的类型。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91762"/>
            <a:ext cx="10221975" cy="989938"/>
            <a:chOff x="979425" y="4991762"/>
            <a:chExt cx="10221975" cy="989938"/>
          </a:xfrm>
        </p:grpSpPr>
        <p:sp>
          <p:nvSpPr>
            <p:cNvPr id="11" name="body-final-answer"/>
            <p:cNvSpPr txBox="1"/>
            <p:nvPr/>
          </p:nvSpPr>
          <p:spPr>
            <a:xfrm>
              <a:off x="979425" y="4991762"/>
              <a:ext cx="102219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当矿石全不合格时，Y = 0，绝对差为 S。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因此最优差一定不超过 S，最终可以转回 long long 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1088136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差分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4251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给一整段成绩都加 5 分，必须逐项修改吗？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先记录变化的边界，最后再算出每个人的成绩。</a:t>
            </a:r>
          </a:p>
        </p:txBody>
      </p:sp>
    </p:spTree>
  </p:cSld>
  <p:clrMapOvr>
    <a:masterClrMapping/>
  </p:clrMapOvr>
  <p:transition p14:dur="400">
    <p:fade/>
  </p:transition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差分记录相邻两项相差多少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868377"/>
            <a:chOff x="979425" y="2372387"/>
            <a:chExt cx="10221975" cy="868377"/>
          </a:xfrm>
        </p:grpSpPr>
        <p:sp>
          <p:nvSpPr>
            <p:cNvPr id="7" name="body-example"/>
            <p:cNvSpPr txBox="1"/>
            <p:nvPr/>
          </p:nvSpPr>
          <p:spPr>
            <a:xfrm>
              <a:off x="979425" y="23723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例如成绩 a = [80,82,85,90]，与前一项的差是：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 = [80,2,3,5]。第一项前面补一个 0。</a:t>
              </a:r>
            </a:p>
          </p:txBody>
        </p:sp>
      </p:grpSp>
      <mc:AlternateContent>
        <mc:Choice Requires="a14">
          <p:sp>
            <p:nvSpPr>
              <p:cNvPr id="9" name="difference-definition"/>
              <p:cNvSpPr txBox="1">
                <a:spLocks noGrp="1"/>
              </p:cNvSpPr>
              <p:nvPr/>
            </p:nvSpPr>
            <p:spPr>
              <a:xfrm>
                <a:off x="990600" y="3381375"/>
                <a:ext cx="102108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34562"/>
            <a:ext cx="10221975" cy="868377"/>
            <a:chOff x="979425" y="4534562"/>
            <a:chExt cx="10221975" cy="868377"/>
          </a:xfrm>
        </p:grpSpPr>
        <p:sp>
          <p:nvSpPr>
            <p:cNvPr id="10" name="body-restore"/>
            <p:cNvSpPr txBox="1"/>
            <p:nvPr/>
          </p:nvSpPr>
          <p:spPr>
            <a:xfrm>
              <a:off x="979425" y="45345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恢复第 3 项：80 + 2 + 3 = 85。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展开差分后，中间项两两抵消，只留下 a[i]。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601362"/>
            <a:ext cx="10221975" cy="430227"/>
            <a:chOff x="979425" y="5601362"/>
            <a:chExt cx="10221975" cy="430227"/>
          </a:xfrm>
        </p:grpSpPr>
        <p:sp>
          <p:nvSpPr>
            <p:cNvPr id="12" name="body-connection"/>
            <p:cNvSpPr txBox="1"/>
            <p:nvPr/>
          </p:nvSpPr>
          <p:spPr>
            <a:xfrm>
              <a:off x="979425" y="56013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对原数组做差分，再对差分求前缀和，就能还原原数组。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区间加法只改开始与结束处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49327"/>
            <a:chOff x="979425" y="2362862"/>
            <a:chExt cx="10221975" cy="849327"/>
          </a:xfrm>
        </p:grpSpPr>
        <p:sp>
          <p:nvSpPr>
            <p:cNvPr id="7" name="body-inside"/>
            <p:cNvSpPr txBox="1"/>
            <p:nvPr/>
          </p:nvSpPr>
          <p:spPr>
            <a:xfrm>
              <a:off x="979425" y="23628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[l,r] 中的每一项都加 v。区间内部相邻两项同时增加，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它们的差不变；只有两端与区间外的交界发生变化。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3343275"/>
            <a:ext cx="10210800" cy="935714"/>
            <a:chOff x="990600" y="3343275"/>
            <a:chExt cx="10210800" cy="935714"/>
          </a:xfrm>
        </p:grpSpPr>
        <p:sp>
          <p:nvSpPr>
            <p:cNvPr id="9" name="Line 9"/>
            <p:cNvSpPr/>
            <p:nvPr/>
          </p:nvSpPr>
          <p:spPr>
            <a:xfrm>
              <a:off x="990600" y="3562350"/>
              <a:ext cx="10210800" cy="9525"/>
            </a:xfrm>
            <a:custGeom>
              <a:avLst/>
              <a:gdLst/>
              <a:ahLst/>
              <a:cxnLst/>
              <a:rect l="l" t="t" r="r" b="b"/>
              <a:pathLst>
                <a:path w="10210800" h="9525">
                  <a:moveTo>
                    <a:pt x="0" y="0"/>
                  </a:moveTo>
                  <a:lnTo>
                    <a:pt x="1021080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48000" y="3476625"/>
              <a:ext cx="5429250" cy="171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3048000" y="3343275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477250" y="3343275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884425" y="3848762"/>
              <a:ext cx="169567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l：开始加 v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18400" y="3848762"/>
              <a:ext cx="172529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r+1：抵消 v</a:t>
              </a:r>
            </a:p>
          </p:txBody>
        </p:sp>
      </p:grpSp>
      <mc:AlternateContent>
        <mc:Choice Requires="a14">
          <p:sp>
            <p:nvSpPr>
              <p:cNvPr id="16" name="updates"/>
              <p:cNvSpPr txBox="1">
                <a:spLocks noGrp="1"/>
              </p:cNvSpPr>
              <p:nvPr/>
            </p:nvSpPr>
            <p:spPr>
              <a:xfrm>
                <a:off x="990600" y="4400550"/>
                <a:ext cx="102108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←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←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8" name="Group 18"/>
          <p:cNvGrpSpPr/>
          <p:nvPr/>
        </p:nvGrpSpPr>
        <p:grpSpPr>
          <a:xfrm>
            <a:off x="979425" y="5325137"/>
            <a:ext cx="10221975" cy="792177"/>
            <a:chOff x="979425" y="5325137"/>
            <a:chExt cx="10221975" cy="792177"/>
          </a:xfrm>
        </p:grpSpPr>
        <p:sp>
          <p:nvSpPr>
            <p:cNvPr id="17" name="body-sentinel"/>
            <p:cNvSpPr txBox="1"/>
            <p:nvPr/>
          </p:nvSpPr>
          <p:spPr>
            <a:xfrm>
              <a:off x="979425" y="5325137"/>
              <a:ext cx="102219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恢复前缀时，从 l 起多加 v，到 r+1 时抵消。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数组要留出 n+1 这个位置，才能处理 r = n。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例2-4：全部调整后再找最低分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542263"/>
            <a:chOff x="979425" y="2381912"/>
            <a:chExt cx="10221975" cy="542263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381912"/>
              <a:ext cx="102219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语文成绩：完成 p 次区间加分后，输出最后的最低分。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134387"/>
            <a:ext cx="10221975" cy="868377"/>
            <a:chOff x="979425" y="3134387"/>
            <a:chExt cx="10221975" cy="868377"/>
          </a:xfrm>
        </p:grpSpPr>
        <p:sp>
          <p:nvSpPr>
            <p:cNvPr id="9" name="body-original"/>
            <p:cNvSpPr txBox="1"/>
            <p:nvPr/>
          </p:nvSpPr>
          <p:spPr>
            <a:xfrm>
              <a:off x="979425" y="31343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例如原成绩 [80,82,85,90]，差分为 [80,2,3,5]。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 [2,3] 加 5：d[2] 加 5，d[4] 减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344062"/>
            <a:ext cx="10221975" cy="513688"/>
            <a:chOff x="979425" y="4344062"/>
            <a:chExt cx="10221975" cy="513688"/>
          </a:xfrm>
        </p:grpSpPr>
        <p:sp>
          <p:nvSpPr>
            <p:cNvPr id="11" name="body-new-difference"/>
            <p:cNvSpPr txBox="1"/>
            <p:nvPr/>
          </p:nvSpPr>
          <p:spPr>
            <a:xfrm>
              <a:off x="979425" y="434406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差分变成 [80,7,3,0]。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210837"/>
            <a:ext cx="10221975" cy="849327"/>
            <a:chOff x="979425" y="5210837"/>
            <a:chExt cx="10221975" cy="849327"/>
          </a:xfrm>
        </p:grpSpPr>
        <p:sp>
          <p:nvSpPr>
            <p:cNvPr id="13" name="body-restored"/>
            <p:cNvSpPr txBox="1"/>
            <p:nvPr/>
          </p:nvSpPr>
          <p:spPr>
            <a:xfrm>
              <a:off x="979425" y="52108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前缀相加后，成绩为 [80,87,90,90]，最低分为 80。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题目只问最后一次结果，所有修改可以先记在差分里。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例2-4：差分到原值只需一次扫描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271422"/>
            <a:ext cx="10220451" cy="714453"/>
            <a:chOff x="980949" y="2271422"/>
            <a:chExt cx="10220451" cy="714453"/>
          </a:xfrm>
        </p:grpSpPr>
        <p:sp>
          <p:nvSpPr>
            <p:cNvPr id="7" name="body-build"/>
            <p:cNvSpPr txBox="1"/>
            <p:nvPr/>
          </p:nvSpPr>
          <p:spPr>
            <a:xfrm>
              <a:off x="980949" y="2271422"/>
              <a:ext cx="10220451" cy="7144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difference 开 n+2 个 long long；previous 初始为 0。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每读入 x，令 difference[i]=x−previous，再把 previous 改为 x。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3067050"/>
            <a:ext cx="10210800" cy="2952750"/>
          </a:xfrm>
          <a:prstGeom prst="roundRect">
            <a:avLst>
              <a:gd name="adj" fmla="val 4516"/>
            </a:avLst>
          </a:prstGeom>
          <a:solidFill>
            <a:schemeClr val="lt2"/>
          </a:solidFill>
          <a:ln>
            <a:noFill/>
          </a:ln>
        </p:spPr>
        <p:txBody>
          <a:bodyPr wrap="square" lIns="179893" tIns="70191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 (p--)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l, r; ll value; cin &gt;&gt; l &gt;&gt; r &gt;&gt; value;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difference[l] += value;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difference[r + 1] -= value;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score = 0, answer = LLONG_MAX;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score += difference[i]; answer = min(answer, score);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 &lt;&lt; answer &lt;&lt; '\n';</a:t>
            </a:r>
          </a:p>
        </p:txBody>
      </p:sp>
    </p:spTree>
  </p:cSld>
  <p:clrMapOvr>
    <a:masterClrMapping/>
  </p:clrMapOvr>
  <p:transition p14:dur="40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一条修改为什么只花常数时间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29537"/>
            <a:ext cx="10221975" cy="868377"/>
            <a:chOff x="979425" y="2429537"/>
            <a:chExt cx="10221975" cy="868377"/>
          </a:xfrm>
        </p:grpSpPr>
        <p:sp>
          <p:nvSpPr>
            <p:cNvPr id="7" name="body-constant"/>
            <p:cNvSpPr txBox="1"/>
            <p:nvPr/>
          </p:nvSpPr>
          <p:spPr>
            <a:xfrm>
              <a:off x="979425" y="242953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无论区间有多长，一次加分只改差分中的两个位置。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 次修改共 O(p)，最后恢复全部成绩花 O(n)。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86837"/>
            <a:ext cx="10221975" cy="504163"/>
            <a:chOff x="979425" y="3686837"/>
            <a:chExt cx="10221975" cy="504163"/>
          </a:xfrm>
        </p:grpSpPr>
        <p:sp>
          <p:nvSpPr>
            <p:cNvPr id="9" name="body-total"/>
            <p:cNvSpPr txBox="1"/>
            <p:nvPr/>
          </p:nvSpPr>
          <p:spPr>
            <a:xfrm>
              <a:off x="979425" y="3686837"/>
              <a:ext cx="102219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加上建立差分，总时间 O(n+p)，空间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29812"/>
            <a:ext cx="10221975" cy="1306527"/>
            <a:chOff x="979425" y="4629812"/>
            <a:chExt cx="10221975" cy="1306527"/>
          </a:xfrm>
        </p:grpSpPr>
        <p:sp>
          <p:nvSpPr>
            <p:cNvPr id="11" name="body-inplace"/>
            <p:cNvSpPr txBox="1"/>
            <p:nvPr/>
          </p:nvSpPr>
          <p:spPr>
            <a:xfrm>
              <a:off x="979425" y="462981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若直接在原数组上执行 a[i] -= a[i−1]，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应从右向左计算，让被减的 a[i−1] 仍是原值。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本例读入时另存 previous，也是在保留这个原值。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例2-5：地毯覆盖哪些格子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430227"/>
            <a:chOff x="979425" y="2334287"/>
            <a:chExt cx="10221975" cy="43022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3342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n×n 网格上铺 m 张矩形地毯，输出每格被覆盖的次数。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8099" y="2747672"/>
            <a:ext cx="3000501" cy="2986378"/>
            <a:chOff x="1038099" y="2747672"/>
            <a:chExt cx="3000501" cy="2986378"/>
          </a:xfrm>
        </p:grpSpPr>
        <p:sp>
          <p:nvSpPr>
            <p:cNvPr id="9" name="Rectangle 9"/>
            <p:cNvSpPr/>
            <p:nvPr/>
          </p:nvSpPr>
          <p:spPr>
            <a:xfrm>
              <a:off x="1371600" y="3067050"/>
              <a:ext cx="2667000" cy="2667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rgbClr val="52647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2038350" y="3733800"/>
              <a:ext cx="1333500" cy="1333500"/>
            </a:xfrm>
            <a:prstGeom prst="rect">
              <a:avLst/>
            </a:prstGeom>
            <a:solidFill>
              <a:schemeClr val="accent3">
                <a:alpha val="22000"/>
              </a:schemeClr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203835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270510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37185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371600" y="37338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371600" y="44005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1371600" y="50673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15460" y="27476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282210" y="27476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48960" y="27476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15710" y="27476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8099" y="3271547"/>
              <a:ext cx="152016" cy="23718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037075" y="3153437"/>
            <a:ext cx="6164325" cy="1609063"/>
            <a:chOff x="5037075" y="3153437"/>
            <a:chExt cx="6164325" cy="1609063"/>
          </a:xfrm>
        </p:grpSpPr>
        <p:sp>
          <p:nvSpPr>
            <p:cNvPr id="23" name="body-example"/>
            <p:cNvSpPr txBox="1"/>
            <p:nvPr/>
          </p:nvSpPr>
          <p:spPr>
            <a:xfrm>
              <a:off x="5037075" y="3153437"/>
              <a:ext cx="6164325" cy="1609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例如在 4×4 网格中，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覆盖第 2 到第 3 行、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到第 3 列，中心四格各加 1。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037075" y="5039387"/>
            <a:ext cx="6164325" cy="904213"/>
            <a:chOff x="5037075" y="5039387"/>
            <a:chExt cx="6164325" cy="904213"/>
          </a:xfrm>
        </p:grpSpPr>
        <p:sp>
          <p:nvSpPr>
            <p:cNvPr id="25" name="body-batch"/>
            <p:cNvSpPr txBox="1"/>
            <p:nvPr/>
          </p:nvSpPr>
          <p:spPr>
            <a:xfrm>
              <a:off x="5037075" y="5039387"/>
              <a:ext cx="616432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逐格增加会反复扫描大矩形。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能否像一维那样，只记录边界？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二维差分在四个角记录变化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523213"/>
            <a:chOff x="979425" y="2334287"/>
            <a:chExt cx="10221975" cy="523213"/>
          </a:xfrm>
        </p:grpSpPr>
        <p:sp>
          <p:nvSpPr>
            <p:cNvPr id="7" name="body-coordinates"/>
            <p:cNvSpPr txBox="1"/>
            <p:nvPr/>
          </p:nvSpPr>
          <p:spPr>
            <a:xfrm>
              <a:off x="979425" y="2334287"/>
              <a:ext cx="102219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行范围 [x1,x2]，列范围 [y1,y2]，矩形内每格加 v。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96287"/>
            <a:ext cx="3654549" cy="924860"/>
            <a:chOff x="979425" y="3096287"/>
            <a:chExt cx="3654549" cy="924860"/>
          </a:xfrm>
        </p:grpSpPr>
        <mc:AlternateContent>
          <mc:Choice Requires="a14">
            <p:sp>
              <p:nvSpPr>
                <p:cNvPr id="9" name="body-start"/>
                <p:cNvSpPr txBox="1"/>
                <p:nvPr/>
              </p:nvSpPr>
              <p:spPr>
                <a:xfrm>
                  <a:off x="979425" y="3096287"/>
                  <a:ext cx="4840350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左上角：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 加 v</a:t>
                  </a:r>
                  <a:br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开始影响右下方的所有格子。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6332475" y="3096287"/>
            <a:ext cx="3109719" cy="924860"/>
            <a:chOff x="6332475" y="3096287"/>
            <a:chExt cx="3109719" cy="924860"/>
          </a:xfrm>
        </p:grpSpPr>
        <mc:AlternateContent>
          <mc:Choice Requires="a14">
            <p:sp>
              <p:nvSpPr>
                <p:cNvPr id="11" name="body-stop-right"/>
                <p:cNvSpPr txBox="1"/>
                <p:nvPr/>
              </p:nvSpPr>
              <p:spPr>
                <a:xfrm>
                  <a:off x="6332475" y="3096287"/>
                  <a:ext cx="4868925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>右上角：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 xml:space="preserve"> 减 v</a:t>
                  </a:r>
                  <a:br/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>取消右边界以外的影响。</a:t>
                  </a:r>
                </a:p>
              </p:txBody>
            </p:sp>
          </mc:Choice>
        </mc:AlternateContent>
      </p:grpSp>
      <p:grpSp>
        <p:nvGrpSpPr>
          <p:cNvPr id="14" name="Group 14"/>
          <p:cNvGrpSpPr/>
          <p:nvPr/>
        </p:nvGrpSpPr>
        <p:grpSpPr>
          <a:xfrm>
            <a:off x="979425" y="4239287"/>
            <a:ext cx="3109719" cy="924860"/>
            <a:chOff x="979425" y="4239287"/>
            <a:chExt cx="3109719" cy="924860"/>
          </a:xfrm>
        </p:grpSpPr>
        <mc:AlternateContent>
          <mc:Choice Requires="a14">
            <p:sp>
              <p:nvSpPr>
                <p:cNvPr id="13" name="body-stop-bottom"/>
                <p:cNvSpPr txBox="1"/>
                <p:nvPr/>
              </p:nvSpPr>
              <p:spPr>
                <a:xfrm>
                  <a:off x="979425" y="4239287"/>
                  <a:ext cx="4840350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>左下角：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a14:m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 xml:space="preserve"> 减 v</a:t>
                  </a:r>
                  <a:br/>
                  <a:r>
                    <a:rPr lang="zh-CN" sz="2200" dirty="0">
                      <a:solidFill>
                        <a:srgbClr val="B54444"/>
                      </a:solidFill>
                      <a:latin typeface="+mn-lt"/>
                      <a:ea typeface="+mn-ea"/>
                      <a:cs typeface="+mn-cs"/>
                    </a:rPr>
                    <a:t>取消下边界以外的影响。</a:t>
                  </a:r>
                </a:p>
              </p:txBody>
            </p:sp>
          </mc:Choice>
        </mc:AlternateContent>
      </p:grpSp>
      <p:grpSp>
        <p:nvGrpSpPr>
          <p:cNvPr id="16" name="Group 16"/>
          <p:cNvGrpSpPr/>
          <p:nvPr/>
        </p:nvGrpSpPr>
        <p:grpSpPr>
          <a:xfrm>
            <a:off x="6332475" y="4239287"/>
            <a:ext cx="3417059" cy="924860"/>
            <a:chOff x="6332475" y="4239287"/>
            <a:chExt cx="3417059" cy="924860"/>
          </a:xfrm>
        </p:grpSpPr>
        <mc:AlternateContent>
          <mc:Choice Requires="a14">
            <p:sp>
              <p:nvSpPr>
                <p:cNvPr id="15" name="body-restore-corner"/>
                <p:cNvSpPr txBox="1"/>
                <p:nvPr/>
              </p:nvSpPr>
              <p:spPr>
                <a:xfrm>
                  <a:off x="6332475" y="4239287"/>
                  <a:ext cx="4868925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右下角：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 加 v</a:t>
                  </a:r>
                  <a:br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补回被重复取消的一次。</a:t>
                  </a:r>
                </a:p>
              </p:txBody>
            </p:sp>
          </mc:Choice>
        </mc:AlternateContent>
      </p:grpSp>
      <p:grpSp>
        <p:nvGrpSpPr>
          <p:cNvPr id="18" name="Group 18"/>
          <p:cNvGrpSpPr/>
          <p:nvPr/>
        </p:nvGrpSpPr>
        <p:grpSpPr>
          <a:xfrm>
            <a:off x="979425" y="5401337"/>
            <a:ext cx="10221975" cy="570838"/>
            <a:chOff x="979425" y="5401337"/>
            <a:chExt cx="10221975" cy="570838"/>
          </a:xfrm>
        </p:grpSpPr>
        <p:sp>
          <p:nvSpPr>
            <p:cNvPr id="17" name="body-why"/>
            <p:cNvSpPr txBox="1"/>
            <p:nvPr/>
          </p:nvSpPr>
          <p:spPr>
            <a:xfrm>
              <a:off x="979425" y="5401337"/>
              <a:ext cx="10221975" cy="570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两个方向各有“开始”和“抵消”，合起来就是这四次修改。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二维前缀把四个角还原成矩形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49327"/>
            <a:chOff x="979425" y="2362862"/>
            <a:chExt cx="10221975" cy="849327"/>
          </a:xfrm>
        </p:grpSpPr>
        <p:sp>
          <p:nvSpPr>
            <p:cNvPr id="7" name="body-updates"/>
            <p:cNvSpPr txBox="1"/>
            <p:nvPr/>
          </p:nvSpPr>
          <p:spPr>
            <a:xfrm>
              <a:off x="979425" y="23628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前面的 4×4 例子，在 (2,2) 和 (4,4) 各加 1，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(4,2) 和 (2,4) 各减 1，再对整个差分数组求二维前缀。</a:t>
              </a:r>
            </a:p>
          </p:txBody>
        </p:sp>
      </p:grpSp>
      <mc:AlternateContent>
        <mc:Choice Requires="a14">
          <p:sp>
            <p:nvSpPr>
              <p:cNvPr id="9" name="matrix"/>
              <p:cNvSpPr txBox="1">
                <a:spLocks noGrp="1"/>
              </p:cNvSpPr>
              <p:nvPr/>
            </p:nvSpPr>
            <p:spPr>
              <a:xfrm>
                <a:off x="990600" y="3324225"/>
                <a:ext cx="4286250" cy="2181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5703825" y="3572537"/>
            <a:ext cx="5497575" cy="1980538"/>
            <a:chOff x="5703825" y="3572537"/>
            <a:chExt cx="5497575" cy="1980538"/>
          </a:xfrm>
        </p:grpSpPr>
        <p:sp>
          <p:nvSpPr>
            <p:cNvPr id="10" name="body-explain"/>
            <p:cNvSpPr txBox="1"/>
            <p:nvPr/>
          </p:nvSpPr>
          <p:spPr>
            <a:xfrm>
              <a:off x="5703825" y="3572537"/>
              <a:ext cx="5497575" cy="1980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中心四格只收到左上角的 +1。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到第 4 行或第 4 列时，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减去的部分开始抵消。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右下方合计 +1−1−1+1 = 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677562"/>
            <a:ext cx="10221975" cy="430227"/>
            <a:chOff x="979425" y="5677562"/>
            <a:chExt cx="10221975" cy="430227"/>
          </a:xfrm>
        </p:grpSpPr>
        <p:sp>
          <p:nvSpPr>
            <p:cNvPr id="12" name="body-multiple"/>
            <p:cNvSpPr txBox="1"/>
            <p:nvPr/>
          </p:nvSpPr>
          <p:spPr>
            <a:xfrm>
              <a:off x="979425" y="56775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多张地毯的四角记录直接累加，最后一起还原。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例2-5：输入角点，输出整张网格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495675"/>
          </a:xfrm>
          <a:prstGeom prst="roundRect">
            <a:avLst>
              <a:gd name="adj" fmla="val 3815"/>
            </a:avLst>
          </a:prstGeom>
          <a:solidFill>
            <a:schemeClr val="lt2"/>
          </a:solidFill>
          <a:ln>
            <a:noFill/>
          </a:ln>
        </p:spPr>
        <p:txBody>
          <a:bodyPr wrap="square" lIns="179889" tIns="606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vector&lt;vector&lt;int&gt;&gt; d(n + 2, vector&lt;int&gt;(n + 2));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 (m--)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x1, y1, x2, y2; cin &gt;&gt; x1 &gt;&gt; y1 &gt;&gt; x2 &gt;&gt; y2;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++d[x1][y1]; --d[x2 + 1][y1];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--d[x1][y2 + 1]; ++d[x2 + 1][y2 + 1];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d[i][j] += d[i - 1][j] + d[i][j - 1]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- d[i - 1][j - 1];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cout &lt;&lt; d[i][j] &lt;&lt; (j == n ? '\n' : ' ');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795672"/>
            <a:ext cx="10220451" cy="371553"/>
            <a:chOff x="980949" y="5795672"/>
            <a:chExt cx="10220451" cy="371553"/>
          </a:xfrm>
        </p:grpSpPr>
        <p:sp>
          <p:nvSpPr>
            <p:cNvPr id="10" name="body-boundary"/>
            <p:cNvSpPr txBox="1"/>
            <p:nvPr/>
          </p:nvSpPr>
          <p:spPr>
            <a:xfrm>
              <a:off x="980949" y="579567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下标 n+1 用来抵消越过边界的影响；只输出第 1 到第 n 行、列。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二维差分适合批量矩形增加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2152"/>
            <a:ext cx="5289039" cy="1031986"/>
            <a:chOff x="979425" y="2352152"/>
            <a:chExt cx="5289039" cy="1031986"/>
          </a:xfrm>
        </p:grpSpPr>
        <mc:AlternateContent>
          <mc:Choice Requires="a14">
            <p:sp>
              <p:nvSpPr>
                <p:cNvPr id="7" name="body-cost"/>
                <p:cNvSpPr txBox="1"/>
                <p:nvPr/>
              </p:nvSpPr>
              <p:spPr>
                <a:xfrm>
                  <a:off x="979425" y="235215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每张地毯只记录四次，总共 O(m)。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最后遍历全部格子还原，花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 时间。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79425" y="3609452"/>
            <a:ext cx="4420525" cy="521581"/>
            <a:chOff x="979425" y="3609452"/>
            <a:chExt cx="4420525" cy="521581"/>
          </a:xfrm>
        </p:grpSpPr>
        <mc:AlternateContent>
          <mc:Choice Requires="a14">
            <p:sp>
              <p:nvSpPr>
                <p:cNvPr id="9" name="body-total"/>
                <p:cNvSpPr txBox="1"/>
                <p:nvPr/>
              </p:nvSpPr>
              <p:spPr>
                <a:xfrm>
                  <a:off x="979425" y="3609452"/>
                  <a:ext cx="10221975" cy="6672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总时间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，空间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25" y="4667912"/>
            <a:ext cx="10221975" cy="1306527"/>
            <a:chOff x="979425" y="4667912"/>
            <a:chExt cx="10221975" cy="1306527"/>
          </a:xfrm>
        </p:grpSpPr>
        <p:sp>
          <p:nvSpPr>
            <p:cNvPr id="11" name="body-count"/>
            <p:cNvSpPr txBox="1"/>
            <p:nvPr/>
          </p:nvSpPr>
          <p:spPr>
            <a:xfrm>
              <a:off x="979425" y="466791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同一格上有两张地毯，结果就应是 2，不能只记“铺过”。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覆盖整个网格时，在 n+1 处抵消；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只覆盖一个格子时，也照样执行四角更新。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1613154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离散化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4251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编号可以大到十亿，实际出现的却只有几千个。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只给这些关键值重新编号，需要保留哪些信息？</a:t>
            </a:r>
          </a:p>
        </p:txBody>
      </p:sp>
    </p:spTree>
  </p:cSld>
  <p:clrMapOvr>
    <a:masterClrMapping/>
  </p:clrMapOvr>
  <p:transition p14:dur="40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排序、去重，再赋连续编号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475588"/>
            <a:chOff x="979425" y="2381912"/>
            <a:chExt cx="10221975" cy="475588"/>
          </a:xfrm>
        </p:grpSpPr>
        <p:sp>
          <p:nvSpPr>
            <p:cNvPr id="7" name="body-input"/>
            <p:cNvSpPr txBox="1"/>
            <p:nvPr/>
          </p:nvSpPr>
          <p:spPr>
            <a:xfrm>
              <a:off x="979425" y="2381912"/>
              <a:ext cx="102219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例如原值按输入顺序为 [−8,100,7,100]。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220112"/>
            <a:ext cx="10221975" cy="868377"/>
            <a:chOff x="979425" y="3220112"/>
            <a:chExt cx="10221975" cy="868377"/>
          </a:xfrm>
        </p:grpSpPr>
        <p:sp>
          <p:nvSpPr>
            <p:cNvPr id="9" name="body-unique"/>
            <p:cNvSpPr txBox="1"/>
            <p:nvPr/>
          </p:nvSpPr>
          <p:spPr>
            <a:xfrm>
              <a:off x="979425" y="32201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收集全部值，排序并去重，得到 [−8,7,100]。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这三个值依次编号为 0、1、2。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439312"/>
            <a:ext cx="10221975" cy="542263"/>
            <a:chOff x="979425" y="4439312"/>
            <a:chExt cx="10221975" cy="542263"/>
          </a:xfrm>
        </p:grpSpPr>
        <p:sp>
          <p:nvSpPr>
            <p:cNvPr id="11" name="body-mapping"/>
            <p:cNvSpPr txBox="1"/>
            <p:nvPr/>
          </p:nvSpPr>
          <p:spPr>
            <a:xfrm>
              <a:off x="979425" y="4439312"/>
              <a:ext cx="102219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原序列映射成 [0,2,1,2]，两个 100 仍用同一编号。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287037"/>
            <a:ext cx="10221975" cy="811227"/>
            <a:chOff x="979425" y="5287037"/>
            <a:chExt cx="10221975" cy="811227"/>
          </a:xfrm>
        </p:grpSpPr>
        <p:sp>
          <p:nvSpPr>
            <p:cNvPr id="13" name="body-implementation"/>
            <p:cNvSpPr txBox="1"/>
            <p:nvPr/>
          </p:nvSpPr>
          <p:spPr>
            <a:xfrm>
              <a:off x="979425" y="5287037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相等关系和大小顺序都保留下来，数组只需按不同值的个数开。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lower_bound 在去重数组中查找原值，得到它的编号。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编号相差一，不代表距离为一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868377"/>
            <a:chOff x="979425" y="2381912"/>
            <a:chExt cx="10221975" cy="868377"/>
          </a:xfrm>
        </p:grpSpPr>
        <p:sp>
          <p:nvSpPr>
            <p:cNvPr id="7" name="body-points"/>
            <p:cNvSpPr txBox="1"/>
            <p:nvPr/>
          </p:nvSpPr>
          <p:spPr>
            <a:xfrm>
              <a:off x="979425" y="23819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例如关键坐标为 −1、1、2、5、9、11。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相邻两点间的长度依次为 2、1、3、4、2，各不相同。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01112"/>
            <a:ext cx="10221975" cy="868377"/>
            <a:chOff x="979425" y="3601112"/>
            <a:chExt cx="10221975" cy="868377"/>
          </a:xfrm>
        </p:grpSpPr>
        <p:sp>
          <p:nvSpPr>
            <p:cNvPr id="9" name="body-bands"/>
            <p:cNvSpPr txBox="1"/>
            <p:nvPr/>
          </p:nvSpPr>
          <p:spPr>
            <a:xfrm>
              <a:off x="979425" y="36011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个关键点之间只有 K−1 条带。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i 条带从第 i 个坐标开始，到下一个坐标结束。</a:t>
              </a:r>
            </a:p>
          </p:txBody>
        </p:sp>
      </p:grpSp>
      <mc:AlternateContent>
        <mc:Choice Requires="a14">
          <p:sp>
            <p:nvSpPr>
              <p:cNvPr id="11" name="length"/>
              <p:cNvSpPr txBox="1">
                <a:spLocks noGrp="1"/>
              </p:cNvSpPr>
              <p:nvPr/>
            </p:nvSpPr>
            <p:spPr>
              <a:xfrm>
                <a:off x="990600" y="4591050"/>
                <a:ext cx="1021080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[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)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length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601362"/>
            <a:ext cx="10221975" cy="430227"/>
            <a:chOff x="979425" y="5601362"/>
            <a:chExt cx="10221975" cy="430227"/>
          </a:xfrm>
        </p:grpSpPr>
        <p:sp>
          <p:nvSpPr>
            <p:cNvPr id="12" name="body-preserve"/>
            <p:cNvSpPr txBox="1"/>
            <p:nvPr/>
          </p:nvSpPr>
          <p:spPr>
            <a:xfrm>
              <a:off x="979425" y="56013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涉及长度或面积时，连续编号用于定位，原始坐标用于计算。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例2-6：重叠燃烧只计一次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68377"/>
            <a:chOff x="979425" y="2410487"/>
            <a:chExt cx="10221975" cy="86837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4104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火烧赤壁：给出若干燃烧区间，求被烧到的总长度。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某段被多次烧到，也只计算一次。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10637"/>
            <a:ext cx="10221975" cy="849327"/>
            <a:chOff x="979425" y="3610637"/>
            <a:chExt cx="10221975" cy="849327"/>
          </a:xfrm>
        </p:grpSpPr>
        <p:sp>
          <p:nvSpPr>
            <p:cNvPr id="9" name="body-intervals"/>
            <p:cNvSpPr txBox="1"/>
            <p:nvPr/>
          </p:nvSpPr>
          <p:spPr>
            <a:xfrm>
              <a:off x="979425" y="36106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例2-6 的三个区间是 [−1,1]、[5,11]、[2,9]。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单独长度分别为 2、6、7。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29837"/>
            <a:ext cx="10221975" cy="1104238"/>
            <a:chOff x="979425" y="4829837"/>
            <a:chExt cx="10221975" cy="1104238"/>
          </a:xfrm>
        </p:grpSpPr>
        <p:sp>
          <p:nvSpPr>
            <p:cNvPr id="11" name="body-overlap"/>
            <p:cNvSpPr txBox="1"/>
            <p:nvPr/>
          </p:nvSpPr>
          <p:spPr>
            <a:xfrm>
              <a:off x="979425" y="4829837"/>
              <a:ext cx="10221975" cy="1104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直接相加得到 15，却把 [5,9] 的长度 4 算了两次。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怎样把数轴分成小段，让每段只判断一次是否被覆盖？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只在端点处分割数轴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38099" y="2252372"/>
            <a:ext cx="10053063" cy="2943303"/>
            <a:chOff x="1038099" y="2252372"/>
            <a:chExt cx="10053063" cy="2943303"/>
          </a:xfrm>
        </p:grpSpPr>
        <p:grpSp>
          <p:nvGrpSpPr>
            <p:cNvPr id="17" name="Group 17"/>
            <p:cNvGrpSpPr/>
            <p:nvPr/>
          </p:nvGrpSpPr>
          <p:grpSpPr>
            <a:xfrm>
              <a:off x="1600200" y="2609850"/>
              <a:ext cx="8229600" cy="2200275"/>
              <a:chOff x="1600200" y="2609850"/>
              <a:chExt cx="8229600" cy="22002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600200" y="4114800"/>
                <a:ext cx="8229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9525">
                    <a:moveTo>
                      <a:pt x="0" y="0"/>
                    </a:moveTo>
                    <a:lnTo>
                      <a:pt x="8229600" y="0"/>
                    </a:lnTo>
                  </a:path>
                </a:pathLst>
              </a:custGeom>
              <a:noFill/>
              <a:ln w="19050">
                <a:solidFill>
                  <a:srgbClr val="52647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600200" y="2609850"/>
                <a:ext cx="8229600" cy="2200275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2200275">
                    <a:moveTo>
                      <a:pt x="0" y="0"/>
                    </a:moveTo>
                    <a:lnTo>
                      <a:pt x="0" y="2200275"/>
                    </a:lnTo>
                    <a:moveTo>
                      <a:pt x="1371600" y="0"/>
                    </a:moveTo>
                    <a:lnTo>
                      <a:pt x="1371600" y="2200275"/>
                    </a:lnTo>
                    <a:moveTo>
                      <a:pt x="2057400" y="0"/>
                    </a:moveTo>
                    <a:lnTo>
                      <a:pt x="2057400" y="2200275"/>
                    </a:lnTo>
                    <a:moveTo>
                      <a:pt x="4114800" y="0"/>
                    </a:moveTo>
                    <a:lnTo>
                      <a:pt x="4114800" y="2200275"/>
                    </a:lnTo>
                    <a:moveTo>
                      <a:pt x="6858000" y="0"/>
                    </a:moveTo>
                    <a:lnTo>
                      <a:pt x="6858000" y="2200275"/>
                    </a:lnTo>
                    <a:moveTo>
                      <a:pt x="8229600" y="0"/>
                    </a:moveTo>
                    <a:lnTo>
                      <a:pt x="8229600" y="220027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  <a:custDash>
                  <a:ds d="400000" sp="500000"/>
                </a:custDash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1600200" y="2686050"/>
                <a:ext cx="13716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5715000" y="3181350"/>
                <a:ext cx="41148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3657600" y="3676650"/>
                <a:ext cx="48006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1600200" y="4524375"/>
                <a:ext cx="1371600" cy="228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2971800" y="4524375"/>
                <a:ext cx="685800" cy="228600"/>
              </a:xfrm>
              <a:prstGeom prst="rect">
                <a:avLst/>
              </a:prstGeom>
              <a:solidFill>
                <a:schemeClr val="lt2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3657600" y="4524375"/>
                <a:ext cx="2057400" cy="228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5715000" y="4524375"/>
                <a:ext cx="27432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8458200" y="4524375"/>
                <a:ext cx="1371600" cy="228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038099" y="26809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38099" y="31762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8099" y="36715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705349" y="2252372"/>
              <a:ext cx="3344415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三个输入区间，共用同一数轴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49871" y="4204997"/>
              <a:ext cx="30065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91810" y="42049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577610" y="42049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635010" y="42049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378210" y="42049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679471" y="4204997"/>
              <a:ext cx="30065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206010" y="48241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234710" y="48241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606310" y="48241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006610" y="48241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064010" y="48241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048749" y="4757447"/>
              <a:ext cx="104241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覆盖次数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79425" y="5401337"/>
            <a:ext cx="10221975" cy="811227"/>
            <a:chOff x="979425" y="5401337"/>
            <a:chExt cx="10221975" cy="811227"/>
          </a:xfrm>
        </p:grpSpPr>
        <p:sp>
          <p:nvSpPr>
            <p:cNvPr id="35" name="body-sum"/>
            <p:cNvSpPr txBox="1"/>
            <p:nvPr/>
          </p:nvSpPr>
          <p:spPr>
            <a:xfrm>
              <a:off x="979425" y="5401337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同一条带内部的覆盖次数不变。只累加次数大于 0 的带：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+ 3 + 4 + 2 = 11；未覆盖的 [1,2) 不计入。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用差分标记被覆盖的条带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868377"/>
            <a:chOff x="979425" y="2400962"/>
            <a:chExt cx="10221975" cy="868377"/>
          </a:xfrm>
        </p:grpSpPr>
        <p:sp>
          <p:nvSpPr>
            <p:cNvPr id="7" name="body-meaning"/>
            <p:cNvSpPr txBox="1"/>
            <p:nvPr/>
          </p:nvSpPr>
          <p:spPr>
            <a:xfrm>
              <a:off x="979425" y="24009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设区间两端对应坐标数组中的下标 l 和 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它覆盖第 l、l+1、…、r−1 条带，在第 r 条带之前结束。</a:t>
              </a:r>
            </a:p>
          </p:txBody>
        </p:sp>
      </p:grpSp>
      <p:sp>
        <p:nvSpPr>
          <p:cNvPr id="11" name="textbox-update"/>
          <p:cNvSpPr/>
          <p:nvPr/>
        </p:nvSpPr>
        <p:spPr>
          <a:xfrm>
            <a:off x="990600" y="3505200"/>
            <a:ext cx="10210800" cy="723900"/>
          </a:xfrm>
          <a:prstGeom prst="roundRect">
            <a:avLst>
              <a:gd name="adj" fmla="val 18421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80680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difference[l]++；difference[r]--；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4639337"/>
            <a:ext cx="10221975" cy="1323313"/>
            <a:chOff x="979425" y="4639337"/>
            <a:chExt cx="10221975" cy="1323313"/>
          </a:xfrm>
        </p:grpSpPr>
        <p:sp>
          <p:nvSpPr>
            <p:cNvPr id="12" name="body-scan"/>
            <p:cNvSpPr txBox="1"/>
            <p:nvPr/>
          </p:nvSpPr>
          <p:spPr>
            <a:xfrm>
              <a:off x="979425" y="4639337"/>
              <a:ext cx="10221975" cy="1323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扫描差分的前缀，得到当前带的覆盖次数。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次数大于 0 时，加上两个相邻原始坐标的差。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零长度区间的两次更新落在同一点，正好抵消。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例2-6：收集全部端点并定位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280947"/>
            <a:ext cx="10220451" cy="371553"/>
            <a:chOff x="980949" y="2280947"/>
            <a:chExt cx="10220451" cy="371553"/>
          </a:xfrm>
        </p:grpSpPr>
        <p:sp>
          <p:nvSpPr>
            <p:cNvPr id="7" name="body-collect"/>
            <p:cNvSpPr txBox="1"/>
            <p:nvPr/>
          </p:nvSpPr>
          <p:spPr>
            <a:xfrm>
              <a:off x="980949" y="228094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读入每个区间时，把左右端点都存入 vector&lt;long long&gt; coordinates。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714625"/>
            <a:ext cx="10210800" cy="3381375"/>
          </a:xfrm>
          <a:prstGeom prst="roundRect">
            <a:avLst>
              <a:gd name="adj" fmla="val 3944"/>
            </a:avLst>
          </a:prstGeom>
          <a:solidFill>
            <a:schemeClr val="lt2"/>
          </a:solidFill>
          <a:ln>
            <a:noFill/>
          </a:ln>
        </p:spPr>
        <p:txBody>
          <a:bodyPr wrap="square" lIns="179889" tIns="987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sort(coordinates.begin(), coordinates.end());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coordinates.erase(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unique(coordinates.begin(), coordinates.end()),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coordinates.end());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 difference(coordinates.size() + 1);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[l, r] : intervals)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x = lower_bound(coordinates.begin(),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coordinates.end(), l) - coordinates.begin();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y = lower_bound(coordinates.begin(),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coordinates.end(), r) - coordinates.begin();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++difference[x]; --difference[y];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例2-6：恢复次数后累加长度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333625"/>
            <a:ext cx="10210800" cy="2657475"/>
          </a:xfrm>
          <a:prstGeom prst="roundRect">
            <a:avLst>
              <a:gd name="adj" fmla="val 5018"/>
            </a:avLst>
          </a:prstGeom>
          <a:solidFill>
            <a:schemeClr val="lt2"/>
          </a:solidFill>
          <a:ln>
            <a:noFill/>
          </a:ln>
        </p:spPr>
        <p:txBody>
          <a:bodyPr wrap="square" lIns="179892" tIns="98765" rIns="179892" bIns="-39057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answer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covered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0; i + 1 &lt; (int)coordinates.size();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covered += difference[i];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(covered &gt; 0)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answer += coordinates[i + 1] - coordinates[i];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 &lt;&lt; answer &lt;&lt; 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363237"/>
            <a:ext cx="10221975" cy="820752"/>
            <a:chOff x="979425" y="5363237"/>
            <a:chExt cx="10221975" cy="820752"/>
          </a:xfrm>
        </p:grpSpPr>
        <p:sp>
          <p:nvSpPr>
            <p:cNvPr id="10" name="body-meaning"/>
            <p:cNvSpPr txBox="1"/>
            <p:nvPr/>
          </p:nvSpPr>
          <p:spPr>
            <a:xfrm>
              <a:off x="979425" y="5363237"/>
              <a:ext cx="102219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covered 对应从 coordinates[i] 开始的这一条带。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循环要求 i+1 存在；最后一个坐标之后没有待统计的带。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压缩前后保存了什么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39062"/>
            <a:ext cx="10221975" cy="1306527"/>
            <a:chOff x="979425" y="2439062"/>
            <a:chExt cx="10221975" cy="1306527"/>
          </a:xfrm>
        </p:grpSpPr>
        <p:sp>
          <p:nvSpPr>
            <p:cNvPr id="7" name="body-proof"/>
            <p:cNvSpPr txBox="1"/>
            <p:nvPr/>
          </p:nvSpPr>
          <p:spPr>
            <a:xfrm>
              <a:off x="979425" y="243906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所有区间端点都已保留，任何一条带内部都没有新端点。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因此，一条带要么整段被覆盖，要么整段未被覆盖。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按原始坐标计算每条带的长度，覆盖的总长度也就保留下来。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172612"/>
            <a:ext cx="10221975" cy="868377"/>
            <a:chOff x="979425" y="4172612"/>
            <a:chExt cx="10221975" cy="868377"/>
          </a:xfrm>
        </p:grpSpPr>
        <p:sp>
          <p:nvSpPr>
            <p:cNvPr id="9" name="body-cost"/>
            <p:cNvSpPr txBox="1"/>
            <p:nvPr/>
          </p:nvSpPr>
          <p:spPr>
            <a:xfrm>
              <a:off x="979425" y="41726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排序与端点查找共 O(n log n)，差分更新和扫描为 O(n)。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总时间 O(n log n)，空间 O(n)，与坐标的绝对大小无关。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91812"/>
            <a:ext cx="10221975" cy="811227"/>
            <a:chOff x="979425" y="5391812"/>
            <a:chExt cx="10221975" cy="811227"/>
          </a:xfrm>
        </p:grpSpPr>
        <p:sp>
          <p:nvSpPr>
            <p:cNvPr id="11" name="body-comparison"/>
            <p:cNvSpPr txBox="1"/>
            <p:nvPr/>
          </p:nvSpPr>
          <p:spPr>
            <a:xfrm>
              <a:off x="979425" y="5391812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教材中的逐带染色最坏要 O(n²)。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这里再用差分，让每个区间只更新两个端点。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例2-7：稀疏变量之间的关系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20012"/>
            <a:ext cx="10221975" cy="868377"/>
            <a:chOff x="979425" y="2420012"/>
            <a:chExt cx="10221975" cy="86837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4200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程序自动分析：给出变量之间的相等或不等约束，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判断是否能给所有变量赋值，使这些约束同时成立。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58262"/>
            <a:ext cx="10221975" cy="868377"/>
            <a:chOff x="979425" y="3658262"/>
            <a:chExt cx="10221975" cy="868377"/>
          </a:xfrm>
        </p:grpSpPr>
        <p:sp>
          <p:nvSpPr>
            <p:cNvPr id="9" name="body-example"/>
            <p:cNvSpPr txBox="1"/>
            <p:nvPr/>
          </p:nvSpPr>
          <p:spPr>
            <a:xfrm>
              <a:off x="979425" y="36582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例如：变量 10 与变量 30 相等，30 与 90 相等，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同时又要求变量 10 与变量 90 不等。这三条就有矛盾。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67937"/>
            <a:ext cx="10221975" cy="1249377"/>
            <a:chOff x="979425" y="4867937"/>
            <a:chExt cx="10221975" cy="1249377"/>
          </a:xfrm>
        </p:grpSpPr>
        <p:sp>
          <p:nvSpPr>
            <p:cNvPr id="11" name="body-sparse"/>
            <p:cNvSpPr txBox="1"/>
            <p:nvPr/>
          </p:nvSpPr>
          <p:spPr>
            <a:xfrm>
              <a:off x="979425" y="4867937"/>
              <a:ext cx="102219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10、30、90 是变量的编号，不是给变量赋的值。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编号可能达到十亿，实际出现的变量却至多 2n 个。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先给出现过的编号离散化，再维护它们之间的关系。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等式把变量合成同一类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868377"/>
            <a:chOff x="979425" y="2381912"/>
            <a:chExt cx="10221975" cy="868377"/>
          </a:xfrm>
        </p:grpSpPr>
        <p:sp>
          <p:nvSpPr>
            <p:cNvPr id="7" name="body-transitive"/>
            <p:cNvSpPr txBox="1"/>
            <p:nvPr/>
          </p:nvSpPr>
          <p:spPr>
            <a:xfrm>
              <a:off x="979425" y="23819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相等关系能够传递：10 与 30 相等，30 与 90 相等，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就意味着这三个编号对应的变量必须取同一个值。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48737"/>
            <a:ext cx="10221975" cy="1306527"/>
            <a:chOff x="979425" y="3648737"/>
            <a:chExt cx="10221975" cy="1306527"/>
          </a:xfrm>
        </p:grpSpPr>
        <p:sp>
          <p:nvSpPr>
            <p:cNvPr id="9" name="body-operations"/>
            <p:cNvSpPr txBox="1"/>
            <p:nvPr/>
          </p:nvSpPr>
          <p:spPr>
            <a:xfrm>
              <a:off x="979425" y="3648737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并查集用一个集合表示一类必须相等的变量。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find(x)：沿父指针找到集合的根。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unite(x,y)：把两个变量所在的集合合并。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34662"/>
            <a:ext cx="10221975" cy="820752"/>
            <a:chOff x="979425" y="5334662"/>
            <a:chExt cx="10221975" cy="820752"/>
          </a:xfrm>
        </p:grpSpPr>
        <p:sp>
          <p:nvSpPr>
            <p:cNvPr id="11" name="body-inequality"/>
            <p:cNvSpPr txBox="1"/>
            <p:nvPr/>
          </p:nvSpPr>
          <p:spPr>
            <a:xfrm>
              <a:off x="979425" y="5334662"/>
              <a:ext cx="102219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不等关系没有这样的传递性。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10 与 20 不等、20 与 30 不等，仍然可以让 10 与 30 相等。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先处理所有等式，再检查不等式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39062"/>
            <a:ext cx="10221975" cy="1306527"/>
            <a:chOff x="979425" y="2439062"/>
            <a:chExt cx="10221975" cy="1306527"/>
          </a:xfrm>
        </p:grpSpPr>
        <p:sp>
          <p:nvSpPr>
            <p:cNvPr id="7" name="body-counterexample"/>
            <p:cNvSpPr txBox="1"/>
            <p:nvPr/>
          </p:nvSpPr>
          <p:spPr>
            <a:xfrm>
              <a:off x="979425" y="243906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假设最先读到“变量 10 与变量 90 不等”。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此时两者还在不同集合，暂时没有矛盾。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后面两条等式却可能把它们合并，早先的判断就不够了。</a:t>
              </a:r>
            </a:p>
          </p:txBody>
        </p:sp>
      </p:grpSp>
      <p:sp>
        <p:nvSpPr>
          <p:cNvPr id="11" name="textbox-first"/>
          <p:cNvSpPr/>
          <p:nvPr/>
        </p:nvSpPr>
        <p:spPr>
          <a:xfrm>
            <a:off x="990600" y="3962400"/>
            <a:ext cx="10210800" cy="695325"/>
          </a:xfrm>
          <a:prstGeom prst="roundRect">
            <a:avLst>
              <a:gd name="adj" fmla="val 19178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61630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第一遍：处理所有“相等”，形成最终的等价类。</a:t>
            </a:r>
          </a:p>
        </p:txBody>
      </p:sp>
      <p:sp>
        <p:nvSpPr>
          <p:cNvPr id="14" name="textbox-second"/>
          <p:cNvSpPr/>
          <p:nvPr/>
        </p:nvSpPr>
        <p:spPr>
          <a:xfrm>
            <a:off x="990600" y="4914900"/>
            <a:ext cx="10210800" cy="1000125"/>
          </a:xfrm>
          <a:prstGeom prst="roundRect">
            <a:avLst>
              <a:gd name="adj" fmla="val 13333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第二遍：逐条检查“不等”的两个端点。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只要有一条落在同一集合，就输出 NO。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例2-7：只给出现过的编号建点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38375"/>
            <a:ext cx="10210800" cy="3400425"/>
          </a:xfrm>
          <a:prstGeom prst="roundRect">
            <a:avLst>
              <a:gd name="adj" fmla="val 3922"/>
            </a:avLst>
          </a:prstGeom>
          <a:solidFill>
            <a:schemeClr val="lt2"/>
          </a:solidFill>
          <a:ln>
            <a:noFill/>
          </a:ln>
        </p:spPr>
        <p:txBody>
          <a:bodyPr wrap="square" lIns="179888" tIns="79711" rIns="179888" bIns="-39061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vector&lt;array&lt;int, 3&gt;&gt; relations(n);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 ids;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&amp;r : relations)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cin &gt;&gt; r[0] &gt;&gt; r[1] &gt;&gt; r[2];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ids.push_back(r[0]); ids.push_back(r[1]);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sort(ids.begin(), ids.end());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ids.erase(unique(ids.begin(), ids.end()), ids.end());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&amp;r : relations)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j = 0; j &lt; 2; ++j)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r[j] = lower_bound(ids.begin(), ids.end(), r[j])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- ids.begin();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776622"/>
            <a:ext cx="10220451" cy="371553"/>
            <a:chOff x="980949" y="5776622"/>
            <a:chExt cx="10220451" cy="371553"/>
          </a:xfrm>
        </p:grpSpPr>
        <p:sp>
          <p:nvSpPr>
            <p:cNvPr id="10" name="body-flag"/>
            <p:cNvSpPr txBox="1"/>
            <p:nvPr/>
          </p:nvSpPr>
          <p:spPr>
            <a:xfrm>
              <a:off x="980949" y="577662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只映射 r[0] 和 r[1]；r[2] 是相等 / 不等标志，不是变量编号。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例2-7：并查集保存等价类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242847"/>
            <a:ext cx="10220451" cy="371553"/>
            <a:chOff x="980949" y="2242847"/>
            <a:chExt cx="10220451" cy="371553"/>
          </a:xfrm>
        </p:grpSpPr>
        <p:sp>
          <p:nvSpPr>
            <p:cNvPr id="7" name="body-initial"/>
            <p:cNvSpPr txBox="1"/>
            <p:nvPr/>
          </p:nvSpPr>
          <p:spPr>
            <a:xfrm>
              <a:off x="980949" y="224284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开始时 parent[i]=i、size[i]=1；每个变量独占一个集合。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667000"/>
            <a:ext cx="10210800" cy="2686050"/>
          </a:xfrm>
          <a:prstGeom prst="roundRect">
            <a:avLst>
              <a:gd name="adj" fmla="val 4965"/>
            </a:avLst>
          </a:prstGeom>
          <a:solidFill>
            <a:schemeClr val="lt2"/>
          </a:solidFill>
          <a:ln>
            <a:noFill/>
          </a:ln>
        </p:spPr>
        <p:txBody>
          <a:bodyPr wrap="square" lIns="179888" tIns="89236" rIns="179888" bIns="-39061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find(int x)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return parent[x] == x ? x : parent[x] = find(parent[x]);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void unite(int x, int y)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x = find(x); y = find(y);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(x == y) return;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(size[x] &lt; size[y]) swap(x, y);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parent[y] = x; size[x] += size[y];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80949" y="5643272"/>
            <a:ext cx="10220451" cy="452728"/>
            <a:chOff x="980949" y="5643272"/>
            <a:chExt cx="10220451" cy="452728"/>
          </a:xfrm>
        </p:grpSpPr>
        <p:sp>
          <p:nvSpPr>
            <p:cNvPr id="12" name="body-invariants"/>
            <p:cNvSpPr txBox="1"/>
            <p:nvPr/>
          </p:nvSpPr>
          <p:spPr>
            <a:xfrm>
              <a:off x="980949" y="5643272"/>
              <a:ext cx="10220451" cy="452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 顺便压缩路径；unite 把较小集合接到较大集合的根上。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例2-7：两遍关系判断相容性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314575"/>
            <a:ext cx="10210800" cy="3238500"/>
          </a:xfrm>
          <a:prstGeom prst="roundRect">
            <a:avLst>
              <a:gd name="adj" fmla="val 4118"/>
            </a:avLst>
          </a:prstGeom>
          <a:solidFill>
            <a:schemeClr val="lt2"/>
          </a:solidFill>
          <a:ln>
            <a:noFill/>
          </a:ln>
        </p:spPr>
        <p:txBody>
          <a:bodyPr wrap="square" lIns="179889" tIns="108287" rIns="179889" bIns="-3906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DSU dsu(ids.size());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r : relations)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(r[2] == 1)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dsu.unite(r[0], r[1]);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bool possible = true;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r : relations)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(r[2] == 0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dsu.find(r[0]) == dsu.find(r[1]))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possible = false;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 &lt;&lt; (possible ? "YES\n" : "NO\n");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776622"/>
            <a:ext cx="10220451" cy="371553"/>
            <a:chOff x="980949" y="5776622"/>
            <a:chExt cx="10220451" cy="371553"/>
          </a:xfrm>
        </p:grpSpPr>
        <p:sp>
          <p:nvSpPr>
            <p:cNvPr id="10" name="body-reset"/>
            <p:cNvSpPr txBox="1"/>
            <p:nvPr/>
          </p:nvSpPr>
          <p:spPr>
            <a:xfrm>
              <a:off x="980949" y="577662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有多组测试：每组都重新建立 relations、ids 和 DSU。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为什么没有矛盾就一定有解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29537"/>
            <a:ext cx="10221975" cy="1306527"/>
            <a:chOff x="979425" y="2429537"/>
            <a:chExt cx="10221975" cy="1306527"/>
          </a:xfrm>
        </p:grpSpPr>
        <p:sp>
          <p:nvSpPr>
            <p:cNvPr id="7" name="body-construction"/>
            <p:cNvSpPr txBox="1"/>
            <p:nvPr/>
          </p:nvSpPr>
          <p:spPr>
            <a:xfrm>
              <a:off x="979425" y="2429537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给每个集合选一个不同的数，集合内所有变量都取这个数。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每条等式的两端已被合并，所以值相等。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每条不等式的两端经检查属于不同集合，所以值不等。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77362"/>
            <a:ext cx="10221975" cy="868377"/>
            <a:chOff x="979425" y="4077362"/>
            <a:chExt cx="10221975" cy="868377"/>
          </a:xfrm>
        </p:grpSpPr>
        <p:sp>
          <p:nvSpPr>
            <p:cNvPr id="9" name="body-cost"/>
            <p:cNvSpPr txBox="1"/>
            <p:nvPr/>
          </p:nvSpPr>
          <p:spPr>
            <a:xfrm>
              <a:off x="979425" y="40773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离散化耗时 O(n log n)，并查集操作总耗时接近线性。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因此总时间 O(n log n)，空间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34662"/>
            <a:ext cx="10221975" cy="820752"/>
            <a:chOff x="979425" y="5334662"/>
            <a:chExt cx="10221975" cy="820752"/>
          </a:xfrm>
        </p:grpSpPr>
        <p:sp>
          <p:nvSpPr>
            <p:cNvPr id="11" name="body-edge"/>
            <p:cNvSpPr txBox="1"/>
            <p:nvPr/>
          </p:nvSpPr>
          <p:spPr>
            <a:xfrm>
              <a:off x="979425" y="5334662"/>
              <a:ext cx="102219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同一个变量与自身不等，会直接判为矛盾。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重复等式不会改变结果；相同编号必须映射到同一个点。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例2-8：矩形覆盖的总面积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68377"/>
            <a:chOff x="979425" y="2410487"/>
            <a:chExt cx="10221975" cy="868377"/>
          </a:xfrm>
        </p:grpSpPr>
        <p:sp>
          <p:nvSpPr>
            <p:cNvPr id="7" name="body-task"/>
            <p:cNvSpPr txBox="1"/>
            <p:nvPr/>
          </p:nvSpPr>
          <p:spPr>
            <a:xfrm>
              <a:off x="979425" y="24104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给出若干轴对齐矩形，求至少被一个矩形覆盖的面积。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[0,3]×[0,2] 与 [2,5]×[1,3]：重叠部分只计一次。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39212"/>
            <a:ext cx="10221975" cy="868377"/>
            <a:chOff x="979425" y="3639212"/>
            <a:chExt cx="10221975" cy="868377"/>
          </a:xfrm>
        </p:grpSpPr>
        <p:sp>
          <p:nvSpPr>
            <p:cNvPr id="9" name="body-calculate"/>
            <p:cNvSpPr txBox="1"/>
            <p:nvPr/>
          </p:nvSpPr>
          <p:spPr>
            <a:xfrm>
              <a:off x="979425" y="36392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两个矩形的面积都是 6，交叠处是一个面积为 1 的小方块。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并集面积为 6 + 6 − 1 = 11。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06037"/>
            <a:ext cx="10221975" cy="1249377"/>
            <a:chOff x="979425" y="4906037"/>
            <a:chExt cx="10221975" cy="1249377"/>
          </a:xfrm>
        </p:grpSpPr>
        <p:sp>
          <p:nvSpPr>
            <p:cNvPr id="11" name="body-coordinates"/>
            <p:cNvSpPr txBox="1"/>
            <p:nvPr/>
          </p:nvSpPr>
          <p:spPr>
            <a:xfrm>
              <a:off x="979425" y="4906037"/>
              <a:ext cx="102219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原题输入左上角与右下角坐标。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按通常的平面坐标系，左上角的 y 比右下角的 y 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横轴、纵轴分别收集边界并离散化。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横纵坐标分别压缩成网格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49821" y="2566697"/>
            <a:ext cx="5179529" cy="3591003"/>
            <a:chOff x="1049821" y="2566697"/>
            <a:chExt cx="5179529" cy="3591003"/>
          </a:xfrm>
        </p:grpSpPr>
        <p:grpSp>
          <p:nvGrpSpPr>
            <p:cNvPr id="12" name="Group 12"/>
            <p:cNvGrpSpPr/>
            <p:nvPr/>
          </p:nvGrpSpPr>
          <p:grpSpPr>
            <a:xfrm>
              <a:off x="1371600" y="2800350"/>
              <a:ext cx="4857750" cy="2876550"/>
              <a:chOff x="1371600" y="2800350"/>
              <a:chExt cx="4857750" cy="28765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371600" y="2800350"/>
                <a:ext cx="4857750" cy="2876550"/>
              </a:xfrm>
              <a:custGeom>
                <a:avLst/>
                <a:gdLst/>
                <a:ahLst/>
                <a:cxnLst/>
                <a:rect l="l" t="t" r="r" b="b"/>
                <a:pathLst>
                  <a:path w="4857750" h="2876550">
                    <a:moveTo>
                      <a:pt x="0" y="0"/>
                    </a:moveTo>
                    <a:lnTo>
                      <a:pt x="0" y="2876550"/>
                    </a:lnTo>
                    <a:lnTo>
                      <a:pt x="4857750" y="2876550"/>
                    </a:lnTo>
                  </a:path>
                </a:pathLst>
              </a:custGeom>
              <a:noFill/>
              <a:ln w="19050">
                <a:solidFill>
                  <a:srgbClr val="526477"/>
                </a:solidFill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1371600" y="3962400"/>
                <a:ext cx="2857500" cy="1714500"/>
              </a:xfrm>
              <a:prstGeom prst="rect">
                <a:avLst/>
              </a:prstGeom>
              <a:solidFill>
                <a:schemeClr val="accent2">
                  <a:alpha val="35000"/>
                </a:schemeClr>
              </a:solidFill>
              <a:ln w="28575">
                <a:solidFill>
                  <a:schemeClr val="accent2"/>
                </a:solidFill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3276600" y="3105150"/>
                <a:ext cx="2857500" cy="1714500"/>
              </a:xfrm>
              <a:prstGeom prst="rect">
                <a:avLst/>
              </a:prstGeom>
              <a:solidFill>
                <a:schemeClr val="accent3">
                  <a:alpha val="25000"/>
                </a:schemeClr>
              </a:solidFill>
              <a:ln w="28575">
                <a:solidFill>
                  <a:schemeClr val="accent3"/>
                </a:solidFill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3276600" y="3962400"/>
                <a:ext cx="952500" cy="857250"/>
              </a:xfrm>
              <a:prstGeom prst="rect">
                <a:avLst/>
              </a:prstGeom>
              <a:solidFill>
                <a:schemeClr val="accent3">
                  <a:alpha val="45000"/>
                </a:schemeClr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71600" y="3105150"/>
                <a:ext cx="4762500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4762500" h="2571750">
                    <a:moveTo>
                      <a:pt x="1905000" y="0"/>
                    </a:moveTo>
                    <a:lnTo>
                      <a:pt x="1905000" y="2571750"/>
                    </a:lnTo>
                    <a:moveTo>
                      <a:pt x="2857500" y="0"/>
                    </a:moveTo>
                    <a:lnTo>
                      <a:pt x="2857500" y="2571750"/>
                    </a:lnTo>
                    <a:moveTo>
                      <a:pt x="0" y="857250"/>
                    </a:moveTo>
                    <a:lnTo>
                      <a:pt x="4762500" y="857250"/>
                    </a:lnTo>
                    <a:moveTo>
                      <a:pt x="0" y="1714500"/>
                    </a:moveTo>
                    <a:lnTo>
                      <a:pt x="4762500" y="1714500"/>
                    </a:lnTo>
                  </a:path>
                </a:pathLst>
              </a:custGeom>
              <a:noFill/>
              <a:ln w="9525">
                <a:solidFill>
                  <a:srgbClr val="526477"/>
                </a:solidFill>
                <a:custDash>
                  <a:ds d="500000" sp="500000"/>
                </a:custDash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291610" y="578614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96610" y="578614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49110" y="578614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54110" y="578614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49821" y="55480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49821" y="46907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49821" y="383352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49821" y="2976272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90549" y="2566697"/>
              <a:ext cx="186090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y 向上；x 向右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87421" y="4262147"/>
              <a:ext cx="53085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重叠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51575" y="2981987"/>
            <a:ext cx="4449825" cy="932788"/>
            <a:chOff x="6751575" y="2981987"/>
            <a:chExt cx="4449825" cy="932788"/>
          </a:xfrm>
        </p:grpSpPr>
        <p:sp>
          <p:nvSpPr>
            <p:cNvPr id="24" name="body-grid-values"/>
            <p:cNvSpPr txBox="1"/>
            <p:nvPr/>
          </p:nvSpPr>
          <p:spPr>
            <a:xfrm>
              <a:off x="6751575" y="2981987"/>
              <a:ext cx="444982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横坐标：0、2、3、5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纵坐标：0、1、2、3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51575" y="4372637"/>
            <a:ext cx="4449825" cy="1687527"/>
            <a:chOff x="6751575" y="4372637"/>
            <a:chExt cx="4449825" cy="1687527"/>
          </a:xfrm>
        </p:grpSpPr>
        <p:sp>
          <p:nvSpPr>
            <p:cNvPr id="26" name="body-area"/>
            <p:cNvSpPr txBox="1"/>
            <p:nvPr/>
          </p:nvSpPr>
          <p:spPr>
            <a:xfrm>
              <a:off x="6751575" y="4372637"/>
              <a:ext cx="4449825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横向三条带的宽分别为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2、1、2，不能都当成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每个小矩形的面积，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用原坐标的宽乘高。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76194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每条 x 带里，沿 y 轴做差分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1306527"/>
            <a:chOff x="979425" y="2400962"/>
            <a:chExt cx="10221975" cy="1306527"/>
          </a:xfrm>
        </p:grpSpPr>
        <p:sp>
          <p:nvSpPr>
            <p:cNvPr id="7" name="body-method"/>
            <p:cNvSpPr txBox="1"/>
            <p:nvPr/>
          </p:nvSpPr>
          <p:spPr>
            <a:xfrm>
              <a:off x="979425" y="240096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沿用教材方法：枚举一个矩形横向跨过的所有 x 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对每条带，把它覆盖的纵向区间做一次差分更新。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difference[x][y] 保存第 x 带上纵向覆盖次数的变化。</a:t>
              </a:r>
            </a:p>
          </p:txBody>
        </p:sp>
      </p:grpSp>
      <p:sp>
        <p:nvSpPr>
          <p:cNvPr id="11" name="textbox-update"/>
          <p:cNvSpPr/>
          <p:nvPr/>
        </p:nvSpPr>
        <p:spPr>
          <a:xfrm>
            <a:off x="990600" y="3905250"/>
            <a:ext cx="10210800" cy="1047750"/>
          </a:xfrm>
          <a:prstGeom prst="roundRect">
            <a:avLst>
              <a:gd name="adj" fmla="val 12727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23531" rIns="178369" bIns="-39056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difference[x][bottom]++；</a:t>
            </a:r>
            <a:br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difference[x][top]--；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363237"/>
            <a:ext cx="10221975" cy="820752"/>
            <a:chOff x="979425" y="5363237"/>
            <a:chExt cx="10221975" cy="820752"/>
          </a:xfrm>
        </p:grpSpPr>
        <p:sp>
          <p:nvSpPr>
            <p:cNvPr id="12" name="body-restore"/>
            <p:cNvSpPr txBox="1"/>
            <p:nvPr/>
          </p:nvSpPr>
          <p:spPr>
            <a:xfrm>
              <a:off x="979425" y="5363237"/>
              <a:ext cx="102219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 x 带单独沿 y 求前缀，得到各小矩形的覆盖次数。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这一实现只沿 y 累加，不能再沿 x 重复求前缀。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例2-8：把矩形投到坐标带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223797"/>
            <a:ext cx="10220451" cy="371553"/>
            <a:chOff x="980949" y="2223797"/>
            <a:chExt cx="10220451" cy="371553"/>
          </a:xfrm>
        </p:grpSpPr>
        <p:sp>
          <p:nvSpPr>
            <p:cNvPr id="7" name="body-intro"/>
            <p:cNvSpPr txBox="1"/>
            <p:nvPr/>
          </p:nvSpPr>
          <p:spPr>
            <a:xfrm>
              <a:off x="980949" y="222379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xs、ys 已分别排序去重；r[0..3] 依次为左、上、右、下边界。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638425"/>
            <a:ext cx="10210800" cy="3486150"/>
          </a:xfrm>
          <a:prstGeom prst="roundRect">
            <a:avLst>
              <a:gd name="adj" fmla="val 3825"/>
            </a:avLst>
          </a:prstGeom>
          <a:solidFill>
            <a:schemeClr val="lt2"/>
          </a:solidFill>
          <a:ln>
            <a:noFill/>
          </a:ln>
        </p:spPr>
        <p:txBody>
          <a:bodyPr wrap="square" lIns="179894" tIns="70192" rIns="179894" bIns="-39055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vector&lt;vector&lt;int&gt;&gt; difference(X, vector&lt;int&gt;(Y + 1));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(auto r : rectangles)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l = lower_bound(xs.begin(), xs.end(), r[0])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- xs.begin();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right = lower_bound(xs.begin(), xs.end(), r[2])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- xs.begin();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bottom = lower_bound(ys.begin(), ys.end(), r[3])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- ys.begin();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top = lower_bound(ys.begin(), ys.end(), r[1])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- ys.begin();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x = l; x &lt; right; ++x)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++difference[x][bottom]; --difference[x][top];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例2-8：按原坐标计算每块面积</a:t>
            </a:r>
          </a:p>
        </p:txBody>
      </p:sp>
      <mc:AlternateContent>
        <mc:Choice Requires="a14">
          <p:sp>
            <p:nvSpPr>
              <p:cNvPr id="7" name="area"/>
              <p:cNvSpPr txBox="1">
                <a:spLocks noGrp="1"/>
              </p:cNvSpPr>
              <p:nvPr/>
            </p:nvSpPr>
            <p:spPr>
              <a:xfrm>
                <a:off x="990600" y="2095500"/>
                <a:ext cx="102108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area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0" name="textbox-code"/>
          <p:cNvSpPr/>
          <p:nvPr/>
        </p:nvSpPr>
        <p:spPr>
          <a:xfrm>
            <a:off x="990600" y="2838450"/>
            <a:ext cx="10210800" cy="3238500"/>
          </a:xfrm>
          <a:prstGeom prst="roundRect">
            <a:avLst>
              <a:gd name="adj" fmla="val 4118"/>
            </a:avLst>
          </a:prstGeom>
          <a:solidFill>
            <a:schemeClr val="lt2"/>
          </a:solidFill>
          <a:ln>
            <a:noFill/>
          </a:ln>
        </p:spPr>
        <p:txBody>
          <a:bodyPr wrap="square" lIns="179889" tIns="89237" rIns="179889" bIns="-39060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answer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x = 0; x + 1 &lt; X; ++x)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covered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y = 0; y + 1 &lt; Y; ++y)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covered += difference[x][y];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if (covered &gt; 0)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answer += (ll)(xs[x + 1] - xs[x])</a:t>
            </a:r>
          </a:p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    * (ys[y + 1] - ys[y]);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 &lt;&lt; answer &lt;&lt; '\n';</a:t>
            </a:r>
          </a:p>
        </p:txBody>
      </p: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2.3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为什么小块的覆盖次数就够了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39062"/>
            <a:ext cx="10221975" cy="1306527"/>
            <a:chOff x="979425" y="2439062"/>
            <a:chExt cx="10221975" cy="1306527"/>
          </a:xfrm>
        </p:grpSpPr>
        <p:sp>
          <p:nvSpPr>
            <p:cNvPr id="7" name="body-proof"/>
            <p:cNvSpPr txBox="1"/>
            <p:nvPr/>
          </p:nvSpPr>
          <p:spPr>
            <a:xfrm>
              <a:off x="979425" y="243906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矩形的所有边界都已成为网格边界，不会穿过小块内部。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因此，一个输入矩形要么覆盖整块，要么完全不覆盖它。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只要次数大于 0 就加一次面积，既不漏算，也不重复。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105937"/>
            <a:ext cx="10221975" cy="1306527"/>
            <a:chOff x="979425" y="4105937"/>
            <a:chExt cx="10221975" cy="1306527"/>
          </a:xfrm>
        </p:grpSpPr>
        <p:sp>
          <p:nvSpPr>
            <p:cNvPr id="9" name="body-cost"/>
            <p:cNvSpPr txBox="1"/>
            <p:nvPr/>
          </p:nvSpPr>
          <p:spPr>
            <a:xfrm>
              <a:off x="979425" y="4105937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两轴的不同坐标数 X、Y 都不超过 2n。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个矩形各更新至多 O(n) 条带，之后扫描 O(n²) 个小块。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总时间和空间都是 O(n²)，不按原坐标的最大值开数组。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677562"/>
            <a:ext cx="10221975" cy="430227"/>
            <a:chOff x="979425" y="5677562"/>
            <a:chExt cx="10221975" cy="430227"/>
          </a:xfrm>
        </p:grpSpPr>
        <p:sp>
          <p:nvSpPr>
            <p:cNvPr id="11" name="body-type"/>
            <p:cNvSpPr txBox="1"/>
            <p:nvPr/>
          </p:nvSpPr>
          <p:spPr>
            <a:xfrm>
              <a:off x="979425" y="56775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面积可能很大：乘法之前就转成 long long，答案也用它保存。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回顾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组合方法前，先写清下标的含义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39062"/>
            <a:ext cx="10221975" cy="811227"/>
            <a:chOff x="979425" y="2439062"/>
            <a:chExt cx="10221975" cy="811227"/>
          </a:xfrm>
        </p:grpSpPr>
        <p:sp>
          <p:nvSpPr>
            <p:cNvPr id="7" name="body-prefix"/>
            <p:cNvSpPr txBox="1"/>
            <p:nvPr/>
          </p:nvSpPr>
          <p:spPr>
            <a:xfrm>
              <a:off x="979425" y="2439062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反复查询静态区间：用前缀保存已累积的结果。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区间由两个前缀相减得到，二维时使用四项容斥。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496337"/>
            <a:ext cx="10221975" cy="811227"/>
            <a:chOff x="979425" y="3496337"/>
            <a:chExt cx="10221975" cy="811227"/>
          </a:xfrm>
        </p:grpSpPr>
        <p:sp>
          <p:nvSpPr>
            <p:cNvPr id="9" name="body-difference"/>
            <p:cNvSpPr txBox="1"/>
            <p:nvPr/>
          </p:nvSpPr>
          <p:spPr>
            <a:xfrm>
              <a:off x="979425" y="3496337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批量修改整段：用差分记录变化从哪里开始、在哪里结束。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最后求前缀，还原每个位置受到的总影响。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553612"/>
            <a:ext cx="10221975" cy="811227"/>
            <a:chOff x="979425" y="4553612"/>
            <a:chExt cx="10221975" cy="811227"/>
          </a:xfrm>
        </p:grpSpPr>
        <p:sp>
          <p:nvSpPr>
            <p:cNvPr id="11" name="body-compress"/>
            <p:cNvSpPr txBox="1"/>
            <p:nvPr/>
          </p:nvSpPr>
          <p:spPr>
            <a:xfrm>
              <a:off x="979425" y="4553612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编号稀疏、范围很大：只保留实际出现的关键值。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需要距离或面积时，同时保留原坐标。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639462"/>
            <a:ext cx="10221975" cy="430227"/>
            <a:chOff x="979425" y="5639462"/>
            <a:chExt cx="10221975" cy="430227"/>
          </a:xfrm>
        </p:grpSpPr>
        <p:sp>
          <p:nvSpPr>
            <p:cNvPr id="13" name="body-check"/>
            <p:cNvSpPr txBox="1"/>
            <p:nvPr/>
          </p:nvSpPr>
          <p:spPr>
            <a:xfrm>
              <a:off x="979425" y="56394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一个下标究竟表示元素、端点，还是相邻端点之间的带？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习题1：领地选择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48587"/>
            <a:ext cx="10221975" cy="868377"/>
            <a:chOff x="979425" y="2448587"/>
            <a:chExt cx="10221975" cy="86837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485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提示：边长 C 已确定，一个合法左上角只对应一个候选正方形。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先建二维前缀，能否在常数时间内得到这个候选的价值？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34462"/>
            <a:ext cx="10221975" cy="1306527"/>
            <a:chOff x="979425" y="3734462"/>
            <a:chExt cx="10221975" cy="13065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734462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答案：枚举所有能放下 C×C 正方形的左上角。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用四项容斥求区域和，保存最大值及对应坐标。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预处理与枚举共 O(NM)，空间 O(NM)。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429912"/>
            <a:ext cx="10221975" cy="782652"/>
            <a:chOff x="979425" y="5429912"/>
            <a:chExt cx="10221975" cy="782652"/>
          </a:xfrm>
        </p:grpSpPr>
        <p:sp>
          <p:nvSpPr>
            <p:cNvPr id="11" name="body-boundary"/>
            <p:cNvSpPr txBox="1"/>
            <p:nvPr/>
          </p:nvSpPr>
          <p:spPr>
            <a:xfrm>
              <a:off x="979425" y="5429912"/>
              <a:ext cx="10221975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价值可能全是负数，最大值不能从 0 开始。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从负无穷或第一个合法候选的和开始。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习题2：蛋糕切块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49327"/>
            <a:chOff x="979425" y="2362862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628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提示：二分每块至少含有的碎屑数 X。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X 后，从上向下积累一条横带的各列碎屑数。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34437"/>
            <a:ext cx="10221975" cy="1687527"/>
            <a:chOff x="979425" y="3534437"/>
            <a:chExt cx="10221975" cy="16875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534437"/>
              <a:ext cx="10221975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答案：在当前横带内，从左向右累加，够 X 就竖切一块。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能切出 B 块时，立即结束这条横带，再从下一行重新积累。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若最终能得到至少 A 条横带，说明 X 可行。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碎屑数非负，尽早切开会给后面留下更多行、列。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506112"/>
            <a:ext cx="10221975" cy="580363"/>
            <a:chOff x="979425" y="5506112"/>
            <a:chExt cx="10221975" cy="580363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506112"/>
              <a:ext cx="10221975" cy="580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多余部分可以并入已有块；总时间 O(RC log 总碎屑数)。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习题3：城际高铁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21975" cy="849327"/>
            <a:chOff x="979425" y="2343812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4381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提示：把连接城市 i 与 i+1 的铁路编号为 i。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一次从 u 到 v 的行程使用 [min(u,v), max(u,v)−1] 的边。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05862"/>
            <a:ext cx="10221975" cy="1268427"/>
            <a:chOff x="979425" y="3505862"/>
            <a:chExt cx="102219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505862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答案：对经过的边区间差分加一，恢复每段使用次数 t。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每段独立比较两种费用：每次付 A，或先付 C 再每次付 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把各段较小的费用相加。</a:t>
              </a:r>
            </a:p>
          </p:txBody>
        </p:sp>
      </p:grpSp>
      <mc:AlternateContent>
        <mc:Choice Requires="a14">
          <p:sp>
            <p:nvSpPr>
              <p:cNvPr id="11" name="cost-formula"/>
              <p:cNvSpPr txBox="1">
                <a:spLocks noGrp="1"/>
              </p:cNvSpPr>
              <p:nvPr/>
            </p:nvSpPr>
            <p:spPr>
              <a:xfrm>
                <a:off x="990600" y="4876800"/>
                <a:ext cx="1021080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80949" y="5728997"/>
            <a:ext cx="10220451" cy="371553"/>
            <a:chOff x="980949" y="5728997"/>
            <a:chExt cx="10220451" cy="371553"/>
          </a:xfrm>
        </p:grpSpPr>
        <p:sp>
          <p:nvSpPr>
            <p:cNvPr id="12" name="body-complexity"/>
            <p:cNvSpPr txBox="1"/>
            <p:nvPr/>
          </p:nvSpPr>
          <p:spPr>
            <a:xfrm>
              <a:off x="980949" y="572899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 O(N+M)，空间 O(N)；乘积和总费用使用 long long。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习题4：借教室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21975" cy="849327"/>
            <a:chOff x="979425" y="2391437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914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提示：如果前 k 份订单已超出容量，增加订单也不会恢复可行。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可以二分第一份导致失败的订单编号。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21975" cy="1687527"/>
            <a:chOff x="979425" y="3591587"/>
            <a:chExt cx="10221975" cy="16875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591587"/>
              <a:ext cx="10221975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答案：检查前 k 份订单时，清空差分数组。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对每份订单的日期区间加上需求，最后求前缀得到每日总需求。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逐天与可用教室数比较，只要一天超出，前 k 份就不可行。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全通过输出 0，否则输出 −1 和第一份失败订单的编号。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629937"/>
            <a:ext cx="10221975" cy="430227"/>
            <a:chOff x="979425" y="5629937"/>
            <a:chExt cx="10221975" cy="430227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6299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总时间 O((n+m) log m)，需求累计使用 long long。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习题5：面向前方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849327"/>
            <a:chOff x="979425" y="2400962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009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提示：先固定每次翻转的连续长度 k，从左向右检查。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当前奶牛仍朝后时，要修正它，翻转必须从当前位置开始。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10637"/>
            <a:ext cx="10221975" cy="1687527"/>
            <a:chOff x="979425" y="3610637"/>
            <a:chExt cx="10221975" cy="16875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610637"/>
              <a:ext cx="10221975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答案：枚举 k，用差分维护当前位置受到的翻转次数奇偶。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需要翻转就在此开始，并在 i+k 处取消其影响。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若尾部不足 k 个位置却仍需翻转，这个 k 无解。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从所有可行 k 中选择翻转次数最少的，次数相同取最小 k。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629937"/>
            <a:ext cx="10221975" cy="430227"/>
            <a:chOff x="979425" y="5629937"/>
            <a:chExt cx="10221975" cy="430227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6299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k 扫描 O(n)，总时间 O(n²)，辅助空间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习题6：增减序列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1268427"/>
            <a:chOff x="979425" y="2353337"/>
            <a:chExt cx="10221975" cy="12684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5333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提示：让原数组全相等，只需让差分的第 2 到第 n 项变成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这些项中，记正数之和为 P，负数的绝对值之和为 Q。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一次区间增减，可以同时把一对正、负差分各向 0 推近 1。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848100"/>
                <a:ext cx="102108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operations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Q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choices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867937"/>
            <a:ext cx="10221975" cy="1268427"/>
            <a:chOff x="979425" y="4867937"/>
            <a:chExt cx="10221975" cy="1268427"/>
          </a:xfrm>
        </p:grpSpPr>
        <p:sp>
          <p:nvSpPr>
            <p:cNvPr id="10" name="body-reason"/>
            <p:cNvSpPr txBox="1"/>
            <p:nvPr/>
          </p:nvSpPr>
          <p:spPr>
            <a:xfrm>
              <a:off x="979425" y="486793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先把正、负配对消去，剩下同号部分通过首端或尾端处理。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把多少次剩余操作分给首端，决定最终常数，恰有上述种数。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统计只需 O(n) 时间；P、Q 及答案用 long long。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习题7：奶牛排队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21975" cy="849327"/>
            <a:chOff x="979425" y="2410487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104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提示：先按坐标排序，再把花色编号离散化。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能够包含全部花色的一段连续窗口，对应一张合法照片。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01112"/>
            <a:ext cx="10221975" cy="1268427"/>
            <a:chOff x="979425" y="3601112"/>
            <a:chExt cx="102219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601112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答案：右端向右加入奶牛，维护窗口内各花色的出现次数。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全部花色都已出现时，记录宽度，再尽量收缩左端。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两端各移动至多 n 次，排序后扫描只需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229887"/>
            <a:ext cx="10221975" cy="849327"/>
            <a:chOff x="979425" y="5229887"/>
            <a:chExt cx="10221975" cy="849327"/>
          </a:xfrm>
        </p:grpSpPr>
        <p:sp>
          <p:nvSpPr>
            <p:cNvPr id="11" name="body-distance"/>
            <p:cNvSpPr txBox="1"/>
            <p:nvPr/>
          </p:nvSpPr>
          <p:spPr>
            <a:xfrm>
              <a:off x="979425" y="52298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照片宽度 = 右端奶牛坐标 − 左端奶牛坐标。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花色排名用于计数；奶牛头数不能代替照片宽度。总计 O(n 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习题8：天际线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849327"/>
            <a:chOff x="979425" y="2400962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009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提示：两个相邻建筑边界之间，天际线的高度不会变化。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离散所有建筑的左右边界，为每条带记录覆盖它的最高楼。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01112"/>
            <a:ext cx="10221975" cy="1268427"/>
            <a:chOff x="979425" y="3601112"/>
            <a:chExt cx="102219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601112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答案：逐栋楼更新所跨条带的最高高度，再从左向右扫描。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当前高度与前一条带不同时，输出该带起点与新高度。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所有建筑结束后，还要输出高度回到 0 的位置。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239412"/>
            <a:ext cx="10221975" cy="849327"/>
            <a:chOff x="979425" y="5239412"/>
            <a:chExt cx="10221975" cy="849327"/>
          </a:xfrm>
        </p:grpSpPr>
        <p:sp>
          <p:nvSpPr>
            <p:cNvPr id="11" name="body-boundary"/>
            <p:cNvSpPr txBox="1"/>
            <p:nvPr/>
          </p:nvSpPr>
          <p:spPr>
            <a:xfrm>
              <a:off x="979425" y="523941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相同横坐标统一处理，相同高度不用重复输出。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直接逐带更新的实现为 O(n²) 时间、O(n) 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习题9：混乱的排序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268427"/>
            <a:chOff x="979425" y="2334287"/>
            <a:chExt cx="10221975" cy="12684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3428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提示：原题一轮先向右扫描，再向左扫描，是双向冒泡。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按“数值、原位置”稳定排序，得到每个元素的目标位置 r[i]。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观察每个相邻位置的分界：有多少元素最终必须从左侧移到右侧？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915437"/>
            <a:ext cx="10221975" cy="1268427"/>
            <a:chOff x="979425" y="3915437"/>
            <a:chExt cx="10221975" cy="126842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91543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答案：若 r[i]&gt;i，对分界区间 [i,r[i]−1] 差分加一。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恢复各分界的跨越数量，记最大值为 c，输出 max(1,c)。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至少执行一轮检查，所以已排好序时仍输出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515637"/>
            <a:ext cx="10221975" cy="551788"/>
            <a:chOff x="979425" y="5515637"/>
            <a:chExt cx="10221975" cy="551788"/>
          </a:xfrm>
        </p:grpSpPr>
        <p:sp>
          <p:nvSpPr>
            <p:cNvPr id="11" name="body-caution"/>
            <p:cNvSpPr txBox="1"/>
            <p:nvPr/>
          </p:nvSpPr>
          <p:spPr>
            <a:xfrm>
              <a:off x="979425" y="5515637"/>
              <a:ext cx="10221975" cy="551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不要套用单向冒泡的“最大左移距离”公式。总时间 O(n 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3735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习题10：把奇偶要求变成两端关系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21975" cy="849327"/>
            <a:chOff x="979425" y="2391437"/>
            <a:chExt cx="102219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914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提示：设 p[i] 表示前 i 项中，1 的个数是奇数还是偶数。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奇数记为 1，偶数记为 0；用异或消掉两个前缀的共同部分。</a:t>
              </a:r>
            </a:p>
          </p:txBody>
        </p:sp>
      </p:grpSp>
      <mc:AlternateContent>
        <mc:Choice Requires="a14">
          <p:sp>
            <p:nvSpPr>
              <p:cNvPr id="9" name="relation"/>
              <p:cNvSpPr txBox="1">
                <a:spLocks noGrp="1"/>
              </p:cNvSpPr>
              <p:nvPr/>
            </p:nvSpPr>
            <p:spPr>
              <a:xfrm>
                <a:off x="990600" y="3505200"/>
                <a:ext cx="102108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∈</m:t>
                      </m:r>
                      <m:d>
                        <m:dPr>
                          <m:begChr m:val="{"/>
                          <m:sepChr m:val=""/>
                          <m:endChr m:val="}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639337"/>
            <a:ext cx="10221975" cy="1268427"/>
            <a:chOff x="979425" y="4639337"/>
            <a:chExt cx="10221975" cy="1268427"/>
          </a:xfrm>
        </p:grpSpPr>
        <p:sp>
          <p:nvSpPr>
            <p:cNvPr id="10" name="body-mapping"/>
            <p:cNvSpPr txBox="1"/>
            <p:nvPr/>
          </p:nvSpPr>
          <p:spPr>
            <a:xfrm>
              <a:off x="979425" y="463933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一条区间要求只连接两个前缀位置：l−1 与 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把所有出现的 l−1、r 离散化，再维护两点的异或关系。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[1,3] 的要求连接 p[0] 和 p[3]，不能漏掉位置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习题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习题10：按顺序检查带权并查集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1268427"/>
            <a:chOff x="979425" y="2381912"/>
            <a:chExt cx="10221975" cy="1268427"/>
          </a:xfrm>
        </p:grpSpPr>
        <p:sp>
          <p:nvSpPr>
            <p:cNvPr id="7" name="body-answer"/>
            <p:cNvSpPr txBox="1"/>
            <p:nvPr/>
          </p:nvSpPr>
          <p:spPr>
            <a:xfrm>
              <a:off x="979425" y="2381912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答案：并查集额外保存每个点到父节点的异或值。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 时连同父指针一起更新，得到该点到根的异或值。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这就是用于维护两点异或关系的带权并查集。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934487"/>
            <a:ext cx="10221975" cy="849327"/>
            <a:chOff x="979425" y="3934487"/>
            <a:chExt cx="10221975" cy="849327"/>
          </a:xfrm>
        </p:grpSpPr>
        <p:sp>
          <p:nvSpPr>
            <p:cNvPr id="9" name="body-cases"/>
            <p:cNvSpPr txBox="1"/>
            <p:nvPr/>
          </p:nvSpPr>
          <p:spPr>
            <a:xfrm>
              <a:off x="979425" y="39344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同根：两点到根的异或再异或，必须等于新要求 e。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异根：按新要求连接两个根，并设置根之间的异或值。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44162"/>
            <a:ext cx="10221975" cy="885163"/>
            <a:chOff x="979425" y="5144162"/>
            <a:chExt cx="10221975" cy="885163"/>
          </a:xfrm>
        </p:grpSpPr>
        <p:sp>
          <p:nvSpPr>
            <p:cNvPr id="11" name="body-result"/>
            <p:cNvSpPr txBox="1"/>
            <p:nvPr/>
          </p:nvSpPr>
          <p:spPr>
            <a:xfrm>
              <a:off x="979425" y="5144162"/>
              <a:ext cx="102219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t 条首次冲突，输出此前可成立的条数 t−1。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 m 条均无冲突就输出 m；时间 O(m log m)，空间 O(m)。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自检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用三个边界问题检查实现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430227"/>
            <a:chOff x="979425" y="2353337"/>
            <a:chExt cx="10221975" cy="430227"/>
          </a:xfrm>
        </p:grpSpPr>
        <p:sp>
          <p:nvSpPr>
            <p:cNvPr id="7" name="body-q-prefix"/>
            <p:cNvSpPr txBox="1"/>
            <p:nvPr/>
          </p:nvSpPr>
          <p:spPr>
            <a:xfrm>
              <a:off x="979425" y="23533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求闭区间 [1,r] 的和时，要减去哪个前缀？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2877212"/>
            <a:ext cx="10221975" cy="430227"/>
            <a:chOff x="979425" y="2877212"/>
            <a:chExt cx="10221975" cy="430227"/>
          </a:xfrm>
        </p:grpSpPr>
        <p:sp>
          <p:nvSpPr>
            <p:cNvPr id="9" name="body-a-prefix"/>
            <p:cNvSpPr txBox="1"/>
            <p:nvPr/>
          </p:nvSpPr>
          <p:spPr>
            <a:xfrm>
              <a:off x="979425" y="28772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减 S[0]，它必须初始化为 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591587"/>
            <a:ext cx="10221975" cy="430227"/>
            <a:chOff x="979425" y="3591587"/>
            <a:chExt cx="10221975" cy="430227"/>
          </a:xfrm>
        </p:grpSpPr>
        <p:sp>
          <p:nvSpPr>
            <p:cNvPr id="11" name="body-q-difference"/>
            <p:cNvSpPr txBox="1"/>
            <p:nvPr/>
          </p:nvSpPr>
          <p:spPr>
            <a:xfrm>
              <a:off x="979425" y="35915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给闭区间 [l,r] 加 v，在哪个位置抵消这次变化？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115462"/>
            <a:ext cx="10221975" cy="430227"/>
            <a:chOff x="979425" y="4115462"/>
            <a:chExt cx="10221975" cy="430227"/>
          </a:xfrm>
        </p:grpSpPr>
        <p:sp>
          <p:nvSpPr>
            <p:cNvPr id="13" name="body-a-difference"/>
            <p:cNvSpPr txBox="1"/>
            <p:nvPr/>
          </p:nvSpPr>
          <p:spPr>
            <a:xfrm>
              <a:off x="979425" y="41154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在 r+1 处减 v，因此数组要留出这个位置。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4829837"/>
            <a:ext cx="10221975" cy="430227"/>
            <a:chOff x="979425" y="4829837"/>
            <a:chExt cx="10221975" cy="430227"/>
          </a:xfrm>
        </p:grpSpPr>
        <p:sp>
          <p:nvSpPr>
            <p:cNvPr id="15" name="body-q-coordinates"/>
            <p:cNvSpPr txBox="1"/>
            <p:nvPr/>
          </p:nvSpPr>
          <p:spPr>
            <a:xfrm>
              <a:off x="979425" y="48298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离散化后相邻编号围成的小块，面积总是 1 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25" y="5353712"/>
            <a:ext cx="10221975" cy="580363"/>
            <a:chOff x="979425" y="5353712"/>
            <a:chExt cx="10221975" cy="580363"/>
          </a:xfrm>
        </p:grpSpPr>
        <p:sp>
          <p:nvSpPr>
            <p:cNvPr id="17" name="body-a-coordinates"/>
            <p:cNvSpPr txBox="1"/>
            <p:nvPr/>
          </p:nvSpPr>
          <p:spPr>
            <a:xfrm>
              <a:off x="979425" y="5353712"/>
              <a:ext cx="10221975" cy="580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不是。相邻编号只代表相邻关键坐标，面积仍用真实宽乘高。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第2章 · 小结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先选择表示，再安排计算顺序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86687"/>
            <a:ext cx="10221975" cy="849327"/>
            <a:chOff x="979425" y="2486687"/>
            <a:chExt cx="10221975" cy="849327"/>
          </a:xfrm>
        </p:grpSpPr>
        <p:sp>
          <p:nvSpPr>
            <p:cNvPr id="7" name="body-meaning"/>
            <p:cNvSpPr txBox="1"/>
            <p:nvPr/>
          </p:nvSpPr>
          <p:spPr>
            <a:xfrm>
              <a:off x="979425" y="24866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动手写代码前，先说明每个数组元素保存什么。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前缀保存累计值，差分保存变化，离散坐标保存关键位置。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72562"/>
            <a:ext cx="10221975" cy="849327"/>
            <a:chOff x="979425" y="3772562"/>
            <a:chExt cx="10221975" cy="849327"/>
          </a:xfrm>
        </p:grpSpPr>
        <p:sp>
          <p:nvSpPr>
            <p:cNvPr id="9" name="body-conditions"/>
            <p:cNvSpPr txBox="1"/>
            <p:nvPr/>
          </p:nvSpPr>
          <p:spPr>
            <a:xfrm>
              <a:off x="979425" y="37725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再确认这种表示是否保留了答案需要的信息。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相消要有包含关系，批量修改要统一还原，距离要保留原坐标。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25112"/>
            <a:ext cx="10221975" cy="849327"/>
            <a:chOff x="979425" y="5125112"/>
            <a:chExt cx="10221975" cy="849327"/>
          </a:xfrm>
        </p:grpSpPr>
        <p:sp>
          <p:nvSpPr>
            <p:cNvPr id="11" name="body-next"/>
            <p:cNvSpPr txBox="1"/>
            <p:nvPr/>
          </p:nvSpPr>
          <p:spPr>
            <a:xfrm>
              <a:off x="979425" y="512511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下一章继续研究信息复用：预先算好较大的跳跃或区间，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用倍增减少重复计算。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2026-10-08T06:13:16Z</dcterms:created>
  <dcterms:modified xsi:type="dcterms:W3CDTF">2026-10-08T06:13:16Z</dcterms:modified>
  <cp:category/>
  <cp:contentStatus/>
</cp:coreProperties>
</file>