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79"/>
  </p:notesMasterIdLst>
  <p:sldIdLst>
    <p:sldId id="256" r:id="rId80"/>
    <p:sldId id="257" r:id="rId81"/>
    <p:sldId id="258" r:id="rId82"/>
    <p:sldId id="259" r:id="rId83"/>
    <p:sldId id="260" r:id="rId84"/>
    <p:sldId id="261" r:id="rId85"/>
    <p:sldId id="262" r:id="rId86"/>
    <p:sldId id="263" r:id="rId87"/>
    <p:sldId id="264" r:id="rId88"/>
    <p:sldId id="265" r:id="rId89"/>
    <p:sldId id="266" r:id="rId90"/>
    <p:sldId id="267" r:id="rId91"/>
    <p:sldId id="268" r:id="rId92"/>
    <p:sldId id="269" r:id="rId93"/>
    <p:sldId id="270" r:id="rId94"/>
    <p:sldId id="271" r:id="rId95"/>
    <p:sldId id="272" r:id="rId96"/>
    <p:sldId id="273" r:id="rId97"/>
    <p:sldId id="274" r:id="rId98"/>
    <p:sldId id="275" r:id="rId99"/>
    <p:sldId id="276" r:id="rId100"/>
    <p:sldId id="277" r:id="rId101"/>
    <p:sldId id="278" r:id="rId102"/>
    <p:sldId id="279" r:id="rId103"/>
    <p:sldId id="280" r:id="rId104"/>
    <p:sldId id="281" r:id="rId105"/>
    <p:sldId id="282" r:id="rId106"/>
    <p:sldId id="283" r:id="rId107"/>
    <p:sldId id="284" r:id="rId108"/>
    <p:sldId id="285" r:id="rId109"/>
    <p:sldId id="286" r:id="rId110"/>
    <p:sldId id="287" r:id="rId111"/>
    <p:sldId id="288" r:id="rId112"/>
    <p:sldId id="289" r:id="rId113"/>
    <p:sldId id="290" r:id="rId114"/>
    <p:sldId id="291" r:id="rId115"/>
    <p:sldId id="292" r:id="rId116"/>
    <p:sldId id="293" r:id="rId117"/>
    <p:sldId id="294" r:id="rId118"/>
    <p:sldId id="295" r:id="rId119"/>
    <p:sldId id="296" r:id="rId120"/>
    <p:sldId id="297" r:id="rId121"/>
    <p:sldId id="298" r:id="rId122"/>
    <p:sldId id="299" r:id="rId123"/>
    <p:sldId id="300" r:id="rId124"/>
    <p:sldId id="301" r:id="rId125"/>
    <p:sldId id="302" r:id="rId126"/>
    <p:sldId id="303" r:id="rId127"/>
    <p:sldId id="304" r:id="rId128"/>
    <p:sldId id="305" r:id="rId129"/>
    <p:sldId id="306" r:id="rId130"/>
    <p:sldId id="307" r:id="rId131"/>
    <p:sldId id="308" r:id="rId132"/>
    <p:sldId id="309" r:id="rId133"/>
    <p:sldId id="310" r:id="rId134"/>
    <p:sldId id="311" r:id="rId135"/>
    <p:sldId id="312" r:id="rId136"/>
    <p:sldId id="313" r:id="rId137"/>
    <p:sldId id="314" r:id="rId138"/>
    <p:sldId id="315" r:id="rId139"/>
    <p:sldId id="316" r:id="rId140"/>
    <p:sldId id="317" r:id="rId141"/>
    <p:sldId id="318" r:id="rId142"/>
    <p:sldId id="319" r:id="rId143"/>
    <p:sldId id="320" r:id="rId144"/>
    <p:sldId id="321" r:id="rId145"/>
    <p:sldId id="322" r:id="rId146"/>
    <p:sldId id="323" r:id="rId147"/>
    <p:sldId id="324" r:id="rId148"/>
    <p:sldId id="325" r:id="rId149"/>
    <p:sldId id="326" r:id="rId150"/>
    <p:sldId id="327" r:id="rId151"/>
    <p:sldId id="328" r:id="rId152"/>
    <p:sldId id="329" r:id="rId153"/>
    <p:sldId id="330" r:id="rId154"/>
    <p:sldId id="331" r:id="rId155"/>
    <p:sldId id="332" r:id="rId156"/>
    <p:sldId id="333" r:id="rId157"/>
    <p:sldId id="334" r:id="rId158"/>
    <p:sldId id="335" r:id="rId159"/>
    <p:sldId id="336" r:id="rId160"/>
    <p:sldId id="337" r:id="rId161"/>
    <p:sldId id="338" r:id="rId162"/>
    <p:sldId id="339" r:id="rId163"/>
    <p:sldId id="340" r:id="rId164"/>
    <p:sldId id="341" r:id="rId165"/>
    <p:sldId id="342" r:id="rId166"/>
    <p:sldId id="343" r:id="rId167"/>
    <p:sldId id="344" r:id="rId168"/>
    <p:sldId id="345" r:id="rId169"/>
    <p:sldId id="346" r:id="rId170"/>
    <p:sldId id="347" r:id="rId171"/>
    <p:sldId id="348" r:id="rId172"/>
    <p:sldId id="349" r:id="rId173"/>
    <p:sldId id="350" r:id="rId174"/>
    <p:sldId id="351" r:id="rId175"/>
    <p:sldId id="352" r:id="rId176"/>
    <p:sldId id="353" r:id="rId177"/>
    <p:sldId id="354" r:id="rId178"/>
    <p:sldId id="355" r:id="rId179"/>
    <p:sldId id="356" r:id="rId180"/>
    <p:sldId id="357" r:id="rId181"/>
    <p:sldId id="358" r:id="rId182"/>
    <p:sldId id="359" r:id="rId183"/>
    <p:sldId id="360" r:id="rId184"/>
    <p:sldId id="361" r:id="rId185"/>
    <p:sldId id="362" r:id="rId186"/>
    <p:sldId id="363" r:id="rId187"/>
    <p:sldId id="364" r:id="rId188"/>
    <p:sldId id="365" r:id="rId189"/>
    <p:sldId id="366" r:id="rId190"/>
    <p:sldId id="367" r:id="rId191"/>
    <p:sldId id="368" r:id="rId192"/>
    <p:sldId id="369" r:id="rId193"/>
    <p:sldId id="370" r:id="rId194"/>
    <p:sldId id="371" r:id="rId195"/>
    <p:sldId id="372" r:id="rId196"/>
    <p:sldId id="373" r:id="rId197"/>
    <p:sldId id="374" r:id="rId198"/>
    <p:sldId id="375" r:id="rId199"/>
    <p:sldId id="376" r:id="rId200"/>
    <p:sldId id="377" r:id="rId201"/>
    <p:sldId id="378" r:id="rId202"/>
    <p:sldId id="379" r:id="rId203"/>
    <p:sldId id="380" r:id="rId204"/>
    <p:sldId id="381" r:id="rId205"/>
    <p:sldId id="382" r:id="rId206"/>
    <p:sldId id="383" r:id="rId207"/>
    <p:sldId id="384" r:id="rId208"/>
    <p:sldId id="385" r:id="rId209"/>
    <p:sldId id="386" r:id="rId210"/>
    <p:sldId id="387" r:id="rId211"/>
    <p:sldId id="388" r:id="rId212"/>
    <p:sldId id="389" r:id="rId213"/>
    <p:sldId id="390" r:id="rId214"/>
    <p:sldId id="391" r:id="rId215"/>
    <p:sldId id="392" r:id="rId216"/>
    <p:sldId id="393" r:id="rId217"/>
    <p:sldId id="394" r:id="rId218"/>
    <p:sldId id="395" r:id="rId219"/>
    <p:sldId id="396" r:id="rId220"/>
    <p:sldId id="397" r:id="rId221"/>
    <p:sldId id="398" r:id="rId222"/>
    <p:sldId id="399" r:id="rId223"/>
    <p:sldId id="400" r:id="rId224"/>
    <p:sldId id="401" r:id="rId2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printerSettings" Target="printerSettings/printerSettings1.bin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79" Type="http://schemas.openxmlformats.org/officeDocument/2006/relationships/notesMaster" Target="notesMasters/notesMaster1.xml" />
<Relationship Id="rId80" Type="http://schemas.openxmlformats.org/officeDocument/2006/relationships/slide" Target="slides/slide1.xml" /><Relationship Id="rId81" Type="http://schemas.openxmlformats.org/officeDocument/2006/relationships/slide" Target="slides/slide2.xml" /><Relationship Id="rId82" Type="http://schemas.openxmlformats.org/officeDocument/2006/relationships/slide" Target="slides/slide3.xml" /><Relationship Id="rId83" Type="http://schemas.openxmlformats.org/officeDocument/2006/relationships/slide" Target="slides/slide4.xml" /><Relationship Id="rId84" Type="http://schemas.openxmlformats.org/officeDocument/2006/relationships/slide" Target="slides/slide5.xml" /><Relationship Id="rId85" Type="http://schemas.openxmlformats.org/officeDocument/2006/relationships/slide" Target="slides/slide6.xml" /><Relationship Id="rId86" Type="http://schemas.openxmlformats.org/officeDocument/2006/relationships/slide" Target="slides/slide7.xml" /><Relationship Id="rId87" Type="http://schemas.openxmlformats.org/officeDocument/2006/relationships/slide" Target="slides/slide8.xml" /><Relationship Id="rId88" Type="http://schemas.openxmlformats.org/officeDocument/2006/relationships/slide" Target="slides/slide9.xml" /><Relationship Id="rId89" Type="http://schemas.openxmlformats.org/officeDocument/2006/relationships/slide" Target="slides/slide10.xml" /><Relationship Id="rId90" Type="http://schemas.openxmlformats.org/officeDocument/2006/relationships/slide" Target="slides/slide11.xml" /><Relationship Id="rId91" Type="http://schemas.openxmlformats.org/officeDocument/2006/relationships/slide" Target="slides/slide12.xml" /><Relationship Id="rId92" Type="http://schemas.openxmlformats.org/officeDocument/2006/relationships/slide" Target="slides/slide13.xml" /><Relationship Id="rId93" Type="http://schemas.openxmlformats.org/officeDocument/2006/relationships/slide" Target="slides/slide14.xml" /><Relationship Id="rId94" Type="http://schemas.openxmlformats.org/officeDocument/2006/relationships/slide" Target="slides/slide15.xml" /><Relationship Id="rId95" Type="http://schemas.openxmlformats.org/officeDocument/2006/relationships/slide" Target="slides/slide16.xml" /><Relationship Id="rId96" Type="http://schemas.openxmlformats.org/officeDocument/2006/relationships/slide" Target="slides/slide17.xml" /><Relationship Id="rId97" Type="http://schemas.openxmlformats.org/officeDocument/2006/relationships/slide" Target="slides/slide18.xml" /><Relationship Id="rId98" Type="http://schemas.openxmlformats.org/officeDocument/2006/relationships/slide" Target="slides/slide19.xml" /><Relationship Id="rId99" Type="http://schemas.openxmlformats.org/officeDocument/2006/relationships/slide" Target="slides/slide20.xml" /><Relationship Id="rId100" Type="http://schemas.openxmlformats.org/officeDocument/2006/relationships/slide" Target="slides/slide21.xml" /><Relationship Id="rId101" Type="http://schemas.openxmlformats.org/officeDocument/2006/relationships/slide" Target="slides/slide22.xml" /><Relationship Id="rId102" Type="http://schemas.openxmlformats.org/officeDocument/2006/relationships/slide" Target="slides/slide23.xml" /><Relationship Id="rId103" Type="http://schemas.openxmlformats.org/officeDocument/2006/relationships/slide" Target="slides/slide24.xml" /><Relationship Id="rId104" Type="http://schemas.openxmlformats.org/officeDocument/2006/relationships/slide" Target="slides/slide25.xml" /><Relationship Id="rId105" Type="http://schemas.openxmlformats.org/officeDocument/2006/relationships/slide" Target="slides/slide26.xml" /><Relationship Id="rId106" Type="http://schemas.openxmlformats.org/officeDocument/2006/relationships/slide" Target="slides/slide27.xml" /><Relationship Id="rId107" Type="http://schemas.openxmlformats.org/officeDocument/2006/relationships/slide" Target="slides/slide28.xml" /><Relationship Id="rId108" Type="http://schemas.openxmlformats.org/officeDocument/2006/relationships/slide" Target="slides/slide29.xml" /><Relationship Id="rId109" Type="http://schemas.openxmlformats.org/officeDocument/2006/relationships/slide" Target="slides/slide30.xml" /><Relationship Id="rId110" Type="http://schemas.openxmlformats.org/officeDocument/2006/relationships/slide" Target="slides/slide31.xml" /><Relationship Id="rId111" Type="http://schemas.openxmlformats.org/officeDocument/2006/relationships/slide" Target="slides/slide32.xml" /><Relationship Id="rId112" Type="http://schemas.openxmlformats.org/officeDocument/2006/relationships/slide" Target="slides/slide33.xml" /><Relationship Id="rId113" Type="http://schemas.openxmlformats.org/officeDocument/2006/relationships/slide" Target="slides/slide34.xml" /><Relationship Id="rId114" Type="http://schemas.openxmlformats.org/officeDocument/2006/relationships/slide" Target="slides/slide35.xml" /><Relationship Id="rId115" Type="http://schemas.openxmlformats.org/officeDocument/2006/relationships/slide" Target="slides/slide36.xml" /><Relationship Id="rId116" Type="http://schemas.openxmlformats.org/officeDocument/2006/relationships/slide" Target="slides/slide37.xml" /><Relationship Id="rId117" Type="http://schemas.openxmlformats.org/officeDocument/2006/relationships/slide" Target="slides/slide38.xml" /><Relationship Id="rId118" Type="http://schemas.openxmlformats.org/officeDocument/2006/relationships/slide" Target="slides/slide39.xml" /><Relationship Id="rId119" Type="http://schemas.openxmlformats.org/officeDocument/2006/relationships/slide" Target="slides/slide40.xml" /><Relationship Id="rId120" Type="http://schemas.openxmlformats.org/officeDocument/2006/relationships/slide" Target="slides/slide41.xml" /><Relationship Id="rId121" Type="http://schemas.openxmlformats.org/officeDocument/2006/relationships/slide" Target="slides/slide42.xml" /><Relationship Id="rId122" Type="http://schemas.openxmlformats.org/officeDocument/2006/relationships/slide" Target="slides/slide43.xml" /><Relationship Id="rId123" Type="http://schemas.openxmlformats.org/officeDocument/2006/relationships/slide" Target="slides/slide44.xml" /><Relationship Id="rId124" Type="http://schemas.openxmlformats.org/officeDocument/2006/relationships/slide" Target="slides/slide45.xml" /><Relationship Id="rId125" Type="http://schemas.openxmlformats.org/officeDocument/2006/relationships/slide" Target="slides/slide46.xml" /><Relationship Id="rId126" Type="http://schemas.openxmlformats.org/officeDocument/2006/relationships/slide" Target="slides/slide47.xml" /><Relationship Id="rId127" Type="http://schemas.openxmlformats.org/officeDocument/2006/relationships/slide" Target="slides/slide48.xml" /><Relationship Id="rId128" Type="http://schemas.openxmlformats.org/officeDocument/2006/relationships/slide" Target="slides/slide49.xml" /><Relationship Id="rId129" Type="http://schemas.openxmlformats.org/officeDocument/2006/relationships/slide" Target="slides/slide50.xml" /><Relationship Id="rId130" Type="http://schemas.openxmlformats.org/officeDocument/2006/relationships/slide" Target="slides/slide51.xml" /><Relationship Id="rId131" Type="http://schemas.openxmlformats.org/officeDocument/2006/relationships/slide" Target="slides/slide52.xml" /><Relationship Id="rId132" Type="http://schemas.openxmlformats.org/officeDocument/2006/relationships/slide" Target="slides/slide53.xml" /><Relationship Id="rId133" Type="http://schemas.openxmlformats.org/officeDocument/2006/relationships/slide" Target="slides/slide54.xml" /><Relationship Id="rId134" Type="http://schemas.openxmlformats.org/officeDocument/2006/relationships/slide" Target="slides/slide55.xml" /><Relationship Id="rId135" Type="http://schemas.openxmlformats.org/officeDocument/2006/relationships/slide" Target="slides/slide56.xml" /><Relationship Id="rId136" Type="http://schemas.openxmlformats.org/officeDocument/2006/relationships/slide" Target="slides/slide57.xml" /><Relationship Id="rId137" Type="http://schemas.openxmlformats.org/officeDocument/2006/relationships/slide" Target="slides/slide58.xml" /><Relationship Id="rId138" Type="http://schemas.openxmlformats.org/officeDocument/2006/relationships/slide" Target="slides/slide59.xml" /><Relationship Id="rId139" Type="http://schemas.openxmlformats.org/officeDocument/2006/relationships/slide" Target="slides/slide60.xml" /><Relationship Id="rId140" Type="http://schemas.openxmlformats.org/officeDocument/2006/relationships/slide" Target="slides/slide61.xml" /><Relationship Id="rId141" Type="http://schemas.openxmlformats.org/officeDocument/2006/relationships/slide" Target="slides/slide62.xml" /><Relationship Id="rId142" Type="http://schemas.openxmlformats.org/officeDocument/2006/relationships/slide" Target="slides/slide63.xml" /><Relationship Id="rId143" Type="http://schemas.openxmlformats.org/officeDocument/2006/relationships/slide" Target="slides/slide64.xml" /><Relationship Id="rId144" Type="http://schemas.openxmlformats.org/officeDocument/2006/relationships/slide" Target="slides/slide65.xml" /><Relationship Id="rId145" Type="http://schemas.openxmlformats.org/officeDocument/2006/relationships/slide" Target="slides/slide66.xml" /><Relationship Id="rId146" Type="http://schemas.openxmlformats.org/officeDocument/2006/relationships/slide" Target="slides/slide67.xml" /><Relationship Id="rId147" Type="http://schemas.openxmlformats.org/officeDocument/2006/relationships/slide" Target="slides/slide68.xml" /><Relationship Id="rId148" Type="http://schemas.openxmlformats.org/officeDocument/2006/relationships/slide" Target="slides/slide69.xml" /><Relationship Id="rId149" Type="http://schemas.openxmlformats.org/officeDocument/2006/relationships/slide" Target="slides/slide70.xml" /><Relationship Id="rId150" Type="http://schemas.openxmlformats.org/officeDocument/2006/relationships/slide" Target="slides/slide71.xml" /><Relationship Id="rId151" Type="http://schemas.openxmlformats.org/officeDocument/2006/relationships/slide" Target="slides/slide72.xml" /><Relationship Id="rId152" Type="http://schemas.openxmlformats.org/officeDocument/2006/relationships/slide" Target="slides/slide73.xml" /><Relationship Id="rId153" Type="http://schemas.openxmlformats.org/officeDocument/2006/relationships/slide" Target="slides/slide74.xml" /><Relationship Id="rId154" Type="http://schemas.openxmlformats.org/officeDocument/2006/relationships/slide" Target="slides/slide75.xml" /><Relationship Id="rId155" Type="http://schemas.openxmlformats.org/officeDocument/2006/relationships/slide" Target="slides/slide76.xml" /><Relationship Id="rId156" Type="http://schemas.openxmlformats.org/officeDocument/2006/relationships/slide" Target="slides/slide77.xml" /><Relationship Id="rId157" Type="http://schemas.openxmlformats.org/officeDocument/2006/relationships/slide" Target="slides/slide78.xml" /><Relationship Id="rId158" Type="http://schemas.openxmlformats.org/officeDocument/2006/relationships/slide" Target="slides/slide79.xml" /><Relationship Id="rId159" Type="http://schemas.openxmlformats.org/officeDocument/2006/relationships/slide" Target="slides/slide80.xml" /><Relationship Id="rId160" Type="http://schemas.openxmlformats.org/officeDocument/2006/relationships/slide" Target="slides/slide81.xml" /><Relationship Id="rId161" Type="http://schemas.openxmlformats.org/officeDocument/2006/relationships/slide" Target="slides/slide82.xml" /><Relationship Id="rId162" Type="http://schemas.openxmlformats.org/officeDocument/2006/relationships/slide" Target="slides/slide83.xml" /><Relationship Id="rId163" Type="http://schemas.openxmlformats.org/officeDocument/2006/relationships/slide" Target="slides/slide84.xml" /><Relationship Id="rId164" Type="http://schemas.openxmlformats.org/officeDocument/2006/relationships/slide" Target="slides/slide85.xml" /><Relationship Id="rId165" Type="http://schemas.openxmlformats.org/officeDocument/2006/relationships/slide" Target="slides/slide86.xml" /><Relationship Id="rId166" Type="http://schemas.openxmlformats.org/officeDocument/2006/relationships/slide" Target="slides/slide87.xml" /><Relationship Id="rId167" Type="http://schemas.openxmlformats.org/officeDocument/2006/relationships/slide" Target="slides/slide88.xml" /><Relationship Id="rId168" Type="http://schemas.openxmlformats.org/officeDocument/2006/relationships/slide" Target="slides/slide89.xml" /><Relationship Id="rId169" Type="http://schemas.openxmlformats.org/officeDocument/2006/relationships/slide" Target="slides/slide90.xml" /><Relationship Id="rId170" Type="http://schemas.openxmlformats.org/officeDocument/2006/relationships/slide" Target="slides/slide91.xml" /><Relationship Id="rId171" Type="http://schemas.openxmlformats.org/officeDocument/2006/relationships/slide" Target="slides/slide92.xml" /><Relationship Id="rId172" Type="http://schemas.openxmlformats.org/officeDocument/2006/relationships/slide" Target="slides/slide93.xml" /><Relationship Id="rId173" Type="http://schemas.openxmlformats.org/officeDocument/2006/relationships/slide" Target="slides/slide94.xml" /><Relationship Id="rId174" Type="http://schemas.openxmlformats.org/officeDocument/2006/relationships/slide" Target="slides/slide95.xml" /><Relationship Id="rId175" Type="http://schemas.openxmlformats.org/officeDocument/2006/relationships/slide" Target="slides/slide96.xml" /><Relationship Id="rId176" Type="http://schemas.openxmlformats.org/officeDocument/2006/relationships/slide" Target="slides/slide97.xml" /><Relationship Id="rId177" Type="http://schemas.openxmlformats.org/officeDocument/2006/relationships/slide" Target="slides/slide98.xml" /><Relationship Id="rId178" Type="http://schemas.openxmlformats.org/officeDocument/2006/relationships/slide" Target="slides/slide99.xml" /><Relationship Id="rId179" Type="http://schemas.openxmlformats.org/officeDocument/2006/relationships/slide" Target="slides/slide100.xml" /><Relationship Id="rId180" Type="http://schemas.openxmlformats.org/officeDocument/2006/relationships/slide" Target="slides/slide101.xml" /><Relationship Id="rId181" Type="http://schemas.openxmlformats.org/officeDocument/2006/relationships/slide" Target="slides/slide102.xml" /><Relationship Id="rId182" Type="http://schemas.openxmlformats.org/officeDocument/2006/relationships/slide" Target="slides/slide103.xml" /><Relationship Id="rId183" Type="http://schemas.openxmlformats.org/officeDocument/2006/relationships/slide" Target="slides/slide104.xml" /><Relationship Id="rId184" Type="http://schemas.openxmlformats.org/officeDocument/2006/relationships/slide" Target="slides/slide105.xml" /><Relationship Id="rId185" Type="http://schemas.openxmlformats.org/officeDocument/2006/relationships/slide" Target="slides/slide106.xml" /><Relationship Id="rId186" Type="http://schemas.openxmlformats.org/officeDocument/2006/relationships/slide" Target="slides/slide107.xml" /><Relationship Id="rId187" Type="http://schemas.openxmlformats.org/officeDocument/2006/relationships/slide" Target="slides/slide108.xml" /><Relationship Id="rId188" Type="http://schemas.openxmlformats.org/officeDocument/2006/relationships/slide" Target="slides/slide109.xml" /><Relationship Id="rId189" Type="http://schemas.openxmlformats.org/officeDocument/2006/relationships/slide" Target="slides/slide110.xml" /><Relationship Id="rId190" Type="http://schemas.openxmlformats.org/officeDocument/2006/relationships/slide" Target="slides/slide111.xml" /><Relationship Id="rId191" Type="http://schemas.openxmlformats.org/officeDocument/2006/relationships/slide" Target="slides/slide112.xml" /><Relationship Id="rId192" Type="http://schemas.openxmlformats.org/officeDocument/2006/relationships/slide" Target="slides/slide113.xml" /><Relationship Id="rId193" Type="http://schemas.openxmlformats.org/officeDocument/2006/relationships/slide" Target="slides/slide114.xml" /><Relationship Id="rId194" Type="http://schemas.openxmlformats.org/officeDocument/2006/relationships/slide" Target="slides/slide115.xml" /><Relationship Id="rId195" Type="http://schemas.openxmlformats.org/officeDocument/2006/relationships/slide" Target="slides/slide116.xml" /><Relationship Id="rId196" Type="http://schemas.openxmlformats.org/officeDocument/2006/relationships/slide" Target="slides/slide117.xml" /><Relationship Id="rId197" Type="http://schemas.openxmlformats.org/officeDocument/2006/relationships/slide" Target="slides/slide118.xml" /><Relationship Id="rId198" Type="http://schemas.openxmlformats.org/officeDocument/2006/relationships/slide" Target="slides/slide119.xml" /><Relationship Id="rId199" Type="http://schemas.openxmlformats.org/officeDocument/2006/relationships/slide" Target="slides/slide120.xml" /><Relationship Id="rId200" Type="http://schemas.openxmlformats.org/officeDocument/2006/relationships/slide" Target="slides/slide121.xml" /><Relationship Id="rId201" Type="http://schemas.openxmlformats.org/officeDocument/2006/relationships/slide" Target="slides/slide122.xml" /><Relationship Id="rId202" Type="http://schemas.openxmlformats.org/officeDocument/2006/relationships/slide" Target="slides/slide123.xml" /><Relationship Id="rId203" Type="http://schemas.openxmlformats.org/officeDocument/2006/relationships/slide" Target="slides/slide124.xml" /><Relationship Id="rId204" Type="http://schemas.openxmlformats.org/officeDocument/2006/relationships/slide" Target="slides/slide125.xml" /><Relationship Id="rId205" Type="http://schemas.openxmlformats.org/officeDocument/2006/relationships/slide" Target="slides/slide126.xml" /><Relationship Id="rId206" Type="http://schemas.openxmlformats.org/officeDocument/2006/relationships/slide" Target="slides/slide127.xml" /><Relationship Id="rId207" Type="http://schemas.openxmlformats.org/officeDocument/2006/relationships/slide" Target="slides/slide128.xml" /><Relationship Id="rId208" Type="http://schemas.openxmlformats.org/officeDocument/2006/relationships/slide" Target="slides/slide129.xml" /><Relationship Id="rId209" Type="http://schemas.openxmlformats.org/officeDocument/2006/relationships/slide" Target="slides/slide130.xml" /><Relationship Id="rId210" Type="http://schemas.openxmlformats.org/officeDocument/2006/relationships/slide" Target="slides/slide131.xml" /><Relationship Id="rId211" Type="http://schemas.openxmlformats.org/officeDocument/2006/relationships/slide" Target="slides/slide132.xml" /><Relationship Id="rId212" Type="http://schemas.openxmlformats.org/officeDocument/2006/relationships/slide" Target="slides/slide133.xml" /><Relationship Id="rId213" Type="http://schemas.openxmlformats.org/officeDocument/2006/relationships/slide" Target="slides/slide134.xml" /><Relationship Id="rId214" Type="http://schemas.openxmlformats.org/officeDocument/2006/relationships/slide" Target="slides/slide135.xml" /><Relationship Id="rId215" Type="http://schemas.openxmlformats.org/officeDocument/2006/relationships/slide" Target="slides/slide136.xml" /><Relationship Id="rId216" Type="http://schemas.openxmlformats.org/officeDocument/2006/relationships/slide" Target="slides/slide137.xml" /><Relationship Id="rId217" Type="http://schemas.openxmlformats.org/officeDocument/2006/relationships/slide" Target="slides/slide138.xml" /><Relationship Id="rId218" Type="http://schemas.openxmlformats.org/officeDocument/2006/relationships/slide" Target="slides/slide139.xml" /><Relationship Id="rId219" Type="http://schemas.openxmlformats.org/officeDocument/2006/relationships/slide" Target="slides/slide140.xml" /><Relationship Id="rId220" Type="http://schemas.openxmlformats.org/officeDocument/2006/relationships/slide" Target="slides/slide141.xml" /><Relationship Id="rId221" Type="http://schemas.openxmlformats.org/officeDocument/2006/relationships/slide" Target="slides/slide142.xml" /><Relationship Id="rId222" Type="http://schemas.openxmlformats.org/officeDocument/2006/relationships/slide" Target="slides/slide143.xml" /><Relationship Id="rId223" Type="http://schemas.openxmlformats.org/officeDocument/2006/relationships/slide" Target="slides/slide144.xml" /><Relationship Id="rId224" Type="http://schemas.openxmlformats.org/officeDocument/2006/relationships/slide" Target="slides/slide145.xml" /><Relationship Id="rId225" Type="http://schemas.openxmlformats.org/officeDocument/2006/relationships/slide" Target="slides/slide146.xml" />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_rels/notesSlide10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9.xml"/>
</Relationships>
</file>

<file path=ppt/notesSlides/_rels/notesSlide1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0.xml"/>
</Relationships>
</file>

<file path=ppt/notesSlides/_rels/notesSlide1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1.xml"/>
</Relationships>
</file>

<file path=ppt/notesSlides/_rels/notesSlide1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2.xml"/>
</Relationships>
</file>

<file path=ppt/notesSlides/_rels/notesSlide1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3.xml"/>
</Relationships>
</file>

<file path=ppt/notesSlides/_rels/notesSlide1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4.xml"/>
</Relationships>
</file>

<file path=ppt/notesSlides/_rels/notesSlide1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5.xml"/>
</Relationships>
</file>

<file path=ppt/notesSlides/_rels/notesSlide1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6.xml"/>
</Relationships>
</file>

<file path=ppt/notesSlides/_rels/notesSlide1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7.xml"/>
</Relationships>
</file>

<file path=ppt/notesSlides/_rels/notesSlide1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8.xml"/>
</Relationships>
</file>

<file path=ppt/notesSlides/_rels/notesSlide1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9.xml"/>
</Relationships>
</file>

<file path=ppt/notesSlides/_rels/notesSlide1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0.xml"/>
</Relationships>
</file>

<file path=ppt/notesSlides/_rels/notesSlide1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1.xml"/>
</Relationships>
</file>

<file path=ppt/notesSlides/_rels/notesSlide1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2.xml"/>
</Relationships>
</file>

<file path=ppt/notesSlides/_rels/notesSlide1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3.xml"/>
</Relationships>
</file>

<file path=ppt/notesSlides/_rels/notesSlide1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4.xml"/>
</Relationships>
</file>

<file path=ppt/notesSlides/_rels/notesSlide1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5.xml"/>
</Relationships>
</file>

<file path=ppt/notesSlides/_rels/notesSlide1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6.xml"/>
</Relationships>
</file>

<file path=ppt/notesSlides/_rels/notesSlide1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7.xml"/>
</Relationships>
</file>

<file path=ppt/notesSlides/_rels/notesSlide1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8.xml"/>
</Relationships>
</file>

<file path=ppt/notesSlides/_rels/notesSlide1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9.xml"/>
</Relationships>
</file>

<file path=ppt/notesSlides/_rels/notesSlide1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0.xml"/>
</Relationships>
</file>

<file path=ppt/notesSlides/_rels/notesSlide1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1.xml"/>
</Relationships>
</file>

<file path=ppt/notesSlides/_rels/notesSlide1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2.xml"/>
</Relationships>
</file>

<file path=ppt/notesSlides/_rels/notesSlide1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3.xml"/>
</Relationships>
</file>

<file path=ppt/notesSlides/_rels/notesSlide1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4.xml"/>
</Relationships>
</file>

<file path=ppt/notesSlides/_rels/notesSlide1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5.xml"/>
</Relationships>
</file>

<file path=ppt/notesSlides/_rels/notesSlide1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6.xml"/>
</Relationships>
</file>

<file path=ppt/notesSlides/_rels/notesSlide1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7.xml"/>
</Relationships>
</file>

<file path=ppt/notesSlides/_rels/notesSlide1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8.xml"/>
</Relationships>
</file>

<file path=ppt/notesSlides/_rels/notesSlide1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9.xml"/>
</Relationships>
</file>

<file path=ppt/notesSlides/_rels/notesSlide1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0.xml"/>
</Relationships>
</file>

<file path=ppt/notesSlides/_rels/notesSlide1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1.xml"/>
</Relationships>
</file>

<file path=ppt/notesSlides/_rels/notesSlide1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2.xml"/>
</Relationships>
</file>

<file path=ppt/notesSlides/_rels/notesSlide1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3.xml"/>
</Relationships>
</file>

<file path=ppt/notesSlides/_rels/notesSlide1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4.xml"/>
</Relationships>
</file>

<file path=ppt/notesSlides/_rels/notesSlide1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5.xml"/>
</Relationships>
</file>

<file path=ppt/notesSlides/_rels/notesSlide1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同学们，算过的东西能不能留着下次用？这一章我们会遇到反复求和、整段加数和坐标太大这几类麻烦，一起看看怎样换一种存法，让程序少做重复工作。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比如统计一周中某几天的运动时长，每问一段就从头相加，很多数会被反复计算。给一批同学统一加分，也会遇到重复修改。还有些编号特别大，却只用到几个，我们分别看看这三类问题怎样处理。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假如前3天一共运动了9分钟，第1天是4分钟，那么第2、3天一共几分钟？对，9减4就是5。我们把从第1天开始的累计结果存好，就有机会用一次减法回答许多问题。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给定 n 个正整数，这些数后面不再修改。每次问第 l 项到第 r 项的和，两端都要计入，一共回答 m 个询问。输入 n、n 个原数，再输入 m，接着 m 行各给 l、r。每个询问输出一行区间和，不是把 m 个答案再加起来。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1～4 项相加为 4+3+2+1=10。第 2～3 项相加为 3+2=5，所以输出两行：10、5。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现在把每天的记录抽象成数组4、3、2、1，下标从1开始。先请大家算出两个询问，再看看第2、3项是不是被加了两遍。询问一多，我们就想把这些已经算过的和留下来。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 2 天运动了 4+3=7 分钟，第 3 天又记录了 2 分钟。不用重新算 4+3+2，直接在已经知道的 7 上加 2，就得到 9。每天结束时都存下这个累计数：4、7、9、10。下一次老师问某几天的总时长，我们就试着利用这些累计结果。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我们给每个位置留一份累计结果。S[3]里放的是4加3加2，也就是9，绝不是只放第3个数。再往后算S[4]时，前3项的9已经知道了，只需要再加最后一个1。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我们想要第2、3项，却拿到了前3项的总和。多出来的正好是第1项，把它减掉就行。请大家注意，左端是l时，要减掉的是它前面的l减1项，不能把第l项也减没了。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把从第 1 项到当前位置的和放进 sum；先给空前缀留一个 0。sum[i-1] 已经包含前面的数，再加当前 x。sum[0]=0，后面从第 1 项开始的查询也能统一相减。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数列读完后再读询问数 m，每次输入左右端点，输出这一段的和。减去左端前面的累计值，留下第 l～r 项。例如 [2,3]：sum[3]−sum[1]=9−4=5。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前面分别写了建立累计和、回答询问，现在把它们接起来看。输入顺序不能弄反，先读完整个数列，再读询问数。这里ll是long long的别名，使用前需要写using ll = long long；这页展示的是核心片段。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把两个前缀逐项展开，前面共同的那些数都抵消掉，目标区间中的数各留下一次。这就是我们敢直接相减的原因。这个办法适合数列不变的查询；如果原值变了，相关累计和也得跟着改。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大家先试着写出修改位置或计算结果。[2,4]：S[4]−S[1]=12−2=10。[1,2]：S[2]−S[0]=7。误减 S[2] 会把第 2 项的 5 也减掉。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有一张 n×n 的整数表。选连续几行、连续几列围成一个非空矩形，求里面所有数的最大可能总和。负数也必须随矩形一起选入。输入 n，再输入 n 行、每行 n 个整数。输出一个整数：最大的矩形元素和，不输出位置。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原题样例可取第 2～4 行、第 1～2 列：9+2−4+1−1+8=15。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这次从一行数变成一张数表。我们要框出一个完整矩形，行和列都得连续，里面的负数也必须一起算。左边只是帮助观察的小例子，真正的任务是在所有非空矩形中找最大的和。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运动会每天统计几个班的得分，数据按行、列放进一张表。一维从第 1 项一直累加到第 i 项；二维可以从左上角开始，把前 i 行、前 j 列围成的整块加起来，存成一份累计结果。这样一来，查某几行、某几列形成的矩形，也能利用已经算过的区域。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一维累计到某一项，二维就累计到某一行某一列。看图，上方一块加左方一块，左上角重叠了，所以要减回一次，最后再补当前格。我们没有凭空背一串加减号，每个符号都能在图里找到位置。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知道整个左上大矩形的和之后，我们还要去掉目标上方和左方的两块。两块相交的左上角被减了两遍，要再加一次。下面这组数仍然来自前面的3乘3矩阵，大家可以直接把四个目标格相加，检查是否也是2。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现在一个矩形的和能很快算出，但要试多少个矩形呢？四条边还在分别枚举，所以总量仍然很大。我们试着先确定上下两条边，看看能不能把剩下的问题变回熟悉的一行数。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看前两行，第一列1加4得5，第二列负2加负1得负3，第三列3加2得5。选一个矩形，现在就变成在这三个列和中选连续一段。这样便接上上一章学过的最大子段和了。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每走到一列，我们只问：如果必须在这里结束，最好从哪里开始？到负3时，接上前面的5还能留下2，比单独取负3好。到最后一个5时再接上去得到7，但全局答案还要和以前见过的结果比较。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数组多留第 0 行、第 0 列，均为 0；逐行读入，逐行计算。上方和左方的累计结果已存在，左上重叠部分减一次，再加 x。这里 ll 是 long long 的别名；本页是核心片段。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把每格读进来后，立即利用上方、左方和左上角已算好的累计值更新当前前缀。第一行与第一列会碰到下标0，那里本来就是0，公式照样成立。ll使用前要定义成long long的别名。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上下边固定后，把当前第 j 列压成 column，下一步再选连续几列。这个窄矩形只有第 j 列，行范围是 top～bottom。前面的 1～2 行在三列得到 5、−3、5，正好接上最大子段和。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column 已算好，更新必须在当前列结束的最大和，再更新全局答案。单独取当前列，或接上前一列结束的最佳段，二者取大。每组上下边开始时 ending=0；全局 answer=LLONG_MIN，保留全负答案。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把前面的步骤放回循环：确定上边，再确定下边，然后从左往右处理各列。每换一组上下边，ending都要重新开始。answer跨所有行带保留最大的结果，从最小的long long值开始才不会把全负矩阵误判成0。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假想真正最好的矩形已经画在数表上，它一定有自己的上下边，我们的两层循环肯定会碰到这组边。轮到它时，最大子段和会找到这组行带内最好的左右边。这样就能解释为什么不会漏掉最优矩形。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块矿石各有重量和价值。给所有区间选同一个门槛 W，重量达到 W 才合格。每段检验值=合格数量×合格价值和；m 段相加得 Y，让 Y 尽量接近 S。输入 n、m、S；再输入 n 对重量、价值，接着输入 m 对区间端点。区间两端都计入，不同区间可以重叠。输出最小的绝对差。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 W=4，三段的检验值为 20、5、0，总和为 25，与目标 15 的差为 10；取 W=5 时总和为 5，差也是 10。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每块矿石有重量，也有价值，门槛只拿来比较重量。比如门槛是3，重量2就不参与，重量3和5会参与。每段算出合格数量和价值和后相乘，再把所有区间的结果加起来，最后让它尽量靠近目标S。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一个区间要用两个数，合格矿石有几块、价值一共多少，我们就分别建两个前缀。门槛一旦确定，这两列数据也就确定了。每个区间用两次前缀相减取得这两个量，再相乘，最后相加。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把门槛往上调，原来合格的矿石可能被排除，已经不合格的不会因此进来。因为价值非负，数量和价值和都不会变大，乘积也不会变大。于是总检验值随着门槛提高只会不变或减小，这才有了二分的依据。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大家对着重量和价值算一算。门槛是3时，第一段只留下重量5的矿石，第二段还能留下两块，合计8。提高到4，两个区间都只剩重量5那块，合计4；目标6夹在中间，左右都差2。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我们找的是第一个让检验值不大于S的门槛，别把门槛和检验值两个量混起来。最大重量加1会排除所有矿石，保证右边一定有可行位置。找到交界后，交界和前一个门槛分别代表目标两侧最接近的位置。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 threshold，重建合格数量 count 和合格价值和 sum 两个前缀。chosen 为真时数量加 1、价值加 value[i]，否则沿用前一个累计值。它们对应前面讲的 C、V；每换一个门槛，都要把整列重新算完。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每个区间都从两个前缀取出所需统计量，累加为本次检验值。要在乘法前转换类型，避免先用 64 位算溢出。__int128_t 是常用编译器扩展；total 返回后，才参与二分判断。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heckValue接收一个门槛，返回这个门槛下的总检验值。第一个循环更新数量和价值前缀，第二个循环计算各段结果。这里i128表示编译器扩展类型__int128_t；它不是标准C++类型，使用前需要写别名，乘法前也要先转换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中点处的检验值已经不大于目标，就把它留下来继续向左找；否则只能提高门槛。循环停下时，low就是交界。别在这里直接输出low，我们最终要的是最小的绝对差，还要把两侧候选真正代入计算。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二分结束还没得到题目所求的差，要把 low 及其前一候选代入。delta 用 128 位保存并手动取绝对值。全不合格时差为 target，最优差只会更小，可以转回 long long 输出。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区间最多有很多块合格矿石，数量乘价值和已经可能很大，还要对很多区间继续相加。因此中间结果需要128位整数，不能等溢出了再转换。最后答案不超过S，因为把全部矿石排除就能得到差为S的候选，所以最优差可以转回long long输出。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刚才的前缀和适合反复问一段的和，现在任务变了：老师要给很多段同学加分，只在最后看结果。如果每次都逐个修改，长区间会很费事。我们来观察一次加分究竟从哪里开始、在哪里停下。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原成绩是 [80,82,85,90]，给中间第 2、3 位各加 5 分。改后是 [80,87,90,90]。中间两位原来差 3 分，现在仍差 3 分。第 2 位与前一位的差从 2 变成 7，第 4 位与前一位的差从 5 变成 0。四个人的成绩有两项改变，相邻分差也只变了两处。我们试着把分差存起来。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80后面是82，多2分；再后面是85，又多3分。我们把这些相邻差存下来，想恢复成绩时就从头累加。第1项前面补0，因此第1个差就是80，后面的2、3会把我们一步步带到85。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区间内部两个人都加5分，原来的分差没有变化。左端比前面的人多得了5分，左端的差就增加5；右端后面的人没有加分，所以他与右端的差要减少5。这样就能从相邻差的含义推出两个端点的更新。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全班有 n 位同学。每次给第 l～r 位同学各加 v 分，共调整 p 次。所有调整都完成后，全班最低分是多少？输入 n、p，再输入 n 个原成绩；后面 p 行各给 l、r、v。输出一个整数：最终最低分。过程中不用输出。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原成绩 [1,1,1]，第 1～2 位各加 1，再给第 2～3 位各加 1，最终是 [2,3,2]，最低分为 2。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回到80、82、85、90，给中间两位各加5分。差分只改第2项和第4项，变成80、7、3、0。大家从头加一遍，会得到80、87、90、90，和逐个加分完全一致。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difference 留出尾端抵消位置，previous 保存前一个原成绩。先求差，再更新 previous，下一次减到的才是上一个原值。原成绩不必再存一份，差分就能在最后恢复它。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每读一条调整，只改两个边界，不进入区间内部逐个加分。第 r 位仍然要增加，到 r+1 才抵消。多条调整直接叠加；过程中不需要立即知道每个人的最终成绩。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调整全部读完，从左到右累加差分，每经过一项就比较一次最低分。score 加到第 i 项时，就是第 i 位的最终成绩。answer 从足够大的值开始，第一次比较便会得到一个真实成绩。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前面的分步代码解释了previous怎样保存上一个原成绩。这里继续看修改和恢复：每条修改只动两个位置，最后score从头累加，经过谁就得到谁的最终成绩，再与目前最低分比较。difference开n加2个long long，尾端抵消也有位置可写。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无论这次调整10人还是100万人，差分都只改两处。我们最后才恢复全部成绩，所以总量由学生数和修改次数相加决定。若想直接把原数组改成差分，记得从右往左，否则左边的旧成绩已经被覆盖。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大家先试着写出修改位置或计算结果。d[2] 加 2，d[5] 减 2。第 5 项在输出范围外，仍要预留。恢复后是 [3,5,5,5]；如果在 d[4] 就抵消，第 4 项会漏加。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 n×n 的网格上铺 m 张矩形地毯。每张地毯覆盖给定左上角到右下角之间的全部格子，重叠处次数累加。输入 n、m；后面每行给 x1、y1、x2、y2，分别表示行、列范围。输出 n 行、每行 n 个覆盖次数；没有地毯的格子输出 0。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3 行第 3 列同时落在前两张地毯中，所以为 2。第三张只盖第 1 行第 2～4 列，其余位置按各自覆盖次数输出。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一张地毯盖住一个矩形，重叠的位置要把覆盖次数继续往上加。在这个4乘4的小图里，中心四格各增加1。地毯很多时逐格修改会重复扫描，接下来把刚才的一维边界记录扩展到两个方向。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先看左上角增加后会影响所有右下格子，再想怎样把越过右边界和下边界的部分取消。右下方同时被取消了两次，所以还得补回一次。请大家在图上选内部、右侧和右下方各一格，检查它们最终得到多少。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现在把四个角的标记一起累加。中心四格只收到左上角的加1，到了第4行或第4列，减1开始抵消，右下角四项加起来是0。多张地毯只需把各自的四角标记加在同一张差分表里，最后统一恢复。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 开 n+2 行、列并置 0，容纳最右、最下边界之外的抵消。两处减 1 分别取消右方、下方的多余影响，右下方重复减过的补回。这些标记暂时不是覆盖次数，全部地毯输入后再恢复。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按行从上到下、按列从左到右，把 d 改为恢复后的覆盖次数。上方和左方的累计结果已恢复，减一次左上方重复部分。只输出第 1～n 行、列；额外一行、一列只负责边界抵消。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一张地毯对应四次更新，输入全部结束后，才按二维前缀的规则恢复网格。第n加1行和列用来停止影响，不是题目要输出的格子。请大家检查整张网格都铺上的情况，四个角的下标也不会越界。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本题只问所有地毯铺完后的覆盖次数，所以中间那些尚未恢复的差分标记可以先累积。每张地毯只记4处，最后完整走一遍网格。重叠处要保留实际次数，不能看见铺过就写成1。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大家先试着写出修改位置或计算结果。(2,2) 加 1，(2,3)、(3,2) 减 1，(3,3) 加 1。恢复后只有第 2 行第 2 列为 1，其余为 0。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比如系统里只出现3个很大的编号，我们却按最大编号开数组，中间大量位置都用不到。能不能给出现过的编号重新排个号？只要相等和大小关系保留下来，很多操作就能搬到一个小数组里做。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例如只出现 7、100、1000000000 三个编号，要统计各出现几次。如果把原编号直接当数组下标，前面大量位置都空着。另列一张对照表：7 对应 0，100 对应 1，1000000000 对应 2。统计时只用 3 个位置；遇到同一个原编号，总查到同一个新编号。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原顺序负8、100、7、100不能丢，我们只是另外整理一份对照表。排序去重得到负8、7、100，分别编号0、1、2。再按原顺序查表就得到0、2、1、2，重复的100必须查到同一个位置。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负1到1是2，1到2是1，它们离散后的下标却都只差1。因此下标只能告诉我们相邻，不能直接告诉我们距离。我们保留原坐标，等到算长度时再相减，这一点在后面的面积题里也一样重要。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数轴上有 n 段起火位置，给出各段起点 a、终点 b。求所有起火部分的总长度，重叠的部分只计算一次。输入 n，再输入 n 对 a、b；原题区间为左闭右开 [a,b)。输出一个整数：燃烧部分的总长度。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[-1,1) 长 2，[2,9) 与 [5,11) 合起来是 [2,11)，长 9。总长为 2+9=11，中间 [1,2) 不计入。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题目中的染黑可以理解成被烧到，重复染色不会再多出一段长度。三个区间分别长2、6、7，直接加是15，但5到9这段算了两次。我们把数轴按所有端点切开，每小段只判断一次有没有被覆盖。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图上三条线是三个输入区间，它们共用同一条数轴。相邻端点之间没有别的区间从中途开始或结束，所以整小段的覆盖次数相同。最后只要次数大于0就取一次真实长度，不乘覆盖次数。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先分清这回数组下标指的是什么：它表示从当前坐标开始的一条带。左右端点的下标为l、r时，最后一条被覆盖的是r减1，到了r就结束。因此这里在r减1，而不是像原数组闭区间更新那样在r加1处抵消。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coordinates 已收齐左右端点，先从小到大排好，再删去重复值。unique 把不同值放在前面，返回有效部分的终点；erase 删除后面多余的尾部。原坐标仍在，既能查下标，也能在最后计算真实长度。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遍历保留的 intervals，将左右端点对应到坐标表的位置。x～y−1 是被盖住的带，到 y 就停止，所以这里在 y 处减。difference 已开 coordinates.size()+1 个 0；结构化绑定使用 C++17。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coordinates存的始终是原坐标，排序去重后用它找每个端点的下标。unique只把不同值整理到前面，erase再删掉后面的多余元素。intervals仍保留输入区间，结构化绑定需要C++17，这里展示的是处理区间的核心片段。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进入一条带先更新 covered，再判断它是不是被盖住。covered=2 也只加一次长度，因为题目求并集。扫描 i=0 到倒数第二个坐标，确保 coordinates[i+1] 存在。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走到第i条带，先把这里开始或结束的标记加进covered，再判断当前带有没有被盖到。比如覆盖次数是2，也只加一次长度。最后一个坐标之后没有下一条带，因此循环必须保证i加1这个坐标确实存在。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所有输入区间的起止位置已经收齐，在两个相邻端点之间不会再有新的覆盖变化。整条带可以用一个覆盖次数表示，再用真实坐标求长度。这里把离散化和差分接在了一起，既缩小了范围，也减少了重复修改。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大家先试着写出修改位置或计算结果。长度依次为 4、4、2，覆盖次数为 1、2、1。每条带只计一次，总长 4+4+2=10，不能算成三个单位。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给出一些变量间的相等、不等要求。判断能否为每个变量安排数值，使全部要求同时成立。不同测试相互独立。先输入测试组数 T。每组先给要求数 n，再给 n 行 i、j、e。e=1 要求两变量相等，e=0 要求不等；每组输出 YES 或 NO。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1 组同时要求 1 号等于 2 号、1 号不等于 2 号，输出 NO。第 2 组两条要求都表示两者相等，可以满足，输出 YES。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把变量编号看成变量的名字，10号变量不等于数值10。10号和30号相等，30号和90号相等，就要求三者同值；再要求10号和90号不等，才构成矛盾。离散化只改变量的编号，不替它们决定具体取什么值。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10 号等于 30 号，30 号等于 90 号，所以这三个变量必须同值。可以把三个编号画进同一个圈。如果又要求 10 号与 90 号不等，只要发现它们在同一个圈里，就知道要求相互矛盾。我们需要一种结构，能找到某个变量在哪一组，也能把两组合到一起。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我们先用集合表示哪些变量一定要取同样的值。这就是并查集在这里要帮我们记录的事情，find查所属集合的根，unite把两集合并。至于不等，不能一路传递，比如1不等于2、2不等于1，前后两个1仍然相等。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刚读到10号和90号不等时，它们在不同集合，看起来没有问题。但后面的等式可能把它们接到一起，所以要等相等关系全部处理完再检查不等。这样每次检查面对的才是最终集合。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relations 每条存两个编号和关系标志；ids 只收变量编号。n 条要求最多出现 2n 个不同变量。排序去重 ids 后，用 lower_bound 改写两端编号，关系标志仍保留 0 或 1。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每条关系的前两项是变量编号，第三项是关系标志。收集编号时只拿前两项，压缩时也只改前两项，别把表示相等的1也拿去重新编号。这样后面的并查集只需要为实际出现的变量开位置。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并查集类 DSU 中，parent 存父节点，size 存该根代表的集合大小。把下一页的 find、unite 接进 DSU 的花括号里，它们共用 parent、size。初始每个变量自己是一组；DSU dsu(ids.size()) 就按实际变量数建集合。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把parent看成指向上一级的箭头，根的箭头指回自己。find一路找到根，再把经过的点直接接到根，下一次就不用绕路。合并时先找根，如果已经同根就结束，否则把较小集合接到较大集合上。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相等关系具有传递性，把全部标志为 1 的关系处理完。做完这一步，每个集合里都是必须取同一值的变量。此时还不处理不等式，避免后来的等式改变先前的判断。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检查所有标志为 0 的关系；任一条冲突，就不能满足全部要求。find 返回根，同根表示两变量已被等式要求取同值。这时又要求不等，就矛盾；不同根则允许取不同的数。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现在把关系判断连起来看。第一遍只认标志1，把相等的两端合并；第二遍只认标志0，查看两端是否已经同根。同根却要求不等就失败，每组测试都必须重新准备数据和集合。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我们可以给第一个集合取0，第二个取1，第三个取2，集合内都用同一个值。等式两端同集合，值自然相等；不等式两端已经确认在不同集合，值也就不同。这给出了一个实际可行的赋值办法。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平面上有 n 个矩形，边都与坐标轴平行。求至少被一个矩形盖到的面积，重叠部分只算一次。输入 n；后面每行给左上角 x1、y1，右下角 x2、y2。x 轴向右、y 轴向上。输出一个整数：覆盖的总面积。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第一块面积 4×4=16，第二块面积 4×2=8。重叠部分宽 2、高 2，面积 4，所以答案 16+8−4=20。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把一维数轴扩展到平面，区间变成矩形，长度变成面积。两个矩形都盖到的地方仍然只算一次。后面要分别收集横坐标和纵坐标，并保留原坐标，才能算出每个小块真正的宽和高。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看横向的三个小区间，宽分别为2、1、2，离散后的下标虽然连续，真实宽度却不一样。纵向也要用真实坐标差来量高度。图中的重叠块从x等于2到3、y等于1到2，面积正好是1。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矩形横向跨了哪几条带，就分别给这几条带做纵向区间加1。每条竖带有自己的一列差分，沿y从低到高累加即可恢复。这种写法已经逐条处理了x方向，因此不能再沿x做一次前缀。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 的四项依次为左、上、右、下；横边查 xs，纵边查 ys。原题 y 向上，所以 bottom 查 r[3]，top 查 r[1]。这四个结果都是下标，原坐标仍保存在 xs、ys 中。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difference 有 X 行、Y+1 列并置 0；每个矩形处理 l～right−1 条带。当前竖带从 bottom 开始覆盖，到 top 停止。右边界 right 是结束位置，不再是一条要覆盖的带，所以条件是 x&lt;right。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r的四个元素依次是左、上、右、下，所以下边查第3项，上边查第1项。横向循环到right前一条带，因为right是右边界，不是待覆盖的带。请对着前面的坐标图，指出bottom与top分别对应哪条横线。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换一条 x 带，就把 covered 清零；沿 y 累加本条带的差分。两轴都要有下一个坐标，才能算小块的宽和高。先转成 long long 再乘，重叠块只计一次。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换到一条新竖带，覆盖次数从0重新开始，然后沿y累加。次数只用来判断有没有被盖到，不能再乘进面积。面积的宽、高都取自原坐标，乘法前先提升为long long，才不会在中途溢出。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所有矩形边界都已变成网格线，一个矩形不会只盖住某小块的一半。因此对每个小块，只问有没有矩形盖它就够了，有就加一次真实面积。数据规模是矩形数量带来的小网格，与原坐标有多大无关。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回想刚才三个任务，原数不变反复查询，可以存累计和；只要最后结果的批量加法，可以存变化；坐标很大却很少，可以存关键位置。选完表示，再写清下标到底指一个元素还是一条带，边界就容易推出来了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地图有 N 行 M 列，每块地有一个价值，可能为负。要放下一块 C×C 的正方形首都，让它覆盖的土地价值和最大。输入 N、M、C，再输入 N 行、每行 M 个价值。输出最佳正方形左上角的行号、列号；原题保证最优解唯一。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左上角放在第 1 行第 2 列，取到 2、3、9、0，和为 14，比其他 2×2 正方形更大，所以输出 1 2。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边长已经给定，左上角一旦确定，整个正方形就确定了。我们枚举所有放得下的位置，用二维前缀取得每个正方形的价值。价值可能全是负数，初始答案要来自一个真实候选，不能从0开始。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蛋糕分成 R 行 C 列，每格有若干巧克力碎屑。先横切成 A 条，每条再独立竖切成 B 块。别人拿走其他块，你只剩碎屑最少的那块。输入 R、C、A、B，再输入每格碎屑数。切线只能沿格子边界。怎样切，才能让最少那块的碎屑也尽量多？输出这个最大值。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可把前 3 行各切一条，末两行合成第 4 条，再分别竖切两块。能让每块至少有 3 粒；若每块至少 4 粒，8 块要 32 粒，已超过总数 26。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我们换个问法，如果每块至少要X粒碎屑，能不能切够？碎屑非负，从左往右够一块就尽早切，不会让后面更难；横向够B块就结束这一横带。能凑够A横带就说明X可行，剩余部分并入已有块，数量只会增加。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座城市排成直线，第 i 段连接 i 与 i+1。每过一段可付 A 买纸票，也可先花 C 办这段的卡，以后每次付 B。不同路段的卡不能通用。输入 N、M、依次访问的 M 座城市，再给 N−1 段的 A、B、C。往返都计费，可以重复经过。输出买票、办卡和乘车的最少总费用。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8 段的使用次数是 4、6、6、4、4、2、2、2。逐段选择便宜的方式，再相加，得到 6394。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城市编号与铁路段编号差一个位置，城市2到5经过的是第2、3、4段。先用差分统计每段经过几次，再分别决定这段买纸票还是办卡。某一段办的卡不能拿到别的段使用，所以各段费用可以独立取小再相加。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i 天有 r[i] 间教室可借。订单 d、s、t 的意思是：从第 s 天到第 t 天，每天都借 d 间教室。按订单顺序处理，有一天不够就停止，不能跳过这份订单。输入 n、m、n 天容量，再输入 m 份订单 d、s、t。全部满足输出 0；否则第一行输出 −1，第二行输出第一份失败订单编号。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办完第 1 份后，剩余容量为 [0,3,2,3]。第 2 份要求第 2～4 天各借 3 间，第 3 天只有 2 间，所以输出 −1、2。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订单按顺序处理，一旦前k份已经超出某天容量，后面只会继续增加需求，不可能挽回。检查前k份时，用差分把每天需求累加出来，再逐天比容量。二分之前可先检查全部订单，若都满足就直接输出0。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头奶牛排一列，F 表示朝前，B 表示朝后。先固定一个长度 k，每次把连续 k 头全部转向，位置不变。队尾不足 k 头时不能翻。输入 n，再逐行输入每头的 F 或 B。选 k，让全体朝前所需次数最少。次数并列时选最小 k；按“k、最少次数”的顺序输出。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k=3，依次翻 [1,3]、[3,5]、[5,7]，全部变成 F。最少需要 3 次，达到这个次数的最小 k 也是 3，所以输出 3 3。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固定翻转长度k后，从左往右处理，每走一步都要保证左边已经朝前，不再破坏。当前还朝后，就必须从这里开始翻，若后面剩不到k头，这个k直接失败。差分只需维护受到了奇数次还是偶数次翻转。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每次选一个闭区间 [l,r]，让里面所有数同时加 1，或同时减 1。要让整个序列的数全一样，求最少操作次数，以及最少操作下有几种最终序列。输入 n，后面 n 行各给一个原数。输出两行：最少次数；在最少次数下能得到的不同最终序列数。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[1,1,2,2] 给后两项减 1，可全变成 1；给前两项加 1，可全变成 2。最少 1 次，共 2 种结果。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看差分后两项3与负2，可以配对两次。每次只减中间那个原数，两个差就各向0靠近1。余下一份正差既可动首端，也可动尾端，于是得到全4或全5，两种结果都只花3次。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原数组全相等，等价于第2项起的差分全是0。一次区间操作能让一个差加1、另一个减1，所以优先把正负差成对消掉；剩下的同号差还需要单独处理。前面的具体例子说明了首端、尾端怎样影响最终常数。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奶牛各有一个坐标和一个花色编号。拍照必须取数轴上的连续范围，让原来出现过的每种花色都至少入镜一头，照片尽量窄。输入 n，后面每行给一头奶牛的坐标、花色编号。输出最窄照片的宽度，即范围内最大坐标减最小坐标。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花色有 1、3、7。坐标 22～26 包含花色 3、7、1，宽度是 26−22=4，不能只拍 22～25，因为还缺花色 1。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先按位置站好队，再统计每种花色在窗口里有几头。右端加入一头，花色齐了就试着往右收左端，并记录原坐标差。这里求的是照片宽度，不是奶牛头数；编号压缩后也不能拿下标差代替距离。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建筑都立在同一条地面上，一栋楼用左边界 L、高度 H、右边界 R 表示。从远处看，重叠处只看到最高的楼。请按从左到右顺序描述外轮廓。每行输入 L、H、R，一直读到文件结束，没有单独的 n。输出一串“横坐标、新高度”；只在高度改变时输出，末端回到高度 0。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 x=1 起高度为 11，x=3 变为 13，x=9 降到 0。后面的建筑同样只记录高度变化处；末尾 x=29 回到 0。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两栋楼重叠时，看见的是更高的那栋，所以每条带要取最大高度，不能把高度相加。高度只可能在建筑边界处变化，离散端点后逐带更新。最后扫到所有楼都结束的位置，别忘记输出高度回到0。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一轮操作先输出一次 moo，再从左到右扫描相邻逆序对并交换，接着从右到左再扫一遍。两趟结束后若整个数组有序就停止，否则继续下一轮。输入 n，后面 n 行各给一个数。重复数也允许出现。输出 moo 的次数。即使原本有序，也要执行第 1 轮。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[1,8,5,3,2] 一轮后变为 [1,2,5,3,8]，还没排好。第 2 轮排成 [1,2,3,5,8]，所以输出 2。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先按稳定排序给每个原元素写目标位置，再只统计向右跨越的元素。8跨三道分界，5只跨一道，第3道分界总共需要通过两个。对照实际两轮扫描，能看到样例为何输出2。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3道分界左边本来只应留下目标位置1、2、3，现在却有5、4两个要去右边。右扫会把左边较大的推向右边，左扫会把右边较小的拉回来；只要还有错位，每轮会消掉一对。图中跨越量从2降为1，再降为0。别的分界也同时这样处理，因此最拥挤的那一道决定所需轮数。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这题一轮有向右和向左两趟，不能套单向冒泡的位移结论。先稳定排序，给相同数值按原位置排先后，再看每道分界有多少元素必须从左边跨到右边。前面的例子会把跨越量与轮数的对应过程展开。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有一个长为 n 的 01 序列，具体内容没有给出。每条回答说明某段有奇数个还是偶数个 1。按顺序检查：最多前多少条，能由同一个序列同时满足？输入 n、m，接着 m 行各给 l、r、odd 或 even。odd 表示奇数，even 表示偶数。输出首次冲突之前的条数；若都能满足，就输出 m。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前三段分别要求偶、奇、偶，合起来 [1,6] 必须是奇。第 4 条却回答 [1,6] 是偶，首次冲突，所以只能保证前 3 条。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[1,2] 有偶数个 1，[3,4] 有奇数个 1，[5,6] 有偶数个 1。把三段接起来，[1,6] 必须有奇数个 1。如果下一条却说 [1,6] 是偶数，这条就与前三条冲突。我们要保存区间之间的奇偶联系，先试着把一段的奇偶转成两个前缀的关系。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前i个位置有奇数个1，p[i]记1，否则记0。共同前缀的奇偶异或后抵消，留下区间内的奇偶，因此连接的是l减1和r。我们只收集这些前缀位置，序列再长也无需把每一项都建出来。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看A到B这条线的0，表示奇偶相同；B到C的1表示不同。把0与1异或，A与C就是不同。父子连线也可以记这样的0或1，找根时一并累计，便能核对新来的要求。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设三个前缀点 A、B、C。已知 A 与 B 的奇偶相同，B 与 C 的奇偶不同。就能推出 A 与 C 不同。把相同记 0、不同记 1，沿两条关系异或：0 xor 1=1。多个关系也可以这样一路合起来。并查集的父子连线上再记一个 0 或 1，找根时就能同时求出这条关系。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并查集只会告诉我们两个点是否同组，这里还得知道两点前缀奇偶相同还是不同。于是每条父子边再存一个异或值，找根时把沿途关系合起来。同根就核对现有关系，异根就按新回答连接，遇到第一条冲突立即停止。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每题先想下标的含义，再给答案。第一题前面没有数，所以减S[0]；第二题右端仍然要加，到r加1才抵消；第三题离散编号只表示位置顺序，面积仍要取真实宽高。请大家各举一个小例子验证。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章每个办法都从一个具体麻烦出发：反复加同一批数，就存累计结果；反复改一大段，就存边界变化；坐标范围太大，就存关键位置。写代码前把数组保存的内容和下标含义说清，再检查有没有丢掉求答案需要的信息。下一章还会接着学习分治与倍增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161851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3198966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400"/>
            </a:lvl1pPr>
          </a:lstStyle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2565003001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2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9.xml"/>
</Relationships>
</file>

<file path=ppt/slides/_rels/slide10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0.xml"/>
</Relationships>
</file>

<file path=ppt/slides/_rels/slide10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1.xml"/>
</Relationships>
</file>

<file path=ppt/slides/_rels/slide10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2.xml"/>
</Relationships>
</file>

<file path=ppt/slides/_rels/slide10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3.xml"/>
</Relationships>
</file>

<file path=ppt/slides/_rels/slide10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4.xml"/>
</Relationships>
</file>

<file path=ppt/slides/_rels/slide10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5.xml"/>
</Relationships>
</file>

<file path=ppt/slides/_rels/slide10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6.xml"/>
</Relationships>
</file>

<file path=ppt/slides/_rels/slide10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7.xml"/>
</Relationships>
</file>

<file path=ppt/slides/_rels/slide10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8.xml"/>
</Relationships>
</file>

<file path=ppt/slides/_rels/slide10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9.xml"/>
</Relationships>
</file>

<file path=ppt/slides/_rels/slide1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0.xml"/>
</Relationships>
</file>

<file path=ppt/slides/_rels/slide1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1.xml"/>
</Relationships>
</file>

<file path=ppt/slides/_rels/slide1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2.xml"/>
</Relationships>
</file>

<file path=ppt/slides/_rels/slide1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3.xml"/>
</Relationships>
</file>

<file path=ppt/slides/_rels/slide1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4.xml"/>
</Relationships>
</file>

<file path=ppt/slides/_rels/slide1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5.xml"/>
</Relationships>
</file>

<file path=ppt/slides/_rels/slide1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6.xml"/>
</Relationships>
</file>

<file path=ppt/slides/_rels/slide1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7.xml"/>
</Relationships>
</file>

<file path=ppt/slides/_rels/slide1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8.xml"/>
</Relationships>
</file>

<file path=ppt/slides/_rels/slide1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9.xml"/>
</Relationships>
</file>

<file path=ppt/slides/_rels/slide1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0.xml"/>
</Relationships>
</file>

<file path=ppt/slides/_rels/slide1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1.xml"/>
</Relationships>
</file>

<file path=ppt/slides/_rels/slide1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2.xml"/>
</Relationships>
</file>

<file path=ppt/slides/_rels/slide1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3.xml"/>
</Relationships>
</file>

<file path=ppt/slides/_rels/slide1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4.xml"/>
</Relationships>
</file>

<file path=ppt/slides/_rels/slide1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5.xml"/>
</Relationships>
</file>

<file path=ppt/slides/_rels/slide1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6.xml"/>
</Relationships>
</file>

<file path=ppt/slides/_rels/slide1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7.xml"/>
</Relationships>
</file>

<file path=ppt/slides/_rels/slide1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8.xml"/>
</Relationships>
</file>

<file path=ppt/slides/_rels/slide1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9.xml"/>
</Relationships>
</file>

<file path=ppt/slides/_rels/slide1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0.xml"/>
</Relationships>
</file>

<file path=ppt/slides/_rels/slide1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1.xml"/>
</Relationships>
</file>

<file path=ppt/slides/_rels/slide1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2.xml"/>
</Relationships>
</file>

<file path=ppt/slides/_rels/slide1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3.xml"/>
</Relationships>
</file>

<file path=ppt/slides/_rels/slide1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4.xml"/>
</Relationships>
</file>

<file path=ppt/slides/_rels/slide1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5.xml"/>
</Relationships>
</file>

<file path=ppt/slides/_rels/slide1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6.xml"/>
</Relationships>
</file>

<file path=ppt/slides/_rels/slide1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7.xml"/>
</Relationships>
</file>

<file path=ppt/slides/_rels/slide1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8.xml"/>
</Relationships>
</file>

<file path=ppt/slides/_rels/slide1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9.xml"/>
</Relationships>
</file>

<file path=ppt/slides/_rels/slide1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0.xml"/>
</Relationships>
</file>

<file path=ppt/slides/_rels/slide1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1.xml"/>
</Relationships>
</file>

<file path=ppt/slides/_rels/slide1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2.xml"/>
</Relationships>
</file>

<file path=ppt/slides/_rels/slide1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3.xml"/>
</Relationships>
</file>

<file path=ppt/slides/_rels/slide1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4.xml"/>
</Relationships>
</file>

<file path=ppt/slides/_rels/slide1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5.xml"/>
</Relationships>
</file>

<file path=ppt/slides/_rels/slide1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6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前缀和、差分与离散化</a:t>
            </a:r>
          </a:p>
        </p:txBody>
      </p:sp>
      <p:sp>
        <p:nvSpPr>
          <p:cNvPr id="6" name="cover-title Placeholder Carrier"/>
          <p:cNvSpPr/>
          <p:nvPr/>
        </p:nvSpPr>
        <p:spPr>
          <a:xfrm>
            <a:off x="971550" y="2329815"/>
            <a:ext cx="10382250" cy="933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48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前缀和、差分与离散化</a:t>
            </a:r>
          </a:p>
        </p:txBody>
      </p:sp>
      <p:sp>
        <p:nvSpPr>
          <p:cNvPr id="7" name="cover-subtitle Placeholder Carrier"/>
          <p:cNvSpPr/>
          <p:nvPr>
            <p:ph type="body" idx="2"/>
          </p:nvPr>
        </p:nvSpPr>
        <p:spPr>
          <a:xfrm>
            <a:off x="1009650" y="3905250"/>
            <a:ext cx="10220325" cy="1619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294"/>
              </a:lnSpc>
            </a:pPr>
            <a:r>
              <a:rPr lang="zh-CN" sz="27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反复求和、整段加数、坐标太大，</a:t>
            </a:r>
            <a:br/>
            <a:r>
              <a:rPr lang="zh-CN" sz="27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数组还可以怎样存？</a:t>
            </a:r>
          </a:p>
        </p:txBody>
      </p:sp>
    </p:spTree>
  </p:cSld>
  <p:clrMapOvr>
    <a:masterClrMapping/>
  </p:clrMapOvr>
  <p:transition p14:dur="40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前缀和、差分与离散化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这章要解决哪些麻烦？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10492"/>
            <a:ext cx="10220325" cy="868394"/>
            <a:chOff x="979456" y="2410492"/>
            <a:chExt cx="10220325" cy="868394"/>
          </a:xfrm>
        </p:grpSpPr>
        <p:sp>
          <p:nvSpPr>
            <p:cNvPr id="7" name="body-query"/>
            <p:cNvSpPr/>
            <p:nvPr/>
          </p:nvSpPr>
          <p:spPr>
            <a:xfrm>
              <a:off x="979456" y="241049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每天的运动时长已经记好，老师反复问某几天一共多久。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这些天的数据没有变，能不能少算几遍？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29692"/>
            <a:ext cx="10220325" cy="868394"/>
            <a:chOff x="979456" y="3629692"/>
            <a:chExt cx="10220325" cy="868394"/>
          </a:xfrm>
        </p:grpSpPr>
        <p:sp>
          <p:nvSpPr>
            <p:cNvPr id="9" name="body-modify"/>
            <p:cNvSpPr/>
            <p:nvPr/>
          </p:nvSpPr>
          <p:spPr>
            <a:xfrm>
              <a:off x="979456" y="362969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一段同学都要加分，而且还要调整很多次。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能不能先记下调整范围，最后再统一算出成绩？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848892"/>
            <a:ext cx="10220325" cy="868394"/>
            <a:chOff x="979456" y="4848892"/>
            <a:chExt cx="10220325" cy="868394"/>
          </a:xfrm>
        </p:grpSpPr>
        <p:sp>
          <p:nvSpPr>
            <p:cNvPr id="11" name="body-compress"/>
            <p:cNvSpPr/>
            <p:nvPr/>
          </p:nvSpPr>
          <p:spPr>
            <a:xfrm>
              <a:off x="979456" y="484889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只出现几个很大的编号，却要开一个特别大的数组。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把出现过的编号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排一排，能不能省下空间？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38225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前缀和与二维前缀和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220325" cy="1619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 3 天一共 9 分钟，第 1 天用了 4 分钟。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 2、3 天一共多久？9−4，就能算出来。</a:t>
            </a:r>
          </a:p>
        </p:txBody>
      </p:sp>
    </p:spTree>
  </p:cSld>
  <p:clrMapOvr>
    <a:masterClrMapping/>
  </p:clrMapOvr>
  <p:transition p14:dur="40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例2-1 求区间和：题目要我们做什么？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 n 个正整数，这些数后面不再修改。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每次问第 l 项到第 r 项的和，两端都要计入，一共回答 m 个询问。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n、n 个原数，再输入 m，接着 m 行各给 l、r。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每个询问输出一行区间和，不是把 m 个答案再加起来。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数据范围：n,m≤100000；每个原数为 1～10000；1≤l≤r≤n。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例2-1 求区间和：原题样例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1424750"/>
            <a:chOff x="980313" y="2705100"/>
            <a:chExt cx="5153787" cy="1424750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14144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14144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4 3 2 1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691324"/>
            <a:chOff x="6657213" y="2705100"/>
            <a:chExt cx="4487037" cy="691324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68103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681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3434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457700"/>
            <a:ext cx="10202418" cy="753618"/>
            <a:chOff x="979932" y="44577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1～4 项相加为 4+3+2+1=10。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2～3 项相加为 3+2=5，所以输出两行：10、5。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例2-1 区间求和：哪些加法算重复了？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91442"/>
            <a:ext cx="10220325" cy="759882"/>
            <a:chOff x="979456" y="2391442"/>
            <a:chExt cx="10220325" cy="759882"/>
          </a:xfrm>
        </p:grpSpPr>
        <p:sp>
          <p:nvSpPr>
            <p:cNvPr id="7" name="body-task"/>
            <p:cNvSpPr/>
            <p:nvPr/>
          </p:nvSpPr>
          <p:spPr>
            <a:xfrm>
              <a:off x="979456" y="2391442"/>
              <a:ext cx="10220325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有一个数列，后面不会再修改。每次给出 l、r，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请算出第 l 项到第 r 项的和，两端都要算。</a:t>
              </a:r>
            </a:p>
          </p:txBody>
        </p:sp>
      </p:grpSp>
      <p:sp>
        <p:nvSpPr>
          <p:cNvPr id="11" name="textbox-array"/>
          <p:cNvSpPr/>
          <p:nvPr/>
        </p:nvSpPr>
        <p:spPr>
          <a:xfrm>
            <a:off x="990600" y="3181350"/>
            <a:ext cx="10220325" cy="742950"/>
          </a:xfrm>
          <a:prstGeom prst="roundRect">
            <a:avLst>
              <a:gd name="adj" fmla="val 17949"/>
            </a:avLst>
          </a:prstGeom>
          <a:solidFill>
            <a:srgbClr val="F2F6F8"/>
          </a:solidFill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例如：a = [4, 3, 2, 1]，下标从 1 开始。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56" y="4353592"/>
            <a:ext cx="10220325" cy="868394"/>
            <a:chOff x="979456" y="4353592"/>
            <a:chExt cx="10220325" cy="868394"/>
          </a:xfrm>
        </p:grpSpPr>
        <p:sp>
          <p:nvSpPr>
            <p:cNvPr id="12" name="body-queries"/>
            <p:cNvSpPr/>
            <p:nvPr/>
          </p:nvSpPr>
          <p:spPr>
            <a:xfrm>
              <a:off x="979456" y="435359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 [1,4]：4+3+2+1=10。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再查 [2,3]：3+2=5，这两个数又被加了一遍。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9456" y="5487067"/>
            <a:ext cx="10220325" cy="485108"/>
            <a:chOff x="979456" y="5487067"/>
            <a:chExt cx="10220325" cy="485108"/>
          </a:xfrm>
        </p:grpSpPr>
        <p:sp>
          <p:nvSpPr>
            <p:cNvPr id="14" name="body-cost"/>
            <p:cNvSpPr/>
            <p:nvPr/>
          </p:nvSpPr>
          <p:spPr>
            <a:xfrm>
              <a:off x="979456" y="5487067"/>
              <a:ext cx="10220325" cy="485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每次重算一段，最坏总共要做 O(nm) 次操作。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读过的数，能不能只加新来的那个？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2 天运动了 4+3=7 分钟，第 3 天又记录了 2 分钟。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33750"/>
            <a:ext cx="10202925" cy="782652"/>
            <a:chOff x="979425" y="3333750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算 4+3+2，直接在已经知道的 7 上加 2，就得到 9。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每天结束时都存下这个累计数：4、7、9、10。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19675"/>
            <a:ext cx="10202418" cy="410718"/>
            <a:chOff x="979932" y="50196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下一次老师问某几天的总时长，我们就试着利用这些累计结果。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把从第一项开始的累计和存下来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91442"/>
            <a:ext cx="10220325" cy="759882"/>
            <a:chOff x="979456" y="2391442"/>
            <a:chExt cx="10220325" cy="759882"/>
          </a:xfrm>
        </p:grpSpPr>
        <p:sp>
          <p:nvSpPr>
            <p:cNvPr id="7" name="body-meaning"/>
            <p:cNvSpPr/>
            <p:nvPr/>
          </p:nvSpPr>
          <p:spPr>
            <a:xfrm>
              <a:off x="979456" y="2391442"/>
              <a:ext cx="10220325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把前 i 项的和存进 S[i]。例如 S[3]=4+3+2=9。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这些从第一项开始的累计结果，就叫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mc:AlternateContent>
        <mc:Choice Requires="a14">
          <p:sp>
            <p:nvSpPr>
              <p:cNvPr id="9" name="recurrence"/>
              <p:cNvSpPr txBox="1">
                <a:spLocks noGrp="1"/>
              </p:cNvSpPr>
              <p:nvPr/>
            </p:nvSpPr>
            <p:spPr>
              <a:xfrm>
                <a:off x="990600" y="3086100"/>
                <a:ext cx="102108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0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56" y="5391817"/>
            <a:ext cx="10220325" cy="532733"/>
            <a:chOff x="979456" y="5391817"/>
            <a:chExt cx="10220325" cy="532733"/>
          </a:xfrm>
        </p:grpSpPr>
        <p:sp>
          <p:nvSpPr>
            <p:cNvPr id="12" name="body-zero-prefix"/>
            <p:cNvSpPr/>
            <p:nvPr/>
          </p:nvSpPr>
          <p:spPr>
            <a:xfrm>
              <a:off x="979456" y="5391817"/>
              <a:ext cx="10220325" cy="532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还没取任何数时，和就是 0，所以设 S[0]=0。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80694" y="4095750"/>
            <a:ext cx="9934956" cy="533400"/>
            <a:chOff x="980694" y="4095750"/>
            <a:chExt cx="9934956" cy="533400"/>
          </a:xfrm>
        </p:grpSpPr>
        <p:grpSp>
          <p:nvGrpSpPr>
            <p:cNvPr id="16" name="Group 16"/>
            <p:cNvGrpSpPr/>
            <p:nvPr/>
          </p:nvGrpSpPr>
          <p:grpSpPr>
            <a:xfrm>
              <a:off x="980694" y="4238625"/>
              <a:ext cx="1781556" cy="381381"/>
              <a:chOff x="980694" y="4238625"/>
              <a:chExt cx="1781556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990600" y="4238625"/>
                <a:ext cx="17716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990600" y="4238625"/>
                <a:ext cx="17716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前缀和</a:t>
                </a: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 xml:space="preserve"> S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2857500" y="4095750"/>
              <a:ext cx="15811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2857500" y="4191000"/>
              <a:ext cx="1581150" cy="430227"/>
              <a:chOff x="2857500" y="4191000"/>
              <a:chExt cx="1581150" cy="430227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2857500" y="419100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2857500" y="419100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4476750" y="4095750"/>
              <a:ext cx="15811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4476750" y="4191000"/>
              <a:ext cx="1581150" cy="430227"/>
              <a:chOff x="4476750" y="4191000"/>
              <a:chExt cx="1581150" cy="430227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4476750" y="419100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4476750" y="419100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6096000" y="4095750"/>
              <a:ext cx="15811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6096000" y="4191000"/>
              <a:ext cx="1581150" cy="430227"/>
              <a:chOff x="6096000" y="4191000"/>
              <a:chExt cx="1581150" cy="430227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096000" y="419100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6096000" y="419100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7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7715250" y="4095750"/>
              <a:ext cx="15811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7715250" y="4191000"/>
              <a:ext cx="1581150" cy="430227"/>
              <a:chOff x="7715250" y="4191000"/>
              <a:chExt cx="1581150" cy="430227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7715250" y="419100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7715250" y="419100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9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9334500" y="4095750"/>
              <a:ext cx="15811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9334500" y="4191000"/>
              <a:ext cx="1581150" cy="430227"/>
              <a:chOff x="9334500" y="4191000"/>
              <a:chExt cx="1581150" cy="430227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334500" y="419100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9334500" y="4191000"/>
                <a:ext cx="15811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80694" y="4810125"/>
            <a:ext cx="9934956" cy="381381"/>
            <a:chOff x="980694" y="4810125"/>
            <a:chExt cx="9934956" cy="381381"/>
          </a:xfrm>
        </p:grpSpPr>
        <p:grpSp>
          <p:nvGrpSpPr>
            <p:cNvPr id="40" name="Group 40"/>
            <p:cNvGrpSpPr/>
            <p:nvPr/>
          </p:nvGrpSpPr>
          <p:grpSpPr>
            <a:xfrm>
              <a:off x="980694" y="4810125"/>
              <a:ext cx="1724406" cy="381381"/>
              <a:chOff x="980694" y="4810125"/>
              <a:chExt cx="1724406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990600" y="481012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990600" y="481012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下标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857500" y="4810125"/>
              <a:ext cx="1581150" cy="381381"/>
              <a:chOff x="2857500" y="4810125"/>
              <a:chExt cx="1581150" cy="381381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857500" y="4810125"/>
                <a:ext cx="15811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2857500" y="4810125"/>
                <a:ext cx="158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4476750" y="4810125"/>
              <a:ext cx="1581150" cy="381381"/>
              <a:chOff x="4476750" y="4810125"/>
              <a:chExt cx="1581150" cy="381381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4476750" y="4810125"/>
                <a:ext cx="15811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4476750" y="4810125"/>
                <a:ext cx="158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6096000" y="4810125"/>
              <a:ext cx="1581150" cy="381381"/>
              <a:chOff x="6096000" y="4810125"/>
              <a:chExt cx="1581150" cy="381381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6096000" y="4810125"/>
                <a:ext cx="15811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6096000" y="4810125"/>
                <a:ext cx="158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7715250" y="4810125"/>
              <a:ext cx="1581150" cy="381381"/>
              <a:chOff x="7715250" y="4810125"/>
              <a:chExt cx="1581150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7715250" y="4810125"/>
                <a:ext cx="15811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7715250" y="4810125"/>
                <a:ext cx="158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9334500" y="4810125"/>
              <a:ext cx="1581150" cy="381381"/>
              <a:chOff x="9334500" y="4810125"/>
              <a:chExt cx="1581150" cy="381381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9334500" y="4810125"/>
                <a:ext cx="15811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9334500" y="4810125"/>
                <a:ext cx="1581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要第2到第3项，就减掉第1项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79456" y="2372392"/>
            <a:ext cx="10220325" cy="713708"/>
            <a:chOff x="979456" y="2372392"/>
            <a:chExt cx="10220325" cy="713708"/>
          </a:xfrm>
        </p:grpSpPr>
        <p:sp>
          <p:nvSpPr>
            <p:cNvPr id="7" name="TextBox 7"/>
            <p:cNvSpPr/>
            <p:nvPr/>
          </p:nvSpPr>
          <p:spPr>
            <a:xfrm>
              <a:off x="979456" y="237239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 [2,3]，先拿到前 3 项的和：S[3]=9。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990600" y="2838450"/>
              <a:ext cx="6858000" cy="2476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Line 9"/>
            <p:cNvSpPr/>
            <p:nvPr/>
          </p:nvSpPr>
          <p:spPr>
            <a:xfrm>
              <a:off x="3276600" y="2838450"/>
              <a:ext cx="9525" cy="247650"/>
            </a:xfrm>
            <a:custGeom>
              <a:avLst/>
              <a:gdLst/>
              <a:ahLst/>
              <a:cxnLst/>
              <a:rect l="l" t="t" r="r" b="b"/>
              <a:pathLst>
                <a:path w="9525" h="247650">
                  <a:moveTo>
                    <a:pt x="0" y="0"/>
                  </a:moveTo>
                  <a:lnTo>
                    <a:pt x="0" y="247650"/>
                  </a:lnTo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79456" y="3439192"/>
            <a:ext cx="10220325" cy="713708"/>
            <a:chOff x="979456" y="3439192"/>
            <a:chExt cx="10220325" cy="713708"/>
          </a:xfrm>
        </p:grpSpPr>
        <p:sp>
          <p:nvSpPr>
            <p:cNvPr id="11" name="TextBox 11"/>
            <p:cNvSpPr/>
            <p:nvPr/>
          </p:nvSpPr>
          <p:spPr>
            <a:xfrm>
              <a:off x="979456" y="343919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这里多算了第 1 项，再减 S[1]=4，剩下的就是 5。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990600" y="3905250"/>
              <a:ext cx="2286000" cy="247650"/>
            </a:xfrm>
            <a:prstGeom prst="rect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3276600" y="3905250"/>
              <a:ext cx="4572000" cy="2476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</p:grpSp>
      <mc:AlternateContent>
        <mc:Choice Requires="a14">
          <p:sp>
            <p:nvSpPr>
              <p:cNvPr id="15" name="range-sum"/>
              <p:cNvSpPr txBox="1">
                <a:spLocks noGrp="1"/>
              </p:cNvSpPr>
              <p:nvPr/>
            </p:nvSpPr>
            <p:spPr>
              <a:xfrm>
                <a:off x="990600" y="4514850"/>
                <a:ext cx="10210800" cy="102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7" name="Group 17"/>
          <p:cNvGrpSpPr/>
          <p:nvPr/>
        </p:nvGrpSpPr>
        <p:grpSpPr>
          <a:xfrm>
            <a:off x="979456" y="5563267"/>
            <a:ext cx="10220325" cy="430244"/>
            <a:chOff x="979456" y="5563267"/>
            <a:chExt cx="10220325" cy="430244"/>
          </a:xfrm>
        </p:grpSpPr>
        <p:sp>
          <p:nvSpPr>
            <p:cNvPr id="16" name="body-left-edge"/>
            <p:cNvSpPr/>
            <p:nvPr/>
          </p:nvSpPr>
          <p:spPr>
            <a:xfrm>
              <a:off x="979456" y="556326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如果从第 1 项开始，前面没有多余项，减去 S[0]=0 即可。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例2-1 区间求和 · 第1步：边读数，边存累计和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把从第 1 项到当前位置的和放进 sum；先给空前缀留一个 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47975"/>
            <a:ext cx="10201911" cy="1819959"/>
            <a:chOff x="980439" y="2847975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84797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4797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ll = long long;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vector&lt;ll&gt; sum(n + 1, 0);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= 1; i &lt;= n; ++i)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ll x; cin &gt;&gt; x;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sum[i] = sum[i - 1] + x;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47975"/>
            <a:ext cx="9525" cy="1762173"/>
          </a:xfrm>
          <a:custGeom>
            <a:avLst/>
            <a:gdLst/>
            <a:ahLst/>
            <a:cxnLst/>
            <a:rect l="l" t="t" r="r" b="b"/>
            <a:pathLst>
              <a:path w="9525" h="1762173">
                <a:moveTo>
                  <a:pt x="0" y="0"/>
                </a:moveTo>
                <a:lnTo>
                  <a:pt x="0" y="1762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423"/>
            <a:ext cx="10202418" cy="753618"/>
            <a:chOff x="979932" y="4905423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4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4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sum[i-1] 已经包含前面的数，再加当前 x。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sum[0]=0，后面从第 1 项开始的查询也能统一相减。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例2-1 区间求和 · 第2步：读一个区间，回答一个结果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数列读完后再读询问数 m，每次输入左右端点，输出这一段的和。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47975"/>
            <a:ext cx="10201911" cy="1534209"/>
            <a:chOff x="980439" y="2847975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847975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47975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m; cin &gt;&gt; m;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 (m--)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l, r; cin &gt;&gt; l &gt;&gt; r;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sum[r] - sum[l - 1] &lt;&lt; '\n';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47975"/>
            <a:ext cx="9525" cy="1476423"/>
          </a:xfrm>
          <a:custGeom>
            <a:avLst/>
            <a:gdLst/>
            <a:ahLst/>
            <a:cxnLst/>
            <a:rect l="l" t="t" r="r" b="b"/>
            <a:pathLst>
              <a:path w="9525" h="1476423">
                <a:moveTo>
                  <a:pt x="0" y="0"/>
                </a:moveTo>
                <a:lnTo>
                  <a:pt x="0" y="147642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49584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19673"/>
            <a:ext cx="10202418" cy="753618"/>
            <a:chOff x="979932" y="4619673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61967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1967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减去左端前面的累计值，留下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 l～r 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[2,3]：sum[3]−sum[1]=9−4=5。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例2-1 区间求和：把两步连起来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47900"/>
            <a:ext cx="10210800" cy="3086100"/>
          </a:xfrm>
          <a:prstGeom prst="roundRect">
            <a:avLst>
              <a:gd name="adj" fmla="val 4321"/>
            </a:avLst>
          </a:prstGeom>
          <a:ln>
            <a:noFill/>
          </a:ln>
          <a:noFill/>
        </p:spPr>
        <p:txBody>
          <a:bodyPr wrap="square" lIns="179892" tIns="79715" rIns="179892" bIns="-39057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int n; cin &gt;&gt; n; 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vector&lt;ll&gt; sum(n + 1);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for (int i = 1; i &lt;= n; ++i)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ll x; cin &gt;&gt; x; sum[i] = sum[i - 1] + x;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int m; cin &gt;&gt; m;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while (m--)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int l, r; cin &gt;&gt; l &gt;&gt; r;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cout &lt;&lt; sum[r] - sum[l - 1] &lt;&lt; '\n';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1075" y="5619750"/>
            <a:ext cx="10220325" cy="457200"/>
            <a:chOff x="981075" y="5619750"/>
            <a:chExt cx="10220325" cy="457200"/>
          </a:xfrm>
        </p:grpSpPr>
        <p:sp>
          <p:nvSpPr>
            <p:cNvPr id="10" name="body-implementation"/>
            <p:cNvSpPr/>
            <p:nvPr/>
          </p:nvSpPr>
          <p:spPr>
            <a:xfrm>
              <a:off x="981075" y="5619750"/>
              <a:ext cx="1022032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先读数列、建立 sum，再读 m 个询问。ll 表示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6300" y="2324100"/>
            <a:ext cx="9525" cy="2933700"/>
          </a:xfrm>
          <a:custGeom>
            <a:avLst/>
            <a:gdLst/>
            <a:ahLst/>
            <a:cxnLst/>
            <a:rect l="l" t="t" r="r" b="b"/>
            <a:pathLst>
              <a:path w="9525" h="2933700">
                <a:moveTo>
                  <a:pt x="0" y="0"/>
                </a:moveTo>
                <a:lnTo>
                  <a:pt x="0" y="29337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为什么一次减法就够了？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58117"/>
            <a:ext cx="10220325" cy="868394"/>
            <a:chOff x="979456" y="2458117"/>
            <a:chExt cx="10220325" cy="868394"/>
          </a:xfrm>
        </p:grpSpPr>
        <p:sp>
          <p:nvSpPr>
            <p:cNvPr id="7" name="body-proof"/>
            <p:cNvSpPr/>
            <p:nvPr/>
          </p:nvSpPr>
          <p:spPr>
            <a:xfrm>
              <a:off x="979456" y="245811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S[r] 包含第 1～r 项，S[l−1] 包含第 1～l−1 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两者相减，前面共同的部分抵消，只留下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 l～r 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734467"/>
            <a:ext cx="10220325" cy="849344"/>
            <a:chOff x="979456" y="3734467"/>
            <a:chExt cx="10220325" cy="849344"/>
          </a:xfrm>
        </p:grpSpPr>
        <p:sp>
          <p:nvSpPr>
            <p:cNvPr id="9" name="body-complexity"/>
            <p:cNvSpPr/>
            <p:nvPr/>
          </p:nvSpPr>
          <p:spPr>
            <a:xfrm>
              <a:off x="979456" y="3734467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花 O(n)，每次查询只做一次减法。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 次查询合计 O(m)，总时间 O(n+m)，空间 O(n)。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982242"/>
            <a:ext cx="10220325" cy="932783"/>
            <a:chOff x="979456" y="4982242"/>
            <a:chExt cx="10220325" cy="932783"/>
          </a:xfrm>
        </p:grpSpPr>
        <p:sp>
          <p:nvSpPr>
            <p:cNvPr id="11" name="body-condition"/>
            <p:cNvSpPr/>
            <p:nvPr/>
          </p:nvSpPr>
          <p:spPr>
            <a:xfrm>
              <a:off x="979456" y="4982242"/>
              <a:ext cx="10220325" cy="932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这里有个前提：建好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后，原数列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不变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若第 2 项改了，S[2] 以及后面的累计结果都可能要更新。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模拟练习：累计和能回答哪些区间？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250"/>
            <a:ext cx="10202925" cy="782652"/>
            <a:chOff x="979425" y="23812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812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812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a=[2,5,1,4]，S=[0,2,7,8,12]。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 [2,4] 与 [1,2] 的和；如果误减 S[2]，第一问会漏掉谁？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0694" y="3476625"/>
            <a:ext cx="9268206" cy="533400"/>
            <a:chOff x="980694" y="3476625"/>
            <a:chExt cx="9268206" cy="53340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619500"/>
              <a:ext cx="1972056" cy="381381"/>
              <a:chOff x="980694" y="3619500"/>
              <a:chExt cx="1972056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619500"/>
                <a:ext cx="19621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619500"/>
                <a:ext cx="1962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原数组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3048000" y="3476625"/>
              <a:ext cx="1771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048000" y="3571875"/>
              <a:ext cx="1771650" cy="430227"/>
              <a:chOff x="3048000" y="3571875"/>
              <a:chExt cx="1771650" cy="430227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04800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04800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4857750" y="3476625"/>
              <a:ext cx="1771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4857750" y="3571875"/>
              <a:ext cx="1771650" cy="430227"/>
              <a:chOff x="4857750" y="3571875"/>
              <a:chExt cx="1771650" cy="430227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85775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485775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20" name="Rectangle 20"/>
            <p:cNvSpPr/>
            <p:nvPr/>
          </p:nvSpPr>
          <p:spPr>
            <a:xfrm>
              <a:off x="6667500" y="3476625"/>
              <a:ext cx="1771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6667500" y="3571875"/>
              <a:ext cx="1771650" cy="430227"/>
              <a:chOff x="6667500" y="3571875"/>
              <a:chExt cx="1771650" cy="430227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666750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666750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24" name="Rectangle 24"/>
            <p:cNvSpPr/>
            <p:nvPr/>
          </p:nvSpPr>
          <p:spPr>
            <a:xfrm>
              <a:off x="8477250" y="3476625"/>
              <a:ext cx="1771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8477250" y="3571875"/>
              <a:ext cx="1771650" cy="430227"/>
              <a:chOff x="8477250" y="3571875"/>
              <a:chExt cx="1771650" cy="430227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847725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847725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</p:grpSp>
      <p:sp>
        <p:nvSpPr>
          <p:cNvPr id="29" name="Freeform 29"/>
          <p:cNvSpPr/>
          <p:nvPr/>
        </p:nvSpPr>
        <p:spPr>
          <a:xfrm>
            <a:off x="990600" y="42862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79425" y="4562475"/>
            <a:ext cx="10202925" cy="782652"/>
            <a:chOff x="979425" y="4562475"/>
            <a:chExt cx="10202925" cy="782652"/>
          </a:xfrm>
        </p:grpSpPr>
        <p:sp>
          <p:nvSpPr>
            <p:cNvPr id="30" name="Rectangle 30"/>
            <p:cNvSpPr/>
            <p:nvPr/>
          </p:nvSpPr>
          <p:spPr>
            <a:xfrm>
              <a:off x="990600" y="456247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90600" y="456247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[2,4]：S[4]−S[1]=12−2=10。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[1,2]：S[2]−S[0]=7。误减 S[2] 会把第 2 项的 5 也减掉。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例2-2 最大加权矩形：题目要我们做什么？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有一张 n×n 的整数表。选连续几行、连续几列围成一个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矩形，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求里面所有数的最大可能总和。负数也必须随矩形一起选入。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n，再输入 n 行、每行 n 个整数。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输出一个整数：最大的矩形元素和，不输出位置。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数据范围：1≤n≤120；每格是 −127～127 的整数。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例2-2 最大加权矩形：原题样例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1424750"/>
            <a:chOff x="980313" y="2705100"/>
            <a:chExt cx="5153787" cy="1424750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14144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14144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0 -2 -7 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9 2 -6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-4 1 -4 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-1 8  0 -2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396050"/>
            <a:chOff x="6657213" y="270510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15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3434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457700"/>
            <a:ext cx="10202418" cy="753618"/>
            <a:chOff x="979932" y="44577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原题样例可取第 2～4 行、第 1～2 列：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9+2−4+1−1+8=15。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例2-2 最大加权矩形：选哪一块和最大？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53342"/>
            <a:ext cx="10220325" cy="849344"/>
            <a:chOff x="979456" y="2353342"/>
            <a:chExt cx="10220325" cy="849344"/>
          </a:xfrm>
        </p:grpSpPr>
        <p:sp>
          <p:nvSpPr>
            <p:cNvPr id="7" name="body-task"/>
            <p:cNvSpPr/>
            <p:nvPr/>
          </p:nvSpPr>
          <p:spPr>
            <a:xfrm>
              <a:off x="979456" y="235334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n×n 的数表中框出一个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矩形，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让框里所有数的和尽量大。行、列都必须连续。</a:t>
              </a:r>
            </a:p>
          </p:txBody>
        </p:sp>
      </p:grpSp>
      <mc:AlternateContent>
        <mc:Choice Requires="a14">
          <p:sp>
            <p:nvSpPr>
              <p:cNvPr id="9" name="matrix"/>
              <p:cNvSpPr txBox="1">
                <a:spLocks noGrp="1"/>
              </p:cNvSpPr>
              <p:nvPr/>
            </p:nvSpPr>
            <p:spPr>
              <a:xfrm>
                <a:off x="1047750" y="3333750"/>
                <a:ext cx="4381500" cy="163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−</m:t>
                                </m:r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4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−</m:t>
                                </m:r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−</m:t>
                                </m:r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2</m:t>
                                </m:r>
                              </m:e>
                              <m:e>
                                <m:r>
                                  <m:rPr>
                                    <m:sty m:val="p"/>
                                  </m:rP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−</m:t>
                                </m:r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5722906" y="3515392"/>
            <a:ext cx="5478494" cy="1475708"/>
            <a:chOff x="5722906" y="3515392"/>
            <a:chExt cx="5478494" cy="1475708"/>
          </a:xfrm>
        </p:grpSpPr>
        <p:sp>
          <p:nvSpPr>
            <p:cNvPr id="10" name="body-example"/>
            <p:cNvSpPr/>
            <p:nvPr/>
          </p:nvSpPr>
          <p:spPr>
            <a:xfrm>
              <a:off x="5722906" y="3515392"/>
              <a:ext cx="5478494" cy="1475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例如框住前两行、全部三列：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1−2+3+4−1+2=7。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框内的负数也得一起算。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56" y="5420392"/>
            <a:ext cx="10220325" cy="561308"/>
            <a:chOff x="979456" y="5420392"/>
            <a:chExt cx="10220325" cy="561308"/>
          </a:xfrm>
        </p:grpSpPr>
        <p:sp>
          <p:nvSpPr>
            <p:cNvPr id="12" name="body-nonempty"/>
            <p:cNvSpPr/>
            <p:nvPr/>
          </p:nvSpPr>
          <p:spPr>
            <a:xfrm>
              <a:off x="979456" y="5420392"/>
              <a:ext cx="10220325" cy="561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至少要选一个格子。全是负数时，也不能用空选的 0 充当答案。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从一行记录，扩展到一张数表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运动会每天统计几个班的得分，数据按行、列放进一张表。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33750"/>
            <a:ext cx="10202925" cy="782652"/>
            <a:chOff x="979425" y="3333750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一维从第 1 项一直累加到第 i 项；二维可以从左上角开始，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把前 i 行、前 j 列围成的整块加起来，存成一份累计结果。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19675"/>
            <a:ext cx="10202418" cy="410718"/>
            <a:chOff x="979932" y="50196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这样一来，查某几行、某几列形成的矩形，也能利用已经算过的区域。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二维累计时，哪里算了两遍？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90600" y="2428875"/>
            <a:ext cx="3048000" cy="2095500"/>
            <a:chOff x="990600" y="2428875"/>
            <a:chExt cx="3048000" cy="2095500"/>
          </a:xfrm>
        </p:grpSpPr>
        <p:sp>
          <p:nvSpPr>
            <p:cNvPr id="7" name="Rectangle 7"/>
            <p:cNvSpPr/>
            <p:nvPr/>
          </p:nvSpPr>
          <p:spPr>
            <a:xfrm>
              <a:off x="990600" y="2428875"/>
              <a:ext cx="3048000" cy="1428750"/>
            </a:xfrm>
            <a:prstGeom prst="rect">
              <a:avLst/>
            </a:prstGeom>
            <a:solidFill>
              <a:schemeClr val="accent3">
                <a:alpha val="13000"/>
              </a:schemeClr>
            </a:solidFill>
            <a:ln w="19050">
              <a:solidFill>
                <a:schemeClr val="accent3"/>
              </a:solidFill>
            </a:ln>
          </p:spPr>
        </p:sp>
        <p:sp>
          <p:nvSpPr>
            <p:cNvPr id="8" name="Rectangle 8"/>
            <p:cNvSpPr/>
            <p:nvPr/>
          </p:nvSpPr>
          <p:spPr>
            <a:xfrm>
              <a:off x="990600" y="2428875"/>
              <a:ext cx="2286000" cy="2095500"/>
            </a:xfrm>
            <a:prstGeom prst="rect">
              <a:avLst/>
            </a:prstGeom>
            <a:solidFill>
              <a:schemeClr val="accent2">
                <a:alpha val="13000"/>
              </a:schemeClr>
            </a:solidFill>
            <a:ln w="19050">
              <a:solidFill>
                <a:schemeClr val="accent2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3276600" y="3857625"/>
              <a:ext cx="762000" cy="6667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1181005" y="2928652"/>
              <a:ext cx="180975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这块被加了两遍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371755" y="4071652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a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219700" y="2371725"/>
            <a:ext cx="5972175" cy="2076450"/>
            <a:chOff x="5219700" y="2371725"/>
            <a:chExt cx="5972175" cy="2076450"/>
          </a:xfrm>
        </p:grpSpPr>
        <p:sp>
          <p:nvSpPr>
            <p:cNvPr id="13" name="body-explain"/>
            <p:cNvSpPr/>
            <p:nvPr/>
          </p:nvSpPr>
          <p:spPr>
            <a:xfrm>
              <a:off x="5219700" y="2371725"/>
              <a:ext cx="5972175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S[i,j] 保存前 i 行、前 j 列的总和。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上方一块加左方一块，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左上角重叠了，要减一次。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再把当前格 a[i,j] 加进来。</a:t>
              </a:r>
            </a:p>
          </p:txBody>
        </p:sp>
      </p:grpSp>
      <mc:AlternateContent>
        <mc:Choice Requires="a14">
          <p:sp>
            <p:nvSpPr>
              <p:cNvPr id="15" name="recurrence"/>
              <p:cNvSpPr txBox="1">
                <a:spLocks noGrp="1"/>
              </p:cNvSpPr>
              <p:nvPr/>
            </p:nvSpPr>
            <p:spPr>
              <a:xfrm>
                <a:off x="990600" y="4800600"/>
                <a:ext cx="10210800" cy="628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7" name="Group 17"/>
          <p:cNvGrpSpPr/>
          <p:nvPr/>
        </p:nvGrpSpPr>
        <p:grpSpPr>
          <a:xfrm>
            <a:off x="979456" y="5629942"/>
            <a:ext cx="10220325" cy="430244"/>
            <a:chOff x="979456" y="5629942"/>
            <a:chExt cx="10220325" cy="430244"/>
          </a:xfrm>
        </p:grpSpPr>
        <p:sp>
          <p:nvSpPr>
            <p:cNvPr id="16" name="body-boundary"/>
            <p:cNvSpPr/>
            <p:nvPr/>
          </p:nvSpPr>
          <p:spPr>
            <a:xfrm>
              <a:off x="979456" y="562994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 0 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 0 列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设为 0，按从上到下、从左到右的顺序算。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框出中间一块，怎样去掉外面的数？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849344"/>
            <a:chOff x="979456" y="2334292"/>
            <a:chExt cx="10220325" cy="849344"/>
          </a:xfrm>
        </p:grpSpPr>
        <p:sp>
          <p:nvSpPr>
            <p:cNvPr id="7" name="body-bounds"/>
            <p:cNvSpPr/>
            <p:nvPr/>
          </p:nvSpPr>
          <p:spPr>
            <a:xfrm>
              <a:off x="979456" y="233429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要第 x1～x2 行、第 y1～y2 列的和，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先取到右下角的大前缀，再减上方和左方多出的部分。</a:t>
              </a:r>
            </a:p>
          </p:txBody>
        </p:sp>
      </p:grpSp>
      <mc:AlternateContent>
        <mc:Choice Requires="a14">
          <p:sp>
            <p:nvSpPr>
              <p:cNvPr id="9" name="query-formula"/>
              <p:cNvSpPr txBox="1">
                <a:spLocks noGrp="1"/>
              </p:cNvSpPr>
              <p:nvPr/>
            </p:nvSpPr>
            <p:spPr>
              <a:xfrm>
                <a:off x="990600" y="3238500"/>
                <a:ext cx="10210800" cy="714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56" y="4229767"/>
            <a:ext cx="10220325" cy="551783"/>
            <a:chOff x="979456" y="4229767"/>
            <a:chExt cx="10220325" cy="551783"/>
          </a:xfrm>
        </p:grpSpPr>
        <p:sp>
          <p:nvSpPr>
            <p:cNvPr id="10" name="body-why-add"/>
            <p:cNvSpPr/>
            <p:nvPr/>
          </p:nvSpPr>
          <p:spPr>
            <a:xfrm>
              <a:off x="979456" y="4229767"/>
              <a:ext cx="10220325" cy="551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左上角同时在两块多余区域里，被减了两次，所以要加回一次。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56" y="5001292"/>
            <a:ext cx="10220325" cy="970883"/>
            <a:chOff x="979456" y="5001292"/>
            <a:chExt cx="10220325" cy="970883"/>
          </a:xfrm>
        </p:grpSpPr>
        <p:sp>
          <p:nvSpPr>
            <p:cNvPr id="12" name="body-example"/>
            <p:cNvSpPr/>
            <p:nvPr/>
          </p:nvSpPr>
          <p:spPr>
            <a:xfrm>
              <a:off x="979456" y="5001292"/>
              <a:ext cx="10220325" cy="970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例如前面 3×3 数表的第 2～3 行、第 2～3 列：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前缀相减得 3−2−0+1=2，直接相加也得 −1+2+2−1=2。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例2-2：求和快了，枚举还多不多？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71202"/>
            <a:ext cx="10221975" cy="1031986"/>
            <a:chOff x="979425" y="2371202"/>
            <a:chExt cx="10221975" cy="1031986"/>
          </a:xfrm>
        </p:grpSpPr>
        <mc:AlternateContent>
          <mc:Choice Requires="a14">
            <p:sp>
              <p:nvSpPr>
                <p:cNvPr id="7" name="body-brute"/>
                <p:cNvSpPr txBox="1"/>
                <p:nvPr/>
              </p:nvSpPr>
              <p:spPr>
                <a:xfrm>
                  <a:off x="979425" y="2371202"/>
                  <a:ext cx="10221975" cy="10319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枚举上、下、左、右四条边，有 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 个候选。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每次再逐格求和，最坏会花 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 时间。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979425" y="3628502"/>
            <a:ext cx="10221975" cy="1031986"/>
            <a:chOff x="979425" y="3628502"/>
            <a:chExt cx="10221975" cy="1031986"/>
          </a:xfrm>
        </p:grpSpPr>
        <mc:AlternateContent>
          <mc:Choice Requires="a14">
            <p:sp>
              <p:nvSpPr>
                <p:cNvPr id="9" name="body-prefix"/>
                <p:cNvSpPr txBox="1"/>
                <p:nvPr/>
              </p:nvSpPr>
              <p:spPr>
                <a:xfrm>
                  <a:off x="979425" y="3628502"/>
                  <a:ext cx="10221975" cy="10319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二维前缀把每次求和降到 O(1)，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但四条边还在逐一枚举，总时间仍是 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</a:p>
              </p:txBody>
            </p:sp>
          </mc:Choice>
        </mc:AlternateContent>
      </p:grpSp>
      <p:grpSp>
        <p:nvGrpSpPr>
          <p:cNvPr id="12" name="Group 12"/>
          <p:cNvGrpSpPr/>
          <p:nvPr/>
        </p:nvGrpSpPr>
        <p:grpSpPr>
          <a:xfrm>
            <a:off x="979456" y="5039392"/>
            <a:ext cx="10220325" cy="904208"/>
            <a:chOff x="979456" y="5039392"/>
            <a:chExt cx="10220325" cy="904208"/>
          </a:xfrm>
        </p:grpSpPr>
        <p:sp>
          <p:nvSpPr>
            <p:cNvPr id="11" name="body-question"/>
            <p:cNvSpPr/>
            <p:nvPr/>
          </p:nvSpPr>
          <p:spPr>
            <a:xfrm>
              <a:off x="979456" y="5039392"/>
              <a:ext cx="10220325" cy="904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求一个矩形的和已经很快了，接下来要减少候选。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先固定上下两条边，左右边能不能放在一次扫描里找？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例2-2：固定两行，把每列的数加起来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220325" cy="513683"/>
            <a:chOff x="979456" y="2362867"/>
            <a:chExt cx="10220325" cy="513683"/>
          </a:xfrm>
        </p:grpSpPr>
        <p:sp>
          <p:nvSpPr>
            <p:cNvPr id="7" name="body-band"/>
            <p:cNvSpPr/>
            <p:nvPr/>
          </p:nvSpPr>
          <p:spPr>
            <a:xfrm>
              <a:off x="979456" y="2362867"/>
              <a:ext cx="10220325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仍看刚才的 3×3 数表，这次先固定第 1～2 行。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3028950"/>
            <a:ext cx="5715000" cy="2012039"/>
            <a:chOff x="990600" y="3028950"/>
            <a:chExt cx="5715000" cy="2012039"/>
          </a:xfrm>
        </p:grpSpPr>
        <p:sp>
          <p:nvSpPr>
            <p:cNvPr id="9" name="Rectangle 9"/>
            <p:cNvSpPr/>
            <p:nvPr/>
          </p:nvSpPr>
          <p:spPr>
            <a:xfrm>
              <a:off x="990600" y="3028950"/>
              <a:ext cx="1524000" cy="125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3086100" y="3028950"/>
              <a:ext cx="1524000" cy="125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5181600" y="3028950"/>
              <a:ext cx="1524000" cy="125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550289" y="3220117"/>
              <a:ext cx="404622" cy="1039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42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zh-CN" sz="22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568922" y="3220117"/>
              <a:ext cx="558260" cy="1039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42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−2</a:t>
              </a:r>
              <a:br/>
              <a:r>
                <a:rPr lang="zh-CN" sz="22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−1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741289" y="3220117"/>
              <a:ext cx="404622" cy="1039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42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zh-CN" sz="22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45717" y="4610767"/>
              <a:ext cx="41386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559778" y="4610767"/>
              <a:ext cx="576739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−3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736717" y="4610767"/>
              <a:ext cx="41386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334250" y="3105150"/>
            <a:ext cx="3857625" cy="2057400"/>
            <a:chOff x="7334250" y="3105150"/>
            <a:chExt cx="3857625" cy="2057400"/>
          </a:xfrm>
        </p:grpSpPr>
        <p:sp>
          <p:nvSpPr>
            <p:cNvPr id="19" name="body-correspondence"/>
            <p:cNvSpPr/>
            <p:nvPr/>
          </p:nvSpPr>
          <p:spPr>
            <a:xfrm>
              <a:off x="7334250" y="3105150"/>
              <a:ext cx="3857625" cy="2057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每列把这两行的数加起来，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就得到 5、−3、5。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选连续几列，正好就是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选一个上下边已确定的矩形。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9456" y="5410867"/>
            <a:ext cx="10220325" cy="561308"/>
            <a:chOff x="979456" y="5410867"/>
            <a:chExt cx="10220325" cy="561308"/>
          </a:xfrm>
        </p:grpSpPr>
        <p:sp>
          <p:nvSpPr>
            <p:cNvPr id="21" name="body-reuse"/>
            <p:cNvSpPr/>
            <p:nvPr/>
          </p:nvSpPr>
          <p:spPr>
            <a:xfrm>
              <a:off x="979456" y="5410867"/>
              <a:ext cx="10220325" cy="561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剩下只要在这些列和里找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最大子段，就能确定左右边。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例2-2：沿着5、−3、5试着选一段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72392"/>
            <a:ext cx="10220325" cy="513683"/>
            <a:chOff x="979456" y="2372392"/>
            <a:chExt cx="10220325" cy="513683"/>
          </a:xfrm>
        </p:grpSpPr>
        <p:sp>
          <p:nvSpPr>
            <p:cNvPr id="7" name="body-meaning"/>
            <p:cNvSpPr/>
            <p:nvPr/>
          </p:nvSpPr>
          <p:spPr>
            <a:xfrm>
              <a:off x="979456" y="2372392"/>
              <a:ext cx="10220325" cy="513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ending 记录：如果这一段必须在当前列结束，最大的和是多少？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162967"/>
            <a:ext cx="10220325" cy="485108"/>
            <a:chOff x="979456" y="3162967"/>
            <a:chExt cx="10220325" cy="485108"/>
          </a:xfrm>
        </p:grpSpPr>
        <p:sp>
          <p:nvSpPr>
            <p:cNvPr id="9" name="body-first"/>
            <p:cNvSpPr/>
            <p:nvPr/>
          </p:nvSpPr>
          <p:spPr>
            <a:xfrm>
              <a:off x="979456" y="3162967"/>
              <a:ext cx="10220325" cy="485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走到第 1 列：只有 5，ending=5，目前答案也是 5。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3934492"/>
            <a:ext cx="10220325" cy="485108"/>
            <a:chOff x="979456" y="3934492"/>
            <a:chExt cx="10220325" cy="485108"/>
          </a:xfrm>
        </p:grpSpPr>
        <p:sp>
          <p:nvSpPr>
            <p:cNvPr id="11" name="body-second"/>
            <p:cNvSpPr/>
            <p:nvPr/>
          </p:nvSpPr>
          <p:spPr>
            <a:xfrm>
              <a:off x="979456" y="3934492"/>
              <a:ext cx="10220325" cy="485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走到第 2 列：单取 −3，或接成 5−3=2，选 2；答案仍为 5。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56" y="4706017"/>
            <a:ext cx="10220325" cy="485108"/>
            <a:chOff x="979456" y="4706017"/>
            <a:chExt cx="10220325" cy="485108"/>
          </a:xfrm>
        </p:grpSpPr>
        <p:sp>
          <p:nvSpPr>
            <p:cNvPr id="13" name="body-third"/>
            <p:cNvSpPr/>
            <p:nvPr/>
          </p:nvSpPr>
          <p:spPr>
            <a:xfrm>
              <a:off x="979456" y="4706017"/>
              <a:ext cx="10220325" cy="485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走到第 3 列：单取 5，或接成 2+5=7，选 7；答案更新为 7。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56" y="5401342"/>
            <a:ext cx="10220325" cy="599408"/>
            <a:chOff x="979456" y="5401342"/>
            <a:chExt cx="10220325" cy="599408"/>
          </a:xfrm>
        </p:grpSpPr>
        <p:sp>
          <p:nvSpPr>
            <p:cNvPr id="15" name="body-continuity"/>
            <p:cNvSpPr/>
            <p:nvPr/>
          </p:nvSpPr>
          <p:spPr>
            <a:xfrm>
              <a:off x="979456" y="5401342"/>
              <a:ext cx="10220325" cy="5994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这一行带的最好结果是 7。其他上下边也要这样试，才能找全。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例2-2 最大加权矩形 · 建立前缀：读到一个格子就更新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数组多留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 0 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 0 列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，均为 0；逐行读入，逐行计算。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47975"/>
            <a:ext cx="10201911" cy="2105709"/>
            <a:chOff x="980439" y="2847975"/>
            <a:chExt cx="10201911" cy="2105709"/>
          </a:xfrm>
        </p:grpSpPr>
        <p:sp>
          <p:nvSpPr>
            <p:cNvPr id="9" name="Rectangle 9"/>
            <p:cNvSpPr/>
            <p:nvPr/>
          </p:nvSpPr>
          <p:spPr>
            <a:xfrm>
              <a:off x="990600" y="2847975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47975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vector&lt;vector&lt;ll&gt;&gt; sum(n + 1, vector&lt;ll&gt;(n + 1));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= 1; i &lt;= n; ++i)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j = 1; j &lt;= n; ++j)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ll x; cin &gt;&gt; x;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sum[i][j] = sum[i - 1][j] + sum[i][j - 1]</a:t>
              </a:r>
            </a:p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 - sum[i - 1][j - 1] + x;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47975"/>
            <a:ext cx="9525" cy="2047923"/>
          </a:xfrm>
          <a:custGeom>
            <a:avLst/>
            <a:gdLst/>
            <a:ahLst/>
            <a:cxnLst/>
            <a:rect l="l" t="t" r="r" b="b"/>
            <a:pathLst>
              <a:path w="9525" h="2047923">
                <a:moveTo>
                  <a:pt x="0" y="0"/>
                </a:moveTo>
                <a:lnTo>
                  <a:pt x="0" y="204792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6734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191173"/>
            <a:ext cx="10202418" cy="753618"/>
            <a:chOff x="979932" y="5191173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19117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19117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上方和左方的累计结果已存在，左上重叠部分减一次，再加 x。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这里 ll 是 </a:t>
              </a:r>
              <a:r>
                <a:rPr lang="en-US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的别名；本页是核心片段。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例2-2 最大加权矩形：建立前缀数组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47900"/>
            <a:ext cx="10210800" cy="2790825"/>
          </a:xfrm>
          <a:prstGeom prst="roundRect">
            <a:avLst>
              <a:gd name="adj" fmla="val 4778"/>
            </a:avLst>
          </a:prstGeom>
          <a:ln>
            <a:noFill/>
          </a:ln>
          <a:noFill/>
        </p:spPr>
        <p:txBody>
          <a:bodyPr wrap="square" lIns="179893" tIns="79716" rIns="179893" bIns="-39056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int n; cin &gt;&gt; n;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vector&lt;vector&lt;ll&gt;&gt; sum(n + 1, vector&lt;ll&gt;(n + 1));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for (int i = 1; i &lt;= n; ++i)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for (int j = 1; j &lt;= n; ++j)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ll x; cin &gt;&gt; x;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sum[i][j] = sum[i - 1][j] + sum[i][j - 1]</a:t>
            </a:r>
          </a:p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      - sum[i - 1][j - 1] + x;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56" y="5296567"/>
            <a:ext cx="10220325" cy="811244"/>
            <a:chOff x="979456" y="5296567"/>
            <a:chExt cx="10220325" cy="811244"/>
          </a:xfrm>
        </p:grpSpPr>
        <p:sp>
          <p:nvSpPr>
            <p:cNvPr id="10" name="body-initialization"/>
            <p:cNvSpPr/>
            <p:nvPr/>
          </p:nvSpPr>
          <p:spPr>
            <a:xfrm>
              <a:off x="979456" y="5296567"/>
              <a:ext cx="10220325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 0 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 0 列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都是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读到当前格时，计算所需的三个旧前缀已经准备好了。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6300" y="2324100"/>
            <a:ext cx="9525" cy="2638425"/>
          </a:xfrm>
          <a:custGeom>
            <a:avLst/>
            <a:gdLst/>
            <a:ahLst/>
            <a:cxnLst/>
            <a:rect l="l" t="t" r="r" b="b"/>
            <a:pathLst>
              <a:path w="9525" h="2638425">
                <a:moveTo>
                  <a:pt x="0" y="0"/>
                </a:moveTo>
                <a:lnTo>
                  <a:pt x="0" y="26384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1036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660"/>
              </a:lnSpc>
            </a:pPr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例2-2 最大加权矩形 · 第1步：确定上下边，</a:t>
            </a:r>
            <a:br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求当前列的和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714625"/>
            <a:ext cx="10202418" cy="410718"/>
            <a:chOff x="979932" y="271462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上下边固定后，把当前第 j 列压成 column，下一步再选连续几列。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76600"/>
            <a:ext cx="10201911" cy="676959"/>
            <a:chOff x="980439" y="32766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2766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766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column = sum[bottom][j] - sum[top - 1][j]</a:t>
              </a:r>
            </a:p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- sum[bottom][j - 1] + sum[top - 1][j - 1];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76600"/>
            <a:ext cx="9525" cy="619173"/>
          </a:xfrm>
          <a:custGeom>
            <a:avLst/>
            <a:gdLst/>
            <a:ahLst/>
            <a:cxnLst/>
            <a:rect l="l" t="t" r="r" b="b"/>
            <a:pathLst>
              <a:path w="9525" h="619173">
                <a:moveTo>
                  <a:pt x="0" y="0"/>
                </a:moveTo>
                <a:lnTo>
                  <a:pt x="0" y="619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0672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191048"/>
            <a:ext cx="10202418" cy="753618"/>
            <a:chOff x="979932" y="41910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191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191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这个窄矩形只有第 j 列，行范围是 top～bottom。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前面的 1～2 行在三列得到 5、−3、5，正好接上最大子段和。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1036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660"/>
              </a:lnSpc>
            </a:pPr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例2-2 最大加权矩形 · 第2步：决定接上前段，</a:t>
            </a:r>
            <a:br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还是从当前列重开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714625"/>
            <a:ext cx="10202418" cy="410718"/>
            <a:chOff x="979932" y="271462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column 已算好，更新必须在当前列结束的最大和，再更新全局答案。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76600"/>
            <a:ext cx="10201911" cy="676959"/>
            <a:chOff x="980439" y="32766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2766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766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ending = max(column, ending + column);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 = max(answer, ending);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76600"/>
            <a:ext cx="9525" cy="619173"/>
          </a:xfrm>
          <a:custGeom>
            <a:avLst/>
            <a:gdLst/>
            <a:ahLst/>
            <a:cxnLst/>
            <a:rect l="l" t="t" r="r" b="b"/>
            <a:pathLst>
              <a:path w="9525" h="619173">
                <a:moveTo>
                  <a:pt x="0" y="0"/>
                </a:moveTo>
                <a:lnTo>
                  <a:pt x="0" y="619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0672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191048"/>
            <a:ext cx="10202418" cy="753618"/>
            <a:chOff x="979932" y="41910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191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191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单独取当前列，或接上前一列结束的最佳段，二者取大。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每组上下边开始时 ending=0；全局 answer=LLONG_MIN，保留全负答案。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例2-2 最大加权矩形：完整扫描过程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09800"/>
            <a:ext cx="10210800" cy="3514725"/>
          </a:xfrm>
          <a:prstGeom prst="roundRect">
            <a:avLst>
              <a:gd name="adj" fmla="val 3794"/>
            </a:avLst>
          </a:prstGeom>
          <a:ln>
            <a:noFill/>
          </a:ln>
          <a:noFill/>
        </p:spPr>
        <p:txBody>
          <a:bodyPr wrap="square" lIns="179893" tIns="60666" rIns="179893" bIns="-39056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ll answer = LLONG_MIN;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for (int top = 1; top &lt;= n; ++top)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for (int bottom = top; bottom &lt;= n; ++bottom)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ll ending = 0;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for (int j = 1; j &lt;= n; ++j)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ll column = sum[bottom][j] - sum[top - 1][j]</a:t>
            </a:r>
          </a:p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          - sum[bottom][j - 1] + sum[top - 1][j - 1];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ending = max(column, ending + column);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answer = max(answer, ending);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}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cout &lt;&lt; answer &lt;&lt; '\n';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80" y="5805202"/>
            <a:ext cx="10220325" cy="371570"/>
            <a:chOff x="980980" y="5805202"/>
            <a:chExt cx="10220325" cy="371570"/>
          </a:xfrm>
        </p:grpSpPr>
        <p:sp>
          <p:nvSpPr>
            <p:cNvPr id="10" name="body-nonempty"/>
            <p:cNvSpPr/>
            <p:nvPr/>
          </p:nvSpPr>
          <p:spPr>
            <a:xfrm>
              <a:off x="980980" y="5805202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换一组上下边就重置 ending；answer 始终保存见过的最大值。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6300" y="2286000"/>
            <a:ext cx="9525" cy="3362325"/>
          </a:xfrm>
          <a:custGeom>
            <a:avLst/>
            <a:gdLst/>
            <a:ahLst/>
            <a:cxnLst/>
            <a:rect l="l" t="t" r="r" b="b"/>
            <a:pathLst>
              <a:path w="9525" h="3362325">
                <a:moveTo>
                  <a:pt x="0" y="0"/>
                </a:moveTo>
                <a:lnTo>
                  <a:pt x="0" y="33623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二维前缀和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例2-2：所有矩形都会被考虑到吗？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29542"/>
            <a:ext cx="10220325" cy="1306544"/>
            <a:chOff x="979456" y="2429542"/>
            <a:chExt cx="10220325" cy="1306544"/>
          </a:xfrm>
        </p:grpSpPr>
        <p:sp>
          <p:nvSpPr>
            <p:cNvPr id="7" name="body-proof"/>
            <p:cNvSpPr/>
            <p:nvPr/>
          </p:nvSpPr>
          <p:spPr>
            <a:xfrm>
              <a:off x="979456" y="2429542"/>
              <a:ext cx="10220325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设想已经知道最好的矩形在哪里。它的上下边一定会被枚举。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轮到这组上下边时，我们又会找到这条行带里最好的连续列。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所以，真正的最优矩形不会被漏掉。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952352"/>
            <a:ext cx="10221975" cy="1031986"/>
            <a:chOff x="979425" y="3952352"/>
            <a:chExt cx="10221975" cy="1031986"/>
          </a:xfrm>
        </p:grpSpPr>
        <mc:AlternateContent>
          <mc:Choice Requires="a14">
            <p:sp>
              <p:nvSpPr>
                <p:cNvPr id="9" name="body-complexity"/>
                <p:cNvSpPr txBox="1"/>
                <p:nvPr/>
              </p:nvSpPr>
              <p:spPr>
                <a:xfrm>
                  <a:off x="979425" y="3952352"/>
                  <a:ext cx="10221975" cy="10319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上下边有 </a:t>
                  </a:r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 对，每对扫描 n 列，总时间 </a:t>
                  </a:r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二维前缀占用 </a:t>
                  </a:r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 空间。</a:t>
                  </a:r>
                </a:p>
              </p:txBody>
            </p:sp>
          </mc:Choice>
        </mc:AlternateContent>
      </p:grpSp>
      <p:grpSp>
        <p:nvGrpSpPr>
          <p:cNvPr id="12" name="Group 12"/>
          <p:cNvGrpSpPr/>
          <p:nvPr/>
        </p:nvGrpSpPr>
        <p:grpSpPr>
          <a:xfrm>
            <a:off x="979456" y="5258467"/>
            <a:ext cx="10220325" cy="811244"/>
            <a:chOff x="979456" y="5258467"/>
            <a:chExt cx="10220325" cy="811244"/>
          </a:xfrm>
        </p:grpSpPr>
        <p:sp>
          <p:nvSpPr>
            <p:cNvPr id="11" name="body-negative-test"/>
            <p:cNvSpPr/>
            <p:nvPr/>
          </p:nvSpPr>
          <p:spPr>
            <a:xfrm>
              <a:off x="979456" y="5258467"/>
              <a:ext cx="10220325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如果全是负数，答案就是最大的那个单格。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例如只有 −5，结果应为 −5，不能输出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例2-3 聪明的质监员：题目要我们做什么？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块矿石各有重量和价值。给所有区间选同一个门槛 W，重量达到 W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才合格。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每段检验值=合格数量×合格价值和；m 段相加得 Y，让 Y 尽量接近 S。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782652"/>
            <a:chOff x="979425" y="3676602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n、m、S；再输入 n 对重量、价值，接着输入 m 对区间端点。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区间两端都计入，不同区间可以重叠。输出最小的绝对差。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数据范围：n,m≤200000；重量、价值为 1～1000000；1≤S≤10¹²。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例2-3 聪明的质监员：原题样例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2453450"/>
            <a:chOff x="980313" y="2705100"/>
            <a:chExt cx="5153787" cy="2453450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24431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24431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5 3 15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396050"/>
            <a:chOff x="6657213" y="270510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526256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376862"/>
            <a:ext cx="10202418" cy="753618"/>
            <a:chOff x="979932" y="5376862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37686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37686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 W=4，三段的检验值为 20、5、0，总和为 25，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与目标 15 的差为 10；取 W=5 时总和为 5，差也是 10。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例2-3 聪明的质监员：门槛怎样选？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81917"/>
            <a:ext cx="10220325" cy="868394"/>
            <a:chOff x="979456" y="2381917"/>
            <a:chExt cx="10220325" cy="868394"/>
          </a:xfrm>
        </p:grpSpPr>
        <p:sp>
          <p:nvSpPr>
            <p:cNvPr id="7" name="body-task"/>
            <p:cNvSpPr/>
            <p:nvPr/>
          </p:nvSpPr>
          <p:spPr>
            <a:xfrm>
              <a:off x="979456" y="238191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每块矿石都有重量和价值。我们给所有区间选同一个门槛 W，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重量达到 W 的矿石才算合格，才参与后面的计算。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563017"/>
            <a:ext cx="10220325" cy="868394"/>
            <a:chOff x="979456" y="3563017"/>
            <a:chExt cx="10220325" cy="868394"/>
          </a:xfrm>
        </p:grpSpPr>
        <p:sp>
          <p:nvSpPr>
            <p:cNvPr id="9" name="body-contribution"/>
            <p:cNvSpPr/>
            <p:nvPr/>
          </p:nvSpPr>
          <p:spPr>
            <a:xfrm>
              <a:off x="979456" y="356301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每段的检验值，是合格矿石的数量乘以它们的价值总和。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例如有两块合格矿石，价值为 4、2，这段就得到 2×(4+2)=12。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877467"/>
            <a:ext cx="10220325" cy="1085183"/>
            <a:chOff x="979456" y="4877467"/>
            <a:chExt cx="10220325" cy="1085183"/>
          </a:xfrm>
        </p:grpSpPr>
        <p:sp>
          <p:nvSpPr>
            <p:cNvPr id="11" name="body-target"/>
            <p:cNvSpPr/>
            <p:nvPr/>
          </p:nvSpPr>
          <p:spPr>
            <a:xfrm>
              <a:off x="979456" y="4877467"/>
              <a:ext cx="10220325" cy="10851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 m 段检验值相加得到 Y。调整 W，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 Y 尽量接近目标 S，输出两者最小的绝对差。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例2-3：每段要数几块，还要算多少价值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91442"/>
            <a:ext cx="10220325" cy="849344"/>
            <a:chOff x="979456" y="2391442"/>
            <a:chExt cx="10220325" cy="849344"/>
          </a:xfrm>
        </p:grpSpPr>
        <p:sp>
          <p:nvSpPr>
            <p:cNvPr id="7" name="body-counts"/>
            <p:cNvSpPr/>
            <p:nvPr/>
          </p:nvSpPr>
          <p:spPr>
            <a:xfrm>
              <a:off x="979456" y="239144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固定门槛 W 后，合格矿石记 1，不合格记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把这些标记累加，C[i] 就是前 i 块中合格矿石的数量。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515392"/>
            <a:ext cx="10220325" cy="849344"/>
            <a:chOff x="979456" y="3515392"/>
            <a:chExt cx="10220325" cy="849344"/>
          </a:xfrm>
        </p:grpSpPr>
        <p:sp>
          <p:nvSpPr>
            <p:cNvPr id="9" name="body-values"/>
            <p:cNvSpPr/>
            <p:nvPr/>
          </p:nvSpPr>
          <p:spPr>
            <a:xfrm>
              <a:off x="979456" y="351539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再记一列价值：合格的记原价值，不合格的记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这列的前缀 V[i]，保存前 i 块中合格矿石的价值和。</a:t>
              </a:r>
            </a:p>
          </p:txBody>
        </p:sp>
      </p:grpSp>
      <mc:AlternateContent>
        <mc:Choice Requires="a14">
          <p:sp>
            <p:nvSpPr>
              <p:cNvPr id="11" name="quality-sum"/>
              <p:cNvSpPr txBox="1">
                <a:spLocks noGrp="1"/>
              </p:cNvSpPr>
              <p:nvPr/>
            </p:nvSpPr>
            <p:spPr>
              <a:xfrm>
                <a:off x="990600" y="4505325"/>
                <a:ext cx="10210800" cy="10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Y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W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</m:t>
                          </m:r>
                        </m: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C</m:t>
                                  </m:r>
                                </m:e>
                                <m:sub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r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j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C</m:t>
                                  </m:r>
                                </m:e>
                                <m:sub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l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j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V</m:t>
                                  </m:r>
                                </m:e>
                                <m:sub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r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j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V</m:t>
                                  </m:r>
                                </m:e>
                                <m:sub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l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j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56" y="5610892"/>
            <a:ext cx="10220325" cy="430244"/>
            <a:chOff x="979456" y="5610892"/>
            <a:chExt cx="10220325" cy="430244"/>
          </a:xfrm>
        </p:grpSpPr>
        <p:sp>
          <p:nvSpPr>
            <p:cNvPr id="12" name="body-cost"/>
            <p:cNvSpPr/>
            <p:nvPr/>
          </p:nvSpPr>
          <p:spPr>
            <a:xfrm>
              <a:off x="979456" y="561089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每换一个门槛，都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建这两个前缀，再计算 m 个区间：O(n+m)。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例2-3：门槛提高，检验值会怎样变？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10492"/>
            <a:ext cx="10220325" cy="868394"/>
            <a:chOff x="979456" y="2410492"/>
            <a:chExt cx="10220325" cy="868394"/>
          </a:xfrm>
        </p:grpSpPr>
        <p:sp>
          <p:nvSpPr>
            <p:cNvPr id="7" name="body-removed"/>
            <p:cNvSpPr/>
            <p:nvPr/>
          </p:nvSpPr>
          <p:spPr>
            <a:xfrm>
              <a:off x="979456" y="241049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门槛提高后，有些矿石可能不再合格。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原来没达到门槛的矿石，这时更不可能加入。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591592"/>
            <a:ext cx="10220325" cy="868394"/>
            <a:chOff x="979456" y="3591592"/>
            <a:chExt cx="10220325" cy="868394"/>
          </a:xfrm>
        </p:grpSpPr>
        <p:sp>
          <p:nvSpPr>
            <p:cNvPr id="9" name="body-nonnegative"/>
            <p:cNvSpPr/>
            <p:nvPr/>
          </p:nvSpPr>
          <p:spPr>
            <a:xfrm>
              <a:off x="979456" y="359159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每段合格矿石的数量不会增加，价值总和也不会增加。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它们都是非负数，所以乘积不会变大，总检验值 Y 也不会。</a:t>
              </a:r>
            </a:p>
          </p:txBody>
        </p:sp>
      </p:grpSp>
      <mc:AlternateContent>
        <mc:Choice Requires="a14">
          <p:sp>
            <p:nvSpPr>
              <p:cNvPr id="11" name="monotonicity"/>
              <p:cNvSpPr txBox="1">
                <a:spLocks noGrp="1"/>
              </p:cNvSpPr>
              <p:nvPr/>
            </p:nvSpPr>
            <p:spPr>
              <a:xfrm>
                <a:off x="990600" y="4610100"/>
                <a:ext cx="102108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W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&lt;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W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⇒Y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W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≥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Y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W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56" y="5496592"/>
            <a:ext cx="10220325" cy="504158"/>
            <a:chOff x="979456" y="5496592"/>
            <a:chExt cx="10220325" cy="504158"/>
          </a:xfrm>
        </p:grpSpPr>
        <p:sp>
          <p:nvSpPr>
            <p:cNvPr id="12" name="body-jump"/>
            <p:cNvSpPr/>
            <p:nvPr/>
          </p:nvSpPr>
          <p:spPr>
            <a:xfrm>
              <a:off x="979456" y="5496592"/>
              <a:ext cx="10220325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 有时会一下降很多，未必能刚好等于 S。接着看一组具体数据。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例2-3：从8降到4，目标6怎么办？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849344"/>
            <a:chOff x="979456" y="2334292"/>
            <a:chExt cx="10220325" cy="849344"/>
          </a:xfrm>
        </p:grpSpPr>
        <p:sp>
          <p:nvSpPr>
            <p:cNvPr id="7" name="body-example-data"/>
            <p:cNvSpPr/>
            <p:nvPr/>
          </p:nvSpPr>
          <p:spPr>
            <a:xfrm>
              <a:off x="979456" y="233429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例如重量 [2,5,3]、价值 [4,2,1]，检验 [1,2]、[2,3]。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目标 S=6。我们逐步提高门槛，看看结果怎样变。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353467"/>
            <a:ext cx="10220325" cy="466058"/>
            <a:chOff x="979456" y="3353467"/>
            <a:chExt cx="10220325" cy="466058"/>
          </a:xfrm>
        </p:grpSpPr>
        <p:sp>
          <p:nvSpPr>
            <p:cNvPr id="9" name="body-all-selected"/>
            <p:cNvSpPr/>
            <p:nvPr/>
          </p:nvSpPr>
          <p:spPr>
            <a:xfrm>
              <a:off x="979456" y="3353467"/>
              <a:ext cx="10220325" cy="466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W=1 或 2：每段都有两块合格，Y=2×6+2×3=18。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048792"/>
            <a:ext cx="10220325" cy="849344"/>
            <a:chOff x="979456" y="4048792"/>
            <a:chExt cx="10220325" cy="849344"/>
          </a:xfrm>
        </p:grpSpPr>
        <p:sp>
          <p:nvSpPr>
            <p:cNvPr id="11" name="body-middle"/>
            <p:cNvSpPr/>
            <p:nvPr/>
          </p:nvSpPr>
          <p:spPr>
            <a:xfrm>
              <a:off x="979456" y="404879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W=3：第一段留下重量 5，第二段留下重量 5、3，Y=8。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W=4 或 5：每段都只剩重量 5，Y=1×2+1×2=4。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56" y="5172742"/>
            <a:ext cx="10220325" cy="849344"/>
            <a:chOff x="979456" y="5172742"/>
            <a:chExt cx="10220325" cy="849344"/>
          </a:xfrm>
        </p:grpSpPr>
        <p:sp>
          <p:nvSpPr>
            <p:cNvPr id="13" name="body-answer"/>
            <p:cNvSpPr/>
            <p:nvPr/>
          </p:nvSpPr>
          <p:spPr>
            <a:xfrm>
              <a:off x="979456" y="517274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W=6：没有矿石合格，Y=0。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 从 8 跳到了 4，跨过目标 6，两边都要比较，最小差为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例2-3：找到检验值跨过目标的位置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53342"/>
            <a:ext cx="10220325" cy="849344"/>
            <a:chOff x="979456" y="2353342"/>
            <a:chExt cx="10220325" cy="849344"/>
          </a:xfrm>
        </p:grpSpPr>
        <p:sp>
          <p:nvSpPr>
            <p:cNvPr id="7" name="body-search-range"/>
            <p:cNvSpPr/>
            <p:nvPr/>
          </p:nvSpPr>
          <p:spPr>
            <a:xfrm>
              <a:off x="979456" y="235334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1～maxWeight+1 中找第一个使 Y≤S 的门槛。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最右端会排除全部矿石，Y=0，所以一定能找到。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600" y="3219450"/>
            <a:ext cx="10210800" cy="895350"/>
            <a:chOff x="990600" y="3219450"/>
            <a:chExt cx="10210800" cy="895350"/>
          </a:xfrm>
        </p:grpSpPr>
        <p:sp>
          <p:nvSpPr>
            <p:cNvPr id="9" name="Rectangle 9"/>
            <p:cNvSpPr/>
            <p:nvPr/>
          </p:nvSpPr>
          <p:spPr>
            <a:xfrm>
              <a:off x="990600" y="3324225"/>
              <a:ext cx="4933950" cy="152400"/>
            </a:xfrm>
            <a:prstGeom prst="rect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5924550" y="3324225"/>
              <a:ext cx="5276850" cy="152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322356" y="3648742"/>
              <a:ext cx="42862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Y&gt;S 时，向右靠近目标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180106" y="3648742"/>
              <a:ext cx="42862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Y≤S 时，向左靠近目标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5924550" y="3219450"/>
              <a:ext cx="9525" cy="895350"/>
            </a:xfrm>
            <a:custGeom>
              <a:avLst/>
              <a:gdLst/>
              <a:ahLst/>
              <a:cxnLst/>
              <a:rect l="l" t="t" r="r" b="b"/>
              <a:pathLst>
                <a:path w="9525" h="895350">
                  <a:moveTo>
                    <a:pt x="0" y="0"/>
                  </a:moveTo>
                  <a:lnTo>
                    <a:pt x="0" y="8953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979456" y="4591717"/>
            <a:ext cx="10220325" cy="1306544"/>
            <a:chOff x="979456" y="4591717"/>
            <a:chExt cx="10220325" cy="1306544"/>
          </a:xfrm>
        </p:grpSpPr>
        <p:sp>
          <p:nvSpPr>
            <p:cNvPr id="15" name="body-neighbors"/>
            <p:cNvSpPr/>
            <p:nvPr/>
          </p:nvSpPr>
          <p:spPr>
            <a:xfrm>
              <a:off x="979456" y="4591717"/>
              <a:ext cx="10220325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把找到的门槛记为 W，比较 W 和 W−1 对应的绝对差。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一个在目标下方，一个在目标上方，两边都照顾到了。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 W=1，就只检查 W，没有更小的合法门槛。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1036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660"/>
              </a:lnSpc>
            </a:pPr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例2-3 聪明的质监员 · 第1步：这个门槛下，</a:t>
            </a:r>
            <a:br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谁参与统计？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714625"/>
            <a:ext cx="10202418" cy="410718"/>
            <a:chOff x="979932" y="271462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 threshold，重建合格数量 count 和合格价值和 sum 两个前缀。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76600"/>
            <a:ext cx="10201911" cy="1819959"/>
            <a:chOff x="980439" y="32766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2766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766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count[0] = sum[0] = 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= 1; i &lt;= n; ++i)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chosen = weight[i] &gt;= threshold;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count[i] = count[i - 1] + chosen;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sum[i] = sum[i - 1] + (chosen ? value[i] : 0);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76600"/>
            <a:ext cx="9525" cy="1762173"/>
          </a:xfrm>
          <a:custGeom>
            <a:avLst/>
            <a:gdLst/>
            <a:ahLst/>
            <a:cxnLst/>
            <a:rect l="l" t="t" r="r" b="b"/>
            <a:pathLst>
              <a:path w="9525" h="1762173">
                <a:moveTo>
                  <a:pt x="0" y="0"/>
                </a:moveTo>
                <a:lnTo>
                  <a:pt x="0" y="1762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2102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334048"/>
            <a:ext cx="10202418" cy="753618"/>
            <a:chOff x="979932" y="53340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334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334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chosen 为真时数量加 1、价值加 value[i]，否则沿用前一个累计值。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它们对应前面讲的 C、V；每换一个门槛，都要把整列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算完。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1036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660"/>
              </a:lnSpc>
            </a:pPr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例2-3 聪明的质监员 · 第2步：逐段求数量、求价值，</a:t>
            </a:r>
            <a:br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再相乘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714625"/>
            <a:ext cx="10202418" cy="410718"/>
            <a:chOff x="979932" y="271462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每个区间都从两个前缀取出所需统计量，累加为本次检验值。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76600"/>
            <a:ext cx="10201911" cy="1819959"/>
            <a:chOff x="980439" y="32766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2766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766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i128 = __int128_t; i128 total = 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j = 0; j &lt; m; ++j)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ll amount = count[r[j]] - count[l[j] - 1];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ll worth = sum[r[j]] - sum[l[j] - 1];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total += (i128)amount * worth;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76600"/>
            <a:ext cx="9525" cy="1762173"/>
          </a:xfrm>
          <a:custGeom>
            <a:avLst/>
            <a:gdLst/>
            <a:ahLst/>
            <a:cxnLst/>
            <a:rect l="l" t="t" r="r" b="b"/>
            <a:pathLst>
              <a:path w="9525" h="1762173">
                <a:moveTo>
                  <a:pt x="0" y="0"/>
                </a:moveTo>
                <a:lnTo>
                  <a:pt x="0" y="1762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2102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334048"/>
            <a:ext cx="10202418" cy="753618"/>
            <a:chOff x="979932" y="53340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334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334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要在乘法前转换类型，避免先用 64 位算溢出。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__int128_t 是常用编译器扩展；total 返回后，才参与二分判断。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例2-3 聪明的质监员：一次检查的代码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09800"/>
            <a:ext cx="10210800" cy="3495675"/>
          </a:xfrm>
          <a:prstGeom prst="roundRect">
            <a:avLst>
              <a:gd name="adj" fmla="val 3815"/>
            </a:avLst>
          </a:prstGeom>
          <a:ln>
            <a:noFill/>
          </a:ln>
          <a:noFill/>
        </p:spPr>
        <p:txBody>
          <a:bodyPr wrap="square" lIns="179889" tIns="60662" rIns="179889" bIns="-39060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auto checkValue = [&amp;](int threshold)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for (int i = 1; i &lt;= n; ++i)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bool chosen = weight[i] &gt;= threshold;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count[i] = count[i - 1] + chosen;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sum[i] = sum[i - 1] + (chosen ? value[i] : 0);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i128 total = 0;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for (int j = 0; j &lt; m; ++j)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total += (i128)(count[r[j]] - count[l[j] - 1])</a:t>
            </a:r>
          </a:p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   * (sum[r[j]] - sum[l[j] - 1]);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return total;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80" y="5805202"/>
            <a:ext cx="10220325" cy="371570"/>
            <a:chOff x="980980" y="5805202"/>
            <a:chExt cx="10220325" cy="371570"/>
          </a:xfrm>
        </p:grpSpPr>
        <p:sp>
          <p:nvSpPr>
            <p:cNvPr id="10" name="body-types"/>
            <p:cNvSpPr/>
            <p:nvPr/>
          </p:nvSpPr>
          <p:spPr>
            <a:xfrm>
              <a:off x="980980" y="5805202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count、sum 用 </a:t>
              </a:r>
              <a:r>
                <a:rPr lang="en-US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；i128 表示 __int128_t，用来保存较大的乘积。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6300" y="2286000"/>
            <a:ext cx="9525" cy="3343275"/>
          </a:xfrm>
          <a:custGeom>
            <a:avLst/>
            <a:gdLst/>
            <a:ahLst/>
            <a:cxnLst/>
            <a:rect l="l" t="t" r="r" b="b"/>
            <a:pathLst>
              <a:path w="9525" h="3343275">
                <a:moveTo>
                  <a:pt x="0" y="0"/>
                </a:moveTo>
                <a:lnTo>
                  <a:pt x="0" y="33432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例2-3 聪明的质监员：找交界门槛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47900"/>
            <a:ext cx="10210800" cy="2133600"/>
          </a:xfrm>
          <a:prstGeom prst="roundRect">
            <a:avLst>
              <a:gd name="adj" fmla="val 6250"/>
            </a:avLst>
          </a:prstGeom>
          <a:ln>
            <a:noFill/>
          </a:ln>
          <a:noFill/>
        </p:spPr>
        <p:txBody>
          <a:bodyPr wrap="square" lIns="179892" tIns="79715" rIns="179892" bIns="-39057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int low = 1, high = maximumWeight + 1;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while (low &lt; high)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int mid = low + (high - low) / 2;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if (checkValue(mid) &lt;= target) high = mid;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else low = mid + 1;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56" y="4677442"/>
            <a:ext cx="10220325" cy="849344"/>
            <a:chOff x="979456" y="4677442"/>
            <a:chExt cx="10220325" cy="849344"/>
          </a:xfrm>
        </p:grpSpPr>
        <p:sp>
          <p:nvSpPr>
            <p:cNvPr id="10" name="body-neighbors"/>
            <p:cNvSpPr/>
            <p:nvPr/>
          </p:nvSpPr>
          <p:spPr>
            <a:xfrm>
              <a:off x="979456" y="467744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循环结束后，low 是交界门槛。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再计算 max(1,low−1) 和 low 的检验值，比较它们与 target 的差。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56" y="5648992"/>
            <a:ext cx="10220325" cy="430244"/>
            <a:chOff x="979456" y="5648992"/>
            <a:chExt cx="10220325" cy="430244"/>
          </a:xfrm>
        </p:grpSpPr>
        <p:sp>
          <p:nvSpPr>
            <p:cNvPr id="12" name="body-condition"/>
            <p:cNvSpPr/>
            <p:nvPr/>
          </p:nvSpPr>
          <p:spPr>
            <a:xfrm>
              <a:off x="979456" y="564899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二分判断用 Y≤S。绝对差会先减小后增大，不能拿它直接判方向。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876300" y="2324100"/>
            <a:ext cx="9525" cy="1981200"/>
          </a:xfrm>
          <a:custGeom>
            <a:avLst/>
            <a:gdLst/>
            <a:ahLst/>
            <a:cxnLst/>
            <a:rect l="l" t="t" r="r" b="b"/>
            <a:pathLst>
              <a:path w="9525" h="1981200">
                <a:moveTo>
                  <a:pt x="0" y="0"/>
                </a:moveTo>
                <a:lnTo>
                  <a:pt x="0" y="19812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例2-3 聪明的质监员 · 补上最后一步：比较交界两侧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二分结束还没得到题目所求的差，要把 low 及其前一候选代入。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47975"/>
            <a:ext cx="10201911" cy="2105709"/>
            <a:chOff x="980439" y="2847975"/>
            <a:chExt cx="10201911" cy="2105709"/>
          </a:xfrm>
        </p:grpSpPr>
        <p:sp>
          <p:nvSpPr>
            <p:cNvPr id="9" name="Rectangle 9"/>
            <p:cNvSpPr/>
            <p:nvPr/>
          </p:nvSpPr>
          <p:spPr>
            <a:xfrm>
              <a:off x="990600" y="2847975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47975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i128 best = target;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 = max(1, low - 1); w &lt;= low; ++w)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i128 delta = checkValue(w) - target;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(delta &lt; 0) delta = -delta;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(delta &lt; best) best = delta;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(long long)best &lt;&lt; '\n';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47975"/>
            <a:ext cx="9525" cy="2047923"/>
          </a:xfrm>
          <a:custGeom>
            <a:avLst/>
            <a:gdLst/>
            <a:ahLst/>
            <a:cxnLst/>
            <a:rect l="l" t="t" r="r" b="b"/>
            <a:pathLst>
              <a:path w="9525" h="2047923">
                <a:moveTo>
                  <a:pt x="0" y="0"/>
                </a:moveTo>
                <a:lnTo>
                  <a:pt x="0" y="204792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6734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191173"/>
            <a:ext cx="10202418" cy="753618"/>
            <a:chOff x="979932" y="5191173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19117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19117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delta 用 128 位保存并手动取绝对值。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全不合格时差为 target，最优差只会更小，可以转回 </a:t>
              </a:r>
              <a:r>
                <a:rPr lang="en-US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输出。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前缀和的应用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例2-3：中间结果为什么需要更大的类型？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10492"/>
            <a:ext cx="10220325" cy="868394"/>
            <a:chOff x="979456" y="2410492"/>
            <a:chExt cx="10220325" cy="868394"/>
          </a:xfrm>
        </p:grpSpPr>
        <p:sp>
          <p:nvSpPr>
            <p:cNvPr id="7" name="body-complexity"/>
            <p:cNvSpPr/>
            <p:nvPr/>
          </p:nvSpPr>
          <p:spPr>
            <a:xfrm>
              <a:off x="979456" y="241049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一次检查花 O(n+m)，门槛范围内二分约 O(log maxWeight) 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总时间 O((n+m) log maxWeight)，空间 O(n+m)。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67792"/>
            <a:ext cx="10220325" cy="868394"/>
            <a:chOff x="979456" y="3667792"/>
            <a:chExt cx="10220325" cy="868394"/>
          </a:xfrm>
        </p:grpSpPr>
        <p:sp>
          <p:nvSpPr>
            <p:cNvPr id="9" name="body-intermediate"/>
            <p:cNvSpPr/>
            <p:nvPr/>
          </p:nvSpPr>
          <p:spPr>
            <a:xfrm>
              <a:off x="979456" y="366779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一段要算“数量×价值和”，还要把很多段加起来，可能超过 64 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乘法前就转成 __int128，total 也用这个类型保存。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991767"/>
            <a:ext cx="10220325" cy="989933"/>
            <a:chOff x="979456" y="4991767"/>
            <a:chExt cx="10220325" cy="989933"/>
          </a:xfrm>
        </p:grpSpPr>
        <p:sp>
          <p:nvSpPr>
            <p:cNvPr id="11" name="body-final-answer"/>
            <p:cNvSpPr/>
            <p:nvPr/>
          </p:nvSpPr>
          <p:spPr>
            <a:xfrm>
              <a:off x="979456" y="4991767"/>
              <a:ext cx="10220325" cy="989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让全部矿石不合格，就能得到 Y=0、差为 S 的候选。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所以最优差不会超过 S，最终可以转回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输出。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差分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38225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差分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220325" cy="1619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老师给第 2～3 位同学各加 5 分，还要这样调整很多次。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只在最后看成绩，能不能不用每次都逐个修改？</a:t>
            </a:r>
          </a:p>
        </p:txBody>
      </p:sp>
    </p:spTree>
  </p:cSld>
  <p:clrMapOvr>
    <a:masterClrMapping/>
  </p:clrMapOvr>
  <p:transition p14:dur="400">
    <p:fade/>
  </p:transition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大家一起加5分，相邻分差会怎样？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原成绩是 [80,82,85,90]，给中间第 2、3 位各加 5 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33750"/>
            <a:ext cx="10202925" cy="782652"/>
            <a:chOff x="979425" y="3333750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改后是 [80,87,90,90]。中间两位原来差 3 分，现在仍差 3 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 位与前一位的差从 2 变成 7，第 4 位与前一位的差从 5 变成 0。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19675"/>
            <a:ext cx="10202418" cy="410718"/>
            <a:chOff x="979932" y="50196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四个人的成绩有两项改变，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相邻分差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也只变了两处。我们试着把分差存起来。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除了原成绩，还能记相邻两人的分差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72392"/>
            <a:ext cx="10220325" cy="868394"/>
            <a:chOff x="979456" y="2372392"/>
            <a:chExt cx="10220325" cy="868394"/>
          </a:xfrm>
        </p:grpSpPr>
        <p:sp>
          <p:nvSpPr>
            <p:cNvPr id="7" name="body-example"/>
            <p:cNvSpPr/>
            <p:nvPr/>
          </p:nvSpPr>
          <p:spPr>
            <a:xfrm>
              <a:off x="979456" y="237239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例如成绩是 [80,82,85,90]，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相邻分差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依次为 2、3、5。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在开头补 a[0]=0，就得到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 d=[80,2,3,5]。</a:t>
              </a:r>
            </a:p>
          </p:txBody>
        </p:sp>
      </p:grpSp>
      <mc:AlternateContent>
        <mc:Choice Requires="a14">
          <p:sp>
            <p:nvSpPr>
              <p:cNvPr id="9" name="difference-definition"/>
              <p:cNvSpPr txBox="1">
                <a:spLocks noGrp="1"/>
              </p:cNvSpPr>
              <p:nvPr/>
            </p:nvSpPr>
            <p:spPr>
              <a:xfrm>
                <a:off x="990600" y="3381375"/>
                <a:ext cx="10210800" cy="1117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0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d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56" y="4534567"/>
            <a:ext cx="10220325" cy="868394"/>
            <a:chOff x="979456" y="4534567"/>
            <a:chExt cx="10220325" cy="868394"/>
          </a:xfrm>
        </p:grpSpPr>
        <p:sp>
          <p:nvSpPr>
            <p:cNvPr id="10" name="body-restore"/>
            <p:cNvSpPr/>
            <p:nvPr/>
          </p:nvSpPr>
          <p:spPr>
            <a:xfrm>
              <a:off x="979456" y="453456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想恢复第 3 位同学的成绩，从头累加：80+2+3=85。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写成相邻差后，中间的原成绩一加一减，正好抵消。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56" y="5601367"/>
            <a:ext cx="10220325" cy="430244"/>
            <a:chOff x="979456" y="5601367"/>
            <a:chExt cx="10220325" cy="430244"/>
          </a:xfrm>
        </p:grpSpPr>
        <p:sp>
          <p:nvSpPr>
            <p:cNvPr id="12" name="body-connection"/>
            <p:cNvSpPr/>
            <p:nvPr/>
          </p:nvSpPr>
          <p:spPr>
            <a:xfrm>
              <a:off x="979456" y="560136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存“与前一项相差多少”；把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累加，就能找回原值。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给一段都加分，分差哪里会变？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220325" cy="849344"/>
            <a:chOff x="979456" y="2362867"/>
            <a:chExt cx="10220325" cy="849344"/>
          </a:xfrm>
        </p:grpSpPr>
        <p:sp>
          <p:nvSpPr>
            <p:cNvPr id="7" name="body-inside"/>
            <p:cNvSpPr/>
            <p:nvPr/>
          </p:nvSpPr>
          <p:spPr>
            <a:xfrm>
              <a:off x="979456" y="2362867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 [l,r] 每人加 v，内部相邻两人都加了同样多，分差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不变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只有这一段与外面相接的两处，分差会变化。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600" y="3343275"/>
            <a:ext cx="10210800" cy="935736"/>
            <a:chOff x="990600" y="3343275"/>
            <a:chExt cx="10210800" cy="935736"/>
          </a:xfrm>
        </p:grpSpPr>
        <p:sp>
          <p:nvSpPr>
            <p:cNvPr id="9" name="Line 9"/>
            <p:cNvSpPr/>
            <p:nvPr/>
          </p:nvSpPr>
          <p:spPr>
            <a:xfrm>
              <a:off x="990600" y="3562350"/>
              <a:ext cx="10210800" cy="9525"/>
            </a:xfrm>
            <a:custGeom>
              <a:avLst/>
              <a:gdLst/>
              <a:ahLst/>
              <a:cxnLst/>
              <a:rect l="l" t="t" r="r" b="b"/>
              <a:pathLst>
                <a:path w="10210800" h="9525">
                  <a:moveTo>
                    <a:pt x="0" y="0"/>
                  </a:moveTo>
                  <a:lnTo>
                    <a:pt x="10210800" y="0"/>
                  </a:ln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3048000" y="3476625"/>
              <a:ext cx="5429250" cy="1714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Line 11"/>
            <p:cNvSpPr/>
            <p:nvPr/>
          </p:nvSpPr>
          <p:spPr>
            <a:xfrm>
              <a:off x="3048000" y="3343275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477250" y="3343275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2884456" y="3848767"/>
              <a:ext cx="285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l：分差增加 v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018431" y="3848767"/>
              <a:ext cx="285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r+1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：分差减少 v</a:t>
              </a:r>
            </a:p>
          </p:txBody>
        </p:sp>
      </p:grpSp>
      <mc:AlternateContent>
        <mc:Choice Requires="a14">
          <p:sp>
            <p:nvSpPr>
              <p:cNvPr id="16" name="updates"/>
              <p:cNvSpPr txBox="1">
                <a:spLocks noGrp="1"/>
              </p:cNvSpPr>
              <p:nvPr/>
            </p:nvSpPr>
            <p:spPr>
              <a:xfrm>
                <a:off x="990600" y="4400550"/>
                <a:ext cx="10210800" cy="657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←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v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←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v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8" name="Group 18"/>
          <p:cNvGrpSpPr/>
          <p:nvPr/>
        </p:nvGrpSpPr>
        <p:grpSpPr>
          <a:xfrm>
            <a:off x="979456" y="5325142"/>
            <a:ext cx="10220325" cy="792194"/>
            <a:chOff x="979456" y="5325142"/>
            <a:chExt cx="10220325" cy="792194"/>
          </a:xfrm>
        </p:grpSpPr>
        <p:sp>
          <p:nvSpPr>
            <p:cNvPr id="17" name="body-sentinel"/>
            <p:cNvSpPr/>
            <p:nvPr/>
          </p:nvSpPr>
          <p:spPr>
            <a:xfrm>
              <a:off x="979456" y="5325142"/>
              <a:ext cx="10220325" cy="7921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从头恢复原值时，增加从 l 开始，到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r+1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才停止。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r=n 时也要写入 n+1，所以数组得多留一个位置。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例2-4 语文成绩：题目要我们做什么？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全班有 n 位同学。每次给第 l～r 位同学各加 v 分，共调整 p 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所有调整都完成后，全班最低分是多少？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n、p，再输入 n 个原成绩；后面 p 行各给 l、r、v。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输出一个整数：最终最低分。过程中不用输出。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数据范围：n≤5000000，p≤n；初始成绩≤100，每次增加的分数≤100。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例2-4 语文成绩：原题样例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1167574"/>
            <a:chOff x="980313" y="2705100"/>
            <a:chExt cx="5153787" cy="1167574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11572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11572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396050"/>
            <a:chOff x="6657213" y="270510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3434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457700"/>
            <a:ext cx="10202418" cy="753618"/>
            <a:chOff x="979932" y="44577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原成绩 [1,1,1]，第 1～2 位各加 1，再给第 2～3 位各加 1，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最终是 [2,3,2]，最低分为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例2-4 语文成绩：试着只改两个差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14575"/>
            <a:ext cx="10202925" cy="430227"/>
            <a:chOff x="979425" y="2314575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14575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14575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给第 2～3 位各加 5 分。看原成绩与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各改了哪里：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80694" y="2809875"/>
            <a:ext cx="8601456" cy="819150"/>
            <a:chOff x="980694" y="2809875"/>
            <a:chExt cx="8601456" cy="81915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238500"/>
              <a:ext cx="924306" cy="381381"/>
              <a:chOff x="980694" y="3238500"/>
              <a:chExt cx="924306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238500"/>
                <a:ext cx="9144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238500"/>
                <a:ext cx="914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原成绩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2000250" y="3095625"/>
              <a:ext cx="18669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2000250" y="3190875"/>
              <a:ext cx="1866900" cy="430227"/>
              <a:chOff x="2000250" y="3190875"/>
              <a:chExt cx="1866900" cy="430227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2000250" y="319087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2000250" y="319087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80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000250" y="2809875"/>
              <a:ext cx="1866900" cy="352044"/>
              <a:chOff x="2000250" y="2809875"/>
              <a:chExt cx="1866900" cy="352044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2000250" y="280987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2000250" y="280987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19" name="Rectangle 19"/>
            <p:cNvSpPr/>
            <p:nvPr/>
          </p:nvSpPr>
          <p:spPr>
            <a:xfrm>
              <a:off x="3905250" y="3095625"/>
              <a:ext cx="186690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3905250" y="3190875"/>
              <a:ext cx="1866900" cy="430227"/>
              <a:chOff x="3905250" y="3190875"/>
              <a:chExt cx="1866900" cy="430227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905250" y="319087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3905250" y="319087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82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905250" y="2809875"/>
              <a:ext cx="1866900" cy="352044"/>
              <a:chOff x="3905250" y="2809875"/>
              <a:chExt cx="1866900" cy="352044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3905250" y="280987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3905250" y="280987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6" name="Rectangle 26"/>
            <p:cNvSpPr/>
            <p:nvPr/>
          </p:nvSpPr>
          <p:spPr>
            <a:xfrm>
              <a:off x="5810250" y="3095625"/>
              <a:ext cx="186690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5810250" y="3190875"/>
              <a:ext cx="1866900" cy="430227"/>
              <a:chOff x="5810250" y="3190875"/>
              <a:chExt cx="1866900" cy="430227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5810250" y="319087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5810250" y="319087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85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5810250" y="2809875"/>
              <a:ext cx="1866900" cy="352044"/>
              <a:chOff x="5810250" y="2809875"/>
              <a:chExt cx="1866900" cy="352044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5810250" y="280987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5810250" y="280987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7715250" y="3095625"/>
              <a:ext cx="18669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7715250" y="3190875"/>
              <a:ext cx="1866900" cy="430227"/>
              <a:chOff x="7715250" y="3190875"/>
              <a:chExt cx="1866900" cy="430227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7715250" y="319087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7715250" y="319087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90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7715250" y="2809875"/>
              <a:ext cx="1866900" cy="352044"/>
              <a:chOff x="7715250" y="2809875"/>
              <a:chExt cx="1866900" cy="352044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7715250" y="280987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7715250" y="280987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</p:grpSp>
      <p:grpSp>
        <p:nvGrpSpPr>
          <p:cNvPr id="60" name="Group 60"/>
          <p:cNvGrpSpPr/>
          <p:nvPr/>
        </p:nvGrpSpPr>
        <p:grpSpPr>
          <a:xfrm>
            <a:off x="980694" y="4143375"/>
            <a:ext cx="8601456" cy="533400"/>
            <a:chOff x="980694" y="4143375"/>
            <a:chExt cx="8601456" cy="533400"/>
          </a:xfrm>
        </p:grpSpPr>
        <p:grpSp>
          <p:nvGrpSpPr>
            <p:cNvPr id="43" name="Group 43"/>
            <p:cNvGrpSpPr/>
            <p:nvPr/>
          </p:nvGrpSpPr>
          <p:grpSpPr>
            <a:xfrm>
              <a:off x="980694" y="4286250"/>
              <a:ext cx="924306" cy="381381"/>
              <a:chOff x="980694" y="4286250"/>
              <a:chExt cx="924306" cy="381381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990600" y="4286250"/>
                <a:ext cx="9144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990600" y="4286250"/>
                <a:ext cx="914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新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差分</a:t>
                </a:r>
              </a:p>
            </p:txBody>
          </p:sp>
        </p:grpSp>
        <p:sp>
          <p:nvSpPr>
            <p:cNvPr id="44" name="Rectangle 44"/>
            <p:cNvSpPr/>
            <p:nvPr/>
          </p:nvSpPr>
          <p:spPr>
            <a:xfrm>
              <a:off x="2000250" y="4143375"/>
              <a:ext cx="18669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2000250" y="4238625"/>
              <a:ext cx="1866900" cy="430227"/>
              <a:chOff x="2000250" y="4238625"/>
              <a:chExt cx="1866900" cy="430227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2000250" y="42386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2000250" y="42386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80</a:t>
                </a:r>
              </a:p>
            </p:txBody>
          </p:sp>
        </p:grpSp>
        <p:sp>
          <p:nvSpPr>
            <p:cNvPr id="48" name="Rectangle 48"/>
            <p:cNvSpPr/>
            <p:nvPr/>
          </p:nvSpPr>
          <p:spPr>
            <a:xfrm>
              <a:off x="3905250" y="4143375"/>
              <a:ext cx="186690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51" name="Group 51"/>
            <p:cNvGrpSpPr/>
            <p:nvPr/>
          </p:nvGrpSpPr>
          <p:grpSpPr>
            <a:xfrm>
              <a:off x="3905250" y="4238625"/>
              <a:ext cx="1866900" cy="430227"/>
              <a:chOff x="3905250" y="4238625"/>
              <a:chExt cx="1866900" cy="430227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3905250" y="42386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3905250" y="42386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7</a:t>
                </a:r>
              </a:p>
            </p:txBody>
          </p:sp>
        </p:grpSp>
        <p:sp>
          <p:nvSpPr>
            <p:cNvPr id="52" name="Rectangle 52"/>
            <p:cNvSpPr/>
            <p:nvPr/>
          </p:nvSpPr>
          <p:spPr>
            <a:xfrm>
              <a:off x="5810250" y="4143375"/>
              <a:ext cx="18669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55" name="Group 55"/>
            <p:cNvGrpSpPr/>
            <p:nvPr/>
          </p:nvGrpSpPr>
          <p:grpSpPr>
            <a:xfrm>
              <a:off x="5810250" y="4238625"/>
              <a:ext cx="1866900" cy="430227"/>
              <a:chOff x="5810250" y="4238625"/>
              <a:chExt cx="1866900" cy="430227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5810250" y="42386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5810250" y="42386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56" name="Rectangle 56"/>
            <p:cNvSpPr/>
            <p:nvPr/>
          </p:nvSpPr>
          <p:spPr>
            <a:xfrm>
              <a:off x="7715250" y="4143375"/>
              <a:ext cx="186690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59" name="Group 59"/>
            <p:cNvGrpSpPr/>
            <p:nvPr/>
          </p:nvGrpSpPr>
          <p:grpSpPr>
            <a:xfrm>
              <a:off x="7715250" y="4238625"/>
              <a:ext cx="1866900" cy="430227"/>
              <a:chOff x="7715250" y="4238625"/>
              <a:chExt cx="1866900" cy="430227"/>
            </a:xfrm>
          </p:grpSpPr>
          <p:sp>
            <p:nvSpPr>
              <p:cNvPr id="57" name="Rectangle 57"/>
              <p:cNvSpPr/>
              <p:nvPr/>
            </p:nvSpPr>
            <p:spPr>
              <a:xfrm>
                <a:off x="7715250" y="42386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7715250" y="42386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>
            <a:off x="979425" y="5124450"/>
            <a:ext cx="10202925" cy="782652"/>
            <a:chOff x="979425" y="5124450"/>
            <a:chExt cx="10202925" cy="782652"/>
          </a:xfrm>
        </p:grpSpPr>
        <p:sp>
          <p:nvSpPr>
            <p:cNvPr id="61" name="Rectangle 61"/>
            <p:cNvSpPr/>
            <p:nvPr/>
          </p:nvSpPr>
          <p:spPr>
            <a:xfrm>
              <a:off x="990600" y="51244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990600" y="51244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[80,2,3,5] 只改第 2、4 项，变成上面这一行。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累加恢复成绩 [80,87,90,90]，最终最低分为 80。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例2-4 语文成绩 · 第1步：读成绩，保存与前一人的分差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difference 留出尾端抵消位置，previous 保存前一个原成绩。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47975"/>
            <a:ext cx="10201911" cy="2105709"/>
            <a:chOff x="980439" y="2847975"/>
            <a:chExt cx="10201911" cy="2105709"/>
          </a:xfrm>
        </p:grpSpPr>
        <p:sp>
          <p:nvSpPr>
            <p:cNvPr id="9" name="Rectangle 9"/>
            <p:cNvSpPr/>
            <p:nvPr/>
          </p:nvSpPr>
          <p:spPr>
            <a:xfrm>
              <a:off x="990600" y="2847975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47975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vector&lt;ll&gt; difference(n + 2, 0);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previous = 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= 1; i &lt;= n; ++i)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ll x; cin &gt;&gt; x;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difference[i] = x - previous;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previous = x;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47975"/>
            <a:ext cx="9525" cy="2047923"/>
          </a:xfrm>
          <a:custGeom>
            <a:avLst/>
            <a:gdLst/>
            <a:ahLst/>
            <a:cxnLst/>
            <a:rect l="l" t="t" r="r" b="b"/>
            <a:pathLst>
              <a:path w="9525" h="2047923">
                <a:moveTo>
                  <a:pt x="0" y="0"/>
                </a:moveTo>
                <a:lnTo>
                  <a:pt x="0" y="204792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6734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191173"/>
            <a:ext cx="10202418" cy="753618"/>
            <a:chOff x="979932" y="5191173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19117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19117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先求差，再更新 previous，下一次减到的才是上一个原值。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原成绩不必再存一份，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就能在最后恢复它。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例2-4 语文成绩 · 第2步：记录加分的开始和停止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每读一条调整，只改两个边界，不进入区间内部逐个加分。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47975"/>
            <a:ext cx="10201911" cy="1819959"/>
            <a:chOff x="980439" y="2847975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84797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4797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 (p--)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l, r; ll value;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cin &gt;&gt; l &gt;&gt; r &gt;&gt; value;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difference[l] += value;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difference[r + 1] -= value;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47975"/>
            <a:ext cx="9525" cy="1762173"/>
          </a:xfrm>
          <a:custGeom>
            <a:avLst/>
            <a:gdLst/>
            <a:ahLst/>
            <a:cxnLst/>
            <a:rect l="l" t="t" r="r" b="b"/>
            <a:pathLst>
              <a:path w="9525" h="1762173">
                <a:moveTo>
                  <a:pt x="0" y="0"/>
                </a:moveTo>
                <a:lnTo>
                  <a:pt x="0" y="1762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423"/>
            <a:ext cx="10202418" cy="753618"/>
            <a:chOff x="979932" y="4905423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4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4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第 r 位仍然要增加，到 </a:t>
              </a:r>
              <a:r>
                <a:rPr lang="en-US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r+1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才抵消。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多条调整直接叠加；过程中不需要立即知道每个人的最终成绩。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1036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660"/>
              </a:lnSpc>
            </a:pPr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例2-4 语文成绩 · 第3步：恢复每个人的成绩，</a:t>
            </a:r>
            <a:br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同时找最低分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714625"/>
            <a:ext cx="10202418" cy="410718"/>
            <a:chOff x="979932" y="271462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调整全部读完，从左到右累加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，每经过一项就比较一次最低分。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76600"/>
            <a:ext cx="10201911" cy="1819959"/>
            <a:chOff x="980439" y="32766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2766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766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score = 0, answer = LLONG_MAX;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= 1; i &lt;= n; ++i)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score += difference[i];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answer = min(answer, score);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answer &lt;&lt; '\n';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76600"/>
            <a:ext cx="9525" cy="1762173"/>
          </a:xfrm>
          <a:custGeom>
            <a:avLst/>
            <a:gdLst/>
            <a:ahLst/>
            <a:cxnLst/>
            <a:rect l="l" t="t" r="r" b="b"/>
            <a:pathLst>
              <a:path w="9525" h="1762173">
                <a:moveTo>
                  <a:pt x="0" y="0"/>
                </a:moveTo>
                <a:lnTo>
                  <a:pt x="0" y="1762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2102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334048"/>
            <a:ext cx="10202418" cy="753618"/>
            <a:chOff x="979932" y="53340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334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334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 加到第 i 项时，就是第 i 位的最终成绩。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 从足够大的值开始，第一次比较便会得到一个真实成绩。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例2-4 语文成绩：记录修改，再恢复成绩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980" y="2271427"/>
            <a:ext cx="10220325" cy="714470"/>
            <a:chOff x="980980" y="2271427"/>
            <a:chExt cx="10220325" cy="714470"/>
          </a:xfrm>
        </p:grpSpPr>
        <p:sp>
          <p:nvSpPr>
            <p:cNvPr id="7" name="body-build"/>
            <p:cNvSpPr/>
            <p:nvPr/>
          </p:nvSpPr>
          <p:spPr>
            <a:xfrm>
              <a:off x="980980" y="2271427"/>
              <a:ext cx="10220325" cy="7144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读入成绩时，用 previous 保存上一个原值，初始为 0。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=x−previous，存好后再令 previous=x。</a:t>
              </a:r>
            </a:p>
          </p:txBody>
        </p:sp>
      </p:grpSp>
      <p:sp>
        <p:nvSpPr>
          <p:cNvPr id="11" name="textbox-code"/>
          <p:cNvSpPr/>
          <p:nvPr/>
        </p:nvSpPr>
        <p:spPr>
          <a:xfrm>
            <a:off x="990600" y="3067050"/>
            <a:ext cx="10210800" cy="2952750"/>
          </a:xfrm>
          <a:prstGeom prst="roundRect">
            <a:avLst>
              <a:gd name="adj" fmla="val 4516"/>
            </a:avLst>
          </a:prstGeom>
          <a:ln>
            <a:noFill/>
          </a:ln>
          <a:noFill/>
        </p:spPr>
        <p:txBody>
          <a:bodyPr wrap="square" lIns="179893" tIns="70191" rIns="179893" bIns="-39056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while (p--)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int l, r; ll value; cin &gt;&gt; l &gt;&gt; r &gt;&gt; value;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difference[l] += value;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difference[r + 1] -= value;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ll score = 0, answer = LLONG_MAX;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for (int i = 1; i &lt;= n; ++i)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score += difference[i]; answer = min(answer, score);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cout &lt;&lt; answer &lt;&lt; '\n';</a:t>
            </a:r>
          </a:p>
        </p:txBody>
      </p:sp>
      <p:sp>
        <p:nvSpPr>
          <p:cNvPr id="10" name="Freeform 10"/>
          <p:cNvSpPr/>
          <p:nvPr/>
        </p:nvSpPr>
        <p:spPr>
          <a:xfrm>
            <a:off x="876300" y="3143250"/>
            <a:ext cx="9525" cy="2800350"/>
          </a:xfrm>
          <a:custGeom>
            <a:avLst/>
            <a:gdLst/>
            <a:ahLst/>
            <a:cxnLst/>
            <a:rect l="l" t="t" r="r" b="b"/>
            <a:pathLst>
              <a:path w="9525" h="2800350">
                <a:moveTo>
                  <a:pt x="0" y="0"/>
                </a:moveTo>
                <a:lnTo>
                  <a:pt x="0" y="28003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例2-4：长区间也只改两个位置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29542"/>
            <a:ext cx="10220325" cy="868394"/>
            <a:chOff x="979456" y="2429542"/>
            <a:chExt cx="10220325" cy="868394"/>
          </a:xfrm>
        </p:grpSpPr>
        <p:sp>
          <p:nvSpPr>
            <p:cNvPr id="7" name="body-constant"/>
            <p:cNvSpPr/>
            <p:nvPr/>
          </p:nvSpPr>
          <p:spPr>
            <a:xfrm>
              <a:off x="979456" y="242954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一次修改只改两处，与区间有多长无关。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次修改花 O(p)，最后恢复 n 个成绩花 O(n)。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86842"/>
            <a:ext cx="10220325" cy="504158"/>
            <a:chOff x="979456" y="3686842"/>
            <a:chExt cx="10220325" cy="504158"/>
          </a:xfrm>
        </p:grpSpPr>
        <p:sp>
          <p:nvSpPr>
            <p:cNvPr id="9" name="body-total"/>
            <p:cNvSpPr/>
            <p:nvPr/>
          </p:nvSpPr>
          <p:spPr>
            <a:xfrm>
              <a:off x="979456" y="3686842"/>
              <a:ext cx="10220325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加上建立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，总时间 O(n+p)，空间 O(n)。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629817"/>
            <a:ext cx="10220325" cy="1306544"/>
            <a:chOff x="979456" y="4629817"/>
            <a:chExt cx="10220325" cy="1306544"/>
          </a:xfrm>
        </p:grpSpPr>
        <p:sp>
          <p:nvSpPr>
            <p:cNvPr id="11" name="body-inplace"/>
            <p:cNvSpPr/>
            <p:nvPr/>
          </p:nvSpPr>
          <p:spPr>
            <a:xfrm>
              <a:off x="979456" y="4629817"/>
              <a:ext cx="10220325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如果直接在原数组上做 a[i]-=a[i-1]，要从右往左算。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 a[i-1] 还没被改，减到的仍是旧成绩。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读入时另存 previous，也是为了保留这个旧值。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模拟练习：差分的停止点放在哪里？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250"/>
            <a:ext cx="10202925" cy="782652"/>
            <a:chOff x="979425" y="23812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812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812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a=[3,3,3,3]，给 [2,4] 各加 2。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要改哪两处？最终四项是多少？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0694" y="3476625"/>
            <a:ext cx="9268206" cy="533400"/>
            <a:chOff x="980694" y="3476625"/>
            <a:chExt cx="9268206" cy="53340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619500"/>
              <a:ext cx="1972056" cy="381381"/>
              <a:chOff x="980694" y="3619500"/>
              <a:chExt cx="1972056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619500"/>
                <a:ext cx="19621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619500"/>
                <a:ext cx="1962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原数组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3048000" y="3476625"/>
              <a:ext cx="1771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048000" y="3571875"/>
              <a:ext cx="1771650" cy="430227"/>
              <a:chOff x="3048000" y="3571875"/>
              <a:chExt cx="1771650" cy="430227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04800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04800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4857750" y="3476625"/>
              <a:ext cx="1771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4857750" y="3571875"/>
              <a:ext cx="1771650" cy="430227"/>
              <a:chOff x="4857750" y="3571875"/>
              <a:chExt cx="1771650" cy="430227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85775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485775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20" name="Rectangle 20"/>
            <p:cNvSpPr/>
            <p:nvPr/>
          </p:nvSpPr>
          <p:spPr>
            <a:xfrm>
              <a:off x="6667500" y="3476625"/>
              <a:ext cx="1771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6667500" y="3571875"/>
              <a:ext cx="1771650" cy="430227"/>
              <a:chOff x="6667500" y="3571875"/>
              <a:chExt cx="1771650" cy="430227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666750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666750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24" name="Rectangle 24"/>
            <p:cNvSpPr/>
            <p:nvPr/>
          </p:nvSpPr>
          <p:spPr>
            <a:xfrm>
              <a:off x="8477250" y="3476625"/>
              <a:ext cx="1771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8477250" y="3571875"/>
              <a:ext cx="1771650" cy="430227"/>
              <a:chOff x="8477250" y="3571875"/>
              <a:chExt cx="1771650" cy="430227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847725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847725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</p:grpSp>
      <p:sp>
        <p:nvSpPr>
          <p:cNvPr id="29" name="Freeform 29"/>
          <p:cNvSpPr/>
          <p:nvPr/>
        </p:nvSpPr>
        <p:spPr>
          <a:xfrm>
            <a:off x="990600" y="42862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79425" y="4562475"/>
            <a:ext cx="10202925" cy="782652"/>
            <a:chOff x="979425" y="4562475"/>
            <a:chExt cx="10202925" cy="782652"/>
          </a:xfrm>
        </p:grpSpPr>
        <p:sp>
          <p:nvSpPr>
            <p:cNvPr id="30" name="Rectangle 30"/>
            <p:cNvSpPr/>
            <p:nvPr/>
          </p:nvSpPr>
          <p:spPr>
            <a:xfrm>
              <a:off x="990600" y="456247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90600" y="456247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d[2] 加 2，d[5] 减 2。第 5 项在输出范围外，仍要预留。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恢复后是 [3,5,5,5]；如果在 d[4] 就抵消，第 4 项会漏加。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例2-5 地毯：题目要我们做什么？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n×n 的网格上铺 m 张矩形地毯。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每张地毯覆盖给定左上角到右下角之间的全部格子，重叠处次数累加。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n、m；后面每行给 x1、y1、x2、y2，分别表示行、列范围。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 n 行、每行 n 个覆盖次数；没有地毯的格子输出 0。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数据范围：1≤n,m≤1000；1≤x1≤x2≤n，1≤y1≤y2≤n。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例2-5 地毯：原题样例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1167574"/>
            <a:chOff x="980313" y="2705100"/>
            <a:chExt cx="5153787" cy="1167574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11572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11572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2 2 3 3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3 3 5 5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1 2 1 4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1577150"/>
            <a:chOff x="6657213" y="2705100"/>
            <a:chExt cx="4487037" cy="15771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15668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15668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0 1 1 1 0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0 1 1 0 0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0 1 2 1 1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0 0 1 1 1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0 0 1 1 1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38626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500562"/>
            <a:ext cx="10202418" cy="753618"/>
            <a:chOff x="979932" y="4500562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50056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50056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3 行第 3 列同时落在前两张地毯中，所以为 2。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第三张只盖第 1 行第 2～4 列，其余位置按各自覆盖次数输出。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例2-5 地毯：每个格子被盖了几次？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430244"/>
            <a:chOff x="979456" y="2334292"/>
            <a:chExt cx="10220325" cy="430244"/>
          </a:xfrm>
        </p:grpSpPr>
        <p:sp>
          <p:nvSpPr>
            <p:cNvPr id="7" name="body-task"/>
            <p:cNvSpPr/>
            <p:nvPr/>
          </p:nvSpPr>
          <p:spPr>
            <a:xfrm>
              <a:off x="979456" y="233429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有一张 n×n 网格，铺上 m 张矩形地毯，要输出每格被盖的次数。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38099" y="2747672"/>
            <a:ext cx="3000501" cy="2986378"/>
            <a:chOff x="1038099" y="2747672"/>
            <a:chExt cx="3000501" cy="2986378"/>
          </a:xfrm>
        </p:grpSpPr>
        <p:sp>
          <p:nvSpPr>
            <p:cNvPr id="9" name="Rectangle 9"/>
            <p:cNvSpPr/>
            <p:nvPr/>
          </p:nvSpPr>
          <p:spPr>
            <a:xfrm>
              <a:off x="1371600" y="3067050"/>
              <a:ext cx="2667000" cy="26670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rgbClr val="526477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2038350" y="3733800"/>
              <a:ext cx="1333500" cy="1333500"/>
            </a:xfrm>
            <a:prstGeom prst="rect">
              <a:avLst/>
            </a:prstGeom>
            <a:solidFill>
              <a:schemeClr val="accent3">
                <a:alpha val="22000"/>
              </a:schemeClr>
            </a:solidFill>
            <a:ln>
              <a:noFill/>
            </a:ln>
          </p:spPr>
        </p:sp>
        <p:sp>
          <p:nvSpPr>
            <p:cNvPr id="11" name="Line 11"/>
            <p:cNvSpPr/>
            <p:nvPr/>
          </p:nvSpPr>
          <p:spPr>
            <a:xfrm>
              <a:off x="2038350" y="3067050"/>
              <a:ext cx="9525" cy="2667000"/>
            </a:xfrm>
            <a:custGeom>
              <a:avLst/>
              <a:gdLst/>
              <a:ahLst/>
              <a:cxnLst/>
              <a:rect l="l" t="t" r="r" b="b"/>
              <a:pathLst>
                <a:path w="9525" h="2667000">
                  <a:moveTo>
                    <a:pt x="0" y="0"/>
                  </a:moveTo>
                  <a:lnTo>
                    <a:pt x="0" y="26670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2705100" y="3067050"/>
              <a:ext cx="9525" cy="2667000"/>
            </a:xfrm>
            <a:custGeom>
              <a:avLst/>
              <a:gdLst/>
              <a:ahLst/>
              <a:cxnLst/>
              <a:rect l="l" t="t" r="r" b="b"/>
              <a:pathLst>
                <a:path w="9525" h="2667000">
                  <a:moveTo>
                    <a:pt x="0" y="0"/>
                  </a:moveTo>
                  <a:lnTo>
                    <a:pt x="0" y="26670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3371850" y="3067050"/>
              <a:ext cx="9525" cy="2667000"/>
            </a:xfrm>
            <a:custGeom>
              <a:avLst/>
              <a:gdLst/>
              <a:ahLst/>
              <a:cxnLst/>
              <a:rect l="l" t="t" r="r" b="b"/>
              <a:pathLst>
                <a:path w="9525" h="2667000">
                  <a:moveTo>
                    <a:pt x="0" y="0"/>
                  </a:moveTo>
                  <a:lnTo>
                    <a:pt x="0" y="26670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371600" y="37338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1371600" y="440055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1371600" y="50673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501140" y="2747677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167890" y="2747677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34640" y="2747677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501390" y="2747677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23830" y="2967038"/>
              <a:ext cx="380619" cy="2638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037106" y="3153442"/>
            <a:ext cx="6164294" cy="1609058"/>
            <a:chOff x="5037106" y="3153442"/>
            <a:chExt cx="6164294" cy="1609058"/>
          </a:xfrm>
        </p:grpSpPr>
        <p:sp>
          <p:nvSpPr>
            <p:cNvPr id="23" name="body-example"/>
            <p:cNvSpPr/>
            <p:nvPr/>
          </p:nvSpPr>
          <p:spPr>
            <a:xfrm>
              <a:off x="5037106" y="3153442"/>
              <a:ext cx="6164294" cy="1609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例如在 4×4 网格中，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一张地毯盖住第 2～3 行、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2～3 列，中心四格各加 1。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037106" y="5039392"/>
            <a:ext cx="6164294" cy="1100709"/>
            <a:chOff x="5037106" y="5039392"/>
            <a:chExt cx="6164294" cy="1100709"/>
          </a:xfrm>
        </p:grpSpPr>
        <p:sp>
          <p:nvSpPr>
            <p:cNvPr id="25" name="body-batch"/>
            <p:cNvSpPr/>
            <p:nvPr/>
          </p:nvSpPr>
          <p:spPr>
            <a:xfrm>
              <a:off x="5037106" y="5039392"/>
              <a:ext cx="6164294" cy="11007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每张地毯都逐格修改，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就要反复扫描同一大片区域。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能不能沿行、列两个方向，只记录边界？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例2-5：四个角分别负责哪一块？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523208"/>
            <a:chOff x="979456" y="2334292"/>
            <a:chExt cx="10220325" cy="523208"/>
          </a:xfrm>
        </p:grpSpPr>
        <p:sp>
          <p:nvSpPr>
            <p:cNvPr id="7" name="body-coordinates"/>
            <p:cNvSpPr/>
            <p:nvPr/>
          </p:nvSpPr>
          <p:spPr>
            <a:xfrm>
              <a:off x="979456" y="2334292"/>
              <a:ext cx="10220325" cy="523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地毯覆盖第 x1～x2 行、第 y1～y2 列，里面每格加 v。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096287"/>
            <a:ext cx="4840350" cy="924860"/>
            <a:chOff x="979425" y="3096287"/>
            <a:chExt cx="4840350" cy="924860"/>
          </a:xfrm>
        </p:grpSpPr>
        <mc:AlternateContent>
          <mc:Choice Requires="a14">
            <p:sp>
              <p:nvSpPr>
                <p:cNvPr id="9" name="body-start"/>
                <p:cNvSpPr txBox="1"/>
                <p:nvPr/>
              </p:nvSpPr>
              <p:spPr>
                <a:xfrm>
                  <a:off x="979425" y="3096287"/>
                  <a:ext cx="4840350" cy="9248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左上角：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sSub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sSub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 加 v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开始影响右下方的所有格子。</a:t>
                  </a:r>
                </a:p>
              </p:txBody>
            </p:sp>
          </mc:Choice>
        </mc:AlternateContent>
      </p:grpSp>
      <p:grpSp>
        <p:nvGrpSpPr>
          <p:cNvPr id="12" name="Group 12"/>
          <p:cNvGrpSpPr/>
          <p:nvPr/>
        </p:nvGrpSpPr>
        <p:grpSpPr>
          <a:xfrm>
            <a:off x="6332475" y="3096287"/>
            <a:ext cx="4868925" cy="924860"/>
            <a:chOff x="6332475" y="3096287"/>
            <a:chExt cx="4868925" cy="924860"/>
          </a:xfrm>
        </p:grpSpPr>
        <mc:AlternateContent>
          <mc:Choice Requires="a14">
            <p:sp>
              <p:nvSpPr>
                <p:cNvPr id="11" name="body-stop-right"/>
                <p:cNvSpPr txBox="1"/>
                <p:nvPr/>
              </p:nvSpPr>
              <p:spPr>
                <a:xfrm>
                  <a:off x="6332475" y="3096287"/>
                  <a:ext cx="4868925" cy="9248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右上角：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rgbClr val="B54444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sSub>
                            <m:e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rgbClr val="B54444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sSub>
                            <m:e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rgbClr val="B54444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200" dirty="0">
                              <a:solidFill>
                                <a:srgbClr val="B54444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 减 v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取消右边界以外的影响。</a:t>
                  </a:r>
                </a:p>
              </p:txBody>
            </p:sp>
          </mc:Choice>
        </mc:AlternateContent>
      </p:grpSp>
      <p:grpSp>
        <p:nvGrpSpPr>
          <p:cNvPr id="14" name="Group 14"/>
          <p:cNvGrpSpPr/>
          <p:nvPr/>
        </p:nvGrpSpPr>
        <p:grpSpPr>
          <a:xfrm>
            <a:off x="979425" y="4239287"/>
            <a:ext cx="4840350" cy="924860"/>
            <a:chOff x="979425" y="4239287"/>
            <a:chExt cx="4840350" cy="924860"/>
          </a:xfrm>
        </p:grpSpPr>
        <mc:AlternateContent>
          <mc:Choice Requires="a14">
            <p:sp>
              <p:nvSpPr>
                <p:cNvPr id="13" name="body-stop-bottom"/>
                <p:cNvSpPr txBox="1"/>
                <p:nvPr/>
              </p:nvSpPr>
              <p:spPr>
                <a:xfrm>
                  <a:off x="979425" y="4239287"/>
                  <a:ext cx="4840350" cy="9248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左下角：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rgbClr val="B54444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sSub>
                            <m:e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rgbClr val="B54444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200" dirty="0">
                              <a:solidFill>
                                <a:srgbClr val="B54444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rgbClr val="B54444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sSub>
                            <m:e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rgbClr val="B54444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 减 v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取消下边界以外的影响。</a:t>
                  </a:r>
                </a:p>
              </p:txBody>
            </p:sp>
          </mc:Choice>
        </mc:AlternateContent>
      </p:grpSp>
      <p:grpSp>
        <p:nvGrpSpPr>
          <p:cNvPr id="16" name="Group 16"/>
          <p:cNvGrpSpPr/>
          <p:nvPr/>
        </p:nvGrpSpPr>
        <p:grpSpPr>
          <a:xfrm>
            <a:off x="6332475" y="4239287"/>
            <a:ext cx="4868925" cy="924860"/>
            <a:chOff x="6332475" y="4239287"/>
            <a:chExt cx="4868925" cy="924860"/>
          </a:xfrm>
        </p:grpSpPr>
        <mc:AlternateContent>
          <mc:Choice Requires="a14">
            <p:sp>
              <p:nvSpPr>
                <p:cNvPr id="15" name="body-restore-corner"/>
                <p:cNvSpPr txBox="1"/>
                <p:nvPr/>
              </p:nvSpPr>
              <p:spPr>
                <a:xfrm>
                  <a:off x="6332475" y="4239287"/>
                  <a:ext cx="4868925" cy="9248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右下角：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sSub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sSub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 加 v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补回被重复取消的一次。</a:t>
                  </a:r>
                </a:p>
              </p:txBody>
            </p:sp>
          </mc:Choice>
        </mc:AlternateContent>
      </p:grpSp>
      <p:grpSp>
        <p:nvGrpSpPr>
          <p:cNvPr id="18" name="Group 18"/>
          <p:cNvGrpSpPr/>
          <p:nvPr/>
        </p:nvGrpSpPr>
        <p:grpSpPr>
          <a:xfrm>
            <a:off x="979456" y="5401342"/>
            <a:ext cx="10220325" cy="570833"/>
            <a:chOff x="979456" y="5401342"/>
            <a:chExt cx="10220325" cy="570833"/>
          </a:xfrm>
        </p:grpSpPr>
        <p:sp>
          <p:nvSpPr>
            <p:cNvPr id="17" name="body-why"/>
            <p:cNvSpPr/>
            <p:nvPr/>
          </p:nvSpPr>
          <p:spPr>
            <a:xfrm>
              <a:off x="979456" y="5401342"/>
              <a:ext cx="10220325" cy="570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越过右边界要停，越过下边界也要停；右下方重复减掉的再补回。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例2-5：累加以后，只留下地毯内部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220325" cy="849344"/>
            <a:chOff x="979456" y="2362867"/>
            <a:chExt cx="10220325" cy="849344"/>
          </a:xfrm>
        </p:grpSpPr>
        <p:sp>
          <p:nvSpPr>
            <p:cNvPr id="7" name="body-updates"/>
            <p:cNvSpPr/>
            <p:nvPr/>
          </p:nvSpPr>
          <p:spPr>
            <a:xfrm>
              <a:off x="979456" y="2362867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 4×4 例子：(2,2)、(4,4) 各加 1，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(4,2)、(2,4) 各减 1，再对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数组求二维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mc:AlternateContent>
        <mc:Choice Requires="a14">
          <p:sp>
            <p:nvSpPr>
              <p:cNvPr id="9" name="matrix"/>
              <p:cNvSpPr txBox="1">
                <a:spLocks noGrp="1"/>
              </p:cNvSpPr>
              <p:nvPr/>
            </p:nvSpPr>
            <p:spPr>
              <a:xfrm>
                <a:off x="990600" y="3324225"/>
                <a:ext cx="4286250" cy="2181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67DA8"/>
                                    </a:solidFill>
                                    <a:latin typeface="Consolas"/>
                                    <a:ea typeface="Microsoft YaHei"/>
                                    <a:cs typeface="Consolas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5703856" y="3572542"/>
            <a:ext cx="5497544" cy="1980533"/>
            <a:chOff x="5703856" y="3572542"/>
            <a:chExt cx="5497544" cy="1980533"/>
          </a:xfrm>
        </p:grpSpPr>
        <p:sp>
          <p:nvSpPr>
            <p:cNvPr id="10" name="body-explain"/>
            <p:cNvSpPr/>
            <p:nvPr/>
          </p:nvSpPr>
          <p:spPr>
            <a:xfrm>
              <a:off x="5703856" y="3572542"/>
              <a:ext cx="5497544" cy="19805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中心四格只收到左上角的 +1。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到第 4 行或第 4 列，减去的部分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开始抵消，外面的格子回到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右下方：+1−1−1+1=0。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9456" y="5677567"/>
            <a:ext cx="10220325" cy="430244"/>
            <a:chOff x="979456" y="5677567"/>
            <a:chExt cx="10220325" cy="430244"/>
          </a:xfrm>
        </p:grpSpPr>
        <p:sp>
          <p:nvSpPr>
            <p:cNvPr id="12" name="body-multiple"/>
            <p:cNvSpPr/>
            <p:nvPr/>
          </p:nvSpPr>
          <p:spPr>
            <a:xfrm>
              <a:off x="979456" y="567756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多张地毯的四角标记可以叠加，输入结束后统一恢复。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例2-5 地毯 · 第1步：每张地毯只记四个角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 开 n+2 行、列并置 0，容纳最右、最下边界之外的抵消。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47975"/>
            <a:ext cx="10201911" cy="1248459"/>
            <a:chOff x="980439" y="2847975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84797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4797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++d[x1][y1];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--d[x2 + 1][y1];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--d[x1][y2 + 1];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++d[x2 + 1][y2 + 1];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47975"/>
            <a:ext cx="9525" cy="1190673"/>
          </a:xfrm>
          <a:custGeom>
            <a:avLst/>
            <a:gdLst/>
            <a:ahLst/>
            <a:cxnLst/>
            <a:rect l="l" t="t" r="r" b="b"/>
            <a:pathLst>
              <a:path w="9525" h="1190673">
                <a:moveTo>
                  <a:pt x="0" y="0"/>
                </a:moveTo>
                <a:lnTo>
                  <a:pt x="0" y="11906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923"/>
            <a:ext cx="10202418" cy="753618"/>
            <a:chOff x="979932" y="4333923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9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9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两处减 1 分别取消右方、下方的多余影响，右下方重复减过的补回。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这些标记暂时不是覆盖次数，全部地毯输入后再恢复。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例2-5 地毯 · 第2步：累加四角标记，输出覆盖次数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按行从上到下、按列从左到右，把 d 改为恢复后的覆盖次数。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47975"/>
            <a:ext cx="10201911" cy="1819959"/>
            <a:chOff x="980439" y="2847975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84797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4797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= 1; i &lt;= n; ++i)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j = 1; j &lt;= n; ++j)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d[i][j] += d[i - 1][j] + d[i][j - 1]</a:t>
              </a:r>
            </a:p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- d[i - 1][j - 1];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d[i][j] &lt;&lt; (j == n ? '\n' : ' ');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47975"/>
            <a:ext cx="9525" cy="1762173"/>
          </a:xfrm>
          <a:custGeom>
            <a:avLst/>
            <a:gdLst/>
            <a:ahLst/>
            <a:cxnLst/>
            <a:rect l="l" t="t" r="r" b="b"/>
            <a:pathLst>
              <a:path w="9525" h="1762173">
                <a:moveTo>
                  <a:pt x="0" y="0"/>
                </a:moveTo>
                <a:lnTo>
                  <a:pt x="0" y="1762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423"/>
            <a:ext cx="10202418" cy="753618"/>
            <a:chOff x="979932" y="4905423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4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4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上方和左方的累计结果已恢复，减一次左上方重复部分。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只输出第 1～n 行、列；额外一行、一列只负责边界抵消。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例2-5 地毯：四角记录与网格恢复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09800"/>
            <a:ext cx="10210800" cy="3495675"/>
          </a:xfrm>
          <a:prstGeom prst="roundRect">
            <a:avLst>
              <a:gd name="adj" fmla="val 3815"/>
            </a:avLst>
          </a:prstGeom>
          <a:ln>
            <a:noFill/>
          </a:ln>
          <a:noFill/>
        </p:spPr>
        <p:txBody>
          <a:bodyPr wrap="square" lIns="179889" tIns="60662" rIns="179889" bIns="-39060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vector&lt;vector&lt;int&gt;&gt; d(n + 2, vector&lt;int&gt;(n + 2));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while (m--)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int x1, y1, x2, y2; cin &gt;&gt; x1 &gt;&gt; y1 &gt;&gt; x2 &gt;&gt; y2;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++d[x1][y1]; --d[x2 + 1][y1];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--d[x1][y2 + 1]; ++d[x2 + 1][y2 + 1];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for (int i = 1; i &lt;= n; ++i)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for (int j = 1; j &lt;= n; ++j)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d[i][j] += d[i - 1][j] + d[i][j - 1]</a:t>
            </a:r>
          </a:p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     - d[i - 1][j - 1];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cout &lt;&lt; d[i][j] &lt;&lt; (j == n ? '\n' : ' ');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80" y="5795677"/>
            <a:ext cx="10220325" cy="371570"/>
            <a:chOff x="980980" y="5795677"/>
            <a:chExt cx="10220325" cy="371570"/>
          </a:xfrm>
        </p:grpSpPr>
        <p:sp>
          <p:nvSpPr>
            <p:cNvPr id="10" name="body-boundary"/>
            <p:cNvSpPr/>
            <p:nvPr/>
          </p:nvSpPr>
          <p:spPr>
            <a:xfrm>
              <a:off x="980980" y="5795677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n+1 行、列用于停止影响；答案只输出第 1～n 行、第 1～n 列。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6300" y="2286000"/>
            <a:ext cx="9525" cy="3343275"/>
          </a:xfrm>
          <a:custGeom>
            <a:avLst/>
            <a:gdLst/>
            <a:ahLst/>
            <a:cxnLst/>
            <a:rect l="l" t="t" r="r" b="b"/>
            <a:pathLst>
              <a:path w="9525" h="3343275">
                <a:moveTo>
                  <a:pt x="0" y="0"/>
                </a:moveTo>
                <a:lnTo>
                  <a:pt x="0" y="33432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二维差分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例2-5：为什么只在最后恢复一次？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2152"/>
            <a:ext cx="10221975" cy="1031986"/>
            <a:chOff x="979425" y="2352152"/>
            <a:chExt cx="10221975" cy="1031986"/>
          </a:xfrm>
        </p:grpSpPr>
        <mc:AlternateContent>
          <mc:Choice Requires="a14">
            <p:sp>
              <p:nvSpPr>
                <p:cNvPr id="7" name="body-cost"/>
                <p:cNvSpPr txBox="1"/>
                <p:nvPr/>
              </p:nvSpPr>
              <p:spPr>
                <a:xfrm>
                  <a:off x="979425" y="2352152"/>
                  <a:ext cx="10221975" cy="10319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每张地毯只记录四次，总共 O(m)。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最后遍历全部格子还原，花 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 时间。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979425" y="3609452"/>
            <a:ext cx="10221975" cy="667273"/>
            <a:chOff x="979425" y="3609452"/>
            <a:chExt cx="10221975" cy="667273"/>
          </a:xfrm>
        </p:grpSpPr>
        <mc:AlternateContent>
          <mc:Choice Requires="a14">
            <p:sp>
              <p:nvSpPr>
                <p:cNvPr id="9" name="body-total"/>
                <p:cNvSpPr txBox="1"/>
                <p:nvPr/>
              </p:nvSpPr>
              <p:spPr>
                <a:xfrm>
                  <a:off x="979425" y="3609452"/>
                  <a:ext cx="10221975" cy="6672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总时间 </a:t>
                  </a:r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，空间 </a:t>
                  </a:r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onsolas"/>
                          <a:ea typeface="Microsoft YaHei"/>
                          <a:cs typeface="Consolas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accent3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</a:p>
              </p:txBody>
            </p:sp>
          </mc:Choice>
        </mc:AlternateContent>
      </p:grpSp>
      <p:grpSp>
        <p:nvGrpSpPr>
          <p:cNvPr id="12" name="Group 12"/>
          <p:cNvGrpSpPr/>
          <p:nvPr/>
        </p:nvGrpSpPr>
        <p:grpSpPr>
          <a:xfrm>
            <a:off x="979456" y="4667917"/>
            <a:ext cx="10220325" cy="1306544"/>
            <a:chOff x="979456" y="4667917"/>
            <a:chExt cx="10220325" cy="1306544"/>
          </a:xfrm>
        </p:grpSpPr>
        <p:sp>
          <p:nvSpPr>
            <p:cNvPr id="11" name="body-count"/>
            <p:cNvSpPr/>
            <p:nvPr/>
          </p:nvSpPr>
          <p:spPr>
            <a:xfrm>
              <a:off x="979456" y="4667917"/>
              <a:ext cx="10220325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重叠两张地毯的格子，结果应为 2，要保留次数。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盖住整个网格，或只盖一个格子，都用相同的四角规则。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越过最末行、列的影响，统一在 n+1 处停止。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模拟练习：一张地毯盖住一个格子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250"/>
            <a:ext cx="10202925" cy="782652"/>
            <a:chOff x="979425" y="23812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812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812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3×3 网格，只有一张地毯，盖住 (2,2) 一个格子。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四角标记分别写在哪里？恢复后哪些格子是 1？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095750" y="3333750"/>
            <a:ext cx="619125" cy="457200"/>
            <a:chOff x="4095750" y="3333750"/>
            <a:chExt cx="619125" cy="457200"/>
          </a:xfrm>
        </p:grpSpPr>
        <p:sp>
          <p:nvSpPr>
            <p:cNvPr id="9" name="Rectangle 9"/>
            <p:cNvSpPr/>
            <p:nvPr/>
          </p:nvSpPr>
          <p:spPr>
            <a:xfrm>
              <a:off x="4095750" y="3333750"/>
              <a:ext cx="619125" cy="457200"/>
            </a:xfrm>
            <a:prstGeom prst="rect">
              <a:avLst/>
            </a:prstGeom>
            <a:noFill/>
            <a:ln w="9525">
              <a:solidFill>
                <a:srgbClr val="CAD5DE"/>
              </a:solidFill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4714875" y="3333750"/>
            <a:ext cx="619125" cy="457200"/>
            <a:chOff x="4714875" y="3333750"/>
            <a:chExt cx="619125" cy="457200"/>
          </a:xfrm>
        </p:grpSpPr>
        <p:sp>
          <p:nvSpPr>
            <p:cNvPr id="11" name="Rectangle 11"/>
            <p:cNvSpPr/>
            <p:nvPr/>
          </p:nvSpPr>
          <p:spPr>
            <a:xfrm>
              <a:off x="4714875" y="3333750"/>
              <a:ext cx="619125" cy="457200"/>
            </a:xfrm>
            <a:prstGeom prst="rect">
              <a:avLst/>
            </a:prstGeom>
            <a:noFill/>
            <a:ln w="9525">
              <a:solidFill>
                <a:srgbClr val="CAD5DE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5334000" y="3333750"/>
            <a:ext cx="619125" cy="457200"/>
            <a:chOff x="5334000" y="3333750"/>
            <a:chExt cx="619125" cy="457200"/>
          </a:xfrm>
        </p:grpSpPr>
        <p:sp>
          <p:nvSpPr>
            <p:cNvPr id="13" name="Rectangle 13"/>
            <p:cNvSpPr/>
            <p:nvPr/>
          </p:nvSpPr>
          <p:spPr>
            <a:xfrm>
              <a:off x="5334000" y="3333750"/>
              <a:ext cx="619125" cy="457200"/>
            </a:xfrm>
            <a:prstGeom prst="rect">
              <a:avLst/>
            </a:prstGeom>
            <a:noFill/>
            <a:ln w="9525">
              <a:solidFill>
                <a:srgbClr val="CAD5DE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4095750" y="3790950"/>
            <a:ext cx="619125" cy="457200"/>
            <a:chOff x="4095750" y="3790950"/>
            <a:chExt cx="619125" cy="457200"/>
          </a:xfrm>
        </p:grpSpPr>
        <p:sp>
          <p:nvSpPr>
            <p:cNvPr id="15" name="Rectangle 15"/>
            <p:cNvSpPr/>
            <p:nvPr/>
          </p:nvSpPr>
          <p:spPr>
            <a:xfrm>
              <a:off x="4095750" y="3790950"/>
              <a:ext cx="619125" cy="457200"/>
            </a:xfrm>
            <a:prstGeom prst="rect">
              <a:avLst/>
            </a:prstGeom>
            <a:noFill/>
            <a:ln w="9525">
              <a:solidFill>
                <a:srgbClr val="CAD5DE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4714875" y="3790950"/>
            <a:ext cx="619125" cy="457200"/>
            <a:chOff x="4714875" y="3790950"/>
            <a:chExt cx="619125" cy="457200"/>
          </a:xfrm>
        </p:grpSpPr>
        <p:sp>
          <p:nvSpPr>
            <p:cNvPr id="17" name="Rectangle 17"/>
            <p:cNvSpPr/>
            <p:nvPr/>
          </p:nvSpPr>
          <p:spPr>
            <a:xfrm>
              <a:off x="4714875" y="3790950"/>
              <a:ext cx="619125" cy="457200"/>
            </a:xfrm>
            <a:prstGeom prst="rect">
              <a:avLst/>
            </a:prstGeom>
            <a:solidFill>
              <a:srgbClr val="D6E8EE"/>
            </a:solidFill>
            <a:ln w="9525">
              <a:solidFill>
                <a:srgbClr val="CAD5DE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5334000" y="3790950"/>
            <a:ext cx="619125" cy="457200"/>
            <a:chOff x="5334000" y="3790950"/>
            <a:chExt cx="619125" cy="457200"/>
          </a:xfrm>
        </p:grpSpPr>
        <p:sp>
          <p:nvSpPr>
            <p:cNvPr id="19" name="Rectangle 19"/>
            <p:cNvSpPr/>
            <p:nvPr/>
          </p:nvSpPr>
          <p:spPr>
            <a:xfrm>
              <a:off x="5334000" y="3790950"/>
              <a:ext cx="619125" cy="457200"/>
            </a:xfrm>
            <a:prstGeom prst="rect">
              <a:avLst/>
            </a:prstGeom>
            <a:noFill/>
            <a:ln w="9525">
              <a:solidFill>
                <a:srgbClr val="CAD5DE"/>
              </a:solidFill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4095750" y="4248150"/>
            <a:ext cx="619125" cy="457200"/>
            <a:chOff x="4095750" y="4248150"/>
            <a:chExt cx="619125" cy="457200"/>
          </a:xfrm>
        </p:grpSpPr>
        <p:sp>
          <p:nvSpPr>
            <p:cNvPr id="21" name="Rectangle 21"/>
            <p:cNvSpPr/>
            <p:nvPr/>
          </p:nvSpPr>
          <p:spPr>
            <a:xfrm>
              <a:off x="4095750" y="4248150"/>
              <a:ext cx="619125" cy="457200"/>
            </a:xfrm>
            <a:prstGeom prst="rect">
              <a:avLst/>
            </a:prstGeom>
            <a:noFill/>
            <a:ln w="9525">
              <a:solidFill>
                <a:srgbClr val="CAD5DE"/>
              </a:solidFill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4714875" y="4248150"/>
            <a:ext cx="619125" cy="457200"/>
            <a:chOff x="4714875" y="4248150"/>
            <a:chExt cx="619125" cy="457200"/>
          </a:xfrm>
        </p:grpSpPr>
        <p:sp>
          <p:nvSpPr>
            <p:cNvPr id="23" name="Rectangle 23"/>
            <p:cNvSpPr/>
            <p:nvPr/>
          </p:nvSpPr>
          <p:spPr>
            <a:xfrm>
              <a:off x="4714875" y="4248150"/>
              <a:ext cx="619125" cy="457200"/>
            </a:xfrm>
            <a:prstGeom prst="rect">
              <a:avLst/>
            </a:prstGeom>
            <a:noFill/>
            <a:ln w="9525">
              <a:solidFill>
                <a:srgbClr val="CAD5DE"/>
              </a:solidFill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5334000" y="4248150"/>
            <a:ext cx="619125" cy="457200"/>
            <a:chOff x="5334000" y="4248150"/>
            <a:chExt cx="619125" cy="457200"/>
          </a:xfrm>
        </p:grpSpPr>
        <p:sp>
          <p:nvSpPr>
            <p:cNvPr id="25" name="Rectangle 25"/>
            <p:cNvSpPr/>
            <p:nvPr/>
          </p:nvSpPr>
          <p:spPr>
            <a:xfrm>
              <a:off x="5334000" y="4248150"/>
              <a:ext cx="619125" cy="457200"/>
            </a:xfrm>
            <a:prstGeom prst="rect">
              <a:avLst/>
            </a:prstGeom>
            <a:noFill/>
            <a:ln w="9525">
              <a:solidFill>
                <a:srgbClr val="CAD5DE"/>
              </a:solidFill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6419088" y="3781425"/>
            <a:ext cx="4677537" cy="396050"/>
            <a:chOff x="6419088" y="3781425"/>
            <a:chExt cx="4677537" cy="396050"/>
          </a:xfrm>
        </p:grpSpPr>
        <p:sp>
          <p:nvSpPr>
            <p:cNvPr id="27" name="Rectangle 27"/>
            <p:cNvSpPr/>
            <p:nvPr/>
          </p:nvSpPr>
          <p:spPr>
            <a:xfrm>
              <a:off x="6429375" y="3781425"/>
              <a:ext cx="46672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429375" y="3781425"/>
              <a:ext cx="46672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行、列从 1 开始；高亮为 (2,2)。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979425" y="5210175"/>
            <a:ext cx="10202925" cy="782652"/>
            <a:chOff x="979425" y="5210175"/>
            <a:chExt cx="10202925" cy="782652"/>
          </a:xfrm>
        </p:grpSpPr>
        <p:sp>
          <p:nvSpPr>
            <p:cNvPr id="31" name="Rectangle 31"/>
            <p:cNvSpPr/>
            <p:nvPr/>
          </p:nvSpPr>
          <p:spPr>
            <a:xfrm>
              <a:off x="990600" y="521017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90600" y="521017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(2,2) 加 1，(2,3)、(3,2) 减 1，(3,3) 加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恢复后只有第 2 行第 2 列为 1，其余为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38225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220325" cy="1619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只有几个编号用得上，最大的编号却接近十亿。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能不能</a:t>
            </a:r>
            <a:r>
              <a:rPr lang="zh-CN" sz="24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重新</a:t>
            </a: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编号，让数组只给这些值留位置？</a:t>
            </a:r>
          </a:p>
        </p:txBody>
      </p:sp>
    </p:spTree>
  </p:cSld>
  <p:clrMapOvr>
    <a:masterClrMapping/>
  </p:clrMapOvr>
  <p:transition p14:dur="400">
    <p:fade/>
  </p:transition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三个很大的编号，非得开十亿个位置吗？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例如只出现 7、100、1000000000 三个编号，要统计各出现几次。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33750"/>
            <a:ext cx="10202925" cy="782652"/>
            <a:chOff x="979425" y="3333750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如果把原编号直接当数组下标，前面大量位置都空着。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另列一张对照表：7 对应 0，100 对应 1，1000000000 对应 2。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19675"/>
            <a:ext cx="10202418" cy="410718"/>
            <a:chOff x="979932" y="50196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统计时只用 3 个位置；遇到同一个原编号，总查到同一个新编号。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把出现过的值，按大小重新编号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81917"/>
            <a:ext cx="10220325" cy="475583"/>
            <a:chOff x="979456" y="2381917"/>
            <a:chExt cx="10220325" cy="475583"/>
          </a:xfrm>
        </p:grpSpPr>
        <p:sp>
          <p:nvSpPr>
            <p:cNvPr id="7" name="body-input"/>
            <p:cNvSpPr/>
            <p:nvPr/>
          </p:nvSpPr>
          <p:spPr>
            <a:xfrm>
              <a:off x="979456" y="2381917"/>
              <a:ext cx="10220325" cy="475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例如依次读到 [−8,100,7,100]，两个 100 是相同的值。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220117"/>
            <a:ext cx="10220325" cy="868394"/>
            <a:chOff x="979456" y="3220117"/>
            <a:chExt cx="10220325" cy="868394"/>
          </a:xfrm>
        </p:grpSpPr>
        <p:sp>
          <p:nvSpPr>
            <p:cNvPr id="9" name="body-unique"/>
            <p:cNvSpPr/>
            <p:nvPr/>
          </p:nvSpPr>
          <p:spPr>
            <a:xfrm>
              <a:off x="979456" y="322011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另取一份数据，排序并去重，得到 [−8,7,100]。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按从小到大给它们编号：0、1、2。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439317"/>
            <a:ext cx="10220325" cy="542258"/>
            <a:chOff x="979456" y="4439317"/>
            <a:chExt cx="10220325" cy="542258"/>
          </a:xfrm>
        </p:grpSpPr>
        <p:sp>
          <p:nvSpPr>
            <p:cNvPr id="11" name="body-mapping"/>
            <p:cNvSpPr/>
            <p:nvPr/>
          </p:nvSpPr>
          <p:spPr>
            <a:xfrm>
              <a:off x="979456" y="4439317"/>
              <a:ext cx="10220325" cy="542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回到原顺序，得到 [0,2,1,2]。两个 100 都对应编号 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56" y="5287042"/>
            <a:ext cx="10220325" cy="811244"/>
            <a:chOff x="979456" y="5287042"/>
            <a:chExt cx="10220325" cy="811244"/>
          </a:xfrm>
        </p:grpSpPr>
        <p:sp>
          <p:nvSpPr>
            <p:cNvPr id="13" name="body-implementation"/>
            <p:cNvSpPr/>
            <p:nvPr/>
          </p:nvSpPr>
          <p:spPr>
            <a:xfrm>
              <a:off x="979456" y="5287042"/>
              <a:ext cx="10220325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原值的相等关系和大小顺序还在，这个过程叫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离散化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查某个原值的编号时，在有序对照表中使用 lower_bound。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重新编号以后，原来的距离还在吗？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81917"/>
            <a:ext cx="10220325" cy="868394"/>
            <a:chOff x="979456" y="2381917"/>
            <a:chExt cx="10220325" cy="868394"/>
          </a:xfrm>
        </p:grpSpPr>
        <p:sp>
          <p:nvSpPr>
            <p:cNvPr id="7" name="body-points"/>
            <p:cNvSpPr/>
            <p:nvPr/>
          </p:nvSpPr>
          <p:spPr>
            <a:xfrm>
              <a:off x="979456" y="238191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例如关键坐标为 −1、1、2、5、9、11。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相邻距离是 2、1、3、4、2，并没有因为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编号而变成 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01117"/>
            <a:ext cx="10220325" cy="868394"/>
            <a:chOff x="979456" y="3601117"/>
            <a:chExt cx="10220325" cy="868394"/>
          </a:xfrm>
        </p:grpSpPr>
        <p:sp>
          <p:nvSpPr>
            <p:cNvPr id="9" name="body-bands"/>
            <p:cNvSpPr/>
            <p:nvPr/>
          </p:nvSpPr>
          <p:spPr>
            <a:xfrm>
              <a:off x="979456" y="360111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 个坐标点之间，围出了 K−1 个小区间，这里叫作条带。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i 条带从第 i 个坐标开始，到下一个坐标结束。</a:t>
              </a:r>
            </a:p>
          </p:txBody>
        </p:sp>
      </p:grpSp>
      <mc:AlternateContent>
        <mc:Choice Requires="a14">
          <p:sp>
            <p:nvSpPr>
              <p:cNvPr id="11" name="length"/>
              <p:cNvSpPr txBox="1">
                <a:spLocks noGrp="1"/>
              </p:cNvSpPr>
              <p:nvPr/>
            </p:nvSpPr>
            <p:spPr>
              <a:xfrm>
                <a:off x="990600" y="4591050"/>
                <a:ext cx="10210800" cy="676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[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x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x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)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  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length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x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x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79456" y="5601367"/>
            <a:ext cx="10220325" cy="430244"/>
            <a:chOff x="979456" y="5601367"/>
            <a:chExt cx="10220325" cy="430244"/>
          </a:xfrm>
        </p:grpSpPr>
        <p:sp>
          <p:nvSpPr>
            <p:cNvPr id="12" name="body-preserve"/>
            <p:cNvSpPr/>
            <p:nvPr/>
          </p:nvSpPr>
          <p:spPr>
            <a:xfrm>
              <a:off x="979456" y="560136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编号帮助我们找位置；要算长度或面积，还得取回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原坐标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例2-6 火烧赤壁：题目要我们做什么？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数轴上有 n 段起火位置，给出各段起点 a、终点 b。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求所有起火部分的总长度，重叠的部分只计算一次。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n，再输入 n 对 a、b；原题区间为左闭右开 [a,b)。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输出一个整数：燃烧部分的总长度。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数据范围：n≤20000；端点为 32 位有符号整数，a&lt;b。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例2-6 火烧赤壁：原题样例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1167574"/>
            <a:chOff x="980313" y="2705100"/>
            <a:chExt cx="5153787" cy="1167574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11572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11572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5 11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2 9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396050"/>
            <a:chOff x="6657213" y="270510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3434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457700"/>
            <a:ext cx="10202418" cy="753618"/>
            <a:chOff x="979932" y="44577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[-1,1) 长 2，[2,9) 与 [5,11) 合起来是 [2,11)，长 9。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总长为 2+9=11，中间 [1,2) 不计入。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例2-6 火烧赤壁：重叠的长度别算两遍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10492"/>
            <a:ext cx="10220325" cy="868394"/>
            <a:chOff x="979456" y="2410492"/>
            <a:chExt cx="10220325" cy="868394"/>
          </a:xfrm>
        </p:grpSpPr>
        <p:sp>
          <p:nvSpPr>
            <p:cNvPr id="7" name="body-task"/>
            <p:cNvSpPr/>
            <p:nvPr/>
          </p:nvSpPr>
          <p:spPr>
            <a:xfrm>
              <a:off x="979456" y="241049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给数轴上的一些区间染黑，求最后黑色部分的总长度。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同一段染几次都只算一次，这就是《火烧赤壁》的任务。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10642"/>
            <a:ext cx="10220325" cy="849344"/>
            <a:chOff x="979456" y="3610642"/>
            <a:chExt cx="10220325" cy="849344"/>
          </a:xfrm>
        </p:grpSpPr>
        <p:sp>
          <p:nvSpPr>
            <p:cNvPr id="9" name="body-intervals"/>
            <p:cNvSpPr/>
            <p:nvPr/>
          </p:nvSpPr>
          <p:spPr>
            <a:xfrm>
              <a:off x="979456" y="361064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原题样例给出 [−1,1]、[5,11]、[2,9] 三个区间。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它们各自长 2、6、7，直接相加会得到 15。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829842"/>
            <a:ext cx="10220325" cy="1104233"/>
            <a:chOff x="979456" y="4829842"/>
            <a:chExt cx="10220325" cy="1104233"/>
          </a:xfrm>
        </p:grpSpPr>
        <p:sp>
          <p:nvSpPr>
            <p:cNvPr id="11" name="body-overlap"/>
            <p:cNvSpPr/>
            <p:nvPr/>
          </p:nvSpPr>
          <p:spPr>
            <a:xfrm>
              <a:off x="979456" y="4829842"/>
              <a:ext cx="10220325" cy="11042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 [5,9] 这段长 4，被重复算了一次。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把数轴按全部端点切成小段，每段只判断一次是否染黑，就能避免重复。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例2-6：每两个相邻端点之间发生了什么？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038099" y="2252377"/>
            <a:ext cx="8942029" cy="2557748"/>
            <a:chOff x="1038099" y="2252377"/>
            <a:chExt cx="8942029" cy="2557748"/>
          </a:xfrm>
        </p:grpSpPr>
        <p:grpSp>
          <p:nvGrpSpPr>
            <p:cNvPr id="17" name="Group 17"/>
            <p:cNvGrpSpPr/>
            <p:nvPr/>
          </p:nvGrpSpPr>
          <p:grpSpPr>
            <a:xfrm>
              <a:off x="1600200" y="2609850"/>
              <a:ext cx="8229600" cy="2200275"/>
              <a:chOff x="1600200" y="2609850"/>
              <a:chExt cx="8229600" cy="2200275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1600200" y="4114800"/>
                <a:ext cx="8229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229600" h="9525">
                    <a:moveTo>
                      <a:pt x="0" y="0"/>
                    </a:moveTo>
                    <a:lnTo>
                      <a:pt x="8229600" y="0"/>
                    </a:lnTo>
                  </a:path>
                </a:pathLst>
              </a:custGeom>
              <a:noFill/>
              <a:ln w="19050">
                <a:solidFill>
                  <a:srgbClr val="52647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600200" y="2609850"/>
                <a:ext cx="8229600" cy="2200275"/>
              </a:xfrm>
              <a:custGeom>
                <a:avLst/>
                <a:gdLst/>
                <a:ahLst/>
                <a:cxnLst/>
                <a:rect l="l" t="t" r="r" b="b"/>
                <a:pathLst>
                  <a:path w="8229600" h="2200275">
                    <a:moveTo>
                      <a:pt x="0" y="0"/>
                    </a:moveTo>
                    <a:lnTo>
                      <a:pt x="0" y="2200275"/>
                    </a:lnTo>
                    <a:moveTo>
                      <a:pt x="1371600" y="0"/>
                    </a:moveTo>
                    <a:lnTo>
                      <a:pt x="1371600" y="2200275"/>
                    </a:lnTo>
                    <a:moveTo>
                      <a:pt x="2057400" y="0"/>
                    </a:moveTo>
                    <a:lnTo>
                      <a:pt x="2057400" y="2200275"/>
                    </a:lnTo>
                    <a:moveTo>
                      <a:pt x="4114800" y="0"/>
                    </a:moveTo>
                    <a:lnTo>
                      <a:pt x="4114800" y="2200275"/>
                    </a:lnTo>
                    <a:moveTo>
                      <a:pt x="6858000" y="0"/>
                    </a:moveTo>
                    <a:lnTo>
                      <a:pt x="6858000" y="2200275"/>
                    </a:lnTo>
                    <a:moveTo>
                      <a:pt x="8229600" y="0"/>
                    </a:moveTo>
                    <a:lnTo>
                      <a:pt x="8229600" y="220027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  <a:custDash>
                  <a:ds d="400000" sp="500000"/>
                </a:custDash>
              </a:ln>
            </p:spPr>
          </p:sp>
          <p:sp>
            <p:nvSpPr>
              <p:cNvPr id="9" name="Rectangle 9"/>
              <p:cNvSpPr/>
              <p:nvPr/>
            </p:nvSpPr>
            <p:spPr>
              <a:xfrm>
                <a:off x="1600200" y="2686050"/>
                <a:ext cx="1371600" cy="228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10" name="Rectangle 10"/>
              <p:cNvSpPr/>
              <p:nvPr/>
            </p:nvSpPr>
            <p:spPr>
              <a:xfrm>
                <a:off x="5715000" y="3181350"/>
                <a:ext cx="4114800" cy="228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11" name="Rectangle 11"/>
              <p:cNvSpPr/>
              <p:nvPr/>
            </p:nvSpPr>
            <p:spPr>
              <a:xfrm>
                <a:off x="3657600" y="3676650"/>
                <a:ext cx="4800600" cy="228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923830" y="2681002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①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23830" y="3176302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23830" y="3671602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③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5705380" y="2252377"/>
              <a:ext cx="3344418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三个区间画在同一条数轴上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335596" y="4205002"/>
              <a:ext cx="529304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−1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777490" y="4205002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463290" y="4205002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520690" y="4205002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263890" y="4205002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9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565196" y="4205002"/>
              <a:ext cx="529304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11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79456" y="5401342"/>
            <a:ext cx="10220325" cy="811244"/>
            <a:chOff x="979456" y="5401342"/>
            <a:chExt cx="10220325" cy="811244"/>
          </a:xfrm>
        </p:grpSpPr>
        <p:sp>
          <p:nvSpPr>
            <p:cNvPr id="35" name="body-sum"/>
            <p:cNvSpPr/>
            <p:nvPr/>
          </p:nvSpPr>
          <p:spPr>
            <a:xfrm>
              <a:off x="979456" y="5401342"/>
              <a:ext cx="10220325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各条带的覆盖次数依次是 1、0、1、2、1。只取被盖到的长度：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2+3+4+2=11；[1,2) 没有被盖到，不计入。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600200" y="4524375"/>
            <a:ext cx="9490962" cy="671300"/>
            <a:chOff x="1600200" y="4524375"/>
            <a:chExt cx="9490962" cy="671300"/>
          </a:xfrm>
        </p:grpSpPr>
        <p:sp>
          <p:nvSpPr>
            <p:cNvPr id="12" name="Rectangle 12"/>
            <p:cNvSpPr/>
            <p:nvPr/>
          </p:nvSpPr>
          <p:spPr>
            <a:xfrm>
              <a:off x="1600200" y="4524375"/>
              <a:ext cx="1371600" cy="22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2971800" y="4524375"/>
              <a:ext cx="685800" cy="228600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3657600" y="4524375"/>
              <a:ext cx="2057400" cy="22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5715000" y="4524375"/>
              <a:ext cx="27432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458200" y="4524375"/>
              <a:ext cx="1371600" cy="22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091690" y="4824127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120390" y="4824127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491990" y="4824127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892290" y="4824127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949690" y="4824127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934480" y="4757452"/>
              <a:ext cx="1271016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覆盖次数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例2-6：差分该在右端点还是右端点后停止？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00967"/>
            <a:ext cx="10220325" cy="868394"/>
            <a:chOff x="979456" y="2400967"/>
            <a:chExt cx="10220325" cy="868394"/>
          </a:xfrm>
        </p:grpSpPr>
        <p:sp>
          <p:nvSpPr>
            <p:cNvPr id="7" name="body-meaning"/>
            <p:cNvSpPr/>
            <p:nvPr/>
          </p:nvSpPr>
          <p:spPr>
            <a:xfrm>
              <a:off x="979456" y="240096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左右端点在坐标表中的下标是 l、r。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覆盖的是第 l～r−1 条带，到第 r 条带之前就结束。</a:t>
              </a:r>
            </a:p>
          </p:txBody>
        </p:sp>
      </p:grpSp>
      <p:sp>
        <p:nvSpPr>
          <p:cNvPr id="11" name="textbox-update"/>
          <p:cNvSpPr/>
          <p:nvPr/>
        </p:nvSpPr>
        <p:spPr>
          <a:xfrm>
            <a:off x="990600" y="3505200"/>
            <a:ext cx="10220325" cy="723900"/>
          </a:xfrm>
          <a:prstGeom prst="roundRect">
            <a:avLst>
              <a:gd name="adj" fmla="val 18421"/>
            </a:avLst>
          </a:prstGeom>
          <a:solidFill>
            <a:srgbClr val="F2F6F8"/>
          </a:solidFill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difference[l]++; difference[r]--;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56" y="4639342"/>
            <a:ext cx="10220325" cy="1323308"/>
            <a:chOff x="979456" y="4639342"/>
            <a:chExt cx="10220325" cy="1323308"/>
          </a:xfrm>
        </p:grpSpPr>
        <p:sp>
          <p:nvSpPr>
            <p:cNvPr id="12" name="body-scan"/>
            <p:cNvSpPr/>
            <p:nvPr/>
          </p:nvSpPr>
          <p:spPr>
            <a:xfrm>
              <a:off x="979456" y="4639342"/>
              <a:ext cx="10220325" cy="1323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从左向右累加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，就得到每条带被覆盖几次。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次数大于 0，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只加一次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原坐标之间的长度。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左右端点相同的区间没有长度，两次更新也会相互抵消。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例2-6 火烧赤壁 · 第1步：整理端点对照表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coordinates 已收齐左右端点，先从小到大排好，再删去重复值。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47975"/>
            <a:ext cx="10201911" cy="1248459"/>
            <a:chOff x="980439" y="2847975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84797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4797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sort(coordinates.begin(), coordinates.end());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coordinates.erase(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unique(coordinates.begin(), coordinates.end()),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coordinates.end());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47975"/>
            <a:ext cx="9525" cy="1190673"/>
          </a:xfrm>
          <a:custGeom>
            <a:avLst/>
            <a:gdLst/>
            <a:ahLst/>
            <a:cxnLst/>
            <a:rect l="l" t="t" r="r" b="b"/>
            <a:pathLst>
              <a:path w="9525" h="1190673">
                <a:moveTo>
                  <a:pt x="0" y="0"/>
                </a:moveTo>
                <a:lnTo>
                  <a:pt x="0" y="11906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923"/>
            <a:ext cx="10202418" cy="1096518"/>
            <a:chOff x="979932" y="4333923"/>
            <a:chExt cx="10202418" cy="1096518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923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923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unique 把不同值放在前面，返回有效部分的终点；erase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删除后面多余的尾部。</a:t>
              </a:r>
              <a:br/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原坐标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仍在，既能查下标，也能在最后计算真实长度。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例2-6 火烧赤壁 · 第2步：查两端下标，记录覆盖变化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遍历保留的 intervals，将左右端点对应到坐标表的位置。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47975"/>
            <a:ext cx="10201911" cy="2105709"/>
            <a:chOff x="980439" y="2847975"/>
            <a:chExt cx="10201911" cy="2105709"/>
          </a:xfrm>
        </p:grpSpPr>
        <p:sp>
          <p:nvSpPr>
            <p:cNvPr id="9" name="Rectangle 9"/>
            <p:cNvSpPr/>
            <p:nvPr/>
          </p:nvSpPr>
          <p:spPr>
            <a:xfrm>
              <a:off x="990600" y="2847975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47975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(auto [l, r] : intervals)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 = lower_bound(coordinates.begin(),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coordinates.end(), l) - coordinates.begin();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 = lower_bound(coordinates.begin(),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coordinates.end(), r) - coordinates.begin();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++difference[x]; --difference[y];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47975"/>
            <a:ext cx="9525" cy="2047923"/>
          </a:xfrm>
          <a:custGeom>
            <a:avLst/>
            <a:gdLst/>
            <a:ahLst/>
            <a:cxnLst/>
            <a:rect l="l" t="t" r="r" b="b"/>
            <a:pathLst>
              <a:path w="9525" h="2047923">
                <a:moveTo>
                  <a:pt x="0" y="0"/>
                </a:moveTo>
                <a:lnTo>
                  <a:pt x="0" y="204792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6734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191173"/>
            <a:ext cx="10202418" cy="753618"/>
            <a:chOff x="979932" y="5191173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19117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19117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x～y−1 是被盖住的带，到 y 就停止，所以这里在 y 处减。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difference 已开 coordinates.size()+1 个 0；结构化绑定使用 C++17。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例2-6 火烧赤壁：排序、去重并标记端点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980" y="2280952"/>
            <a:ext cx="10220325" cy="371570"/>
            <a:chOff x="980980" y="2280952"/>
            <a:chExt cx="10220325" cy="371570"/>
          </a:xfrm>
        </p:grpSpPr>
        <p:sp>
          <p:nvSpPr>
            <p:cNvPr id="7" name="body-collect"/>
            <p:cNvSpPr/>
            <p:nvPr/>
          </p:nvSpPr>
          <p:spPr>
            <a:xfrm>
              <a:off x="980980" y="2280952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读入时，intervals 保存每个区间，coordinates 收集两端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原坐标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1" name="textbox-code"/>
          <p:cNvSpPr/>
          <p:nvPr/>
        </p:nvSpPr>
        <p:spPr>
          <a:xfrm>
            <a:off x="990600" y="2714625"/>
            <a:ext cx="10210800" cy="3381375"/>
          </a:xfrm>
          <a:prstGeom prst="roundRect">
            <a:avLst>
              <a:gd name="adj" fmla="val 3944"/>
            </a:avLst>
          </a:prstGeom>
          <a:ln>
            <a:noFill/>
          </a:ln>
          <a:noFill/>
        </p:spPr>
        <p:txBody>
          <a:bodyPr wrap="square" lIns="179889" tIns="98762" rIns="179889" bIns="-39060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sort(coordinates.begin(), coordinates.end());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coordinates.erase(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unique(coordinates.begin(), coordinates.end()),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coordinates.end());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vector&lt;int&gt; difference(coordinates.size() + 1);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for (auto [l, r] : intervals)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int x = lower_bound(coordinates.begin(),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coordinates.end(), l) - coordinates.begin();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int y = lower_bound(coordinates.begin(),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coordinates.end(), r) - coordinates.begin();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++difference[x]; --difference[y];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0" name="Freeform 10"/>
          <p:cNvSpPr/>
          <p:nvPr/>
        </p:nvSpPr>
        <p:spPr>
          <a:xfrm>
            <a:off x="876300" y="2790825"/>
            <a:ext cx="9525" cy="3228975"/>
          </a:xfrm>
          <a:custGeom>
            <a:avLst/>
            <a:gdLst/>
            <a:ahLst/>
            <a:cxnLst/>
            <a:rect l="l" t="t" r="r" b="b"/>
            <a:pathLst>
              <a:path w="9525" h="3228975">
                <a:moveTo>
                  <a:pt x="0" y="0"/>
                </a:moveTo>
                <a:lnTo>
                  <a:pt x="0" y="32289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1036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660"/>
              </a:lnSpc>
            </a:pPr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例2-6 火烧赤壁 · 第3步：这条带被盖到，</a:t>
            </a:r>
            <a:br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就加一次真实长度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714625"/>
            <a:ext cx="10202418" cy="410718"/>
            <a:chOff x="979932" y="271462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进入一条带先更新 covered，再判断它是不是被盖住。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76600"/>
            <a:ext cx="10201911" cy="962709"/>
            <a:chOff x="980439" y="32766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2766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766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covered += difference[i];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(covered &gt; 0)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answer += coordinates[i + 1] - coordinates[i];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76600"/>
            <a:ext cx="9525" cy="904923"/>
          </a:xfrm>
          <a:custGeom>
            <a:avLst/>
            <a:gdLst/>
            <a:ahLst/>
            <a:cxnLst/>
            <a:rect l="l" t="t" r="r" b="b"/>
            <a:pathLst>
              <a:path w="9525" h="904923">
                <a:moveTo>
                  <a:pt x="0" y="0"/>
                </a:moveTo>
                <a:lnTo>
                  <a:pt x="0" y="90492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3529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76798"/>
            <a:ext cx="10202418" cy="753618"/>
            <a:chOff x="979932" y="447679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4767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767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covered=2 也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只加一次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长度，因为题目求并集。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扫描 i=0 到倒数第二个坐标，确保 coordinates[i+1] 存在。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例2-6 火烧赤壁：沿条带统计长度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333625"/>
            <a:ext cx="10210800" cy="2657475"/>
          </a:xfrm>
          <a:prstGeom prst="roundRect">
            <a:avLst>
              <a:gd name="adj" fmla="val 5018"/>
            </a:avLst>
          </a:prstGeom>
          <a:ln>
            <a:noFill/>
          </a:ln>
          <a:noFill/>
        </p:spPr>
        <p:txBody>
          <a:bodyPr wrap="square" lIns="179892" tIns="98765" rIns="179892" bIns="-39057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ll answer = 0;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int covered = 0;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for (int i = 0; i + 1 &lt; (int)coordinates.size(); ++i)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covered += difference[i];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if (covered &gt; 0)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answer += coordinates[i + 1] - coordinates[i];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cout &lt;&lt; answer &lt;&lt; '\n';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79456" y="5363242"/>
            <a:ext cx="10220325" cy="820769"/>
            <a:chOff x="979456" y="5363242"/>
            <a:chExt cx="10220325" cy="820769"/>
          </a:xfrm>
        </p:grpSpPr>
        <p:sp>
          <p:nvSpPr>
            <p:cNvPr id="10" name="body-meaning"/>
            <p:cNvSpPr/>
            <p:nvPr/>
          </p:nvSpPr>
          <p:spPr>
            <a:xfrm>
              <a:off x="979456" y="5363242"/>
              <a:ext cx="10220325" cy="820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covered 记录当前条带的覆盖次数。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每次都要有下一个坐标，才能算出这条带的长度。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6300" y="2409825"/>
            <a:ext cx="9525" cy="2505075"/>
          </a:xfrm>
          <a:custGeom>
            <a:avLst/>
            <a:gdLst/>
            <a:ahLst/>
            <a:cxnLst/>
            <a:rect l="l" t="t" r="r" b="b"/>
            <a:pathLst>
              <a:path w="9525" h="2505075">
                <a:moveTo>
                  <a:pt x="0" y="0"/>
                </a:moveTo>
                <a:lnTo>
                  <a:pt x="0" y="25050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例2-6：只保留端点，会漏掉中间的变化吗？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39067"/>
            <a:ext cx="10220325" cy="1306544"/>
            <a:chOff x="979456" y="2439067"/>
            <a:chExt cx="10220325" cy="1306544"/>
          </a:xfrm>
        </p:grpSpPr>
        <p:sp>
          <p:nvSpPr>
            <p:cNvPr id="7" name="body-proof"/>
            <p:cNvSpPr/>
            <p:nvPr/>
          </p:nvSpPr>
          <p:spPr>
            <a:xfrm>
              <a:off x="979456" y="2439067"/>
              <a:ext cx="10220325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所有区间的端点都在坐标表里，条带内部不会冒出新的端点。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所以一条带要么全被盖到，要么全没被盖到。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用一个覆盖次数代表它，再按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原坐标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算长度，就不会漏算。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4172617"/>
            <a:ext cx="10220325" cy="868394"/>
            <a:chOff x="979456" y="4172617"/>
            <a:chExt cx="10220325" cy="868394"/>
          </a:xfrm>
        </p:grpSpPr>
        <p:sp>
          <p:nvSpPr>
            <p:cNvPr id="9" name="body-cost"/>
            <p:cNvSpPr/>
            <p:nvPr/>
          </p:nvSpPr>
          <p:spPr>
            <a:xfrm>
              <a:off x="979456" y="417261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排序和查找端点花 O(n log n)，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更新与扫描花 O(n)。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总时间 O(n log n)，空间 O(n)，不用按坐标的最大值开数组。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391817"/>
            <a:ext cx="10220325" cy="811244"/>
            <a:chOff x="979456" y="5391817"/>
            <a:chExt cx="10220325" cy="811244"/>
          </a:xfrm>
        </p:grpSpPr>
        <p:sp>
          <p:nvSpPr>
            <p:cNvPr id="11" name="body-comparison"/>
            <p:cNvSpPr/>
            <p:nvPr/>
          </p:nvSpPr>
          <p:spPr>
            <a:xfrm>
              <a:off x="979456" y="5391817"/>
              <a:ext cx="10220325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若逐段涂色，最坏会花 O(n²)。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后，每个区间只需要改两个位置。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模拟练习：一个编号间隔，究竟有多长？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250"/>
            <a:ext cx="10202925" cy="782652"/>
            <a:chOff x="979425" y="23812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812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812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两个区间 [2,10)、[6,12)，关键坐标是 2、6、10、12。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每条带长多少？各被盖几次？最后总长是多少？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0694" y="3476625"/>
            <a:ext cx="9268206" cy="533400"/>
            <a:chOff x="980694" y="3476625"/>
            <a:chExt cx="9268206" cy="53340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619500"/>
              <a:ext cx="1972056" cy="381381"/>
              <a:chOff x="980694" y="3619500"/>
              <a:chExt cx="1972056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619500"/>
                <a:ext cx="19621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619500"/>
                <a:ext cx="1962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原坐标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3048000" y="3476625"/>
              <a:ext cx="1771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048000" y="3571875"/>
              <a:ext cx="1771650" cy="430227"/>
              <a:chOff x="3048000" y="3571875"/>
              <a:chExt cx="1771650" cy="430227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04800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04800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4857750" y="3476625"/>
              <a:ext cx="1771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4857750" y="3571875"/>
              <a:ext cx="1771650" cy="430227"/>
              <a:chOff x="4857750" y="3571875"/>
              <a:chExt cx="1771650" cy="430227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85775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485775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6</a:t>
                </a:r>
              </a:p>
            </p:txBody>
          </p:sp>
        </p:grpSp>
        <p:sp>
          <p:nvSpPr>
            <p:cNvPr id="20" name="Rectangle 20"/>
            <p:cNvSpPr/>
            <p:nvPr/>
          </p:nvSpPr>
          <p:spPr>
            <a:xfrm>
              <a:off x="6667500" y="3476625"/>
              <a:ext cx="1771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6667500" y="3571875"/>
              <a:ext cx="1771650" cy="430227"/>
              <a:chOff x="6667500" y="3571875"/>
              <a:chExt cx="1771650" cy="430227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666750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666750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</a:t>
                </a:r>
              </a:p>
            </p:txBody>
          </p:sp>
        </p:grpSp>
        <p:sp>
          <p:nvSpPr>
            <p:cNvPr id="24" name="Rectangle 24"/>
            <p:cNvSpPr/>
            <p:nvPr/>
          </p:nvSpPr>
          <p:spPr>
            <a:xfrm>
              <a:off x="8477250" y="3476625"/>
              <a:ext cx="1771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8477250" y="3571875"/>
              <a:ext cx="1771650" cy="430227"/>
              <a:chOff x="8477250" y="3571875"/>
              <a:chExt cx="1771650" cy="430227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847725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8477250" y="3571875"/>
                <a:ext cx="1771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12</a:t>
                </a:r>
              </a:p>
            </p:txBody>
          </p:sp>
        </p:grpSp>
      </p:grpSp>
      <p:sp>
        <p:nvSpPr>
          <p:cNvPr id="29" name="Freeform 29"/>
          <p:cNvSpPr/>
          <p:nvPr/>
        </p:nvSpPr>
        <p:spPr>
          <a:xfrm>
            <a:off x="990600" y="42862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79425" y="4562475"/>
            <a:ext cx="10202925" cy="782652"/>
            <a:chOff x="979425" y="4562475"/>
            <a:chExt cx="10202925" cy="782652"/>
          </a:xfrm>
        </p:grpSpPr>
        <p:sp>
          <p:nvSpPr>
            <p:cNvPr id="30" name="Rectangle 30"/>
            <p:cNvSpPr/>
            <p:nvPr/>
          </p:nvSpPr>
          <p:spPr>
            <a:xfrm>
              <a:off x="990600" y="456247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90600" y="456247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长度依次为 4、4、2，覆盖次数为 1、2、1。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每条带只计一次，总长 4+4+2=10，不能算成三个单位。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例2-7 程序自动分析：题目要我们做什么？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给出一些变量间的相等、不等要求。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判断能否为每个变量安排数值，使全部要求同时成立。不同测试相互独立。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先输入测试组数 T。每组先给要求数 n，再给 n 行 i、j、e。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e=1 要求两变量相等，e=0 要求不等；每组输出 YES 或 NO。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数据范围：T≤10；每组 n≤100000；变量编号为 1～1000000000。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例2-7 程序自动分析：原题样例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1939100"/>
            <a:chOff x="980313" y="2705100"/>
            <a:chExt cx="5153787" cy="1939100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19288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19288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691324"/>
            <a:chOff x="6657213" y="2705100"/>
            <a:chExt cx="4487037" cy="691324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68103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681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NO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YES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74821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862512"/>
            <a:ext cx="10202418" cy="753618"/>
            <a:chOff x="979932" y="4862512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8625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8625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1 组同时要求 1 号等于 2 号、1 号不等于 2 号，输出 NO。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 组两条要求都表示两者相等，可以满足，输出 YES。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例2-7 程序自动分析：这些要求能同时成立吗？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20017"/>
            <a:ext cx="10220325" cy="868394"/>
            <a:chOff x="979456" y="2420017"/>
            <a:chExt cx="10220325" cy="868394"/>
          </a:xfrm>
        </p:grpSpPr>
        <p:sp>
          <p:nvSpPr>
            <p:cNvPr id="7" name="body-task"/>
            <p:cNvSpPr/>
            <p:nvPr/>
          </p:nvSpPr>
          <p:spPr>
            <a:xfrm>
              <a:off x="979456" y="242001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有一些变量，题目给出“这两个相等”或“这两个不等”的要求。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能不能给每个变量安排一个值，让全部要求同时成立？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58267"/>
            <a:ext cx="10220325" cy="868394"/>
            <a:chOff x="979456" y="3658267"/>
            <a:chExt cx="10220325" cy="868394"/>
          </a:xfrm>
        </p:grpSpPr>
        <p:sp>
          <p:nvSpPr>
            <p:cNvPr id="9" name="body-example"/>
            <p:cNvSpPr/>
            <p:nvPr/>
          </p:nvSpPr>
          <p:spPr>
            <a:xfrm>
              <a:off x="979456" y="365826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例如：10 号变量与 30 号相等，30 号与 90 号相等，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却又要求 10 号与 90 号不等。这三条就无法同时满足。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867942"/>
            <a:ext cx="10220325" cy="1249394"/>
            <a:chOff x="979456" y="4867942"/>
            <a:chExt cx="10220325" cy="1249394"/>
          </a:xfrm>
        </p:grpSpPr>
        <p:sp>
          <p:nvSpPr>
            <p:cNvPr id="11" name="body-sparse"/>
            <p:cNvSpPr/>
            <p:nvPr/>
          </p:nvSpPr>
          <p:spPr>
            <a:xfrm>
              <a:off x="979456" y="4867942"/>
              <a:ext cx="10220325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10、30、90 是变量编号，不是变量的取值。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编号可能很大，但 n 条要求至多涉及 2n 个变量。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只给出现过的编号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编号，再处理相等、不等关系。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把“必须同值”画成一组，能看出什么？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 号等于 30 号，30 号等于 90 号，所以这三个变量必须同值。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33750"/>
            <a:ext cx="10202925" cy="782652"/>
            <a:chOff x="979425" y="3333750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可以把三个编号画进同一个圈。如果又要求 10 号与 90 号不等，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只要发现它们在同一个圈里，就知道要求相互矛盾。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19675"/>
            <a:ext cx="10202418" cy="410718"/>
            <a:chOff x="979932" y="50196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我们需要一种结构，能找到某个变量在哪一组，也能把两组合到一起。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例2-7：必须相等的变量，放进同一个集合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81917"/>
            <a:ext cx="10220325" cy="868394"/>
            <a:chOff x="979456" y="2381917"/>
            <a:chExt cx="10220325" cy="868394"/>
          </a:xfrm>
        </p:grpSpPr>
        <p:sp>
          <p:nvSpPr>
            <p:cNvPr id="7" name="body-transitive"/>
            <p:cNvSpPr/>
            <p:nvPr/>
          </p:nvSpPr>
          <p:spPr>
            <a:xfrm>
              <a:off x="979456" y="238191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 号与 30 号相等，30 号又与 90 号相等，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它们就都得取同一个值，可以放进同一个集合。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48742"/>
            <a:ext cx="10220325" cy="1306544"/>
            <a:chOff x="979456" y="3648742"/>
            <a:chExt cx="10220325" cy="1306544"/>
          </a:xfrm>
        </p:grpSpPr>
        <p:sp>
          <p:nvSpPr>
            <p:cNvPr id="9" name="body-operations"/>
            <p:cNvSpPr/>
            <p:nvPr/>
          </p:nvSpPr>
          <p:spPr>
            <a:xfrm>
              <a:off x="979456" y="3648742"/>
              <a:ext cx="10220325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用并查集记录这些集合。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find(x) 找到 x 所在集合的根，用根代表这个集合。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unite(x,y) 把 x、y 所在的两个集合合在一起。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334667"/>
            <a:ext cx="10220325" cy="820769"/>
            <a:chOff x="979456" y="5334667"/>
            <a:chExt cx="10220325" cy="820769"/>
          </a:xfrm>
        </p:grpSpPr>
        <p:sp>
          <p:nvSpPr>
            <p:cNvPr id="11" name="body-inequality"/>
            <p:cNvSpPr/>
            <p:nvPr/>
          </p:nvSpPr>
          <p:spPr>
            <a:xfrm>
              <a:off x="979456" y="5334667"/>
              <a:ext cx="10220325" cy="820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不等关系不能照着传递：10 号不等于 20 号，20 号不等于 30 号，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仍然允许 10 号与 30 号相等。所以不等关系不用于合并。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例2-7：为什么不能读到一条就下结论？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39067"/>
            <a:ext cx="10220325" cy="1306544"/>
            <a:chOff x="979456" y="2439067"/>
            <a:chExt cx="10220325" cy="1306544"/>
          </a:xfrm>
        </p:grpSpPr>
        <p:sp>
          <p:nvSpPr>
            <p:cNvPr id="7" name="body-counterexample"/>
            <p:cNvSpPr/>
            <p:nvPr/>
          </p:nvSpPr>
          <p:spPr>
            <a:xfrm>
              <a:off x="979456" y="2439067"/>
              <a:ext cx="10220325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如果先读到“10 号与 90 号不等”，当时两者确实没在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同一集合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但后面若读到“10 号等于 30 号，30 号等于 90 号”，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它们最终又被合在一起，早先的检查就漏掉了矛盾。</a:t>
              </a:r>
            </a:p>
          </p:txBody>
        </p:sp>
      </p:grpSp>
      <p:sp>
        <p:nvSpPr>
          <p:cNvPr id="11" name="textbox-first"/>
          <p:cNvSpPr/>
          <p:nvPr/>
        </p:nvSpPr>
        <p:spPr>
          <a:xfrm>
            <a:off x="990600" y="3962400"/>
            <a:ext cx="10220325" cy="695325"/>
          </a:xfrm>
          <a:prstGeom prst="roundRect">
            <a:avLst>
              <a:gd name="adj" fmla="val 19178"/>
            </a:avLst>
          </a:prstGeom>
          <a:solidFill>
            <a:srgbClr val="F2F6F8"/>
          </a:solidFill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先处理全部等式，把必须同值的变量合并。</a:t>
            </a:r>
          </a:p>
        </p:txBody>
      </p:sp>
      <p:sp>
        <p:nvSpPr>
          <p:cNvPr id="14" name="textbox-second"/>
          <p:cNvSpPr/>
          <p:nvPr/>
        </p:nvSpPr>
        <p:spPr>
          <a:xfrm>
            <a:off x="990600" y="4914900"/>
            <a:ext cx="10220325" cy="1000125"/>
          </a:xfrm>
          <a:prstGeom prst="roundRect">
            <a:avLst>
              <a:gd name="adj" fmla="val 13333"/>
            </a:avLst>
          </a:prstGeom>
          <a:solidFill>
            <a:srgbClr val="F2F6F8"/>
          </a:solidFill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再检查每条不等式：如果两端在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同一集合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，就矛盾，输出 NO。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所有不等式都没冲突，才输出 YES。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1036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660"/>
              </a:lnSpc>
            </a:pPr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例2-7 程序自动分析 · 第1步：关系存三项，</a:t>
            </a:r>
            <a:br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编号只收两项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714625"/>
            <a:ext cx="10202418" cy="410718"/>
            <a:chOff x="979932" y="271462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relations 每条存两个编号和关系标志；ids 只收变量编号。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76600"/>
            <a:ext cx="10201911" cy="1534209"/>
            <a:chOff x="980439" y="32766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32766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766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(auto &amp;r : relations)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cin &gt;&gt; r[0] &gt;&gt; r[1] &gt;&gt; r[2];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ids.push_back(r[0]);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ids.push_back(r[1]);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76600"/>
            <a:ext cx="9525" cy="1476423"/>
          </a:xfrm>
          <a:custGeom>
            <a:avLst/>
            <a:gdLst/>
            <a:ahLst/>
            <a:cxnLst/>
            <a:rect l="l" t="t" r="r" b="b"/>
            <a:pathLst>
              <a:path w="9525" h="1476423">
                <a:moveTo>
                  <a:pt x="0" y="0"/>
                </a:moveTo>
                <a:lnTo>
                  <a:pt x="0" y="147642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9244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048298"/>
            <a:ext cx="10202418" cy="753618"/>
            <a:chOff x="979932" y="504829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0482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0482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条要求最多出现 2n 个不同变量。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排序去重 ids 后，用 lower_bound 改写两端编号，关系标志仍保留 0 或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例2-7 程序自动分析：只压缩变量编号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238375"/>
            <a:ext cx="10210800" cy="3400425"/>
          </a:xfrm>
          <a:prstGeom prst="roundRect">
            <a:avLst>
              <a:gd name="adj" fmla="val 3922"/>
            </a:avLst>
          </a:prstGeom>
          <a:ln>
            <a:noFill/>
          </a:ln>
          <a:noFill/>
        </p:spPr>
        <p:txBody>
          <a:bodyPr wrap="square" lIns="179888" tIns="79711" rIns="179888" bIns="-39061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vector&lt;array&lt;int, 3&gt;&gt; relations(n);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vector&lt;int&gt; ids;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for (auto &amp;r : relations)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cin &gt;&gt; r[0] &gt;&gt; r[1] &gt;&gt; r[2];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ids.push_back(r[0]); ids.push_back(r[1]);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sort(ids.begin(), ids.end());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ids.erase(unique(ids.begin(), ids.end()), ids.end());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for (auto &amp;r : relations)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for (int j = 0; j &lt; 2; ++j)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r[j] = lower_bound(ids.begin(), ids.end(), r[j])</a:t>
            </a:r>
          </a:p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   - ids.begin();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80" y="5776627"/>
            <a:ext cx="10220325" cy="371570"/>
            <a:chOff x="980980" y="5776627"/>
            <a:chExt cx="10220325" cy="371570"/>
          </a:xfrm>
        </p:grpSpPr>
        <p:sp>
          <p:nvSpPr>
            <p:cNvPr id="10" name="body-flag"/>
            <p:cNvSpPr/>
            <p:nvPr/>
          </p:nvSpPr>
          <p:spPr>
            <a:xfrm>
              <a:off x="980980" y="5776627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r[0]、r[1] 是两端编号；r[2] 是关系标志，保留原来的 0 或 1。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6300" y="2314575"/>
            <a:ext cx="9525" cy="3248025"/>
          </a:xfrm>
          <a:custGeom>
            <a:avLst/>
            <a:gdLst/>
            <a:ahLst/>
            <a:cxnLst/>
            <a:rect l="l" t="t" r="r" b="b"/>
            <a:pathLst>
              <a:path w="9525" h="3248025">
                <a:moveTo>
                  <a:pt x="0" y="0"/>
                </a:moveTo>
                <a:lnTo>
                  <a:pt x="0" y="324802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1036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660"/>
              </a:lnSpc>
            </a:pPr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例2-7 程序自动分析 · 查找与合并前：</a:t>
            </a:r>
            <a:br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先给集合准备两个数组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714625"/>
            <a:ext cx="10202418" cy="410718"/>
            <a:chOff x="979932" y="271462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并查集类 DSU 中，parent 存父节点，size 存该根代表的集合大小。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76600"/>
            <a:ext cx="10201911" cy="1819959"/>
            <a:chOff x="980439" y="32766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2766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766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struct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DSU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vector&lt;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&gt; parent, size;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DSU(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n) : parent(n), size(n, 1)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= 0; i &lt; n; ++i) parent[i] = i;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76600"/>
            <a:ext cx="9525" cy="1762173"/>
          </a:xfrm>
          <a:custGeom>
            <a:avLst/>
            <a:gdLst/>
            <a:ahLst/>
            <a:cxnLst/>
            <a:rect l="l" t="t" r="r" b="b"/>
            <a:pathLst>
              <a:path w="9525" h="1762173">
                <a:moveTo>
                  <a:pt x="0" y="0"/>
                </a:moveTo>
                <a:lnTo>
                  <a:pt x="0" y="1762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2102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334048"/>
            <a:ext cx="10202418" cy="753618"/>
            <a:chOff x="979932" y="53340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334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334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把下一页的 find、unite 接进 DSU 的花括号里，它们共用 parent、size。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初始每个变量自己是一组；DSU dsu(ids.size()) 就按实际变量数建集合。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例2-7 程序自动分析：查集合与合并集合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980" y="2242852"/>
            <a:ext cx="10220325" cy="371570"/>
            <a:chOff x="980980" y="2242852"/>
            <a:chExt cx="10220325" cy="371570"/>
          </a:xfrm>
        </p:grpSpPr>
        <p:sp>
          <p:nvSpPr>
            <p:cNvPr id="7" name="body-initial"/>
            <p:cNvSpPr/>
            <p:nvPr/>
          </p:nvSpPr>
          <p:spPr>
            <a:xfrm>
              <a:off x="980980" y="2242852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 parent[i]=i、size[i]=1，每个变量各自组成一个集合。</a:t>
              </a:r>
            </a:p>
          </p:txBody>
        </p:sp>
      </p:grpSp>
      <p:sp>
        <p:nvSpPr>
          <p:cNvPr id="11" name="textbox-code"/>
          <p:cNvSpPr/>
          <p:nvPr/>
        </p:nvSpPr>
        <p:spPr>
          <a:xfrm>
            <a:off x="990600" y="2667000"/>
            <a:ext cx="10210800" cy="2686050"/>
          </a:xfrm>
          <a:prstGeom prst="roundRect">
            <a:avLst>
              <a:gd name="adj" fmla="val 4965"/>
            </a:avLst>
          </a:prstGeom>
          <a:ln>
            <a:noFill/>
          </a:ln>
          <a:noFill/>
        </p:spPr>
        <p:txBody>
          <a:bodyPr wrap="square" lIns="179888" tIns="89236" rIns="179888" bIns="-39061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int find(int x)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return parent[x] == x ? x : parent[x] = find(parent[x]);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void unite(int x, int y)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x = find(x); y = find(y);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if (x == y) return;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if (size[x] &lt; size[y]) swap(x, y);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parent[y] = x; size[x] += size[y];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80980" y="5643277"/>
            <a:ext cx="10220325" cy="452723"/>
            <a:chOff x="980980" y="5643277"/>
            <a:chExt cx="10220325" cy="452723"/>
          </a:xfrm>
        </p:grpSpPr>
        <p:sp>
          <p:nvSpPr>
            <p:cNvPr id="12" name="body-invariants"/>
            <p:cNvSpPr/>
            <p:nvPr/>
          </p:nvSpPr>
          <p:spPr>
            <a:xfrm>
              <a:off x="980980" y="5643277"/>
              <a:ext cx="10220325" cy="4527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find 找根并压缩路径；unite 合并两个根，较小集合接到较大集合上。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876300" y="2743200"/>
            <a:ext cx="9525" cy="2533650"/>
          </a:xfrm>
          <a:custGeom>
            <a:avLst/>
            <a:gdLst/>
            <a:ahLst/>
            <a:cxnLst/>
            <a:rect l="l" t="t" r="r" b="b"/>
            <a:pathLst>
              <a:path w="9525" h="2533650">
                <a:moveTo>
                  <a:pt x="0" y="0"/>
                </a:moveTo>
                <a:lnTo>
                  <a:pt x="0" y="25336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例2-7 程序自动分析 · 第1步：相等的先合并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相等关系具有传递性，把全部标志为 1 的关系处理完。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47975"/>
            <a:ext cx="10201911" cy="1248459"/>
            <a:chOff x="980439" y="2847975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84797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4797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DSU dsu(ids.size());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(auto r : relations)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(r[2] == 1)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dsu.unite(r[0], r[1]);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47975"/>
            <a:ext cx="9525" cy="1190673"/>
          </a:xfrm>
          <a:custGeom>
            <a:avLst/>
            <a:gdLst/>
            <a:ahLst/>
            <a:cxnLst/>
            <a:rect l="l" t="t" r="r" b="b"/>
            <a:pathLst>
              <a:path w="9525" h="1190673">
                <a:moveTo>
                  <a:pt x="0" y="0"/>
                </a:moveTo>
                <a:lnTo>
                  <a:pt x="0" y="11906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923"/>
            <a:ext cx="10202418" cy="753618"/>
            <a:chOff x="979932" y="4333923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9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9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做完这一步，每个集合里都是必须取同一值的变量。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此时还不处理不等式，避免后来的等式改变先前的判断。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1036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660"/>
              </a:lnSpc>
            </a:pPr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例2-7 程序自动分析 · 第2步：不等的两端，</a:t>
            </a:r>
            <a:br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是否已经同组？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714625"/>
            <a:ext cx="10202418" cy="410718"/>
            <a:chOff x="979932" y="271462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检查所有标志为 0 的关系；任一条冲突，就不能满足全部要求。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76600"/>
            <a:ext cx="10201911" cy="1819959"/>
            <a:chOff x="980439" y="32766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2766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766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possible =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(auto r : relations)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(r[2] == 0 &amp;&amp;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dsu.find(r[0]) == dsu.find(r[1]))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possible =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(possible ? "YES\n" : "NO\n");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76600"/>
            <a:ext cx="9525" cy="1762173"/>
          </a:xfrm>
          <a:custGeom>
            <a:avLst/>
            <a:gdLst/>
            <a:ahLst/>
            <a:cxnLst/>
            <a:rect l="l" t="t" r="r" b="b"/>
            <a:pathLst>
              <a:path w="9525" h="1762173">
                <a:moveTo>
                  <a:pt x="0" y="0"/>
                </a:moveTo>
                <a:lnTo>
                  <a:pt x="0" y="17621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2102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334048"/>
            <a:ext cx="10202418" cy="753618"/>
            <a:chOff x="979932" y="53340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334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3340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find 返回根，同根表示两变量已被等式要求取同值。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这时又要求不等，就矛盾；不同根则允许取不同的数。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例2-7 程序自动分析：两遍检查后输出</a:t>
            </a:r>
          </a:p>
        </p:txBody>
      </p:sp>
      <p:sp>
        <p:nvSpPr>
          <p:cNvPr id="9" name="textbox-code"/>
          <p:cNvSpPr/>
          <p:nvPr/>
        </p:nvSpPr>
        <p:spPr>
          <a:xfrm>
            <a:off x="990600" y="2314575"/>
            <a:ext cx="10210800" cy="3238500"/>
          </a:xfrm>
          <a:prstGeom prst="roundRect">
            <a:avLst>
              <a:gd name="adj" fmla="val 4118"/>
            </a:avLst>
          </a:prstGeom>
          <a:ln>
            <a:noFill/>
          </a:ln>
          <a:noFill/>
        </p:spPr>
        <p:txBody>
          <a:bodyPr wrap="square" lIns="179889" tIns="108287" rIns="179889" bIns="-39060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DSU dsu(ids.size());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for (auto r : relations)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if (r[2] == 1)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dsu.unite(r[0], r[1]);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bool possible = true;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for (auto r : relations)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if (r[2] == 0 &amp;&amp;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dsu.find(r[0]) == dsu.find(r[1]))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possible = false;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cout &lt;&lt; (possible ? "YES\n" : "NO\n");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80980" y="5776627"/>
            <a:ext cx="10220325" cy="371570"/>
            <a:chOff x="980980" y="5776627"/>
            <a:chExt cx="10220325" cy="371570"/>
          </a:xfrm>
        </p:grpSpPr>
        <p:sp>
          <p:nvSpPr>
            <p:cNvPr id="10" name="body-reset"/>
            <p:cNvSpPr/>
            <p:nvPr/>
          </p:nvSpPr>
          <p:spPr>
            <a:xfrm>
              <a:off x="980980" y="5776627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每组测试都重建 relations、ids 和 DSU，上一组的关系不能带进来。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6300" y="2390775"/>
            <a:ext cx="9525" cy="3086100"/>
          </a:xfrm>
          <a:custGeom>
            <a:avLst/>
            <a:gdLst/>
            <a:ahLst/>
            <a:cxnLst/>
            <a:rect l="l" t="t" r="r" b="b"/>
            <a:pathLst>
              <a:path w="9525" h="3086100">
                <a:moveTo>
                  <a:pt x="0" y="0"/>
                </a:moveTo>
                <a:lnTo>
                  <a:pt x="0" y="30861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例2-7：检查都通过后，怎样真的赋值？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29542"/>
            <a:ext cx="10220325" cy="1306544"/>
            <a:chOff x="979456" y="2429542"/>
            <a:chExt cx="10220325" cy="1306544"/>
          </a:xfrm>
        </p:grpSpPr>
        <p:sp>
          <p:nvSpPr>
            <p:cNvPr id="7" name="body-construction"/>
            <p:cNvSpPr/>
            <p:nvPr/>
          </p:nvSpPr>
          <p:spPr>
            <a:xfrm>
              <a:off x="979456" y="2429542"/>
              <a:ext cx="10220325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给不同集合分别取 0、1、2……，集合内变量都用相同的值。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等式的两端在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同一集合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，自然相等；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不等式的两端已经检查过在不同集合，自然不等。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4077367"/>
            <a:ext cx="10220325" cy="868394"/>
            <a:chOff x="979456" y="4077367"/>
            <a:chExt cx="10220325" cy="868394"/>
          </a:xfrm>
        </p:grpSpPr>
        <p:sp>
          <p:nvSpPr>
            <p:cNvPr id="9" name="body-cost"/>
            <p:cNvSpPr/>
            <p:nvPr/>
          </p:nvSpPr>
          <p:spPr>
            <a:xfrm>
              <a:off x="979456" y="407736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离散化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花 O(n log n)，并查集操作合计接近线性。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总时间 O(n log n)，空间 O(n)。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334667"/>
            <a:ext cx="10220325" cy="820769"/>
            <a:chOff x="979456" y="5334667"/>
            <a:chExt cx="10220325" cy="820769"/>
          </a:xfrm>
        </p:grpSpPr>
        <p:sp>
          <p:nvSpPr>
            <p:cNvPr id="11" name="body-edge"/>
            <p:cNvSpPr/>
            <p:nvPr/>
          </p:nvSpPr>
          <p:spPr>
            <a:xfrm>
              <a:off x="979456" y="5334667"/>
              <a:ext cx="10220325" cy="820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变量与自己不等，必定矛盾。重复出现的等式则不会改变结果。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相同原编号始终要映射到同一个点。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例2-8 过度种植：题目要我们做什么？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平面上有 n 个矩形，边都与坐标轴平行。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求至少被一个矩形盖到的面积，重叠部分只算一次。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n；后面每行给左上角 x1、y1，右下角 x2、y2。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 轴向右、y 轴向上。输出一个整数：覆盖的总面积。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数据范围：n≤1000；各坐标在 −100000000～100000000 之间。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例2-8 过度种植：原题样例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910400"/>
            <a:chOff x="980313" y="2705100"/>
            <a:chExt cx="5153787" cy="910400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9001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9001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0 5 4 1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2 4 6 2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396050"/>
            <a:chOff x="6657213" y="270510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3434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457700"/>
            <a:ext cx="10202418" cy="753618"/>
            <a:chOff x="979932" y="44577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第一块面积 4×4=16，第二块面积 4×2=8。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重叠部分宽 2、高 2，面积 4，所以答案 16+8−4=20。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例2-8 过度种植：重叠的面积只算一次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10492"/>
            <a:ext cx="10220325" cy="868394"/>
            <a:chOff x="979456" y="2410492"/>
            <a:chExt cx="10220325" cy="868394"/>
          </a:xfrm>
        </p:grpSpPr>
        <p:sp>
          <p:nvSpPr>
            <p:cNvPr id="7" name="body-task"/>
            <p:cNvSpPr/>
            <p:nvPr/>
          </p:nvSpPr>
          <p:spPr>
            <a:xfrm>
              <a:off x="979456" y="241049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给出若干边与坐标轴平行的矩形，求它们盖住的总面积。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[0,3]×[0,2] 与 [2,5]×[1,3]，重叠区域只算一次。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39217"/>
            <a:ext cx="10220325" cy="868394"/>
            <a:chOff x="979456" y="3639217"/>
            <a:chExt cx="10220325" cy="868394"/>
          </a:xfrm>
        </p:grpSpPr>
        <p:sp>
          <p:nvSpPr>
            <p:cNvPr id="9" name="body-calculate"/>
            <p:cNvSpPr/>
            <p:nvPr/>
          </p:nvSpPr>
          <p:spPr>
            <a:xfrm>
              <a:off x="979456" y="3639217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这两个矩形各有面积 6，重叠的 1 已被算了两次。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所以总覆盖面积为 6+6−1=11。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906042"/>
            <a:ext cx="10220325" cy="1249394"/>
            <a:chOff x="979456" y="4906042"/>
            <a:chExt cx="10220325" cy="1249394"/>
          </a:xfrm>
        </p:grpSpPr>
        <p:sp>
          <p:nvSpPr>
            <p:cNvPr id="11" name="body-coordinates"/>
            <p:cNvSpPr/>
            <p:nvPr/>
          </p:nvSpPr>
          <p:spPr>
            <a:xfrm>
              <a:off x="979456" y="4906042"/>
              <a:ext cx="10220325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原题按“左、上、右、下”输入，y 轴向上，所以上边的 y 更大。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这里分别整理横坐标、纵坐标，各自排序去重，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再用两组关键坐标把平面划成小块。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例2-8：每个小格子，宽和高一样吗？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49821" y="2566702"/>
            <a:ext cx="5179529" cy="3590998"/>
            <a:chOff x="1049821" y="2566702"/>
            <a:chExt cx="5179529" cy="3590998"/>
          </a:xfrm>
        </p:grpSpPr>
        <p:grpSp>
          <p:nvGrpSpPr>
            <p:cNvPr id="12" name="Group 12"/>
            <p:cNvGrpSpPr/>
            <p:nvPr/>
          </p:nvGrpSpPr>
          <p:grpSpPr>
            <a:xfrm>
              <a:off x="1371600" y="2800350"/>
              <a:ext cx="4857750" cy="2876550"/>
              <a:chOff x="1371600" y="2800350"/>
              <a:chExt cx="4857750" cy="287655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371600" y="2800350"/>
                <a:ext cx="4857750" cy="2876550"/>
              </a:xfrm>
              <a:custGeom>
                <a:avLst/>
                <a:gdLst/>
                <a:ahLst/>
                <a:cxnLst/>
                <a:rect l="l" t="t" r="r" b="b"/>
                <a:pathLst>
                  <a:path w="4857750" h="2876550">
                    <a:moveTo>
                      <a:pt x="0" y="0"/>
                    </a:moveTo>
                    <a:lnTo>
                      <a:pt x="0" y="2876550"/>
                    </a:lnTo>
                    <a:lnTo>
                      <a:pt x="4857750" y="2876550"/>
                    </a:lnTo>
                  </a:path>
                </a:pathLst>
              </a:custGeom>
              <a:noFill/>
              <a:ln w="19050">
                <a:solidFill>
                  <a:srgbClr val="526477"/>
                </a:solidFill>
              </a:ln>
            </p:spPr>
          </p:sp>
          <p:sp>
            <p:nvSpPr>
              <p:cNvPr id="8" name="Rectangle 8"/>
              <p:cNvSpPr/>
              <p:nvPr/>
            </p:nvSpPr>
            <p:spPr>
              <a:xfrm>
                <a:off x="1371600" y="3962400"/>
                <a:ext cx="2857500" cy="1714500"/>
              </a:xfrm>
              <a:prstGeom prst="rect">
                <a:avLst/>
              </a:prstGeom>
              <a:solidFill>
                <a:schemeClr val="accent2">
                  <a:alpha val="35000"/>
                </a:schemeClr>
              </a:solidFill>
              <a:ln w="28575">
                <a:solidFill>
                  <a:schemeClr val="accent2"/>
                </a:solidFill>
              </a:ln>
            </p:spPr>
          </p:sp>
          <p:sp>
            <p:nvSpPr>
              <p:cNvPr id="9" name="Rectangle 9"/>
              <p:cNvSpPr/>
              <p:nvPr/>
            </p:nvSpPr>
            <p:spPr>
              <a:xfrm>
                <a:off x="3276600" y="3105150"/>
                <a:ext cx="2857500" cy="1714500"/>
              </a:xfrm>
              <a:prstGeom prst="rect">
                <a:avLst/>
              </a:prstGeom>
              <a:solidFill>
                <a:schemeClr val="accent3">
                  <a:alpha val="25000"/>
                </a:schemeClr>
              </a:solidFill>
              <a:ln w="28575">
                <a:solidFill>
                  <a:schemeClr val="accent3"/>
                </a:solidFill>
              </a:ln>
            </p:spPr>
          </p:sp>
          <p:sp>
            <p:nvSpPr>
              <p:cNvPr id="10" name="Rectangle 10"/>
              <p:cNvSpPr/>
              <p:nvPr/>
            </p:nvSpPr>
            <p:spPr>
              <a:xfrm>
                <a:off x="3276600" y="3962400"/>
                <a:ext cx="952500" cy="857250"/>
              </a:xfrm>
              <a:prstGeom prst="rect">
                <a:avLst/>
              </a:prstGeom>
              <a:solidFill>
                <a:schemeClr val="accent3">
                  <a:alpha val="45000"/>
                </a:schemeClr>
              </a:solidFill>
              <a:ln>
                <a:noFill/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371600" y="3105150"/>
                <a:ext cx="4762500" cy="2571750"/>
              </a:xfrm>
              <a:custGeom>
                <a:avLst/>
                <a:gdLst/>
                <a:ahLst/>
                <a:cxnLst/>
                <a:rect l="l" t="t" r="r" b="b"/>
                <a:pathLst>
                  <a:path w="4762500" h="2571750">
                    <a:moveTo>
                      <a:pt x="1905000" y="0"/>
                    </a:moveTo>
                    <a:lnTo>
                      <a:pt x="1905000" y="2571750"/>
                    </a:lnTo>
                    <a:moveTo>
                      <a:pt x="2857500" y="0"/>
                    </a:moveTo>
                    <a:lnTo>
                      <a:pt x="2857500" y="2571750"/>
                    </a:lnTo>
                    <a:moveTo>
                      <a:pt x="0" y="857250"/>
                    </a:moveTo>
                    <a:lnTo>
                      <a:pt x="4762500" y="857250"/>
                    </a:lnTo>
                    <a:moveTo>
                      <a:pt x="0" y="1714500"/>
                    </a:moveTo>
                    <a:lnTo>
                      <a:pt x="4762500" y="1714500"/>
                    </a:lnTo>
                  </a:path>
                </a:pathLst>
              </a:custGeom>
              <a:noFill/>
              <a:ln w="9525">
                <a:solidFill>
                  <a:srgbClr val="526477"/>
                </a:solidFill>
                <a:custDash>
                  <a:ds d="500000" sp="500000"/>
                </a:custDash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1177290" y="5786152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082290" y="5786152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034790" y="5786152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939790" y="5786152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35546" y="5548027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35546" y="4690777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35546" y="3833527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35546" y="2976277"/>
              <a:ext cx="38862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r"/>
              <a:r>
                <a:rPr lang="zh-CN" sz="19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1590580" y="2566702"/>
              <a:ext cx="3238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 轴向右，y 轴向上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373088" y="4262152"/>
              <a:ext cx="759428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重叠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751606" y="2981992"/>
            <a:ext cx="4449794" cy="932783"/>
            <a:chOff x="6751606" y="2981992"/>
            <a:chExt cx="4449794" cy="932783"/>
          </a:xfrm>
        </p:grpSpPr>
        <p:sp>
          <p:nvSpPr>
            <p:cNvPr id="24" name="body-grid-values"/>
            <p:cNvSpPr/>
            <p:nvPr/>
          </p:nvSpPr>
          <p:spPr>
            <a:xfrm>
              <a:off x="6751606" y="2981992"/>
              <a:ext cx="4449794" cy="932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横坐标：0、2、3、5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纵坐标：0、1、2、3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743700" y="4210050"/>
            <a:ext cx="4448175" cy="1952625"/>
            <a:chOff x="6743700" y="4210050"/>
            <a:chExt cx="4448175" cy="1952625"/>
          </a:xfrm>
        </p:grpSpPr>
        <p:sp>
          <p:nvSpPr>
            <p:cNvPr id="26" name="body-area"/>
            <p:cNvSpPr/>
            <p:nvPr/>
          </p:nvSpPr>
          <p:spPr>
            <a:xfrm>
              <a:off x="6743700" y="4210050"/>
              <a:ext cx="4448175" cy="1952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横向三条带的宽是 2、1、2。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编号后，它们仍有不同的宽。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每个小矩形的面积，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都要用真实宽度乘真实高度。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例2-8：在每条竖带内，记录上下边界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00967"/>
            <a:ext cx="10220325" cy="1306544"/>
            <a:chOff x="979456" y="2400967"/>
            <a:chExt cx="10220325" cy="1306544"/>
          </a:xfrm>
        </p:grpSpPr>
        <p:sp>
          <p:nvSpPr>
            <p:cNvPr id="7" name="body-method"/>
            <p:cNvSpPr/>
            <p:nvPr/>
          </p:nvSpPr>
          <p:spPr>
            <a:xfrm>
              <a:off x="979456" y="2400967"/>
              <a:ext cx="10220325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一个矩形跨过几条 x 带，就逐条处理这些竖带。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在每条带内，给它覆盖的纵向区间做一次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difference[x][y] 记录第 x 条带在高度 y 处的覆盖变化。</a:t>
              </a:r>
            </a:p>
          </p:txBody>
        </p:sp>
      </p:grpSp>
      <p:sp>
        <p:nvSpPr>
          <p:cNvPr id="11" name="textbox-update"/>
          <p:cNvSpPr/>
          <p:nvPr/>
        </p:nvSpPr>
        <p:spPr>
          <a:xfrm>
            <a:off x="990600" y="3905250"/>
            <a:ext cx="10220325" cy="1047750"/>
          </a:xfrm>
          <a:prstGeom prst="roundRect">
            <a:avLst>
              <a:gd name="adj" fmla="val 12727"/>
            </a:avLst>
          </a:prstGeom>
          <a:solidFill>
            <a:srgbClr val="F2F6F8"/>
          </a:solidFill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en-US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difference[x][bottom]++;</a:t>
            </a:r>
            <a:br/>
            <a:r>
              <a:rPr lang="en-US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difference[x][top]--;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9456" y="5363242"/>
            <a:ext cx="10220325" cy="820769"/>
            <a:chOff x="979456" y="5363242"/>
            <a:chExt cx="10220325" cy="820769"/>
          </a:xfrm>
        </p:grpSpPr>
        <p:sp>
          <p:nvSpPr>
            <p:cNvPr id="12" name="body-restore"/>
            <p:cNvSpPr/>
            <p:nvPr/>
          </p:nvSpPr>
          <p:spPr>
            <a:xfrm>
              <a:off x="979456" y="5363242"/>
              <a:ext cx="10220325" cy="820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 x 带单独沿 y 累加，得到各小块的覆盖次数。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 方向已经逐条处理过，这里不再沿 x 累加。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例2-8 过度种植 · 第1步：先查四条边在坐标表的位置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 的四项依次为左、上、右、下；横边查 xs，纵边查 ys。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47975"/>
            <a:ext cx="10201911" cy="1248459"/>
            <a:chOff x="980439" y="2847975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84797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4797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 = lower_bound(xs.begin(), xs.end(), r[0]) - xs.begin();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right = lower_bound(xs.begin(), xs.end(), r[2]) - xs.begin();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bottom = lower_bound(ys.begin(), ys.end(), r[3]) - ys.begin();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top = lower_bound(ys.begin(), ys.end(), r[1]) - ys.begin();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47975"/>
            <a:ext cx="9525" cy="1190673"/>
          </a:xfrm>
          <a:custGeom>
            <a:avLst/>
            <a:gdLst/>
            <a:ahLst/>
            <a:cxnLst/>
            <a:rect l="l" t="t" r="r" b="b"/>
            <a:pathLst>
              <a:path w="9525" h="1190673">
                <a:moveTo>
                  <a:pt x="0" y="0"/>
                </a:moveTo>
                <a:lnTo>
                  <a:pt x="0" y="11906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923"/>
            <a:ext cx="10202418" cy="753618"/>
            <a:chOff x="979932" y="4333923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9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92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 y 向上，所以 bottom 查 r[3]，top 查 r[1]。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这四个结果都是下标，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原坐标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仍保存在 xs、ys 中。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1036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660"/>
              </a:lnSpc>
            </a:pPr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例2-8 过度种植 · 第2步：跨过哪条竖带，</a:t>
            </a:r>
            <a:br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就更新哪条的纵向范围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714625"/>
            <a:ext cx="10202418" cy="410718"/>
            <a:chOff x="979932" y="271462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difference 有 X 行、Y+1 列并置 0；每个矩形处理 l～right−1 条带。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76600"/>
            <a:ext cx="10201911" cy="1248459"/>
            <a:chOff x="980439" y="32766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2766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766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 = l; x &lt; right; ++x)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++difference[x][bottom];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--difference[x][top];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76600"/>
            <a:ext cx="9525" cy="1190673"/>
          </a:xfrm>
          <a:custGeom>
            <a:avLst/>
            <a:gdLst/>
            <a:ahLst/>
            <a:cxnLst/>
            <a:rect l="l" t="t" r="r" b="b"/>
            <a:pathLst>
              <a:path w="9525" h="1190673">
                <a:moveTo>
                  <a:pt x="0" y="0"/>
                </a:moveTo>
                <a:lnTo>
                  <a:pt x="0" y="119067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6387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762548"/>
            <a:ext cx="10202418" cy="753618"/>
            <a:chOff x="979932" y="47625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7625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625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当前竖带从 bottom 开始覆盖，到 top 停止。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右边界 right 是结束位置，不再是一条要覆盖的带，所以条件是 x&lt;right。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例2-8 过度种植：定位边界并更新竖带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980" y="2223802"/>
            <a:ext cx="10220325" cy="371570"/>
            <a:chOff x="980980" y="2223802"/>
            <a:chExt cx="10220325" cy="371570"/>
          </a:xfrm>
        </p:grpSpPr>
        <p:sp>
          <p:nvSpPr>
            <p:cNvPr id="7" name="body-intro"/>
            <p:cNvSpPr/>
            <p:nvPr/>
          </p:nvSpPr>
          <p:spPr>
            <a:xfrm>
              <a:off x="980980" y="2223802"/>
              <a:ext cx="10220325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xs、ys 已分别排序去重；r[0..3] 依次为左、上、右、下边界。</a:t>
              </a:r>
            </a:p>
          </p:txBody>
        </p:sp>
      </p:grpSp>
      <p:sp>
        <p:nvSpPr>
          <p:cNvPr id="11" name="textbox-code"/>
          <p:cNvSpPr/>
          <p:nvPr/>
        </p:nvSpPr>
        <p:spPr>
          <a:xfrm>
            <a:off x="990600" y="2638425"/>
            <a:ext cx="10210800" cy="3486150"/>
          </a:xfrm>
          <a:prstGeom prst="roundRect">
            <a:avLst>
              <a:gd name="adj" fmla="val 3825"/>
            </a:avLst>
          </a:prstGeom>
          <a:ln>
            <a:noFill/>
          </a:ln>
          <a:noFill/>
        </p:spPr>
        <p:txBody>
          <a:bodyPr wrap="square" lIns="179894" tIns="70192" rIns="179894" bIns="-39055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vector&lt;vector&lt;int&gt;&gt; difference(X, vector&lt;int&gt;(Y + 1));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for (auto r : rectangles)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int l = lower_bound(xs.begin(), xs.end(), r[0])</a:t>
            </a:r>
          </a:p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- xs.begin();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int right = lower_bound(xs.begin(), xs.end(), r[2])</a:t>
            </a:r>
          </a:p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    - xs.begin();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int bottom = lower_bound(ys.begin(), ys.end(), r[3])</a:t>
            </a:r>
          </a:p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     - ys.begin();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int top = lower_bound(ys.begin(), ys.end(), r[1])</a:t>
            </a:r>
          </a:p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  - ys.begin();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for (int x = l; x &lt; right; ++x)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++difference[x][bottom]; --difference[x][top]; }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0" name="Freeform 10"/>
          <p:cNvSpPr/>
          <p:nvPr/>
        </p:nvSpPr>
        <p:spPr>
          <a:xfrm>
            <a:off x="876300" y="2714625"/>
            <a:ext cx="9525" cy="3333750"/>
          </a:xfrm>
          <a:custGeom>
            <a:avLst/>
            <a:gdLst/>
            <a:ahLst/>
            <a:cxnLst/>
            <a:rect l="l" t="t" r="r" b="b"/>
            <a:pathLst>
              <a:path w="9525" h="3333750">
                <a:moveTo>
                  <a:pt x="0" y="0"/>
                </a:moveTo>
                <a:lnTo>
                  <a:pt x="0" y="33337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0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例2-8 过度种植 · 第3步：恢复次数并累加面积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换一条 x 带，就把 covered 清零；沿 y 累加本条带的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47975"/>
            <a:ext cx="10201911" cy="2105709"/>
            <a:chOff x="980439" y="2847975"/>
            <a:chExt cx="10201911" cy="2105709"/>
          </a:xfrm>
        </p:grpSpPr>
        <p:sp>
          <p:nvSpPr>
            <p:cNvPr id="9" name="Rectangle 9"/>
            <p:cNvSpPr/>
            <p:nvPr/>
          </p:nvSpPr>
          <p:spPr>
            <a:xfrm>
              <a:off x="990600" y="2847975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47975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covered = 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 = 0; y + 1 &lt; Y; ++y)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covered += difference[x][y];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(covered &gt; 0)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answer += (ll)(xs[x + 1] - xs[x])</a:t>
              </a:r>
            </a:p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* (ys[y + 1] - ys[y]);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47975"/>
            <a:ext cx="9525" cy="2047923"/>
          </a:xfrm>
          <a:custGeom>
            <a:avLst/>
            <a:gdLst/>
            <a:ahLst/>
            <a:cxnLst/>
            <a:rect l="l" t="t" r="r" b="b"/>
            <a:pathLst>
              <a:path w="9525" h="2047923">
                <a:moveTo>
                  <a:pt x="0" y="0"/>
                </a:moveTo>
                <a:lnTo>
                  <a:pt x="0" y="204792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6734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191173"/>
            <a:ext cx="10202418" cy="753618"/>
            <a:chOff x="979932" y="5191173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19117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191173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两轴都要有下一个坐标，才能算小块的宽和高。</a:t>
              </a:r>
              <a:br/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先转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成 </a:t>
              </a:r>
              <a:r>
                <a:rPr lang="en-US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再乘，重叠块只计一次。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例2-8 过度种植：把覆盖块的真实面积相加</a:t>
            </a:r>
          </a:p>
        </p:txBody>
      </p:sp>
      <mc:AlternateContent>
        <mc:Choice Requires="a14">
          <p:sp>
            <p:nvSpPr>
              <p:cNvPr id="7" name="area"/>
              <p:cNvSpPr txBox="1">
                <a:spLocks noGrp="1"/>
              </p:cNvSpPr>
              <p:nvPr/>
            </p:nvSpPr>
            <p:spPr>
              <a:xfrm>
                <a:off x="990600" y="2095500"/>
                <a:ext cx="1021080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area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sp>
        <p:nvSpPr>
          <p:cNvPr id="10" name="textbox-code"/>
          <p:cNvSpPr/>
          <p:nvPr/>
        </p:nvSpPr>
        <p:spPr>
          <a:xfrm>
            <a:off x="990600" y="2838450"/>
            <a:ext cx="10210800" cy="3238500"/>
          </a:xfrm>
          <a:prstGeom prst="roundRect">
            <a:avLst>
              <a:gd name="adj" fmla="val 4118"/>
            </a:avLst>
          </a:prstGeom>
          <a:ln>
            <a:noFill/>
          </a:ln>
          <a:noFill/>
        </p:spPr>
        <p:txBody>
          <a:bodyPr wrap="square" lIns="179889" tIns="89237" rIns="179889" bIns="-39060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ll answer = 0;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for (int x = 0; x + 1 &lt; X; ++x)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int covered = 0;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for (int y = 0; y + 1 &lt; Y; ++y) {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covered += difference[x][y];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if (covered &gt; 0)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answer += (ll)(xs[x + 1] - xs[x])</a:t>
            </a:r>
          </a:p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                  * (ys[y + 1] - ys[y]);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cout &lt;&lt; answer &lt;&lt; '\n';</a:t>
            </a:r>
          </a:p>
        </p:txBody>
      </p:sp>
      <p:sp>
        <p:nvSpPr>
          <p:cNvPr id="9" name="Freeform 9"/>
          <p:cNvSpPr/>
          <p:nvPr/>
        </p:nvSpPr>
        <p:spPr>
          <a:xfrm>
            <a:off x="876300" y="2914650"/>
            <a:ext cx="9525" cy="3086100"/>
          </a:xfrm>
          <a:custGeom>
            <a:avLst/>
            <a:gdLst/>
            <a:ahLst/>
            <a:cxnLst/>
            <a:rect l="l" t="t" r="r" b="b"/>
            <a:pathLst>
              <a:path w="9525" h="3086100">
                <a:moveTo>
                  <a:pt x="0" y="0"/>
                </a:moveTo>
                <a:lnTo>
                  <a:pt x="0" y="30861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0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离散化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例2-8：小块内部为什么不用再细分？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39067"/>
            <a:ext cx="10220325" cy="1306544"/>
            <a:chOff x="979456" y="2439067"/>
            <a:chExt cx="10220325" cy="1306544"/>
          </a:xfrm>
        </p:grpSpPr>
        <p:sp>
          <p:nvSpPr>
            <p:cNvPr id="7" name="body-proof"/>
            <p:cNvSpPr/>
            <p:nvPr/>
          </p:nvSpPr>
          <p:spPr>
            <a:xfrm>
              <a:off x="979456" y="2439067"/>
              <a:ext cx="10220325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所有矩形边界都成了网格线，不会再穿过小块内部。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对某个输入矩形来说，一小块要么全盖住，要么全没盖住。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累计覆盖次数大于 0 时加一次面积，就能算出并集。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4105942"/>
            <a:ext cx="10220325" cy="1306544"/>
            <a:chOff x="979456" y="4105942"/>
            <a:chExt cx="10220325" cy="1306544"/>
          </a:xfrm>
        </p:grpSpPr>
        <p:sp>
          <p:nvSpPr>
            <p:cNvPr id="9" name="body-cost"/>
            <p:cNvSpPr/>
            <p:nvPr/>
          </p:nvSpPr>
          <p:spPr>
            <a:xfrm>
              <a:off x="979456" y="4105942"/>
              <a:ext cx="10220325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两轴的不同坐标数 X、Y 都不超过 2n。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每个矩形至多更新 O(n) 条带，最后扫描 O(n²) 个小块。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总时间、空间都是 O(n²)，不用按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原坐标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范围开数组。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677567"/>
            <a:ext cx="10220325" cy="430244"/>
            <a:chOff x="979456" y="5677567"/>
            <a:chExt cx="10220325" cy="430244"/>
          </a:xfrm>
        </p:grpSpPr>
        <p:sp>
          <p:nvSpPr>
            <p:cNvPr id="11" name="body-type"/>
            <p:cNvSpPr/>
            <p:nvPr/>
          </p:nvSpPr>
          <p:spPr>
            <a:xfrm>
              <a:off x="979456" y="567756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宽乘高之前就转为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，面积总和也用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保存。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同样是区间，数组里该存什么？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39067"/>
            <a:ext cx="10220325" cy="811244"/>
            <a:chOff x="979456" y="2439067"/>
            <a:chExt cx="10220325" cy="811244"/>
          </a:xfrm>
        </p:grpSpPr>
        <p:sp>
          <p:nvSpPr>
            <p:cNvPr id="7" name="body-prefix"/>
            <p:cNvSpPr/>
            <p:nvPr/>
          </p:nvSpPr>
          <p:spPr>
            <a:xfrm>
              <a:off x="979456" y="2439067"/>
              <a:ext cx="10220325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不变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，却要反复求某一段的和：先存累计和。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一维用两个前缀相减，二维按四块区域做加减。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496342"/>
            <a:ext cx="10220325" cy="811244"/>
            <a:chOff x="979456" y="3496342"/>
            <a:chExt cx="10220325" cy="811244"/>
          </a:xfrm>
        </p:grpSpPr>
        <p:sp>
          <p:nvSpPr>
            <p:cNvPr id="9" name="body-difference"/>
            <p:cNvSpPr/>
            <p:nvPr/>
          </p:nvSpPr>
          <p:spPr>
            <a:xfrm>
              <a:off x="979456" y="3496342"/>
              <a:ext cx="10220325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很多次给整段加数，只在最后看结果：先存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每次记开始、结束的位置，最后累加恢复原值。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4553617"/>
            <a:ext cx="10220325" cy="811244"/>
            <a:chOff x="979456" y="4553617"/>
            <a:chExt cx="10220325" cy="811244"/>
          </a:xfrm>
        </p:grpSpPr>
        <p:sp>
          <p:nvSpPr>
            <p:cNvPr id="11" name="body-compress"/>
            <p:cNvSpPr/>
            <p:nvPr/>
          </p:nvSpPr>
          <p:spPr>
            <a:xfrm>
              <a:off x="979456" y="4553617"/>
              <a:ext cx="10220325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用到的编号或坐标很少，范围却很大：先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离散化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数组按关键值的数量开，长度和面积仍用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原坐标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计算。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56" y="5639467"/>
            <a:ext cx="10220325" cy="430244"/>
            <a:chOff x="979456" y="5639467"/>
            <a:chExt cx="10220325" cy="430244"/>
          </a:xfrm>
        </p:grpSpPr>
        <p:sp>
          <p:nvSpPr>
            <p:cNvPr id="13" name="body-check"/>
            <p:cNvSpPr/>
            <p:nvPr/>
          </p:nvSpPr>
          <p:spPr>
            <a:xfrm>
              <a:off x="979456" y="563946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写程序前先说清：这个下标指一个元素、一个端点，还是一条带？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 领地选择：题目要我们做什么？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地图有 N 行 M 列，每块地有一个价值，可能为负。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要放下一块 C×C 的正方形首都，让它覆盖的土地价值和最大。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N、M、C，再输入 N 行、每行 M 个价值。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输出最佳正方形左上角的行号、列号；原题保证最优解唯一。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数据范围：N,M≤1000；1≤C≤min(N,M)；每格价值绝对值≤32767。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 领地选择：原题样例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1167574"/>
            <a:chOff x="980313" y="2705100"/>
            <a:chExt cx="5153787" cy="1167574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11572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11572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1 2 3 1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-1 9 0 2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2 0 1 1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396050"/>
            <a:chOff x="6657213" y="270510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3434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457700"/>
            <a:ext cx="10202418" cy="753618"/>
            <a:chOff x="979932" y="44577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左上角放在第 1 行第 2 列，取到 2、3、9、0，和为 14，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比其他 2×2 正方形更大，所以输出 1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 领地选择：固定边长后，还要枚举什么？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48592"/>
            <a:ext cx="10220325" cy="868394"/>
            <a:chOff x="979456" y="2448592"/>
            <a:chExt cx="10220325" cy="868394"/>
          </a:xfrm>
        </p:grpSpPr>
        <p:sp>
          <p:nvSpPr>
            <p:cNvPr id="7" name="body-hint"/>
            <p:cNvSpPr/>
            <p:nvPr/>
          </p:nvSpPr>
          <p:spPr>
            <a:xfrm>
              <a:off x="979456" y="2448592"/>
              <a:ext cx="10220325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首都边长 C 已经确定，选好左上角，正方形的位置就确定了。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每个候选的价值，能不能直接由二维前缀求出？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734467"/>
            <a:ext cx="10220325" cy="1306544"/>
            <a:chOff x="979456" y="3734467"/>
            <a:chExt cx="10220325" cy="1306544"/>
          </a:xfrm>
        </p:grpSpPr>
        <p:sp>
          <p:nvSpPr>
            <p:cNvPr id="9" name="body-answer"/>
            <p:cNvSpPr/>
            <p:nvPr/>
          </p:nvSpPr>
          <p:spPr>
            <a:xfrm>
              <a:off x="979456" y="3734467"/>
              <a:ext cx="10220325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枚举所有放得下 C×C 正方形的左上角，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用四个前缀求和，遇到更大的就记下它的左上角。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预处理和枚举共 O(NM)，空间 O(NM)。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429917"/>
            <a:ext cx="10220325" cy="782669"/>
            <a:chOff x="979456" y="5429917"/>
            <a:chExt cx="10220325" cy="782669"/>
          </a:xfrm>
        </p:grpSpPr>
        <p:sp>
          <p:nvSpPr>
            <p:cNvPr id="11" name="body-boundary"/>
            <p:cNvSpPr/>
            <p:nvPr/>
          </p:nvSpPr>
          <p:spPr>
            <a:xfrm>
              <a:off x="979456" y="5429917"/>
              <a:ext cx="10220325" cy="7826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如果所有候选的价值都为负，0 不是合法答案。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用负无穷或第一个合法正方形的和初始化。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 蛋糕切块：题目要我们做什么？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蛋糕分成 R 行 C 列，每格有若干巧克力碎屑。先横切成 A 条，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每条再独立竖切成 B 块。别人拿走其他块，你只剩碎屑最少的那块。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R、C、A、B，再输入每格碎屑数。切线只能沿格子边界。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怎样切，才能让最少那块的碎屑也尽量多？输出这个最大值。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数据范围：R,C≤500；1≤A≤R，1≤B≤C；每格 0～4000 粒。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 蛋糕切块：原题样例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1681925"/>
            <a:chOff x="980313" y="2705100"/>
            <a:chExt cx="5153787" cy="1681925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167163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1671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5 4 4 2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1 2 2 1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2 0 1 3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1 1 1 1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396050"/>
            <a:chOff x="6657213" y="270510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49103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605338"/>
            <a:ext cx="10202418" cy="753618"/>
            <a:chOff x="979932" y="4605338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60533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60533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可把前 3 行各切一条，末两行合成第 4 条，再分别竖切两块。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能让每块至少有 3 粒；若每块至少 4 粒，8 块要 32 粒，已超过总数 26。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 蛋糕切块：让最少的那块也尽量多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62867"/>
            <a:ext cx="10220325" cy="849344"/>
            <a:chOff x="979456" y="2362867"/>
            <a:chExt cx="10220325" cy="849344"/>
          </a:xfrm>
        </p:grpSpPr>
        <p:sp>
          <p:nvSpPr>
            <p:cNvPr id="7" name="body-hint"/>
            <p:cNvSpPr/>
            <p:nvPr/>
          </p:nvSpPr>
          <p:spPr>
            <a:xfrm>
              <a:off x="979456" y="2362867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试一个下限 X：每块都至少有 X 粒碎屑，能不能切够 A×B 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 X 后，从上往下累积当前横带中每一列的碎屑数。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534442"/>
            <a:ext cx="10220325" cy="1687544"/>
            <a:chOff x="979456" y="3534442"/>
            <a:chExt cx="10220325" cy="1687544"/>
          </a:xfrm>
        </p:grpSpPr>
        <p:sp>
          <p:nvSpPr>
            <p:cNvPr id="9" name="body-answer"/>
            <p:cNvSpPr/>
            <p:nvPr/>
          </p:nvSpPr>
          <p:spPr>
            <a:xfrm>
              <a:off x="979456" y="3534442"/>
              <a:ext cx="10220325" cy="1687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在这条横带内从左往右数，够 X 就切出一块。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能切出 B 块，就结束这条横带，从下一行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累计。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最终能凑出至少 A 条横带，X 就可行。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碎屑非负，尽早切开可以给后面留下更多空间。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506117"/>
            <a:ext cx="10220325" cy="580358"/>
            <a:chOff x="979456" y="5506117"/>
            <a:chExt cx="10220325" cy="580358"/>
          </a:xfrm>
        </p:grpSpPr>
        <p:sp>
          <p:nvSpPr>
            <p:cNvPr id="11" name="body-cost"/>
            <p:cNvSpPr/>
            <p:nvPr/>
          </p:nvSpPr>
          <p:spPr>
            <a:xfrm>
              <a:off x="979456" y="5506117"/>
              <a:ext cx="10220325" cy="580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余下的部分并入已有块。二分 X，总时间 O(RC log 总碎屑数)。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 城际高铁：题目要我们做什么？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座城市排成直线，第 i 段连接 i 与 i+1。每过一段可付 A 买纸票，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也可先花 C 办这段的卡，以后每次付 B。不同路段的卡不能通用。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N、M、依次访问的 M 座城市，再给 N−1 段的 A、B、C。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往返都计费，可以重复经过。输出买票、办卡和乘车的最少总费用。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数据范围：N,M≤100000；A、B、C≤100000，B&lt;A。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 城际高铁：原题样例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28900"/>
            <a:ext cx="5153787" cy="2624900"/>
            <a:chOff x="980313" y="2628900"/>
            <a:chExt cx="5153787" cy="26249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28900"/>
              <a:ext cx="5143500" cy="26146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28900"/>
              <a:ext cx="5143500" cy="2614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9 10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3 1 4 1 5 9 2 6 5 3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200 100 50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300 299 100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500 200 500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345 234 123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100 50 100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600 100 1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450 400 80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2 1 10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396050"/>
            <a:chOff x="6657213" y="270510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6394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531018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424488"/>
            <a:ext cx="10202418" cy="753618"/>
            <a:chOff x="979932" y="5424488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42448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42448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 段的使用次数是 4、6、6、4、4、2、2、2。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逐段选择便宜的方式，再相加，得到 6394。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 城际高铁：先数每段铁路经过几次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43817"/>
            <a:ext cx="10220325" cy="849344"/>
            <a:chOff x="979456" y="2343817"/>
            <a:chExt cx="10220325" cy="849344"/>
          </a:xfrm>
        </p:grpSpPr>
        <p:sp>
          <p:nvSpPr>
            <p:cNvPr id="7" name="body-hint"/>
            <p:cNvSpPr/>
            <p:nvPr/>
          </p:nvSpPr>
          <p:spPr>
            <a:xfrm>
              <a:off x="979456" y="2343817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i 段铁路连接城市 i 与 i+1。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u 到 v，经过的边编号是 min(u,v)～max(u,v)−1。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505867"/>
            <a:ext cx="10220325" cy="1268444"/>
            <a:chOff x="979456" y="3505867"/>
            <a:chExt cx="10220325" cy="1268444"/>
          </a:xfrm>
        </p:grpSpPr>
        <p:sp>
          <p:nvSpPr>
            <p:cNvPr id="9" name="body-answer"/>
            <p:cNvSpPr/>
            <p:nvPr/>
          </p:nvSpPr>
          <p:spPr>
            <a:xfrm>
              <a:off x="979456" y="3505867"/>
              <a:ext cx="10220325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对这些边做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 1，全部行程结束后恢复每段次数 t。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这段买纸票要 tA，办卡再乘车要 C+tB。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各段独立选便宜的方案，把费用加起来。</a:t>
              </a:r>
            </a:p>
          </p:txBody>
        </p:sp>
      </p:grpSp>
      <mc:AlternateContent>
        <mc:Choice Requires="a14">
          <p:sp>
            <p:nvSpPr>
              <p:cNvPr id="11" name="cost-formula"/>
              <p:cNvSpPr txBox="1">
                <a:spLocks noGrp="1"/>
              </p:cNvSpPr>
              <p:nvPr/>
            </p:nvSpPr>
            <p:spPr>
              <a:xfrm>
                <a:off x="990600" y="4876800"/>
                <a:ext cx="10210800" cy="91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  <m:sup/>
                        <m:e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min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i</m:t>
                                      </m:r>
                                    </m:sub>
                                  </m:sSub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A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,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+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i</m:t>
                                      </m:r>
                                    </m:sub>
                                  </m:sSub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i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81075" y="5857875"/>
            <a:ext cx="10220325" cy="371475"/>
            <a:chOff x="981075" y="5857875"/>
            <a:chExt cx="10220325" cy="371475"/>
          </a:xfrm>
        </p:grpSpPr>
        <p:sp>
          <p:nvSpPr>
            <p:cNvPr id="12" name="body-complexity"/>
            <p:cNvSpPr/>
            <p:nvPr/>
          </p:nvSpPr>
          <p:spPr>
            <a:xfrm>
              <a:off x="981075" y="5857875"/>
              <a:ext cx="102203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时间 O(N+M)，空间 O(N)；费用乘积和总和使用 </a:t>
              </a:r>
              <a:r>
                <a:rPr lang="en-US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 借教室：题目要我们做什么？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i 天有 r[i] 间教室可借。订单 d、s、t 的意思是：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从第 s 天到第 t 天，每天都借 d 间教室。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按订单顺序处理，有一天不够就停止，不能跳过这份订单。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782652"/>
            <a:chOff x="979425" y="3676602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n、m、n 天容量，再输入 m 份订单 d、s、t。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全部满足输出 0；否则第一行输出 −1，第二行输出第一份失败订单编号。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数据范围：n,m≤1000000；容量、需求为 0～1000000000；1≤s≤t≤n。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 借教室：原题样例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1424750"/>
            <a:chOff x="980313" y="2705100"/>
            <a:chExt cx="5153787" cy="1424750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14144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14144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2 5 4 3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4 2 4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691324"/>
            <a:chOff x="6657213" y="2705100"/>
            <a:chExt cx="4487037" cy="691324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68103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681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3434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457700"/>
            <a:ext cx="10202418" cy="753618"/>
            <a:chOff x="979932" y="44577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办完第 1 份后，剩余容量为 [0,3,2,3]。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 份要求第 2～4 天各借 3 间，第 3 天只有 2 间，所以输出 −1、2。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 借教室：哪一份订单先办不下去？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91442"/>
            <a:ext cx="10220325" cy="849344"/>
            <a:chOff x="979456" y="2391442"/>
            <a:chExt cx="10220325" cy="849344"/>
          </a:xfrm>
        </p:grpSpPr>
        <p:sp>
          <p:nvSpPr>
            <p:cNvPr id="7" name="body-hint"/>
            <p:cNvSpPr/>
            <p:nvPr/>
          </p:nvSpPr>
          <p:spPr>
            <a:xfrm>
              <a:off x="979456" y="239144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k 份订单已经超出某天的容量，再加订单也不会恢复。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因此可以二分：第一份导致无法满足的订单在哪里？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591592"/>
            <a:ext cx="10220325" cy="1687544"/>
            <a:chOff x="979456" y="3591592"/>
            <a:chExt cx="10220325" cy="1687544"/>
          </a:xfrm>
        </p:grpSpPr>
        <p:sp>
          <p:nvSpPr>
            <p:cNvPr id="9" name="body-answer"/>
            <p:cNvSpPr/>
            <p:nvPr/>
          </p:nvSpPr>
          <p:spPr>
            <a:xfrm>
              <a:off x="979456" y="3591592"/>
              <a:ext cx="10220325" cy="1687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检查前 k 份时，先清空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，再加入这 k 份订单的日期区间。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累加得到每日总需求，与当天容量比较；有一天超出就失败。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全部订单都能满足，输出 0；否则输出 −1，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下一行输出第一份失败订单的编号。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629942"/>
            <a:ext cx="10220325" cy="430244"/>
            <a:chOff x="979456" y="5629942"/>
            <a:chExt cx="10220325" cy="430244"/>
          </a:xfrm>
        </p:grpSpPr>
        <p:sp>
          <p:nvSpPr>
            <p:cNvPr id="11" name="body-cost"/>
            <p:cNvSpPr/>
            <p:nvPr/>
          </p:nvSpPr>
          <p:spPr>
            <a:xfrm>
              <a:off x="979456" y="562994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一次检查 O(n+k)，总时间 O((n+m) log m)，需求累计用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 面向前方：题目要我们做什么？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头奶牛排一列，F 表示朝前，B 表示朝后。先固定一个长度 k，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每次把连续 k 头全部转向，位置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不变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。队尾不足 k 头时不能翻。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n，再逐行输入每头的 F 或 B。选 k，让全体朝前所需次数最少。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次数并列时选最小 k；按“k、最少次数”的顺序输出。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数据范围：1≤n≤5000；1≤k≤n，一次选择的 k 在全部操作中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 面向前方：原题样例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2196274"/>
            <a:chOff x="980313" y="2705100"/>
            <a:chExt cx="5153787" cy="2196274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21859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2185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396050"/>
            <a:chOff x="6657213" y="270510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500538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119688"/>
            <a:ext cx="10202418" cy="753618"/>
            <a:chOff x="979932" y="5119688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11968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11968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k=3，依次翻 [1,3]、[3,5]、[5,7]，全部变成 F。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最少需要 3 次，达到这个次数的最小 k 也是 3，所以输出 3 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 面向前方：走到这里，是否必须翻转？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00967"/>
            <a:ext cx="10220325" cy="849344"/>
            <a:chOff x="979456" y="2400967"/>
            <a:chExt cx="10220325" cy="849344"/>
          </a:xfrm>
        </p:grpSpPr>
        <p:sp>
          <p:nvSpPr>
            <p:cNvPr id="7" name="body-hint"/>
            <p:cNvSpPr/>
            <p:nvPr/>
          </p:nvSpPr>
          <p:spPr>
            <a:xfrm>
              <a:off x="979456" y="2400967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固定一次翻 k 头，从左往右处理，保证左边已经朝前。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当前这头仍朝后时，为了不动左边，就只能从这里开始翻。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10642"/>
            <a:ext cx="10220325" cy="1687544"/>
            <a:chOff x="979456" y="3610642"/>
            <a:chExt cx="10220325" cy="1687544"/>
          </a:xfrm>
        </p:grpSpPr>
        <p:sp>
          <p:nvSpPr>
            <p:cNvPr id="9" name="body-answer"/>
            <p:cNvSpPr/>
            <p:nvPr/>
          </p:nvSpPr>
          <p:spPr>
            <a:xfrm>
              <a:off x="979456" y="3610642"/>
              <a:ext cx="10220325" cy="1687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枚举 k，用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累计当前位置受影响的次数，只看奇偶。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要翻就在 i 处开始，到 i+k 处停止。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尾部不足 k 头却还需要翻，这个 k 就无解。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在可行 k 中选翻转次数最少的，并列时取较小的 k。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629942"/>
            <a:ext cx="10220325" cy="430244"/>
            <a:chOff x="979456" y="5629942"/>
            <a:chExt cx="10220325" cy="430244"/>
          </a:xfrm>
        </p:grpSpPr>
        <p:sp>
          <p:nvSpPr>
            <p:cNvPr id="11" name="body-cost"/>
            <p:cNvSpPr/>
            <p:nvPr/>
          </p:nvSpPr>
          <p:spPr>
            <a:xfrm>
              <a:off x="979456" y="562994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 k 扫描 O(n)，总时间 O(n²)，辅助空间 O(n)。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 增减序列：题目要我们做什么？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每次选一个闭区间 [l,r]，让里面所有数同时加 1，或同时减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要让整个序列的数全一样，求最少操作次数，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以及最少操作下有几种最终序列。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782652"/>
            <a:chOff x="979425" y="3676602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n，后面 n 行各给一个原数。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输出两行：最少次数；在最少次数下能得到的不同最终序列数。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数据范围：n≤100000；原数为 0～2147483648，读入时用 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 增减序列：原题样例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1424750"/>
            <a:chOff x="980313" y="2705100"/>
            <a:chExt cx="5153787" cy="1424750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14144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14144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691324"/>
            <a:chOff x="6657213" y="2705100"/>
            <a:chExt cx="4487037" cy="691324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68103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681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3434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457700"/>
            <a:ext cx="10202418" cy="753618"/>
            <a:chOff x="979932" y="44577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4577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[1,1,2,2] 给后两项减 1，可全变成 1；给前两项加 1，可全变成 2。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最少 1 次，共 2 种结果。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 增减序列：把正、负差配对消去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95525"/>
            <a:ext cx="10202925" cy="430227"/>
            <a:chOff x="979425" y="2295525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295525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95525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a=[4,7,5]，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[4,3,−2]。只需把后两项变成 0。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80694" y="3143250"/>
            <a:ext cx="8887206" cy="533400"/>
            <a:chOff x="980694" y="3143250"/>
            <a:chExt cx="8887206" cy="53340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286125"/>
              <a:ext cx="1972056" cy="381381"/>
              <a:chOff x="980694" y="3286125"/>
              <a:chExt cx="1972056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286125"/>
                <a:ext cx="19621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286125"/>
                <a:ext cx="1962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原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差分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3048000" y="3143250"/>
              <a:ext cx="22479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048000" y="3238500"/>
              <a:ext cx="2247900" cy="430227"/>
              <a:chOff x="3048000" y="3238500"/>
              <a:chExt cx="2247900" cy="430227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048000" y="3238500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048000" y="3238500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5334000" y="3143250"/>
              <a:ext cx="224790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5334000" y="3238500"/>
              <a:ext cx="2247900" cy="430227"/>
              <a:chOff x="5334000" y="3238500"/>
              <a:chExt cx="2247900" cy="430227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334000" y="3238500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5334000" y="3238500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20" name="Rectangle 20"/>
            <p:cNvSpPr/>
            <p:nvPr/>
          </p:nvSpPr>
          <p:spPr>
            <a:xfrm>
              <a:off x="7620000" y="3143250"/>
              <a:ext cx="224790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620000" y="3238500"/>
              <a:ext cx="2247900" cy="430227"/>
              <a:chOff x="7620000" y="3238500"/>
              <a:chExt cx="2247900" cy="430227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7620000" y="3238500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7620000" y="3238500"/>
                <a:ext cx="2247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-2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79425" y="4114800"/>
            <a:ext cx="10202925" cy="782652"/>
            <a:chOff x="979425" y="4114800"/>
            <a:chExt cx="10202925" cy="782652"/>
          </a:xfrm>
        </p:grpSpPr>
        <p:sp>
          <p:nvSpPr>
            <p:cNvPr id="25" name="Rectangle 25"/>
            <p:cNvSpPr/>
            <p:nvPr/>
          </p:nvSpPr>
          <p:spPr>
            <a:xfrm>
              <a:off x="990600" y="41148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1148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两次给第 2 项减 1：原数组变为 [4,5,5]，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变为 [4,1,0]。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一次操作同时让一个正差、一个负差向 0 靠近 1。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79932" y="5267325"/>
            <a:ext cx="10202418" cy="753618"/>
            <a:chOff x="979932" y="5267325"/>
            <a:chExt cx="10202418" cy="753618"/>
          </a:xfrm>
        </p:grpSpPr>
        <p:sp>
          <p:nvSpPr>
            <p:cNvPr id="28" name="Rectangle 28"/>
            <p:cNvSpPr/>
            <p:nvPr/>
          </p:nvSpPr>
          <p:spPr>
            <a:xfrm>
              <a:off x="990600" y="52673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90600" y="52673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还剩一份正差：给 [2,3] 减 1，可全为 4；给 [1,1] 加 1，可全为 5。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 3 次、2 种结果。正负总量先配对，余量再单独消去。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 增减序列：怎样把相邻差都变成0？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53342"/>
            <a:ext cx="10220325" cy="1268444"/>
            <a:chOff x="979456" y="2353342"/>
            <a:chExt cx="10220325" cy="1268444"/>
          </a:xfrm>
        </p:grpSpPr>
        <p:sp>
          <p:nvSpPr>
            <p:cNvPr id="7" name="body-hint"/>
            <p:cNvSpPr/>
            <p:nvPr/>
          </p:nvSpPr>
          <p:spPr>
            <a:xfrm>
              <a:off x="979456" y="2353342"/>
              <a:ext cx="10220325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原数组全相等，等价于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2～n 项全为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把这些差里的正数总和记为 P，负数绝对值总和记为 Q。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一次区间操作，可以把一正一负各向 0 推近 1。</a:t>
              </a:r>
            </a:p>
          </p:txBody>
        </p:sp>
      </p:grpSp>
      <mc:AlternateContent>
        <mc:Choice Requires="a14">
          <p:sp>
            <p:nvSpPr>
              <p:cNvPr id="9" name="answer"/>
              <p:cNvSpPr txBox="1">
                <a:spLocks noGrp="1"/>
              </p:cNvSpPr>
              <p:nvPr/>
            </p:nvSpPr>
            <p:spPr>
              <a:xfrm>
                <a:off x="990600" y="3848100"/>
                <a:ext cx="10210800" cy="628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operations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P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Q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choices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Q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1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56" y="4867942"/>
            <a:ext cx="10220325" cy="1268444"/>
            <a:chOff x="979456" y="4867942"/>
            <a:chExt cx="10220325" cy="1268444"/>
          </a:xfrm>
        </p:grpSpPr>
        <p:sp>
          <p:nvSpPr>
            <p:cNvPr id="10" name="body-reason"/>
            <p:cNvSpPr/>
            <p:nvPr/>
          </p:nvSpPr>
          <p:spPr>
            <a:xfrm>
              <a:off x="979456" y="4867942"/>
              <a:ext cx="10220325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能配对的先一起消去，剩下的同号量由首端或尾端处理。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剩余操作分给首端的次数不同，最终常数就不同，共 |P−Q|+1 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只需线性统计；P、Q 和答案用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保存。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 奶牛排队：题目要我们做什么？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奶牛各有一个坐标和一个花色编号。拍照必须取数轴上的连续范围，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让原来出现过的每种花色都至少入镜一头，照片尽量窄。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n，后面每行给一头奶牛的坐标、花色编号。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输出最窄照片的宽度，即范围内最大坐标减最小坐标。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数据范围：n≤50000；坐标、花色编号为不超过 1000000000 的正整数。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 奶牛排队：原题样例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1939100"/>
            <a:chOff x="980313" y="2705100"/>
            <a:chExt cx="5153787" cy="1939100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19288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19288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25 7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26 1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15 1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30 1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396050"/>
            <a:chOff x="6657213" y="270510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74821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862512"/>
            <a:ext cx="10202418" cy="753618"/>
            <a:chOff x="979932" y="4862512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8625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8625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花色有 1、3、7。坐标 22～26 包含花色 3、7、1，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宽度是 26−22=4，不能只拍 22～25，因为还缺花色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 奶牛排队：窗口够全了，还能缩多窄？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10492"/>
            <a:ext cx="10220325" cy="849344"/>
            <a:chOff x="979456" y="2410492"/>
            <a:chExt cx="10220325" cy="849344"/>
          </a:xfrm>
        </p:grpSpPr>
        <p:sp>
          <p:nvSpPr>
            <p:cNvPr id="7" name="body-hint"/>
            <p:cNvSpPr/>
            <p:nvPr/>
          </p:nvSpPr>
          <p:spPr>
            <a:xfrm>
              <a:off x="979456" y="241049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先按坐标排序，再把花色编号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离散化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，方便统计次数。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一段连续窗口里包含全部花色，才能拍到需要的照片。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01117"/>
            <a:ext cx="10220325" cy="1268444"/>
            <a:chOff x="979456" y="3601117"/>
            <a:chExt cx="10220325" cy="1268444"/>
          </a:xfrm>
        </p:grpSpPr>
        <p:sp>
          <p:nvSpPr>
            <p:cNvPr id="9" name="body-answer"/>
            <p:cNvSpPr/>
            <p:nvPr/>
          </p:nvSpPr>
          <p:spPr>
            <a:xfrm>
              <a:off x="979456" y="3601117"/>
              <a:ext cx="10220325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右端加入奶牛；全部花色都出现后，记录当前宽度。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再收缩左端，只要花色仍齐，就继续比较更窄的照片。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两端各前进至多 n 次，排序后的扫描花 O(n)。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229892"/>
            <a:ext cx="10220325" cy="849344"/>
            <a:chOff x="979456" y="5229892"/>
            <a:chExt cx="10220325" cy="849344"/>
          </a:xfrm>
        </p:grpSpPr>
        <p:sp>
          <p:nvSpPr>
            <p:cNvPr id="11" name="body-distance"/>
            <p:cNvSpPr/>
            <p:nvPr/>
          </p:nvSpPr>
          <p:spPr>
            <a:xfrm>
              <a:off x="979456" y="522989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照片宽度=右端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原坐标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−左端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原坐标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，不能用奶牛头数代替。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花色编号只负责计数，总时间 O(n log 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 天际线：题目要我们做什么？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建筑都立在同一条地面上，一栋楼用左边界 L、高度 H、右边界 R 表示。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从远处看，重叠处只看到最高的楼。请按从左到右顺序描述外轮廓。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每行输入 L、H、R，一直读到文件结束，没有单独的 n。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输出一串“横坐标、新高度”；只在高度改变时输出，末端回到高度 0。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数据范围：1～5000 栋建筑；所有坐标和高度都是小于 10000 的正整数。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 天际线：原题样例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2196274"/>
            <a:chOff x="980313" y="2705100"/>
            <a:chExt cx="5153787" cy="2196274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218598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2185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1 11 5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2 6 7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3 13 9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12 7 16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14 3 25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19 18 22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23 13 29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24 4 28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986600"/>
            <a:chOff x="6657213" y="2705100"/>
            <a:chExt cx="4487037" cy="9866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9763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9763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1 11 3 13 9 0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12 7 16 3 19 18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22 3 23 13 29 0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500538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119688"/>
            <a:ext cx="10202418" cy="753618"/>
            <a:chOff x="979932" y="5119688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11968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11968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x=1 起高度为 11，x=3 变为 13，x=9 降到 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后面的建筑同样只记录高度变化处；末尾 x=29 回到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 天际线：高度在哪些位置改变？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00967"/>
            <a:ext cx="10220325" cy="849344"/>
            <a:chOff x="979456" y="2400967"/>
            <a:chExt cx="10220325" cy="849344"/>
          </a:xfrm>
        </p:grpSpPr>
        <p:sp>
          <p:nvSpPr>
            <p:cNvPr id="7" name="body-hint"/>
            <p:cNvSpPr/>
            <p:nvPr/>
          </p:nvSpPr>
          <p:spPr>
            <a:xfrm>
              <a:off x="979456" y="2400967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相邻建筑边界之间，最高楼的高度不会中途改变。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把左右边界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离散化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，每条带记录覆盖它的最高高度。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601117"/>
            <a:ext cx="10220325" cy="1268444"/>
            <a:chOff x="979456" y="3601117"/>
            <a:chExt cx="10220325" cy="1268444"/>
          </a:xfrm>
        </p:grpSpPr>
        <p:sp>
          <p:nvSpPr>
            <p:cNvPr id="9" name="body-answer"/>
            <p:cNvSpPr/>
            <p:nvPr/>
          </p:nvSpPr>
          <p:spPr>
            <a:xfrm>
              <a:off x="979456" y="3601117"/>
              <a:ext cx="10220325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逐栋楼，把它跨过的各条带更新为较高的高度。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从左往右看，高度变了才输出“起点、新高度”。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所有楼结束时，还要输出最高高度回到 0 的位置。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239417"/>
            <a:ext cx="10220325" cy="849344"/>
            <a:chOff x="979456" y="5239417"/>
            <a:chExt cx="10220325" cy="849344"/>
          </a:xfrm>
        </p:grpSpPr>
        <p:sp>
          <p:nvSpPr>
            <p:cNvPr id="11" name="body-boundary"/>
            <p:cNvSpPr/>
            <p:nvPr/>
          </p:nvSpPr>
          <p:spPr>
            <a:xfrm>
              <a:off x="979456" y="5239417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同一横坐标只保留最终变化，相同高度不重复输出。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逐带更新的写法为 O(n²) 时间、O(n) 空间。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 混乱的排序：题目要我们做什么？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一轮操作先输出一次 moo，再从左到右扫描相邻逆序对并交换，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接着从右到左再扫一遍。两趟结束后若整个数组有序就停止，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否则继续下一轮。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782652"/>
            <a:chOff x="979425" y="3676602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n，后面 n 行各给一个数。重复数也允许出现。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 moo 的次数。即使原本有序，也要执行第 1 轮。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数据范围：1≤n≤100000；每个数在 0～1000000000 之间。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 混乱的排序：原题样例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1681925"/>
            <a:chOff x="980313" y="2705100"/>
            <a:chExt cx="5153787" cy="1681925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167163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1671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396050"/>
            <a:chOff x="6657213" y="270510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49103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605338"/>
            <a:ext cx="10202418" cy="753618"/>
            <a:chOff x="979932" y="4605338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60533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60533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[1,8,5,3,2] 一轮后变为 [1,2,5,3,8]，还没排好。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 轮排成 [1,2,3,5,8]，所以输出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 混乱的排序：对着样例数跨越量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430227"/>
            <a:chOff x="979425" y="228600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原数组 [1,8,5,3,2]，稳定排序后，它们的目标位置为 [1,5,4,3,2]。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048000"/>
            <a:ext cx="10202925" cy="782652"/>
            <a:chOff x="979425" y="3048000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 从位置 2 去位置 5，跨分界 2、3、4。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从位置 3 去位置 4，跨分界 3；另外三个数无需向右跨。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80694" y="3895725"/>
            <a:ext cx="9649206" cy="819150"/>
            <a:chOff x="980694" y="3895725"/>
            <a:chExt cx="9649206" cy="819150"/>
          </a:xfrm>
        </p:grpSpPr>
        <p:grpSp>
          <p:nvGrpSpPr>
            <p:cNvPr id="14" name="Group 14"/>
            <p:cNvGrpSpPr/>
            <p:nvPr/>
          </p:nvGrpSpPr>
          <p:grpSpPr>
            <a:xfrm>
              <a:off x="980694" y="4324350"/>
              <a:ext cx="1972056" cy="381381"/>
              <a:chOff x="980694" y="4324350"/>
              <a:chExt cx="1972056" cy="381381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990600" y="4324350"/>
                <a:ext cx="19621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990600" y="4324350"/>
                <a:ext cx="1962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跨越量</a:t>
                </a:r>
              </a:p>
            </p:txBody>
          </p:sp>
        </p:grpSp>
        <p:sp>
          <p:nvSpPr>
            <p:cNvPr id="15" name="Rectangle 15"/>
            <p:cNvSpPr/>
            <p:nvPr/>
          </p:nvSpPr>
          <p:spPr>
            <a:xfrm>
              <a:off x="3048000" y="4181475"/>
              <a:ext cx="18669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3048000" y="4276725"/>
              <a:ext cx="1866900" cy="430227"/>
              <a:chOff x="3048000" y="4276725"/>
              <a:chExt cx="1866900" cy="430227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3048000" y="42767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3048000" y="42767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048000" y="3895725"/>
              <a:ext cx="1866900" cy="352044"/>
              <a:chOff x="3048000" y="3895725"/>
              <a:chExt cx="1866900" cy="352044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048000" y="389572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3048000" y="389572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22" name="Rectangle 22"/>
            <p:cNvSpPr/>
            <p:nvPr/>
          </p:nvSpPr>
          <p:spPr>
            <a:xfrm>
              <a:off x="4953000" y="4181475"/>
              <a:ext cx="18669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4953000" y="4276725"/>
              <a:ext cx="1866900" cy="430227"/>
              <a:chOff x="4953000" y="4276725"/>
              <a:chExt cx="1866900" cy="430227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953000" y="42767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4953000" y="42767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4953000" y="3895725"/>
              <a:ext cx="1866900" cy="352044"/>
              <a:chOff x="4953000" y="3895725"/>
              <a:chExt cx="1866900" cy="352044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953000" y="389572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4953000" y="389572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6858000" y="4181475"/>
              <a:ext cx="186690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6858000" y="4276725"/>
              <a:ext cx="1866900" cy="430227"/>
              <a:chOff x="6858000" y="4276725"/>
              <a:chExt cx="1866900" cy="430227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6858000" y="42767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6858000" y="42767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6858000" y="3895725"/>
              <a:ext cx="1866900" cy="352044"/>
              <a:chOff x="6858000" y="3895725"/>
              <a:chExt cx="1866900" cy="352044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6858000" y="389572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6858000" y="389572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36" name="Rectangle 36"/>
            <p:cNvSpPr/>
            <p:nvPr/>
          </p:nvSpPr>
          <p:spPr>
            <a:xfrm>
              <a:off x="8763000" y="4181475"/>
              <a:ext cx="18669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8763000" y="4276725"/>
              <a:ext cx="1866900" cy="430227"/>
              <a:chOff x="8763000" y="4276725"/>
              <a:chExt cx="1866900" cy="430227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8763000" y="42767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8763000" y="4276725"/>
                <a:ext cx="18669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763000" y="3895725"/>
              <a:ext cx="1866900" cy="352044"/>
              <a:chOff x="8763000" y="3895725"/>
              <a:chExt cx="1866900" cy="352044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763000" y="389572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8763000" y="3895725"/>
                <a:ext cx="1866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979932" y="5143500"/>
            <a:ext cx="10202418" cy="753618"/>
            <a:chOff x="979932" y="5143500"/>
            <a:chExt cx="10202418" cy="753618"/>
          </a:xfrm>
        </p:grpSpPr>
        <p:sp>
          <p:nvSpPr>
            <p:cNvPr id="44" name="Rectangle 44"/>
            <p:cNvSpPr/>
            <p:nvPr/>
          </p:nvSpPr>
          <p:spPr>
            <a:xfrm>
              <a:off x="990600" y="5143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990600" y="5143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3 道分界需要通过 2 个向右移动的元素。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样例第 1 轮后还有 [1,2,5,3,8]，第 2 轮才排好，答案为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习题9：最拥挤的分界为什么决定轮数？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95525"/>
            <a:ext cx="10202925" cy="430227"/>
            <a:chOff x="979425" y="2295525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295525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95525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用排序后的目标位置代替原值，观察第 3 道分界：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80694" y="3000375"/>
            <a:ext cx="9553956" cy="533400"/>
            <a:chOff x="980694" y="3000375"/>
            <a:chExt cx="9553956" cy="53340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143250"/>
              <a:ext cx="2114931" cy="381381"/>
              <a:chOff x="980694" y="3143250"/>
              <a:chExt cx="2114931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143250"/>
                <a:ext cx="21050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143250"/>
                <a:ext cx="21050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开始时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3190875" y="3000375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190875" y="3095625"/>
              <a:ext cx="1438275" cy="430227"/>
              <a:chOff x="3190875" y="3095625"/>
              <a:chExt cx="1438275" cy="430227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190875" y="3095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190875" y="3095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4667250" y="3000375"/>
              <a:ext cx="1438275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4667250" y="3095625"/>
              <a:ext cx="1438275" cy="430227"/>
              <a:chOff x="4667250" y="3095625"/>
              <a:chExt cx="1438275" cy="430227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667250" y="3095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4667250" y="3095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20" name="Rectangle 20"/>
            <p:cNvSpPr/>
            <p:nvPr/>
          </p:nvSpPr>
          <p:spPr>
            <a:xfrm>
              <a:off x="6143625" y="3000375"/>
              <a:ext cx="1438275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6143625" y="3095625"/>
              <a:ext cx="1438275" cy="430227"/>
              <a:chOff x="6143625" y="3095625"/>
              <a:chExt cx="1438275" cy="430227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6143625" y="3095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6143625" y="3095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24" name="Rectangle 24"/>
            <p:cNvSpPr/>
            <p:nvPr/>
          </p:nvSpPr>
          <p:spPr>
            <a:xfrm>
              <a:off x="7620000" y="3000375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7620000" y="3095625"/>
              <a:ext cx="1438275" cy="430227"/>
              <a:chOff x="7620000" y="3095625"/>
              <a:chExt cx="1438275" cy="430227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7620000" y="3095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7620000" y="3095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28" name="Rectangle 28"/>
            <p:cNvSpPr/>
            <p:nvPr/>
          </p:nvSpPr>
          <p:spPr>
            <a:xfrm>
              <a:off x="9096375" y="3000375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9096375" y="3095625"/>
              <a:ext cx="1438275" cy="430227"/>
              <a:chOff x="9096375" y="3095625"/>
              <a:chExt cx="1438275" cy="430227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9096375" y="3095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9096375" y="3095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80694" y="3762375"/>
            <a:ext cx="9553956" cy="533400"/>
            <a:chOff x="980694" y="3762375"/>
            <a:chExt cx="9553956" cy="533400"/>
          </a:xfrm>
        </p:grpSpPr>
        <p:grpSp>
          <p:nvGrpSpPr>
            <p:cNvPr id="35" name="Group 35"/>
            <p:cNvGrpSpPr/>
            <p:nvPr/>
          </p:nvGrpSpPr>
          <p:grpSpPr>
            <a:xfrm>
              <a:off x="980694" y="3905250"/>
              <a:ext cx="2114931" cy="381381"/>
              <a:chOff x="980694" y="3905250"/>
              <a:chExt cx="2114931" cy="381381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990600" y="3905250"/>
                <a:ext cx="21050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990600" y="3905250"/>
                <a:ext cx="21050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 1 轮后</a:t>
                </a:r>
              </a:p>
            </p:txBody>
          </p:sp>
        </p:grpSp>
        <p:sp>
          <p:nvSpPr>
            <p:cNvPr id="36" name="Rectangle 36"/>
            <p:cNvSpPr/>
            <p:nvPr/>
          </p:nvSpPr>
          <p:spPr>
            <a:xfrm>
              <a:off x="3190875" y="3762375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3190875" y="3857625"/>
              <a:ext cx="1438275" cy="430227"/>
              <a:chOff x="3190875" y="3857625"/>
              <a:chExt cx="1438275" cy="430227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3190875" y="3857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3190875" y="3857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0" name="Rectangle 40"/>
            <p:cNvSpPr/>
            <p:nvPr/>
          </p:nvSpPr>
          <p:spPr>
            <a:xfrm>
              <a:off x="4667250" y="3762375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4667250" y="3857625"/>
              <a:ext cx="1438275" cy="430227"/>
              <a:chOff x="4667250" y="3857625"/>
              <a:chExt cx="1438275" cy="430227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4667250" y="3857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4667250" y="3857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44" name="Rectangle 44"/>
            <p:cNvSpPr/>
            <p:nvPr/>
          </p:nvSpPr>
          <p:spPr>
            <a:xfrm>
              <a:off x="6143625" y="3762375"/>
              <a:ext cx="1438275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6143625" y="3857625"/>
              <a:ext cx="1438275" cy="430227"/>
              <a:chOff x="6143625" y="3857625"/>
              <a:chExt cx="1438275" cy="430227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6143625" y="3857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6143625" y="3857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48" name="Rectangle 48"/>
            <p:cNvSpPr/>
            <p:nvPr/>
          </p:nvSpPr>
          <p:spPr>
            <a:xfrm>
              <a:off x="7620000" y="3762375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51" name="Group 51"/>
            <p:cNvGrpSpPr/>
            <p:nvPr/>
          </p:nvGrpSpPr>
          <p:grpSpPr>
            <a:xfrm>
              <a:off x="7620000" y="3857625"/>
              <a:ext cx="1438275" cy="430227"/>
              <a:chOff x="7620000" y="3857625"/>
              <a:chExt cx="1438275" cy="430227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7620000" y="3857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7620000" y="3857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52" name="Rectangle 52"/>
            <p:cNvSpPr/>
            <p:nvPr/>
          </p:nvSpPr>
          <p:spPr>
            <a:xfrm>
              <a:off x="9096375" y="3762375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55" name="Group 55"/>
            <p:cNvGrpSpPr/>
            <p:nvPr/>
          </p:nvGrpSpPr>
          <p:grpSpPr>
            <a:xfrm>
              <a:off x="9096375" y="3857625"/>
              <a:ext cx="1438275" cy="430227"/>
              <a:chOff x="9096375" y="3857625"/>
              <a:chExt cx="1438275" cy="430227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9096375" y="3857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9096375" y="3857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</p:grpSp>
      <p:grpSp>
        <p:nvGrpSpPr>
          <p:cNvPr id="80" name="Group 80"/>
          <p:cNvGrpSpPr/>
          <p:nvPr/>
        </p:nvGrpSpPr>
        <p:grpSpPr>
          <a:xfrm>
            <a:off x="980694" y="4524375"/>
            <a:ext cx="9553956" cy="533400"/>
            <a:chOff x="980694" y="4524375"/>
            <a:chExt cx="9553956" cy="533400"/>
          </a:xfrm>
        </p:grpSpPr>
        <p:grpSp>
          <p:nvGrpSpPr>
            <p:cNvPr id="59" name="Group 59"/>
            <p:cNvGrpSpPr/>
            <p:nvPr/>
          </p:nvGrpSpPr>
          <p:grpSpPr>
            <a:xfrm>
              <a:off x="980694" y="4667250"/>
              <a:ext cx="2114931" cy="381381"/>
              <a:chOff x="980694" y="4667250"/>
              <a:chExt cx="2114931" cy="381381"/>
            </a:xfrm>
          </p:grpSpPr>
          <p:sp>
            <p:nvSpPr>
              <p:cNvPr id="57" name="Rectangle 57"/>
              <p:cNvSpPr/>
              <p:nvPr/>
            </p:nvSpPr>
            <p:spPr>
              <a:xfrm>
                <a:off x="990600" y="4667250"/>
                <a:ext cx="21050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990600" y="4667250"/>
                <a:ext cx="21050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 2 轮后</a:t>
                </a:r>
              </a:p>
            </p:txBody>
          </p:sp>
        </p:grpSp>
        <p:sp>
          <p:nvSpPr>
            <p:cNvPr id="60" name="Rectangle 60"/>
            <p:cNvSpPr/>
            <p:nvPr/>
          </p:nvSpPr>
          <p:spPr>
            <a:xfrm>
              <a:off x="3190875" y="4524375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63" name="Group 63"/>
            <p:cNvGrpSpPr/>
            <p:nvPr/>
          </p:nvGrpSpPr>
          <p:grpSpPr>
            <a:xfrm>
              <a:off x="3190875" y="4619625"/>
              <a:ext cx="1438275" cy="430227"/>
              <a:chOff x="3190875" y="4619625"/>
              <a:chExt cx="1438275" cy="430227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3190875" y="4619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3190875" y="4619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64" name="Rectangle 64"/>
            <p:cNvSpPr/>
            <p:nvPr/>
          </p:nvSpPr>
          <p:spPr>
            <a:xfrm>
              <a:off x="4667250" y="4524375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67" name="Group 67"/>
            <p:cNvGrpSpPr/>
            <p:nvPr/>
          </p:nvGrpSpPr>
          <p:grpSpPr>
            <a:xfrm>
              <a:off x="4667250" y="4619625"/>
              <a:ext cx="1438275" cy="430227"/>
              <a:chOff x="4667250" y="4619625"/>
              <a:chExt cx="1438275" cy="430227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4667250" y="4619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6" name="TextBox 66"/>
              <p:cNvSpPr txBox="1"/>
              <p:nvPr/>
            </p:nvSpPr>
            <p:spPr>
              <a:xfrm>
                <a:off x="4667250" y="4619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68" name="Rectangle 68"/>
            <p:cNvSpPr/>
            <p:nvPr/>
          </p:nvSpPr>
          <p:spPr>
            <a:xfrm>
              <a:off x="6143625" y="4524375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71" name="Group 71"/>
            <p:cNvGrpSpPr/>
            <p:nvPr/>
          </p:nvGrpSpPr>
          <p:grpSpPr>
            <a:xfrm>
              <a:off x="6143625" y="4619625"/>
              <a:ext cx="1438275" cy="430227"/>
              <a:chOff x="6143625" y="4619625"/>
              <a:chExt cx="1438275" cy="430227"/>
            </a:xfrm>
          </p:grpSpPr>
          <p:sp>
            <p:nvSpPr>
              <p:cNvPr id="69" name="Rectangle 69"/>
              <p:cNvSpPr/>
              <p:nvPr/>
            </p:nvSpPr>
            <p:spPr>
              <a:xfrm>
                <a:off x="6143625" y="4619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6143625" y="4619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72" name="Rectangle 72"/>
            <p:cNvSpPr/>
            <p:nvPr/>
          </p:nvSpPr>
          <p:spPr>
            <a:xfrm>
              <a:off x="7620000" y="4524375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75" name="Group 75"/>
            <p:cNvGrpSpPr/>
            <p:nvPr/>
          </p:nvGrpSpPr>
          <p:grpSpPr>
            <a:xfrm>
              <a:off x="7620000" y="4619625"/>
              <a:ext cx="1438275" cy="430227"/>
              <a:chOff x="7620000" y="4619625"/>
              <a:chExt cx="1438275" cy="430227"/>
            </a:xfrm>
          </p:grpSpPr>
          <p:sp>
            <p:nvSpPr>
              <p:cNvPr id="73" name="Rectangle 73"/>
              <p:cNvSpPr/>
              <p:nvPr/>
            </p:nvSpPr>
            <p:spPr>
              <a:xfrm>
                <a:off x="7620000" y="4619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4" name="TextBox 74"/>
              <p:cNvSpPr txBox="1"/>
              <p:nvPr/>
            </p:nvSpPr>
            <p:spPr>
              <a:xfrm>
                <a:off x="7620000" y="4619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76" name="Rectangle 76"/>
            <p:cNvSpPr/>
            <p:nvPr/>
          </p:nvSpPr>
          <p:spPr>
            <a:xfrm>
              <a:off x="9096375" y="4524375"/>
              <a:ext cx="1438275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79" name="Group 79"/>
            <p:cNvGrpSpPr/>
            <p:nvPr/>
          </p:nvGrpSpPr>
          <p:grpSpPr>
            <a:xfrm>
              <a:off x="9096375" y="4619625"/>
              <a:ext cx="1438275" cy="430227"/>
              <a:chOff x="9096375" y="4619625"/>
              <a:chExt cx="1438275" cy="430227"/>
            </a:xfrm>
          </p:grpSpPr>
          <p:sp>
            <p:nvSpPr>
              <p:cNvPr id="77" name="Rectangle 77"/>
              <p:cNvSpPr/>
              <p:nvPr/>
            </p:nvSpPr>
            <p:spPr>
              <a:xfrm>
                <a:off x="9096375" y="4619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8" name="TextBox 78"/>
              <p:cNvSpPr txBox="1"/>
              <p:nvPr/>
            </p:nvSpPr>
            <p:spPr>
              <a:xfrm>
                <a:off x="9096375" y="4619625"/>
                <a:ext cx="1438275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</p:grpSp>
      <p:sp>
        <p:nvSpPr>
          <p:cNvPr id="81" name="Freeform 81"/>
          <p:cNvSpPr/>
          <p:nvPr/>
        </p:nvSpPr>
        <p:spPr>
          <a:xfrm>
            <a:off x="7600950" y="2905125"/>
            <a:ext cx="9525" cy="2200275"/>
          </a:xfrm>
          <a:custGeom>
            <a:avLst/>
            <a:gdLst/>
            <a:ahLst/>
            <a:cxnLst/>
            <a:rect l="l" t="t" r="r" b="b"/>
            <a:pathLst>
              <a:path w="9525" h="2200275">
                <a:moveTo>
                  <a:pt x="0" y="0"/>
                </a:moveTo>
                <a:lnTo>
                  <a:pt x="0" y="2200275"/>
                </a:lnTo>
              </a:path>
            </a:pathLst>
          </a:custGeom>
          <a:noFill/>
          <a:ln w="19050">
            <a:solidFill>
              <a:srgbClr val="C00000"/>
            </a:solidFill>
          </a:ln>
        </p:spPr>
      </p:sp>
      <p:grpSp>
        <p:nvGrpSpPr>
          <p:cNvPr id="84" name="Group 84"/>
          <p:cNvGrpSpPr/>
          <p:nvPr/>
        </p:nvGrpSpPr>
        <p:grpSpPr>
          <a:xfrm>
            <a:off x="979932" y="5343525"/>
            <a:ext cx="10202418" cy="753618"/>
            <a:chOff x="979932" y="5343525"/>
            <a:chExt cx="10202418" cy="753618"/>
          </a:xfrm>
        </p:grpSpPr>
        <p:sp>
          <p:nvSpPr>
            <p:cNvPr id="82" name="Rectangle 82"/>
            <p:cNvSpPr/>
            <p:nvPr/>
          </p:nvSpPr>
          <p:spPr>
            <a:xfrm>
              <a:off x="990600" y="53435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83" name="TextBox 83"/>
            <p:cNvSpPr txBox="1"/>
            <p:nvPr/>
          </p:nvSpPr>
          <p:spPr>
            <a:xfrm>
              <a:off x="990600" y="53435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有错位的分界，每轮双向扫描恰好让跨越量减少 1，直到归零。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所有分界都归零才排好；最大跨越量是 c，就需 c 轮，至少执行 1 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 混乱的排序：多少元素要跨过同一道分界？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34292"/>
            <a:ext cx="10220325" cy="1268444"/>
            <a:chOff x="979456" y="2334292"/>
            <a:chExt cx="10220325" cy="1268444"/>
          </a:xfrm>
        </p:grpSpPr>
        <p:sp>
          <p:nvSpPr>
            <p:cNvPr id="7" name="body-hint"/>
            <p:cNvSpPr/>
            <p:nvPr/>
          </p:nvSpPr>
          <p:spPr>
            <a:xfrm>
              <a:off x="979456" y="2334292"/>
              <a:ext cx="10220325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原题一轮先向右、再向左扫描，做的是双向冒泡。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按“数值、原位置”排序，记原位置 i 的目标位置为 r[i]。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看看每道相邻分界：有多少元素必须从左边移到右边？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915442"/>
            <a:ext cx="10220325" cy="1268444"/>
            <a:chOff x="979456" y="3915442"/>
            <a:chExt cx="10220325" cy="1268444"/>
          </a:xfrm>
        </p:grpSpPr>
        <p:sp>
          <p:nvSpPr>
            <p:cNvPr id="9" name="body-answer"/>
            <p:cNvSpPr/>
            <p:nvPr/>
          </p:nvSpPr>
          <p:spPr>
            <a:xfrm>
              <a:off x="979456" y="3915442"/>
              <a:ext cx="10220325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若 r[i]&gt;i，就给分界 [i,r[i]−1]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恢复后，取分界跨越量的最大值 c，输出 max(1,c)。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数组原本有序也会输出一次 moo，所以至少为 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515642"/>
            <a:ext cx="10220325" cy="551783"/>
            <a:chOff x="979456" y="5515642"/>
            <a:chExt cx="10220325" cy="551783"/>
          </a:xfrm>
        </p:grpSpPr>
        <p:sp>
          <p:nvSpPr>
            <p:cNvPr id="11" name="body-caution"/>
            <p:cNvSpPr/>
            <p:nvPr/>
          </p:nvSpPr>
          <p:spPr>
            <a:xfrm>
              <a:off x="979456" y="5515642"/>
              <a:ext cx="10220325" cy="551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这一结论针对双向扫描；单向冒泡不能照搬。总时间 O(n log 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 博弈游戏：题目要我们做什么？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有一个长为 n 的 01 序列，具体内容没有给出。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每条回答说明某段有奇数个还是偶数个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按顺序检查：最多前多少条，能由同一个序列同时满足？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1135077"/>
            <a:chOff x="979425" y="3676602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n、m，接着 m 行各给 l、r、odd 或 even。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odd 表示奇数，even 表示偶数。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输出首次冲突之前的条数；若都能满足，就输出 m。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91480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5095780"/>
            <a:ext cx="10202037" cy="396050"/>
            <a:chOff x="980313" y="509578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数据范围：n≤1000000000；m≤5000；1≤l≤r≤n。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 博弈游戏：原题样例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86000"/>
            <a:ext cx="4487418" cy="410718"/>
            <a:chOff x="6656832" y="228600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8600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705100"/>
            <a:ext cx="5153787" cy="1939100"/>
            <a:chOff x="980313" y="2705100"/>
            <a:chExt cx="5153787" cy="1939100"/>
          </a:xfrm>
        </p:grpSpPr>
        <p:sp>
          <p:nvSpPr>
            <p:cNvPr id="12" name="Rectangle 12"/>
            <p:cNvSpPr/>
            <p:nvPr/>
          </p:nvSpPr>
          <p:spPr>
            <a:xfrm>
              <a:off x="990600" y="2705100"/>
              <a:ext cx="5143500" cy="19288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05100"/>
              <a:ext cx="5143500" cy="19288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even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 odd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6 even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6 even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 10 odd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705100"/>
            <a:ext cx="4487037" cy="396050"/>
            <a:chOff x="6657213" y="270510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70510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74821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862512"/>
            <a:ext cx="10202418" cy="753618"/>
            <a:chOff x="979932" y="4862512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8625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8625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前三段分别要求偶、奇、偶，合起来 [1,6] 必须是奇。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4 条却回答 [1,6] 是偶，首次冲突，所以只能保证前 3 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只说区间奇偶，也可能相互矛盾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[1,2] 有偶数个 1，[3,4] 有奇数个 1，[5,6] 有偶数个 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33750"/>
            <a:ext cx="10202925" cy="782652"/>
            <a:chOff x="979425" y="3333750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把三段接起来，[1,6] 必须有奇数个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如果下一条却说 [1,6] 是偶数，这条就与前三条冲突。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19675"/>
            <a:ext cx="10202418" cy="410718"/>
            <a:chOff x="979932" y="50196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我们要保存区间之间的奇偶联系，先试着把一段的奇偶转成两个前缀的关系。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 博弈游戏：区间奇偶怎样连到两个前缀？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91442"/>
            <a:ext cx="10220325" cy="849344"/>
            <a:chOff x="979456" y="2391442"/>
            <a:chExt cx="10220325" cy="849344"/>
          </a:xfrm>
        </p:grpSpPr>
        <p:sp>
          <p:nvSpPr>
            <p:cNvPr id="7" name="body-hint"/>
            <p:cNvSpPr/>
            <p:nvPr/>
          </p:nvSpPr>
          <p:spPr>
            <a:xfrm>
              <a:off x="979456" y="239144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p[i] 记前 i 项中 1 的个数的奇偶：奇为 1，偶为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两个前缀的共同部分用异或抵消，就能得到中间区间的奇偶。</a:t>
              </a:r>
            </a:p>
          </p:txBody>
        </p:sp>
      </p:grpSp>
      <mc:AlternateContent>
        <mc:Choice Requires="a14">
          <p:sp>
            <p:nvSpPr>
              <p:cNvPr id="9" name="relation"/>
              <p:cNvSpPr txBox="1">
                <a:spLocks noGrp="1"/>
              </p:cNvSpPr>
              <p:nvPr/>
            </p:nvSpPr>
            <p:spPr>
              <a:xfrm>
                <a:off x="990600" y="3505200"/>
                <a:ext cx="102108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⊕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e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  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e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∈</m:t>
                      </m:r>
                      <m:d>
                        <m:dPr>
                          <m:begChr m:val="{"/>
                          <m:sepChr m:val=""/>
                          <m:endChr m:val="}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56" y="4639342"/>
            <a:ext cx="10220325" cy="1268444"/>
            <a:chOff x="979456" y="4639342"/>
            <a:chExt cx="10220325" cy="1268444"/>
          </a:xfrm>
        </p:grpSpPr>
        <p:sp>
          <p:nvSpPr>
            <p:cNvPr id="10" name="body-mapping"/>
            <p:cNvSpPr/>
            <p:nvPr/>
          </p:nvSpPr>
          <p:spPr>
            <a:xfrm>
              <a:off x="979456" y="4639342"/>
              <a:ext cx="10220325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一条要求连接的是前缀位置 l−1 与 r，e=0 表示偶，e=1 表示奇。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收集并离散全部 l−1、r，再维护它们的异或关系。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[1,3] 连接 p[0] 和 p[3]，位置 0 也要收进来。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 博弈游戏：沿着关系线求异或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95525"/>
            <a:ext cx="10202925" cy="430227"/>
            <a:chOff x="979425" y="2295525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295525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95525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0 表示奇偶相同，1 表示奇偶不同。沿关系线依次异或。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095500" y="3333750"/>
            <a:ext cx="857250" cy="857250"/>
            <a:chOff x="2095500" y="3333750"/>
            <a:chExt cx="857250" cy="857250"/>
          </a:xfrm>
        </p:grpSpPr>
        <p:sp>
          <p:nvSpPr>
            <p:cNvPr id="9" name="Ellipse 9"/>
            <p:cNvSpPr/>
            <p:nvPr/>
          </p:nvSpPr>
          <p:spPr>
            <a:xfrm>
              <a:off x="2095500" y="3333750"/>
              <a:ext cx="857250" cy="857250"/>
            </a:xfrm>
            <a:prstGeom prst="ellipse">
              <a:avLst/>
            </a:prstGeom>
            <a:solidFill>
              <a:srgbClr val="F2F6F8"/>
            </a:solidFill>
            <a:ln w="9525">
              <a:solidFill>
                <a:srgbClr val="167DA8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2095500" y="3552825"/>
            <a:ext cx="857250" cy="528066"/>
            <a:chOff x="2095500" y="3552825"/>
            <a:chExt cx="857250" cy="528066"/>
          </a:xfrm>
        </p:grpSpPr>
        <p:sp>
          <p:nvSpPr>
            <p:cNvPr id="11" name="Rectangle 11"/>
            <p:cNvSpPr/>
            <p:nvPr/>
          </p:nvSpPr>
          <p:spPr>
            <a:xfrm>
              <a:off x="2095500" y="3552825"/>
              <a:ext cx="857250" cy="5143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095500" y="3552825"/>
              <a:ext cx="85725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429250" y="3333750"/>
            <a:ext cx="857250" cy="857250"/>
            <a:chOff x="5429250" y="3333750"/>
            <a:chExt cx="857250" cy="857250"/>
          </a:xfrm>
        </p:grpSpPr>
        <p:sp>
          <p:nvSpPr>
            <p:cNvPr id="14" name="Ellipse 14"/>
            <p:cNvSpPr/>
            <p:nvPr/>
          </p:nvSpPr>
          <p:spPr>
            <a:xfrm>
              <a:off x="5429250" y="3333750"/>
              <a:ext cx="857250" cy="857250"/>
            </a:xfrm>
            <a:prstGeom prst="ellipse">
              <a:avLst/>
            </a:prstGeom>
            <a:solidFill>
              <a:srgbClr val="F2F6F8"/>
            </a:solidFill>
            <a:ln w="9525">
              <a:solidFill>
                <a:srgbClr val="167DA8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5429250" y="3552825"/>
            <a:ext cx="857250" cy="528066"/>
            <a:chOff x="5429250" y="3552825"/>
            <a:chExt cx="857250" cy="528066"/>
          </a:xfrm>
        </p:grpSpPr>
        <p:sp>
          <p:nvSpPr>
            <p:cNvPr id="16" name="Rectangle 16"/>
            <p:cNvSpPr/>
            <p:nvPr/>
          </p:nvSpPr>
          <p:spPr>
            <a:xfrm>
              <a:off x="5429250" y="3552825"/>
              <a:ext cx="857250" cy="5143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429250" y="3552825"/>
              <a:ext cx="85725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763000" y="3333750"/>
            <a:ext cx="857250" cy="857250"/>
            <a:chOff x="8763000" y="3333750"/>
            <a:chExt cx="857250" cy="857250"/>
          </a:xfrm>
        </p:grpSpPr>
        <p:sp>
          <p:nvSpPr>
            <p:cNvPr id="19" name="Ellipse 19"/>
            <p:cNvSpPr/>
            <p:nvPr/>
          </p:nvSpPr>
          <p:spPr>
            <a:xfrm>
              <a:off x="8763000" y="3333750"/>
              <a:ext cx="857250" cy="857250"/>
            </a:xfrm>
            <a:prstGeom prst="ellipse">
              <a:avLst/>
            </a:prstGeom>
            <a:solidFill>
              <a:srgbClr val="F2F6F8"/>
            </a:solidFill>
            <a:ln w="9525">
              <a:solidFill>
                <a:srgbClr val="167DA8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8763000" y="3552825"/>
            <a:ext cx="857250" cy="528066"/>
            <a:chOff x="8763000" y="3552825"/>
            <a:chExt cx="857250" cy="528066"/>
          </a:xfrm>
        </p:grpSpPr>
        <p:sp>
          <p:nvSpPr>
            <p:cNvPr id="21" name="Rectangle 21"/>
            <p:cNvSpPr/>
            <p:nvPr/>
          </p:nvSpPr>
          <p:spPr>
            <a:xfrm>
              <a:off x="8763000" y="3552825"/>
              <a:ext cx="857250" cy="5143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763000" y="3552825"/>
              <a:ext cx="85725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2952750" y="3762375"/>
            <a:ext cx="2476500" cy="9525"/>
          </a:xfrm>
          <a:custGeom>
            <a:avLst/>
            <a:gdLst/>
            <a:ahLst/>
            <a:cxnLst/>
            <a:rect l="l" t="t" r="r" b="b"/>
            <a:pathLst>
              <a:path w="2476500" h="9525">
                <a:moveTo>
                  <a:pt x="0" y="0"/>
                </a:moveTo>
                <a:lnTo>
                  <a:pt x="2476500" y="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3810000" y="3276600"/>
            <a:ext cx="762000" cy="440055"/>
            <a:chOff x="3810000" y="3276600"/>
            <a:chExt cx="762000" cy="440055"/>
          </a:xfrm>
        </p:grpSpPr>
        <p:sp>
          <p:nvSpPr>
            <p:cNvPr id="25" name="Rectangle 25"/>
            <p:cNvSpPr/>
            <p:nvPr/>
          </p:nvSpPr>
          <p:spPr>
            <a:xfrm>
              <a:off x="3810000" y="3276600"/>
              <a:ext cx="762000" cy="4286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3810000" y="3276600"/>
              <a:ext cx="76200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6286500" y="3762375"/>
            <a:ext cx="2476500" cy="9525"/>
          </a:xfrm>
          <a:custGeom>
            <a:avLst/>
            <a:gdLst/>
            <a:ahLst/>
            <a:cxnLst/>
            <a:rect l="l" t="t" r="r" b="b"/>
            <a:pathLst>
              <a:path w="2476500" h="9525">
                <a:moveTo>
                  <a:pt x="0" y="0"/>
                </a:moveTo>
                <a:lnTo>
                  <a:pt x="2476500" y="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grpSp>
        <p:nvGrpSpPr>
          <p:cNvPr id="31" name="Group 31"/>
          <p:cNvGrpSpPr/>
          <p:nvPr/>
        </p:nvGrpSpPr>
        <p:grpSpPr>
          <a:xfrm>
            <a:off x="7143750" y="3276600"/>
            <a:ext cx="762000" cy="440055"/>
            <a:chOff x="7143750" y="3276600"/>
            <a:chExt cx="762000" cy="440055"/>
          </a:xfrm>
        </p:grpSpPr>
        <p:sp>
          <p:nvSpPr>
            <p:cNvPr id="29" name="Rectangle 29"/>
            <p:cNvSpPr/>
            <p:nvPr/>
          </p:nvSpPr>
          <p:spPr>
            <a:xfrm>
              <a:off x="7143750" y="3276600"/>
              <a:ext cx="762000" cy="4286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143750" y="3276600"/>
              <a:ext cx="76200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79425" y="4762500"/>
            <a:ext cx="10202925" cy="782652"/>
            <a:chOff x="979425" y="4762500"/>
            <a:chExt cx="10202925" cy="782652"/>
          </a:xfrm>
        </p:grpSpPr>
        <p:sp>
          <p:nvSpPr>
            <p:cNvPr id="32" name="Rectangle 32"/>
            <p:cNvSpPr/>
            <p:nvPr/>
          </p:nvSpPr>
          <p:spPr>
            <a:xfrm>
              <a:off x="990600" y="47625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90600" y="47625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与 B 相同，B 与 C 不同，所以 A 与 C 不同：0 xor 1=1。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找根时累积沿途关系，就能得到每个点与根的关系。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80313" y="5753100"/>
            <a:ext cx="10202037" cy="396050"/>
            <a:chOff x="980313" y="5753100"/>
            <a:chExt cx="10202037" cy="396050"/>
          </a:xfrm>
        </p:grpSpPr>
        <p:sp>
          <p:nvSpPr>
            <p:cNvPr id="35" name="Rectangle 35"/>
            <p:cNvSpPr/>
            <p:nvPr/>
          </p:nvSpPr>
          <p:spPr>
            <a:xfrm>
              <a:off x="990600" y="57531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90600" y="57531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若两点同根，它们各自到根的关系再异或，就是两点之间的关系。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只知道“同一组”，还不能回答奇偶关系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设三个前缀点 A、B、C。已知 A 与 B 的奇偶相同，B 与 C 的奇偶不同。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33750"/>
            <a:ext cx="10202925" cy="782652"/>
            <a:chOff x="979425" y="3333750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337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就能推出 A 与 C 不同。把相同记 0、不同记 1，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沿两条关系异或：0 xor 1=1。多个关系也可以这样一路合起来。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19675"/>
            <a:ext cx="10202418" cy="410718"/>
            <a:chOff x="979932" y="50196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196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并查集的父子连线上再记一个 0 或 1，找根时就能同时求出这条关系。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 博弈游戏：新回答与旧关系冲突了吗？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81917"/>
            <a:ext cx="10220325" cy="1268444"/>
            <a:chOff x="979456" y="2381917"/>
            <a:chExt cx="10220325" cy="1268444"/>
          </a:xfrm>
        </p:grpSpPr>
        <p:sp>
          <p:nvSpPr>
            <p:cNvPr id="7" name="body-answer"/>
            <p:cNvSpPr/>
            <p:nvPr/>
          </p:nvSpPr>
          <p:spPr>
            <a:xfrm>
              <a:off x="979456" y="2381917"/>
              <a:ext cx="10220325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普通并查集只记“在不在一组”，还不够。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再存每个点与父节点的异或关系，找根时一路异或，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就能知道它与根的关系，这样的结构叫带权并查集。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934492"/>
            <a:ext cx="10220325" cy="849344"/>
            <a:chOff x="979456" y="3934492"/>
            <a:chExt cx="10220325" cy="849344"/>
          </a:xfrm>
        </p:grpSpPr>
        <p:sp>
          <p:nvSpPr>
            <p:cNvPr id="9" name="body-cases"/>
            <p:cNvSpPr/>
            <p:nvPr/>
          </p:nvSpPr>
          <p:spPr>
            <a:xfrm>
              <a:off x="979456" y="393449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同根：两点到根的异或值再异或，应等于新要求 e。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异根：用新要求连接两根，并记下根之间的异或关系。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144167"/>
            <a:ext cx="10220325" cy="885158"/>
            <a:chOff x="979456" y="5144167"/>
            <a:chExt cx="10220325" cy="885158"/>
          </a:xfrm>
        </p:grpSpPr>
        <p:sp>
          <p:nvSpPr>
            <p:cNvPr id="11" name="body-result"/>
            <p:cNvSpPr/>
            <p:nvPr/>
          </p:nvSpPr>
          <p:spPr>
            <a:xfrm>
              <a:off x="979456" y="5144167"/>
              <a:ext cx="10220325" cy="885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按输入顺序处理。第 t 条首次冲突，就输出 t−1。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全部 m 条都能成立则输出 m；时间 O(m log m)，空间 O(m)。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模拟练习：这些边界应该怎样写？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353342"/>
            <a:ext cx="10220325" cy="430244"/>
            <a:chOff x="979456" y="2353342"/>
            <a:chExt cx="10220325" cy="430244"/>
          </a:xfrm>
        </p:grpSpPr>
        <p:sp>
          <p:nvSpPr>
            <p:cNvPr id="7" name="body-q-prefix"/>
            <p:cNvSpPr/>
            <p:nvPr/>
          </p:nvSpPr>
          <p:spPr>
            <a:xfrm>
              <a:off x="979456" y="235334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查询闭区间 [1,r] 的和，要减去哪个前缀？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2877217"/>
            <a:ext cx="10220325" cy="430244"/>
            <a:chOff x="979456" y="2877217"/>
            <a:chExt cx="10220325" cy="430244"/>
          </a:xfrm>
        </p:grpSpPr>
        <p:sp>
          <p:nvSpPr>
            <p:cNvPr id="9" name="body-a-prefix"/>
            <p:cNvSpPr/>
            <p:nvPr/>
          </p:nvSpPr>
          <p:spPr>
            <a:xfrm>
              <a:off x="979456" y="287721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减 S[0]。没有取数的前缀，和为 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3591592"/>
            <a:ext cx="10220325" cy="430244"/>
            <a:chOff x="979456" y="3591592"/>
            <a:chExt cx="10220325" cy="430244"/>
          </a:xfrm>
        </p:grpSpPr>
        <p:sp>
          <p:nvSpPr>
            <p:cNvPr id="11" name="body-q-difference"/>
            <p:cNvSpPr/>
            <p:nvPr/>
          </p:nvSpPr>
          <p:spPr>
            <a:xfrm>
              <a:off x="979456" y="359159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给闭区间 [l,r] 加 v，在哪个位置停止这次增加？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9456" y="4115467"/>
            <a:ext cx="10220325" cy="430244"/>
            <a:chOff x="979456" y="4115467"/>
            <a:chExt cx="10220325" cy="430244"/>
          </a:xfrm>
        </p:grpSpPr>
        <p:sp>
          <p:nvSpPr>
            <p:cNvPr id="13" name="body-a-difference"/>
            <p:cNvSpPr/>
            <p:nvPr/>
          </p:nvSpPr>
          <p:spPr>
            <a:xfrm>
              <a:off x="979456" y="4115467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在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r+1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处减 v；第 r 项仍然要增加，不能提前停止。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56" y="4829842"/>
            <a:ext cx="10220325" cy="430244"/>
            <a:chOff x="979456" y="4829842"/>
            <a:chExt cx="10220325" cy="430244"/>
          </a:xfrm>
        </p:grpSpPr>
        <p:sp>
          <p:nvSpPr>
            <p:cNvPr id="15" name="body-q-coordinates"/>
            <p:cNvSpPr/>
            <p:nvPr/>
          </p:nvSpPr>
          <p:spPr>
            <a:xfrm>
              <a:off x="979456" y="4829842"/>
              <a:ext cx="102203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离散化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后，一个小格子的面积一定是 1 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9456" y="5353717"/>
            <a:ext cx="10220325" cy="580358"/>
            <a:chOff x="979456" y="5353717"/>
            <a:chExt cx="10220325" cy="580358"/>
          </a:xfrm>
        </p:grpSpPr>
        <p:sp>
          <p:nvSpPr>
            <p:cNvPr id="17" name="body-a-coordinates"/>
            <p:cNvSpPr/>
            <p:nvPr/>
          </p:nvSpPr>
          <p:spPr>
            <a:xfrm>
              <a:off x="979456" y="5353717"/>
              <a:ext cx="10220325" cy="580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不一定。用相邻原横坐标算宽，用相邻原纵坐标算高，再相乘。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38225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换一种存法，程序能少做哪些事？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56" y="2486692"/>
            <a:ext cx="10220325" cy="849344"/>
            <a:chOff x="979456" y="2486692"/>
            <a:chExt cx="10220325" cy="849344"/>
          </a:xfrm>
        </p:grpSpPr>
        <p:sp>
          <p:nvSpPr>
            <p:cNvPr id="7" name="body-meaning"/>
            <p:cNvSpPr/>
            <p:nvPr/>
          </p:nvSpPr>
          <p:spPr>
            <a:xfrm>
              <a:off x="979456" y="2486692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反复求和，就保存累计结果；整段加数，就记录边界变化。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坐标范围太大，就只给关键位置安排编号。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56" y="3772567"/>
            <a:ext cx="10220325" cy="849344"/>
            <a:chOff x="979456" y="3772567"/>
            <a:chExt cx="10220325" cy="849344"/>
          </a:xfrm>
        </p:grpSpPr>
        <p:sp>
          <p:nvSpPr>
            <p:cNvPr id="9" name="body-conditions"/>
            <p:cNvSpPr/>
            <p:nvPr/>
          </p:nvSpPr>
          <p:spPr>
            <a:xfrm>
              <a:off x="979456" y="3772567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写代码前，先把“数组保存什么、下标指什么”说清。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再检查：查询是否静态，修改是否最后统一恢复，真实距离是否保留。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56" y="5125117"/>
            <a:ext cx="10220325" cy="849344"/>
            <a:chOff x="979456" y="5125117"/>
            <a:chExt cx="10220325" cy="849344"/>
          </a:xfrm>
        </p:grpSpPr>
        <p:sp>
          <p:nvSpPr>
            <p:cNvPr id="11" name="body-next"/>
            <p:cNvSpPr/>
            <p:nvPr/>
          </p:nvSpPr>
          <p:spPr>
            <a:xfrm>
              <a:off x="979456" y="5125117"/>
              <a:ext cx="10220325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下一章学习分治与倍增：拆开大问题，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或预存较长的跳跃、区间，继续减少重复工作。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0</ns0:Words>
  <ns0:Application>Microsoft Office PowerPoint</ns0:Application>
  <ns0:PresentationFormat>On-screen Show (16:9)</ns0:PresentationFormat>
  <ns0:Paragraphs>0</ns0:Paragraphs>
  <ns0:Slides>146</ns0:Slides>
  <ns0:Notes>0</ns0:Notes>
  <ns0:HiddenSlides>0</ns0:HiddenSlides>
  <ns0:MMClips>0</ns0:MMClips>
  <ns0:ScaleCrop>false</ns0:ScaleCrop>
  <ns0:HeadingPairs>
    <ns1:vector size="4" baseType="variant">
      <ns1:variant>
        <ns1:lpstr>Theme</ns1:lpstr>
      </ns1:variant>
      <ns1:variant>
        <ns1:i4>1</ns1:i4>
      </ns1:variant>
      <ns1:variant>
        <ns1:lpstr>Slide Titles</ns1:lpstr>
      </ns1:variant>
      <ns1:variant>
        <ns1:i4>0</ns1:i4>
      </ns1:variant>
    </ns1:vector>
  </ns0:HeadingPairs>
  <ns0:TitlesOfParts>
    <ns1:vector size="1" baseType="lpstr">
      <ns1:lpstr>Office Theme</ns1:lpstr>
    </ns1:vector>
  </ns0:TitlesOfParts>
  <ns0:Manager/>
  <ns0:Company/>
  <ns0:LinksUpToDate>false</ns0:LinksUpToDate>
  <ns0:SharedDoc>false</ns0:SharedDoc>
  <ns0:HyperlinkBase/>
  <ns0:HyperlinksChanged>false</ns0:HyperlinksChanged>
  <ns0:AppVersion>14.0000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2026-10-08T06:13:16Z</dcterms:created>
  <dcterms:modified xsi:type="dcterms:W3CDTF">2026-10-08T06:13:16Z</dcterms:modified>
  <cp:category/>
  <cp:contentStatus/>
</cp:coreProperties>
</file>