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75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  <Relationship Id="rId75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6.xml"/>
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_rels/notesSlide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8.xml"/>
</Relationships>
</file>

<file path=ppt/notesSlides/_rels/notesSlide4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9.xml"/>
</Relationships>
</file>

<file path=ppt/notesSlides/_rels/notesSlide5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0.xml"/>
</Relationships>
</file>

<file path=ppt/notesSlides/_rels/notesSlide5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1.xml"/>
</Relationships>
</file>

<file path=ppt/notesSlides/_rels/notesSlide5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2.xml"/>
</Relationships>
</file>

<file path=ppt/notesSlides/_rels/notesSlide5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3.xml"/>
</Relationships>
</file>

<file path=ppt/notesSlides/_rels/notesSlide5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4.xml"/>
</Relationships>
</file>

<file path=ppt/notesSlides/_rels/notesSlide5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5.xml"/>
</Relationships>
</file>

<file path=ppt/notesSlides/_rels/notesSlide5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6.xml"/>
</Relationships>
</file>

<file path=ppt/notesSlides/_rels/notesSlide5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7.xml"/>
</Relationships>
</file>

<file path=ppt/notesSlides/_rels/notesSlide5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8.xml"/>
</Relationships>
</file>

<file path=ppt/notesSlides/_rels/notesSlide5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9.xml"/>
</Relationships>
</file>

<file path=ppt/notesSlides/_rels/notesSlide6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0.xml"/>
</Relationships>
</file>

<file path=ppt/notesSlides/_rels/notesSlide6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1.xml"/>
</Relationships>
</file>

<file path=ppt/notesSlides/_rels/notesSlide6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2.xml"/>
</Relationships>
</file>

<file path=ppt/notesSlides/_rels/notesSlide6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3.xml"/>
</Relationships>
</file>

<file path=ppt/notesSlides/_rels/notesSlide6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4.xml"/>
</Relationships>
</file>

<file path=ppt/notesSlides/_rels/notesSlide6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5.xml"/>
</Relationships>
</file>

<file path=ppt/notesSlides/_rels/notesSlide6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6.xml"/>
</Relationships>
</file>

<file path=ppt/notesSlides/_rels/notesSlide6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7.xml"/>
</Relationships>
</file>

<file path=ppt/notesSlides/_rels/notesSlide6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8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章学习两类看似不同的需求：反复取出最小或最大元素，以及在修改后查询前缀和。共同办法是只维护操作真正需要的信息，让一次操作只经过一条短路径。我们会通过八道例题，把数据含义、推导、实现和验证连起来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回忆数组、二叉树、排序、前缀和、差分和二进制。如果每次只需要当前最小值，是否必须先把全部数排好序？请先给出自己的判断，再揭示本章目标。我们要能画出一次操作改变的位置，并说明这些局部修改为什么足够、为什么比整体重算更快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先研究插入一个数的场景。插入以后，能不能只修复局部关系而不重新排序？二叉堆把树的形状和父子之间的大小关系分开规定，由此推出上浮和下沉。随后再用反复取根完成排序。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堆同时有形状规则和大小规则。完全二叉树最后一层必须从左向右连续填入。小根堆要求父亲不大于孩子，大根堆则相反。看这个自拟例子，根是二，两个孩子分别为七和三；二同时不大于两个孩子，所以这是合法小根堆。让学生比较七与三，再揭示提醒：兄弟之间不要求有序，堆数组也不一定是排序后的数组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结点中写的是下标，数组从一开始。完全二叉树的连续形状让我们不必存指针：下标为i的结点，其父亲下标为i除以二向下取整，两个孩子为二i与二i加一。例如下标四的父亲是二，二的孩子是四和五。计算出下标后，还必须检查是否不超过当前大小，否则那个孩子不存在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五之一维护小根堆，支持插入、读取最小值、删除一个最小值。读取时根已经给出答案。插入先把新数放到末尾，形状就仍然正确；删除则用最后一个数填根，删掉末尾后形状同样正确。接下来只需修复新造成的不合法父子关系，不必检查没有变化的部分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自拟小根堆三、七、五演示插入二。先把二放到下标四，比较它和父亲七；交换后得到三、二、五、七，当前位置变成二。再比较二和根三，交换后得到二、三、五、七，当前位置到达根。每次点击揭示一次状态变化。让学生指出没有经过的父子关系为何仍然成立，从而认识到只有新叶子到根的路径可能需要修复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对应刚才的演算，先在数组末尾加入新值，再用最后一个有效下标作为当前位置。循环同时检查两个条件：当前位置不是根，并且它小于父亲。满足时交换，然后让下标除以二，继续向上。小于号对应小根堆，相等时不交换。到根，或父亲已经不大于当前值，就可以停止。请学生指出如果漏写下标大于一的条件，会访问哪个错误位置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仍用自拟例子，删除二、三、五、七中的根二，最后的七填到根，得到七、三、五。根要下降时必须选较小的孩子三，因为三上移后同时不大于七和五。若误选五，就会得到五、三、七，根仍大于左孩子。最后让学生讨论只有左孩子的情况：这时只能比较左孩子，不能读取不存在的右孩子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入保证删除前堆非空。先把末尾填到根，再删除数组末尾，得到新的有效大小。只要左孩子存在就可以进入循环，先假设选择左孩子；右孩子确实存在且更小时才改选右孩子。当前值不大于较小孩子时停止，否则交换并继续从孩子位置下沉。若原来只有一个元素，删除后大小为零，循环不会执行。请把每一段条件对应到上一页的错误选择和边界情况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浮时，父值被换到下方，它仍不大于原有孩子，潜在的问题只会继续留在新值与新父亲之间。下沉时，较小孩子上移后同时不大于左右两侧，潜在的问题只会跟着被换下的值向下移动。两种操作每次都走一层，而完全二叉树高度为对数级。因此读取堆顶是常数时间，插入和删除是对数时间，总空间为线性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五之二要求按非降序输出所有数，本章用堆完成。以四、一、三、一为自拟输入，把它们全部放入小根堆，再依次输出堆顶并删除，输出序列依次变成[1]、[1,1]、[1,1,3]、[1,1,3,4]。两个一来自两个不同输入元素，都要保留。每次取到剩余元素中的最小者，接在已有前缀后仍然有序。逐次扫描最小值需平方时间，堆把每次取最小值降到对数时间，总计n乘log n。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标准库优先队列的三个模板参数分别给出元素类型、底层容器和比较器。这里的ll表示long long，greater让最小者优先。读入时全部push，输出时先top读取，再pop删除。top不会删除元素，pop也不会返回被删除的值。若去掉greater，默认成为大根堆，这段循环就按非升序输出。请学生用两个相等元素检查循环次数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只呈现问题，让学生判断二、七、三是否为小根堆、是否已经有序，并给出依据。随后揭示答案：二不大于两个孩子，所以堆合法；七仍在三前面，所以数组没有排序。堆只维护足以找到极值的局部关系，必须反复取根并修复才能得到完整的有序序列。这也回答了本节开始时是否需要整体排序的问题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接下来用优先队列解决合并果子、k叉编码和蚯蚓。首先确定谁应该最先取出，再判断数据是否还包含可利用的单调性。优先队列是按优先级提供元素的接口，堆是实现这种接口的常用方法。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标准库默认优先队列让最大者先出队，greater则让最小者先出队。理解比较器时，可以记住：返回真表示左边对象的优先级更低。多关键字比较先看主关键字，只有相等时才看次关键字；完全相同应返回假。比较规则必须严格且一致，否则堆无法维护稳定的优先关系。下一题先只按重量比较，之后再增加高度作为第二关键字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次合并两堆果子，费用是两堆重量之和，目标是最终只剩一堆且总费用最小。用一、二、三这个自拟例子比较：先合一和二，费用是三加六，得到九；先合二和三，费用是五加六，得到十一。两种顺序的最后总重量相同，费用却不同，因为某些重量会被重复收费。无法枚举所有合并顺序，需要解释怎样安排这些重复收费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一、二、三、四、五继续演算，每次取当前最小的两项。先合一和二得到三，费用累计三；再合两个三得到六，累计九；再合四和五得到九，累计十八；最后合六和九得到十五，累计三十三。每次点击只推进一轮。新重量一定要重新放回候选集合，否则后续选择就不是从全部当前果堆中选最小的两项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上一页的每次合并画成一个父结点，根是十五，孩子为六和九。六来自三与三，其中一个三又来自一与二；九来自四与五。每个叶子的重量沿根方向每经过一条边，就在一次合并费用中出现。因此总费用等于每个叶子重量乘深度再求和。例如叶子一的深度为三，它被收费三次。权重小的叶子适合放得更深，这个直觉下一页要用交换论证说明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取一棵最优合并树中的一对最深兄弟叶子，把两个最小权交换到这两个位置。若a不大于b，而第一个位置深度不小于第二个位置，把较小权放深处不会增大费用；两种费用相减得到两个差的乘积，就能验证式子的方向。因此存在一个最优解，让最小两权先成为兄弟。把它们缩成权为a加b的新叶子，剩下仍是同类最优子问题；如果剩下部分不是最优，还能替换得更好，与原来最优矛盾。贪心因此可以反复进行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小根堆中只要还有至少两项，就各取一次最小值，累加合并费用，并把新重量放回。注意两次top后都要pop，否则会重复读取同一项。只有一堆时无需合并，答案为零；一般共进行n减一轮，每轮只有常数次堆操作，所以时间为n乘log n，空间为线性。累计费用使用long long，不能只根据单个输入重量选择整数类型。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五之四使用k种符号为字符编码。字符出现次数为权重，先使总文本长度最小，再在这个条件下使最长码长最短。把编码看作从根到叶的分支路径，字符只放在叶子上；某编码是另一个编码的前缀，就相当于字符结点成了另一个字符结点的祖先，这不允许。每个字符码长等于叶子深度，总文本长度仍是权重乘深度的总和，所以可以接到哈夫曼合并模型上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次把k项合成一项，项数减少k减一。若补入r个零权叶子，就必须让n加r减一能够被k减一整除，才能反复取满k项直到只剩一项。最小非负的补零数由页面公式计算，外层取模处理本来已经整除的情况。例如k为三，四项需要补一个零，五项则不需要补。零权叶子用来填补空分支，不直接增加加权码长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算n减一除以k减一的余数，再求还缺多少，最后再取一次模。以k为三、n为五为例，余数为零；中间计算会得到二，但实际应该补零个，外层取模正是把这个二改成零。补入的结点权和高度都为零。让学生先预测省掉外层取模的结果，再揭示反例，避免机械背下公式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权重一、二、三、四和三种编码符号作自拟例子。先补一个零，第一次合并零、一、二得到权三、高一，费用三；剩下原叶三、四和新结点三。第二次合并得到根十、高二，费用再加十，总长度十三，最长码长二。注意两个权三虽然权相同，高度分别为零和一，这会关系到第二层优化目标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个堆结点保存权重与高度，叶子高度为零，新父亲高度是最大子高加一。先按权重从小到大，同权时按高度从低到高。用二叉、权重一一二二作自拟反例：先合两个一，剩下三个权二，高度分别为一、零、零。先合两个高度零的结点，最终高二；先合高度一和零，最终高三。两种方案费用都为十二，因此同权时还要比较高度，才能保证最长码长最小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补零之后，每轮都可以取满k个结点。sum累加这k个权重，height记录每个孩子高度加一后的最大值；然后把sum加入累计答案，再把新的权重与高度一起压回堆。循环结束后，累计答案是文本总长度，根的高度是最长码长。请学生解释为什么height不能累加，也不能只看最后取出的孩子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写完后检查两个独立目标：数量上能否每次取满k项，以及同权时是否优先取较矮子树。主目标仍由最深兄弟交换和缩并证明，第二关键字处理最长码长。费用用六十四位整数，包含补零后的复杂度为n加k乘以其对数；本题k至多九，可以记为n乘log n。再问学生，如果把叶高定义成一，最后应减几？揭示答案是一，因为码长统计边数，不是结点数。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五之五有m轮操作，每轮取当前最长的蚯蚓，第一段长度是原长乘u除以v向下取整，第二段用原长减第一段。其余蚯蚓增长q，新生的两段当轮不增长。切割阶段每t轮输出一次被切长度，全部结束后降序排列，每t只再输出一次。堆能找最大值，却不能高效逐只增加q，因此先消去统一加法，再寻找更快的取最大值方法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以初始长度十和八、增长量二、切割比例二分之一作为自拟演算。第一轮把十切成五和五，旧的八增长到十，所以得到十、五、五。第二轮再把十切成五和五，此前两个五增长到七，新段仍为五，得到七、七、五、五。请让学生指出哪些对象经历增长，再点击下一轮。时间顺序若算错，选什么数据结构都无法得到正确答案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统一维护累计增长offset，存储值等于实际值减去offset。第一轮后offset为二，存储八、三、三，还原就是十、五、五；第二轮后offset为四，存储三、三、一、一，还原就是七、七、五、五。所有数加同一个偏移，不改变大小关系。新段当轮不增长，所以必须减去已经更新的offset，才会在还原时得到正确长度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先取最大存储值并加偏移，得到实际长度，再以整数乘除求第一段，第二段直接相减。随后增加offset，最后把两个新段各自减去新offset再加入队列。仅对第一段取整能保证两段之和等于原长，乘法用long long，避免浮点舍入。若错误地让新段减旧offset，还原时就会多出一次增长q。请学生结合上一页第一轮的五变成存储三来检查代码位置。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设相邻两轮取出的实际最大长度为x与y，比例p等于u除以v。下一轮旧蚯蚓最多长到x加q，新段又不超过x，因此y不超过x加q。由于p在零与一之间，q为整数，第一段的取整长度至多增加q；减去多出来的一轮累计增长后，新的存储值不会比上一项大。第二段等于一减p乘x向上取整，同样满足这个界。因此同一类新段依产生顺序保存就是非增队列，允许相等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原蚯蚓按降序放入第一个队列，两类新段分别进入另外两个队列。自拟例子第一轮后，偏移为二，三个队首分别是八、三、三；取八再加二就是下一轮的实际长度十。第二轮产生的存储值为一，因此两个新段队列各由三变成三、一。每条队列都非增，全局最大值一定在三个队首中，不需要搜索队列内部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est最初为负一，表示还没有候选。扫描三个队列，先判断非空，再比较队首；尚无候选时直接接纳，否则只在更大时更新best。最后读取并弹出被选队首。这里始终至少有一只蚯蚓，所以循环结束后一定有候选，空队列则绝不能调用front。若并列最大，任选其一即可，不影响长度多重集与输出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切割阶段用step对抽样间隔取模，为零时输出当前切割长度。结束切割后不再增长，offset固定；继续取三队列中的最大队首，还原长度，按新的rank从一计数，直至取完n加m只。初始排序耗时n乘log n，之后每轮和每次输出只检查三个队首，总时间为n乘log n加m，空间为n加m。检查增长为零、零长新段、并列最大和一行没有抽样输出的情况，第二阶段不能沿用第一阶段的计数器。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接下来维护动态前缀和。核心是保存大小不同的区间块，使查询和修改都只经过少量块。学会这两个操作后，再用已经掌握的差分和离散化，转换新的查询需求。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二、一、三、四、五、六、七、八作为自拟数组，把第三项加二，第三个到第八个前缀和都要改变。直接保存原数组，修改快但求和要扫描；直接保存所有前缀和，查询快但修改要更新很长一段。能否换一种保存区间和的方式，让修改和查询都只处理少量区间？我们希望把两种操作都降到对数时间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用八位补码演示正整数十二。十二为末尾一一零零，负十二通过取反加一得到；把两者按位与，只有最低的一位一保留下来，因此lowbit十二为四，lowbit十四为二。树状数组用这个运算处理下标，不是处理数组数值。查询允许走到零后停止，更新的初始下标必须大于零，否则加上lowbit零仍为零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定义c下标i保存以i结尾、长度为lowbit i的一段区间和。仍用二、一、三、四、五、六、七、八：c四负责一到四，值十；c六负责五到六，值十一；c八负责一到八，值三十六。完整c数组是二、三、三、十、五、十一、七、三十六。请学生先自行算一个奇数下标的负责区间，再解释为何奇数结点只负责自己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求前六项时，先取c六负责的第五和第六项，再把下标减去lowbit六，来到四；取c四负责的前四项，然后来到零。两块既不重复也不遗漏，所以前六项和为十一加十等于二十一。闭区间三到六的和，再减去前两项和三，得到十八。图中的两段宽度反映所覆盖位置的范围，学生应能从图解释为什么相加即可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um从零累加，当前位置大于零时加入c当前位置，再减去当前位置的lowbit。每一步清掉下标二进制最低的一位一，因此只循环对数次。若输入位置本来就是零，循环不执行，返回零。求闭区间左端点到右端点时，要减去左端点前一项的前缀和；若减去左端点自己的前缀和，就会漏掉该项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把第三项加二，包含它的负责块依次是c三、c四和c八，所以它们由三变五、十变十二、三十六变三十八。c六只覆盖五到六，不包含第三项，仍为十一。更新后前六项和变为十一加十二等于二十三，三到六的和变为二十三减三等于二十。请学生画出三到四到八的路径，再找一个没有受到影响的块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dd把增量加入当前负责块，然后用下标加lowbit寻找下一个包含原位置的更大块，直到超过数组长度。数组从一开始，分配n加一个位置；负增量只是减少，完全适用。让学生特别检查零：lowbit零为零，循环下标将永远不变。更新起点必须为正，这是数据结构的下标条件，与数组中是否允许零或负数无关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例五之六直接把输入操作翻译成两个函数：单点加调用add，区间和用右前缀减左端点前一项的前缀。教学程序逐个add初始化，时间为n乘log n。也可以先计算前缀和，再按每个c的负责区间做一次减法，得到线性初始化。两种方式维护的c含义完全相同，理解负责区间后无需另背一种数据结构。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查询每次取走当前前缀末尾的完整块，剩下的仍是前缀，各块互不重叠并覆盖全部目标。修改沿更新路径访问所有包含原位置的块，其他块不应改变。这两点分别证明查询与修改正确，单次都只用对数时间，空间为线性。区间和还利用了加法可逆，能够用两个前缀和相减；最大值没有这种性质。两个前缀最大值都是九，无法确定中间那段的最大值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五之七支持区间加和单点查询，若逐项调用add，长区间修改仍很慢。用一、四、四、七作自拟原数组，它的差分为一、三、零、三。把第二到第三项都加二后，原数组变成一、六、六、七，差分变成一、五、零、一。差分定义是当前位置减去前一项，数组前面补一个零。区间内部相邻差没变，变化只有入口和出口，这就把长区间操作压缩成两个位置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左端点，当前位置加k、前一个位置不变，所以该差分加k；内部两项同时加k，相减后增量抵消。右端点之后，当前位置不变、前一个位置加k，所以差分减k，这让影响不再传到区间外。原数组位置p的值等于差分从一到p的和，因为中间项逐项抵消。上一页查询第三项时，一加五加零得到六，正是修改后的原值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读初始数组时，previous保存前一项，读到value后，把两者之差加入树状数组，再更新previous。区间加时只做左端点加delta，以及右端点后一项减delta；若右端点已是n，则后一项在有效范围外，不必加入。查询原数组的某个位置，只需求差分的该位置前缀和。树状数组的add和sum本身没有改变，改变的是它保存的数据含义，两类操作仍是对数时间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学生先在纸上标出整个区间一到n的入口和出口，不要马上展示答案。入口是一，出口是n加一，出口不会进入任何合法查询，所以只需把第一个差分加k。随后让学生把k改成负数检查，入口加k、出口减k的规则完全不变。边界无需凭记忆增加特殊公式，只需检查负责的有效位置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五之八统计左端点位置小于右端点、左值大于右值的逆序对，逐对比较为平方时间。把两个条件分工处理：从右向左扫描保证树中元素都在右侧，树状数组按值的排名维护频数，查询严格更小的值。用三、一、二、一作自拟例子，离散化只保留大小关系，相同值必须同排名。树状数组此时累加的是出现次数，不是原数值之和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最右边的一开始，右侧为空，贡献零，加入一个一。接着值二的右侧有一个更小的一，贡献一，然后加入二。再处理左边那个一，右侧没有严格更小值，贡献零，但仍要再加入一个一。最后处理三，它右侧三个数都更小，贡献三。总计四对，位置分别是一二、一三、一四、三四。每次点击让学生先算贡献，再解释为什么相等的一不被计入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把原数组复制为values，排序并去重，树状数组长度为不同值的个数。扫描时通过lower_bound找排名，再加一转成从一开始的下标。先查询rank减一，统计已加入元素中严格更小的频数，随后把当前排名频数加一。答案用long long。请学生分别预测把查询改为rank，以及把离散化排名从零开始，会出现什么错误。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个逆序对只会在处理它的左端点时被统计一次，那时右端点已在树状数组中，所以没有遗漏，也没有重复。全相等时答案应为零，能检验严格比较；严格降序时每对位置都构成逆序对，最大值为n乘n减一再除二，能检验整数范围。离散化和扫描合计n乘log n时间，空间为线性。两个极端输入各自针对一种常见错误。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下面十二道习题只给提示与关键答案，请先写出自己需要维护的量。它们包括线性建堆、双堆、多路归并、贪心删除、模拟和位运算，再扩展到离线计数与按值统计。每页先停在提示，学生作出判断后再揭示答案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提示是从最后一个非叶子结点开始，向前逐个下沉。处理父亲时两个子树都已经是堆，因此局部修复即可。逐次push建堆最坏为n乘log n，而Floyd建堆按结点高度累加成本，越高的结点越少，总和为线性；后续完整排序仍为n乘log n。实验应保持同一编译设置与数据，多次测量，区分建堆阶段与完整排序，不能脱离测量宣称固定加速倍数。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i次GET要求当前第i小的数。先提示用两个堆维护分界，再揭示：较小的i项放大根堆，其余放小根堆，且前者任何数不大于后者任何数。当较小部分数量恰好为i时，它的最大值就是答案。每次GET把目标排名增加一，再调整数量；ADD按分界插入，必要时移动堆顶。不能只平衡数量却忽略两部分的大小关系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题输出每个奇数前缀的中位数。较小一半放大根堆，较大一半放小根堆，保持分界有序，数量相差至多一。奇数长度时让较小部分多一个，它的堆顶就是中位数。插入后移动堆顶恢复数量条件，相等值也正常保留。总时间为N乘log N，空间为线性。与黑匣子对照，这里目标排名由当前长度决定。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个有序序列产生平方数量的两两和，但只需最小的N个。固定第一个序列中的一项，与第二个序列依次相加就得到一条有序链。把N条链首项放入小根堆，每次弹出某条链的当前项，只补这条链下一项，重复N次。尚未入堆的项不会比同链首项小，因此堆顶足以决定全局下一项。相同的和分别保留，堆至多N项，总时间为N乘log N。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按截止时间排序。考虑每个任务时把耗时加入大根堆与总耗时，若超过当前截止时间，就从已选任务中删掉耗时最长者。这样在保持任务数时尽量减少耗时，为后续留下更大余地。删除对象可以是刚加入的任务，不能只在旧任务中选择。排序与堆操作总计n乘log n，最终堆大小就是能完成的最大任务数。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题给二次函数在正整数自变量范围递增，所以每个函数的取值是一条有序链。先将各函数在一处的值加入小根堆，弹出函数i在x处的值，就补入它在x加一处的值，执行m次。堆项必须同时记录函数编号与自变量，才能找到正确后继。不同来源的相同数值分别计数，不能去重。时间为n加m乘log n，空间为n。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任务按高优先级先执行，同优先级先到达先执行。时间直接跳到下一次到达或完成事件：新任务来之前，当前任务若能完成就记录完成时刻并继续取堆顶；否则扣去这段已执行时间，保留剩余时间，再把新任务加入竞争。新任务同优先级时不能抢占先到者。堆为空则直接跳到下一个到达时间，无须逐时刻模拟。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若机器用原码或反码，如何得到正下标最低的一位一？提示学生观察减一，而不是依赖负数编码。对正数x，用x按位与上x减一的按位取反。因为减一清掉最低一，并把后面的零变成一，再取反与原数相与只剩最低一。正数的位表示一致，因此原码和反码都能用；零需要单独返回零。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解决配对目标，再处理相邻交换。两列火柴按长度同排名配对，平方距离和最小；然后按照第一列原位置，写出它们在第二列中的对应位置，形成排列。最少相邻交换次数就是该排列的逆序对数，因为一次相邻交换至多消去一对，而逐次消去相邻逆序能够达到这个下界。输出前对一亿减三取模。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近邻是在整个原序列中确定，然后查询一个位置区间内包含多少配对。值排序后，最近邻只可能在前驱或后继，两侧等距就都保留；有向配对依题意分别计数。把原位置转换为较小位置与较大位置组成的区间，按右端点离线。处理查询时加入右端点不超过查询右界的配对，再用树状数组统计左端点不小于查询左界的数量。最后累加查询编号乘该次计数。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存预约互不相交，所以可以按左端点有序维护。插入新预约时检查可能相交的前驱，再顺序检查后继，删除全部相交者，最后插入新预约。这里是闭区间，例如一到三与三到五端点接触也算相交。虽然某次操作可能删除很多项，但每项至多被删除一次，总删除次数为线性，结合有序集合，总时间为n乘log n。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轮选c个不同位置各减一，问能否做s轮。一个位置最多提供它当前值与s的较小者次操作；所有位置可提供次数之和至少为c乘s，是可行的充要条件。按值维护两个树状数组，分别保存数量和数值和，就能把左侧拆成小于s的数值和，加上不少于s的数量乘s。更新时移除旧值再加入新值，查询只是判断，不实际削减原数组。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本章方法带到新题时，先回答维护什么、改哪里、为什么足够。堆维护父子堆序，一次操作只沿一条路径修复；树状数组维护负责区间，查询拆成不重叠的块，更新寻找包含原位置的块。先写数据含义，再画一次操作，最后给出不变量。实现后检查相等值、端点、空结构和整数范围。</a:t>
            </a:r>
          </a:p>
        </p:txBody>
      </p:sp>
    </p:spTree>
  </p:cSld>
  <p:clrMapOvr>
    <a:masterClrMapping/>
  </p:clrMapOvr>
</p:notes>
</file>

<file path=ppt/slideLayouts/_rels/slideLayout12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章节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cover-title Placeholder"/>
          <p:cNvSpPr>
            <a:spLocks noGrp="1"/>
          </p:cNvSpPr>
          <p:nvPr>
            <p:ph type="title"/>
          </p:nvPr>
        </p:nvSpPr>
        <p:spPr>
          <a:xfrm>
            <a:off x="990600" y="2228850"/>
            <a:ext cx="10210800" cy="15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/>
            <a:r>
              <a:rPr lang="zh-CN" sz="48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cover-subtitle Placeholder"/>
          <p:cNvSpPr>
            <a:spLocks noGrp="1"/>
          </p:cNvSpPr>
          <p:nvPr>
            <p:ph type="body" idx="2"/>
          </p:nvPr>
        </p:nvSpPr>
        <p:spPr>
          <a:xfrm>
            <a:off x="1028700" y="4114800"/>
            <a:ext cx="10134600" cy="952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700"/>
            </a:lvl1pPr>
          </a:lstStyle>
          <a:p>
            <a:pPr algn="l" marL="0" indent="0">
              <a:lnSpc>
                <a:spcPts val="3750"/>
              </a:lnSpc>
              <a:buNone/>
            </a:pPr>
            <a:r>
              <a:rPr lang="zh-CN" sz="27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val="23935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教学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page-title Placeholder"/>
          <p:cNvSpPr>
            <a:spLocks noGrp="1"/>
          </p:cNvSpPr>
          <p:nvPr>
            <p:ph type="title"/>
          </p:nvPr>
        </p:nvSpPr>
        <p:spPr>
          <a:xfrm>
            <a:off x="838200" y="1438275"/>
            <a:ext cx="10515600" cy="571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200"/>
            </a:lvl1pPr>
          </a:lstStyle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val="30564018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小节过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section-title Placeholder"/>
          <p:cNvSpPr>
            <a:spLocks noGrp="1"/>
          </p:cNvSpPr>
          <p:nvPr>
            <p:ph type="title"/>
          </p:nvPr>
        </p:nvSpPr>
        <p:spPr>
          <a:xfrm>
            <a:off x="990600" y="2190750"/>
            <a:ext cx="10210800" cy="1314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900"/>
            </a:lvl1pPr>
          </a:lstStyle>
          <a:p>
            <a:pPr algn="l"/>
            <a:r>
              <a:rPr lang="zh-CN" sz="39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section-description Placeholder"/>
          <p:cNvSpPr>
            <a:spLocks noGrp="1"/>
          </p:cNvSpPr>
          <p:nvPr>
            <p:ph type="body" idx="2"/>
          </p:nvPr>
        </p:nvSpPr>
        <p:spPr>
          <a:xfrm>
            <a:off x="1028700" y="3905250"/>
            <a:ext cx="10134600" cy="1200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400"/>
            </a:lvl1pPr>
          </a:lstStyle>
          <a:p>
            <a:pPr algn="l" marL="0" indent="0">
              <a:lnSpc>
                <a:spcPts val="3600"/>
              </a:lnSpc>
              <a:buNone/>
            </a:pPr>
            <a:r>
              <a:rPr lang="zh-CN" sz="24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val="4069890360"/>
      </p:ext>
    </p:extLst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12" Type="http://schemas.openxmlformats.org/officeDocument/2006/relationships/theme" Target="../theme/theme1.xml"/>  <Relationship Id="rId13" Type="http://schemas.openxmlformats.org/officeDocument/2006/relationships/image" Target="../media/image_349b7aebbbcd46b1.jpg"/>
  <Relationship Id="rId14" Type="http://schemas.openxmlformats.org/officeDocument/2006/relationships/slideLayout" Target="../slideLayouts/slideLayout12.xml"/>
  <Relationship Id="rId15" Type="http://schemas.openxmlformats.org/officeDocument/2006/relationships/slideLayout" Target="../slideLayouts/slideLayout13.xml"/>
  <Relationship Id="rId16" Type="http://schemas.openxmlformats.org/officeDocument/2006/relationships/slideLayout" Target="../slideLayouts/slideLayout14.xml"/>
</Relationships>
</file>

<file path=ppt/slideMasters/slideMaster1.xml><?xml version="1.0" encoding="utf-8"?>
<p:sldMaster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 name="编程教学星空母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pace-bg Master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stage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526"/>
            </a:avLst>
          </a:prstGeom>
          <a:solidFill>
            <a:schemeClr val="lt1"/>
          </a:solidFill>
          <a:ln>
            <a:noFill/>
          </a:ln>
        </p:spPr>
      </p:sp>
    </p:spTree>
    <p:extLst>
      <p:ext uri="{BB962C8B-B14F-4D97-AF65-F5344CB8AC3E}">
        <p14:creationId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4"/>
    <p:sldLayoutId id="2147483661" r:id="rId15"/>
    <p:sldLayoutId id="2147483662" r:id="rId16"/>
  </p:sldLayoutIdLst>
  <p:txStyles>
    <p:titleStyle>
      <a:lvl1pPr algn="ctr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0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4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4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8.xml"/>
</Relationships>
</file>

<file path=ppt/slides/_rels/slide2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9.xml"/>
</Relationships>
</file>

<file path=ppt/slides/_rels/slide3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0.xml"/>
</Relationships>
</file>

<file path=ppt/slides/_rels/slide3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1.xml"/>
</Relationships>
</file>

<file path=ppt/slides/_rels/slide3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2.xml"/>
</Relationships>
</file>

<file path=ppt/slides/_rels/slide3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3.xml"/>
</Relationships>
</file>

<file path=ppt/slides/_rels/slide3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4.xml"/>
</Relationships>
</file>

<file path=ppt/slides/_rels/slide3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5.xml"/>
</Relationships>
</file>

<file path=ppt/slides/_rels/slide3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6.xml"/>
</Relationships>
</file>

<file path=ppt/slides/_rels/slide3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4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7.xml"/>
</Relationships>
</file>

<file path=ppt/slides/_rels/slide3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8.xml"/>
</Relationships>
</file>

<file path=ppt/slides/_rels/slide3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9.xml"/>
</Relationships>
</file>

<file path=ppt/slides/_rels/slide4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0.xml"/>
</Relationships>
</file>

<file path=ppt/slides/_rels/slide4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1.xml"/>
</Relationships>
</file>

<file path=ppt/slides/_rels/slide4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2.xml"/>
</Relationships>
</file>

<file path=ppt/slides/_rels/slide4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3.xml"/>
</Relationships>
</file>

<file path=ppt/slides/_rels/slide4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4.xml"/>
</Relationships>
</file>

<file path=ppt/slides/_rels/slide4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5.xml"/>
</Relationships>
</file>

<file path=ppt/slides/_rels/slide4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6.xml"/>
</Relationships>
</file>

<file path=ppt/slides/_rels/slide4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7.xml"/>
</Relationships>
</file>

<file path=ppt/slides/_rels/slide4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8.xml"/>
</Relationships>
</file>

<file path=ppt/slides/_rels/slide4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9.xml"/>
</Relationships>
</file>

<file path=ppt/slides/_rels/slide5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0.xml"/>
</Relationships>
</file>

<file path=ppt/slides/_rels/slide5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1.xml"/>
</Relationships>
</file>

<file path=ppt/slides/_rels/slide5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2.xml"/>
</Relationships>
</file>

<file path=ppt/slides/_rels/slide5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3.xml"/>
</Relationships>
</file>

<file path=ppt/slides/_rels/slide5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4.xml"/>
</Relationships>
</file>

<file path=ppt/slides/_rels/slide5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4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5.xml"/>
</Relationships>
</file>

<file path=ppt/slides/_rels/slide5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6.xml"/>
</Relationships>
</file>

<file path=ppt/slides/_rels/slide5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7.xml"/>
</Relationships>
</file>

<file path=ppt/slides/_rels/slide5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8.xml"/>
</Relationships>
</file>

<file path=ppt/slides/_rels/slide5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9.xml"/>
</Relationships>
</file>

<file path=ppt/slides/_rels/slide6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0.xml"/>
</Relationships>
</file>

<file path=ppt/slides/_rels/slide6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1.xml"/>
</Relationships>
</file>

<file path=ppt/slides/_rels/slide6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2.xml"/>
</Relationships>
</file>

<file path=ppt/slides/_rels/slide6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3.xml"/>
</Relationships>
</file>

<file path=ppt/slides/_rels/slide6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4.xml"/>
</Relationships>
</file>

<file path=ppt/slides/_rels/slide6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5.xml"/>
</Relationships>
</file>

<file path=ppt/slides/_rels/slide6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6.xml"/>
</Relationships>
</file>

<file path=ppt/slides/_rels/slide6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7.xml"/>
</Relationships>
</file>

<file path=ppt/slides/_rels/slide6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8.xml"/>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cover-title Placeholder Carrier"/>
          <p:cNvSpPr txBox="1"/>
          <p:nvPr>
            <p:ph type="title"/>
          </p:nvPr>
        </p:nvSpPr>
        <p:spPr>
          <a:xfrm>
            <a:off x="971550" y="2329815"/>
            <a:ext cx="5207508" cy="933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48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二叉堆与树状数组</a:t>
            </a:r>
          </a:p>
        </p:txBody>
      </p:sp>
      <p:sp>
        <p:nvSpPr>
          <p:cNvPr id="7" name="cover-subtitle Placeholder Carrier"/>
          <p:cNvSpPr txBox="1"/>
          <p:nvPr>
            <p:ph type="body" idx="2"/>
          </p:nvPr>
        </p:nvSpPr>
        <p:spPr>
          <a:xfrm>
            <a:off x="1014984" y="4137660"/>
            <a:ext cx="4485132" cy="100431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 marL="0" indent="0">
              <a:lnSpc>
                <a:spcPts val="3750"/>
              </a:lnSpc>
              <a:buNone/>
            </a:pPr>
            <a:r>
              <a:rPr lang="zh-CN" sz="27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只维护需要的信息，</a:t>
            </a:r>
            <a:br/>
            <a:r>
              <a:rPr lang="zh-CN" sz="27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让一次操作只走一条短路径。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17525" y="5525162"/>
            <a:ext cx="10145775" cy="430227"/>
            <a:chOff x="1017525" y="5525162"/>
            <a:chExt cx="10145775" cy="430227"/>
          </a:xfrm>
        </p:grpSpPr>
        <p:sp>
          <p:nvSpPr>
            <p:cNvPr id="8" name="body-chapter-roadmap"/>
            <p:cNvSpPr txBox="1"/>
            <p:nvPr/>
          </p:nvSpPr>
          <p:spPr>
            <a:xfrm>
              <a:off x="1017525" y="5525162"/>
              <a:ext cx="10145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反复取极值 · 动态前缀和 · 8道例题的推导与实现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只取最小值，需要维护什么？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96187"/>
            <a:ext cx="10526775" cy="694663"/>
            <a:chOff x="827025" y="2296187"/>
            <a:chExt cx="10526775" cy="694663"/>
          </a:xfrm>
        </p:grpSpPr>
        <p:sp>
          <p:nvSpPr>
            <p:cNvPr id="7" name="body-prior-knowledge"/>
            <p:cNvSpPr txBox="1"/>
            <p:nvPr/>
          </p:nvSpPr>
          <p:spPr>
            <a:xfrm>
              <a:off x="827025" y="2296187"/>
              <a:ext cx="10526775" cy="694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已经学过：数组、二叉树、排序、前缀和、差分、二进制。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4484" y="3213735"/>
            <a:ext cx="10529316" cy="1043940"/>
            <a:chOff x="824484" y="3213735"/>
            <a:chExt cx="10529316" cy="1043940"/>
          </a:xfrm>
        </p:grpSpPr>
        <p:sp>
          <p:nvSpPr>
            <p:cNvPr id="9" name="body-main-question"/>
            <p:cNvSpPr txBox="1"/>
            <p:nvPr/>
          </p:nvSpPr>
          <p:spPr>
            <a:xfrm>
              <a:off x="824484" y="3213735"/>
              <a:ext cx="10529316" cy="10439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4050"/>
                </a:lnSpc>
              </a:pPr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只读当前最小值，</a:t>
              </a:r>
              <a:br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需要把所有元素排好序吗？</a:t>
              </a:r>
            </a:p>
          </p:txBody>
        </p:sp>
      </p:grpSp>
      <p:sp>
        <p:nvSpPr>
          <p:cNvPr id="13" name="textbox-learning-target"/>
          <p:cNvSpPr/>
          <p:nvPr/>
        </p:nvSpPr>
        <p:spPr>
          <a:xfrm>
            <a:off x="838200" y="4676775"/>
            <a:ext cx="10515600" cy="1162050"/>
          </a:xfrm>
          <a:prstGeom prst="roundRect">
            <a:avLst>
              <a:gd name="adj" fmla="val 9836"/>
            </a:avLst>
          </a:prstGeom>
          <a:solidFill>
            <a:schemeClr val="lt2"/>
          </a:solidFill>
          <a:ln>
            <a:noFill/>
          </a:ln>
        </p:spPr>
        <p:txBody>
          <a:bodyPr wrap="square" lIns="183948" tIns="119585" rIns="183948" bIns="-33477" anchor="t" anchorCtr="0">
            <a:noAutofit/>
          </a:bodyPr>
          <a:lstStyle/>
          <a:p>
            <a:pPr algn="l">
              <a:lnSpc>
                <a:spcPts val="3300"/>
              </a:lnSpc>
            </a:pPr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本章要能：画出一次操作改变的位置，</a:t>
            </a:r>
            <a:br/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并解释这样修改为什么正确、为什么快。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section-title Placeholder Carrier"/>
          <p:cNvSpPr txBox="1"/>
          <p:nvPr>
            <p:ph type="title"/>
          </p:nvPr>
        </p:nvSpPr>
        <p:spPr>
          <a:xfrm>
            <a:off x="971550" y="2322195"/>
            <a:ext cx="2768194" cy="762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9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5.1 二叉堆</a:t>
            </a:r>
          </a:p>
        </p:txBody>
      </p:sp>
      <p:sp>
        <p:nvSpPr>
          <p:cNvPr id="7" name="section-description Placeholder Carrier"/>
          <p:cNvSpPr txBox="1"/>
          <p:nvPr>
            <p:ph type="body" idx="2"/>
          </p:nvPr>
        </p:nvSpPr>
        <p:spPr>
          <a:xfrm>
            <a:off x="1016508" y="3960495"/>
            <a:ext cx="5815584" cy="9265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 marL="0" indent="0">
              <a:lnSpc>
                <a:spcPts val="3600"/>
              </a:lnSpc>
              <a:buNone/>
            </a:pPr>
            <a:r>
              <a:rPr lang="zh-CN" sz="24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插入一个数后，是否必须重新排序？</a:t>
            </a:r>
            <a:br/>
            <a:r>
              <a:rPr lang="zh-CN" sz="24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从父子关系出发，推出上浮、下沉与排序。</a:t>
            </a:r>
          </a:p>
        </p:txBody>
      </p:sp>
    </p:spTree>
  </p:cSld>
  <p:clrMapOvr>
    <a:masterClrMapping/>
  </p:clrMapOvr>
  <p:transition p14:dur="350">
    <p:fade/>
  </p:transition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75879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完全二叉树 + 堆序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941325" y="2296187"/>
            <a:ext cx="3344925" cy="2963877"/>
            <a:chOff x="941325" y="2296187"/>
            <a:chExt cx="3344925" cy="2963877"/>
          </a:xfrm>
        </p:grpSpPr>
        <p:sp>
          <p:nvSpPr>
            <p:cNvPr id="7" name="TextBox 7"/>
            <p:cNvSpPr txBox="1"/>
            <p:nvPr/>
          </p:nvSpPr>
          <p:spPr>
            <a:xfrm>
              <a:off x="941325" y="2296187"/>
              <a:ext cx="310245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例如：小根堆 [2,7,3]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1971675" y="3305175"/>
              <a:ext cx="847725" cy="752475"/>
            </a:xfrm>
            <a:custGeom>
              <a:avLst/>
              <a:gdLst/>
              <a:ahLst/>
              <a:cxnLst/>
              <a:rect l="l" t="t" r="r" b="b"/>
              <a:pathLst>
                <a:path w="847725" h="752475">
                  <a:moveTo>
                    <a:pt x="847725" y="0"/>
                  </a:moveTo>
                  <a:lnTo>
                    <a:pt x="0" y="75247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2971800" y="3305175"/>
              <a:ext cx="847725" cy="752475"/>
            </a:xfrm>
            <a:custGeom>
              <a:avLst/>
              <a:gdLst/>
              <a:ahLst/>
              <a:cxnLst/>
              <a:rect l="l" t="t" r="r" b="b"/>
              <a:pathLst>
                <a:path w="847725" h="752475">
                  <a:moveTo>
                    <a:pt x="0" y="0"/>
                  </a:moveTo>
                  <a:lnTo>
                    <a:pt x="847725" y="75247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2" name="textbox-node-root"/>
            <p:cNvSpPr/>
            <p:nvPr/>
          </p:nvSpPr>
          <p:spPr>
            <a:xfrm>
              <a:off x="2533650" y="2809875"/>
              <a:ext cx="723900" cy="533400"/>
            </a:xfrm>
            <a:prstGeom prst="roundRect">
              <a:avLst>
                <a:gd name="adj" fmla="val 21429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-33478" tIns="91009" rIns="-33478" bIns="-33478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-node-left"/>
            <p:cNvSpPr/>
            <p:nvPr/>
          </p:nvSpPr>
          <p:spPr>
            <a:xfrm>
              <a:off x="1504950" y="4057650"/>
              <a:ext cx="723900" cy="533400"/>
            </a:xfrm>
            <a:prstGeom prst="roundRect">
              <a:avLst>
                <a:gd name="adj" fmla="val 21429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33478" tIns="91009" rIns="-33478" bIns="-33478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18" name="textbox-node-right"/>
            <p:cNvSpPr/>
            <p:nvPr/>
          </p:nvSpPr>
          <p:spPr>
            <a:xfrm>
              <a:off x="3562350" y="4057650"/>
              <a:ext cx="723900" cy="533400"/>
            </a:xfrm>
            <a:prstGeom prst="roundRect">
              <a:avLst>
                <a:gd name="adj" fmla="val 21429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33478" tIns="91009" rIns="-33478" bIns="-33478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79475" y="4829837"/>
              <a:ext cx="240647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2 ≤ 7，且 2 ≤ 3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5399025" y="2315237"/>
            <a:ext cx="5954775" cy="1056613"/>
            <a:chOff x="5399025" y="2315237"/>
            <a:chExt cx="5954775" cy="1056613"/>
          </a:xfrm>
        </p:grpSpPr>
        <p:sp>
          <p:nvSpPr>
            <p:cNvPr id="21" name="body-shape-rule"/>
            <p:cNvSpPr txBox="1"/>
            <p:nvPr/>
          </p:nvSpPr>
          <p:spPr>
            <a:xfrm>
              <a:off x="5399025" y="2315237"/>
              <a:ext cx="5954775" cy="10566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形状：完全二叉树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最后一层从左到右连续填入。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399025" y="3696362"/>
            <a:ext cx="5954775" cy="1142338"/>
            <a:chOff x="5399025" y="3696362"/>
            <a:chExt cx="5954775" cy="1142338"/>
          </a:xfrm>
        </p:grpSpPr>
        <p:sp>
          <p:nvSpPr>
            <p:cNvPr id="23" name="body-heap-rule"/>
            <p:cNvSpPr txBox="1"/>
            <p:nvPr/>
          </p:nvSpPr>
          <p:spPr>
            <a:xfrm>
              <a:off x="5399025" y="3696362"/>
              <a:ext cx="5954775" cy="11423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小根堆：父亲 ≤ 孩子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大根堆：父亲 ≥ 孩子</a:t>
              </a:r>
            </a:p>
          </p:txBody>
        </p:sp>
      </p:grpSp>
      <p:sp>
        <p:nvSpPr>
          <p:cNvPr id="27" name="textbox-warning"/>
          <p:cNvSpPr/>
          <p:nvPr/>
        </p:nvSpPr>
        <p:spPr>
          <a:xfrm>
            <a:off x="838200" y="5429250"/>
            <a:ext cx="10515600" cy="609600"/>
          </a:xfrm>
          <a:prstGeom prst="roundRect">
            <a:avLst>
              <a:gd name="adj" fmla="val 18750"/>
            </a:avLst>
          </a:prstGeom>
          <a:solidFill>
            <a:schemeClr val="lt2"/>
          </a:solidFill>
          <a:ln>
            <a:noFill/>
          </a:ln>
        </p:spPr>
        <p:txBody>
          <a:bodyPr wrap="square" lIns="183948" tIns="119585" rIns="183948" bIns="-33477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兄弟之间没有顺序要求；堆数组不一定有序。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用连续数组保存完全二叉树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941325" y="2239037"/>
            <a:ext cx="4087875" cy="2840052"/>
            <a:chOff x="941325" y="2239037"/>
            <a:chExt cx="4087875" cy="2840052"/>
          </a:xfrm>
        </p:grpSpPr>
        <p:sp>
          <p:nvSpPr>
            <p:cNvPr id="7" name="TextBox 7"/>
            <p:cNvSpPr txBox="1"/>
            <p:nvPr/>
          </p:nvSpPr>
          <p:spPr>
            <a:xfrm>
              <a:off x="941325" y="2239037"/>
              <a:ext cx="3739208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结点中写下标，数组从1开始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2295525" y="3028950"/>
              <a:ext cx="1038225" cy="523875"/>
            </a:xfrm>
            <a:custGeom>
              <a:avLst/>
              <a:gdLst/>
              <a:ahLst/>
              <a:cxnLst/>
              <a:rect l="l" t="t" r="r" b="b"/>
              <a:pathLst>
                <a:path w="1038225" h="523875">
                  <a:moveTo>
                    <a:pt x="1038225" y="0"/>
                  </a:moveTo>
                  <a:lnTo>
                    <a:pt x="0" y="52387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3543300" y="3028950"/>
              <a:ext cx="1038225" cy="523875"/>
            </a:xfrm>
            <a:custGeom>
              <a:avLst/>
              <a:gdLst/>
              <a:ahLst/>
              <a:cxnLst/>
              <a:rect l="l" t="t" r="r" b="b"/>
              <a:pathLst>
                <a:path w="1038225" h="523875">
                  <a:moveTo>
                    <a:pt x="0" y="0"/>
                  </a:moveTo>
                  <a:lnTo>
                    <a:pt x="1038225" y="52387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1438275" y="4038600"/>
              <a:ext cx="676275" cy="504825"/>
            </a:xfrm>
            <a:custGeom>
              <a:avLst/>
              <a:gdLst/>
              <a:ahLst/>
              <a:cxnLst/>
              <a:rect l="l" t="t" r="r" b="b"/>
              <a:pathLst>
                <a:path w="676275" h="504825">
                  <a:moveTo>
                    <a:pt x="676275" y="0"/>
                  </a:moveTo>
                  <a:lnTo>
                    <a:pt x="0" y="504825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2305050" y="4038600"/>
              <a:ext cx="676275" cy="504825"/>
            </a:xfrm>
            <a:custGeom>
              <a:avLst/>
              <a:gdLst/>
              <a:ahLst/>
              <a:cxnLst/>
              <a:rect l="l" t="t" r="r" b="b"/>
              <a:pathLst>
                <a:path w="676275" h="504825">
                  <a:moveTo>
                    <a:pt x="0" y="0"/>
                  </a:moveTo>
                  <a:lnTo>
                    <a:pt x="676275" y="504825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4" name="textbox-index-1"/>
            <p:cNvSpPr/>
            <p:nvPr/>
          </p:nvSpPr>
          <p:spPr>
            <a:xfrm>
              <a:off x="3086100" y="2657475"/>
              <a:ext cx="704850" cy="457200"/>
            </a:xfrm>
            <a:prstGeom prst="roundRect">
              <a:avLst>
                <a:gd name="adj" fmla="val 25000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33477" tIns="52910" rIns="-33477" bIns="-33477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7" name="textbox-index-2"/>
            <p:cNvSpPr/>
            <p:nvPr/>
          </p:nvSpPr>
          <p:spPr>
            <a:xfrm>
              <a:off x="1847850" y="3581400"/>
              <a:ext cx="704850" cy="457200"/>
            </a:xfrm>
            <a:prstGeom prst="roundRect">
              <a:avLst>
                <a:gd name="adj" fmla="val 25000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-33477" tIns="52910" rIns="-33477" bIns="-33477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0" name="textbox-index-3"/>
            <p:cNvSpPr/>
            <p:nvPr/>
          </p:nvSpPr>
          <p:spPr>
            <a:xfrm>
              <a:off x="4324350" y="3581400"/>
              <a:ext cx="704850" cy="457200"/>
            </a:xfrm>
            <a:prstGeom prst="roundRect">
              <a:avLst>
                <a:gd name="adj" fmla="val 25000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33477" tIns="52910" rIns="-33477" bIns="-33477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3" name="textbox-index-4"/>
            <p:cNvSpPr/>
            <p:nvPr/>
          </p:nvSpPr>
          <p:spPr>
            <a:xfrm>
              <a:off x="1038225" y="4562475"/>
              <a:ext cx="704850" cy="457200"/>
            </a:xfrm>
            <a:prstGeom prst="roundRect">
              <a:avLst>
                <a:gd name="adj" fmla="val 25000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-33477" tIns="52910" rIns="-33477" bIns="-33477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6" name="textbox-index-5"/>
            <p:cNvSpPr/>
            <p:nvPr/>
          </p:nvSpPr>
          <p:spPr>
            <a:xfrm>
              <a:off x="2657475" y="4562475"/>
              <a:ext cx="704850" cy="457200"/>
            </a:xfrm>
            <a:prstGeom prst="roundRect">
              <a:avLst>
                <a:gd name="adj" fmla="val 25000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-33477" tIns="52910" rIns="-33477" bIns="-33477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6332475" y="2615594"/>
            <a:ext cx="2061969" cy="1649427"/>
            <a:chOff x="6332475" y="2615594"/>
            <a:chExt cx="2061969" cy="1649427"/>
          </a:xfrm>
        </p:grpSpPr>
        <mc:AlternateContent>
          <mc:Choice Requires="a14">
            <p:sp>
              <p:nvSpPr>
                <p:cNvPr id="28" name="body-index-formula"/>
                <p:cNvSpPr txBox="1"/>
                <p:nvPr/>
              </p:nvSpPr>
              <p:spPr>
                <a:xfrm>
                  <a:off x="6332475" y="2615594"/>
                  <a:ext cx="5021325" cy="198498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rPr>
                    <a:t>父亲：</a:t>
                  </a:r>
                  <a14:m>
                    <m:oMath>
                      <m:d>
                        <m:dPr>
                          <m:begChr m:val="⌊"/>
                          <m:sepChr m:val=""/>
                          <m:endChr m:val="⌋"/>
                          <m:grow m:val="on"/>
                          <m:ctrlP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/</m:t>
                          </m:r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e>
                      </m:d>
                    </m:oMath>
                  </a14:m>
                  <a:br/>
                  <a:r>
                    <a:rPr lang="zh-CN" sz="2200" dirty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rPr>
                    <a:t>左孩子：2i</a:t>
                  </a:r>
                  <a:br/>
                  <a:r>
                    <a:rPr lang="zh-CN" sz="2200" dirty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rPr>
                    <a:t>右孩子：2i + 1</a:t>
                  </a:r>
                </a:p>
              </p:txBody>
            </p:sp>
          </mc:Choice>
        </mc:AlternateContent>
      </p:grpSp>
      <p:sp>
        <p:nvSpPr>
          <p:cNvPr id="32" name="textbox-valid-index"/>
          <p:cNvSpPr/>
          <p:nvPr/>
        </p:nvSpPr>
        <p:spPr>
          <a:xfrm>
            <a:off x="838200" y="5457825"/>
            <a:ext cx="10515600" cy="609600"/>
          </a:xfrm>
          <a:prstGeom prst="roundRect">
            <a:avLst>
              <a:gd name="adj" fmla="val 18750"/>
            </a:avLst>
          </a:prstGeom>
          <a:solidFill>
            <a:schemeClr val="lt2"/>
          </a:solidFill>
          <a:ln>
            <a:noFill/>
          </a:ln>
        </p:spPr>
        <p:txBody>
          <a:bodyPr wrap="square" lIns="183948" tIns="119585" rIns="183948" bIns="-33477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例如：4的父亲是2；只有下标 ≤ size 的孩子才存在。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77428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例5-1：三个操作，维护一个最小值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96187"/>
            <a:ext cx="10526775" cy="430227"/>
            <a:chOff x="827025" y="2296187"/>
            <a:chExt cx="10526775" cy="430227"/>
          </a:xfrm>
        </p:grpSpPr>
        <p:sp>
          <p:nvSpPr>
            <p:cNvPr id="7" name="body-problem-goal"/>
            <p:cNvSpPr txBox="1"/>
            <p:nvPr/>
          </p:nvSpPr>
          <p:spPr>
            <a:xfrm>
              <a:off x="827025" y="2296187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堆 · P3378 / J0501：插入、读取最小值、删除一个最小值。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048662"/>
            <a:ext cx="10526775" cy="542263"/>
            <a:chOff x="827025" y="3048662"/>
            <a:chExt cx="10526775" cy="542263"/>
          </a:xfrm>
        </p:grpSpPr>
        <p:sp>
          <p:nvSpPr>
            <p:cNvPr id="9" name="body-read-root"/>
            <p:cNvSpPr txBox="1"/>
            <p:nvPr/>
          </p:nvSpPr>
          <p:spPr>
            <a:xfrm>
              <a:off x="827025" y="3048662"/>
              <a:ext cx="10526775" cy="542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读取：</a:t>
              </a: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根已经是最小值，直接返回。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3924962"/>
            <a:ext cx="10526775" cy="542263"/>
            <a:chOff x="827025" y="3924962"/>
            <a:chExt cx="10526775" cy="542263"/>
          </a:xfrm>
        </p:grpSpPr>
        <p:sp>
          <p:nvSpPr>
            <p:cNvPr id="11" name="body-insert-end"/>
            <p:cNvSpPr txBox="1"/>
            <p:nvPr/>
          </p:nvSpPr>
          <p:spPr>
            <a:xfrm>
              <a:off x="827025" y="3924962"/>
              <a:ext cx="10526775" cy="542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插入：</a:t>
              </a: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新数放在末尾，先保证完全二叉树形状。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25" y="4801262"/>
            <a:ext cx="10526775" cy="542263"/>
            <a:chOff x="827025" y="4801262"/>
            <a:chExt cx="10526775" cy="542263"/>
          </a:xfrm>
        </p:grpSpPr>
        <p:sp>
          <p:nvSpPr>
            <p:cNvPr id="13" name="body-replace-root"/>
            <p:cNvSpPr txBox="1"/>
            <p:nvPr/>
          </p:nvSpPr>
          <p:spPr>
            <a:xfrm>
              <a:off x="827025" y="4801262"/>
              <a:ext cx="10526775" cy="542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删除：</a:t>
              </a: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用最后一个数填根，再修复父子大小关系。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7025" y="5648987"/>
            <a:ext cx="10526775" cy="430227"/>
            <a:chOff x="827025" y="5648987"/>
            <a:chExt cx="10526775" cy="430227"/>
          </a:xfrm>
        </p:grpSpPr>
        <p:sp>
          <p:nvSpPr>
            <p:cNvPr id="15" name="body-local-repair"/>
            <p:cNvSpPr txBox="1"/>
            <p:nvPr/>
          </p:nvSpPr>
          <p:spPr>
            <a:xfrm>
              <a:off x="827025" y="5648987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关键：只修复这次操作新造成的不合法关系。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57728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插入2：沿父亲方向上浮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77137"/>
            <a:ext cx="10526775" cy="430227"/>
            <a:chOff x="827025" y="2277137"/>
            <a:chExt cx="10526775" cy="430227"/>
          </a:xfrm>
        </p:grpSpPr>
        <p:sp>
          <p:nvSpPr>
            <p:cNvPr id="7" name="body-start-state"/>
            <p:cNvSpPr txBox="1"/>
            <p:nvPr/>
          </p:nvSpPr>
          <p:spPr>
            <a:xfrm>
              <a:off x="827025" y="2277137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例如：原小根堆 [3,7,5]，现在插入2。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95934" y="3023235"/>
            <a:ext cx="8391803" cy="528066"/>
            <a:chOff x="995934" y="3023235"/>
            <a:chExt cx="8391803" cy="528066"/>
          </a:xfrm>
        </p:grpSpPr>
        <p:sp>
          <p:nvSpPr>
            <p:cNvPr id="9" name="TextBox 9"/>
            <p:cNvSpPr txBox="1"/>
            <p:nvPr/>
          </p:nvSpPr>
          <p:spPr>
            <a:xfrm>
              <a:off x="995934" y="3023235"/>
              <a:ext cx="242636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[3, 7, 5, </a:t>
              </a:r>
              <a:r>
                <a:rPr lang="zh-CN" sz="27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2</a:t>
              </a:r>
              <a:r>
                <a:rPr lang="zh-CN" sz="27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]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189475" y="3077237"/>
              <a:ext cx="4198262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先放末尾；下标4，父亲下标2。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5934" y="3937635"/>
            <a:ext cx="8214104" cy="528066"/>
            <a:chOff x="995934" y="3937635"/>
            <a:chExt cx="8214104" cy="528066"/>
          </a:xfrm>
        </p:grpSpPr>
        <p:sp>
          <p:nvSpPr>
            <p:cNvPr id="12" name="TextBox 12"/>
            <p:cNvSpPr txBox="1"/>
            <p:nvPr/>
          </p:nvSpPr>
          <p:spPr>
            <a:xfrm>
              <a:off x="995934" y="3937635"/>
              <a:ext cx="242636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[3, </a:t>
              </a:r>
              <a:r>
                <a:rPr lang="zh-CN" sz="27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2</a:t>
              </a:r>
              <a:r>
                <a:rPr lang="zh-CN" sz="27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, 5, 7]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189475" y="3991637"/>
              <a:ext cx="4020563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 &lt; 7，交换；沿4 → 2上移。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95934" y="4852035"/>
            <a:ext cx="8510268" cy="528066"/>
            <a:chOff x="995934" y="4852035"/>
            <a:chExt cx="8510268" cy="528066"/>
          </a:xfrm>
        </p:grpSpPr>
        <p:sp>
          <p:nvSpPr>
            <p:cNvPr id="15" name="TextBox 15"/>
            <p:cNvSpPr txBox="1"/>
            <p:nvPr/>
          </p:nvSpPr>
          <p:spPr>
            <a:xfrm>
              <a:off x="995934" y="4852035"/>
              <a:ext cx="242636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[</a:t>
              </a:r>
              <a:r>
                <a:rPr lang="zh-CN" sz="27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2</a:t>
              </a:r>
              <a:r>
                <a:rPr lang="zh-CN" sz="27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, 3, 5, 7]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189475" y="4906037"/>
              <a:ext cx="4316727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 &lt; 3，再交换；沿2 → 1上移。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27025" y="5658512"/>
            <a:ext cx="10526775" cy="430227"/>
            <a:chOff x="827025" y="5658512"/>
            <a:chExt cx="10526775" cy="430227"/>
          </a:xfrm>
        </p:grpSpPr>
        <p:sp>
          <p:nvSpPr>
            <p:cNvPr id="18" name="body-path-invariant"/>
            <p:cNvSpPr txBox="1"/>
            <p:nvPr/>
          </p:nvSpPr>
          <p:spPr>
            <a:xfrm>
              <a:off x="827025" y="5658512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只有新叶子到根的路径可能失序；其余父子关系不变。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上浮代码：交换后继续找父亲</a:t>
            </a:r>
          </a:p>
        </p:txBody>
      </p:sp>
      <p:sp>
        <p:nvSpPr>
          <p:cNvPr id="9" name="textbox-push-code"/>
          <p:cNvSpPr/>
          <p:nvPr/>
        </p:nvSpPr>
        <p:spPr>
          <a:xfrm>
            <a:off x="838200" y="2171700"/>
            <a:ext cx="10515600" cy="2686050"/>
          </a:xfrm>
          <a:prstGeom prst="roundRect">
            <a:avLst>
              <a:gd name="adj" fmla="val 4255"/>
            </a:avLst>
          </a:prstGeom>
          <a:solidFill>
            <a:schemeClr val="lt2"/>
          </a:solidFill>
          <a:ln>
            <a:noFill/>
          </a:ln>
        </p:spPr>
        <p:txBody>
          <a:bodyPr wrap="square" lIns="185474" tIns="66247" rIns="185474" bIns="-33475" anchor="t" anchorCtr="0">
            <a:noAutofit/>
          </a:bodyPr>
          <a:lstStyle/>
          <a:p>
            <a:pPr algn="l">
              <a:lnSpc>
                <a:spcPts val="2325"/>
              </a:lnSpc>
            </a:pPr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void push(ll x) 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h.push_back(x);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int i = (int)h.size() - 1;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while (i &gt; 1 &amp;&amp; h[i] &lt; h[i / 2]) 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swap(h[i], h[i / 2]);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i /= 2;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}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7025" y="5153687"/>
            <a:ext cx="10526775" cy="849327"/>
            <a:chOff x="827025" y="5153687"/>
            <a:chExt cx="10526775" cy="849327"/>
          </a:xfrm>
        </p:grpSpPr>
        <p:sp>
          <p:nvSpPr>
            <p:cNvPr id="10" name="body-stop-reason"/>
            <p:cNvSpPr txBox="1"/>
            <p:nvPr/>
          </p:nvSpPr>
          <p:spPr>
            <a:xfrm>
              <a:off x="827025" y="5153687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i &gt; 1</a:t>
              </a: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保护根；</a:t>
              </a:r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&lt;</a:t>
              </a: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对应小根堆，相等不交换。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到达根，或父亲已经不大于当前值，就停止。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008070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删除2：选择较小孩子下沉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34287"/>
            <a:ext cx="10526775" cy="913738"/>
            <a:chOff x="827025" y="2334287"/>
            <a:chExt cx="10526775" cy="913738"/>
          </a:xfrm>
        </p:grpSpPr>
        <p:sp>
          <p:nvSpPr>
            <p:cNvPr id="7" name="body-replace-step"/>
            <p:cNvSpPr txBox="1"/>
            <p:nvPr/>
          </p:nvSpPr>
          <p:spPr>
            <a:xfrm>
              <a:off x="827025" y="2334287"/>
              <a:ext cx="10526775" cy="9137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例如：[2,3,5,7] 删除根，用最后的7填到根。</a:t>
              </a:r>
            </a:p>
            <a:p>
              <a:pPr algn="l">
                <a:lnSpc>
                  <a:spcPts val="3600"/>
                </a:lnSpc>
              </a:pPr>
              <a:r>
                <a:rPr lang="zh-CN" sz="27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[7, 3, 5]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4484" y="3667787"/>
            <a:ext cx="2586709" cy="1439877"/>
            <a:chOff x="824484" y="3667787"/>
            <a:chExt cx="2586709" cy="1439877"/>
          </a:xfrm>
        </p:grpSpPr>
        <p:sp>
          <p:nvSpPr>
            <p:cNvPr id="9" name="TextBox 9"/>
            <p:cNvSpPr txBox="1"/>
            <p:nvPr/>
          </p:nvSpPr>
          <p:spPr>
            <a:xfrm>
              <a:off x="827025" y="3667787"/>
              <a:ext cx="1962224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选择较小孩子3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24484" y="4185285"/>
              <a:ext cx="18266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[3, 7, 5]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27025" y="4677437"/>
              <a:ext cx="2584168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3同时不大于7和5。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329934" y="3667787"/>
            <a:ext cx="2719983" cy="1439877"/>
            <a:chOff x="6329934" y="3667787"/>
            <a:chExt cx="2719983" cy="1439877"/>
          </a:xfrm>
        </p:grpSpPr>
        <p:sp>
          <p:nvSpPr>
            <p:cNvPr id="13" name="TextBox 13"/>
            <p:cNvSpPr txBox="1"/>
            <p:nvPr/>
          </p:nvSpPr>
          <p:spPr>
            <a:xfrm>
              <a:off x="6332475" y="3667787"/>
              <a:ext cx="1962224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如果误选孩子5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329934" y="4185285"/>
              <a:ext cx="18266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[5, 3, 7]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332475" y="4677437"/>
              <a:ext cx="2717442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根5仍比左孩子3大。</a:t>
              </a:r>
            </a:p>
          </p:txBody>
        </p:sp>
      </p:grpSp>
      <p:sp>
        <p:nvSpPr>
          <p:cNvPr id="19" name="textbox-child-boundary"/>
          <p:cNvSpPr/>
          <p:nvPr/>
        </p:nvSpPr>
        <p:spPr>
          <a:xfrm>
            <a:off x="838200" y="5391150"/>
            <a:ext cx="10515600" cy="647700"/>
          </a:xfrm>
          <a:prstGeom prst="roundRect">
            <a:avLst>
              <a:gd name="adj" fmla="val 17647"/>
            </a:avLst>
          </a:prstGeom>
          <a:solidFill>
            <a:schemeClr val="lt2"/>
          </a:solidFill>
          <a:ln>
            <a:noFill/>
          </a:ln>
        </p:spPr>
        <p:txBody>
          <a:bodyPr wrap="square" lIns="183948" tIns="138635" rIns="183948" bIns="-33477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只有左孩子时，只比较左孩子；不能读取不存在的右孩子。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49427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下沉代码：先找孩子，再决定交换</a:t>
            </a:r>
          </a:p>
        </p:txBody>
      </p:sp>
      <p:sp>
        <p:nvSpPr>
          <p:cNvPr id="9" name="textbox-pop-code"/>
          <p:cNvSpPr/>
          <p:nvPr/>
        </p:nvSpPr>
        <p:spPr>
          <a:xfrm>
            <a:off x="838200" y="2143125"/>
            <a:ext cx="10515600" cy="3162300"/>
          </a:xfrm>
          <a:prstGeom prst="roundRect">
            <a:avLst>
              <a:gd name="adj" fmla="val 3614"/>
            </a:avLst>
          </a:prstGeom>
          <a:solidFill>
            <a:schemeClr val="lt2"/>
          </a:solidFill>
          <a:ln>
            <a:noFill/>
          </a:ln>
        </p:spPr>
        <p:txBody>
          <a:bodyPr wrap="square" lIns="185476" tIns="66249" rIns="185476" bIns="-33473" anchor="t" anchorCtr="0">
            <a:noAutofit/>
          </a:bodyPr>
          <a:lstStyle/>
          <a:p>
            <a:pPr algn="l">
              <a:lnSpc>
                <a:spcPts val="2250"/>
              </a:lnSpc>
            </a:pPr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h[1] = h.back();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h.pop_back();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int sz = (int)h.size() - 1, i = 1;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while (2 * i &lt;= sz) 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int j = 2 * i;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if (j + 1 &lt;= sz &amp;&amp; h[j + 1] &lt; h[j]) ++j;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if (h[i] &lt;= h[j]) break;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swap(h[i], h[j]);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i = j;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7025" y="5620412"/>
            <a:ext cx="10526775" cy="430227"/>
            <a:chOff x="827025" y="5620412"/>
            <a:chExt cx="10526775" cy="430227"/>
          </a:xfrm>
        </p:grpSpPr>
        <p:sp>
          <p:nvSpPr>
            <p:cNvPr id="10" name="body-pop-boundaries"/>
            <p:cNvSpPr txBox="1"/>
            <p:nvPr/>
          </p:nvSpPr>
          <p:spPr>
            <a:xfrm>
              <a:off x="827025" y="5620412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输入保证堆非空；单元素删除后 sz=0，不会进入循环。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为什么只需走一条路径？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24762"/>
            <a:ext cx="10526775" cy="980413"/>
            <a:chOff x="827025" y="2324762"/>
            <a:chExt cx="10526775" cy="980413"/>
          </a:xfrm>
        </p:grpSpPr>
        <p:sp>
          <p:nvSpPr>
            <p:cNvPr id="7" name="body-up-invariant"/>
            <p:cNvSpPr txBox="1"/>
            <p:nvPr/>
          </p:nvSpPr>
          <p:spPr>
            <a:xfrm>
              <a:off x="827025" y="2324762"/>
              <a:ext cx="10526775" cy="9804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上浮：被换下来的父值，仍不大于它原有的孩子。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潜在的不合法关系，继续留在当前结点与新父亲之间。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686837"/>
            <a:ext cx="10526775" cy="980413"/>
            <a:chOff x="827025" y="3686837"/>
            <a:chExt cx="10526775" cy="980413"/>
          </a:xfrm>
        </p:grpSpPr>
        <p:sp>
          <p:nvSpPr>
            <p:cNvPr id="9" name="body-down-invariant"/>
            <p:cNvSpPr txBox="1"/>
            <p:nvPr/>
          </p:nvSpPr>
          <p:spPr>
            <a:xfrm>
              <a:off x="827025" y="3686837"/>
              <a:ext cx="10526775" cy="9804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下沉：较小孩子上移后，同时不大于左右两个孩子。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潜在的不合法关系，继续留在被换下的结点下方。</a:t>
              </a:r>
            </a:p>
          </p:txBody>
        </p:sp>
      </p:grpSp>
      <p:sp>
        <p:nvSpPr>
          <p:cNvPr id="13" name="textbox-heap-complexity"/>
          <p:cNvSpPr/>
          <p:nvPr/>
        </p:nvSpPr>
        <p:spPr>
          <a:xfrm>
            <a:off x="838200" y="4981575"/>
            <a:ext cx="10515600" cy="1028700"/>
          </a:xfrm>
          <a:prstGeom prst="roundRect">
            <a:avLst>
              <a:gd name="adj" fmla="val 11111"/>
            </a:avLst>
          </a:prstGeom>
          <a:solidFill>
            <a:schemeClr val="lt2"/>
          </a:solidFill>
          <a:ln>
            <a:noFill/>
          </a:ln>
        </p:spPr>
        <p:txBody>
          <a:bodyPr wrap="square" lIns="183948" tIns="100535" rIns="183948" bIns="-33477" anchor="t" anchorCtr="0">
            <a:noAutofit/>
          </a:bodyPr>
          <a:lstStyle/>
          <a:p>
            <a:pPr algn="l">
              <a:lnSpc>
                <a:spcPts val="3150"/>
              </a:lnSpc>
            </a:pPr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每步只移动一层，完全二叉树高度为 O(log n)。</a:t>
            </a:r>
            <a:br/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top：O(1)；push / pop：O(log n)；空间：O(n)。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77428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例5-2：每次取走尚未输出的最小数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58087"/>
            <a:ext cx="10526775" cy="849327"/>
            <a:chOff x="827025" y="2258087"/>
            <a:chExt cx="10526775" cy="849327"/>
          </a:xfrm>
        </p:grpSpPr>
        <p:sp>
          <p:nvSpPr>
            <p:cNvPr id="7" name="body-sorting-problem"/>
            <p:cNvSpPr txBox="1"/>
            <p:nvPr/>
          </p:nvSpPr>
          <p:spPr>
            <a:xfrm>
              <a:off x="827025" y="2258087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P1177 / J0502：按非降序输出所有数；本例使用堆排序。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例如输入 4、1、3、1，先全部放入小根堆。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6884" y="3432810"/>
            <a:ext cx="6703389" cy="1150979"/>
            <a:chOff x="976884" y="3432810"/>
            <a:chExt cx="6703389" cy="1150979"/>
          </a:xfrm>
        </p:grpSpPr>
        <p:sp>
          <p:nvSpPr>
            <p:cNvPr id="9" name="TextBox 9"/>
            <p:cNvSpPr txBox="1"/>
            <p:nvPr/>
          </p:nvSpPr>
          <p:spPr>
            <a:xfrm>
              <a:off x="976884" y="3432810"/>
              <a:ext cx="662448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[1] → [1,1] → [1,1,3] → [1,1,3,4]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79425" y="4153562"/>
              <a:ext cx="6700848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输出前缀始终有序；两个1分别对应两个输入元素。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7025" y="5115587"/>
            <a:ext cx="10526775" cy="904213"/>
            <a:chOff x="827025" y="5115587"/>
            <a:chExt cx="10526775" cy="904213"/>
          </a:xfrm>
        </p:grpSpPr>
        <p:sp>
          <p:nvSpPr>
            <p:cNvPr id="12" name="body-sorting-proof"/>
            <p:cNvSpPr txBox="1"/>
            <p:nvPr/>
          </p:nvSpPr>
          <p:spPr>
            <a:xfrm>
              <a:off x="827025" y="5115587"/>
              <a:ext cx="10526775" cy="9042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每次堆顶是剩余元素中最小者，接在前缀后仍有序。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反复扫描最小值需 O(n²)，使用堆需 O(n log n)。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8218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STL小根堆：top查看，pop删除</a:t>
            </a:r>
          </a:p>
        </p:txBody>
      </p:sp>
      <p:sp>
        <p:nvSpPr>
          <p:cNvPr id="9" name="textbox-sort-code"/>
          <p:cNvSpPr/>
          <p:nvPr/>
        </p:nvSpPr>
        <p:spPr>
          <a:xfrm>
            <a:off x="838200" y="2171700"/>
            <a:ext cx="10515600" cy="2819400"/>
          </a:xfrm>
          <a:prstGeom prst="roundRect">
            <a:avLst>
              <a:gd name="adj" fmla="val 4054"/>
            </a:avLst>
          </a:prstGeom>
          <a:solidFill>
            <a:schemeClr val="lt2"/>
          </a:solidFill>
          <a:ln>
            <a:noFill/>
          </a:ln>
        </p:spPr>
        <p:txBody>
          <a:bodyPr wrap="square" lIns="185472" tIns="94820" rIns="185472" bIns="-33477" anchor="t" anchorCtr="0">
            <a:noAutofit/>
          </a:bodyPr>
          <a:lstStyle/>
          <a:p>
            <a:pPr algn="l">
              <a:lnSpc>
                <a:spcPts val="2325"/>
              </a:lnSpc>
            </a:pPr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priority_queue&lt;ll, vector&lt;ll&gt;, greater&lt;ll&gt;&gt; q;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for (int i = 0; i &lt; n; ++i) 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ll x; cin &gt;&gt; x; q.push(x);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}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while (!q.empty()) 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cout &lt;&lt; q.top() &lt;&lt; ' ';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q.pop();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7025" y="5267987"/>
            <a:ext cx="10526775" cy="830277"/>
            <a:chOff x="827025" y="5267987"/>
            <a:chExt cx="10526775" cy="830277"/>
          </a:xfrm>
        </p:grpSpPr>
        <p:sp>
          <p:nvSpPr>
            <p:cNvPr id="10" name="body-comparator-effect"/>
            <p:cNvSpPr txBox="1"/>
            <p:nvPr/>
          </p:nvSpPr>
          <p:spPr>
            <a:xfrm>
              <a:off x="827025" y="5267987"/>
              <a:ext cx="10526775" cy="830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ll 是 long long；greater 让最小值优先。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去掉 greater：默认大根堆，将按非升序输出。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63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检查：堆数组就是排序结果吗？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4484" y="2594610"/>
            <a:ext cx="10529316" cy="1062990"/>
            <a:chOff x="824484" y="2594610"/>
            <a:chExt cx="10529316" cy="1062990"/>
          </a:xfrm>
        </p:grpSpPr>
        <p:sp>
          <p:nvSpPr>
            <p:cNvPr id="7" name="body-check-question"/>
            <p:cNvSpPr txBox="1"/>
            <p:nvPr/>
          </p:nvSpPr>
          <p:spPr>
            <a:xfrm>
              <a:off x="824484" y="2594610"/>
              <a:ext cx="10529316" cy="10629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[2,7,3] 是否为小根堆？是否有序？</a:t>
              </a:r>
              <a:br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先给出判断，再说明依据。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4315487"/>
            <a:ext cx="10526775" cy="1418563"/>
            <a:chOff x="827025" y="4315487"/>
            <a:chExt cx="10526775" cy="1418563"/>
          </a:xfrm>
        </p:grpSpPr>
        <p:sp>
          <p:nvSpPr>
            <p:cNvPr id="9" name="body-check-answer"/>
            <p:cNvSpPr txBox="1"/>
            <p:nvPr/>
          </p:nvSpPr>
          <p:spPr>
            <a:xfrm>
              <a:off x="827025" y="4315487"/>
              <a:ext cx="10526775" cy="14185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堆合法</a:t>
              </a: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：2不大于两个孩子。</a:t>
              </a:r>
              <a:br/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数组未排序</a:t>
              </a: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：7仍在3前面。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必须反复取根并修复，才能输出完整的有序序列。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section-title Placeholder Carrier"/>
          <p:cNvSpPr txBox="1"/>
          <p:nvPr>
            <p:ph type="title"/>
          </p:nvPr>
        </p:nvSpPr>
        <p:spPr>
          <a:xfrm>
            <a:off x="971550" y="2322195"/>
            <a:ext cx="3293212" cy="762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9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5.2 优先队列</a:t>
            </a:r>
          </a:p>
        </p:txBody>
      </p:sp>
      <p:sp>
        <p:nvSpPr>
          <p:cNvPr id="7" name="section-description Placeholder Carrier"/>
          <p:cNvSpPr txBox="1"/>
          <p:nvPr>
            <p:ph type="body" idx="2"/>
          </p:nvPr>
        </p:nvSpPr>
        <p:spPr>
          <a:xfrm>
            <a:off x="1016508" y="3960495"/>
            <a:ext cx="5815584" cy="9265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 marL="0" indent="0">
              <a:lnSpc>
                <a:spcPts val="3600"/>
              </a:lnSpc>
              <a:buNone/>
            </a:pPr>
            <a:r>
              <a:rPr lang="zh-CN" sz="24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合并果子 → k叉编码 → 蚯蚓</a:t>
            </a:r>
            <a:br/>
            <a:r>
              <a:rPr lang="zh-CN" sz="24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先确定谁最优先，再寻找数据中的单调性。</a:t>
            </a:r>
          </a:p>
        </p:txBody>
      </p:sp>
    </p:spTree>
  </p:cSld>
  <p:clrMapOvr>
    <a:masterClrMapping/>
  </p:clrMapOvr>
  <p:transition p14:dur="350">
    <p:fade/>
  </p:transition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38343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比较器决定“谁先出队”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62862"/>
            <a:ext cx="10526775" cy="856588"/>
            <a:chOff x="827025" y="2362862"/>
            <a:chExt cx="10526775" cy="856588"/>
          </a:xfrm>
        </p:grpSpPr>
        <p:sp>
          <p:nvSpPr>
            <p:cNvPr id="7" name="body-default-order"/>
            <p:cNvSpPr txBox="1"/>
            <p:nvPr/>
          </p:nvSpPr>
          <p:spPr>
            <a:xfrm>
              <a:off x="827025" y="2362862"/>
              <a:ext cx="10526775" cy="8565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priority_queue 默认：最大者优先。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使用 greater：最小者优先。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4484" y="3585210"/>
            <a:ext cx="10529316" cy="1005840"/>
            <a:chOff x="824484" y="3585210"/>
            <a:chExt cx="10529316" cy="1005840"/>
          </a:xfrm>
        </p:grpSpPr>
        <p:sp>
          <p:nvSpPr>
            <p:cNvPr id="9" name="body-comparator-meaning"/>
            <p:cNvSpPr txBox="1"/>
            <p:nvPr/>
          </p:nvSpPr>
          <p:spPr>
            <a:xfrm>
              <a:off x="824484" y="3585210"/>
              <a:ext cx="10529316" cy="10058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750"/>
                </a:lnSpc>
              </a:pPr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比较器返回 true：</a:t>
              </a:r>
              <a:br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左边对象的优先级更低。</a:t>
              </a:r>
            </a:p>
          </p:txBody>
        </p:sp>
      </p:grpSp>
      <p:sp>
        <p:nvSpPr>
          <p:cNvPr id="13" name="textbox-multiple-keys"/>
          <p:cNvSpPr/>
          <p:nvPr/>
        </p:nvSpPr>
        <p:spPr>
          <a:xfrm>
            <a:off x="838200" y="5000625"/>
            <a:ext cx="10515600" cy="1028700"/>
          </a:xfrm>
          <a:prstGeom prst="roundRect">
            <a:avLst>
              <a:gd name="adj" fmla="val 11111"/>
            </a:avLst>
          </a:prstGeom>
          <a:solidFill>
            <a:schemeClr val="lt2"/>
          </a:solidFill>
          <a:ln>
            <a:noFill/>
          </a:ln>
        </p:spPr>
        <p:txBody>
          <a:bodyPr wrap="square" lIns="183948" tIns="100535" rIns="183948" bIns="-33477" anchor="t" anchorCtr="0">
            <a:noAutofit/>
          </a:bodyPr>
          <a:lstStyle/>
          <a:p>
            <a:pPr algn="l">
              <a:lnSpc>
                <a:spcPts val="3150"/>
              </a:lnSpc>
            </a:pPr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多关键字：先比主关键字，相等才比次关键字。</a:t>
            </a:r>
            <a:br/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比较规则要严格且一致；完全相等时返回 false。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481932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例5-3：合并顺序会改变费用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96187"/>
            <a:ext cx="10526775" cy="856588"/>
            <a:chOff x="827025" y="2296187"/>
            <a:chExt cx="10526775" cy="856588"/>
          </a:xfrm>
        </p:grpSpPr>
        <p:sp>
          <p:nvSpPr>
            <p:cNvPr id="7" name="body-fruit-goal"/>
            <p:cNvSpPr txBox="1"/>
            <p:nvPr/>
          </p:nvSpPr>
          <p:spPr>
            <a:xfrm>
              <a:off x="827025" y="2296187"/>
              <a:ext cx="10526775" cy="8565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合并果子 · P1090 / J0503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每次合并两堆，费用是重量之和；求合成一堆的最小总费用。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4484" y="3613785"/>
            <a:ext cx="10529316" cy="539115"/>
            <a:chOff x="824484" y="3613785"/>
            <a:chExt cx="10529316" cy="539115"/>
          </a:xfrm>
        </p:grpSpPr>
        <p:sp>
          <p:nvSpPr>
            <p:cNvPr id="9" name="body-cheap-order"/>
            <p:cNvSpPr txBox="1"/>
            <p:nvPr/>
          </p:nvSpPr>
          <p:spPr>
            <a:xfrm>
              <a:off x="824484" y="3613785"/>
              <a:ext cx="10529316" cy="5391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例如1、2、3：先合1和2，费用 3 + 6 = 9。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4484" y="4423410"/>
            <a:ext cx="10529316" cy="539115"/>
            <a:chOff x="824484" y="4423410"/>
            <a:chExt cx="10529316" cy="539115"/>
          </a:xfrm>
        </p:grpSpPr>
        <p:sp>
          <p:nvSpPr>
            <p:cNvPr id="11" name="body-costly-order"/>
            <p:cNvSpPr txBox="1"/>
            <p:nvPr/>
          </p:nvSpPr>
          <p:spPr>
            <a:xfrm>
              <a:off x="824484" y="4423410"/>
              <a:ext cx="10529316" cy="5391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若先合2和3，费用 5 + 6 = 11。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25" y="5534687"/>
            <a:ext cx="10526775" cy="494638"/>
            <a:chOff x="827025" y="5534687"/>
            <a:chExt cx="10526775" cy="494638"/>
          </a:xfrm>
        </p:grpSpPr>
        <p:sp>
          <p:nvSpPr>
            <p:cNvPr id="13" name="body-repeated-cost"/>
            <p:cNvSpPr txBox="1"/>
            <p:nvPr/>
          </p:nvSpPr>
          <p:spPr>
            <a:xfrm>
              <a:off x="827025" y="5534687"/>
              <a:ext cx="10526775" cy="4946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合并顺序太多，无法逐一枚举；关键在于重量被重复收费。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34035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每次合并当前最小两堆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58087"/>
            <a:ext cx="10526775" cy="430227"/>
            <a:chOff x="827025" y="2258087"/>
            <a:chExt cx="10526775" cy="430227"/>
          </a:xfrm>
        </p:grpSpPr>
        <p:sp>
          <p:nvSpPr>
            <p:cNvPr id="7" name="body-merge-start"/>
            <p:cNvSpPr txBox="1"/>
            <p:nvPr/>
          </p:nvSpPr>
          <p:spPr>
            <a:xfrm>
              <a:off x="827025" y="2258087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例如：初始重量 [1,2,3,4,5]。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2972462"/>
            <a:ext cx="10526775" cy="430227"/>
            <a:chOff x="827025" y="2972462"/>
            <a:chExt cx="10526775" cy="430227"/>
          </a:xfrm>
        </p:grpSpPr>
        <p:sp>
          <p:nvSpPr>
            <p:cNvPr id="9" name="body-merge-first"/>
            <p:cNvSpPr txBox="1"/>
            <p:nvPr/>
          </p:nvSpPr>
          <p:spPr>
            <a:xfrm>
              <a:off x="827025" y="2972462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① 1 + 2 = 3　　剩余 [3,3,4,5]　　累计费用 3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3658262"/>
            <a:ext cx="10526775" cy="430227"/>
            <a:chOff x="827025" y="3658262"/>
            <a:chExt cx="10526775" cy="430227"/>
          </a:xfrm>
        </p:grpSpPr>
        <p:sp>
          <p:nvSpPr>
            <p:cNvPr id="11" name="body-merge-second"/>
            <p:cNvSpPr txBox="1"/>
            <p:nvPr/>
          </p:nvSpPr>
          <p:spPr>
            <a:xfrm>
              <a:off x="827025" y="3658262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② 3 + 3 = 6　　剩余 [4,5,6]　　　累计费用 9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25" y="4344062"/>
            <a:ext cx="10526775" cy="430227"/>
            <a:chOff x="827025" y="4344062"/>
            <a:chExt cx="10526775" cy="430227"/>
          </a:xfrm>
        </p:grpSpPr>
        <p:sp>
          <p:nvSpPr>
            <p:cNvPr id="13" name="body-merge-third"/>
            <p:cNvSpPr txBox="1"/>
            <p:nvPr/>
          </p:nvSpPr>
          <p:spPr>
            <a:xfrm>
              <a:off x="827025" y="4344062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③ 4 + 5 = 9　　剩余 [6,9]　　　　累计费用 18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7025" y="5029862"/>
            <a:ext cx="10526775" cy="430227"/>
            <a:chOff x="827025" y="5029862"/>
            <a:chExt cx="10526775" cy="430227"/>
          </a:xfrm>
        </p:grpSpPr>
        <p:sp>
          <p:nvSpPr>
            <p:cNvPr id="15" name="body-merge-fourth"/>
            <p:cNvSpPr txBox="1"/>
            <p:nvPr/>
          </p:nvSpPr>
          <p:spPr>
            <a:xfrm>
              <a:off x="827025" y="5029862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④ 6 + 9 = 15　 剩余 [15]　　　　 累计费用 33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27025" y="5658512"/>
            <a:ext cx="10526775" cy="430227"/>
            <a:chOff x="827025" y="5658512"/>
            <a:chExt cx="10526775" cy="430227"/>
          </a:xfrm>
        </p:grpSpPr>
        <p:sp>
          <p:nvSpPr>
            <p:cNvPr id="17" name="body-merge-warning"/>
            <p:cNvSpPr txBox="1"/>
            <p:nvPr/>
          </p:nvSpPr>
          <p:spPr>
            <a:xfrm>
              <a:off x="827025" y="5658512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新重量必须放回队列，参与下一次选择。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34035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把费用转成树上的深度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895350" y="2276475"/>
            <a:ext cx="4972050" cy="3078839"/>
            <a:chOff x="895350" y="2276475"/>
            <a:chExt cx="4972050" cy="3078839"/>
          </a:xfrm>
        </p:grpSpPr>
        <p:sp>
          <p:nvSpPr>
            <p:cNvPr id="7" name="Line 7"/>
            <p:cNvSpPr/>
            <p:nvPr/>
          </p:nvSpPr>
          <p:spPr>
            <a:xfrm>
              <a:off x="2533650" y="2676525"/>
              <a:ext cx="990600" cy="571500"/>
            </a:xfrm>
            <a:custGeom>
              <a:avLst/>
              <a:gdLst/>
              <a:ahLst/>
              <a:cxnLst/>
              <a:rect l="l" t="t" r="r" b="b"/>
              <a:pathLst>
                <a:path w="990600" h="571500">
                  <a:moveTo>
                    <a:pt x="990600" y="0"/>
                  </a:moveTo>
                  <a:lnTo>
                    <a:pt x="0" y="57150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8" name="Line 8"/>
            <p:cNvSpPr/>
            <p:nvPr/>
          </p:nvSpPr>
          <p:spPr>
            <a:xfrm>
              <a:off x="3733800" y="2676525"/>
              <a:ext cx="1095375" cy="571500"/>
            </a:xfrm>
            <a:custGeom>
              <a:avLst/>
              <a:gdLst/>
              <a:ahLst/>
              <a:cxnLst/>
              <a:rect l="l" t="t" r="r" b="b"/>
              <a:pathLst>
                <a:path w="1095375" h="571500">
                  <a:moveTo>
                    <a:pt x="0" y="0"/>
                  </a:moveTo>
                  <a:lnTo>
                    <a:pt x="1095375" y="57150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1676400" y="3648075"/>
              <a:ext cx="657225" cy="504825"/>
            </a:xfrm>
            <a:custGeom>
              <a:avLst/>
              <a:gdLst/>
              <a:ahLst/>
              <a:cxnLst/>
              <a:rect l="l" t="t" r="r" b="b"/>
              <a:pathLst>
                <a:path w="657225" h="504825">
                  <a:moveTo>
                    <a:pt x="657225" y="0"/>
                  </a:moveTo>
                  <a:lnTo>
                    <a:pt x="0" y="504825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2505075" y="3648075"/>
              <a:ext cx="647700" cy="504825"/>
            </a:xfrm>
            <a:custGeom>
              <a:avLst/>
              <a:gdLst/>
              <a:ahLst/>
              <a:cxnLst/>
              <a:rect l="l" t="t" r="r" b="b"/>
              <a:pathLst>
                <a:path w="647700" h="504825">
                  <a:moveTo>
                    <a:pt x="0" y="0"/>
                  </a:moveTo>
                  <a:lnTo>
                    <a:pt x="647700" y="50482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4305300" y="3648075"/>
              <a:ext cx="476250" cy="504825"/>
            </a:xfrm>
            <a:custGeom>
              <a:avLst/>
              <a:gdLst/>
              <a:ahLst/>
              <a:cxnLst/>
              <a:rect l="l" t="t" r="r" b="b"/>
              <a:pathLst>
                <a:path w="476250" h="504825">
                  <a:moveTo>
                    <a:pt x="476250" y="0"/>
                  </a:moveTo>
                  <a:lnTo>
                    <a:pt x="0" y="50482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4972050" y="3648075"/>
              <a:ext cx="581025" cy="504825"/>
            </a:xfrm>
            <a:custGeom>
              <a:avLst/>
              <a:gdLst/>
              <a:ahLst/>
              <a:cxnLst/>
              <a:rect l="l" t="t" r="r" b="b"/>
              <a:pathLst>
                <a:path w="581025" h="504825">
                  <a:moveTo>
                    <a:pt x="0" y="0"/>
                  </a:moveTo>
                  <a:lnTo>
                    <a:pt x="581025" y="50482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1190625" y="4524375"/>
              <a:ext cx="342900" cy="371475"/>
            </a:xfrm>
            <a:custGeom>
              <a:avLst/>
              <a:gdLst/>
              <a:ahLst/>
              <a:cxnLst/>
              <a:rect l="l" t="t" r="r" b="b"/>
              <a:pathLst>
                <a:path w="342900" h="371475">
                  <a:moveTo>
                    <a:pt x="342900" y="0"/>
                  </a:moveTo>
                  <a:lnTo>
                    <a:pt x="0" y="371475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1685925" y="4524375"/>
              <a:ext cx="400050" cy="371475"/>
            </a:xfrm>
            <a:custGeom>
              <a:avLst/>
              <a:gdLst/>
              <a:ahLst/>
              <a:cxnLst/>
              <a:rect l="l" t="t" r="r" b="b"/>
              <a:pathLst>
                <a:path w="400050" h="371475">
                  <a:moveTo>
                    <a:pt x="0" y="0"/>
                  </a:moveTo>
                  <a:lnTo>
                    <a:pt x="400050" y="371475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7" name="textbox-weight-15"/>
            <p:cNvSpPr/>
            <p:nvPr/>
          </p:nvSpPr>
          <p:spPr>
            <a:xfrm>
              <a:off x="3333750" y="2276475"/>
              <a:ext cx="590550" cy="438150"/>
            </a:xfrm>
            <a:prstGeom prst="roundRect">
              <a:avLst>
                <a:gd name="adj" fmla="val 21739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27898" tIns="48964" rIns="-27898" bIns="-27898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15</a:t>
              </a:r>
            </a:p>
          </p:txBody>
        </p:sp>
        <p:sp>
          <p:nvSpPr>
            <p:cNvPr id="20" name="textbox-weight-6"/>
            <p:cNvSpPr/>
            <p:nvPr/>
          </p:nvSpPr>
          <p:spPr>
            <a:xfrm>
              <a:off x="2114550" y="3248025"/>
              <a:ext cx="590550" cy="438150"/>
            </a:xfrm>
            <a:prstGeom prst="roundRect">
              <a:avLst>
                <a:gd name="adj" fmla="val 21739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27898" tIns="48964" rIns="-27898" bIns="-27898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23" name="textbox-weight-9"/>
            <p:cNvSpPr/>
            <p:nvPr/>
          </p:nvSpPr>
          <p:spPr>
            <a:xfrm>
              <a:off x="4610100" y="3248025"/>
              <a:ext cx="590550" cy="438150"/>
            </a:xfrm>
            <a:prstGeom prst="roundRect">
              <a:avLst>
                <a:gd name="adj" fmla="val 21739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27898" tIns="48964" rIns="-27898" bIns="-27898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26" name="textbox-weight-3-parent"/>
            <p:cNvSpPr/>
            <p:nvPr/>
          </p:nvSpPr>
          <p:spPr>
            <a:xfrm>
              <a:off x="1314450" y="4143375"/>
              <a:ext cx="590550" cy="438150"/>
            </a:xfrm>
            <a:prstGeom prst="roundRect">
              <a:avLst>
                <a:gd name="adj" fmla="val 21739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27898" tIns="48964" rIns="-27898" bIns="-27898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9" name="textbox-leaf-3"/>
            <p:cNvSpPr/>
            <p:nvPr/>
          </p:nvSpPr>
          <p:spPr>
            <a:xfrm>
              <a:off x="2895600" y="4143375"/>
              <a:ext cx="590550" cy="438150"/>
            </a:xfrm>
            <a:prstGeom prst="roundRect">
              <a:avLst>
                <a:gd name="adj" fmla="val 21739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-27898" tIns="48964" rIns="-27898" bIns="-27898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2" name="textbox-leaf-4"/>
            <p:cNvSpPr/>
            <p:nvPr/>
          </p:nvSpPr>
          <p:spPr>
            <a:xfrm>
              <a:off x="3981450" y="4143375"/>
              <a:ext cx="590550" cy="438150"/>
            </a:xfrm>
            <a:prstGeom prst="roundRect">
              <a:avLst>
                <a:gd name="adj" fmla="val 21739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-27898" tIns="48964" rIns="-27898" bIns="-27898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5" name="textbox-leaf-5"/>
            <p:cNvSpPr/>
            <p:nvPr/>
          </p:nvSpPr>
          <p:spPr>
            <a:xfrm>
              <a:off x="5276850" y="4143375"/>
              <a:ext cx="590550" cy="438150"/>
            </a:xfrm>
            <a:prstGeom prst="roundRect">
              <a:avLst>
                <a:gd name="adj" fmla="val 21739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-27898" tIns="48964" rIns="-27898" bIns="-27898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38" name="textbox-leaf-1"/>
            <p:cNvSpPr/>
            <p:nvPr/>
          </p:nvSpPr>
          <p:spPr>
            <a:xfrm>
              <a:off x="895350" y="4848225"/>
              <a:ext cx="590550" cy="438150"/>
            </a:xfrm>
            <a:prstGeom prst="roundRect">
              <a:avLst>
                <a:gd name="adj" fmla="val 21739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-27898" tIns="48964" rIns="-27898" bIns="-27898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1" name="textbox-leaf-2"/>
            <p:cNvSpPr/>
            <p:nvPr/>
          </p:nvSpPr>
          <p:spPr>
            <a:xfrm>
              <a:off x="1809750" y="4848225"/>
              <a:ext cx="590550" cy="438150"/>
            </a:xfrm>
            <a:prstGeom prst="roundRect">
              <a:avLst>
                <a:gd name="adj" fmla="val 21739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-27898" tIns="48964" rIns="-27898" bIns="-27898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6456300" y="2334287"/>
            <a:ext cx="4897500" cy="1294738"/>
            <a:chOff x="6456300" y="2334287"/>
            <a:chExt cx="4897500" cy="1294738"/>
          </a:xfrm>
        </p:grpSpPr>
        <p:sp>
          <p:nvSpPr>
            <p:cNvPr id="43" name="body-leaf-cost"/>
            <p:cNvSpPr txBox="1"/>
            <p:nvPr/>
          </p:nvSpPr>
          <p:spPr>
            <a:xfrm>
              <a:off x="6456300" y="2334287"/>
              <a:ext cx="4897500" cy="12947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每次合并产生一个父结点。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叶子每上升一层，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重量就被收费一次。</a:t>
              </a:r>
            </a:p>
          </p:txBody>
        </p:sp>
      </p:grpSp>
      <mc:AlternateContent>
        <mc:Choice Requires="a14">
          <p:sp>
            <p:nvSpPr>
              <p:cNvPr id="45" name="cost-formula"/>
              <p:cNvSpPr txBox="1">
                <a:spLocks noGrp="1"/>
              </p:cNvSpPr>
              <p:nvPr/>
            </p:nvSpPr>
            <p:spPr>
              <a:xfrm>
                <a:off x="6467475" y="3876675"/>
                <a:ext cx="4886325" cy="95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cost</m:t>
                          </m:r>
                        </m:fName>
                        <m:e/>
                      </m:func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n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  <m:sup/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w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</m:sub>
                          </m:sSub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d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</a:p>
            </p:txBody>
          </p:sp>
        </mc:Choice>
      </mc:AlternateContent>
      <p:grpSp>
        <p:nvGrpSpPr>
          <p:cNvPr id="47" name="Group 47"/>
          <p:cNvGrpSpPr/>
          <p:nvPr/>
        </p:nvGrpSpPr>
        <p:grpSpPr>
          <a:xfrm>
            <a:off x="827025" y="5648987"/>
            <a:ext cx="10526775" cy="430227"/>
            <a:chOff x="827025" y="5648987"/>
            <a:chExt cx="10526775" cy="430227"/>
          </a:xfrm>
        </p:grpSpPr>
        <p:sp>
          <p:nvSpPr>
            <p:cNvPr id="46" name="body-small-weight-deep"/>
            <p:cNvSpPr txBox="1"/>
            <p:nvPr/>
          </p:nvSpPr>
          <p:spPr>
            <a:xfrm>
              <a:off x="827025" y="5648987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例如叶子1在3次合并中出现；权小的叶子适合放在更深处。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735584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交换论证：最小两权可以成为最深兄弟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67612"/>
            <a:ext cx="10526775" cy="849327"/>
            <a:chOff x="827025" y="2267612"/>
            <a:chExt cx="10526775" cy="849327"/>
          </a:xfrm>
        </p:grpSpPr>
        <p:sp>
          <p:nvSpPr>
            <p:cNvPr id="7" name="body-exchange-claim"/>
            <p:cNvSpPr txBox="1"/>
            <p:nvPr/>
          </p:nvSpPr>
          <p:spPr>
            <a:xfrm>
              <a:off x="827025" y="226761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取任意一棵最优树中的一对最深兄弟叶子。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把两个最小权换到这里，总费用不会增加。</a:t>
              </a:r>
            </a:p>
          </p:txBody>
        </p:sp>
      </p:grpSp>
      <mc:AlternateContent>
        <mc:Choice Requires="a14">
          <p:sp>
            <p:nvSpPr>
              <p:cNvPr id="9" name="exchange-formula"/>
              <p:cNvSpPr txBox="1">
                <a:spLocks noGrp="1"/>
              </p:cNvSpPr>
              <p:nvPr/>
            </p:nvSpPr>
            <p:spPr>
              <a:xfrm>
                <a:off x="838200" y="3305175"/>
                <a:ext cx="10515600" cy="87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a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≤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b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 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d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≥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d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sub>
                      </m:sSub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 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⇒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 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a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d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b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d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≤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a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d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b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d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827025" y="4496462"/>
            <a:ext cx="10526775" cy="875638"/>
            <a:chOff x="827025" y="4496462"/>
            <a:chExt cx="10526775" cy="875638"/>
          </a:xfrm>
        </p:grpSpPr>
        <p:sp>
          <p:nvSpPr>
            <p:cNvPr id="10" name="body-contract-problem"/>
            <p:cNvSpPr txBox="1"/>
            <p:nvPr/>
          </p:nvSpPr>
          <p:spPr>
            <a:xfrm>
              <a:off x="827025" y="4496462"/>
              <a:ext cx="10526775" cy="8756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把这两个兄弟缩成权为 a+b 的新叶子。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剩下仍是同类最优子问题，可以继续做同样选择。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7025" y="5648987"/>
            <a:ext cx="10526775" cy="430227"/>
            <a:chOff x="827025" y="5648987"/>
            <a:chExt cx="10526775" cy="430227"/>
          </a:xfrm>
        </p:grpSpPr>
        <p:sp>
          <p:nvSpPr>
            <p:cNvPr id="12" name="body-greedy-conclusion"/>
            <p:cNvSpPr txBox="1"/>
            <p:nvPr/>
          </p:nvSpPr>
          <p:spPr>
            <a:xfrm>
              <a:off x="827025" y="5648987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先证明存在满足贪心选择的最优解，再用缩并完成归纳。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04800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合并代码与边界</a:t>
            </a:r>
          </a:p>
        </p:txBody>
      </p:sp>
      <p:sp>
        <p:nvSpPr>
          <p:cNvPr id="9" name="textbox-fruit-code"/>
          <p:cNvSpPr/>
          <p:nvPr/>
        </p:nvSpPr>
        <p:spPr>
          <a:xfrm>
            <a:off x="838200" y="2209800"/>
            <a:ext cx="10515600" cy="2514600"/>
          </a:xfrm>
          <a:prstGeom prst="roundRect">
            <a:avLst>
              <a:gd name="adj" fmla="val 4545"/>
            </a:avLst>
          </a:prstGeom>
          <a:solidFill>
            <a:schemeClr val="lt2"/>
          </a:solidFill>
          <a:ln>
            <a:noFill/>
          </a:ln>
        </p:spPr>
        <p:txBody>
          <a:bodyPr wrap="square" lIns="185475" tIns="104348" rIns="185475" bIns="-33474" anchor="t" anchorCtr="0">
            <a:noAutofit/>
          </a:bodyPr>
          <a:lstStyle/>
          <a:p>
            <a:pPr algn="l">
              <a:lnSpc>
                <a:spcPts val="2325"/>
              </a:lnSpc>
            </a:pPr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ll answer = 0;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while (q.size() &gt; 1) 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ll a = q.top(); q.pop();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ll b = q.top(); q.pop();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answer += a + b;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q.push(a + b);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7025" y="5106062"/>
            <a:ext cx="10526775" cy="923263"/>
            <a:chOff x="827025" y="5106062"/>
            <a:chExt cx="10526775" cy="923263"/>
          </a:xfrm>
        </p:grpSpPr>
        <p:sp>
          <p:nvSpPr>
            <p:cNvPr id="10" name="body-fruit-boundary"/>
            <p:cNvSpPr txBox="1"/>
            <p:nvPr/>
          </p:nvSpPr>
          <p:spPr>
            <a:xfrm>
              <a:off x="827025" y="5106062"/>
              <a:ext cx="10526775" cy="923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 是小根堆。n=1 时零次合并，答案为0。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共 n−1 轮；时间 O(n log n)，空间 O(n)，费用用 long long。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91271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例5-4：前缀编码就是叶子路径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77137"/>
            <a:ext cx="10526775" cy="849327"/>
            <a:chOff x="827025" y="2277137"/>
            <a:chExt cx="10526775" cy="849327"/>
          </a:xfrm>
        </p:grpSpPr>
        <p:sp>
          <p:nvSpPr>
            <p:cNvPr id="7" name="body-homer-goal"/>
            <p:cNvSpPr txBox="1"/>
            <p:nvPr/>
          </p:nvSpPr>
          <p:spPr>
            <a:xfrm>
              <a:off x="827025" y="2277137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荷马史诗 · P2168 / J0504：使用k种符号，字符出现w次。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先最小化总文本长度，再最小化最长码长。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467762"/>
            <a:ext cx="10526775" cy="1294738"/>
            <a:chOff x="827025" y="3467762"/>
            <a:chExt cx="10526775" cy="1294738"/>
          </a:xfrm>
        </p:grpSpPr>
        <p:sp>
          <p:nvSpPr>
            <p:cNvPr id="9" name="body-prefix-explanation"/>
            <p:cNvSpPr txBox="1"/>
            <p:nvPr/>
          </p:nvSpPr>
          <p:spPr>
            <a:xfrm>
              <a:off x="827025" y="3467762"/>
              <a:ext cx="10526775" cy="12947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沿根到叶的分支得到编码；字符只放在叶子。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一个编码不能是另一个编码的前缀，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对应一个字符结点不能是另一个字符结点的祖先。</a:t>
              </a:r>
            </a:p>
          </p:txBody>
        </p:sp>
      </p:grpSp>
      <mc:AlternateContent>
        <mc:Choice Requires="a14">
          <p:sp>
            <p:nvSpPr>
              <p:cNvPr id="11" name="encoding-formula"/>
              <p:cNvSpPr txBox="1">
                <a:spLocks noGrp="1"/>
              </p:cNvSpPr>
              <p:nvPr/>
            </p:nvSpPr>
            <p:spPr>
              <a:xfrm>
                <a:off x="838200" y="5010150"/>
                <a:ext cx="5048250" cy="990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length</m:t>
                          </m:r>
                        </m:fName>
                        <m:e/>
                      </m:func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  <m:sup/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w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</m:sub>
                          </m:sSub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d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6294375" y="5334662"/>
            <a:ext cx="2288004" cy="430227"/>
            <a:chOff x="6294375" y="5334662"/>
            <a:chExt cx="2288004" cy="430227"/>
          </a:xfrm>
        </p:grpSpPr>
        <p:sp>
          <p:nvSpPr>
            <p:cNvPr id="12" name="TextBox 12"/>
            <p:cNvSpPr txBox="1"/>
            <p:nvPr/>
          </p:nvSpPr>
          <p:spPr>
            <a:xfrm>
              <a:off x="6294375" y="5334662"/>
              <a:ext cx="2288004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码长 = 叶子深度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34035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为什么要补零权叶子？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05712"/>
            <a:ext cx="10526775" cy="849327"/>
            <a:chOff x="827025" y="2305712"/>
            <a:chExt cx="10526775" cy="849327"/>
          </a:xfrm>
        </p:grpSpPr>
        <p:sp>
          <p:nvSpPr>
            <p:cNvPr id="7" name="body-count-condition"/>
            <p:cNvSpPr txBox="1"/>
            <p:nvPr/>
          </p:nvSpPr>
          <p:spPr>
            <a:xfrm>
              <a:off x="827025" y="230571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每次 k 合1，数量减少 k−1。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n+r 项要变成1项，就要让 n+r−1 被 k−1 整除。</a:t>
              </a:r>
            </a:p>
          </p:txBody>
        </p:sp>
      </p:grpSp>
      <mc:AlternateContent>
        <mc:Choice Requires="a14">
          <p:sp>
            <p:nvSpPr>
              <p:cNvPr id="9" name="padding-formula"/>
              <p:cNvSpPr txBox="1">
                <a:spLocks noGrp="1"/>
              </p:cNvSpPr>
              <p:nvPr/>
            </p:nvSpPr>
            <p:spPr>
              <a:xfrm>
                <a:off x="838200" y="3371850"/>
                <a:ext cx="10515600" cy="971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r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k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n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</m:e>
                          </m:d>
                          <m:func>
                            <m:funcPr/>
                            <m:fNam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mod</m:t>
                              </m:r>
                            </m:fName>
                            <m:e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k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1</m:t>
                                  </m:r>
                                </m:e>
                              </m:d>
                            </m:e>
                          </m:func>
                        </m:e>
                      </m:d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mod</m:t>
                          </m:r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k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827025" y="4696487"/>
            <a:ext cx="10526775" cy="1313788"/>
            <a:chOff x="827025" y="4696487"/>
            <a:chExt cx="10526775" cy="1313788"/>
          </a:xfrm>
        </p:grpSpPr>
        <p:sp>
          <p:nvSpPr>
            <p:cNvPr id="10" name="body-padding-examples"/>
            <p:cNvSpPr txBox="1"/>
            <p:nvPr/>
          </p:nvSpPr>
          <p:spPr>
            <a:xfrm>
              <a:off x="827025" y="4696487"/>
              <a:ext cx="10526775" cy="13137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 k=3：n=4 要补1个，n=5 要补0个。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补的叶子权重为0，用来填空分支。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零权不直接贡献加权码长。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补零代码：外层取模不可省</a:t>
            </a:r>
          </a:p>
        </p:txBody>
      </p:sp>
      <p:sp>
        <p:nvSpPr>
          <p:cNvPr id="9" name="textbox-padding-code"/>
          <p:cNvSpPr/>
          <p:nvPr/>
        </p:nvSpPr>
        <p:spPr>
          <a:xfrm>
            <a:off x="838200" y="2247900"/>
            <a:ext cx="10515600" cy="1257300"/>
          </a:xfrm>
          <a:prstGeom prst="roundRect">
            <a:avLst>
              <a:gd name="adj" fmla="val 9091"/>
            </a:avLst>
          </a:prstGeom>
          <a:solidFill>
            <a:schemeClr val="lt2"/>
          </a:solidFill>
          <a:ln>
            <a:noFill/>
          </a:ln>
        </p:spPr>
        <p:txBody>
          <a:bodyPr wrap="square" lIns="185471" tIns="161494" rIns="185471" bIns="-33478" anchor="t" anchorCtr="0">
            <a:noAutofit/>
          </a:bodyPr>
          <a:lstStyle/>
          <a:p>
            <a:pPr algn="l">
              <a:lnSpc>
                <a:spcPts val="3450"/>
              </a:lnSpc>
            </a:pPr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int padding = (k - 1 - (n - 1) % (k - 1)) % (k - 1);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for (int i = 0; i &lt; padding; ++i) q.push({0, 0});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7025" y="3944012"/>
            <a:ext cx="10526775" cy="866113"/>
            <a:chOff x="827025" y="3944012"/>
            <a:chExt cx="10526775" cy="866113"/>
          </a:xfrm>
        </p:grpSpPr>
        <p:sp>
          <p:nvSpPr>
            <p:cNvPr id="10" name="body-padding-steps"/>
            <p:cNvSpPr txBox="1"/>
            <p:nvPr/>
          </p:nvSpPr>
          <p:spPr>
            <a:xfrm>
              <a:off x="827025" y="3944012"/>
              <a:ext cx="10526775" cy="8661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先求余数，再求还缺多少，最后把“恰好整除”转成0。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 k=3，n=5：余数是0，实际不需要补零。</a:t>
              </a:r>
            </a:p>
          </p:txBody>
        </p:sp>
      </p:grpSp>
      <p:sp>
        <p:nvSpPr>
          <p:cNvPr id="14" name="textbox-padding-counterexample"/>
          <p:cNvSpPr/>
          <p:nvPr/>
        </p:nvSpPr>
        <p:spPr>
          <a:xfrm>
            <a:off x="838200" y="5124450"/>
            <a:ext cx="10515600" cy="857250"/>
          </a:xfrm>
          <a:prstGeom prst="roundRect">
            <a:avLst>
              <a:gd name="adj" fmla="val 13333"/>
            </a:avLst>
          </a:prstGeom>
          <a:solidFill>
            <a:schemeClr val="lt2"/>
          </a:solidFill>
          <a:ln>
            <a:noFill/>
          </a:ln>
        </p:spPr>
        <p:txBody>
          <a:bodyPr wrap="square" lIns="183949" tIns="243411" rIns="183949" bIns="-33476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省掉最后的 % (k−1)，就会在这个例子中错补2个零。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42651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三叉例子：1、2、3、4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05712"/>
            <a:ext cx="10526775" cy="430227"/>
            <a:chOff x="827025" y="2305712"/>
            <a:chExt cx="10526775" cy="430227"/>
          </a:xfrm>
        </p:grpSpPr>
        <p:sp>
          <p:nvSpPr>
            <p:cNvPr id="7" name="body-ternary-initial"/>
            <p:cNvSpPr txBox="1"/>
            <p:nvPr/>
          </p:nvSpPr>
          <p:spPr>
            <a:xfrm>
              <a:off x="827025" y="2305712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例如 k=3，补一个0，得到 [0,1,2,3,4]。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24484" y="3185160"/>
            <a:ext cx="6333184" cy="912854"/>
            <a:chOff x="824484" y="3185160"/>
            <a:chExt cx="6333184" cy="912854"/>
          </a:xfrm>
        </p:grpSpPr>
        <p:sp>
          <p:nvSpPr>
            <p:cNvPr id="9" name="TextBox 9"/>
            <p:cNvSpPr txBox="1"/>
            <p:nvPr/>
          </p:nvSpPr>
          <p:spPr>
            <a:xfrm>
              <a:off x="824484" y="3185160"/>
              <a:ext cx="2626271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0 + 1 + 2 → 3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27025" y="3667787"/>
              <a:ext cx="6330643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新结点高度1；本轮费用3；剩下权重 3、3、4。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4484" y="4537710"/>
            <a:ext cx="6629348" cy="922379"/>
            <a:chOff x="824484" y="4537710"/>
            <a:chExt cx="6629348" cy="922379"/>
          </a:xfrm>
        </p:grpSpPr>
        <p:sp>
          <p:nvSpPr>
            <p:cNvPr id="12" name="TextBox 12"/>
            <p:cNvSpPr txBox="1"/>
            <p:nvPr/>
          </p:nvSpPr>
          <p:spPr>
            <a:xfrm>
              <a:off x="824484" y="4537710"/>
              <a:ext cx="282618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3 + 3 + 4 → 10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27025" y="5029862"/>
              <a:ext cx="6626807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新根高度2；本轮费用10；总长度13，最长码长2。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7025" y="5677562"/>
            <a:ext cx="10526775" cy="430227"/>
            <a:chOff x="827025" y="5677562"/>
            <a:chExt cx="10526775" cy="430227"/>
          </a:xfrm>
        </p:grpSpPr>
        <p:sp>
          <p:nvSpPr>
            <p:cNvPr id="15" name="body-same-weight-height"/>
            <p:cNvSpPr txBox="1"/>
            <p:nvPr/>
          </p:nvSpPr>
          <p:spPr>
            <a:xfrm>
              <a:off x="827025" y="5677562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注意：原叶3高度0，合并得到的3高度1。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权重相等时，较矮子树先合并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48562"/>
            <a:ext cx="10526775" cy="811227"/>
            <a:chOff x="827025" y="2248562"/>
            <a:chExt cx="10526775" cy="811227"/>
          </a:xfrm>
        </p:grpSpPr>
        <p:sp>
          <p:nvSpPr>
            <p:cNvPr id="7" name="body-height-rule"/>
            <p:cNvSpPr txBox="1"/>
            <p:nvPr/>
          </p:nvSpPr>
          <p:spPr>
            <a:xfrm>
              <a:off x="827025" y="2248562"/>
              <a:ext cx="10526775" cy="811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结点保存 weight、height；叶高0，新高度 = 最大子高 + 1。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先比较权重，相等才比较高度。</a:t>
              </a:r>
            </a:p>
          </p:txBody>
        </p:sp>
      </p:grpSp>
      <p:sp>
        <p:nvSpPr>
          <p:cNvPr id="11" name="textbox-height-code"/>
          <p:cNvSpPr/>
          <p:nvPr/>
        </p:nvSpPr>
        <p:spPr>
          <a:xfrm>
            <a:off x="838200" y="3152775"/>
            <a:ext cx="10515600" cy="1009650"/>
          </a:xfrm>
          <a:prstGeom prst="roundRect">
            <a:avLst>
              <a:gd name="adj" fmla="val 11321"/>
            </a:avLst>
          </a:prstGeom>
          <a:solidFill>
            <a:schemeClr val="lt2"/>
          </a:solidFill>
          <a:ln>
            <a:noFill/>
          </a:ln>
        </p:spPr>
        <p:txBody>
          <a:bodyPr wrap="square" lIns="185471" tIns="123394" rIns="185471" bIns="-33478" anchor="t" anchorCtr="0">
            <a:noAutofit/>
          </a:bodyPr>
          <a:lstStyle/>
          <a:p>
            <a:pPr algn="l">
              <a:lnSpc>
                <a:spcPts val="3000"/>
              </a:lnSpc>
            </a:pPr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if (a.weight != b.weight) return a.weight &gt; b.weight;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return a.height &gt; b.height;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827025" y="4458362"/>
            <a:ext cx="10526775" cy="1630377"/>
            <a:chOff x="827025" y="4458362"/>
            <a:chExt cx="10526775" cy="1630377"/>
          </a:xfrm>
        </p:grpSpPr>
        <p:sp>
          <p:nvSpPr>
            <p:cNvPr id="12" name="body-height-example"/>
            <p:cNvSpPr txBox="1"/>
            <p:nvPr/>
          </p:nvSpPr>
          <p:spPr>
            <a:xfrm>
              <a:off x="827025" y="4458362"/>
              <a:ext cx="10526775" cy="1630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 k=2，权1、1、2、2：先合1和1。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现在三个权2的高度是1、0、0。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先合两个高度0，最终高2；先合高度1与0，最终高3。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两种方案费用同为12，但最长码长不同。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242336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k路合并代码</a:t>
            </a:r>
          </a:p>
        </p:txBody>
      </p:sp>
      <p:sp>
        <p:nvSpPr>
          <p:cNvPr id="9" name="textbox-kmerge-code"/>
          <p:cNvSpPr/>
          <p:nvPr/>
        </p:nvSpPr>
        <p:spPr>
          <a:xfrm>
            <a:off x="838200" y="2171700"/>
            <a:ext cx="10515600" cy="3124200"/>
          </a:xfrm>
          <a:prstGeom prst="roundRect">
            <a:avLst>
              <a:gd name="adj" fmla="val 3659"/>
            </a:avLst>
          </a:prstGeom>
          <a:solidFill>
            <a:schemeClr val="lt2"/>
          </a:solidFill>
          <a:ln>
            <a:noFill/>
          </a:ln>
        </p:spPr>
        <p:txBody>
          <a:bodyPr wrap="square" lIns="185467" tIns="75765" rIns="185467" bIns="-33482" anchor="t" anchorCtr="0">
            <a:noAutofit/>
          </a:bodyPr>
          <a:lstStyle/>
          <a:p>
            <a:pPr algn="l">
              <a:lnSpc>
                <a:spcPts val="2250"/>
              </a:lnSpc>
            </a:pPr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while (q.size() &gt; 1) 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ll sum = 0; int height = 0;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for (int i = 0; i &lt; k; ++i) 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Node a = q.top(); q.pop();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sum += a.weight;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height = max(height, a.height + 1);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}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answer += sum;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q.push({sum, height});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7025" y="5620412"/>
            <a:ext cx="10526775" cy="430227"/>
            <a:chOff x="827025" y="5620412"/>
            <a:chExt cx="10526775" cy="430227"/>
          </a:xfrm>
        </p:grpSpPr>
        <p:sp>
          <p:nvSpPr>
            <p:cNvPr id="10" name="body-two-outputs"/>
            <p:cNvSpPr txBox="1"/>
            <p:nvPr/>
          </p:nvSpPr>
          <p:spPr>
            <a:xfrm>
              <a:off x="827025" y="5620412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answer 是总代价；最终 q.top().height 是最长码长。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90957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哈夫曼的两个检查点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86662"/>
            <a:ext cx="10526775" cy="1268427"/>
            <a:chOff x="827025" y="2286662"/>
            <a:chExt cx="10526775" cy="1268427"/>
          </a:xfrm>
        </p:grpSpPr>
        <p:sp>
          <p:nvSpPr>
            <p:cNvPr id="7" name="body-huffman-correctness"/>
            <p:cNvSpPr txBox="1"/>
            <p:nvPr/>
          </p:nvSpPr>
          <p:spPr>
            <a:xfrm>
              <a:off x="827025" y="2286662"/>
              <a:ext cx="105267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① 数量能否每次取满k项？先补足零权叶子。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② 两级目标是否都满足？权小优先，同权先矮。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主目标仍用最深兄弟交换与缩并证明。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934487"/>
            <a:ext cx="10526775" cy="849327"/>
            <a:chOff x="827025" y="3934487"/>
            <a:chExt cx="10526775" cy="849327"/>
          </a:xfrm>
        </p:grpSpPr>
        <p:sp>
          <p:nvSpPr>
            <p:cNvPr id="9" name="body-huffman-complexity"/>
            <p:cNvSpPr txBox="1"/>
            <p:nvPr/>
          </p:nvSpPr>
          <p:spPr>
            <a:xfrm>
              <a:off x="827025" y="3934487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使用64位累计费用；时间 O((n+k)log(n+k))。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本题 k ≤ 9，可记为 O(n log n)。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5087012"/>
            <a:ext cx="10526775" cy="430227"/>
            <a:chOff x="827025" y="5087012"/>
            <a:chExt cx="10526775" cy="430227"/>
          </a:xfrm>
        </p:grpSpPr>
        <p:sp>
          <p:nvSpPr>
            <p:cNvPr id="11" name="body-height-check-question"/>
            <p:cNvSpPr txBox="1"/>
            <p:nvPr/>
          </p:nvSpPr>
          <p:spPr>
            <a:xfrm>
              <a:off x="827025" y="5087012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提问：若把叶子高度设为1，最终最长码长应减几？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25" y="5696612"/>
            <a:ext cx="10526775" cy="430227"/>
            <a:chOff x="827025" y="5696612"/>
            <a:chExt cx="10526775" cy="430227"/>
          </a:xfrm>
        </p:grpSpPr>
        <p:sp>
          <p:nvSpPr>
            <p:cNvPr id="13" name="body-height-check-answer"/>
            <p:cNvSpPr txBox="1"/>
            <p:nvPr/>
          </p:nvSpPr>
          <p:spPr>
            <a:xfrm>
              <a:off x="827025" y="5696612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答案：减1。码长数的是边，不是路径上的结点。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91271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例5-5：其余蚯蚓每轮统一增长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53644"/>
            <a:ext cx="7258809" cy="970525"/>
            <a:chOff x="827025" y="2253644"/>
            <a:chExt cx="7258809" cy="970525"/>
          </a:xfrm>
        </p:grpSpPr>
        <mc:AlternateContent>
          <mc:Choice Requires="a14">
            <p:sp>
              <p:nvSpPr>
                <p:cNvPr id="7" name="body-worms-goal"/>
                <p:cNvSpPr txBox="1"/>
                <p:nvPr/>
              </p:nvSpPr>
              <p:spPr>
                <a:xfrm>
                  <a:off x="827025" y="2253644"/>
                  <a:ext cx="10526775" cy="97052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rPr>
                    <a:t>蚯蚓 · P2827 / J0505：共m轮，每轮取出当前最长的x。</a:t>
                  </a:r>
                  <a:br/>
                  <a:r>
                    <a:rPr lang="zh-CN" sz="2200" dirty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rPr>
                    <a:t>切成两段：</a:t>
                  </a:r>
                  <a14:m>
                    <m:oMath>
                      <m:sSub>
                        <m:e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x</m:t>
                          </m:r>
                        </m:e>
                        <m:sub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5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d>
                        <m:dPr>
                          <m:begChr m:val="⌊"/>
                          <m:sepChr m:val=""/>
                          <m:endChr m:val="⌋"/>
                          <m:grow m:val="on"/>
                          <m:ctrlP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xu</m:t>
                          </m:r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/</m:t>
                          </m:r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v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5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r>
                        <a:rPr lang="zh-CN" sz="2200" dirty="0">
                          <a:solidFill>
                            <a:schemeClr val="accent5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</m:t>
                      </m:r>
                      <m:sSub>
                        <m:e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x</m:t>
                          </m:r>
                        </m:e>
                        <m:sub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5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2200" dirty="0">
                          <a:solidFill>
                            <a:schemeClr val="accent5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x</m:t>
                      </m:r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5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−</m:t>
                      </m:r>
                      <m:sSub>
                        <m:e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x</m:t>
                          </m:r>
                        </m:e>
                        <m:sub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b>
                      </m:sSub>
                    </m:oMath>
                  </a14:m>
                  <a:r>
                    <a:rPr lang="zh-CN" sz="2200" dirty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rPr>
                    <a:t>。</a:t>
                  </a:r>
                </a:p>
              </p:txBody>
            </p:sp>
          </mc:Choice>
        </mc:AlternateContent>
      </p:grpSp>
      <p:grpSp>
        <p:nvGrpSpPr>
          <p:cNvPr id="10" name="Group 10"/>
          <p:cNvGrpSpPr/>
          <p:nvPr/>
        </p:nvGrpSpPr>
        <p:grpSpPr>
          <a:xfrm>
            <a:off x="824484" y="3470910"/>
            <a:ext cx="10529316" cy="1004316"/>
            <a:chOff x="824484" y="3470910"/>
            <a:chExt cx="10529316" cy="1004316"/>
          </a:xfrm>
        </p:grpSpPr>
        <p:sp>
          <p:nvSpPr>
            <p:cNvPr id="9" name="body-growth-rule"/>
            <p:cNvSpPr txBox="1"/>
            <p:nvPr/>
          </p:nvSpPr>
          <p:spPr>
            <a:xfrm>
              <a:off x="824484" y="3470910"/>
              <a:ext cx="10529316" cy="10043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750"/>
                </a:lnSpc>
              </a:pPr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其余蚯蚓增长q；</a:t>
              </a:r>
              <a:br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新生的两段当轮不增长。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4801262"/>
            <a:ext cx="10526775" cy="1268427"/>
            <a:chOff x="827025" y="4801262"/>
            <a:chExt cx="10526775" cy="1268427"/>
          </a:xfrm>
        </p:grpSpPr>
        <p:sp>
          <p:nvSpPr>
            <p:cNvPr id="11" name="body-output-and-bottleneck"/>
            <p:cNvSpPr txBox="1"/>
            <p:nvPr/>
          </p:nvSpPr>
          <p:spPr>
            <a:xfrm>
              <a:off x="827025" y="4801262"/>
              <a:ext cx="105267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每t轮输出一次切割长度；结束后按降序每t只输出一次。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堆能取最大值，但逐只加q仍然太慢。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先消除全体加法，再处理取最大值。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49427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两轮手算：新生段不参与当轮增长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96187"/>
            <a:ext cx="10526775" cy="430227"/>
            <a:chOff x="827025" y="2296187"/>
            <a:chExt cx="10526775" cy="430227"/>
          </a:xfrm>
        </p:grpSpPr>
        <p:sp>
          <p:nvSpPr>
            <p:cNvPr id="7" name="body-worms-example"/>
            <p:cNvSpPr txBox="1"/>
            <p:nvPr/>
          </p:nvSpPr>
          <p:spPr>
            <a:xfrm>
              <a:off x="827025" y="2296187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例如：初始 [10,8]，q=2，u/v=1/2。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24484" y="3147060"/>
            <a:ext cx="5770472" cy="941429"/>
            <a:chOff x="824484" y="3147060"/>
            <a:chExt cx="5770472" cy="941429"/>
          </a:xfrm>
        </p:grpSpPr>
        <p:sp>
          <p:nvSpPr>
            <p:cNvPr id="9" name="TextBox 9"/>
            <p:cNvSpPr txBox="1"/>
            <p:nvPr/>
          </p:nvSpPr>
          <p:spPr>
            <a:xfrm>
              <a:off x="824484" y="3147060"/>
              <a:ext cx="4716247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第1轮：[10,8] → [10,5,5]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27025" y="3658262"/>
              <a:ext cx="5767931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切10为5和5；原有8增长为10，新段保持5。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4484" y="4509135"/>
            <a:ext cx="6037020" cy="941429"/>
            <a:chOff x="824484" y="4509135"/>
            <a:chExt cx="6037020" cy="941429"/>
          </a:xfrm>
        </p:grpSpPr>
        <p:sp>
          <p:nvSpPr>
            <p:cNvPr id="12" name="TextBox 12"/>
            <p:cNvSpPr txBox="1"/>
            <p:nvPr/>
          </p:nvSpPr>
          <p:spPr>
            <a:xfrm>
              <a:off x="824484" y="4509135"/>
              <a:ext cx="5315979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第2轮：[10,5,5] → [7,7,5,5]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27025" y="5020337"/>
              <a:ext cx="6034479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切10为5和5；旧两段各增长为7，新段仍为5。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7025" y="5668037"/>
            <a:ext cx="10526775" cy="430227"/>
            <a:chOff x="827025" y="5668037"/>
            <a:chExt cx="10526775" cy="430227"/>
          </a:xfrm>
        </p:grpSpPr>
        <p:sp>
          <p:nvSpPr>
            <p:cNvPr id="15" name="body-time-before-structure"/>
            <p:cNvSpPr txBox="1"/>
            <p:nvPr/>
          </p:nvSpPr>
          <p:spPr>
            <a:xfrm>
              <a:off x="827025" y="5668037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时间规则算对后，再选择数据结构。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52501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保存“实际长度 − 累计增长”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4484" y="2356485"/>
            <a:ext cx="10529316" cy="528066"/>
            <a:chOff x="824484" y="2356485"/>
            <a:chExt cx="10529316" cy="528066"/>
          </a:xfrm>
        </p:grpSpPr>
        <p:sp>
          <p:nvSpPr>
            <p:cNvPr id="7" name="body-offset-invariant"/>
            <p:cNvSpPr txBox="1"/>
            <p:nvPr/>
          </p:nvSpPr>
          <p:spPr>
            <a:xfrm>
              <a:off x="824484" y="2356485"/>
              <a:ext cx="1052931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实际值 = 存储值 + offset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296312"/>
            <a:ext cx="10526775" cy="849327"/>
            <a:chOff x="827025" y="3296312"/>
            <a:chExt cx="10526775" cy="849327"/>
          </a:xfrm>
        </p:grpSpPr>
        <p:sp>
          <p:nvSpPr>
            <p:cNvPr id="9" name="body-offset-one"/>
            <p:cNvSpPr txBox="1"/>
            <p:nvPr/>
          </p:nvSpPr>
          <p:spPr>
            <a:xfrm>
              <a:off x="827025" y="329631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例如第1轮后：offset=2。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存储 [8,3,3]　还原为实际 [10,5,5]。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4420262"/>
            <a:ext cx="10526775" cy="849327"/>
            <a:chOff x="827025" y="4420262"/>
            <a:chExt cx="10526775" cy="849327"/>
          </a:xfrm>
        </p:grpSpPr>
        <p:sp>
          <p:nvSpPr>
            <p:cNvPr id="11" name="body-offset-two"/>
            <p:cNvSpPr txBox="1"/>
            <p:nvPr/>
          </p:nvSpPr>
          <p:spPr>
            <a:xfrm>
              <a:off x="827025" y="442026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第2轮后：offset=4。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存储 [3,3,1,1]　还原为实际 [7,7,5,5]。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25" y="5620412"/>
            <a:ext cx="10526775" cy="430227"/>
            <a:chOff x="827025" y="5620412"/>
            <a:chExt cx="10526775" cy="430227"/>
          </a:xfrm>
        </p:grpSpPr>
        <p:sp>
          <p:nvSpPr>
            <p:cNvPr id="13" name="body-offset-order"/>
            <p:cNvSpPr txBox="1"/>
            <p:nvPr/>
          </p:nvSpPr>
          <p:spPr>
            <a:xfrm>
              <a:off x="827025" y="5620412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统一偏移不改变大小关系；新段要减去更新后的 offset。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49427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切割代码：偏移更新的位置不能错</a:t>
            </a:r>
          </a:p>
        </p:txBody>
      </p:sp>
      <p:sp>
        <p:nvSpPr>
          <p:cNvPr id="9" name="textbox-cut-code"/>
          <p:cNvSpPr/>
          <p:nvPr/>
        </p:nvSpPr>
        <p:spPr>
          <a:xfrm>
            <a:off x="838200" y="2209800"/>
            <a:ext cx="10515600" cy="2209800"/>
          </a:xfrm>
          <a:prstGeom prst="roundRect">
            <a:avLst>
              <a:gd name="adj" fmla="val 5172"/>
            </a:avLst>
          </a:prstGeom>
          <a:solidFill>
            <a:schemeClr val="lt2"/>
          </a:solidFill>
          <a:ln>
            <a:noFill/>
          </a:ln>
        </p:spPr>
        <p:txBody>
          <a:bodyPr wrap="square" lIns="185474" tIns="151972" rIns="185474" bIns="-33475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ll length = takeLargestHead() + offset;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ll left = length * u / v, right = length - left;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offset += growth;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worms[1].push_back(left - offset);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worms[2].push_back(right - offset);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7025" y="4801262"/>
            <a:ext cx="10526775" cy="1268427"/>
            <a:chOff x="827025" y="4801262"/>
            <a:chExt cx="10526775" cy="1268427"/>
          </a:xfrm>
        </p:grpSpPr>
        <p:sp>
          <p:nvSpPr>
            <p:cNvPr id="10" name="body-cut-reason"/>
            <p:cNvSpPr txBox="1"/>
            <p:nvPr/>
          </p:nvSpPr>
          <p:spPr>
            <a:xfrm>
              <a:off x="827025" y="4801262"/>
              <a:ext cx="105267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只对第一段取整，第二段用差，保证两段和等于原长度。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乘法使用 long long，避免浮点取整。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若新段减旧 offset，还原后会凭空多长一个q。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63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为什么两个新段队列是单调的？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67612"/>
            <a:ext cx="10526775" cy="856588"/>
            <a:chOff x="827025" y="2267612"/>
            <a:chExt cx="10526775" cy="856588"/>
          </a:xfrm>
        </p:grpSpPr>
        <p:sp>
          <p:nvSpPr>
            <p:cNvPr id="7" name="body-next-maximum"/>
            <p:cNvSpPr txBox="1"/>
            <p:nvPr/>
          </p:nvSpPr>
          <p:spPr>
            <a:xfrm>
              <a:off x="827025" y="2267612"/>
              <a:ext cx="10526775" cy="8565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设相邻两轮取出的实际长度为x、y，p=u/v。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旧蚯蚓至多长到x+q，新段不超过x，所以 y ≤ x+q。</a:t>
              </a:r>
            </a:p>
          </p:txBody>
        </p:sp>
      </p:grpSp>
      <mc:AlternateContent>
        <mc:Choice Requires="a14">
          <p:sp>
            <p:nvSpPr>
              <p:cNvPr id="9" name="monotone-formula"/>
              <p:cNvSpPr txBox="1">
                <a:spLocks noGrp="1"/>
              </p:cNvSpPr>
              <p:nvPr/>
            </p:nvSpPr>
            <p:spPr>
              <a:xfrm>
                <a:off x="838200" y="3343275"/>
                <a:ext cx="10515600" cy="10382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d>
                        <m:dPr>
                          <m:begChr m:val="⌊"/>
                          <m:sepChr m:val=""/>
                          <m:endChr m:val="⌋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py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−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e>
                      </m:d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q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≤</m:t>
                      </m:r>
                      <m:d>
                        <m:dPr>
                          <m:begChr m:val="⌊"/>
                          <m:sepChr m:val=""/>
                          <m:endChr m:val="⌋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px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−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iq</m:t>
                      </m:r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827025" y="4659025"/>
            <a:ext cx="6099299" cy="1380079"/>
            <a:chOff x="827025" y="4659025"/>
            <a:chExt cx="6099299" cy="1380079"/>
          </a:xfrm>
        </p:grpSpPr>
        <mc:AlternateContent>
          <mc:Choice Requires="a14">
            <p:sp>
              <p:nvSpPr>
                <p:cNvPr id="10" name="body-monotone-proof"/>
                <p:cNvSpPr txBox="1"/>
                <p:nvPr/>
              </p:nvSpPr>
              <p:spPr>
                <a:xfrm>
                  <a:off x="827025" y="4659025"/>
                  <a:ext cx="10526775" cy="138007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rPr>
                    <a:t>因为0 &lt; p &lt; 1、q为整数，</a:t>
                  </a:r>
                  <a14:m>
                    <m:oMath>
                      <m:d>
                        <m:dPr>
                          <m:begChr m:val="⌊"/>
                          <m:sepChr m:val=""/>
                          <m:endChr m:val="⌋"/>
                          <m:grow m:val="on"/>
                          <m:ctrlP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py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5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≤</m:t>
                      </m:r>
                      <m:d>
                        <m:dPr>
                          <m:begChr m:val="⌊"/>
                          <m:sepChr m:val=""/>
                          <m:endChr m:val="⌋"/>
                          <m:grow m:val="on"/>
                          <m:ctrlP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px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5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zh-CN" sz="2200" dirty="0">
                          <a:solidFill>
                            <a:schemeClr val="accent5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q</m:t>
                      </m:r>
                    </m:oMath>
                  </a14:m>
                  <a:r>
                    <a:rPr lang="zh-CN" sz="2200" dirty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rPr>
                    <a:t>。</a:t>
                  </a:r>
                  <a:br/>
                  <a:r>
                    <a:rPr lang="zh-CN" sz="2200" dirty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rPr>
                    <a:t xml:space="preserve">另一段为 </a:t>
                  </a:r>
                  <a14:m>
                    <m:oMath>
                      <m:d>
                        <m:dPr>
                          <m:begChr m:val="⌈"/>
                          <m:sepChr m:val=""/>
                          <m:endChr m:val="⌉"/>
                          <m:grow m:val="on"/>
                          <m:ctrlP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200" dirty="0">
                                  <a:solidFill>
                                    <a:schemeClr val="accent5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200" dirty="0">
                                  <a:solidFill>
                                    <a:schemeClr val="accent5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  <m:r>
                                <m:rPr>
                                  <m:sty m:val="p"/>
                                </m:rPr>
                                <a:rPr lang="zh-CN" sz="2200" dirty="0">
                                  <a:solidFill>
                                    <a:schemeClr val="accent5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200" dirty="0">
                                  <a:solidFill>
                                    <a:schemeClr val="accent5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p</m:t>
                              </m:r>
                            </m:e>
                          </m:d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x</m:t>
                          </m:r>
                        </m:e>
                      </m:d>
                    </m:oMath>
                  </a14:m>
                  <a:r>
                    <a:rPr lang="zh-CN" sz="2200" dirty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rPr>
                    <a:t>，同样成立。</a:t>
                  </a:r>
                  <a:br/>
                  <a:r>
                    <a:rPr lang="zh-CN" sz="2200" dirty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rPr>
                    <a:t>所以同类新段的存储值非增；允许相等。</a:t>
                  </a:r>
                </a:p>
              </p:txBody>
            </p:sp>
          </mc:Choice>
        </mc:AlternateContent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三个队首，足够找到全局最大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77137"/>
            <a:ext cx="10526775" cy="430227"/>
            <a:chOff x="827025" y="2277137"/>
            <a:chExt cx="10526775" cy="430227"/>
          </a:xfrm>
        </p:grpSpPr>
        <p:sp>
          <p:nvSpPr>
            <p:cNvPr id="7" name="body-queue-example"/>
            <p:cNvSpPr txBox="1"/>
            <p:nvPr/>
          </p:nvSpPr>
          <p:spPr>
            <a:xfrm>
              <a:off x="827025" y="2277137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例如第1轮后，offset=2；队列中都是存储值。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25" y="3019425"/>
            <a:ext cx="9115092" cy="554714"/>
            <a:chOff x="827025" y="3019425"/>
            <a:chExt cx="9115092" cy="554714"/>
          </a:xfrm>
        </p:grpSpPr>
        <p:sp>
          <p:nvSpPr>
            <p:cNvPr id="9" name="TextBox 9"/>
            <p:cNvSpPr txBox="1"/>
            <p:nvPr/>
          </p:nvSpPr>
          <p:spPr>
            <a:xfrm>
              <a:off x="827025" y="3143912"/>
              <a:ext cx="2095497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原始降序队列：</a:t>
              </a:r>
            </a:p>
          </p:txBody>
        </p:sp>
        <p:sp>
          <p:nvSpPr>
            <p:cNvPr id="12" name="textbox-original-head"/>
            <p:cNvSpPr/>
            <p:nvPr/>
          </p:nvSpPr>
          <p:spPr>
            <a:xfrm>
              <a:off x="4000500" y="3019425"/>
              <a:ext cx="857250" cy="533400"/>
            </a:xfrm>
            <a:prstGeom prst="roundRect">
              <a:avLst>
                <a:gd name="adj" fmla="val 21429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-33478" tIns="91009" rIns="-33478" bIns="-33478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418075" y="3143912"/>
              <a:ext cx="4524042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取8，加偏移2，得到实际长度10。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27025" y="3867150"/>
            <a:ext cx="7530615" cy="564239"/>
            <a:chOff x="827025" y="3867150"/>
            <a:chExt cx="7530615" cy="564239"/>
          </a:xfrm>
        </p:grpSpPr>
        <p:sp>
          <p:nvSpPr>
            <p:cNvPr id="15" name="TextBox 15"/>
            <p:cNvSpPr txBox="1"/>
            <p:nvPr/>
          </p:nvSpPr>
          <p:spPr>
            <a:xfrm>
              <a:off x="827025" y="4001162"/>
              <a:ext cx="1799333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第一段队列：</a:t>
              </a:r>
            </a:p>
          </p:txBody>
        </p:sp>
        <p:sp>
          <p:nvSpPr>
            <p:cNvPr id="18" name="textbox-first-head"/>
            <p:cNvSpPr/>
            <p:nvPr/>
          </p:nvSpPr>
          <p:spPr>
            <a:xfrm>
              <a:off x="4000500" y="3867150"/>
              <a:ext cx="857250" cy="533400"/>
            </a:xfrm>
            <a:prstGeom prst="roundRect">
              <a:avLst>
                <a:gd name="adj" fmla="val 21429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33478" tIns="100534" rIns="-33478" bIns="-33478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5418075" y="4001162"/>
              <a:ext cx="293956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第2轮后变成 [3,1]。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27025" y="4714875"/>
            <a:ext cx="7826779" cy="564239"/>
            <a:chOff x="827025" y="4714875"/>
            <a:chExt cx="7826779" cy="564239"/>
          </a:xfrm>
        </p:grpSpPr>
        <p:sp>
          <p:nvSpPr>
            <p:cNvPr id="21" name="TextBox 21"/>
            <p:cNvSpPr txBox="1"/>
            <p:nvPr/>
          </p:nvSpPr>
          <p:spPr>
            <a:xfrm>
              <a:off x="827025" y="4848887"/>
              <a:ext cx="1799333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第二段队列：</a:t>
              </a:r>
            </a:p>
          </p:txBody>
        </p:sp>
        <p:sp>
          <p:nvSpPr>
            <p:cNvPr id="24" name="textbox-second-head"/>
            <p:cNvSpPr/>
            <p:nvPr/>
          </p:nvSpPr>
          <p:spPr>
            <a:xfrm>
              <a:off x="4000500" y="4714875"/>
              <a:ext cx="857250" cy="533400"/>
            </a:xfrm>
            <a:prstGeom prst="roundRect">
              <a:avLst>
                <a:gd name="adj" fmla="val 21429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33478" tIns="100534" rIns="-33478" bIns="-33478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5418075" y="4848887"/>
              <a:ext cx="3235729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第2轮后也变成 [3,1]。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827025" y="5658512"/>
            <a:ext cx="10526775" cy="430227"/>
            <a:chOff x="827025" y="5658512"/>
            <a:chExt cx="10526775" cy="430227"/>
          </a:xfrm>
        </p:grpSpPr>
        <p:sp>
          <p:nvSpPr>
            <p:cNvPr id="27" name="body-head-invariant"/>
            <p:cNvSpPr txBox="1"/>
            <p:nvPr/>
          </p:nvSpPr>
          <p:spPr>
            <a:xfrm>
              <a:off x="827025" y="5658512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每条队列非增，全局最大值必在这三个队首中。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47878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取最大队首的代码</a:t>
            </a:r>
          </a:p>
        </p:txBody>
      </p:sp>
      <p:sp>
        <p:nvSpPr>
          <p:cNvPr id="9" name="textbox-head-code"/>
          <p:cNvSpPr/>
          <p:nvPr/>
        </p:nvSpPr>
        <p:spPr>
          <a:xfrm>
            <a:off x="838200" y="2152650"/>
            <a:ext cx="10515600" cy="3105150"/>
          </a:xfrm>
          <a:prstGeom prst="roundRect">
            <a:avLst>
              <a:gd name="adj" fmla="val 3681"/>
            </a:avLst>
          </a:prstGeom>
          <a:solidFill>
            <a:schemeClr val="lt2"/>
          </a:solidFill>
          <a:ln>
            <a:noFill/>
          </a:ln>
        </p:spPr>
        <p:txBody>
          <a:bodyPr wrap="square" lIns="185472" tIns="85295" rIns="185472" bIns="-33477" anchor="t" anchorCtr="0">
            <a:noAutofit/>
          </a:bodyPr>
          <a:lstStyle/>
          <a:p>
            <a:pPr algn="l">
              <a:lnSpc>
                <a:spcPts val="2175"/>
              </a:lnSpc>
            </a:pPr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ll takeLargestHead() 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int best = -1;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for (int i = 0; i &lt; 3; ++i)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if (!worms[i].empty() &amp;&amp;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    (best == -1 ||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     worms[i].front() &gt; worms[best].front())) best = i;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ll result = worms[best].front();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worms[best].pop_front();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return result;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7025" y="5582312"/>
            <a:ext cx="10526775" cy="447013"/>
            <a:chOff x="827025" y="5582312"/>
            <a:chExt cx="10526775" cy="447013"/>
          </a:xfrm>
        </p:grpSpPr>
        <p:sp>
          <p:nvSpPr>
            <p:cNvPr id="10" name="body-head-boundary"/>
            <p:cNvSpPr txBox="1"/>
            <p:nvPr/>
          </p:nvSpPr>
          <p:spPr>
            <a:xfrm>
              <a:off x="827025" y="5582312"/>
              <a:ext cx="10526775" cy="4470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空队列不读取；始终至少一只蚯蚓；并列最大任选一个。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两个输出阶段，分别重新计数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96187"/>
            <a:ext cx="10526775" cy="830277"/>
            <a:chOff x="827025" y="2296187"/>
            <a:chExt cx="10526775" cy="830277"/>
          </a:xfrm>
        </p:grpSpPr>
        <p:sp>
          <p:nvSpPr>
            <p:cNvPr id="7" name="body-cut-output"/>
            <p:cNvSpPr txBox="1"/>
            <p:nvPr/>
          </p:nvSpPr>
          <p:spPr>
            <a:xfrm>
              <a:off x="827025" y="2296187"/>
              <a:ext cx="10526775" cy="830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切割阶段：step % interval == 0 时输出当前长度。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切割结束后不再增长，offset 保持不变。</a:t>
              </a:r>
            </a:p>
          </p:txBody>
        </p:sp>
      </p:grpSp>
      <p:sp>
        <p:nvSpPr>
          <p:cNvPr id="11" name="textbox-final-output"/>
          <p:cNvSpPr/>
          <p:nvPr/>
        </p:nvSpPr>
        <p:spPr>
          <a:xfrm>
            <a:off x="838200" y="3276600"/>
            <a:ext cx="10515600" cy="1362075"/>
          </a:xfrm>
          <a:prstGeom prst="roundRect">
            <a:avLst>
              <a:gd name="adj" fmla="val 8392"/>
            </a:avLst>
          </a:prstGeom>
          <a:solidFill>
            <a:schemeClr val="lt2"/>
          </a:solidFill>
          <a:ln>
            <a:noFill/>
          </a:ln>
        </p:spPr>
        <p:txBody>
          <a:bodyPr wrap="square" lIns="185470" tIns="85293" rIns="185470" bIns="-33479" anchor="t" anchorCtr="0">
            <a:noAutofit/>
          </a:bodyPr>
          <a:lstStyle/>
          <a:p>
            <a:pPr algn="l">
              <a:lnSpc>
                <a:spcPts val="2250"/>
              </a:lnSpc>
            </a:pPr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for (int rank = 1; rank &lt;= n + m; ++rank) 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ll length = takeLargestHead() + offset;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if (rank % interval == 0) cout &lt;&lt; length &lt;&lt; ' ';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827025" y="4953662"/>
            <a:ext cx="10526775" cy="1154127"/>
            <a:chOff x="827025" y="4953662"/>
            <a:chExt cx="10526775" cy="1154127"/>
          </a:xfrm>
        </p:grpSpPr>
        <p:sp>
          <p:nvSpPr>
            <p:cNvPr id="12" name="body-worms-summary"/>
            <p:cNvSpPr txBox="1"/>
            <p:nvPr/>
          </p:nvSpPr>
          <p:spPr>
            <a:xfrm>
              <a:off x="827025" y="4953662"/>
              <a:ext cx="10526775" cy="11541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时间 O(n log n+m)，空间 O(n+m)。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检查 q=0、零长新段、并列最大值和没有抽样输出。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最终降序输出从 rank=1 重新计数。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section-title Placeholder Carrier"/>
          <p:cNvSpPr txBox="1"/>
          <p:nvPr>
            <p:ph type="title"/>
          </p:nvPr>
        </p:nvSpPr>
        <p:spPr>
          <a:xfrm>
            <a:off x="971550" y="2322195"/>
            <a:ext cx="3293212" cy="762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9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5.3 树状数组</a:t>
            </a:r>
          </a:p>
        </p:txBody>
      </p:sp>
      <p:sp>
        <p:nvSpPr>
          <p:cNvPr id="7" name="section-description Placeholder Carrier"/>
          <p:cNvSpPr txBox="1"/>
          <p:nvPr>
            <p:ph type="body" idx="2"/>
          </p:nvPr>
        </p:nvSpPr>
        <p:spPr>
          <a:xfrm>
            <a:off x="1016508" y="3960495"/>
            <a:ext cx="7034784" cy="9265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 marL="0" indent="0">
              <a:lnSpc>
                <a:spcPts val="3600"/>
              </a:lnSpc>
              <a:buNone/>
            </a:pPr>
            <a:r>
              <a:rPr lang="zh-CN" sz="24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用不同大小的区间块，维护动态前缀和。</a:t>
            </a:r>
            <a:br/>
            <a:r>
              <a:rPr lang="zh-CN" sz="24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查询与修改都只经过少量块，再复用差分与离散化。</a:t>
            </a:r>
          </a:p>
        </p:txBody>
      </p:sp>
    </p:spTree>
  </p:cSld>
  <p:clrMapOvr>
    <a:masterClrMapping/>
  </p:clrMapOvr>
  <p:transition p14:dur="350">
    <p:fade/>
  </p:transition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63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为什么不直接保存所有前缀和？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05712"/>
            <a:ext cx="10526775" cy="904213"/>
            <a:chOff x="827025" y="2305712"/>
            <a:chExt cx="10526775" cy="904213"/>
          </a:xfrm>
        </p:grpSpPr>
        <p:sp>
          <p:nvSpPr>
            <p:cNvPr id="7" name="body-prefix-change"/>
            <p:cNvSpPr txBox="1"/>
            <p:nvPr/>
          </p:nvSpPr>
          <p:spPr>
            <a:xfrm>
              <a:off x="827025" y="2305712"/>
              <a:ext cx="10526775" cy="9042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 a=[2,1,3,4,5,6,7,8]，把第3项加2。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从第3个前缀开始，直到第8个前缀，全都要修改。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4484" y="3661410"/>
            <a:ext cx="10529316" cy="528066"/>
            <a:chOff x="824484" y="3661410"/>
            <a:chExt cx="10529316" cy="528066"/>
          </a:xfrm>
        </p:grpSpPr>
        <p:sp>
          <p:nvSpPr>
            <p:cNvPr id="9" name="body-array-tradeoff"/>
            <p:cNvSpPr txBox="1"/>
            <p:nvPr/>
          </p:nvSpPr>
          <p:spPr>
            <a:xfrm>
              <a:off x="824484" y="3661410"/>
              <a:ext cx="1052931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原数组：修改 O(1)，求和 O(n)。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4484" y="4518660"/>
            <a:ext cx="10529316" cy="528066"/>
            <a:chOff x="824484" y="4518660"/>
            <a:chExt cx="10529316" cy="528066"/>
          </a:xfrm>
        </p:grpSpPr>
        <p:sp>
          <p:nvSpPr>
            <p:cNvPr id="11" name="body-prefix-tradeoff"/>
            <p:cNvSpPr txBox="1"/>
            <p:nvPr/>
          </p:nvSpPr>
          <p:spPr>
            <a:xfrm>
              <a:off x="824484" y="4518660"/>
              <a:ext cx="1052931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前缀数组：求和 O(1)，修改 O(n)。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25" y="5601362"/>
            <a:ext cx="10526775" cy="437488"/>
            <a:chOff x="827025" y="5601362"/>
            <a:chExt cx="10526775" cy="437488"/>
          </a:xfrm>
        </p:grpSpPr>
        <p:sp>
          <p:nvSpPr>
            <p:cNvPr id="13" name="body-desired-tradeoff"/>
            <p:cNvSpPr txBox="1"/>
            <p:nvPr/>
          </p:nvSpPr>
          <p:spPr>
            <a:xfrm>
              <a:off x="827025" y="5601362"/>
              <a:ext cx="10526775" cy="4374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目标：两种操作都只花 O(log n) 时间。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56808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lowbit：只取二进制最低的1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7025" y="2343812"/>
            <a:ext cx="2850716" cy="2045689"/>
            <a:chOff x="827025" y="2343812"/>
            <a:chExt cx="2850716" cy="2045689"/>
          </a:xfrm>
        </p:grpSpPr>
        <p:sp>
          <p:nvSpPr>
            <p:cNvPr id="7" name="TextBox 7"/>
            <p:cNvSpPr txBox="1"/>
            <p:nvPr/>
          </p:nvSpPr>
          <p:spPr>
            <a:xfrm>
              <a:off x="827025" y="2343812"/>
              <a:ext cx="2850716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例如：用8位补码演示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4034" y="2908935"/>
              <a:ext cx="2479167" cy="14805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750"/>
                </a:lnSpc>
              </a:pPr>
              <a:r>
                <a:rPr lang="zh-CN" sz="27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x = 00001100</a:t>
              </a:r>
              <a:br/>
              <a:r>
                <a:rPr lang="zh-CN" sz="27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-x = 11110100</a:t>
              </a:r>
              <a:br/>
              <a:r>
                <a:rPr lang="zh-CN" sz="27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 xml:space="preserve"> &amp; = 00000100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513450" y="2381912"/>
            <a:ext cx="4840350" cy="2075788"/>
            <a:chOff x="6513450" y="2381912"/>
            <a:chExt cx="4840350" cy="2075788"/>
          </a:xfrm>
        </p:grpSpPr>
        <p:sp>
          <p:nvSpPr>
            <p:cNvPr id="10" name="body-binary-rule"/>
            <p:cNvSpPr txBox="1"/>
            <p:nvPr/>
          </p:nvSpPr>
          <p:spPr>
            <a:xfrm>
              <a:off x="6513450" y="2381912"/>
              <a:ext cx="4840350" cy="20757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补码中，取反后加1得到-x。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x &amp; -x 只保留最低的1。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lowbit(12)=4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lowbit(14)=2</a:t>
              </a:r>
            </a:p>
          </p:txBody>
        </p:sp>
      </p:grpSp>
      <p:sp>
        <p:nvSpPr>
          <p:cNvPr id="14" name="textbox-lowbit-domain"/>
          <p:cNvSpPr/>
          <p:nvPr/>
        </p:nvSpPr>
        <p:spPr>
          <a:xfrm>
            <a:off x="838200" y="4943475"/>
            <a:ext cx="10515600" cy="1066800"/>
          </a:xfrm>
          <a:prstGeom prst="roundRect">
            <a:avLst>
              <a:gd name="adj" fmla="val 10714"/>
            </a:avLst>
          </a:prstGeom>
          <a:solidFill>
            <a:schemeClr val="lt2"/>
          </a:solidFill>
          <a:ln>
            <a:noFill/>
          </a:ln>
        </p:spPr>
        <p:txBody>
          <a:bodyPr wrap="square" lIns="183949" tIns="110061" rIns="183949" bIns="-33476" anchor="t" anchorCtr="0">
            <a:noAutofit/>
          </a:bodyPr>
          <a:lstStyle/>
          <a:p>
            <a:pPr algn="l">
              <a:lnSpc>
                <a:spcPts val="3300"/>
              </a:lnSpc>
            </a:pPr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这里处理的是下标，不是数组里的数值。</a:t>
            </a:r>
            <a:br/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查询允许到0；更新起点必须大于0。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56494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c[i]负责哪一段？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48562"/>
            <a:ext cx="10526775" cy="430227"/>
            <a:chOff x="827025" y="2248562"/>
            <a:chExt cx="10526775" cy="430227"/>
          </a:xfrm>
        </p:grpSpPr>
        <p:sp>
          <p:nvSpPr>
            <p:cNvPr id="7" name="body-responsibility-rule"/>
            <p:cNvSpPr txBox="1"/>
            <p:nvPr/>
          </p:nvSpPr>
          <p:spPr>
            <a:xfrm>
              <a:off x="827025" y="2248562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以i结尾，长度为 lowbit(i) 的区间和。</a:t>
              </a:r>
            </a:p>
          </p:txBody>
        </p:sp>
      </p:grpSp>
      <mc:AlternateContent>
        <mc:Choice Requires="a14">
          <p:sp>
            <p:nvSpPr>
              <p:cNvPr id="9" name="responsibility-formula"/>
              <p:cNvSpPr txBox="1">
                <a:spLocks noGrp="1"/>
              </p:cNvSpPr>
              <p:nvPr/>
            </p:nvSpPr>
            <p:spPr>
              <a:xfrm>
                <a:off x="838200" y="2809875"/>
                <a:ext cx="10515600" cy="990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c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ff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j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=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func>
                            <m:funcPr/>
                            <m:fNam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lowbit</m:t>
                              </m:r>
                            </m:fName>
                            <m:e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i</m:t>
                                  </m:r>
                                </m:e>
                              </m:d>
                            </m:e>
                          </m:func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b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p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a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j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827025" y="4115462"/>
            <a:ext cx="10526775" cy="1923388"/>
            <a:chOff x="827025" y="4115462"/>
            <a:chExt cx="10526775" cy="1923388"/>
          </a:xfrm>
        </p:grpSpPr>
        <p:sp>
          <p:nvSpPr>
            <p:cNvPr id="10" name="body-responsibility-examples"/>
            <p:cNvSpPr txBox="1"/>
            <p:nvPr/>
          </p:nvSpPr>
          <p:spPr>
            <a:xfrm>
              <a:off x="827025" y="4115462"/>
              <a:ext cx="10526775" cy="19233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 a=[2,1,3,4,5,6,7,8]。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c[4] 负责 [1,4]，值10；c[6] 负责 [5,6]，值11。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c[8] 负责 [1,8]，值36。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完整 c=[2,3,3,10,5,11,7,36]。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55574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查询前6项：6 → 4 → 0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86662"/>
            <a:ext cx="10526775" cy="430227"/>
            <a:chOff x="827025" y="2286662"/>
            <a:chExt cx="10526775" cy="430227"/>
          </a:xfrm>
        </p:grpSpPr>
        <p:sp>
          <p:nvSpPr>
            <p:cNvPr id="7" name="body-query-rule"/>
            <p:cNvSpPr txBox="1"/>
            <p:nvPr/>
          </p:nvSpPr>
          <p:spPr>
            <a:xfrm>
              <a:off x="827025" y="2286662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每次取走末尾一整块，剩下仍然是前缀。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38200" y="3067050"/>
            <a:ext cx="10229850" cy="1431014"/>
            <a:chOff x="838200" y="3067050"/>
            <a:chExt cx="10229850" cy="1431014"/>
          </a:xfrm>
        </p:grpSpPr>
        <p:sp>
          <p:nvSpPr>
            <p:cNvPr id="11" name="textbox-prefix-four"/>
            <p:cNvSpPr/>
            <p:nvPr/>
          </p:nvSpPr>
          <p:spPr>
            <a:xfrm>
              <a:off x="838200" y="3067050"/>
              <a:ext cx="6667500" cy="666750"/>
            </a:xfrm>
            <a:prstGeom prst="roundRect">
              <a:avLst>
                <a:gd name="adj" fmla="val 17143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33478" tIns="113207" rIns="-33478" bIns="-33478" anchor="t" anchorCtr="0">
              <a:noAutofit/>
            </a:bodyPr>
            <a:lstStyle/>
            <a:p>
              <a:pPr algn="ctr"/>
              <a:r>
                <a:rPr lang="zh-CN" sz="27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　1　3　4</a:t>
              </a:r>
            </a:p>
          </p:txBody>
        </p:sp>
        <p:sp>
          <p:nvSpPr>
            <p:cNvPr id="14" name="textbox-prefix-two"/>
            <p:cNvSpPr/>
            <p:nvPr/>
          </p:nvSpPr>
          <p:spPr>
            <a:xfrm>
              <a:off x="7734300" y="3067050"/>
              <a:ext cx="3333750" cy="666750"/>
            </a:xfrm>
            <a:prstGeom prst="roundRect">
              <a:avLst>
                <a:gd name="adj" fmla="val 17143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-33478" tIns="113207" rIns="-33478" bIns="-33478" anchor="t" anchorCtr="0">
              <a:noAutofit/>
            </a:bodyPr>
            <a:lstStyle/>
            <a:p>
              <a:pPr algn="ctr"/>
              <a:r>
                <a:rPr lang="zh-CN" sz="27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5　6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893825" y="4067837"/>
              <a:ext cx="2273196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[1,4]：c[4]=10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980300" y="4067837"/>
              <a:ext cx="2273196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[5,6]：c[6]=11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27025" y="4915562"/>
            <a:ext cx="10526775" cy="1192227"/>
            <a:chOff x="827025" y="4915562"/>
            <a:chExt cx="10526775" cy="1192227"/>
          </a:xfrm>
        </p:grpSpPr>
        <p:sp>
          <p:nvSpPr>
            <p:cNvPr id="18" name="body-query-calculation"/>
            <p:cNvSpPr txBox="1"/>
            <p:nvPr/>
          </p:nvSpPr>
          <p:spPr>
            <a:xfrm>
              <a:off x="827025" y="4915562"/>
              <a:ext cx="10526775" cy="1192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 sum(6)=c[6]+c[4]=11+10=21。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[3,6] 的和 = sum(6)−sum(2)=21−3=18。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取走的各块不重复，也不遗漏。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331158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查询代码：不断减去lowbit</a:t>
            </a:r>
          </a:p>
        </p:txBody>
      </p:sp>
      <p:sp>
        <p:nvSpPr>
          <p:cNvPr id="9" name="textbox-query-code"/>
          <p:cNvSpPr/>
          <p:nvPr/>
        </p:nvSpPr>
        <p:spPr>
          <a:xfrm>
            <a:off x="838200" y="2324100"/>
            <a:ext cx="10515600" cy="1952625"/>
          </a:xfrm>
          <a:prstGeom prst="roundRect">
            <a:avLst>
              <a:gd name="adj" fmla="val 5854"/>
            </a:avLst>
          </a:prstGeom>
          <a:solidFill>
            <a:schemeClr val="lt2"/>
          </a:solidFill>
          <a:ln>
            <a:noFill/>
          </a:ln>
        </p:spPr>
        <p:txBody>
          <a:bodyPr wrap="square" lIns="185470" tIns="123393" rIns="185470" bIns="-33479" anchor="t" anchorCtr="0">
            <a:noAutofit/>
          </a:bodyPr>
          <a:lstStyle/>
          <a:p>
            <a:pPr algn="l">
              <a:lnSpc>
                <a:spcPts val="2550"/>
              </a:lnSpc>
            </a:pPr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ll sum(int x) const 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ll result = 0;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for (; x &gt; 0; x -= x &amp; -x) result += c[x];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return result;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7025" y="4696487"/>
            <a:ext cx="7496299" cy="1268427"/>
            <a:chOff x="827025" y="4696487"/>
            <a:chExt cx="7496299" cy="1268427"/>
          </a:xfrm>
        </p:grpSpPr>
        <p:sp>
          <p:nvSpPr>
            <p:cNvPr id="10" name="TextBox 10"/>
            <p:cNvSpPr txBox="1"/>
            <p:nvPr/>
          </p:nvSpPr>
          <p:spPr>
            <a:xfrm>
              <a:off x="827025" y="4696487"/>
              <a:ext cx="7496299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查询方向向左，每次清掉下标最低的一位1。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x=0 时循环不执行，sum(0)=0。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闭区间 [l,r] 要减 sum(l−1)，减 sum(l) 会漏掉第l项。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36189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第3项加2：3 → 4 → 8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4484" y="2308860"/>
            <a:ext cx="6325360" cy="1594866"/>
            <a:chOff x="824484" y="2308860"/>
            <a:chExt cx="6325360" cy="1594866"/>
          </a:xfrm>
        </p:grpSpPr>
        <p:sp>
          <p:nvSpPr>
            <p:cNvPr id="7" name="TextBox 7"/>
            <p:cNvSpPr txBox="1"/>
            <p:nvPr/>
          </p:nvSpPr>
          <p:spPr>
            <a:xfrm>
              <a:off x="824484" y="2308860"/>
              <a:ext cx="2444877" cy="15948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27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c[3]：3 → 5</a:t>
              </a:r>
              <a:br/>
              <a:r>
                <a:rPr lang="zh-CN" sz="27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c[4]：10 → 12</a:t>
              </a:r>
              <a:br/>
              <a:r>
                <a:rPr lang="zh-CN" sz="27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c[8]：36 → 38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646675" y="2362862"/>
              <a:ext cx="1503169" cy="14970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负责 [3,3]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负责 [1,4]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负责 [1,8]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27025" y="4486937"/>
            <a:ext cx="10526775" cy="494638"/>
            <a:chOff x="827025" y="4486937"/>
            <a:chExt cx="10526775" cy="494638"/>
          </a:xfrm>
        </p:grpSpPr>
        <p:sp>
          <p:nvSpPr>
            <p:cNvPr id="10" name="body-unaffected-block"/>
            <p:cNvSpPr txBox="1"/>
            <p:nvPr/>
          </p:nvSpPr>
          <p:spPr>
            <a:xfrm>
              <a:off x="827025" y="4486937"/>
              <a:ext cx="10526775" cy="4946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c[6] 负责 [5,6]，不含第3项，仍是11。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7025" y="5287037"/>
            <a:ext cx="10526775" cy="830277"/>
            <a:chOff x="827025" y="5287037"/>
            <a:chExt cx="10526775" cy="830277"/>
          </a:xfrm>
        </p:grpSpPr>
        <p:sp>
          <p:nvSpPr>
            <p:cNvPr id="12" name="body-updated-result"/>
            <p:cNvSpPr txBox="1"/>
            <p:nvPr/>
          </p:nvSpPr>
          <p:spPr>
            <a:xfrm>
              <a:off x="827025" y="5287037"/>
              <a:ext cx="10526775" cy="830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更新后 sum(6)=11+12=23。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[3,6] 之和变成23−3=20。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331158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更新代码：不断加上lowbit</a:t>
            </a:r>
          </a:p>
        </p:txBody>
      </p:sp>
      <p:sp>
        <p:nvSpPr>
          <p:cNvPr id="9" name="textbox-add-code"/>
          <p:cNvSpPr/>
          <p:nvPr/>
        </p:nvSpPr>
        <p:spPr>
          <a:xfrm>
            <a:off x="838200" y="2409825"/>
            <a:ext cx="10515600" cy="1400175"/>
          </a:xfrm>
          <a:prstGeom prst="roundRect">
            <a:avLst>
              <a:gd name="adj" fmla="val 8163"/>
            </a:avLst>
          </a:prstGeom>
          <a:solidFill>
            <a:schemeClr val="lt2"/>
          </a:solidFill>
          <a:ln>
            <a:noFill/>
          </a:ln>
        </p:spPr>
        <p:txBody>
          <a:bodyPr wrap="square" lIns="185473" tIns="142446" rIns="185473" bIns="-33476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void add(int x, ll delta) 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for (; x &lt;= n; x += x &amp; -x) c[x] += delta;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7025" y="4239287"/>
            <a:ext cx="10526775" cy="849327"/>
            <a:chOff x="827025" y="4239287"/>
            <a:chExt cx="10526775" cy="849327"/>
          </a:xfrm>
        </p:grpSpPr>
        <p:sp>
          <p:nvSpPr>
            <p:cNvPr id="10" name="body-add-meaning"/>
            <p:cNvSpPr txBox="1"/>
            <p:nvPr/>
          </p:nvSpPr>
          <p:spPr>
            <a:xfrm>
              <a:off x="827025" y="4239287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向右寻找下一个包含该位置的更大区间。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数组开 n+1 个位置，从1开始；负增量也合法。</a:t>
              </a:r>
            </a:p>
          </p:txBody>
        </p:sp>
      </p:grpSp>
      <p:sp>
        <p:nvSpPr>
          <p:cNvPr id="14" name="textbox-zero-danger"/>
          <p:cNvSpPr/>
          <p:nvPr/>
        </p:nvSpPr>
        <p:spPr>
          <a:xfrm>
            <a:off x="838200" y="5295900"/>
            <a:ext cx="10515600" cy="723900"/>
          </a:xfrm>
          <a:prstGeom prst="roundRect">
            <a:avLst>
              <a:gd name="adj" fmla="val 15789"/>
            </a:avLst>
          </a:prstGeom>
          <a:solidFill>
            <a:schemeClr val="lt2"/>
          </a:solidFill>
          <a:ln>
            <a:noFill/>
          </a:ln>
        </p:spPr>
        <p:txBody>
          <a:bodyPr wrap="square" lIns="183949" tIns="186261" rIns="183949" bIns="-33476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x=0 时 lowbit(0)=0，更新循环会原地不动！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91271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例5-6：把操作翻译成两个函数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58087"/>
            <a:ext cx="10526775" cy="1344627"/>
            <a:chOff x="827025" y="2258087"/>
            <a:chExt cx="10526775" cy="1344627"/>
          </a:xfrm>
        </p:grpSpPr>
        <p:sp>
          <p:nvSpPr>
            <p:cNvPr id="7" name="body-bit-operation"/>
            <p:cNvSpPr txBox="1"/>
            <p:nvPr/>
          </p:nvSpPr>
          <p:spPr>
            <a:xfrm>
              <a:off x="827025" y="2258087"/>
              <a:ext cx="10526775" cy="13446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树状数组1 · P3374 / J0506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单点加：tree.add(x,k)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区间和：tree.sum(r)−tree.sum(l−1)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972587"/>
            <a:ext cx="10526775" cy="913738"/>
            <a:chOff x="827025" y="3972587"/>
            <a:chExt cx="10526775" cy="913738"/>
          </a:xfrm>
        </p:grpSpPr>
        <p:sp>
          <p:nvSpPr>
            <p:cNvPr id="9" name="body-bit-initialize"/>
            <p:cNvSpPr txBox="1"/>
            <p:nvPr/>
          </p:nvSpPr>
          <p:spPr>
            <a:xfrm>
              <a:off x="827025" y="3972587"/>
              <a:ext cx="10526775" cy="9137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教学程序逐个 add 初始化，耗时 O(n log n)。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若已有前缀和 pre，也可直接算每个负责区间的和：</a:t>
              </a:r>
            </a:p>
          </p:txBody>
        </p:sp>
      </p:grpSp>
      <p:sp>
        <p:nvSpPr>
          <p:cNvPr id="13" name="textbox-linear-initialize"/>
          <p:cNvSpPr/>
          <p:nvPr/>
        </p:nvSpPr>
        <p:spPr>
          <a:xfrm>
            <a:off x="838200" y="5162550"/>
            <a:ext cx="10515600" cy="857250"/>
          </a:xfrm>
          <a:prstGeom prst="roundRect">
            <a:avLst>
              <a:gd name="adj" fmla="val 13333"/>
            </a:avLst>
          </a:prstGeom>
          <a:solidFill>
            <a:schemeClr val="lt2"/>
          </a:solidFill>
          <a:ln>
            <a:noFill/>
          </a:ln>
        </p:spPr>
        <p:txBody>
          <a:bodyPr wrap="square" lIns="183949" tIns="252936" rIns="183949" bIns="-33476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c[i] = pre[i] − pre[i−lowbit(i)]　　总计 O(n)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查询拆块，修改找包含块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67612"/>
            <a:ext cx="10526775" cy="849327"/>
            <a:chOff x="827025" y="2267612"/>
            <a:chExt cx="10526775" cy="849327"/>
          </a:xfrm>
        </p:grpSpPr>
        <p:sp>
          <p:nvSpPr>
            <p:cNvPr id="7" name="body-query-proof"/>
            <p:cNvSpPr txBox="1"/>
            <p:nvPr/>
          </p:nvSpPr>
          <p:spPr>
            <a:xfrm>
              <a:off x="827025" y="226761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查询：每次取走当前前缀末尾的一个完整块。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块之间没有重叠，最后恰好覆盖所求前缀。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372512"/>
            <a:ext cx="10526775" cy="849327"/>
            <a:chOff x="827025" y="3372512"/>
            <a:chExt cx="10526775" cy="849327"/>
          </a:xfrm>
        </p:grpSpPr>
        <p:sp>
          <p:nvSpPr>
            <p:cNvPr id="9" name="body-update-proof"/>
            <p:cNvSpPr txBox="1"/>
            <p:nvPr/>
          </p:nvSpPr>
          <p:spPr>
            <a:xfrm>
              <a:off x="827025" y="337251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修改：沿更新路径，访问所有包含该位置的块。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其余块不包含这个位置，无须改动。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4477412"/>
            <a:ext cx="10526775" cy="430227"/>
            <a:chOff x="827025" y="4477412"/>
            <a:chExt cx="10526775" cy="430227"/>
          </a:xfrm>
        </p:grpSpPr>
        <p:sp>
          <p:nvSpPr>
            <p:cNvPr id="11" name="body-complexity"/>
            <p:cNvSpPr txBox="1"/>
            <p:nvPr/>
          </p:nvSpPr>
          <p:spPr>
            <a:xfrm>
              <a:off x="827025" y="4477412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每次操作 O(log n)，存储 O(n)。</a:t>
              </a:r>
            </a:p>
          </p:txBody>
        </p:sp>
      </p:grpSp>
      <p:sp>
        <p:nvSpPr>
          <p:cNvPr id="15" name="textbox-noninvertible"/>
          <p:cNvSpPr/>
          <p:nvPr/>
        </p:nvSpPr>
        <p:spPr>
          <a:xfrm>
            <a:off x="838200" y="5143500"/>
            <a:ext cx="10515600" cy="876300"/>
          </a:xfrm>
          <a:prstGeom prst="roundRect">
            <a:avLst>
              <a:gd name="adj" fmla="val 13043"/>
            </a:avLst>
          </a:prstGeom>
          <a:solidFill>
            <a:schemeClr val="lt2"/>
          </a:solidFill>
          <a:ln>
            <a:noFill/>
          </a:ln>
        </p:spPr>
        <p:txBody>
          <a:bodyPr wrap="square" lIns="185473" tIns="104346" rIns="185473" bIns="-33476" anchor="t" anchorCtr="0">
            <a:noAutofit/>
          </a:bodyPr>
          <a:lstStyle/>
          <a:p>
            <a:pPr algn="l">
              <a:lnSpc>
                <a:spcPts val="2625"/>
              </a:lnSpc>
            </a:pPr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区间和可由两个前缀和相减；最大值不能这样相减。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两个前缀最大值都为9，无法知道中间区间的最大值。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7205068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例5-7：区间加，能否只改两个位置？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67612"/>
            <a:ext cx="10526775" cy="849327"/>
            <a:chOff x="827025" y="2267612"/>
            <a:chExt cx="10526775" cy="849327"/>
          </a:xfrm>
        </p:grpSpPr>
        <p:sp>
          <p:nvSpPr>
            <p:cNvPr id="7" name="body-problem"/>
            <p:cNvSpPr txBox="1"/>
            <p:nvPr/>
          </p:nvSpPr>
          <p:spPr>
            <a:xfrm>
              <a:off x="827025" y="226761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树状数组2 · P3368 / J0507：区间加与单点查询。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例如：把 [2,3] 中的数都加2，逐项修改会很慢。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429662"/>
            <a:ext cx="4678425" cy="1268427"/>
            <a:chOff x="827025" y="3429662"/>
            <a:chExt cx="4678425" cy="1268427"/>
          </a:xfrm>
        </p:grpSpPr>
        <p:sp>
          <p:nvSpPr>
            <p:cNvPr id="9" name="body-before"/>
            <p:cNvSpPr txBox="1"/>
            <p:nvPr/>
          </p:nvSpPr>
          <p:spPr>
            <a:xfrm>
              <a:off x="827025" y="3429662"/>
              <a:ext cx="467842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修改前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原数组 a = [1,4,4,7]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差分　 b = [1,3,0,3]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294375" y="3429662"/>
            <a:ext cx="5059425" cy="1268427"/>
            <a:chOff x="6294375" y="3429662"/>
            <a:chExt cx="5059425" cy="1268427"/>
          </a:xfrm>
        </p:grpSpPr>
        <p:sp>
          <p:nvSpPr>
            <p:cNvPr id="11" name="body-after"/>
            <p:cNvSpPr txBox="1"/>
            <p:nvPr/>
          </p:nvSpPr>
          <p:spPr>
            <a:xfrm>
              <a:off x="6294375" y="3429662"/>
              <a:ext cx="505942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修改后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a = [1,6,6,7]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b = [1,5,0,1]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25" y="5220362"/>
            <a:ext cx="6169149" cy="895934"/>
            <a:chOff x="827025" y="5220362"/>
            <a:chExt cx="6169149" cy="895934"/>
          </a:xfrm>
        </p:grpSpPr>
        <mc:AlternateContent>
          <mc:Choice Requires="a14">
            <p:sp>
              <p:nvSpPr>
                <p:cNvPr id="13" name="body-difference-definition"/>
                <p:cNvSpPr txBox="1"/>
                <p:nvPr/>
              </p:nvSpPr>
              <p:spPr>
                <a:xfrm>
                  <a:off x="827025" y="5220362"/>
                  <a:ext cx="10526775" cy="89593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14:m>
                    <m:oMath>
                      <m:sSub>
                        <m:e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b</m:t>
                          </m:r>
                        </m:e>
                        <m:sub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5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b>
                        <m:e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</m:e>
                        <m:sub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5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−</m:t>
                      </m:r>
                      <m:sSub>
                        <m:e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</m:e>
                        <m:sub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5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r>
                        <a:rPr lang="zh-CN" sz="2200" dirty="0">
                          <a:solidFill>
                            <a:schemeClr val="accent5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</m:t>
                      </m:r>
                      <m:sSub>
                        <m:e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</m:e>
                        <m:sub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0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5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2200" dirty="0">
                          <a:solidFill>
                            <a:schemeClr val="accent5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0</m:t>
                      </m:r>
                    </m:oMath>
                  </a14:m>
                  <a:br/>
                  <a:r>
                    <a:rPr lang="zh-CN" sz="2200" dirty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rPr>
                    <a:t>区间内部的相邻差没有变，只有入口与出口变化。</a:t>
                  </a:r>
                </a:p>
              </p:txBody>
            </p:sp>
          </mc:Choice>
        </mc:AlternateContent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63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进入区间时加，离开区间时抵消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67612"/>
            <a:ext cx="10526775" cy="849327"/>
            <a:chOff x="827025" y="2267612"/>
            <a:chExt cx="10526775" cy="849327"/>
          </a:xfrm>
        </p:grpSpPr>
        <p:sp>
          <p:nvSpPr>
            <p:cNvPr id="7" name="body-entry"/>
            <p:cNvSpPr txBox="1"/>
            <p:nvPr/>
          </p:nvSpPr>
          <p:spPr>
            <a:xfrm>
              <a:off x="827025" y="226761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左端点：a[l]增加k，前一个数不变，所以 b[l] += k。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区间内部：相邻两数同时增加k，差分保持不变。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343937"/>
            <a:ext cx="10526775" cy="849327"/>
            <a:chOff x="827025" y="3343937"/>
            <a:chExt cx="10526775" cy="849327"/>
          </a:xfrm>
        </p:grpSpPr>
        <p:sp>
          <p:nvSpPr>
            <p:cNvPr id="9" name="body-exit"/>
            <p:cNvSpPr txBox="1"/>
            <p:nvPr/>
          </p:nvSpPr>
          <p:spPr>
            <a:xfrm>
              <a:off x="827025" y="3343937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右端点之后：a[r+1]不变，前一个数增加k，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所以 b[r+1] -= k，阻止影响继续传播。</a:t>
              </a:r>
            </a:p>
          </p:txBody>
        </p:sp>
      </p:grpSp>
      <mc:AlternateContent>
        <mc:Choice Requires="a14">
          <p:sp>
            <p:nvSpPr>
              <p:cNvPr id="11" name="prefix-recovery"/>
              <p:cNvSpPr txBox="1">
                <a:spLocks noGrp="1"/>
              </p:cNvSpPr>
              <p:nvPr/>
            </p:nvSpPr>
            <p:spPr>
              <a:xfrm>
                <a:off x="838200" y="4324350"/>
                <a:ext cx="10515600" cy="809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p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ff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=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b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p</m:t>
                          </m:r>
                        </m:sup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b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827025" y="5448962"/>
            <a:ext cx="10526775" cy="532738"/>
            <a:chOff x="827025" y="5448962"/>
            <a:chExt cx="10526775" cy="532738"/>
          </a:xfrm>
        </p:grpSpPr>
        <p:sp>
          <p:nvSpPr>
            <p:cNvPr id="12" name="body-worked-value"/>
            <p:cNvSpPr txBox="1"/>
            <p:nvPr/>
          </p:nvSpPr>
          <p:spPr>
            <a:xfrm>
              <a:off x="827025" y="5448962"/>
              <a:ext cx="10526775" cy="5327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查询位置3：1 + 5 + 0 = 6。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树状数组里保存差分的区间和</a:t>
            </a:r>
          </a:p>
        </p:txBody>
      </p:sp>
      <p:sp>
        <p:nvSpPr>
          <p:cNvPr id="9" name="textbox-initialize-code"/>
          <p:cNvSpPr/>
          <p:nvPr/>
        </p:nvSpPr>
        <p:spPr>
          <a:xfrm>
            <a:off x="838200" y="2190750"/>
            <a:ext cx="10515600" cy="1981200"/>
          </a:xfrm>
          <a:prstGeom prst="roundRect">
            <a:avLst>
              <a:gd name="adj" fmla="val 5769"/>
            </a:avLst>
          </a:prstGeom>
          <a:solidFill>
            <a:schemeClr val="lt2"/>
          </a:solidFill>
          <a:ln>
            <a:noFill/>
          </a:ln>
        </p:spPr>
        <p:txBody>
          <a:bodyPr wrap="square" lIns="185473" tIns="104346" rIns="185473" bIns="-33476" anchor="t" anchorCtr="0">
            <a:noAutofit/>
          </a:bodyPr>
          <a:lstStyle/>
          <a:p>
            <a:pPr algn="l">
              <a:lnSpc>
                <a:spcPts val="2325"/>
              </a:lnSpc>
            </a:pPr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ll previous = 0;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for (int i = 1; i &lt;= n; ++i) 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ll value; cin &gt;&gt; value;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tree.add(i, value - previous); previous = value;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sp>
        <p:nvSpPr>
          <p:cNvPr id="12" name="textbox-update-code"/>
          <p:cNvSpPr/>
          <p:nvPr/>
        </p:nvSpPr>
        <p:spPr>
          <a:xfrm>
            <a:off x="838200" y="4400550"/>
            <a:ext cx="10515600" cy="952500"/>
          </a:xfrm>
          <a:prstGeom prst="roundRect">
            <a:avLst>
              <a:gd name="adj" fmla="val 12000"/>
            </a:avLst>
          </a:prstGeom>
          <a:solidFill>
            <a:schemeClr val="lt2"/>
          </a:solidFill>
          <a:ln>
            <a:noFill/>
          </a:ln>
        </p:spPr>
        <p:txBody>
          <a:bodyPr wrap="square" lIns="185472" tIns="94820" rIns="185472" bIns="-33477" anchor="t" anchorCtr="0">
            <a:noAutofit/>
          </a:bodyPr>
          <a:lstStyle/>
          <a:p>
            <a:pPr algn="l">
              <a:lnSpc>
                <a:spcPts val="2625"/>
              </a:lnSpc>
            </a:pPr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tree.add(l, delta);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if (r &lt; n) tree.add(r + 1, -delta);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827025" y="5677562"/>
            <a:ext cx="7472662" cy="430227"/>
            <a:chOff x="827025" y="5677562"/>
            <a:chExt cx="7472662" cy="430227"/>
          </a:xfrm>
        </p:grpSpPr>
        <p:sp>
          <p:nvSpPr>
            <p:cNvPr id="13" name="TextBox 13"/>
            <p:cNvSpPr txBox="1"/>
            <p:nvPr/>
          </p:nvSpPr>
          <p:spPr>
            <a:xfrm>
              <a:off x="827025" y="5677562"/>
              <a:ext cx="7472662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查询位置 l：tree.sum(l)。两种操作都是 O(log n)。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73120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想一想：整个数组加k，要改哪里？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53337"/>
            <a:ext cx="10526775" cy="887427"/>
            <a:chOff x="827025" y="2353337"/>
            <a:chExt cx="10526775" cy="887427"/>
          </a:xfrm>
        </p:grpSpPr>
        <p:sp>
          <p:nvSpPr>
            <p:cNvPr id="7" name="body-question"/>
            <p:cNvSpPr txBox="1"/>
            <p:nvPr/>
          </p:nvSpPr>
          <p:spPr>
            <a:xfrm>
              <a:off x="827025" y="2353337"/>
              <a:ext cx="10526775" cy="887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把 [1,n] 都加k，差分数组需要更新几个位置？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先标出入口和出口，再判断出口是否还在查询范围内。</a:t>
              </a:r>
            </a:p>
          </p:txBody>
        </p:sp>
      </p:grpSp>
      <p:sp>
        <p:nvSpPr>
          <p:cNvPr id="11" name="textbox-answer"/>
          <p:cNvSpPr/>
          <p:nvPr/>
        </p:nvSpPr>
        <p:spPr>
          <a:xfrm>
            <a:off x="838200" y="3724275"/>
            <a:ext cx="10515600" cy="1390650"/>
          </a:xfrm>
          <a:prstGeom prst="roundRect">
            <a:avLst>
              <a:gd name="adj" fmla="val 8219"/>
            </a:avLst>
          </a:prstGeom>
          <a:solidFill>
            <a:schemeClr val="lt2"/>
          </a:solidFill>
          <a:ln>
            <a:noFill/>
          </a:ln>
        </p:spPr>
        <p:txBody>
          <a:bodyPr wrap="square" lIns="183948" tIns="157685" rIns="183948" bIns="-33477" anchor="t" anchorCtr="0">
            <a:noAutofit/>
          </a:bodyPr>
          <a:lstStyle/>
          <a:p>
            <a:pPr algn="l">
              <a:lnSpc>
                <a:spcPts val="3600"/>
              </a:lnSpc>
            </a:pPr>
            <a:r>
              <a:rPr lang="zh-CN" sz="22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只需 b[1] += k。</a:t>
            </a:r>
            <a:br/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位置 n+1 在范围外，不会被任何合法查询访问。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827025" y="5610887"/>
            <a:ext cx="10526775" cy="430227"/>
            <a:chOff x="827025" y="5610887"/>
            <a:chExt cx="10526775" cy="430227"/>
          </a:xfrm>
        </p:grpSpPr>
        <p:sp>
          <p:nvSpPr>
            <p:cNvPr id="12" name="body-negative-delta"/>
            <p:cNvSpPr txBox="1"/>
            <p:nvPr/>
          </p:nvSpPr>
          <p:spPr>
            <a:xfrm>
              <a:off x="827025" y="5610887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k为负数时，同样按“入口加k、出口减k”处理。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481932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例5-8：数出右侧比我小的数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67612"/>
            <a:ext cx="6769859" cy="942588"/>
            <a:chOff x="827025" y="2267612"/>
            <a:chExt cx="6769859" cy="942588"/>
          </a:xfrm>
        </p:grpSpPr>
        <mc:AlternateContent>
          <mc:Choice Requires="a14">
            <p:sp>
              <p:nvSpPr>
                <p:cNvPr id="7" name="body-definition"/>
                <p:cNvSpPr txBox="1"/>
                <p:nvPr/>
              </p:nvSpPr>
              <p:spPr>
                <a:xfrm>
                  <a:off x="827025" y="2267612"/>
                  <a:ext cx="10526775" cy="94258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rPr>
                    <a:t>逆序对 · P1908 / J0508</a:t>
                  </a:r>
                  <a:br/>
                  <a:r>
                    <a:rPr lang="zh-CN" sz="2200" dirty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rPr>
                    <a:t xml:space="preserve">一对位置满足 </a:t>
                  </a:r>
                  <a14:m>
                    <m:oMath>
                      <m:r>
                        <a:rPr lang="zh-CN" sz="2200" dirty="0">
                          <a:solidFill>
                            <a:schemeClr val="accent5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i</m:t>
                      </m:r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5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&lt;</m:t>
                      </m:r>
                      <m:r>
                        <a:rPr lang="zh-CN" sz="2200" dirty="0">
                          <a:solidFill>
                            <a:schemeClr val="accent5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j</m:t>
                      </m:r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5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r>
                        <a:rPr lang="zh-CN" sz="2200" dirty="0">
                          <a:solidFill>
                            <a:schemeClr val="accent5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</m:t>
                      </m:r>
                      <m:sSub>
                        <m:e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</m:e>
                        <m:sub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5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&gt;</m:t>
                      </m:r>
                      <m:sSub>
                        <m:e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</m:e>
                        <m:sub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j</m:t>
                          </m:r>
                        </m:sub>
                      </m:sSub>
                    </m:oMath>
                  </a14:m>
                  <a:r>
                    <a:rPr lang="zh-CN" sz="2200" dirty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rPr>
                    <a:t>，就构成一个逆序对。</a:t>
                  </a:r>
                </a:p>
              </p:txBody>
            </p:sp>
          </mc:Choice>
        </mc:AlternateContent>
      </p:grpSp>
      <p:grpSp>
        <p:nvGrpSpPr>
          <p:cNvPr id="10" name="Group 10"/>
          <p:cNvGrpSpPr/>
          <p:nvPr/>
        </p:nvGrpSpPr>
        <p:grpSpPr>
          <a:xfrm>
            <a:off x="827025" y="3420137"/>
            <a:ext cx="10526775" cy="849327"/>
            <a:chOff x="827025" y="3420137"/>
            <a:chExt cx="10526775" cy="849327"/>
          </a:xfrm>
        </p:grpSpPr>
        <p:sp>
          <p:nvSpPr>
            <p:cNvPr id="9" name="body-two-conditions"/>
            <p:cNvSpPr txBox="1"/>
            <p:nvPr/>
          </p:nvSpPr>
          <p:spPr>
            <a:xfrm>
              <a:off x="827025" y="3420137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逐对比较要 O(n²)。把两个条件分开处理：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从右向左扫描保证位置在右侧；频数前缀和统计更小值。</a:t>
              </a:r>
            </a:p>
          </p:txBody>
        </p:sp>
      </p:grpSp>
      <p:sp>
        <p:nvSpPr>
          <p:cNvPr id="13" name="textbox-rank"/>
          <p:cNvSpPr/>
          <p:nvPr/>
        </p:nvSpPr>
        <p:spPr>
          <a:xfrm>
            <a:off x="838200" y="4572000"/>
            <a:ext cx="10515600" cy="1409700"/>
          </a:xfrm>
          <a:prstGeom prst="roundRect">
            <a:avLst>
              <a:gd name="adj" fmla="val 8108"/>
            </a:avLst>
          </a:prstGeom>
          <a:solidFill>
            <a:schemeClr val="lt2"/>
          </a:solidFill>
          <a:ln>
            <a:noFill/>
          </a:ln>
        </p:spPr>
        <p:txBody>
          <a:bodyPr wrap="square" lIns="183948" tIns="129110" rIns="183948" bIns="-33477" anchor="t" anchorCtr="0">
            <a:noAutofit/>
          </a:bodyPr>
          <a:lstStyle/>
          <a:p>
            <a:pPr algn="l">
              <a:lnSpc>
                <a:spcPts val="2775"/>
              </a:lnSpc>
            </a:pPr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例如 a = [3,1,2,1]；离散化后：1→1，2→2，3→3。</a:t>
            </a:r>
          </a:p>
          <a:p>
            <a:pPr algn="l">
              <a:lnSpc>
                <a:spcPts val="2775"/>
              </a:lnSpc>
              <a:spcBef>
                <a:spcPts val="675"/>
              </a:spcBef>
            </a:pPr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只保留大小关系，相同的值必须拥有相同排名。</a:t>
            </a:r>
          </a:p>
          <a:p>
            <a:pPr algn="l">
              <a:lnSpc>
                <a:spcPts val="2775"/>
              </a:lnSpc>
            </a:pPr>
            <a:r>
              <a:rPr lang="zh-CN" sz="19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树状数组记录各排名出现了多少次。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735584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从右到左：每次只统计新出现的左端点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86662"/>
            <a:ext cx="10526775" cy="430227"/>
            <a:chOff x="827025" y="2286662"/>
            <a:chExt cx="10526775" cy="430227"/>
          </a:xfrm>
        </p:grpSpPr>
        <p:sp>
          <p:nvSpPr>
            <p:cNvPr id="7" name="body-step-four"/>
            <p:cNvSpPr txBox="1"/>
            <p:nvPr/>
          </p:nvSpPr>
          <p:spPr>
            <a:xfrm>
              <a:off x="827025" y="2286662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位置4，值1：右侧为空，贡献0；加入一个1。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086762"/>
            <a:ext cx="10526775" cy="430227"/>
            <a:chOff x="827025" y="3086762"/>
            <a:chExt cx="10526775" cy="430227"/>
          </a:xfrm>
        </p:grpSpPr>
        <p:sp>
          <p:nvSpPr>
            <p:cNvPr id="9" name="body-step-three"/>
            <p:cNvSpPr txBox="1"/>
            <p:nvPr/>
          </p:nvSpPr>
          <p:spPr>
            <a:xfrm>
              <a:off x="827025" y="3086762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位置3，值2：右侧有一个1，贡献1；加入一个2。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3886862"/>
            <a:ext cx="10526775" cy="430227"/>
            <a:chOff x="827025" y="3886862"/>
            <a:chExt cx="10526775" cy="430227"/>
          </a:xfrm>
        </p:grpSpPr>
        <p:sp>
          <p:nvSpPr>
            <p:cNvPr id="11" name="body-step-two"/>
            <p:cNvSpPr txBox="1"/>
            <p:nvPr/>
          </p:nvSpPr>
          <p:spPr>
            <a:xfrm>
              <a:off x="827025" y="3886862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位置2，值1：右侧没有更小值，贡献0；再加入一个1。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25" y="4686962"/>
            <a:ext cx="10526775" cy="430227"/>
            <a:chOff x="827025" y="4686962"/>
            <a:chExt cx="10526775" cy="430227"/>
          </a:xfrm>
        </p:grpSpPr>
        <p:sp>
          <p:nvSpPr>
            <p:cNvPr id="13" name="body-step-one"/>
            <p:cNvSpPr txBox="1"/>
            <p:nvPr/>
          </p:nvSpPr>
          <p:spPr>
            <a:xfrm>
              <a:off x="827025" y="4686962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位置1，值3：右侧三个数都更小，贡献3。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7025" y="5477537"/>
            <a:ext cx="10526775" cy="532738"/>
            <a:chOff x="827025" y="5477537"/>
            <a:chExt cx="10526775" cy="532738"/>
          </a:xfrm>
        </p:grpSpPr>
        <p:sp>
          <p:nvSpPr>
            <p:cNvPr id="15" name="body-result"/>
            <p:cNvSpPr txBox="1"/>
            <p:nvPr/>
          </p:nvSpPr>
          <p:spPr>
            <a:xfrm>
              <a:off x="827025" y="5477537"/>
              <a:ext cx="10526775" cy="5327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共4对：(1,2)、(1,3)、(1,4)、(3,4)。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331158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先查rank−1，再加入当前值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67612"/>
            <a:ext cx="10526775" cy="430227"/>
            <a:chOff x="827025" y="2267612"/>
            <a:chExt cx="10526775" cy="430227"/>
          </a:xfrm>
        </p:grpSpPr>
        <p:sp>
          <p:nvSpPr>
            <p:cNvPr id="7" name="body-compression"/>
            <p:cNvSpPr txBox="1"/>
            <p:nvPr/>
          </p:nvSpPr>
          <p:spPr>
            <a:xfrm>
              <a:off x="827025" y="2267612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values由a排序去重得到，树状数组大小为不同值的数量。</a:t>
              </a:r>
            </a:p>
          </p:txBody>
        </p:sp>
      </p:grpSp>
      <p:sp>
        <p:nvSpPr>
          <p:cNvPr id="11" name="textbox-inversion-code"/>
          <p:cNvSpPr/>
          <p:nvPr/>
        </p:nvSpPr>
        <p:spPr>
          <a:xfrm>
            <a:off x="838200" y="2847975"/>
            <a:ext cx="10515600" cy="2552700"/>
          </a:xfrm>
          <a:prstGeom prst="roundRect">
            <a:avLst>
              <a:gd name="adj" fmla="val 4478"/>
            </a:avLst>
          </a:prstGeom>
          <a:solidFill>
            <a:schemeClr val="lt2"/>
          </a:solidFill>
          <a:ln>
            <a:noFill/>
          </a:ln>
        </p:spPr>
        <p:txBody>
          <a:bodyPr wrap="square" lIns="185469" tIns="94817" rIns="185469" bIns="-33480" anchor="t" anchorCtr="0">
            <a:noAutofit/>
          </a:bodyPr>
          <a:lstStyle/>
          <a:p>
            <a:pPr algn="l">
              <a:lnSpc>
                <a:spcPts val="2325"/>
              </a:lnSpc>
            </a:pPr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ll answer = 0;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for (int i = n - 1; i &gt;= 0; --i) 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int rank = lower_bound(values.begin(), values.end(), a[i])</a:t>
            </a:r>
          </a:p>
          <a:p>
            <a:pPr algn="l">
              <a:lnSpc>
                <a:spcPts val="2325"/>
              </a:lnSpc>
            </a:pPr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     - values.begin() + 1;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answer += tree.sum(rank - 1);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tree.add(rank, 1);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827025" y="5677562"/>
            <a:ext cx="10526775" cy="430227"/>
            <a:chOff x="827025" y="5677562"/>
            <a:chExt cx="10526775" cy="430227"/>
          </a:xfrm>
        </p:grpSpPr>
        <p:sp>
          <p:nvSpPr>
            <p:cNvPr id="12" name="body-strict"/>
            <p:cNvSpPr txBox="1"/>
            <p:nvPr/>
          </p:nvSpPr>
          <p:spPr>
            <a:xfrm>
              <a:off x="827025" y="5677562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rank−1保证严格小于；long long保存逆序对总数。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49427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用极端输入检查比较号和整数范围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67612"/>
            <a:ext cx="10526775" cy="849327"/>
            <a:chOff x="827025" y="2267612"/>
            <a:chExt cx="10526775" cy="849327"/>
          </a:xfrm>
        </p:grpSpPr>
        <p:sp>
          <p:nvSpPr>
            <p:cNvPr id="7" name="body-correctness"/>
            <p:cNvSpPr txBox="1"/>
            <p:nvPr/>
          </p:nvSpPr>
          <p:spPr>
            <a:xfrm>
              <a:off x="827025" y="226761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每个逆序对只有一个左端点。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处理这个左端点时，右侧的数恰好都已在树状数组中。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410612"/>
            <a:ext cx="10526775" cy="430227"/>
            <a:chOff x="827025" y="3410612"/>
            <a:chExt cx="10526775" cy="430227"/>
          </a:xfrm>
        </p:grpSpPr>
        <p:sp>
          <p:nvSpPr>
            <p:cNvPr id="9" name="body-equal-case"/>
            <p:cNvSpPr txBox="1"/>
            <p:nvPr/>
          </p:nvSpPr>
          <p:spPr>
            <a:xfrm>
              <a:off x="827025" y="3410612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全相等：答案为0。若查询rank，就会误把相等值计入。</a:t>
              </a:r>
            </a:p>
          </p:txBody>
        </p:sp>
      </p:grpSp>
      <mc:AlternateContent>
        <mc:Choice Requires="a14">
          <p:sp>
            <p:nvSpPr>
              <p:cNvPr id="11" name="maximum"/>
              <p:cNvSpPr txBox="1">
                <a:spLocks noGrp="1"/>
              </p:cNvSpPr>
              <p:nvPr/>
            </p:nvSpPr>
            <p:spPr>
              <a:xfrm>
                <a:off x="838200" y="4029075"/>
                <a:ext cx="5715000" cy="895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max</m:t>
                          </m:r>
                        </m:fName>
                        <m:e>
                          <m:func>
                            <m:funcPr/>
                            <m:fNam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inv</m:t>
                              </m:r>
                            </m:fName>
                            <m:e/>
                          </m:func>
                        </m:e>
                      </m:func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>
                        <m:fPr>
                          <m:type m:val="bar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n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</m:e>
                          </m:d>
                        </m:num>
                        <m:den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6999225" y="4334537"/>
            <a:ext cx="4354575" cy="504163"/>
            <a:chOff x="6999225" y="4334537"/>
            <a:chExt cx="4354575" cy="504163"/>
          </a:xfrm>
        </p:grpSpPr>
        <p:sp>
          <p:nvSpPr>
            <p:cNvPr id="12" name="body-descending"/>
            <p:cNvSpPr txBox="1"/>
            <p:nvPr/>
          </p:nvSpPr>
          <p:spPr>
            <a:xfrm>
              <a:off x="6999225" y="4334537"/>
              <a:ext cx="4354575" cy="5041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严格降序时达到最大值。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27025" y="5382287"/>
            <a:ext cx="10526775" cy="608938"/>
            <a:chOff x="827025" y="5382287"/>
            <a:chExt cx="10526775" cy="608938"/>
          </a:xfrm>
        </p:grpSpPr>
        <p:sp>
          <p:nvSpPr>
            <p:cNvPr id="14" name="body-complexity"/>
            <p:cNvSpPr txBox="1"/>
            <p:nvPr/>
          </p:nvSpPr>
          <p:spPr>
            <a:xfrm>
              <a:off x="827025" y="5382287"/>
              <a:ext cx="10526775" cy="6089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离散化与扫描总计 O(n log n)，空间 O(n)。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section-title Placeholder Carrier"/>
          <p:cNvSpPr txBox="1"/>
          <p:nvPr>
            <p:ph type="title"/>
          </p:nvPr>
        </p:nvSpPr>
        <p:spPr>
          <a:xfrm>
            <a:off x="971550" y="2322195"/>
            <a:ext cx="3505200" cy="13335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>
              <a:lnSpc>
                <a:spcPts val="4500"/>
              </a:lnSpc>
            </a:pPr>
            <a:r>
              <a:rPr lang="zh-CN" sz="39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课后习题</a:t>
            </a:r>
            <a:br/>
            <a:r>
              <a:rPr lang="zh-CN" sz="39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先写出维护的量</a:t>
            </a:r>
          </a:p>
        </p:txBody>
      </p:sp>
      <p:sp>
        <p:nvSpPr>
          <p:cNvPr id="7" name="section-description Placeholder Carrier"/>
          <p:cNvSpPr txBox="1"/>
          <p:nvPr>
            <p:ph type="body" idx="2"/>
          </p:nvPr>
        </p:nvSpPr>
        <p:spPr>
          <a:xfrm>
            <a:off x="1016508" y="3960495"/>
            <a:ext cx="6425184" cy="1231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 marL="0" indent="0">
              <a:lnSpc>
                <a:spcPts val="3000"/>
              </a:lnSpc>
              <a:buNone/>
            </a:pPr>
            <a:r>
              <a:rPr lang="zh-CN" sz="24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建堆、双堆、多路归并、贪心、模拟与位运算，</a:t>
            </a:r>
            <a:br/>
            <a:r>
              <a:rPr lang="zh-CN" sz="24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再到离线计数和按值统计。</a:t>
            </a:r>
            <a:br/>
            <a:r>
              <a:rPr lang="zh-CN" sz="24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先看提示，再揭示每题的关键答案。</a:t>
            </a:r>
          </a:p>
        </p:txBody>
      </p:sp>
    </p:spTree>
  </p:cSld>
  <p:clrMapOvr>
    <a:masterClrMapping/>
  </p:clrMapOvr>
  <p:transition p14:dur="350">
    <p:fade/>
  </p:transition>
</p:sld>
</file>

<file path=ppt/slides/slide5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28493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习题1：线性建堆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67612"/>
            <a:ext cx="10526775" cy="849327"/>
            <a:chOff x="827025" y="2267612"/>
            <a:chExt cx="10526775" cy="849327"/>
          </a:xfrm>
        </p:grpSpPr>
        <p:sp>
          <p:nvSpPr>
            <p:cNvPr id="7" name="body-hint"/>
            <p:cNvSpPr txBox="1"/>
            <p:nvPr/>
          </p:nvSpPr>
          <p:spPr>
            <a:xfrm>
              <a:off x="827025" y="226761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J0509 · 提示：从最后一个非叶子结点开始，向前逐个下沉。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每次处理父亲时，它的两个子树都已经是堆。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534437"/>
            <a:ext cx="10526775" cy="1268427"/>
            <a:chOff x="827025" y="3534437"/>
            <a:chExt cx="10526775" cy="1268427"/>
          </a:xfrm>
        </p:grpSpPr>
        <p:sp>
          <p:nvSpPr>
            <p:cNvPr id="9" name="body-answer"/>
            <p:cNvSpPr txBox="1"/>
            <p:nvPr/>
          </p:nvSpPr>
          <p:spPr>
            <a:xfrm>
              <a:off x="827025" y="3534437"/>
              <a:ext cx="105267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逐次push：最坏 O(n log n)。Floyd建堆：O(n)。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越高的结点越少；把“结点数×最大下沉高度”相加，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总工作量是线性的。后续排序仍为 O(n log n)。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5287037"/>
            <a:ext cx="10526775" cy="811227"/>
            <a:chOff x="827025" y="5287037"/>
            <a:chExt cx="10526775" cy="811227"/>
          </a:xfrm>
        </p:grpSpPr>
        <p:sp>
          <p:nvSpPr>
            <p:cNvPr id="11" name="body-experiment"/>
            <p:cNvSpPr txBox="1"/>
            <p:nvPr/>
          </p:nvSpPr>
          <p:spPr>
            <a:xfrm>
              <a:off x="827025" y="5287037"/>
              <a:ext cx="10526775" cy="811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实验答案应记录同编译设置、同一批数据的多次测量。</a:t>
              </a:r>
            </a:p>
            <a:p>
              <a:pPr algn="l">
                <a:lnSpc>
                  <a:spcPts val="3000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区分“建堆阶段”和“整个排序”；不能直接宣称固定加速倍数。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2854150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习题2：黑匣子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67612"/>
            <a:ext cx="10526775" cy="849327"/>
            <a:chOff x="827025" y="2267612"/>
            <a:chExt cx="10526775" cy="849327"/>
          </a:xfrm>
        </p:grpSpPr>
        <p:sp>
          <p:nvSpPr>
            <p:cNvPr id="7" name="body-hint"/>
            <p:cNvSpPr txBox="1"/>
            <p:nvPr/>
          </p:nvSpPr>
          <p:spPr>
            <a:xfrm>
              <a:off x="827025" y="226761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P1801 / J0510 · 第i次GET，要找当前第i小的数。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提示：用两个堆维护较小部分与较大部分。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534437"/>
            <a:ext cx="10526775" cy="1268427"/>
            <a:chOff x="827025" y="3534437"/>
            <a:chExt cx="10526775" cy="1268427"/>
          </a:xfrm>
        </p:grpSpPr>
        <p:sp>
          <p:nvSpPr>
            <p:cNvPr id="9" name="body-heap-answer"/>
            <p:cNvSpPr txBox="1"/>
            <p:nvPr/>
          </p:nvSpPr>
          <p:spPr>
            <a:xfrm>
              <a:off x="827025" y="3534437"/>
              <a:ext cx="105267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大根堆保存当前最小的i个数，小根堆保存其余数。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始终保证：较小部分中任意数 ≤ 较大部分中任意数。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当较小部分的大小达到i，答案就是它的堆顶。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5306087"/>
            <a:ext cx="10526775" cy="801702"/>
            <a:chOff x="827025" y="5306087"/>
            <a:chExt cx="10526775" cy="801702"/>
          </a:xfrm>
        </p:grpSpPr>
        <p:sp>
          <p:nvSpPr>
            <p:cNvPr id="11" name="body-change-rank"/>
            <p:cNvSpPr txBox="1"/>
            <p:nvPr/>
          </p:nvSpPr>
          <p:spPr>
            <a:xfrm>
              <a:off x="827025" y="5306087"/>
              <a:ext cx="10526775" cy="8017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每次GET让目标排名增加1，再调整两个堆的大小。</a:t>
              </a:r>
            </a:p>
            <a:p>
              <a:pPr algn="l">
                <a:lnSpc>
                  <a:spcPts val="2925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ADD先按堆顶分界插入，必要时移动堆顶恢复不变量。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2854150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习题3：中位数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67612"/>
            <a:ext cx="10526775" cy="849327"/>
            <a:chOff x="827025" y="2267612"/>
            <a:chExt cx="10526775" cy="849327"/>
          </a:xfrm>
        </p:grpSpPr>
        <p:sp>
          <p:nvSpPr>
            <p:cNvPr id="7" name="body-hint"/>
            <p:cNvSpPr txBox="1"/>
            <p:nvPr/>
          </p:nvSpPr>
          <p:spPr>
            <a:xfrm>
              <a:off x="827025" y="226761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P1168 / J0511 · 依次读入数据，输出每个奇数前缀的中位数。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提示：较小一半放大根堆，较大一半放小根堆。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572537"/>
            <a:ext cx="10526775" cy="1268427"/>
            <a:chOff x="827025" y="3572537"/>
            <a:chExt cx="10526775" cy="1268427"/>
          </a:xfrm>
        </p:grpSpPr>
        <p:sp>
          <p:nvSpPr>
            <p:cNvPr id="9" name="body-invariants"/>
            <p:cNvSpPr txBox="1"/>
            <p:nvPr/>
          </p:nvSpPr>
          <p:spPr>
            <a:xfrm>
              <a:off x="827025" y="3572537"/>
              <a:ext cx="105267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保持两个条件：分界有序；大小相差至多1。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奇数长度时，让较小部分比另一部分多一个数。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答案为较小部分的最大值，即大根堆顶。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5306087"/>
            <a:ext cx="10526775" cy="801702"/>
            <a:chOff x="827025" y="5306087"/>
            <a:chExt cx="10526775" cy="801702"/>
          </a:xfrm>
        </p:grpSpPr>
        <p:sp>
          <p:nvSpPr>
            <p:cNvPr id="11" name="body-operation"/>
            <p:cNvSpPr txBox="1"/>
            <p:nvPr/>
          </p:nvSpPr>
          <p:spPr>
            <a:xfrm>
              <a:off x="827025" y="5306087"/>
              <a:ext cx="10526775" cy="8017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每次插入先确定所在部分，再移动堆顶平衡数量。</a:t>
              </a:r>
            </a:p>
            <a:p>
              <a:pPr algn="l">
                <a:lnSpc>
                  <a:spcPts val="2925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总时间 O(N log N)，空间 O(N)；相等值正常入堆。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28493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习题4：序列合并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67612"/>
            <a:ext cx="10526775" cy="849327"/>
            <a:chOff x="827025" y="2267612"/>
            <a:chExt cx="10526775" cy="849327"/>
          </a:xfrm>
        </p:grpSpPr>
        <p:sp>
          <p:nvSpPr>
            <p:cNvPr id="7" name="body-hint"/>
            <p:cNvSpPr txBox="1"/>
            <p:nvPr/>
          </p:nvSpPr>
          <p:spPr>
            <a:xfrm>
              <a:off x="827025" y="226761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P1631 / J0512 · 两个有序序列，求N²个两两和中最小的N个。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提示：固定A[i]，A[i]+B[1], A[i]+B[2], …是一条有序链。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572537"/>
            <a:ext cx="10526775" cy="1268427"/>
            <a:chOff x="827025" y="3572537"/>
            <a:chExt cx="10526775" cy="1268427"/>
          </a:xfrm>
        </p:grpSpPr>
        <p:sp>
          <p:nvSpPr>
            <p:cNvPr id="9" name="body-answer"/>
            <p:cNvSpPr txBox="1"/>
            <p:nvPr/>
          </p:nvSpPr>
          <p:spPr>
            <a:xfrm>
              <a:off x="827025" y="3572537"/>
              <a:ext cx="105267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先把N条链的首项放入小根堆，堆项保存和与下标(i,j)。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每次弹出(i,j)，只补入同一条链的下一项(i,j+1)。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执行N次，就得到所需结果；相同的和仍分别保留。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5325137"/>
            <a:ext cx="10526775" cy="792177"/>
            <a:chOff x="827025" y="5325137"/>
            <a:chExt cx="10526775" cy="792177"/>
          </a:xfrm>
        </p:grpSpPr>
        <p:sp>
          <p:nvSpPr>
            <p:cNvPr id="11" name="body-why"/>
            <p:cNvSpPr txBox="1"/>
            <p:nvPr/>
          </p:nvSpPr>
          <p:spPr>
            <a:xfrm>
              <a:off x="827025" y="5325137"/>
              <a:ext cx="10526775" cy="7921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一条链中尚未入堆的项，不会比它的当前首项更小。</a:t>
              </a:r>
            </a:p>
            <a:p>
              <a:pPr algn="l">
                <a:lnSpc>
                  <a:spcPts val="2850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堆至多N项，总时间 O(N log N)。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28493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习题5：建筑抢修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67612"/>
            <a:ext cx="10526775" cy="849327"/>
            <a:chOff x="827025" y="2267612"/>
            <a:chExt cx="10526775" cy="849327"/>
          </a:xfrm>
        </p:grpSpPr>
        <p:sp>
          <p:nvSpPr>
            <p:cNvPr id="7" name="body-hint"/>
            <p:cNvSpPr txBox="1"/>
            <p:nvPr/>
          </p:nvSpPr>
          <p:spPr>
            <a:xfrm>
              <a:off x="827025" y="226761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P4053 / J0513 · 在截止时间前完成尽量多的修理任务。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提示：按截止时间排序；超时时，重新选择放弃的任务。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553487"/>
            <a:ext cx="10526775" cy="1268427"/>
            <a:chOff x="827025" y="3553487"/>
            <a:chExt cx="10526775" cy="1268427"/>
          </a:xfrm>
        </p:grpSpPr>
        <p:sp>
          <p:nvSpPr>
            <p:cNvPr id="9" name="body-answer"/>
            <p:cNvSpPr txBox="1"/>
            <p:nvPr/>
          </p:nvSpPr>
          <p:spPr>
            <a:xfrm>
              <a:off x="827025" y="3553487"/>
              <a:ext cx="105267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将当前任务耗时加入大根堆，并加到总耗时中。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若总耗时超过当前截止时间，删去已选任务中耗时最长者。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保留任务数不变时，总耗时越少，越利于后续任务。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5296562"/>
            <a:ext cx="10526775" cy="801702"/>
            <a:chOff x="827025" y="5296562"/>
            <a:chExt cx="10526775" cy="801702"/>
          </a:xfrm>
        </p:grpSpPr>
        <p:sp>
          <p:nvSpPr>
            <p:cNvPr id="11" name="body-boundary"/>
            <p:cNvSpPr txBox="1"/>
            <p:nvPr/>
          </p:nvSpPr>
          <p:spPr>
            <a:xfrm>
              <a:off x="827025" y="5296562"/>
              <a:ext cx="10526775" cy="8017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删除的可能正是刚加入的任务，不能只删此前的任务。</a:t>
              </a:r>
            </a:p>
            <a:p>
              <a:pPr algn="l">
                <a:lnSpc>
                  <a:spcPts val="2925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排序与堆操作总计 O(n log n)，堆大小即最终答案。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715718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习题6：最小函数值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67612"/>
            <a:ext cx="10526775" cy="849327"/>
            <a:chOff x="827025" y="2267612"/>
            <a:chExt cx="10526775" cy="849327"/>
          </a:xfrm>
        </p:grpSpPr>
        <p:sp>
          <p:nvSpPr>
            <p:cNvPr id="7" name="body-hint"/>
            <p:cNvSpPr txBox="1"/>
            <p:nvPr/>
          </p:nvSpPr>
          <p:spPr>
            <a:xfrm>
              <a:off x="827025" y="226761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P2085 / J0514 · 在n个函数的正整数自变量取值中，找最小m项。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提示：题给二次函数在正整数范围内递增，可视为n条有序链。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572537"/>
            <a:ext cx="10526775" cy="1268427"/>
            <a:chOff x="827025" y="3572537"/>
            <a:chExt cx="10526775" cy="1268427"/>
          </a:xfrm>
        </p:grpSpPr>
        <p:sp>
          <p:nvSpPr>
            <p:cNvPr id="9" name="body-answer"/>
            <p:cNvSpPr txBox="1"/>
            <p:nvPr/>
          </p:nvSpPr>
          <p:spPr>
            <a:xfrm>
              <a:off x="827025" y="3572537"/>
              <a:ext cx="105267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把各函数在x=1处的值放入小根堆。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弹出函数i在x处的值，就补入它在x+1处的值。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重复m次。堆项同时记录函数编号与自变量，才能找到后继。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5287037"/>
            <a:ext cx="10526775" cy="811227"/>
            <a:chOff x="827025" y="5287037"/>
            <a:chExt cx="10526775" cy="811227"/>
          </a:xfrm>
        </p:grpSpPr>
        <p:sp>
          <p:nvSpPr>
            <p:cNvPr id="11" name="body-boundary"/>
            <p:cNvSpPr txBox="1"/>
            <p:nvPr/>
          </p:nvSpPr>
          <p:spPr>
            <a:xfrm>
              <a:off x="827025" y="5287037"/>
              <a:ext cx="10526775" cy="811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相等数值分别计数；不能因为值相同而去重。</a:t>
              </a:r>
            </a:p>
            <a:p>
              <a:pPr algn="l">
                <a:lnSpc>
                  <a:spcPts val="3000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总时间 O((n+m) log n)，空间 O(n)。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28493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习题7：操作系统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67612"/>
            <a:ext cx="10526775" cy="849327"/>
            <a:chOff x="827025" y="2267612"/>
            <a:chExt cx="10526775" cy="849327"/>
          </a:xfrm>
        </p:grpSpPr>
        <p:sp>
          <p:nvSpPr>
            <p:cNvPr id="7" name="body-hint"/>
            <p:cNvSpPr txBox="1"/>
            <p:nvPr/>
          </p:nvSpPr>
          <p:spPr>
            <a:xfrm>
              <a:off x="827025" y="226761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P2278 / J0515 · 模拟按优先级抢占的处理器，输出任务完成时刻。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提示：时钟直接跳到下一次任务到达或完成事件。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543962"/>
            <a:ext cx="10526775" cy="1285213"/>
            <a:chOff x="827025" y="3543962"/>
            <a:chExt cx="10526775" cy="1285213"/>
          </a:xfrm>
        </p:grpSpPr>
        <p:sp>
          <p:nvSpPr>
            <p:cNvPr id="9" name="body-answer"/>
            <p:cNvSpPr txBox="1"/>
            <p:nvPr/>
          </p:nvSpPr>
          <p:spPr>
            <a:xfrm>
              <a:off x="827025" y="3543962"/>
              <a:ext cx="10526775" cy="12852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堆按优先级从高到低，同优先级按到达时间从早到晚。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新任务到来之前，当前任务能完成就记录并继续取堆顶；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否则扣减已执行的时间，保留剩余时间，再加入新任务。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5306087"/>
            <a:ext cx="10526775" cy="801702"/>
            <a:chOff x="827025" y="5306087"/>
            <a:chExt cx="10526775" cy="801702"/>
          </a:xfrm>
        </p:grpSpPr>
        <p:sp>
          <p:nvSpPr>
            <p:cNvPr id="11" name="body-preemption"/>
            <p:cNvSpPr txBox="1"/>
            <p:nvPr/>
          </p:nvSpPr>
          <p:spPr>
            <a:xfrm>
              <a:off x="827025" y="5306087"/>
              <a:ext cx="10526775" cy="8017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同优先级的新任务不能抢占先到达的任务。</a:t>
              </a:r>
            </a:p>
            <a:p>
              <a:pPr algn="l">
                <a:lnSpc>
                  <a:spcPts val="2925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堆空时直接跳到下一个到达时刻，避免逐时刻循环。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56808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习题8：其他编码中的lowbit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67612"/>
            <a:ext cx="10526775" cy="849327"/>
            <a:chOff x="827025" y="2267612"/>
            <a:chExt cx="10526775" cy="849327"/>
          </a:xfrm>
        </p:grpSpPr>
        <p:sp>
          <p:nvSpPr>
            <p:cNvPr id="7" name="body-hint"/>
            <p:cNvSpPr txBox="1"/>
            <p:nvPr/>
          </p:nvSpPr>
          <p:spPr>
            <a:xfrm>
              <a:off x="827025" y="226761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教材理论题 · 原码、反码中，怎样取得正下标x的最低位1？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提示：观察x减1后的位变化，无须借助负数的表示。</a:t>
              </a:r>
            </a:p>
          </p:txBody>
        </p:sp>
      </p:grpSp>
      <p:sp>
        <p:nvSpPr>
          <p:cNvPr id="11" name="textbox-expression"/>
          <p:cNvSpPr/>
          <p:nvPr/>
        </p:nvSpPr>
        <p:spPr>
          <a:xfrm>
            <a:off x="838200" y="3409950"/>
            <a:ext cx="10515600" cy="781050"/>
          </a:xfrm>
          <a:prstGeom prst="roundRect">
            <a:avLst>
              <a:gd name="adj" fmla="val 14634"/>
            </a:avLst>
          </a:prstGeom>
          <a:solidFill>
            <a:schemeClr val="lt2"/>
          </a:solidFill>
          <a:ln>
            <a:noFill/>
          </a:ln>
        </p:spPr>
        <p:txBody>
          <a:bodyPr wrap="square" lIns="183948" tIns="233885" rIns="183948" bIns="-33477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x &amp; ~(x - 1)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827025" y="4620287"/>
            <a:ext cx="10526775" cy="1351888"/>
            <a:chOff x="827025" y="4620287"/>
            <a:chExt cx="10526775" cy="1351888"/>
          </a:xfrm>
        </p:grpSpPr>
        <p:sp>
          <p:nvSpPr>
            <p:cNvPr id="12" name="body-answer"/>
            <p:cNvSpPr txBox="1"/>
            <p:nvPr/>
          </p:nvSpPr>
          <p:spPr>
            <a:xfrm>
              <a:off x="827025" y="4620287"/>
              <a:ext cx="10526775" cy="13518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x−1：清掉最低位1，并把它后面的0全部变为1。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对其按位取反，再与x相与，只剩下最低位1。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正数的位表示一致，原码、反码都适用；x=0单独返回0。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28493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习题9：火柴排队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67612"/>
            <a:ext cx="10526775" cy="849327"/>
            <a:chOff x="827025" y="2267612"/>
            <a:chExt cx="10526775" cy="849327"/>
          </a:xfrm>
        </p:grpSpPr>
        <p:sp>
          <p:nvSpPr>
            <p:cNvPr id="7" name="body-hint"/>
            <p:cNvSpPr txBox="1"/>
            <p:nvPr/>
          </p:nvSpPr>
          <p:spPr>
            <a:xfrm>
              <a:off x="827025" y="226761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P1966 / J0517 · 先使两列火柴的距离最小，再求最少相邻交换。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提示：配对顺序与交换次数是两个相连的问题。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563012"/>
            <a:ext cx="10526775" cy="849327"/>
            <a:chOff x="827025" y="3563012"/>
            <a:chExt cx="10526775" cy="849327"/>
          </a:xfrm>
        </p:grpSpPr>
        <p:sp>
          <p:nvSpPr>
            <p:cNvPr id="9" name="body-matching"/>
            <p:cNvSpPr txBox="1"/>
            <p:nvPr/>
          </p:nvSpPr>
          <p:spPr>
            <a:xfrm>
              <a:off x="827025" y="356301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按长度排名，同排名的火柴配对，使平方距离和最小。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按第一列原位置，写出每根火柴在第二列的配对位置。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4877462"/>
            <a:ext cx="7007349" cy="1233660"/>
            <a:chOff x="827025" y="4877462"/>
            <a:chExt cx="7007349" cy="1233660"/>
          </a:xfrm>
        </p:grpSpPr>
        <mc:AlternateContent>
          <mc:Choice Requires="a14">
            <p:sp>
              <p:nvSpPr>
                <p:cNvPr id="11" name="body-inversion"/>
                <p:cNvSpPr txBox="1"/>
                <p:nvPr/>
              </p:nvSpPr>
              <p:spPr>
                <a:xfrm>
                  <a:off x="827025" y="4877462"/>
                  <a:ext cx="10526775" cy="123366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>
                    <a:lnSpc>
                      <a:spcPts val="2850"/>
                    </a:lnSpc>
                  </a:pPr>
                  <a:r>
                    <a:rPr lang="zh-CN" sz="2200" dirty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rPr>
                    <a:t>答案是这个位置排列的逆序对数。</a:t>
                  </a:r>
                </a:p>
                <a:p>
                  <a:pPr algn="l">
                    <a:lnSpc>
                      <a:spcPts val="2850"/>
                    </a:lnSpc>
                    <a:spcBef>
                      <a:spcPts val="450"/>
                    </a:spcBef>
                  </a:pPr>
                  <a:r>
                    <a:rPr lang="zh-CN" sz="2200" dirty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rPr>
                    <a:t>一次相邻交换至多消去一个逆序对；冒泡式交换可达到。</a:t>
                  </a:r>
                </a:p>
                <a:p>
                  <a:pPr algn="l"/>
                  <a:r>
                    <a:rPr lang="zh-CN" sz="1900" dirty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rPr>
                    <a:t xml:space="preserve">输出前对 </a:t>
                  </a:r>
                  <a14:m>
                    <m:oMath>
                      <m:r>
                        <a:rPr lang="zh-CN" sz="1900" dirty="0">
                          <a:solidFill>
                            <a:schemeClr val="accent5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1</m:t>
                      </m:r>
                      <m:sSup>
                        <m:e>
                          <m:r>
                            <a:rPr lang="zh-CN" sz="19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0</m:t>
                          </m:r>
                        </m:e>
                        <m:sup>
                          <m:r>
                            <a:rPr lang="zh-CN" sz="19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8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zh-CN" sz="1900" dirty="0">
                          <a:solidFill>
                            <a:schemeClr val="accent5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−</m:t>
                      </m:r>
                      <m:r>
                        <a:rPr lang="zh-CN" sz="1900" dirty="0">
                          <a:solidFill>
                            <a:schemeClr val="accent5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3</m:t>
                      </m:r>
                    </m:oMath>
                  </a14:m>
                  <a:r>
                    <a:rPr lang="zh-CN" sz="1900" dirty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rPr>
                    <a:t xml:space="preserve"> 取模。</a:t>
                  </a:r>
                </a:p>
              </p:txBody>
            </p:sp>
          </mc:Choice>
        </mc:AlternateContent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52186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习题10：配对统计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67612"/>
            <a:ext cx="10526775" cy="849327"/>
            <a:chOff x="827025" y="2267612"/>
            <a:chExt cx="10526775" cy="849327"/>
          </a:xfrm>
        </p:grpSpPr>
        <p:sp>
          <p:nvSpPr>
            <p:cNvPr id="7" name="body-hint"/>
            <p:cNvSpPr txBox="1"/>
            <p:nvPr/>
          </p:nvSpPr>
          <p:spPr>
            <a:xfrm>
              <a:off x="827025" y="226761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P5677 / J0518 · 预先确定全局最近邻配对，再统计区间内配对数。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提示：按值排序，一个数的最近邻只能在前驱或后继中。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534437"/>
            <a:ext cx="10526775" cy="849327"/>
            <a:chOff x="827025" y="3534437"/>
            <a:chExt cx="10526775" cy="849327"/>
          </a:xfrm>
        </p:grpSpPr>
        <p:sp>
          <p:nvSpPr>
            <p:cNvPr id="9" name="body-pairs"/>
            <p:cNvSpPr txBox="1"/>
            <p:nvPr/>
          </p:nvSpPr>
          <p:spPr>
            <a:xfrm>
              <a:off x="827025" y="3534437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两侧等距时都保留；有向配对按题意分别计数。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把一对原位置转为(较小位置,较大位置)，按右端点离线。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4801262"/>
            <a:ext cx="10526775" cy="1220802"/>
            <a:chOff x="827025" y="4801262"/>
            <a:chExt cx="10526775" cy="1220802"/>
          </a:xfrm>
        </p:grpSpPr>
        <p:sp>
          <p:nvSpPr>
            <p:cNvPr id="11" name="body-answer"/>
            <p:cNvSpPr txBox="1"/>
            <p:nvPr/>
          </p:nvSpPr>
          <p:spPr>
            <a:xfrm>
              <a:off x="827025" y="4801262"/>
              <a:ext cx="10526775" cy="1220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处理查询[l,r]时，加入右端点不超过r的配对。</a:t>
              </a:r>
            </a:p>
            <a:p>
              <a:pPr algn="l">
                <a:lnSpc>
                  <a:spcPts val="2925"/>
                </a:lnSpc>
                <a:spcBef>
                  <a:spcPts val="375"/>
                </a:spcBef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树状数组统计这些配对中左端点不小于l的数量。</a:t>
              </a:r>
            </a:p>
            <a:p>
              <a:pPr algn="l">
                <a:lnSpc>
                  <a:spcPts val="2925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洛谷版最后输出“查询编号×计数”的总和。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52186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习题11：会场预约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67612"/>
            <a:ext cx="10526775" cy="849327"/>
            <a:chOff x="827025" y="2267612"/>
            <a:chExt cx="10526775" cy="849327"/>
          </a:xfrm>
        </p:grpSpPr>
        <p:sp>
          <p:nvSpPr>
            <p:cNvPr id="7" name="body-hint"/>
            <p:cNvSpPr txBox="1"/>
            <p:nvPr/>
          </p:nvSpPr>
          <p:spPr>
            <a:xfrm>
              <a:off x="827025" y="226761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P2161 / J0519 · 新预约取代所有与它相交的旧预约。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提示：现存预约互不相交，按左端点有序维护。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553487"/>
            <a:ext cx="10526775" cy="1268427"/>
            <a:chOff x="827025" y="3553487"/>
            <a:chExt cx="10526775" cy="1268427"/>
          </a:xfrm>
        </p:grpSpPr>
        <p:sp>
          <p:nvSpPr>
            <p:cNvPr id="9" name="body-answer"/>
            <p:cNvSpPr txBox="1"/>
            <p:nvPr/>
          </p:nvSpPr>
          <p:spPr>
            <a:xfrm>
              <a:off x="827025" y="3553487"/>
              <a:ext cx="105267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先检查可能相交的前驱，再依次检查后继。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删除所有与新闭区间相交的预约，最后插入新预约。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闭区间端点接触也算相交：例如[1,3]与[3,5]。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5296562"/>
            <a:ext cx="10526775" cy="801702"/>
            <a:chOff x="827025" y="5296562"/>
            <a:chExt cx="10526775" cy="801702"/>
          </a:xfrm>
        </p:grpSpPr>
        <p:sp>
          <p:nvSpPr>
            <p:cNvPr id="11" name="body-amortized"/>
            <p:cNvSpPr txBox="1"/>
            <p:nvPr/>
          </p:nvSpPr>
          <p:spPr>
            <a:xfrm>
              <a:off x="827025" y="5296562"/>
              <a:ext cx="10526775" cy="8017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一次操作可能删很多项，但每个预约至多被删除一次。</a:t>
              </a:r>
            </a:p>
            <a:p>
              <a:pPr algn="l">
                <a:lnSpc>
                  <a:spcPts val="2925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所有删除合计 O(n)，配合有序集合，总时间 O(n log n)。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266029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习题12：削平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67612"/>
            <a:ext cx="10526775" cy="849327"/>
            <a:chOff x="827025" y="2267612"/>
            <a:chExt cx="10526775" cy="849327"/>
          </a:xfrm>
        </p:grpSpPr>
        <p:sp>
          <p:nvSpPr>
            <p:cNvPr id="7" name="body-hint"/>
            <p:cNvSpPr txBox="1"/>
            <p:nvPr/>
          </p:nvSpPr>
          <p:spPr>
            <a:xfrm>
              <a:off x="827025" y="226761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P3586 / J0520 · 能否做s轮，每轮选c个不同位置各减1？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提示：位置i至多提供min(a[i],s)次减1。</a:t>
              </a:r>
            </a:p>
          </p:txBody>
        </p:sp>
      </p:grpSp>
      <mc:AlternateContent>
        <mc:Choice Requires="a14">
          <p:sp>
            <p:nvSpPr>
              <p:cNvPr id="9" name="feasibility"/>
              <p:cNvSpPr txBox="1">
                <a:spLocks noGrp="1"/>
              </p:cNvSpPr>
              <p:nvPr/>
            </p:nvSpPr>
            <p:spPr>
              <a:xfrm>
                <a:off x="838200" y="3371850"/>
                <a:ext cx="10515600" cy="914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ff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=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b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</m:sup>
                        <m:e>
                          <m:func>
                            <m:funcPr/>
                            <m:fNam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min</m:t>
                              </m:r>
                            </m:fName>
                            <m:e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a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i</m:t>
                                      </m:r>
                                    </m:sub>
                                  </m:sSub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,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s</m:t>
                                  </m:r>
                                </m:e>
                              </m:d>
                            </m:e>
                          </m:func>
                        </m:e>
                      </m:nary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≥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c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⋅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s</m:t>
                      </m:r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827025" y="4696487"/>
            <a:ext cx="10526775" cy="1294738"/>
            <a:chOff x="827025" y="4696487"/>
            <a:chExt cx="10526775" cy="1294738"/>
          </a:xfrm>
        </p:grpSpPr>
        <p:sp>
          <p:nvSpPr>
            <p:cNvPr id="10" name="body-answer"/>
            <p:cNvSpPr txBox="1"/>
            <p:nvPr/>
          </p:nvSpPr>
          <p:spPr>
            <a:xfrm>
              <a:off x="827025" y="4696487"/>
              <a:ext cx="10526775" cy="12947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这是可行的充要条件；按值维护“数量”和“数值和”两个BIT。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左侧＝小于s的数值和＋不少于s的数量×s。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修改时删掉旧值、加入新值；查询不实际削减原数组。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第5章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写代码前，先回答三个问题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4484" y="2356485"/>
            <a:ext cx="10529316" cy="1099566"/>
            <a:chOff x="824484" y="2356485"/>
            <a:chExt cx="10529316" cy="1099566"/>
          </a:xfrm>
        </p:grpSpPr>
        <p:sp>
          <p:nvSpPr>
            <p:cNvPr id="7" name="body-three-questions"/>
            <p:cNvSpPr txBox="1"/>
            <p:nvPr/>
          </p:nvSpPr>
          <p:spPr>
            <a:xfrm>
              <a:off x="824484" y="2356485"/>
              <a:ext cx="10529316" cy="10995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27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维护什么？　改哪里？　为什么足够？</a:t>
              </a:r>
            </a:p>
            <a:p>
              <a:pPr algn="l">
                <a:lnSpc>
                  <a:spcPts val="45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先写数据含义，再画出一次操作，最后给出不变量。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963062"/>
            <a:ext cx="10526775" cy="475588"/>
            <a:chOff x="827025" y="3963062"/>
            <a:chExt cx="10526775" cy="475588"/>
          </a:xfrm>
        </p:grpSpPr>
        <p:sp>
          <p:nvSpPr>
            <p:cNvPr id="9" name="body-heap-transfer"/>
            <p:cNvSpPr txBox="1"/>
            <p:nvPr/>
          </p:nvSpPr>
          <p:spPr>
            <a:xfrm>
              <a:off x="827025" y="3963062"/>
              <a:ext cx="10526775" cy="4755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堆：维护父子堆序，一次操作沿一条路径修复。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4801262"/>
            <a:ext cx="10526775" cy="475588"/>
            <a:chOff x="827025" y="4801262"/>
            <a:chExt cx="10526775" cy="475588"/>
          </a:xfrm>
        </p:grpSpPr>
        <p:sp>
          <p:nvSpPr>
            <p:cNvPr id="11" name="body-fenwick-transfer"/>
            <p:cNvSpPr txBox="1"/>
            <p:nvPr/>
          </p:nvSpPr>
          <p:spPr>
            <a:xfrm>
              <a:off x="827025" y="4801262"/>
              <a:ext cx="10526775" cy="4755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树状数组：维护负责区间，查询拆块、更新找包含块。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25" y="5620412"/>
            <a:ext cx="10526775" cy="430227"/>
            <a:chOff x="827025" y="5620412"/>
            <a:chExt cx="10526775" cy="430227"/>
          </a:xfrm>
        </p:grpSpPr>
        <p:sp>
          <p:nvSpPr>
            <p:cNvPr id="13" name="body-final-check"/>
            <p:cNvSpPr txBox="1"/>
            <p:nvPr/>
          </p:nvSpPr>
          <p:spPr>
            <a:xfrm>
              <a:off x="827025" y="5620412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写完后，再检查相等值、端点、空结构与整数范围。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192C4D"/>
      </a:dk1>
      <a:lt1>
        <a:srgbClr val="FFFFFF"/>
      </a:lt1>
      <a:dk2>
        <a:srgbClr val="1F497D"/>
      </a:dk2>
      <a:lt2>
        <a:srgbClr val="F2F6F8"/>
      </a:lt2>
      <a:accent1>
        <a:srgbClr val="192C4D"/>
      </a:accent1>
      <a:accent2>
        <a:srgbClr val="70AA43"/>
      </a:accent2>
      <a:accent3>
        <a:srgbClr val="167DA8"/>
      </a:accent3>
      <a:accent4>
        <a:srgbClr val="192C4D"/>
      </a:accent4>
      <a:accent5>
        <a:srgbClr val="233448"/>
      </a:accent5>
      <a:accent6>
        <a:srgbClr val="526477"/>
      </a:accent6>
      <a:hlink>
        <a:srgbClr val="70AA43"/>
      </a:hlink>
      <a:folHlink>
        <a:srgbClr val="167DA8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192C4D"/>
      </a:dk1>
      <a:lt1>
        <a:srgbClr val="FFFFFF"/>
      </a:lt1>
      <a:dk2>
        <a:srgbClr val="1F497D"/>
      </a:dk2>
      <a:lt2>
        <a:srgbClr val="F2F6F8"/>
      </a:lt2>
      <a:accent1>
        <a:srgbClr val="192C4D"/>
      </a:accent1>
      <a:accent2>
        <a:srgbClr val="70AA43"/>
      </a:accent2>
      <a:accent3>
        <a:srgbClr val="167DA8"/>
      </a:accent3>
      <a:accent4>
        <a:srgbClr val="192C4D"/>
      </a:accent4>
      <a:accent5>
        <a:srgbClr val="233448"/>
      </a:accent5>
      <a:accent6>
        <a:srgbClr val="526477"/>
      </a:accent6>
      <a:hlink>
        <a:srgbClr val="70AA43"/>
      </a:hlink>
      <a:folHlink>
        <a:srgbClr val="167DA8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68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2026-10-08T05:26:16Z</dcterms:created>
  <dcterms:modified xsi:type="dcterms:W3CDTF">2026-10-08T05:26:16Z</dcterms:modified>
  <cp:category/>
  <cp:contentStatus/>
</cp:coreProperties>
</file>