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5"/>
  </p:notesMasterIdLst>
  <p:sldIdLst>
    <p:sldId id="256" r:id="rId76"/>
    <p:sldId id="257" r:id="rId77"/>
    <p:sldId id="258" r:id="rId78"/>
    <p:sldId id="259" r:id="rId79"/>
    <p:sldId id="260" r:id="rId80"/>
    <p:sldId id="261" r:id="rId81"/>
    <p:sldId id="262" r:id="rId82"/>
    <p:sldId id="263" r:id="rId83"/>
    <p:sldId id="264" r:id="rId84"/>
    <p:sldId id="265" r:id="rId85"/>
    <p:sldId id="266" r:id="rId86"/>
    <p:sldId id="267" r:id="rId87"/>
    <p:sldId id="268" r:id="rId88"/>
    <p:sldId id="269" r:id="rId89"/>
    <p:sldId id="270" r:id="rId90"/>
    <p:sldId id="271" r:id="rId91"/>
    <p:sldId id="272" r:id="rId92"/>
    <p:sldId id="273" r:id="rId93"/>
    <p:sldId id="274" r:id="rId94"/>
    <p:sldId id="275" r:id="rId95"/>
    <p:sldId id="276" r:id="rId96"/>
    <p:sldId id="277" r:id="rId97"/>
    <p:sldId id="278" r:id="rId98"/>
    <p:sldId id="279" r:id="rId99"/>
    <p:sldId id="280" r:id="rId100"/>
    <p:sldId id="281" r:id="rId101"/>
    <p:sldId id="282" r:id="rId102"/>
    <p:sldId id="283" r:id="rId103"/>
    <p:sldId id="284" r:id="rId104"/>
    <p:sldId id="285" r:id="rId105"/>
    <p:sldId id="286" r:id="rId106"/>
    <p:sldId id="287" r:id="rId107"/>
    <p:sldId id="288" r:id="rId108"/>
    <p:sldId id="289" r:id="rId109"/>
    <p:sldId id="290" r:id="rId110"/>
    <p:sldId id="291" r:id="rId111"/>
    <p:sldId id="292" r:id="rId112"/>
    <p:sldId id="293" r:id="rId113"/>
    <p:sldId id="294" r:id="rId114"/>
    <p:sldId id="295" r:id="rId115"/>
    <p:sldId id="296" r:id="rId116"/>
    <p:sldId id="297" r:id="rId117"/>
    <p:sldId id="298" r:id="rId118"/>
    <p:sldId id="299" r:id="rId119"/>
    <p:sldId id="300" r:id="rId120"/>
    <p:sldId id="301" r:id="rId121"/>
    <p:sldId id="302" r:id="rId122"/>
    <p:sldId id="303" r:id="rId123"/>
    <p:sldId id="304" r:id="rId124"/>
    <p:sldId id="305" r:id="rId125"/>
    <p:sldId id="306" r:id="rId126"/>
    <p:sldId id="307" r:id="rId127"/>
    <p:sldId id="308" r:id="rId128"/>
    <p:sldId id="309" r:id="rId129"/>
    <p:sldId id="310" r:id="rId130"/>
    <p:sldId id="311" r:id="rId131"/>
    <p:sldId id="312" r:id="rId132"/>
    <p:sldId id="313" r:id="rId133"/>
    <p:sldId id="314" r:id="rId134"/>
    <p:sldId id="315" r:id="rId135"/>
    <p:sldId id="316" r:id="rId136"/>
    <p:sldId id="317" r:id="rId137"/>
    <p:sldId id="318" r:id="rId138"/>
    <p:sldId id="319" r:id="rId139"/>
    <p:sldId id="320" r:id="rId140"/>
    <p:sldId id="321" r:id="rId141"/>
    <p:sldId id="322" r:id="rId142"/>
    <p:sldId id="323" r:id="rId143"/>
    <p:sldId id="324" r:id="rId144"/>
    <p:sldId id="325" r:id="rId145"/>
    <p:sldId id="326" r:id="rId146"/>
    <p:sldId id="327" r:id="rId147"/>
    <p:sldId id="328" r:id="rId148"/>
    <p:sldId id="329" r:id="rId149"/>
    <p:sldId id="330" r:id="rId150"/>
    <p:sldId id="331" r:id="rId151"/>
    <p:sldId id="332" r:id="rId152"/>
    <p:sldId id="333" r:id="rId153"/>
    <p:sldId id="334" r:id="rId154"/>
    <p:sldId id="335" r:id="rId155"/>
    <p:sldId id="336" r:id="rId156"/>
    <p:sldId id="337" r:id="rId157"/>
    <p:sldId id="338" r:id="rId158"/>
    <p:sldId id="339" r:id="rId159"/>
    <p:sldId id="340" r:id="rId160"/>
    <p:sldId id="341" r:id="rId161"/>
    <p:sldId id="342" r:id="rId162"/>
    <p:sldId id="343" r:id="rId163"/>
    <p:sldId id="344" r:id="rId164"/>
    <p:sldId id="345" r:id="rId165"/>
    <p:sldId id="346" r:id="rId166"/>
    <p:sldId id="347" r:id="rId167"/>
    <p:sldId id="348" r:id="rId168"/>
    <p:sldId id="349" r:id="rId169"/>
    <p:sldId id="350" r:id="rId170"/>
    <p:sldId id="351" r:id="rId171"/>
    <p:sldId id="352" r:id="rId172"/>
    <p:sldId id="353" r:id="rId173"/>
    <p:sldId id="354" r:id="rId174"/>
    <p:sldId id="355" r:id="rId175"/>
    <p:sldId id="356" r:id="rId176"/>
    <p:sldId id="357" r:id="rId177"/>
    <p:sldId id="358" r:id="rId178"/>
    <p:sldId id="359" r:id="rId179"/>
    <p:sldId id="360" r:id="rId180"/>
    <p:sldId id="361" r:id="rId181"/>
    <p:sldId id="362" r:id="rId182"/>
    <p:sldId id="363" r:id="rId183"/>
    <p:sldId id="364" r:id="rId184"/>
    <p:sldId id="365" r:id="rId185"/>
    <p:sldId id="366" r:id="rId186"/>
    <p:sldId id="367" r:id="rId187"/>
    <p:sldId id="368" r:id="rId188"/>
    <p:sldId id="369" r:id="rId189"/>
    <p:sldId id="370" r:id="rId190"/>
    <p:sldId id="371" r:id="rId191"/>
    <p:sldId id="372" r:id="rId192"/>
    <p:sldId id="373" r:id="rId193"/>
    <p:sldId id="374" r:id="rId194"/>
    <p:sldId id="375" r:id="rId195"/>
    <p:sldId id="376" r:id="rId196"/>
    <p:sldId id="377" r:id="rId197"/>
    <p:sldId id="378" r:id="rId198"/>
    <p:sldId id="379" r:id="rId199"/>
    <p:sldId id="380" r:id="rId200"/>
    <p:sldId id="381" r:id="rId201"/>
    <p:sldId id="382" r:id="rId202"/>
    <p:sldId id="383" r:id="rId203"/>
    <p:sldId id="384" r:id="rId204"/>
    <p:sldId id="385" r:id="rId205"/>
    <p:sldId id="386" r:id="rId206"/>
    <p:sldId id="387" r:id="rId207"/>
    <p:sldId id="388" r:id="rId208"/>
    <p:sldId id="389" r:id="rId209"/>
    <p:sldId id="390" r:id="rId210"/>
    <p:sldId id="391" r:id="rId211"/>
    <p:sldId id="392" r:id="rId212"/>
    <p:sldId id="393" r:id="rId213"/>
    <p:sldId id="394" r:id="rId214"/>
    <p:sldId id="395" r:id="rId215"/>
    <p:sldId id="396" r:id="rId2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75" Type="http://schemas.openxmlformats.org/officeDocument/2006/relationships/notesMaster" Target="notesMasters/notesMaster1.xml" />
<Relationship Id="rId76" Type="http://schemas.openxmlformats.org/officeDocument/2006/relationships/slide" Target="slides/slide1.xml" /><Relationship Id="rId77" Type="http://schemas.openxmlformats.org/officeDocument/2006/relationships/slide" Target="slides/slide2.xml" /><Relationship Id="rId78" Type="http://schemas.openxmlformats.org/officeDocument/2006/relationships/slide" Target="slides/slide3.xml" /><Relationship Id="rId79" Type="http://schemas.openxmlformats.org/officeDocument/2006/relationships/slide" Target="slides/slide4.xml" /><Relationship Id="rId80" Type="http://schemas.openxmlformats.org/officeDocument/2006/relationships/slide" Target="slides/slide5.xml" /><Relationship Id="rId81" Type="http://schemas.openxmlformats.org/officeDocument/2006/relationships/slide" Target="slides/slide6.xml" /><Relationship Id="rId82" Type="http://schemas.openxmlformats.org/officeDocument/2006/relationships/slide" Target="slides/slide7.xml" /><Relationship Id="rId83" Type="http://schemas.openxmlformats.org/officeDocument/2006/relationships/slide" Target="slides/slide8.xml" /><Relationship Id="rId84" Type="http://schemas.openxmlformats.org/officeDocument/2006/relationships/slide" Target="slides/slide9.xml" /><Relationship Id="rId85" Type="http://schemas.openxmlformats.org/officeDocument/2006/relationships/slide" Target="slides/slide10.xml" /><Relationship Id="rId86" Type="http://schemas.openxmlformats.org/officeDocument/2006/relationships/slide" Target="slides/slide11.xml" /><Relationship Id="rId87" Type="http://schemas.openxmlformats.org/officeDocument/2006/relationships/slide" Target="slides/slide12.xml" /><Relationship Id="rId88" Type="http://schemas.openxmlformats.org/officeDocument/2006/relationships/slide" Target="slides/slide13.xml" /><Relationship Id="rId89" Type="http://schemas.openxmlformats.org/officeDocument/2006/relationships/slide" Target="slides/slide14.xml" /><Relationship Id="rId90" Type="http://schemas.openxmlformats.org/officeDocument/2006/relationships/slide" Target="slides/slide15.xml" /><Relationship Id="rId91" Type="http://schemas.openxmlformats.org/officeDocument/2006/relationships/slide" Target="slides/slide16.xml" /><Relationship Id="rId92" Type="http://schemas.openxmlformats.org/officeDocument/2006/relationships/slide" Target="slides/slide17.xml" /><Relationship Id="rId93" Type="http://schemas.openxmlformats.org/officeDocument/2006/relationships/slide" Target="slides/slide18.xml" /><Relationship Id="rId94" Type="http://schemas.openxmlformats.org/officeDocument/2006/relationships/slide" Target="slides/slide19.xml" /><Relationship Id="rId95" Type="http://schemas.openxmlformats.org/officeDocument/2006/relationships/slide" Target="slides/slide20.xml" /><Relationship Id="rId96" Type="http://schemas.openxmlformats.org/officeDocument/2006/relationships/slide" Target="slides/slide21.xml" /><Relationship Id="rId97" Type="http://schemas.openxmlformats.org/officeDocument/2006/relationships/slide" Target="slides/slide22.xml" /><Relationship Id="rId98" Type="http://schemas.openxmlformats.org/officeDocument/2006/relationships/slide" Target="slides/slide23.xml" /><Relationship Id="rId99" Type="http://schemas.openxmlformats.org/officeDocument/2006/relationships/slide" Target="slides/slide24.xml" /><Relationship Id="rId100" Type="http://schemas.openxmlformats.org/officeDocument/2006/relationships/slide" Target="slides/slide25.xml" /><Relationship Id="rId101" Type="http://schemas.openxmlformats.org/officeDocument/2006/relationships/slide" Target="slides/slide26.xml" /><Relationship Id="rId102" Type="http://schemas.openxmlformats.org/officeDocument/2006/relationships/slide" Target="slides/slide27.xml" /><Relationship Id="rId103" Type="http://schemas.openxmlformats.org/officeDocument/2006/relationships/slide" Target="slides/slide28.xml" /><Relationship Id="rId104" Type="http://schemas.openxmlformats.org/officeDocument/2006/relationships/slide" Target="slides/slide29.xml" /><Relationship Id="rId105" Type="http://schemas.openxmlformats.org/officeDocument/2006/relationships/slide" Target="slides/slide30.xml" /><Relationship Id="rId106" Type="http://schemas.openxmlformats.org/officeDocument/2006/relationships/slide" Target="slides/slide31.xml" /><Relationship Id="rId107" Type="http://schemas.openxmlformats.org/officeDocument/2006/relationships/slide" Target="slides/slide32.xml" /><Relationship Id="rId108" Type="http://schemas.openxmlformats.org/officeDocument/2006/relationships/slide" Target="slides/slide33.xml" /><Relationship Id="rId109" Type="http://schemas.openxmlformats.org/officeDocument/2006/relationships/slide" Target="slides/slide34.xml" /><Relationship Id="rId110" Type="http://schemas.openxmlformats.org/officeDocument/2006/relationships/slide" Target="slides/slide35.xml" /><Relationship Id="rId111" Type="http://schemas.openxmlformats.org/officeDocument/2006/relationships/slide" Target="slides/slide36.xml" /><Relationship Id="rId112" Type="http://schemas.openxmlformats.org/officeDocument/2006/relationships/slide" Target="slides/slide37.xml" /><Relationship Id="rId113" Type="http://schemas.openxmlformats.org/officeDocument/2006/relationships/slide" Target="slides/slide38.xml" /><Relationship Id="rId114" Type="http://schemas.openxmlformats.org/officeDocument/2006/relationships/slide" Target="slides/slide39.xml" /><Relationship Id="rId115" Type="http://schemas.openxmlformats.org/officeDocument/2006/relationships/slide" Target="slides/slide40.xml" /><Relationship Id="rId116" Type="http://schemas.openxmlformats.org/officeDocument/2006/relationships/slide" Target="slides/slide41.xml" /><Relationship Id="rId117" Type="http://schemas.openxmlformats.org/officeDocument/2006/relationships/slide" Target="slides/slide42.xml" /><Relationship Id="rId118" Type="http://schemas.openxmlformats.org/officeDocument/2006/relationships/slide" Target="slides/slide43.xml" /><Relationship Id="rId119" Type="http://schemas.openxmlformats.org/officeDocument/2006/relationships/slide" Target="slides/slide44.xml" /><Relationship Id="rId120" Type="http://schemas.openxmlformats.org/officeDocument/2006/relationships/slide" Target="slides/slide45.xml" /><Relationship Id="rId121" Type="http://schemas.openxmlformats.org/officeDocument/2006/relationships/slide" Target="slides/slide46.xml" /><Relationship Id="rId122" Type="http://schemas.openxmlformats.org/officeDocument/2006/relationships/slide" Target="slides/slide47.xml" /><Relationship Id="rId123" Type="http://schemas.openxmlformats.org/officeDocument/2006/relationships/slide" Target="slides/slide48.xml" /><Relationship Id="rId124" Type="http://schemas.openxmlformats.org/officeDocument/2006/relationships/slide" Target="slides/slide49.xml" /><Relationship Id="rId125" Type="http://schemas.openxmlformats.org/officeDocument/2006/relationships/slide" Target="slides/slide50.xml" /><Relationship Id="rId126" Type="http://schemas.openxmlformats.org/officeDocument/2006/relationships/slide" Target="slides/slide51.xml" /><Relationship Id="rId127" Type="http://schemas.openxmlformats.org/officeDocument/2006/relationships/slide" Target="slides/slide52.xml" /><Relationship Id="rId128" Type="http://schemas.openxmlformats.org/officeDocument/2006/relationships/slide" Target="slides/slide53.xml" /><Relationship Id="rId129" Type="http://schemas.openxmlformats.org/officeDocument/2006/relationships/slide" Target="slides/slide54.xml" /><Relationship Id="rId130" Type="http://schemas.openxmlformats.org/officeDocument/2006/relationships/slide" Target="slides/slide55.xml" /><Relationship Id="rId131" Type="http://schemas.openxmlformats.org/officeDocument/2006/relationships/slide" Target="slides/slide56.xml" /><Relationship Id="rId132" Type="http://schemas.openxmlformats.org/officeDocument/2006/relationships/slide" Target="slides/slide57.xml" /><Relationship Id="rId133" Type="http://schemas.openxmlformats.org/officeDocument/2006/relationships/slide" Target="slides/slide58.xml" /><Relationship Id="rId134" Type="http://schemas.openxmlformats.org/officeDocument/2006/relationships/slide" Target="slides/slide59.xml" /><Relationship Id="rId135" Type="http://schemas.openxmlformats.org/officeDocument/2006/relationships/slide" Target="slides/slide60.xml" /><Relationship Id="rId136" Type="http://schemas.openxmlformats.org/officeDocument/2006/relationships/slide" Target="slides/slide61.xml" /><Relationship Id="rId137" Type="http://schemas.openxmlformats.org/officeDocument/2006/relationships/slide" Target="slides/slide62.xml" /><Relationship Id="rId138" Type="http://schemas.openxmlformats.org/officeDocument/2006/relationships/slide" Target="slides/slide63.xml" /><Relationship Id="rId139" Type="http://schemas.openxmlformats.org/officeDocument/2006/relationships/slide" Target="slides/slide64.xml" /><Relationship Id="rId140" Type="http://schemas.openxmlformats.org/officeDocument/2006/relationships/slide" Target="slides/slide65.xml" /><Relationship Id="rId141" Type="http://schemas.openxmlformats.org/officeDocument/2006/relationships/slide" Target="slides/slide66.xml" /><Relationship Id="rId142" Type="http://schemas.openxmlformats.org/officeDocument/2006/relationships/slide" Target="slides/slide67.xml" /><Relationship Id="rId143" Type="http://schemas.openxmlformats.org/officeDocument/2006/relationships/slide" Target="slides/slide68.xml" /><Relationship Id="rId144" Type="http://schemas.openxmlformats.org/officeDocument/2006/relationships/slide" Target="slides/slide69.xml" /><Relationship Id="rId145" Type="http://schemas.openxmlformats.org/officeDocument/2006/relationships/slide" Target="slides/slide70.xml" /><Relationship Id="rId146" Type="http://schemas.openxmlformats.org/officeDocument/2006/relationships/slide" Target="slides/slide71.xml" /><Relationship Id="rId147" Type="http://schemas.openxmlformats.org/officeDocument/2006/relationships/slide" Target="slides/slide72.xml" /><Relationship Id="rId148" Type="http://schemas.openxmlformats.org/officeDocument/2006/relationships/slide" Target="slides/slide73.xml" /><Relationship Id="rId149" Type="http://schemas.openxmlformats.org/officeDocument/2006/relationships/slide" Target="slides/slide74.xml" /><Relationship Id="rId150" Type="http://schemas.openxmlformats.org/officeDocument/2006/relationships/slide" Target="slides/slide75.xml" /><Relationship Id="rId151" Type="http://schemas.openxmlformats.org/officeDocument/2006/relationships/slide" Target="slides/slide76.xml" /><Relationship Id="rId152" Type="http://schemas.openxmlformats.org/officeDocument/2006/relationships/slide" Target="slides/slide77.xml" /><Relationship Id="rId153" Type="http://schemas.openxmlformats.org/officeDocument/2006/relationships/slide" Target="slides/slide78.xml" /><Relationship Id="rId154" Type="http://schemas.openxmlformats.org/officeDocument/2006/relationships/slide" Target="slides/slide79.xml" /><Relationship Id="rId155" Type="http://schemas.openxmlformats.org/officeDocument/2006/relationships/slide" Target="slides/slide80.xml" /><Relationship Id="rId156" Type="http://schemas.openxmlformats.org/officeDocument/2006/relationships/slide" Target="slides/slide81.xml" /><Relationship Id="rId157" Type="http://schemas.openxmlformats.org/officeDocument/2006/relationships/slide" Target="slides/slide82.xml" /><Relationship Id="rId158" Type="http://schemas.openxmlformats.org/officeDocument/2006/relationships/slide" Target="slides/slide83.xml" /><Relationship Id="rId159" Type="http://schemas.openxmlformats.org/officeDocument/2006/relationships/slide" Target="slides/slide84.xml" /><Relationship Id="rId160" Type="http://schemas.openxmlformats.org/officeDocument/2006/relationships/slide" Target="slides/slide85.xml" /><Relationship Id="rId161" Type="http://schemas.openxmlformats.org/officeDocument/2006/relationships/slide" Target="slides/slide86.xml" /><Relationship Id="rId162" Type="http://schemas.openxmlformats.org/officeDocument/2006/relationships/slide" Target="slides/slide87.xml" /><Relationship Id="rId163" Type="http://schemas.openxmlformats.org/officeDocument/2006/relationships/slide" Target="slides/slide88.xml" /><Relationship Id="rId164" Type="http://schemas.openxmlformats.org/officeDocument/2006/relationships/slide" Target="slides/slide89.xml" /><Relationship Id="rId165" Type="http://schemas.openxmlformats.org/officeDocument/2006/relationships/slide" Target="slides/slide90.xml" /><Relationship Id="rId166" Type="http://schemas.openxmlformats.org/officeDocument/2006/relationships/slide" Target="slides/slide91.xml" /><Relationship Id="rId167" Type="http://schemas.openxmlformats.org/officeDocument/2006/relationships/slide" Target="slides/slide92.xml" /><Relationship Id="rId168" Type="http://schemas.openxmlformats.org/officeDocument/2006/relationships/slide" Target="slides/slide93.xml" /><Relationship Id="rId169" Type="http://schemas.openxmlformats.org/officeDocument/2006/relationships/slide" Target="slides/slide94.xml" /><Relationship Id="rId170" Type="http://schemas.openxmlformats.org/officeDocument/2006/relationships/slide" Target="slides/slide95.xml" /><Relationship Id="rId171" Type="http://schemas.openxmlformats.org/officeDocument/2006/relationships/slide" Target="slides/slide96.xml" /><Relationship Id="rId172" Type="http://schemas.openxmlformats.org/officeDocument/2006/relationships/slide" Target="slides/slide97.xml" /><Relationship Id="rId173" Type="http://schemas.openxmlformats.org/officeDocument/2006/relationships/slide" Target="slides/slide98.xml" /><Relationship Id="rId174" Type="http://schemas.openxmlformats.org/officeDocument/2006/relationships/slide" Target="slides/slide99.xml" /><Relationship Id="rId175" Type="http://schemas.openxmlformats.org/officeDocument/2006/relationships/slide" Target="slides/slide100.xml" /><Relationship Id="rId176" Type="http://schemas.openxmlformats.org/officeDocument/2006/relationships/slide" Target="slides/slide101.xml" /><Relationship Id="rId177" Type="http://schemas.openxmlformats.org/officeDocument/2006/relationships/slide" Target="slides/slide102.xml" /><Relationship Id="rId178" Type="http://schemas.openxmlformats.org/officeDocument/2006/relationships/slide" Target="slides/slide103.xml" /><Relationship Id="rId179" Type="http://schemas.openxmlformats.org/officeDocument/2006/relationships/slide" Target="slides/slide104.xml" /><Relationship Id="rId180" Type="http://schemas.openxmlformats.org/officeDocument/2006/relationships/slide" Target="slides/slide105.xml" /><Relationship Id="rId181" Type="http://schemas.openxmlformats.org/officeDocument/2006/relationships/slide" Target="slides/slide106.xml" /><Relationship Id="rId182" Type="http://schemas.openxmlformats.org/officeDocument/2006/relationships/slide" Target="slides/slide107.xml" /><Relationship Id="rId183" Type="http://schemas.openxmlformats.org/officeDocument/2006/relationships/slide" Target="slides/slide108.xml" /><Relationship Id="rId184" Type="http://schemas.openxmlformats.org/officeDocument/2006/relationships/slide" Target="slides/slide109.xml" /><Relationship Id="rId185" Type="http://schemas.openxmlformats.org/officeDocument/2006/relationships/slide" Target="slides/slide110.xml" /><Relationship Id="rId186" Type="http://schemas.openxmlformats.org/officeDocument/2006/relationships/slide" Target="slides/slide111.xml" /><Relationship Id="rId187" Type="http://schemas.openxmlformats.org/officeDocument/2006/relationships/slide" Target="slides/slide112.xml" /><Relationship Id="rId188" Type="http://schemas.openxmlformats.org/officeDocument/2006/relationships/slide" Target="slides/slide113.xml" /><Relationship Id="rId189" Type="http://schemas.openxmlformats.org/officeDocument/2006/relationships/slide" Target="slides/slide114.xml" /><Relationship Id="rId190" Type="http://schemas.openxmlformats.org/officeDocument/2006/relationships/slide" Target="slides/slide115.xml" /><Relationship Id="rId191" Type="http://schemas.openxmlformats.org/officeDocument/2006/relationships/slide" Target="slides/slide116.xml" /><Relationship Id="rId192" Type="http://schemas.openxmlformats.org/officeDocument/2006/relationships/slide" Target="slides/slide117.xml" /><Relationship Id="rId193" Type="http://schemas.openxmlformats.org/officeDocument/2006/relationships/slide" Target="slides/slide118.xml" /><Relationship Id="rId194" Type="http://schemas.openxmlformats.org/officeDocument/2006/relationships/slide" Target="slides/slide119.xml" /><Relationship Id="rId195" Type="http://schemas.openxmlformats.org/officeDocument/2006/relationships/slide" Target="slides/slide120.xml" /><Relationship Id="rId196" Type="http://schemas.openxmlformats.org/officeDocument/2006/relationships/slide" Target="slides/slide121.xml" /><Relationship Id="rId197" Type="http://schemas.openxmlformats.org/officeDocument/2006/relationships/slide" Target="slides/slide122.xml" /><Relationship Id="rId198" Type="http://schemas.openxmlformats.org/officeDocument/2006/relationships/slide" Target="slides/slide123.xml" /><Relationship Id="rId199" Type="http://schemas.openxmlformats.org/officeDocument/2006/relationships/slide" Target="slides/slide124.xml" /><Relationship Id="rId200" Type="http://schemas.openxmlformats.org/officeDocument/2006/relationships/slide" Target="slides/slide125.xml" /><Relationship Id="rId201" Type="http://schemas.openxmlformats.org/officeDocument/2006/relationships/slide" Target="slides/slide126.xml" /><Relationship Id="rId202" Type="http://schemas.openxmlformats.org/officeDocument/2006/relationships/slide" Target="slides/slide127.xml" /><Relationship Id="rId203" Type="http://schemas.openxmlformats.org/officeDocument/2006/relationships/slide" Target="slides/slide128.xml" /><Relationship Id="rId204" Type="http://schemas.openxmlformats.org/officeDocument/2006/relationships/slide" Target="slides/slide129.xml" /><Relationship Id="rId205" Type="http://schemas.openxmlformats.org/officeDocument/2006/relationships/slide" Target="slides/slide130.xml" /><Relationship Id="rId206" Type="http://schemas.openxmlformats.org/officeDocument/2006/relationships/slide" Target="slides/slide131.xml" /><Relationship Id="rId207" Type="http://schemas.openxmlformats.org/officeDocument/2006/relationships/slide" Target="slides/slide132.xml" /><Relationship Id="rId208" Type="http://schemas.openxmlformats.org/officeDocument/2006/relationships/slide" Target="slides/slide133.xml" /><Relationship Id="rId209" Type="http://schemas.openxmlformats.org/officeDocument/2006/relationships/slide" Target="slides/slide134.xml" /><Relationship Id="rId210" Type="http://schemas.openxmlformats.org/officeDocument/2006/relationships/slide" Target="slides/slide135.xml" /><Relationship Id="rId211" Type="http://schemas.openxmlformats.org/officeDocument/2006/relationships/slide" Target="slides/slide136.xml" /><Relationship Id="rId212" Type="http://schemas.openxmlformats.org/officeDocument/2006/relationships/slide" Target="slides/slide137.xml" /><Relationship Id="rId213" Type="http://schemas.openxmlformats.org/officeDocument/2006/relationships/slide" Target="slides/slide138.xml" /><Relationship Id="rId214" Type="http://schemas.openxmlformats.org/officeDocument/2006/relationships/slide" Target="slides/slide139.xml" /><Relationship Id="rId215" Type="http://schemas.openxmlformats.org/officeDocument/2006/relationships/slide" Target="slides/slide140.xml" /><Relationship Id="rId216" Type="http://schemas.openxmlformats.org/officeDocument/2006/relationships/slide" Target="slides/slide141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同学们，今天会遇到两类经常重复的操作。一类是每次都要找当前最小或最大的数，另一类是改了一个数后还要继续求区间和。我们看看怎样安排数据，才能不用每次都重新扫描。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比如按截止日期安排作业，越早截止的越紧急。原来排好次序后又来一项作业，我们还要插入，完成一项又要删除。今天只想找到最紧急的那项，能不能少做一些不必要的排列？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刚才的任务会不断加入和完成，数组里的数据也会变化。我们先试着只维持找到最小值所必需的大小关系。新数加入后，哪里可能不合适，就从哪里开始调整。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老师要从不断加入的作业中，找出最早截止的一项。直接扫一遍能找到，但每完成一项、加入一项，就可能重新扫描。每次重新排序也能做，却连暂时不关心的先后次序都排了一遍。把最小值放在根，其余只保持必要的父子大小关系。接着看看这种结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看左边的2、7、3，2不大于两个孩子，所以根就是最小值。7和3谁在前面不影响这条规则。形状也有要求，上面的层排满以后，最下面一层从左往右接着放，中间不能留空。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从根开始按层编号，每层从左到右，得到1、2、3、4、5。图里写的是位置编号，不是结点保存的数。计算出孩子编号后还要检查它是否在当前数组范围内，否则只是一个还没用到的位置。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维护一个初始为空的数列，依次处理三种操作。加入一个整数；查看最小值；删除一个最小值。重复值分别保留。输入：先给操作数 n，再给 n 行操作。1 x：加入 x；2：输出最小值；3：删除一个最小值。每次操作 2 输出一行；查看、删除时数列必须非空。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加入 2、5，查询得到 2；删除一个 2 后，再查询得到 5。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本课沿用原课件和洛谷原题的小根堆版本。读取最小值直接看根；加入新数先放在末尾，树形不会变坏；删除最小值则用最后的数补到根。这样需要修复的，只是这次操作造成的大小关系。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原来的3、7、5是一个合法小根堆。把2放在末尾，它先与父亲7比较，交换后再与3比较。到根就停止，经过的两个父子关系修好了，另一边的5完全不用动。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 x 放在数组末尾，用 i 跟踪它当前所在的下标。h 的下标 0 不用，初始可写 vector&lt;ll&gt; h(1)。末尾新添一个结点，完全二叉树的形状没有改变。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还没到根，且比父亲小，就交换；交换后跟着新数继续往上。i/2 是父亲下标；相等时已经合法，不必交换。i&gt;1 写在前面，避免把不用的 h[0] 当成父亲。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先把x放在末尾，用i记住它现在的位置。只要还没到根，而且当前值比父亲小，就交换并把i改成父亲的位置。相等时已经符合堆序，不必继续换；h最初有一个不用的下标0位置。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删除2后，把末尾的7补到根，只剩7、3、5。换较小的孩子3上来，新的根就能同时不大于两个孩子；若换5，根仍然比3大。只有左孩子时就只比较左边，不能读不存在的右孩子。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删除前保证非空。先把最后的值搬到根，再去掉末尾。sz 表示有效元素数，不包含占位的 h[0]。原来只有一个元素时，删除后 sz=0，后面的循环不会进入。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在下沉循环中，先确认左孩子存在，再检查右孩子。这段放在 while (2*i&lt;=sz) 里面。j 始终指向较小的现有孩子。父值连较小孩子都不大于，就同时不大于两边，可以停止。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较小孩子上来，当前值下去；下一轮检查它新的孩子。上方已经修好，下一处可能出错的关系跟着当前值向下走。循环结束时，所有父子关系都重新符合小根堆要求。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先把末尾搬到根，再缩小有效范围。循环里先确认左孩子存在，右孩子也存在且更小时才改选右边。如果当前值已经不大于较小孩子，左右两边就都满足要求，可以停下。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上浮只把较小的新数往上换，被换下来的旧父值与下方已有孩子仍保持大小关系。下沉每次选较小孩子上来，新父亲也不大于另一侧的孩子。因此需要继续检查的问题会跟着当前值走，不会散到整棵树。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读入 N 个整数，把它们从小到大排列后全部输出。相同的数有几个，就要输出几个。本章用堆完成这个排序任务。输入：第一行 N，第二行 N 个整数。输出：一行排好序的 N 个整数，数与数之间用空格隔开。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4、2、4、5、1 排好后是 1、2、4、4、5，两个 4 都保留。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这题的名字是快速排序，实际任务是输出排序结果，本章用堆来做。先把全部数加入小根堆，每次输出根再删除。重复的1来自不同输入，必须各输出一次，堆不会自动去重。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刚才自己写了插入和删除。标准库也提供按优先级取元素的容器。priority_queue：优先队列，使用前包含 &lt;queue&gt;。默认是最大值先出；加上 greater，就能让最小值先出。push(x) 加入；top() 查看；pop() 删除；empty() 判断是否为空。下面的 vector&lt;ll&gt; 指定底层用动态数组；ll 是 long long 的别名。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包含 &lt;queue&gt;、&lt;vector&gt;、&lt;functional&gt;，并使用 std 命名空间。ll 是每项的数据类型，vector&lt;ll&gt; 提供底层数组，greater&lt;ll&gt; 决定小值先出。后面的 q.push、q.top、q.pop 就是在操作这一份队列。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priority_queue是标准库的优先队列，使用前包含queue头文件。这里ll是long long的别名，greater让最小值先出来。top只查看，pop才删除；如果只查看不删除，循环会一直输出同一个数。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请先给出判断，再指出是哪条规则支持你的答案。根2不大于两个孩子，所以这是小根堆；7却排在3之前，所以不是有序数组。想拿到全部有序结果，还得反复取根并修复。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前面一直让最小值先出来，接下来也可能要最大值先出，或先比重量、同重时再比高度。优先队列就是按我们规定的优先级提供下一个元素。堆能帮助我们高效地实现这些操作。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比如希望小数优先，比较a与b时，如果a更大，就说a的优先级更低，返回true。多个条件按顺序比较，主条件相同才看次条件。完全相同就返回false，不能把两边都判成更低优先级。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多多要把 n 堆果子合成一堆。每次任选两堆合并，消耗的体力等于两堆重量之和；新堆还能继续参与合并。请安排合并顺序，使全部体力消耗最少。输入：第一行 n，第二行各堆重量 a[i]。输出：最少的总体力消耗；原来只有一堆时，不需要合并。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先合 1 和 2，花费 3；再合 3 和 9，花费 12。总费用 15。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同样的果子，换一种合并顺序，费用会不同。先合1和2，这两堆以后还会随新堆一起收费；若一开始先合2和3，较大的重量就更早参与重复收费。我们想让较轻的重量多经历几次合并。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这一轮的新重量还要进入下一轮候选。第一轮合1和2得3，场上就有两个3，下一轮应该合这两个3，而不是沿着最初的输入顺序往后合。请大家每轮都重新确认剩下哪些堆。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把合并过程画成树，两个孩子合成一个父亲。叶子1先与2合，再进入6，最后进入15，总共收费3次。每个原始重量付费的次数，正好就是它到根的边数，也就是深度。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一棵最优合并树中找最深的一对兄弟叶子，把最小的两个权移到这里。小权放得更深不会增加费用，所以下面的式子可以保证交换后仍然最优。再把这两个兄弟缩成一个权为a加b的叶子，就回到了同样的合并问题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 已经是装入所有重量的小根堆；只剩一堆时，不再合并。这两行放在 while(q.size()&gt;1) 里面。top 只查看，每取出一堆还要 pop，才能继续取下一堆。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 初始为 0，保存已发生的全部费用。a+b 既是本轮花费，也是新堆重量。一个数用于累计答案，另一个留在堆里等待下一次选择。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每轮从小根堆取两次，分别在读取后删除。把两者的和计入answer，也作为新堆放回。只剩一堆时循环结束，若输入本来就只有一堆，answer保持0。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文章中有 n 种单词，第 i 种出现 w[i] 次。用由 k 种符号组成的字符串替换各单词，任意一个编码都不能是另一个编码的开头。让文章总长度最短；在此基础上，再让最长的编码尽量短。输入：第一行 n、k，接着 n 行给出 w[i]。输出两行：最短文章长度；达到该长度时，最长编码的最短长度。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可用 00、01、10、11，四个码长都是 2。文章长 1×2+1×2+2×2+2×2=12，最长编码长 2。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 A 编成 0、B 编成 01、C 编成 1。读到 01，怎么分？它可能是 B，也可能是 A 后面跟 C。编码有歧义。换成 A=0、B=10、C=11，一个编码不再是另一个的开头。从左往右，读到叶子才结束这个单词，就能继续读下一个。因此单词放在叶子上；路径越短，这个单词每次出现需要的符号就越少。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看根的三条分支，每条边读出一个符号，到叶子就得到一个单词。图中三种编码都只经过一条边，所以码长都是1。单词很多时需要再分叉，部分单词就会变长；出现次数不同，深浅的安排也就影响文章总长度。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要换成由k种符号组成的编码。沿树的分支读符号，到某个叶子就表示读完一个字符；如果字符放在另一个字符的祖先上，就会分不清该在这里停，还是继续往下读。因此字符都放在叶子，编码不能互为前缀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三合一每次减少2项，4项合一次只剩2项，没法继续取满3项。补一个没有出现次数的零权叶子后，5项变3项，再变1项就能完成。一般每次减少k减1项，因此要检查项数与这个步长是否匹配。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n减1除以k减1，如果没有余数，本来就不用补。公式中间会算出k减1，最后再取一次模，才把它变成0。请用n等于5、k等于3代入，看看漏掉最后一次取模会多补几个。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补0以后先取0、1、2，合出权3、高1的新结点。另一个原始权3仍是叶子，高度为0。最后把3、3、4合成根，费用再加10，总费用13，高度为2。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同重时还要比较高度，因此堆里不能只存一个重量。weight 保存子树中全部单词的出现次数之和；height 保存子树高度。叶子的 height 为 0，合并时再计算新父亲。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比较器返回 true，表示 a 比 b 更晚出队。接着声明 priority_queue&lt;Node, vector&lt;Node&gt;, Compare&gt; q。先按重量，小重量优先；同重再按高度，较矮优先。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先合两个1后，会有三个权2，高度分别为1、0、0。合两个矮的，最后树高2；先把较高的再合一次，最后可能高3。费用都一样，说明第二个目标需要在同权时用高度继续比较。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已经补好零，也已经按权重、同权按高度定义了比较器。sum 累加孩子的权重；height 取孩子高度加 1 的最大值。新父亲高度不能累加，也不能只看最后取出的孩子。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每轮的 k 个孩子都取完以后，再做这两件事。整个过程放在 while(q.size()&gt;1) 中，answer 初始为 0。最后只剩根；answer 是总码长，根的 height 是最长码长。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补零以后，每轮都能取满k项。sum负责把权重相加，height负责取最高孩子再加1，两者含义不同。新父亲的权和高度都得放回堆，下一轮比较才能继续照顾两个目标。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补零解决的是能否每轮取满k项，同权先矮解决的是最长码长，不能用一个代替另一个。再想一个边界：如果把叶子高记成1，整条路径的高度会多算一个结点，最后要减1才是边数。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请先独立写出结果，再对照图中的区间或结点数量解释。n=6 补 1 个，7→5→3→1；n=7 不补。同权时先取高度 0，避免较高子树再次被过早加深。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开始有 n 只蚯蚓，共操作 m 轮。每轮选最长的 x，切成 ⌊xu/v⌋ 与 x−⌊xu/v⌋ 两段，零长的段也保留。其余旧蚯蚓各增长 q，刚切出的两段这一轮不增长。输入：n、m、q、u、v、t，以及 n 个初始长度。输出两行：每 t 轮选出的切割前长度；最终降序中每 t 只的长度。两个阶段分别从 1 计数；某一行没有数，也要输出空行。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t=1，第一行记录全部 7 次切割前长度。最后共有 3+7=10 只，第二行从大到小全部输出。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每轮挑最长的一只切成两段，剩下的旧蚯蚓增长q，刚切出的两段这一轮不增长。两段总长必须与原长一致，先对第一段向下取整，另一段直接用差。切割时和结束后的输出分别计数，别混在一起。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先手算清时间顺序。第一轮10变成两个5，旧8长成10；第二轮再切10，两个旧5各长到7，两个新5保持不变。我们后面换一种存法，也必须保留这个结果。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上下两行必须一一对应。实际10减去2存成8，实际5减去2存成3。下一轮如果这些旧蚯蚓都长2，只需把offset从2改为4，存储值保持不动；新切出的段则另按新偏移保存。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设offset记累计增长，保存时减掉它，取出时再加回来。第一轮结束offset是2，存8、3、3就代表实际10、5、5。所有存储值加的都是同一个偏移，大小顺序不变，所以仍能比较谁最长。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队列里存的是减过 offset 的值，先加回来，再切割。只对第一段向下取整，第二段用差，两段之和才正好等于 length。length 是 long long，乘 u 时也在 64 位范围计算。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growth 对应题面的 q。把旧蚯蚓应增长的 q 计入 offset。新段本轮不长，减去更新后的 offset，以后加回来才还是原长。例如 left=5、offset=2，要保存 3，不能保存 5。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先取出实际长度并切开，再把全体旧蚯蚓应增加的q计入offset。新段这一轮不增长，所以它们存入时必须减去新offset，这样以后加回去才正好是刚切出的长度。用第1轮的5减2得3检查一次。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设连续两轮选出的长度为x和y。下一轮的旧蚯蚓至多是x加q，新段不超过x，所以y至多是x加q。切割长度至多多出q，存入时又减掉多一轮的q，新的存储值就不会超过上一项。两种新段都满足这个关系。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原蚯蚓先从大到小排好，两类新段也各自按产生顺序存进队列。每条都已经从大到小排列，内部不可能藏着比队首更大的数。于是每次比较三个非空队首就能取到全局最大，偏移最后再加回来。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best=-1 表示暂时没有候选。逐个检查三条队列。先判断 empty，再读 front，空队列不能参与比较。best 还是 −1 时直接选入，第一个候选也就有了。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每次调用时至少还有一只蚯蚓，因此一定能选出 best。返回的是存储值，调用处再加 offset 还原。其他两条队列都没有被选中，队首保持原样。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best先记负1，表示还没有选中任何队列。逐条检查时，先确认非空，才能读front；没有候选就选它，有候选就比较大小。最后只删除胜出的那条队首，并返回存储值，调用处再加offset。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切割阶段用轮数step决定是否输出；切割结束，增长也结束，offset固定不动。接下来逐只取出从大到小的蚯蚓，用新的rank从1开始抽样。初始排序后，每次只检查3个队首，不再需要堆的对数开销。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前缀和已经能快速查询，但改动一个数会影响后面许多累计值。我们接下来把累计结果分成不同大小的块，既让求和不必逐项加，也让修改不用重算所有前缀。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仍用这8个数，把第3项加2。第1、2个前缀不受影响，从第3个前缀到最后都要增加2。原数组和前缀数组各有一种操作很慢，我们想在中间找个办法，让两种操作都不用扫很长一段。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 a=[2,1,3,4,5,6,7,8]，现在要求前 6 项的和。如果已经保存 [1,4] 的和 10、[5,6] 的和 11，只加这两块就得到 21，不需要再把 6 项逐个相加。接下来约定每个下标负责哪一块，让所有前缀都能这样拼出来。区间块的长度取 1、2、4、8……。lowbit 会帮助我们确定每块的长度。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二进制从右往左，每一位依次表示 1、2、4、8、16……。例如 12=8+4，写成二进制是 1100。从右边找到的第一个 1 在“4”这一位，所以 lowbit(12)=4。按位与 &amp;：同一位两边都是 1 才得到 1，其余情况都得到 0。我们需要留下最右边这一位的 1。下一页用补码中的 x &amp; -x 实现它。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12写成二进制是1100，从右边遇到的第一个1在4这一位，所以lowbit是4。图里演示x与负x按位与，结果正好留下这一位。这个运算用在下标上，和数组当前存了多少分没有关系。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图中的下标始终与上面原数组对齐。c2负责前两项，c4负责前四项，c6只负责第五和第六项，c8负责全部。块可以相互包含，但我们查询时会挑出不重叠的一组。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c不是原数组，也不是把所有前缀都完整存一遍。c[i]的右端点是i，长度是lowbit(i)。比如6的lowbit为2，就只存第5、6项的和；4的lowbit为4，就存前4项的和。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先拿c[6]，它存的是5到6；前面还剩1到4，正好由c[4]负责。两块没有重复也没空隙，相加就是前6项的21。若只要第3到6项，再减去前2项的3，得到18。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把树状数组写成一个 BIT 类型，查询、修改就能共用同一份数据。n 是原数组长度；c 开 n+1 格，c[0] 留空不用。c[i] 仍然表示第 i−lowbit(i)+1～i 项的和。初始 c 全为 0；后面逐项加入原值，再进行修改和查询。sum(x) 返回前 x 项的和，add(x,delta) 把第 x 项增加 delta。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记长度，c 保存各块的和，构造时把所有块置为 0。例如 BIT tree(n) 就准备好 n 个有效位置。c[0] 不用，初值全部为 0。接下来给这个结构体补上查询 sum 和修改 add。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sum不改数组，只把遇到的区间和加进result。下标减去lowbit，刚好跳到这块左边紧挨着的前缀末端。代码中的const表示查询不会改成员数据；x等于0时直接返回0，方便处理从第1项开始的区间。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先看每个块是否包含第3项。c[3]、c[4]、c[8]包含它，各加2；c[6]只负责第5、6项，没有理由修改。这样改完，再求sum(6)就得到23，比原来正好多2。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把3写成二进制11，最低位是1，加1得到4；4的最低位是4，再加4得到8。对应区间由单独的第3项，扩到前4项，再扩到前8项。它们都包含原来修改的第3项，而第5到第6项这样的块并不包含它，因此不用更新。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从原位置开始，每次加上lowbit，找到下一个包含这个位置的更大块。直到下标超过n就结束，负增量照样适用。千万别从0开始，0加lowbit(0)还是0，循环就不会往前走。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 n 个整数，接着交错处理单点加数、区间求和两类操作。每次查询都要使用前面修改后的最新数值。输入：n、m，n 个初值，再给 m 行操作。1 x k：第 x 项加 k；2 l r：输出第 l～r 项的和。每次操作 2 输出一行，区间两端都包含。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 1 项加 3 后，查 [2,5] 得 14。再把第 3 项减 1、第 4 项加 2，查 [1,4] 得 4+5+3+4=16。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这道题只要把两类操作对应到刚才的add、sum。开始时c全为0，把每个初值依次add进去就完成初始化。如果想更快，也可以先算原数组前缀，再用一个区间减法直接得到每个c的值。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分别解释两个循环为什么成立。查询拿走末尾整块，剩下的还是前缀，因此不重不漏；修改只访问包含原位置的块，其他块不受影响。前缀最大值却不能像和这样相减，比如两个前缀最大值都为9，中间那段最大值仍然可能不同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请先独立写出结果，再对照图中的区间或结点数量解释。查询：7→6→4→0，对应 [7,7]、[5,6]、[1,4]。修改：5→6→8→16，更新 c[5]、c[6]、c[8]；16 超范围停止。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这次给一整段的每个数同时加 k，然后查询某一个位置的值。操作仍然交错进行，查询使用最新结果，k 也可以为负数。输入：N、M，N 个初值，再给 M 行操作。1 l r k：第 l～r 项各加 k；2 x：输出第 x 项的值。每次操作 2 输出一行。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[2,4] 加 2 后，第 3 项是 6。随后全体减 1，再给 [3,5] 加 7，第 4 项变成 2+2−1+7=10。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前面的add一次只能改原数组的一项，给长区间加数若逐个调用，还是会慢。回忆差分，给2到3都加2，只会改差分第2项和第4项。我们接下来让树状数组保存差分的区间和，操作本身仍然是单点加、前缀求和。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区间内部相邻两项都加k，分差不变。左端比前一个多了k，差分加k；右端后面的数没变，前一项却多了k，所以差分要减k。然后对差分求到p为止的前缀和，就恢复原数组第p项。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 value，用它减去前一个原值，再把差分加入树。previous 初始为 0，对应 a[0]=0。先求差再更新 previous；若顺序颠倒，每次相减都会得到 0。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[l,r] 加 delta，左端开始增加，右端后面停止。r=n 时，r+1 在有效范围以外，不需要记录。sum(p) 累加的是差分，得到的才是原数组第 p 项的值。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previous记录前一个原值，value减previous才是本次要加入的差分。后面的区间修改转成两个差分位置的加减，最后查询位置l就求差分前缀。add和sum没有换算法，只是c里累计的对象从原数组变成了差分。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先标出一到n这段的开始和停止位置。开始是1，停止在n加1，但我们的查询只会问到n，因此停止标记不会被查询读到，可以不放入树状数组。把k换成负数再检查，规则不变。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给定一个序列，统计这样的两处位置：左边的位置更靠前，它保存的数却比右边更大。数值相等不算；不同位置分别计数。输入：第一行 n，第二行 n 个整数。输出：整个序列的逆序对总数。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各位置向右找到的更小值数量依次是 4、3、1、2、1、0。合计 11；数的是位置对，而不是有多少种不同的数值。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一对位置左边在前、值却更大，就构成逆序对。我们从右往左处理，树里暂时只收右侧的数；按值的排名存频数，查询小于当前值的数量。相同值要同排名，且不计入严格更小的数量。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从最右边开始，先问右侧有几个更小的，再把当前值加入。两个1虽然相同，也要各存一次频数，只是它们不互相组成逆序对。最后处理3时，右侧三个数全更小，所以一次贡献3对。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处理左边的 3 时，右侧已经加入 1、2、1。按值排名后，排名 1 出现 2 次，排名 2 出现 1 次。查询前 2 个排名的频数和：2+1=3，恰好就是比 3 小的数量。若当前值是 1，只查排名 0，得到 0；相同的 1 不算更小。原数组下标决定扫描先后；值的排名决定树状数组下标。两种位置要分清。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上行表示值的排名，下行表示已经出现的次数，两个1要合计为两次。求比3小的数量，就把排名1与2的频数相加，而不是把原值1与2相加。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values 已由原数组复制、排序、去重得到，原数组顺序不动。这两行在从右往左的循环里。lower_bound 给出从 0 开始的位置，加 1 才能变成树状数组的正下标；相同值得到同一排名。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树里已经存着右侧各排名的出现次数。sum(rank−1) 只数严格更小，add(rank,1) 加的是一次出现。不是把 a[i] 加进去。answer 初始为 0，类型用 long long。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values只是排序去重后的值表，原数组顺序仍然保留。lower_bound得到从0开始的位置，再加1，才能用作树状数组下标。每次先查rank减1，只数严格更小的，然后把当前排名频数加1。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每对逆序只在处理左端点时数一次，此时右侧已经全部入树。全相等应为0，能检查是否误数相等值；全降序时每对都成立，能检查答案类型有没有溢出。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下面的题会把堆、树状数组与已经学过的差分、离散化接在一起。每道题先把任务读明白，再想自己需要哪一个最值、哪一种频数或区间和。可以先独立说出维护的量，再看提示和解释。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叶子本来就是一棵合法的小堆，可以跳过。从最后一个非叶子向前处理，孩子的子树都已经调整好，父亲只需下沉。越靠近根可能走得越远，但这样的结点也越少，累加后只有线性工作量。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按给定顺序不断加入数。第 i 次 GET 要返回当时第 i 小的数，GET 只查询，不删除。u[i] 表示这次查询前，已经加入多少个数。输入：m、n；m 个依次加入的数；n 个不下降的 u[i]。第 i 次查询在前 u[i] 个数中找第 i 小，每次输出一行。保证查询有足够的数，即 i≤u[i]≤m。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 1 项的第 1 小是 3；前 2 项的第 2 小是 3。前 6 项排序为 −1000、−4、1、2、3、8，第 3、4 小是 1、2。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把最小的i个数放左边，其余放右边。左边只需要知道其中最大的，所以用大根堆；右边只需要知道其中最小的，所以用小根堆。数量和分界都要维护，左边最大值才会刚好是第i小。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依次读入 N 个数。每读到奇数个数，就把目前这些数排序后位于正中间的数输出。这些查询只针对前 1、3、5……项。输入：N，以及 N 个数。输出若干行，依次为各个奇数长度前缀的中位数。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 1、3、5 项的中位数分别是 1、3、5。前 7 项排序为 1、3、5、6、7、9、11，中间的第 4 个是 6。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中位数不要求把全部数排好，只需要中间位置。左边存较小一半，右边存较大一半；奇数个时让左边多一个，它的最大值就是正中间。重复值仍按输入次数保留。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 都是长度为 N 的不下降序列。从 A、B 各取一项相加，共有 N² 个位置组合。输出这些和中最小的 N 个，按从小到大排列。不同组合产生相同的和，也要分别保留。输入：N，接着两行分别给出有序序列 A、B。输出：最小的 N 个和，用空格隔开。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最小的三个和是 2+1=3、2+4=6、6+1=7。A 中另一个 6 也会产生一个 7，但这次只需要前三项。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固定A中的一项，依次与B相加，就得到一条有序链。每条链内部没有比当前首项更小的候选，所以只拿各链首项比较。弹出哪条链，就补哪条的下一项，避免一次生成平方数量的和。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个待修建筑，一次只能修一个，开始修后要连续完成。修理第 i 个要 T1 秒，必须在它的期限 T2 内完成，否则报废。从时刻 0 开始，自行安排顺序，最多能修好几个？输入：N，之后 N 行各给一组 T1、T2。输出：最多能完成的建筑数量。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先做耗时 100、期限 200 的，再做耗时 1000、期限 1250 的，再做耗时 200、期限 1300 的，分别在 100、1100、1300 完成，共 3 个。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按截止时间考虑，每次先试着接下当前任务。如果总时间超出当前截止，就从已选的里面撤掉最耗时的一个。这样数量不比撤掉别的任务更少，却给以后留下更多时间；被撤掉的也可能正是刚接的任务。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 n 个二次函数 F[i](x)=A[i]x²+B[i]x+C[i]。x 可以取任意正整数，把所有函数在这些 x 处的值放在一起，从小到大输出前 m 项。不同来源的相同数值分别保留。输入：n、m；之后每行给一个函数的 A、B、C。输出：最小的 m 个函数值，放在一行，用空格隔开。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三个函数在 x=1 处分别为 12、12、9，开头输出 9、12、12。每次取走某个函数的一个值，再考虑该函数的下一个 x。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题目中A为正，B、C非负。在正整数自变量上，x越大函数值越大。各函数从x等于1开始，就像前一题的一条有序链。取出哪个函数的值，才继续补它的下一个，重复值不能去重。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一台 CPU 按优先级处理进程，数值越大越优先；同优先级先到先做。更高优先级进程到来，可以中断当前进程；旧进程保留剩余时间。请按完成顺序输出每个进程的编号和完成时刻。输入到文件结束：每行给编号、到达时刻、执行时间、优先级。数据已按到达时刻排列，同优先级进程不会同时到达。输出：每个完成进程一行，给编号和完成时刻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进程 1 在时刻 1 到达，执行 5，时刻 6 完成。进程 2 在 10 开始，12 时被更高优先级的进程 3 抢占，剩余 3。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没有任务到达或完成时，系统的选择不会改变，没必要一秒一秒模拟。直接走到下次到达时刻；若当前任务能在此前完成，先记录完成并取下一个。否则扣掉已执行的时间，再把剩余任务和新来的任务一起比较。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正数减1时，最右那个1变成0，后面的0都变成1。再对它按位取反，与原数做与，就只保留了原来最低位的1。这个办法只利用正数的位表示，题设换成原码或反码也可以推出来。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两盒各有 n 根火柴，各排成一列，同一列的高度互不相同。两列的距离是对应位置高度差的平方和。只能交换某一列中相邻两根。让距离达到最小，求为此需要的最少交换次数。输入：n，以及两列火柴的高度。输出：最少交换次数对 10⁸−3 取模的结果。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交换第一列开头的 2、3，两列就完全相同，距离为 0。至少要交换一次，而一次就能做到，所以输出 1。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先按长度同排名配对，才能让两列平方距离最小。再按第一列原位置列出它在第二列的搭档位置，这串位置要排成有序，相邻交换最少就是逆序对数。每次交换相邻逆序能消掉一对，所以这个下界能够做到。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个数互不相同。对每个位置 x，在整个序列中找与 a[x]差的绝对值最小的其他位置 y；并列最近的都保留，记有向配对 (x,y)。每次给区间 [l,r]，统计两个位置都在该区间的好配对数量。输入：n、m，n 个数，再给 m 个查询区间。若第 i 次查到 Ans[i] 对，只输出 Σ i×Ans[i]，不是逐次输出计数。(x,y) 与 (y,x) 是两个方向；某个方向是否成立要分别判断。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[1,2] 内有 (1,2)、(2,1) 共 2 对；[1,3] 内再有(1,3)、(3,1)，共 4 对。最后输出 1×2+2×4=10。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近邻是用整个序列确定的，不是每次查询再在区间里面找。所有值互不相同，按值排序后最近的只会是前一个或后一个，同样近就保留两个方向。x找y与y找x要分别检查、分别计数，再按位置把查询转成离线统计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维护一组预约闭区间。新预约会取代所有与它相交的旧预约，端点相接也算相交；也可以查询当前一共保留了多少个预约。输入：操作数 n；A l r 表示删除相交旧预约并加入 [l,r]，输出这次删除的数量；B 表示输出当前预约数量。每次操作都输出一行，初始没有预约。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加入 [12,17] 时，原来的 [10,15]、[17,19] 都被删除，输出 2。后来 [11,12] 又删掉 [12,17]；最后还保留 2 个预约。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加入新预约前把相交的旧预约都删掉，所以留下来的预约始终互不相交。按左端点排序，先查前驱，再从插入位置往后检查，直到不可能相交。闭区间只要端点相碰也冲突，一项预约最多被删一次，总删除量不会平方增长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 n 的数组最初全为 0。可以修改某一项，也可以只作判断：能否做 s 轮，每轮选 c 个不同的位置各减 1，且任意数不能变负？每次判断独立，不实际修改数组；教材称“削平”，洛谷题名“物流”。输入：n、m，再给 m 个操作。U k a：把第 k 项改成 a。Z c s：判断能否做 s 轮，每轮选 c 个不同位置。每个 Z 可行输出 TAK，否则输出 NIE。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[5,7,0] 做 6 轮、每轮选 2 项，最多只提供 5+6=11 次，不够。第三项改为 1 后能提供 12 次，可以安排；查询本身不消耗这些数。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a=[3,2,1]，希望做 3 轮，每轮选 2 个位置。位置 1 最多用 3 次，位置 2 最多用 2 次，位置 3 最多用 1 次。可以安排：第 1 轮选 1、2；第 2 轮选 1、2；第 3 轮选 1、3。共有 6 次，正好填满 3 轮，每轮内部都没重复位置。一般位置 i 最多用 min(a[i],s) 次。所有位置供给不足 c×s，就一定不行。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每个位置最多分配 s 次，因此它不需要在同一轮出现两回。从各位置的容量中，一共选出 c×s 次使用。处理一个位置时，把它的使用分给当前次数最少的若干个不同轮次。这样各轮的已选数量始终最多相差 1；最后总共 c×s 次，各轮就都是 c 次。每个位置总用量不超过 a[i]，每轮又不重复，所以这个安排满足题目要求。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一个位置一轮最多用一次，做s轮最多贡献s次，同时也不能超过它原有的值。所以它的贡献上限是min(a[i],s)。把这些上限相加，与c乘s比较，再用按值存数量、存总和的两棵树状数组快速计算。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堆里可能放果堆重量，也可能放任务优先级；树状数组可能存原值、差分，也可能存频数。名称相同不代表数据含义相同。写代码前先说明每项保存什么，再画一次操作经过哪些位置，最后检查边界与答案范围。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393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056401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4069890360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二叉堆与树状数组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二叉堆与树状数组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94"/>
              </a:lnSpc>
            </a:pPr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新任务不断加入，怎样快速找出最紧急的一个？</a:t>
            </a:r>
            <a:br/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改了一个数，怎样继续快速求一段的和？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56" y="5525167"/>
            <a:ext cx="10477500" cy="430244"/>
            <a:chOff x="1017556" y="5525167"/>
            <a:chExt cx="10477500" cy="430244"/>
          </a:xfrm>
        </p:grpSpPr>
        <p:sp>
          <p:nvSpPr>
            <p:cNvPr id="8" name="body-chapter-roadmap"/>
            <p:cNvSpPr/>
            <p:nvPr/>
          </p:nvSpPr>
          <p:spPr>
            <a:xfrm>
              <a:off x="1017556" y="55251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从具体操作出发，学会用二叉堆取极值，用树状数组维护动态区间和。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二叉堆与树状数组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新作业来了，是否又得把任务全排一遍？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694658"/>
            <a:chOff x="827056" y="2296192"/>
            <a:chExt cx="10477500" cy="694658"/>
          </a:xfrm>
        </p:grpSpPr>
        <p:sp>
          <p:nvSpPr>
            <p:cNvPr id="7" name="body-prior-knowledge"/>
            <p:cNvSpPr/>
            <p:nvPr/>
          </p:nvSpPr>
          <p:spPr>
            <a:xfrm>
              <a:off x="827056" y="2296192"/>
              <a:ext cx="10477500" cy="6946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例如按截止日期安排作业：越早截止，越需要尽快完成。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213735"/>
            <a:ext cx="10477500" cy="1043940"/>
            <a:chOff x="824484" y="3213735"/>
            <a:chExt cx="10477500" cy="1043940"/>
          </a:xfrm>
        </p:grpSpPr>
        <p:sp>
          <p:nvSpPr>
            <p:cNvPr id="9" name="body-main-question"/>
            <p:cNvSpPr/>
            <p:nvPr/>
          </p:nvSpPr>
          <p:spPr>
            <a:xfrm>
              <a:off x="824484" y="3213735"/>
              <a:ext cx="10477500" cy="10439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做完一项就删除，又收到新作业就加入。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每次只想找到最早截止的一项，是否还得把全部任务重新排序？</a:t>
              </a:r>
            </a:p>
          </p:txBody>
        </p:sp>
      </p:grpSp>
      <p:sp>
        <p:nvSpPr>
          <p:cNvPr id="13" name="textbox-learning-target"/>
          <p:cNvSpPr/>
          <p:nvPr/>
        </p:nvSpPr>
        <p:spPr>
          <a:xfrm>
            <a:off x="838200" y="4676775"/>
            <a:ext cx="10477500" cy="1162050"/>
          </a:xfrm>
          <a:prstGeom prst="roundRect">
            <a:avLst>
              <a:gd name="adj" fmla="val 9836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我们会把这类操作转成“加入一个数、查看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、删除一个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”，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再观察怎样安排数据，才能少检查一些位置。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552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每次只要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最小值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，就先保证它待在最容易找到的位置。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新数加入后，能不能只调整受影响的一小部分？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只找下一项，是否需要全部排好？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老师要从不断加入的作业中，找出最早截止的一项。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782652"/>
            <a:chOff x="979425" y="3314700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直接扫一遍能找到，但每完成一项、加入一项，就可能重新扫描。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每次重新排序也能做，却连暂时不关心的先后次序都排了一遍。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放在根，其余只保持必要的父子大小关系。接着看看这种结构。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堆要同时遵守哪两条规则？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42975" y="2295525"/>
            <a:ext cx="4286250" cy="2964561"/>
            <a:chOff x="942975" y="2295525"/>
            <a:chExt cx="4286250" cy="2964561"/>
          </a:xfrm>
        </p:grpSpPr>
        <p:sp>
          <p:nvSpPr>
            <p:cNvPr id="7" name="TextBox 7"/>
            <p:cNvSpPr/>
            <p:nvPr/>
          </p:nvSpPr>
          <p:spPr>
            <a:xfrm>
              <a:off x="942975" y="2295525"/>
              <a:ext cx="42862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例如小根堆 [2,7,3]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971675" y="3305175"/>
              <a:ext cx="847725" cy="752475"/>
            </a:xfrm>
            <a:custGeom>
              <a:avLst/>
              <a:gdLst/>
              <a:ahLst/>
              <a:cxnLst/>
              <a:rect l="l" t="t" r="r" b="b"/>
              <a:pathLst>
                <a:path w="847725" h="752475">
                  <a:moveTo>
                    <a:pt x="847725" y="0"/>
                  </a:moveTo>
                  <a:lnTo>
                    <a:pt x="0" y="752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971800" y="3305175"/>
              <a:ext cx="847725" cy="752475"/>
            </a:xfrm>
            <a:custGeom>
              <a:avLst/>
              <a:gdLst/>
              <a:ahLst/>
              <a:cxnLst/>
              <a:rect l="l" t="t" r="r" b="b"/>
              <a:pathLst>
                <a:path w="847725" h="752475">
                  <a:moveTo>
                    <a:pt x="0" y="0"/>
                  </a:moveTo>
                  <a:lnTo>
                    <a:pt x="847725" y="752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textbox-node-root"/>
            <p:cNvSpPr/>
            <p:nvPr/>
          </p:nvSpPr>
          <p:spPr>
            <a:xfrm>
              <a:off x="2533650" y="2809875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textbox-node-left"/>
            <p:cNvSpPr/>
            <p:nvPr/>
          </p:nvSpPr>
          <p:spPr>
            <a:xfrm>
              <a:off x="1504950" y="4057650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  <p:sp>
          <p:nvSpPr>
            <p:cNvPr id="18" name="textbox-node-right"/>
            <p:cNvSpPr/>
            <p:nvPr/>
          </p:nvSpPr>
          <p:spPr>
            <a:xfrm>
              <a:off x="3562350" y="4057650"/>
              <a:ext cx="72390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379506" y="4829842"/>
              <a:ext cx="240649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2≤7，且 2≤3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99056" y="2315242"/>
            <a:ext cx="5954744" cy="1056608"/>
            <a:chOff x="5399056" y="2315242"/>
            <a:chExt cx="5954744" cy="1056608"/>
          </a:xfrm>
        </p:grpSpPr>
        <p:sp>
          <p:nvSpPr>
            <p:cNvPr id="21" name="body-shape-rule"/>
            <p:cNvSpPr/>
            <p:nvPr/>
          </p:nvSpPr>
          <p:spPr>
            <a:xfrm>
              <a:off x="5399056" y="2315242"/>
              <a:ext cx="5954744" cy="1056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形状是完全二叉树：上面各层排满，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最后一层从左到右接着放，中间不留空。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99056" y="3696367"/>
            <a:ext cx="5954744" cy="1142333"/>
            <a:chOff x="5399056" y="3696367"/>
            <a:chExt cx="5954744" cy="1142333"/>
          </a:xfrm>
        </p:grpSpPr>
        <p:sp>
          <p:nvSpPr>
            <p:cNvPr id="23" name="body-heap-rule"/>
            <p:cNvSpPr/>
            <p:nvPr/>
          </p:nvSpPr>
          <p:spPr>
            <a:xfrm>
              <a:off x="5399056" y="3696367"/>
              <a:ext cx="5954744" cy="1142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小根堆：父亲的值不大于孩子。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大根堆：父亲的值不小于孩子。</a:t>
              </a:r>
            </a:p>
          </p:txBody>
        </p:sp>
      </p:grpSp>
      <p:sp>
        <p:nvSpPr>
          <p:cNvPr id="27" name="textbox-warning"/>
          <p:cNvSpPr/>
          <p:nvPr/>
        </p:nvSpPr>
        <p:spPr>
          <a:xfrm>
            <a:off x="838200" y="5429250"/>
            <a:ext cx="10477500" cy="609600"/>
          </a:xfrm>
          <a:prstGeom prst="roundRect">
            <a:avLst>
              <a:gd name="adj" fmla="val 1875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兄弟之间不用排好顺序。[2,7,3] 是堆，但这个数组还没有排序。</a:t>
            </a:r>
          </a:p>
        </p:txBody>
      </p:sp>
      <p:sp>
        <p:nvSpPr>
          <p:cNvPr id="29" name="Freeform 29"/>
          <p:cNvSpPr/>
          <p:nvPr/>
        </p:nvSpPr>
        <p:spPr>
          <a:xfrm>
            <a:off x="838200" y="53054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按层编号以后，数组就能存下这棵树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42975" y="2238375"/>
            <a:ext cx="10477500" cy="2781300"/>
            <a:chOff x="942975" y="2238375"/>
            <a:chExt cx="10477500" cy="2781300"/>
          </a:xfrm>
        </p:grpSpPr>
        <p:sp>
          <p:nvSpPr>
            <p:cNvPr id="7" name="TextBox 7"/>
            <p:cNvSpPr/>
            <p:nvPr/>
          </p:nvSpPr>
          <p:spPr>
            <a:xfrm>
              <a:off x="942975" y="2238375"/>
              <a:ext cx="10477500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结点内写下标，从 1 开始按层编号。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295525" y="3028950"/>
              <a:ext cx="1038225" cy="523875"/>
            </a:xfrm>
            <a:custGeom>
              <a:avLst/>
              <a:gdLst/>
              <a:ahLst/>
              <a:cxnLst/>
              <a:rect l="l" t="t" r="r" b="b"/>
              <a:pathLst>
                <a:path w="1038225" h="523875">
                  <a:moveTo>
                    <a:pt x="1038225" y="0"/>
                  </a:moveTo>
                  <a:lnTo>
                    <a:pt x="0" y="5238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543300" y="3028950"/>
              <a:ext cx="1038225" cy="523875"/>
            </a:xfrm>
            <a:custGeom>
              <a:avLst/>
              <a:gdLst/>
              <a:ahLst/>
              <a:cxnLst/>
              <a:rect l="l" t="t" r="r" b="b"/>
              <a:pathLst>
                <a:path w="1038225" h="523875">
                  <a:moveTo>
                    <a:pt x="0" y="0"/>
                  </a:moveTo>
                  <a:lnTo>
                    <a:pt x="1038225" y="5238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438275" y="4038600"/>
              <a:ext cx="676275" cy="504825"/>
            </a:xfrm>
            <a:custGeom>
              <a:avLst/>
              <a:gdLst/>
              <a:ahLst/>
              <a:cxnLst/>
              <a:rect l="l" t="t" r="r" b="b"/>
              <a:pathLst>
                <a:path w="676275" h="504825">
                  <a:moveTo>
                    <a:pt x="676275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305050" y="4038600"/>
              <a:ext cx="676275" cy="504825"/>
            </a:xfrm>
            <a:custGeom>
              <a:avLst/>
              <a:gdLst/>
              <a:ahLst/>
              <a:cxnLst/>
              <a:rect l="l" t="t" r="r" b="b"/>
              <a:pathLst>
                <a:path w="676275" h="504825">
                  <a:moveTo>
                    <a:pt x="0" y="0"/>
                  </a:moveTo>
                  <a:lnTo>
                    <a:pt x="676275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textbox-index-1"/>
            <p:cNvSpPr/>
            <p:nvPr/>
          </p:nvSpPr>
          <p:spPr>
            <a:xfrm>
              <a:off x="3086100" y="2657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7" name="textbox-index-2"/>
            <p:cNvSpPr/>
            <p:nvPr/>
          </p:nvSpPr>
          <p:spPr>
            <a:xfrm>
              <a:off x="1847850" y="3581400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textbox-index-3"/>
            <p:cNvSpPr/>
            <p:nvPr/>
          </p:nvSpPr>
          <p:spPr>
            <a:xfrm>
              <a:off x="4324350" y="3581400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3" name="textbox-index-4"/>
            <p:cNvSpPr/>
            <p:nvPr/>
          </p:nvSpPr>
          <p:spPr>
            <a:xfrm>
              <a:off x="1038225" y="4562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6" name="textbox-index-5"/>
            <p:cNvSpPr/>
            <p:nvPr/>
          </p:nvSpPr>
          <p:spPr>
            <a:xfrm>
              <a:off x="2657475" y="4562475"/>
              <a:ext cx="704850" cy="457200"/>
            </a:xfrm>
            <a:prstGeom prst="roundRect">
              <a:avLst>
                <a:gd name="adj" fmla="val 2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332475" y="2615594"/>
            <a:ext cx="5021325" cy="1984981"/>
            <a:chOff x="6332475" y="2615594"/>
            <a:chExt cx="5021325" cy="1984981"/>
          </a:xfrm>
        </p:grpSpPr>
        <mc:AlternateContent>
          <mc:Choice Requires="a14">
            <p:sp>
              <p:nvSpPr>
                <p:cNvPr id="28" name="body-index-formula"/>
                <p:cNvSpPr txBox="1"/>
                <p:nvPr/>
              </p:nvSpPr>
              <p:spPr>
                <a:xfrm>
                  <a:off x="6332475" y="2615594"/>
                  <a:ext cx="5021325" cy="19849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父亲：</a:t>
                  </a:r>
                  <a14:m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/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</m:d>
                    </m:oMath>
                  </a14:m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左孩子：2i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右孩子：2i + 1</a:t>
                  </a:r>
                </a:p>
              </p:txBody>
            </p:sp>
          </mc:Choice>
        </mc:AlternateContent>
      </p:grpSp>
      <p:sp>
        <p:nvSpPr>
          <p:cNvPr id="32" name="textbox-valid-index"/>
          <p:cNvSpPr/>
          <p:nvPr/>
        </p:nvSpPr>
        <p:spPr>
          <a:xfrm>
            <a:off x="838200" y="5457825"/>
            <a:ext cx="10477500" cy="609600"/>
          </a:xfrm>
          <a:prstGeom prst="roundRect">
            <a:avLst>
              <a:gd name="adj" fmla="val 1875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例如下标 4 的父亲是 2；孩子下标不超过 size，那个孩子才存在。</a:t>
            </a:r>
          </a:p>
        </p:txBody>
      </p:sp>
      <p:sp>
        <p:nvSpPr>
          <p:cNvPr id="31" name="Freeform 31"/>
          <p:cNvSpPr/>
          <p:nvPr/>
        </p:nvSpPr>
        <p:spPr>
          <a:xfrm>
            <a:off x="838200" y="53340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维护一个初始为空的数列，依次处理三种操作。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加入一个整数；查看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；删除一个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。重复值分别保留。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输入：先给操作数 n，再给 n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x：加入 x；2：输出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；3：删除一个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2 输出一行；查看、删除时数列必须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数据范围：n≤10⁶，1≤x&lt;2³¹。教材讲最大值版本，本课沿用洛谷原题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410718"/>
            <a:chOff x="979932" y="49530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 2、5，查询得到 2；删除一个 2 后，再查询得到 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堆：每种操作会改动哪里？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430244"/>
            <a:chOff x="827056" y="2296192"/>
            <a:chExt cx="10477500" cy="430244"/>
          </a:xfrm>
        </p:grpSpPr>
        <p:sp>
          <p:nvSpPr>
            <p:cNvPr id="7" name="body-problem-goal"/>
            <p:cNvSpPr/>
            <p:nvPr/>
          </p:nvSpPr>
          <p:spPr>
            <a:xfrm>
              <a:off x="827056" y="2296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维护一个小根堆，支持加入、查看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、删除一个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048667"/>
            <a:ext cx="10477500" cy="542258"/>
            <a:chOff x="827056" y="3048667"/>
            <a:chExt cx="10477500" cy="542258"/>
          </a:xfrm>
        </p:grpSpPr>
        <p:sp>
          <p:nvSpPr>
            <p:cNvPr id="9" name="body-read-root"/>
            <p:cNvSpPr/>
            <p:nvPr/>
          </p:nvSpPr>
          <p:spPr>
            <a:xfrm>
              <a:off x="827056" y="3048667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查看：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已经在根，直接读取 h[1]。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924967"/>
            <a:ext cx="10477500" cy="542258"/>
            <a:chOff x="827056" y="3924967"/>
            <a:chExt cx="10477500" cy="542258"/>
          </a:xfrm>
        </p:grpSpPr>
        <p:sp>
          <p:nvSpPr>
            <p:cNvPr id="11" name="body-insert-end"/>
            <p:cNvSpPr/>
            <p:nvPr/>
          </p:nvSpPr>
          <p:spPr>
            <a:xfrm>
              <a:off x="827056" y="3924967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加入：新数放到数组末尾，树仍然是完全二叉树。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801267"/>
            <a:ext cx="10477500" cy="542258"/>
            <a:chOff x="827056" y="4801267"/>
            <a:chExt cx="10477500" cy="542258"/>
          </a:xfrm>
        </p:grpSpPr>
        <p:sp>
          <p:nvSpPr>
            <p:cNvPr id="13" name="body-replace-root"/>
            <p:cNvSpPr/>
            <p:nvPr/>
          </p:nvSpPr>
          <p:spPr>
            <a:xfrm>
              <a:off x="827056" y="4801267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删除：把最后一个数搬到根，去掉末尾，再调整大小关系。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648992"/>
            <a:ext cx="10477500" cy="430244"/>
            <a:chOff x="827056" y="5648992"/>
            <a:chExt cx="10477500" cy="430244"/>
          </a:xfrm>
        </p:grpSpPr>
        <p:sp>
          <p:nvSpPr>
            <p:cNvPr id="15" name="body-local-repair"/>
            <p:cNvSpPr/>
            <p:nvPr/>
          </p:nvSpPr>
          <p:spPr>
            <a:xfrm>
              <a:off x="827056" y="5648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原来没动过的部分仍然正确，重点看新数经过的那条路径。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堆：把新加入的2一步步往上挪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430244"/>
            <a:chOff x="827056" y="2277142"/>
            <a:chExt cx="10477500" cy="430244"/>
          </a:xfrm>
        </p:grpSpPr>
        <p:sp>
          <p:nvSpPr>
            <p:cNvPr id="7" name="body-start-state"/>
            <p:cNvSpPr/>
            <p:nvPr/>
          </p:nvSpPr>
          <p:spPr>
            <a:xfrm>
              <a:off x="827056" y="2277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例如原小根堆是 [3,7,5]，现在加入 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5934" y="3023235"/>
            <a:ext cx="8391811" cy="813889"/>
            <a:chOff x="995934" y="3023235"/>
            <a:chExt cx="8391811" cy="813889"/>
          </a:xfrm>
        </p:grpSpPr>
        <p:sp>
          <p:nvSpPr>
            <p:cNvPr id="9" name="TextBox 9"/>
            <p:cNvSpPr txBox="1"/>
            <p:nvPr/>
          </p:nvSpPr>
          <p:spPr>
            <a:xfrm>
              <a:off x="995934" y="3023235"/>
              <a:ext cx="27311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[3, 7, 5,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89506" y="3077242"/>
              <a:ext cx="4198239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放在末尾，下标是 4，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父亲下标是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5934" y="3937635"/>
            <a:ext cx="8214170" cy="813889"/>
            <a:chOff x="995934" y="3937635"/>
            <a:chExt cx="8214170" cy="813889"/>
          </a:xfrm>
        </p:grpSpPr>
        <p:sp>
          <p:nvSpPr>
            <p:cNvPr id="12" name="TextBox 12"/>
            <p:cNvSpPr txBox="1"/>
            <p:nvPr/>
          </p:nvSpPr>
          <p:spPr>
            <a:xfrm>
              <a:off x="995934" y="3937635"/>
              <a:ext cx="27311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[3,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, 5, 7]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189506" y="3991642"/>
              <a:ext cx="4020598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比父亲 7 小，交换；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当前位置从 4 变为 2。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5934" y="4852035"/>
            <a:ext cx="8510302" cy="813889"/>
            <a:chOff x="995934" y="4852035"/>
            <a:chExt cx="8510302" cy="813889"/>
          </a:xfrm>
        </p:grpSpPr>
        <p:sp>
          <p:nvSpPr>
            <p:cNvPr id="15" name="TextBox 15"/>
            <p:cNvSpPr txBox="1"/>
            <p:nvPr/>
          </p:nvSpPr>
          <p:spPr>
            <a:xfrm>
              <a:off x="995934" y="4852035"/>
              <a:ext cx="27311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2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, 3, 5, 7]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189506" y="4906042"/>
              <a:ext cx="431673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又比父亲 3 小，再交换；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这次到了根。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056" y="5658517"/>
            <a:ext cx="10477500" cy="430244"/>
            <a:chOff x="827056" y="5658517"/>
            <a:chExt cx="10477500" cy="430244"/>
          </a:xfrm>
        </p:grpSpPr>
        <p:sp>
          <p:nvSpPr>
            <p:cNvPr id="18" name="body-path-invariant"/>
            <p:cNvSpPr/>
            <p:nvPr/>
          </p:nvSpPr>
          <p:spPr>
            <a:xfrm>
              <a:off x="827056" y="5658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新数向根移动的过程叫上浮。没有经过的那部分，原来的大小关系仍成立。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堆：加入新数并记住它在哪里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 x 放在数组末尾，用 i 跟踪它当前所在的下标。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h.push_back(x);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)h.size() - 1;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 0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不用，初始可写 vector&lt;ll&gt; h(1)。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末尾新添一个结点，完全二叉树的形状没有改变。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堆：只修复新数与父亲的关系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还没到根，且比父亲小，就交换；交换后跟着新数继续往上。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(i &gt; 1 &amp;&amp; h[i] &lt; h[i / 2])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swap(h[i], h[i / 2]);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 /= 2;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i/2 是父亲下标；相等时已经合法，不必交换。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i&gt;1 写在前面，避免把不用的 h[0] 当成父亲。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堆：用代码完成上浮</a:t>
            </a:r>
          </a:p>
        </p:txBody>
      </p:sp>
      <p:sp>
        <p:nvSpPr>
          <p:cNvPr id="9" name="textbox-push-code"/>
          <p:cNvSpPr/>
          <p:nvPr/>
        </p:nvSpPr>
        <p:spPr>
          <a:xfrm>
            <a:off x="1023652" y="2237989"/>
            <a:ext cx="10325100" cy="2388822"/>
          </a:xfrm>
          <a:prstGeom prst="roundRect">
            <a:avLst>
              <a:gd name="adj" fmla="val 425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push(ll x)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h.push_back(x);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i = (int)h.size() - 1;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while (i &gt; 1 &amp;&amp; h[i] &lt; h[i / 2])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swap(h[i], h[i / 2]);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 /= 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153692"/>
            <a:ext cx="10477500" cy="849344"/>
            <a:chOff x="827056" y="5153692"/>
            <a:chExt cx="10477500" cy="849344"/>
          </a:xfrm>
        </p:grpSpPr>
        <p:sp>
          <p:nvSpPr>
            <p:cNvPr id="10" name="body-stop-reason"/>
            <p:cNvSpPr/>
            <p:nvPr/>
          </p:nvSpPr>
          <p:spPr>
            <a:xfrm>
              <a:off x="827056" y="51536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i&gt;1 表示还没到根；当前值比父亲小时才交换。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父亲已经不大于当前值，或走到根，上浮就结束。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37989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堆：根往下走，应该换哪个孩子？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913733"/>
            <a:chOff x="827056" y="2334292"/>
            <a:chExt cx="10477500" cy="913733"/>
          </a:xfrm>
        </p:grpSpPr>
        <p:sp>
          <p:nvSpPr>
            <p:cNvPr id="7" name="body-replace-step"/>
            <p:cNvSpPr/>
            <p:nvPr/>
          </p:nvSpPr>
          <p:spPr>
            <a:xfrm>
              <a:off x="827056" y="2334292"/>
              <a:ext cx="10477500" cy="913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[2,3,5,7] 删除根 2，把末尾的 7 补到根，得到 [7,3,5]。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3667792"/>
            <a:ext cx="4860322" cy="1439894"/>
            <a:chOff x="824484" y="3667792"/>
            <a:chExt cx="4860322" cy="1439894"/>
          </a:xfrm>
        </p:grpSpPr>
        <p:sp>
          <p:nvSpPr>
            <p:cNvPr id="9" name="TextBox 9"/>
            <p:cNvSpPr/>
            <p:nvPr/>
          </p:nvSpPr>
          <p:spPr>
            <a:xfrm>
              <a:off x="827056" y="3667792"/>
              <a:ext cx="48577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较小孩子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 交换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4484" y="4185285"/>
              <a:ext cx="21314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[3, 7, 5]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7056" y="4677442"/>
              <a:ext cx="48577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3≤7 且 3≤5，堆序恢复。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29934" y="3667792"/>
            <a:ext cx="4860322" cy="1439894"/>
            <a:chOff x="6329934" y="3667792"/>
            <a:chExt cx="4860322" cy="1439894"/>
          </a:xfrm>
        </p:grpSpPr>
        <p:sp>
          <p:nvSpPr>
            <p:cNvPr id="13" name="TextBox 13"/>
            <p:cNvSpPr/>
            <p:nvPr/>
          </p:nvSpPr>
          <p:spPr>
            <a:xfrm>
              <a:off x="6332506" y="3667792"/>
              <a:ext cx="48577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如果与孩子 5 交换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29934" y="4185285"/>
              <a:ext cx="21314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6"/>
                  </a:solidFill>
                  <a:latin typeface="Consolas"/>
                  <a:ea typeface="Microsoft YaHei"/>
                  <a:cs typeface="Consolas"/>
                </a:rPr>
                <a:t>[5, 3, 7]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32506" y="4677442"/>
              <a:ext cx="48577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 5 仍大于左孩子 3。</a:t>
              </a:r>
            </a:p>
          </p:txBody>
        </p:sp>
      </p:grpSp>
      <p:sp>
        <p:nvSpPr>
          <p:cNvPr id="19" name="textbox-child-boundary"/>
          <p:cNvSpPr/>
          <p:nvPr/>
        </p:nvSpPr>
        <p:spPr>
          <a:xfrm>
            <a:off x="838200" y="5391150"/>
            <a:ext cx="10477500" cy="647700"/>
          </a:xfrm>
          <a:prstGeom prst="roundRect">
            <a:avLst>
              <a:gd name="adj" fmla="val 17647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有两个孩子就选较小的；只有左孩子，就只比较左孩子。</a:t>
            </a:r>
          </a:p>
        </p:txBody>
      </p:sp>
      <p:sp>
        <p:nvSpPr>
          <p:cNvPr id="25" name="Freeform 25"/>
          <p:cNvSpPr/>
          <p:nvPr/>
        </p:nvSpPr>
        <p:spPr>
          <a:xfrm>
            <a:off x="838200" y="52673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堆：用末尾补根，保持树形完整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删除前保证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。先把最后的值搬到根，再去掉末尾。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h[1] = h.back();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h.pop_back();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sz =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)h.size() - 1, i = 1;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sz 表示有效元素数，不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占位的 h[0]。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原来只有一个元素时，删除后 sz=0，后面的循环不会进入。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堆：选较小的孩子，才知道要不要换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在下沉循环中，先确认左孩子存在，再检查右孩子。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 = 2 * i;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(j + 1 &lt;= sz &amp;&amp; h[j + 1] &lt; h[j]) ++j;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(h[i] &lt;= h[j]) break;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这段放在 while (2*i&lt;=sz) 里面。j 始终指向较小的现有孩子。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父值连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较小孩子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都不大于，就同时不大于两边，可以停止。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堆：交换后，沿着刚才选中的位置继续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较小孩子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上来，当前值下去；下一轮检查它新的孩子。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swap(h[i], h[j]);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= j;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上方已经修好，下一处可能出错的关系跟着当前值向下走。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循环结束时，所有父子关系都重新符合小根堆要求。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例5-1 堆：先找较小孩子，再决定是否下沉</a:t>
            </a:r>
          </a:p>
        </p:txBody>
      </p:sp>
      <p:sp>
        <p:nvSpPr>
          <p:cNvPr id="9" name="textbox-pop-code"/>
          <p:cNvSpPr/>
          <p:nvPr/>
        </p:nvSpPr>
        <p:spPr>
          <a:xfrm>
            <a:off x="1023652" y="2209414"/>
            <a:ext cx="10325100" cy="2967942"/>
          </a:xfrm>
          <a:prstGeom prst="roundRect">
            <a:avLst>
              <a:gd name="adj" fmla="val 361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h[1] = h.back();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h.pop_back();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sz = (int)h.size() - 1, i = 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 (2 * i &lt;= sz)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j = 2 * i;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(j + 1 &lt;= sz &amp;&amp; h[j + 1] &lt; h[j]) ++j;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(h[i] &lt;= h[j]) break;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swap(h[i], h[j]);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 = 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10" name="body-pop-boundaries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删除前堆要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。原来只有一个数时，删除后 sz=0，循环不会执行。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09414"/>
            <a:ext cx="9525" cy="2871435"/>
          </a:xfrm>
          <a:custGeom>
            <a:avLst/>
            <a:gdLst/>
            <a:ahLst/>
            <a:cxnLst/>
            <a:rect l="l" t="t" r="r" b="b"/>
            <a:pathLst>
              <a:path w="9525" h="2871435">
                <a:moveTo>
                  <a:pt x="0" y="0"/>
                </a:moveTo>
                <a:lnTo>
                  <a:pt x="0" y="28714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为什么其他结点不用跟着检查？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980408"/>
            <a:chOff x="827056" y="2324767"/>
            <a:chExt cx="10477500" cy="980408"/>
          </a:xfrm>
        </p:grpSpPr>
        <p:sp>
          <p:nvSpPr>
            <p:cNvPr id="7" name="body-up-invariant"/>
            <p:cNvSpPr/>
            <p:nvPr/>
          </p:nvSpPr>
          <p:spPr>
            <a:xfrm>
              <a:off x="827056" y="2324767"/>
              <a:ext cx="10477500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上浮时，较小的新值往上走，旧父值被换到下方。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原来其他部分没有变化，需要继续比较的是新值和它的新父亲。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86842"/>
            <a:ext cx="10477500" cy="980408"/>
            <a:chOff x="827056" y="3686842"/>
            <a:chExt cx="10477500" cy="980408"/>
          </a:xfrm>
        </p:grpSpPr>
        <p:sp>
          <p:nvSpPr>
            <p:cNvPr id="9" name="body-down-invariant"/>
            <p:cNvSpPr/>
            <p:nvPr/>
          </p:nvSpPr>
          <p:spPr>
            <a:xfrm>
              <a:off x="827056" y="3686842"/>
              <a:ext cx="10477500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下沉时，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较小孩子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换上来，新的父亲同时不大于左右两侧。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可能还需要调整的，是被换下来的那个值与它的孩子。</a:t>
              </a:r>
            </a:p>
          </p:txBody>
        </p:sp>
      </p:grpSp>
      <p:sp>
        <p:nvSpPr>
          <p:cNvPr id="13" name="textbox-heap-complexity"/>
          <p:cNvSpPr/>
          <p:nvPr/>
        </p:nvSpPr>
        <p:spPr>
          <a:xfrm>
            <a:off x="838200" y="4981575"/>
            <a:ext cx="10477500" cy="1028700"/>
          </a:xfrm>
          <a:prstGeom prst="roundRect">
            <a:avLst>
              <a:gd name="adj" fmla="val 111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每次只走一层，树高为 O(log n)。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查看根 O(1)，插入、删除 O(log n)，空间 O(n)。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857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例5-2 快速排序：题目要我们做什么？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 N 个整数，把它们从小到大排列后全部输出。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相同的数有几个，就要输出几个。本章用堆完成这个排序任务。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 N，第二行 N 个整数。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输出：一行排好序的 N 个整数，数与数之间用空格隔开。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数据范围：1≤N≤10⁵，1≤a[i]≤10⁹。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例5-2 快速排序：对照原题样例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4 2 4 5 1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1 2 4 4 5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410718"/>
            <a:chOff x="979932" y="49530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4、2、4、5、1 排好后是 1、2、4、4、5，两个 4 都保留。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例5-2 快速排序：用堆逐个输出最小值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58092"/>
            <a:ext cx="10477500" cy="849344"/>
            <a:chOff x="827056" y="2258092"/>
            <a:chExt cx="10477500" cy="849344"/>
          </a:xfrm>
        </p:grpSpPr>
        <p:sp>
          <p:nvSpPr>
            <p:cNvPr id="7" name="body-sorting-problem"/>
            <p:cNvSpPr/>
            <p:nvPr/>
          </p:nvSpPr>
          <p:spPr>
            <a:xfrm>
              <a:off x="827056" y="22580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题目要求从小到大输出所有数，这里用堆排序完成。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例如输入 4、1、3、1，把四个数全部加入小根堆。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6884" y="3432810"/>
            <a:ext cx="10480072" cy="1151001"/>
            <a:chOff x="976884" y="3432810"/>
            <a:chExt cx="10480072" cy="1151001"/>
          </a:xfrm>
        </p:grpSpPr>
        <p:sp>
          <p:nvSpPr>
            <p:cNvPr id="9" name="TextBox 9"/>
            <p:cNvSpPr txBox="1"/>
            <p:nvPr/>
          </p:nvSpPr>
          <p:spPr>
            <a:xfrm>
              <a:off x="976884" y="3432810"/>
              <a:ext cx="662444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[1] → [1,1] → [1,1,3] → [1,1,3,4]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79456" y="4153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这是逐步增长的输出结果，两个 1 都要保留。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115592"/>
            <a:ext cx="10477500" cy="904208"/>
            <a:chOff x="827056" y="5115592"/>
            <a:chExt cx="10477500" cy="904208"/>
          </a:xfrm>
        </p:grpSpPr>
        <p:sp>
          <p:nvSpPr>
            <p:cNvPr id="12" name="body-sorting-proof"/>
            <p:cNvSpPr/>
            <p:nvPr/>
          </p:nvSpPr>
          <p:spPr>
            <a:xfrm>
              <a:off x="827056" y="5115592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每次取走剩余数中最小的一个，接在后面，输出结果就始终有序。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逐次扫描找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最坏 O(n²)，使用堆总计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手写过堆以后，标准库怎样提供这些操作？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刚才自己写了插入和删除。标准库也提供按优先级取元素的容器。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priority_queue：优先队列，使用前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&lt;queue&gt;。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默认是最大值先出；加上 greater，就能让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push(x) 加入；top() 查看；pop() 删除；empty() 判断是否为空。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下面的 vector&lt;ll&gt; 指定底层用动态数组；ll 是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的别名。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例5-2 快速排序：声明一个最小值优先的队列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&lt;queue&gt;、&lt;vector&gt;、&lt;functional&gt;，并使用 std 命名空间。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ll = long long;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priority_queue&lt;ll, vector&lt;ll&gt;, greater&lt;ll&gt;&gt; q;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1096518"/>
            <a:chOff x="979932" y="4905375"/>
            <a:chExt cx="10202418" cy="10965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是每项的数据类型，vector&lt;ll&gt; 提供底层数组，greater&lt;ll&gt;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决定小值先出。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 q.push、q.top、q.pop 就是在操作这一份队列。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例5-2 快速排序：查看堆顶后，别忘了删除</a:t>
            </a:r>
          </a:p>
        </p:txBody>
      </p:sp>
      <p:sp>
        <p:nvSpPr>
          <p:cNvPr id="9" name="textbox-sort-code"/>
          <p:cNvSpPr/>
          <p:nvPr/>
        </p:nvSpPr>
        <p:spPr>
          <a:xfrm>
            <a:off x="1023652" y="2266564"/>
            <a:ext cx="10325100" cy="2388822"/>
          </a:xfrm>
          <a:prstGeom prst="roundRect">
            <a:avLst>
              <a:gd name="adj" fmla="val 405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priority_queue&lt;ll, vector&lt;ll&gt;, greater&lt;ll&gt;&gt; q;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 (int i = 0; i &lt; n; 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x; cin &gt;&gt; x; q.push(x);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 (!q.empty())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cout &lt;&lt; q.top() &lt;&lt; ' ';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q.pop();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267992"/>
            <a:ext cx="10477500" cy="830294"/>
            <a:chOff x="827056" y="5267992"/>
            <a:chExt cx="10477500" cy="830294"/>
          </a:xfrm>
        </p:grpSpPr>
        <p:sp>
          <p:nvSpPr>
            <p:cNvPr id="10" name="body-comparator-effect"/>
            <p:cNvSpPr/>
            <p:nvPr/>
          </p:nvSpPr>
          <p:spPr>
            <a:xfrm>
              <a:off x="827056" y="52679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ll 表示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；greater 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先出队。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top() 只查看，pop() 才删除。默认不写 greater 时，是最大值优先。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66564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二叉堆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模拟练习：这个堆是不是已经排好序了？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594610"/>
            <a:ext cx="10477500" cy="1062990"/>
            <a:chOff x="824484" y="2594610"/>
            <a:chExt cx="10477500" cy="1062990"/>
          </a:xfrm>
        </p:grpSpPr>
        <p:sp>
          <p:nvSpPr>
            <p:cNvPr id="7" name="body-check-question"/>
            <p:cNvSpPr/>
            <p:nvPr/>
          </p:nvSpPr>
          <p:spPr>
            <a:xfrm>
              <a:off x="824484" y="2594610"/>
              <a:ext cx="10477500" cy="1062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[2,7,3] 是小根堆吗？这个数组排好序了吗？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各用一条大小关系说明理由。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315492"/>
            <a:ext cx="10477500" cy="1418558"/>
            <a:chOff x="827056" y="4315492"/>
            <a:chExt cx="10477500" cy="1418558"/>
          </a:xfrm>
        </p:grpSpPr>
        <p:sp>
          <p:nvSpPr>
            <p:cNvPr id="9" name="body-check-answer"/>
            <p:cNvSpPr/>
            <p:nvPr/>
          </p:nvSpPr>
          <p:spPr>
            <a:xfrm>
              <a:off x="827056" y="4315492"/>
              <a:ext cx="10477500" cy="1418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它是合法小根堆：2 不大于两个孩子。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它还没排好序：7 在 3 前面。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反复取出根、修复堆，才能依次得到 2、3、7。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有时要最轻的先出来，有时要最长的先出来。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先说清“谁优先”，再看怎样插入、取出和继续处理。</a:t>
            </a:r>
          </a:p>
        </p:txBody>
      </p:sp>
    </p:spTree>
  </p:cSld>
  <p:clrMapOvr>
    <a:masterClrMapping/>
  </p:clrMapOvr>
  <p:transition p14:dur="35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比较器怎样告诉堆“谁优先”？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62867"/>
            <a:ext cx="10477500" cy="856583"/>
            <a:chOff x="827056" y="2362867"/>
            <a:chExt cx="10477500" cy="856583"/>
          </a:xfrm>
        </p:grpSpPr>
        <p:sp>
          <p:nvSpPr>
            <p:cNvPr id="7" name="body-default-order"/>
            <p:cNvSpPr/>
            <p:nvPr/>
          </p:nvSpPr>
          <p:spPr>
            <a:xfrm>
              <a:off x="827056" y="236286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priority_queue 默认让最大值优先；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 greater 后，改成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85210"/>
            <a:ext cx="10477500" cy="1005840"/>
            <a:chOff x="824484" y="3585210"/>
            <a:chExt cx="10477500" cy="1005840"/>
          </a:xfrm>
        </p:grpSpPr>
        <p:sp>
          <p:nvSpPr>
            <p:cNvPr id="9" name="body-comparator-meaning"/>
            <p:cNvSpPr/>
            <p:nvPr/>
          </p:nvSpPr>
          <p:spPr>
            <a:xfrm>
              <a:off x="824484" y="3585210"/>
              <a:ext cx="10477500" cy="1005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 a、b 时返回 true，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 a 的优先级比 b 低。</a:t>
              </a:r>
            </a:p>
          </p:txBody>
        </p:sp>
      </p:grpSp>
      <p:sp>
        <p:nvSpPr>
          <p:cNvPr id="13" name="textbox-multiple-keys"/>
          <p:cNvSpPr/>
          <p:nvPr/>
        </p:nvSpPr>
        <p:spPr>
          <a:xfrm>
            <a:off x="838200" y="5000625"/>
            <a:ext cx="10477500" cy="1028700"/>
          </a:xfrm>
          <a:prstGeom prst="roundRect">
            <a:avLst>
              <a:gd name="adj" fmla="val 1111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有多个条件时，先比主条件，相同才比次条件。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例如先比重量，重量一样再比高度；完全相同则返回 false。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876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多多要把 n 堆果子合成一堆。每次任选两堆合并，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消耗的体力等于两堆重量之和；新堆还能继续参与合并。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请安排合并顺序，使全部体力消耗最少。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 n，第二行各堆重量 a[i]。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输出：最少的总体力消耗；原来只有一堆时，不需要合并。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数据范围：洛谷现题 n≤10⁴，a[i]≤2×10⁴，答案&lt;2³¹；教材范围略有不同。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1 2 9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410718"/>
            <a:chOff x="979932" y="49530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先合 1 和 2，花费 3；再合 3 和 9，花费 12。总费用 15。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合并果子：先合哪两堆，费用更少？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856583"/>
            <a:chOff x="827056" y="2296192"/>
            <a:chExt cx="10477500" cy="856583"/>
          </a:xfrm>
        </p:grpSpPr>
        <p:sp>
          <p:nvSpPr>
            <p:cNvPr id="7" name="body-fruit-goal"/>
            <p:cNvSpPr/>
            <p:nvPr/>
          </p:nvSpPr>
          <p:spPr>
            <a:xfrm>
              <a:off x="827056" y="2296192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每次挑两堆果子合成一堆，花费等于它们的总重量。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最后只剩一堆，怎样让全部合并费用最少？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613785"/>
            <a:ext cx="10477500" cy="539115"/>
            <a:chOff x="824484" y="3613785"/>
            <a:chExt cx="10477500" cy="539115"/>
          </a:xfrm>
        </p:grpSpPr>
        <p:sp>
          <p:nvSpPr>
            <p:cNvPr id="9" name="body-cheap-order"/>
            <p:cNvSpPr/>
            <p:nvPr/>
          </p:nvSpPr>
          <p:spPr>
            <a:xfrm>
              <a:off x="824484" y="3613785"/>
              <a:ext cx="10477500" cy="539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1、2、3：先合 1 和 2，再合 3 和 3，总费用 3+6=9。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423410"/>
            <a:ext cx="10477500" cy="539115"/>
            <a:chOff x="824484" y="4423410"/>
            <a:chExt cx="10477500" cy="539115"/>
          </a:xfrm>
        </p:grpSpPr>
        <p:sp>
          <p:nvSpPr>
            <p:cNvPr id="11" name="body-costly-order"/>
            <p:cNvSpPr/>
            <p:nvPr/>
          </p:nvSpPr>
          <p:spPr>
            <a:xfrm>
              <a:off x="824484" y="4423410"/>
              <a:ext cx="10477500" cy="539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若先合 2 和 3，再合 1 和 5，总费用 5+6=11。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534692"/>
            <a:ext cx="10477500" cy="494633"/>
            <a:chOff x="827056" y="5534692"/>
            <a:chExt cx="10477500" cy="494633"/>
          </a:xfrm>
        </p:grpSpPr>
        <p:sp>
          <p:nvSpPr>
            <p:cNvPr id="13" name="body-repeated-cost"/>
            <p:cNvSpPr/>
            <p:nvPr/>
          </p:nvSpPr>
          <p:spPr>
            <a:xfrm>
              <a:off x="827056" y="5534692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总重量没变，费用却不同：先合进去的果子，后面还会被重复计费。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合并果子：每轮都取当前最轻的两堆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58092"/>
            <a:ext cx="10477500" cy="430244"/>
            <a:chOff x="827056" y="2258092"/>
            <a:chExt cx="10477500" cy="430244"/>
          </a:xfrm>
        </p:grpSpPr>
        <p:sp>
          <p:nvSpPr>
            <p:cNvPr id="7" name="body-merge-start"/>
            <p:cNvSpPr/>
            <p:nvPr/>
          </p:nvSpPr>
          <p:spPr>
            <a:xfrm>
              <a:off x="827056" y="2258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例如初始重量 [1,2,3,4,5]。每轮都从剩余果堆里取最小两项。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2972467"/>
            <a:ext cx="10477500" cy="430244"/>
            <a:chOff x="827056" y="2972467"/>
            <a:chExt cx="10477500" cy="430244"/>
          </a:xfrm>
        </p:grpSpPr>
        <p:sp>
          <p:nvSpPr>
            <p:cNvPr id="9" name="body-merge-first"/>
            <p:cNvSpPr/>
            <p:nvPr/>
          </p:nvSpPr>
          <p:spPr>
            <a:xfrm>
              <a:off x="827056" y="29724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1+2=3，剩余 [3,3,4,5]，累计费用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658267"/>
            <a:ext cx="10477500" cy="430244"/>
            <a:chOff x="827056" y="3658267"/>
            <a:chExt cx="10477500" cy="430244"/>
          </a:xfrm>
        </p:grpSpPr>
        <p:sp>
          <p:nvSpPr>
            <p:cNvPr id="11" name="body-merge-second"/>
            <p:cNvSpPr/>
            <p:nvPr/>
          </p:nvSpPr>
          <p:spPr>
            <a:xfrm>
              <a:off x="827056" y="3658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3+3=6，剩余 [4,5,6]，累计费用 9。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344067"/>
            <a:ext cx="10477500" cy="430244"/>
            <a:chOff x="827056" y="4344067"/>
            <a:chExt cx="10477500" cy="430244"/>
          </a:xfrm>
        </p:grpSpPr>
        <p:sp>
          <p:nvSpPr>
            <p:cNvPr id="13" name="body-merge-third"/>
            <p:cNvSpPr/>
            <p:nvPr/>
          </p:nvSpPr>
          <p:spPr>
            <a:xfrm>
              <a:off x="827056" y="43440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4+5=9，剩余 [6,9]，累计费用 18。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029867"/>
            <a:ext cx="10477500" cy="430244"/>
            <a:chOff x="827056" y="5029867"/>
            <a:chExt cx="10477500" cy="430244"/>
          </a:xfrm>
        </p:grpSpPr>
        <p:sp>
          <p:nvSpPr>
            <p:cNvPr id="15" name="body-merge-fourth"/>
            <p:cNvSpPr/>
            <p:nvPr/>
          </p:nvSpPr>
          <p:spPr>
            <a:xfrm>
              <a:off x="827056" y="5029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6+9=15，只剩 [15]，累计费用 33。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7056" y="5658517"/>
            <a:ext cx="10477500" cy="430244"/>
            <a:chOff x="827056" y="5658517"/>
            <a:chExt cx="10477500" cy="430244"/>
          </a:xfrm>
        </p:grpSpPr>
        <p:sp>
          <p:nvSpPr>
            <p:cNvPr id="17" name="body-merge-warning"/>
            <p:cNvSpPr/>
            <p:nvPr/>
          </p:nvSpPr>
          <p:spPr>
            <a:xfrm>
              <a:off x="827056" y="5658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合出来的新堆要放回候选集合，下一轮也可以选到它。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例5-3：一份重量，为什么会付好几次钱？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95350" y="2276475"/>
            <a:ext cx="4972050" cy="3009900"/>
            <a:chOff x="895350" y="2276475"/>
            <a:chExt cx="4972050" cy="3009900"/>
          </a:xfrm>
        </p:grpSpPr>
        <p:sp>
          <p:nvSpPr>
            <p:cNvPr id="7" name="Line 7"/>
            <p:cNvSpPr/>
            <p:nvPr/>
          </p:nvSpPr>
          <p:spPr>
            <a:xfrm>
              <a:off x="2533650" y="2676525"/>
              <a:ext cx="990600" cy="571500"/>
            </a:xfrm>
            <a:custGeom>
              <a:avLst/>
              <a:gdLst/>
              <a:ahLst/>
              <a:cxnLst/>
              <a:rect l="l" t="t" r="r" b="b"/>
              <a:pathLst>
                <a:path w="990600" h="571500">
                  <a:moveTo>
                    <a:pt x="990600" y="0"/>
                  </a:moveTo>
                  <a:lnTo>
                    <a:pt x="0" y="571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733800" y="2676525"/>
              <a:ext cx="1095375" cy="571500"/>
            </a:xfrm>
            <a:custGeom>
              <a:avLst/>
              <a:gdLst/>
              <a:ahLst/>
              <a:cxnLst/>
              <a:rect l="l" t="t" r="r" b="b"/>
              <a:pathLst>
                <a:path w="1095375" h="571500">
                  <a:moveTo>
                    <a:pt x="0" y="0"/>
                  </a:moveTo>
                  <a:lnTo>
                    <a:pt x="1095375" y="571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76400" y="3648075"/>
              <a:ext cx="657225" cy="504825"/>
            </a:xfrm>
            <a:custGeom>
              <a:avLst/>
              <a:gdLst/>
              <a:ahLst/>
              <a:cxnLst/>
              <a:rect l="l" t="t" r="r" b="b"/>
              <a:pathLst>
                <a:path w="657225" h="504825">
                  <a:moveTo>
                    <a:pt x="657225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505075" y="3648075"/>
              <a:ext cx="647700" cy="504825"/>
            </a:xfrm>
            <a:custGeom>
              <a:avLst/>
              <a:gdLst/>
              <a:ahLst/>
              <a:cxnLst/>
              <a:rect l="l" t="t" r="r" b="b"/>
              <a:pathLst>
                <a:path w="647700" h="504825">
                  <a:moveTo>
                    <a:pt x="0" y="0"/>
                  </a:moveTo>
                  <a:lnTo>
                    <a:pt x="647700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4305300" y="3648075"/>
              <a:ext cx="476250" cy="504825"/>
            </a:xfrm>
            <a:custGeom>
              <a:avLst/>
              <a:gdLst/>
              <a:ahLst/>
              <a:cxnLst/>
              <a:rect l="l" t="t" r="r" b="b"/>
              <a:pathLst>
                <a:path w="476250" h="504825">
                  <a:moveTo>
                    <a:pt x="476250" y="0"/>
                  </a:moveTo>
                  <a:lnTo>
                    <a:pt x="0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972050" y="3648075"/>
              <a:ext cx="581025" cy="504825"/>
            </a:xfrm>
            <a:custGeom>
              <a:avLst/>
              <a:gdLst/>
              <a:ahLst/>
              <a:cxnLst/>
              <a:rect l="l" t="t" r="r" b="b"/>
              <a:pathLst>
                <a:path w="581025" h="504825">
                  <a:moveTo>
                    <a:pt x="0" y="0"/>
                  </a:moveTo>
                  <a:lnTo>
                    <a:pt x="581025" y="5048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190625" y="4524375"/>
              <a:ext cx="342900" cy="371475"/>
            </a:xfrm>
            <a:custGeom>
              <a:avLst/>
              <a:gdLst/>
              <a:ahLst/>
              <a:cxnLst/>
              <a:rect l="l" t="t" r="r" b="b"/>
              <a:pathLst>
                <a:path w="342900" h="371475">
                  <a:moveTo>
                    <a:pt x="34290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685925" y="4524375"/>
              <a:ext cx="400050" cy="371475"/>
            </a:xfrm>
            <a:custGeom>
              <a:avLst/>
              <a:gdLst/>
              <a:ahLst/>
              <a:cxnLst/>
              <a:rect l="l" t="t" r="r" b="b"/>
              <a:pathLst>
                <a:path w="400050" h="371475">
                  <a:moveTo>
                    <a:pt x="0" y="0"/>
                  </a:moveTo>
                  <a:lnTo>
                    <a:pt x="400050" y="3714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7" name="textbox-weight-15"/>
            <p:cNvSpPr/>
            <p:nvPr/>
          </p:nvSpPr>
          <p:spPr>
            <a:xfrm>
              <a:off x="3333750" y="22764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15</a:t>
              </a:r>
            </a:p>
          </p:txBody>
        </p:sp>
        <p:sp>
          <p:nvSpPr>
            <p:cNvPr id="20" name="textbox-weight-6"/>
            <p:cNvSpPr/>
            <p:nvPr/>
          </p:nvSpPr>
          <p:spPr>
            <a:xfrm>
              <a:off x="2114550" y="32480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  <p:sp>
          <p:nvSpPr>
            <p:cNvPr id="23" name="textbox-weight-9"/>
            <p:cNvSpPr/>
            <p:nvPr/>
          </p:nvSpPr>
          <p:spPr>
            <a:xfrm>
              <a:off x="4610100" y="32480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  <p:sp>
          <p:nvSpPr>
            <p:cNvPr id="26" name="textbox-weight-3-parent"/>
            <p:cNvSpPr/>
            <p:nvPr/>
          </p:nvSpPr>
          <p:spPr>
            <a:xfrm>
              <a:off x="13144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9" name="textbox-leaf-3"/>
            <p:cNvSpPr/>
            <p:nvPr/>
          </p:nvSpPr>
          <p:spPr>
            <a:xfrm>
              <a:off x="289560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32" name="textbox-leaf-4"/>
            <p:cNvSpPr/>
            <p:nvPr/>
          </p:nvSpPr>
          <p:spPr>
            <a:xfrm>
              <a:off x="39814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35" name="textbox-leaf-5"/>
            <p:cNvSpPr/>
            <p:nvPr/>
          </p:nvSpPr>
          <p:spPr>
            <a:xfrm>
              <a:off x="5276850" y="414337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38" name="textbox-leaf-1"/>
            <p:cNvSpPr/>
            <p:nvPr/>
          </p:nvSpPr>
          <p:spPr>
            <a:xfrm>
              <a:off x="895350" y="48482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41" name="textbox-leaf-2"/>
            <p:cNvSpPr/>
            <p:nvPr/>
          </p:nvSpPr>
          <p:spPr>
            <a:xfrm>
              <a:off x="1809750" y="4848225"/>
              <a:ext cx="590550" cy="438150"/>
            </a:xfrm>
            <a:prstGeom prst="roundRect">
              <a:avLst>
                <a:gd name="adj" fmla="val 2173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456331" y="2334292"/>
            <a:ext cx="4897469" cy="1294733"/>
            <a:chOff x="6456331" y="2334292"/>
            <a:chExt cx="4897469" cy="1294733"/>
          </a:xfrm>
        </p:grpSpPr>
        <p:sp>
          <p:nvSpPr>
            <p:cNvPr id="43" name="body-leaf-cost"/>
            <p:cNvSpPr/>
            <p:nvPr/>
          </p:nvSpPr>
          <p:spPr>
            <a:xfrm>
              <a:off x="6456331" y="2334292"/>
              <a:ext cx="4897469" cy="1294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两个孩子合成一个父结点。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一份原始重量每经过一次合并，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就要再付一次它自己的费用。</a:t>
              </a:r>
            </a:p>
          </p:txBody>
        </p:sp>
      </p:grpSp>
      <mc:AlternateContent>
        <mc:Choice Requires="a14">
          <p:sp>
            <p:nvSpPr>
              <p:cNvPr id="45" name="cost-formula"/>
              <p:cNvSpPr txBox="1">
                <a:spLocks noGrp="1"/>
              </p:cNvSpPr>
              <p:nvPr/>
            </p:nvSpPr>
            <p:spPr>
              <a:xfrm>
                <a:off x="6467475" y="3876675"/>
                <a:ext cx="4886325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cost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47" name="Group 47"/>
          <p:cNvGrpSpPr/>
          <p:nvPr/>
        </p:nvGrpSpPr>
        <p:grpSpPr>
          <a:xfrm>
            <a:off x="827056" y="5648992"/>
            <a:ext cx="10477500" cy="430244"/>
            <a:chOff x="827056" y="5648992"/>
            <a:chExt cx="10477500" cy="430244"/>
          </a:xfrm>
        </p:grpSpPr>
        <p:sp>
          <p:nvSpPr>
            <p:cNvPr id="46" name="body-small-weight-deep"/>
            <p:cNvSpPr/>
            <p:nvPr/>
          </p:nvSpPr>
          <p:spPr>
            <a:xfrm>
              <a:off x="827056" y="5648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 1 到根经过 3 次合并，会被计费 3 次。权重越小，放深一些越划算。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例5-3：最小两堆先合，为什么不会吃亏？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exchange-claim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在一棵最优合并树里，选最深的一对兄弟叶子。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把两个最小权移到这两个位置，费用不会增大。</a:t>
              </a:r>
            </a:p>
          </p:txBody>
        </p:sp>
      </p:grpSp>
      <mc:AlternateContent>
        <mc:Choice Requires="a14">
          <p:sp>
            <p:nvSpPr>
              <p:cNvPr id="9" name="exchange-formula"/>
              <p:cNvSpPr txBox="1">
                <a:spLocks noGrp="1"/>
              </p:cNvSpPr>
              <p:nvPr/>
            </p:nvSpPr>
            <p:spPr>
              <a:xfrm>
                <a:off x="838200" y="3305175"/>
                <a:ext cx="105156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 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≥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 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b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a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b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496467"/>
            <a:ext cx="10477500" cy="875633"/>
            <a:chOff x="827056" y="4496467"/>
            <a:chExt cx="10477500" cy="875633"/>
          </a:xfrm>
        </p:grpSpPr>
        <p:sp>
          <p:nvSpPr>
            <p:cNvPr id="10" name="body-contract-problem"/>
            <p:cNvSpPr/>
            <p:nvPr/>
          </p:nvSpPr>
          <p:spPr>
            <a:xfrm>
              <a:off x="827056" y="449646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让这两个最小权先合成 a+b，把兄弟二人看成一个新叶子。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剩下仍是同一种合并问题，可以继续按这个办法选。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648992"/>
            <a:ext cx="10477500" cy="430244"/>
            <a:chOff x="827056" y="5648992"/>
            <a:chExt cx="10477500" cy="430244"/>
          </a:xfrm>
        </p:grpSpPr>
        <p:sp>
          <p:nvSpPr>
            <p:cNvPr id="12" name="body-greedy-conclusion"/>
            <p:cNvSpPr/>
            <p:nvPr/>
          </p:nvSpPr>
          <p:spPr>
            <a:xfrm>
              <a:off x="827056" y="5648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因此每轮都存在一种最优方案，允许我们先合当前最小的两个权。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合并果子：取出当前最轻的两堆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已经是装入所有重量的小根堆；只剩一堆时，不再合并。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a = q.top(); q.pop();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b = q.top(); q.pop();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这两行放在 while(q.size()&gt;1) 里面。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top 只查看，每取出一堆还要 pop，才能继续取下一堆。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合并果子：本轮计费，再让新堆参加后续合并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初始为 0，保存已发生的全部费用。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+= a + b;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q.push(a + b);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a+b 既是本轮花费，也是新堆重量。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一个数用于累计答案，另一个留在堆里等待下一次选择。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例5-3 合并果子：取两堆，合成后放回</a:t>
            </a:r>
          </a:p>
        </p:txBody>
      </p:sp>
      <p:sp>
        <p:nvSpPr>
          <p:cNvPr id="9" name="textbox-fruit-code"/>
          <p:cNvSpPr/>
          <p:nvPr/>
        </p:nvSpPr>
        <p:spPr>
          <a:xfrm>
            <a:off x="1023652" y="2314189"/>
            <a:ext cx="10325100" cy="2099262"/>
          </a:xfrm>
          <a:prstGeom prst="roundRect">
            <a:avLst>
              <a:gd name="adj" fmla="val 454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answer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 (q.size() &gt; 1)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a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b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answer += a + b;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q.push(a + b);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106067"/>
            <a:ext cx="10477500" cy="923258"/>
            <a:chOff x="827056" y="5106067"/>
            <a:chExt cx="10477500" cy="923258"/>
          </a:xfrm>
        </p:grpSpPr>
        <p:sp>
          <p:nvSpPr>
            <p:cNvPr id="10" name="body-fruit-boundary"/>
            <p:cNvSpPr/>
            <p:nvPr/>
          </p:nvSpPr>
          <p:spPr>
            <a:xfrm>
              <a:off x="827056" y="510606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是小根堆，只有一堆时不需要合并，费用为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共 n−1 轮，时间 O(n log n)，空间 O(n)；费用用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314189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文章中有 n 种单词，第 i 种出现 w[i] 次。用由 k 种符号组成的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字符串替换各单词，任意一个编码都不能是另一个编码的开头。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让文章总长度最短；在此基础上，再让最长的编码尽量短。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 n、k，接着 n 行给出 w[i]。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输出两行：最短文章长度；达到该长度时，最长编码的最短长度。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数据范围：洛谷现题 n≤10⁵，2≤k≤9，0&lt;w[i]≤10¹¹；存储、累计用 64 位整数。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可用 00、01、10、11，四个码长都是 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文章长 1×2+1×2+2×2+2×2=12，最长编码长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编码读到哪里，才算一个单词结束？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 A 编成 0、B 编成 01、C 编成 1。读到 01，怎么分？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它可能是 B，也可能是 A 后面跟 C。编码有歧义。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换成 A=0、B=10、C=11，一个编码不再是另一个的开头。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从左往右，读到叶子才结束这个单词，就能继续读下一个。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因此单词放在叶子上；路径越短，这个单词每次出现需要的符号就越少。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荷马史诗：沿分支读符号，叶子才表示单词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例如用 0、1、2 三种符号编码，三条边各放一个符号。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4762500" y="3381375"/>
            <a:ext cx="1762125" cy="857250"/>
          </a:xfrm>
          <a:custGeom>
            <a:avLst/>
            <a:gdLst/>
            <a:ahLst/>
            <a:cxnLst/>
            <a:rect l="l" t="t" r="r" b="b"/>
            <a:pathLst>
              <a:path w="1762125" h="857250">
                <a:moveTo>
                  <a:pt x="1762125" y="0"/>
                </a:moveTo>
                <a:lnTo>
                  <a:pt x="0" y="8572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" name="Freeform 10"/>
          <p:cNvSpPr/>
          <p:nvPr/>
        </p:nvSpPr>
        <p:spPr>
          <a:xfrm>
            <a:off x="6524625" y="3381375"/>
            <a:ext cx="714375" cy="857250"/>
          </a:xfrm>
          <a:custGeom>
            <a:avLst/>
            <a:gdLst/>
            <a:ahLst/>
            <a:cxnLst/>
            <a:rect l="l" t="t" r="r" b="b"/>
            <a:pathLst>
              <a:path w="714375" h="857250">
                <a:moveTo>
                  <a:pt x="0" y="0"/>
                </a:moveTo>
                <a:lnTo>
                  <a:pt x="714375" y="8572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6524625" y="3381375"/>
            <a:ext cx="3190875" cy="857250"/>
          </a:xfrm>
          <a:custGeom>
            <a:avLst/>
            <a:gdLst/>
            <a:ahLst/>
            <a:cxnLst/>
            <a:rect l="l" t="t" r="r" b="b"/>
            <a:pathLst>
              <a:path w="3190875" h="857250">
                <a:moveTo>
                  <a:pt x="0" y="0"/>
                </a:moveTo>
                <a:lnTo>
                  <a:pt x="3190875" y="8572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6143625" y="3000375"/>
            <a:ext cx="762000" cy="571500"/>
            <a:chOff x="6143625" y="3000375"/>
            <a:chExt cx="762000" cy="571500"/>
          </a:xfrm>
        </p:grpSpPr>
        <p:sp>
          <p:nvSpPr>
            <p:cNvPr id="12" name="Ellipse 12"/>
            <p:cNvSpPr/>
            <p:nvPr/>
          </p:nvSpPr>
          <p:spPr>
            <a:xfrm>
              <a:off x="6143625" y="3000375"/>
              <a:ext cx="762000" cy="571500"/>
            </a:xfrm>
            <a:prstGeom prst="ellipse">
              <a:avLst/>
            </a:prstGeom>
            <a:solidFill>
              <a:srgbClr val="EEF4F8"/>
            </a:solidFill>
            <a:ln w="9525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6143625" y="3114675"/>
            <a:ext cx="762000" cy="410718"/>
            <a:chOff x="6143625" y="3114675"/>
            <a:chExt cx="762000" cy="410718"/>
          </a:xfrm>
        </p:grpSpPr>
        <p:sp>
          <p:nvSpPr>
            <p:cNvPr id="14" name="Rectangle 14"/>
            <p:cNvSpPr/>
            <p:nvPr/>
          </p:nvSpPr>
          <p:spPr>
            <a:xfrm>
              <a:off x="6143625" y="3114675"/>
              <a:ext cx="7620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143625" y="3114675"/>
              <a:ext cx="762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381500" y="4238625"/>
            <a:ext cx="762000" cy="571500"/>
            <a:chOff x="4381500" y="4238625"/>
            <a:chExt cx="762000" cy="571500"/>
          </a:xfrm>
        </p:grpSpPr>
        <p:sp>
          <p:nvSpPr>
            <p:cNvPr id="17" name="Ellipse 17"/>
            <p:cNvSpPr/>
            <p:nvPr/>
          </p:nvSpPr>
          <p:spPr>
            <a:xfrm>
              <a:off x="4381500" y="4238625"/>
              <a:ext cx="762000" cy="571500"/>
            </a:xfrm>
            <a:prstGeom prst="ellipse">
              <a:avLst/>
            </a:prstGeom>
            <a:solidFill>
              <a:srgbClr val="EEF4F8"/>
            </a:solidFill>
            <a:ln w="9525">
              <a:solidFill>
                <a:srgbClr val="244D87"/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4381500" y="4352925"/>
            <a:ext cx="762000" cy="410718"/>
            <a:chOff x="4381500" y="4352925"/>
            <a:chExt cx="762000" cy="410718"/>
          </a:xfrm>
        </p:grpSpPr>
        <p:sp>
          <p:nvSpPr>
            <p:cNvPr id="19" name="Rectangle 19"/>
            <p:cNvSpPr/>
            <p:nvPr/>
          </p:nvSpPr>
          <p:spPr>
            <a:xfrm>
              <a:off x="43815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3815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858000" y="4238625"/>
            <a:ext cx="762000" cy="571500"/>
            <a:chOff x="6858000" y="4238625"/>
            <a:chExt cx="762000" cy="571500"/>
          </a:xfrm>
        </p:grpSpPr>
        <p:sp>
          <p:nvSpPr>
            <p:cNvPr id="22" name="Ellipse 22"/>
            <p:cNvSpPr/>
            <p:nvPr/>
          </p:nvSpPr>
          <p:spPr>
            <a:xfrm>
              <a:off x="6858000" y="4238625"/>
              <a:ext cx="762000" cy="571500"/>
            </a:xfrm>
            <a:prstGeom prst="ellipse">
              <a:avLst/>
            </a:prstGeom>
            <a:solidFill>
              <a:srgbClr val="EEF4F8"/>
            </a:solidFill>
            <a:ln w="9525">
              <a:solidFill>
                <a:srgbClr val="244D87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6858000" y="4352925"/>
            <a:ext cx="762000" cy="410718"/>
            <a:chOff x="6858000" y="4352925"/>
            <a:chExt cx="762000" cy="410718"/>
          </a:xfrm>
        </p:grpSpPr>
        <p:sp>
          <p:nvSpPr>
            <p:cNvPr id="24" name="Rectangle 24"/>
            <p:cNvSpPr/>
            <p:nvPr/>
          </p:nvSpPr>
          <p:spPr>
            <a:xfrm>
              <a:off x="68580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8580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500" y="4238625"/>
            <a:ext cx="762000" cy="571500"/>
            <a:chOff x="9334500" y="4238625"/>
            <a:chExt cx="762000" cy="571500"/>
          </a:xfrm>
        </p:grpSpPr>
        <p:sp>
          <p:nvSpPr>
            <p:cNvPr id="27" name="Ellipse 27"/>
            <p:cNvSpPr/>
            <p:nvPr/>
          </p:nvSpPr>
          <p:spPr>
            <a:xfrm>
              <a:off x="9334500" y="4238625"/>
              <a:ext cx="762000" cy="571500"/>
            </a:xfrm>
            <a:prstGeom prst="ellipse">
              <a:avLst/>
            </a:prstGeom>
            <a:solidFill>
              <a:srgbClr val="EEF4F8"/>
            </a:solidFill>
            <a:ln w="9525">
              <a:solidFill>
                <a:srgbClr val="244D87"/>
              </a:solidFill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9334500" y="4352925"/>
            <a:ext cx="762000" cy="410718"/>
            <a:chOff x="9334500" y="4352925"/>
            <a:chExt cx="762000" cy="410718"/>
          </a:xfrm>
        </p:grpSpPr>
        <p:sp>
          <p:nvSpPr>
            <p:cNvPr id="29" name="Rectangle 29"/>
            <p:cNvSpPr/>
            <p:nvPr/>
          </p:nvSpPr>
          <p:spPr>
            <a:xfrm>
              <a:off x="93345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334500" y="4352925"/>
              <a:ext cx="762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953000" y="3667125"/>
            <a:ext cx="619125" cy="381381"/>
            <a:chOff x="4953000" y="3667125"/>
            <a:chExt cx="619125" cy="381381"/>
          </a:xfrm>
        </p:grpSpPr>
        <p:sp>
          <p:nvSpPr>
            <p:cNvPr id="32" name="Rectangle 32"/>
            <p:cNvSpPr/>
            <p:nvPr/>
          </p:nvSpPr>
          <p:spPr>
            <a:xfrm>
              <a:off x="495300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495300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762750" y="3667125"/>
            <a:ext cx="619125" cy="381381"/>
            <a:chOff x="6762750" y="3667125"/>
            <a:chExt cx="619125" cy="381381"/>
          </a:xfrm>
        </p:grpSpPr>
        <p:sp>
          <p:nvSpPr>
            <p:cNvPr id="35" name="Rectangle 35"/>
            <p:cNvSpPr/>
            <p:nvPr/>
          </p:nvSpPr>
          <p:spPr>
            <a:xfrm>
              <a:off x="676275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76275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286750" y="3667125"/>
            <a:ext cx="619125" cy="381381"/>
            <a:chOff x="8286750" y="3667125"/>
            <a:chExt cx="619125" cy="381381"/>
          </a:xfrm>
        </p:grpSpPr>
        <p:sp>
          <p:nvSpPr>
            <p:cNvPr id="38" name="Rectangle 38"/>
            <p:cNvSpPr/>
            <p:nvPr/>
          </p:nvSpPr>
          <p:spPr>
            <a:xfrm>
              <a:off x="828675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286750" y="3667125"/>
              <a:ext cx="6191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810000" y="4791075"/>
            <a:ext cx="6858000" cy="381381"/>
            <a:chOff x="3810000" y="4791075"/>
            <a:chExt cx="6858000" cy="381381"/>
          </a:xfrm>
        </p:grpSpPr>
        <p:sp>
          <p:nvSpPr>
            <p:cNvPr id="41" name="Rectangle 41"/>
            <p:cNvSpPr/>
            <p:nvPr/>
          </p:nvSpPr>
          <p:spPr>
            <a:xfrm>
              <a:off x="3810000" y="4791075"/>
              <a:ext cx="6858000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3810000" y="4791075"/>
              <a:ext cx="6858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A=0   B=1   C=2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7" name="Group 47"/>
          <p:cNvGrpSpPr/>
          <p:nvPr/>
        </p:nvGrpSpPr>
        <p:grpSpPr>
          <a:xfrm>
            <a:off x="979932" y="5419725"/>
            <a:ext cx="10202418" cy="410718"/>
            <a:chOff x="979932" y="5419725"/>
            <a:chExt cx="10202418" cy="410718"/>
          </a:xfrm>
        </p:grpSpPr>
        <p:sp>
          <p:nvSpPr>
            <p:cNvPr id="45" name="Rectangle 45"/>
            <p:cNvSpPr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经过几条边，就用了几个符号。经常出现的词，放得浅一些就能省总长度。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荷马史诗：把字符编码画成一条路径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49344"/>
            <a:chOff x="827056" y="2277142"/>
            <a:chExt cx="10477500" cy="849344"/>
          </a:xfrm>
        </p:grpSpPr>
        <p:sp>
          <p:nvSpPr>
            <p:cNvPr id="7" name="body-homer-goal"/>
            <p:cNvSpPr/>
            <p:nvPr/>
          </p:nvSpPr>
          <p:spPr>
            <a:xfrm>
              <a:off x="827056" y="2277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k 种符号给字符编码。先让整篇文章尽量短，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在总长度最短的方案中，再让最长的那个字符编码尽量短。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67767"/>
            <a:ext cx="10477500" cy="1294733"/>
            <a:chOff x="827056" y="3467767"/>
            <a:chExt cx="10477500" cy="1294733"/>
          </a:xfrm>
        </p:grpSpPr>
        <p:sp>
          <p:nvSpPr>
            <p:cNvPr id="9" name="body-prefix-explanation"/>
            <p:cNvSpPr/>
            <p:nvPr/>
          </p:nvSpPr>
          <p:spPr>
            <a:xfrm>
              <a:off x="827056" y="3467767"/>
              <a:ext cx="10477500" cy="1294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从根沿分支读到叶子，得到一个字符的编码。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字符只放在叶子上，一个编码不能是另一个编码的开头，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否则读到这里时，就分不清一个字符是否已经结束。</a:t>
              </a:r>
            </a:p>
          </p:txBody>
        </p:sp>
      </p:grpSp>
      <mc:AlternateContent>
        <mc:Choice Requires="a14">
          <p:sp>
            <p:nvSpPr>
              <p:cNvPr id="11" name="encoding-formula"/>
              <p:cNvSpPr txBox="1">
                <a:spLocks noGrp="1"/>
              </p:cNvSpPr>
              <p:nvPr/>
            </p:nvSpPr>
            <p:spPr>
              <a:xfrm>
                <a:off x="838200" y="5010150"/>
                <a:ext cx="504825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length</m:t>
                          </m:r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d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429375" y="5648325"/>
            <a:ext cx="4857750" cy="476250"/>
            <a:chOff x="6429375" y="5648325"/>
            <a:chExt cx="4857750" cy="476250"/>
          </a:xfrm>
        </p:grpSpPr>
        <p:sp>
          <p:nvSpPr>
            <p:cNvPr id="12" name="TextBox 12"/>
            <p:cNvSpPr/>
            <p:nvPr/>
          </p:nvSpPr>
          <p:spPr>
            <a:xfrm>
              <a:off x="6429375" y="5648325"/>
              <a:ext cx="485775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叶子的深度，就是这个字符的码长。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例5-4：四个结点，三合一能刚好合完吗？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count-condition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每次把 k 项合成 1 项，数量减少 k−1。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补 r 项以后，要让 n+r−1 能被 k−1 整除，才能刚好剩 1 项。</a:t>
              </a:r>
            </a:p>
          </p:txBody>
        </p:sp>
      </p:grpSp>
      <mc:AlternateContent>
        <mc:Choice Requires="a14">
          <p:sp>
            <p:nvSpPr>
              <p:cNvPr id="9" name="padding-formula"/>
              <p:cNvSpPr txBox="1">
                <a:spLocks noGrp="1"/>
              </p:cNvSpPr>
              <p:nvPr/>
            </p:nvSpPr>
            <p:spPr>
              <a:xfrm>
                <a:off x="838200" y="3371850"/>
                <a:ext cx="105156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e>
                          </m:d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mod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mod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696492"/>
            <a:ext cx="10477500" cy="1313783"/>
            <a:chOff x="827056" y="4696492"/>
            <a:chExt cx="10477500" cy="1313783"/>
          </a:xfrm>
        </p:grpSpPr>
        <p:sp>
          <p:nvSpPr>
            <p:cNvPr id="10" name="body-padding-examples"/>
            <p:cNvSpPr/>
            <p:nvPr/>
          </p:nvSpPr>
          <p:spPr>
            <a:xfrm>
              <a:off x="827056" y="4696492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k=3，4 项要补 1 个零，5 项则刚好不用补。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零权叶子填的是空分支，出现次数为 0，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所以它本身不增加加权码长。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例5-4：补零公式怎样处理“刚好够用”？</a:t>
            </a:r>
          </a:p>
        </p:txBody>
      </p:sp>
      <p:sp>
        <p:nvSpPr>
          <p:cNvPr id="9" name="textbox-padding-code"/>
          <p:cNvSpPr/>
          <p:nvPr/>
        </p:nvSpPr>
        <p:spPr>
          <a:xfrm>
            <a:off x="1023652" y="2409439"/>
            <a:ext cx="10325100" cy="651462"/>
          </a:xfrm>
          <a:prstGeom prst="roundRect">
            <a:avLst>
              <a:gd name="adj" fmla="val 909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padding = (k - 1 - (n - 1) % (k - 1)) % (k - 1);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 (int i = 0; i &lt; padding; ++i) q.push({0, 0});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3944017"/>
            <a:ext cx="10477500" cy="866108"/>
            <a:chOff x="827056" y="3944017"/>
            <a:chExt cx="10477500" cy="866108"/>
          </a:xfrm>
        </p:grpSpPr>
        <p:sp>
          <p:nvSpPr>
            <p:cNvPr id="10" name="body-padding-steps"/>
            <p:cNvSpPr/>
            <p:nvPr/>
          </p:nvSpPr>
          <p:spPr>
            <a:xfrm>
              <a:off x="827056" y="3944017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先算余数，再算还缺几项。已经整除时，实际应该补 0 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k=3、n=5，5→3→1，根本不用补。</a:t>
              </a:r>
            </a:p>
          </p:txBody>
        </p:sp>
      </p:grpSp>
      <p:sp>
        <p:nvSpPr>
          <p:cNvPr id="14" name="textbox-padding-counterexample"/>
          <p:cNvSpPr/>
          <p:nvPr/>
        </p:nvSpPr>
        <p:spPr>
          <a:xfrm>
            <a:off x="838200" y="5124450"/>
            <a:ext cx="10477500" cy="857250"/>
          </a:xfrm>
          <a:prstGeom prst="roundRect">
            <a:avLst>
              <a:gd name="adj" fmla="val 133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漏掉最后的 % (k−1)，这个例子会错补 2 个零。</a:t>
            </a:r>
          </a:p>
        </p:txBody>
      </p:sp>
      <p:sp>
        <p:nvSpPr>
          <p:cNvPr id="12" name="Freeform 12"/>
          <p:cNvSpPr/>
          <p:nvPr/>
        </p:nvSpPr>
        <p:spPr>
          <a:xfrm>
            <a:off x="909352" y="2409439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838200" y="50006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例5-4：三种符号，怎样合并1、2、3、4？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430244"/>
            <a:chOff x="827056" y="2305717"/>
            <a:chExt cx="10477500" cy="430244"/>
          </a:xfrm>
        </p:grpSpPr>
        <p:sp>
          <p:nvSpPr>
            <p:cNvPr id="7" name="body-ternary-initial"/>
            <p:cNvSpPr/>
            <p:nvPr/>
          </p:nvSpPr>
          <p:spPr>
            <a:xfrm>
              <a:off x="827056" y="23057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k=3，先补一个零，得到 [0,1,2,3,4]。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484" y="3185160"/>
            <a:ext cx="10480072" cy="912876"/>
            <a:chOff x="824484" y="3185160"/>
            <a:chExt cx="10480072" cy="912876"/>
          </a:xfrm>
        </p:grpSpPr>
        <p:sp>
          <p:nvSpPr>
            <p:cNvPr id="9" name="TextBox 9"/>
            <p:cNvSpPr txBox="1"/>
            <p:nvPr/>
          </p:nvSpPr>
          <p:spPr>
            <a:xfrm>
              <a:off x="824484" y="3185160"/>
              <a:ext cx="262623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0 + 1 + 2 → 3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7056" y="36677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新结点权为 3、高为 1；本轮费用 3，还剩 3、3、4。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4484" y="4537710"/>
            <a:ext cx="10480072" cy="922401"/>
            <a:chOff x="824484" y="4537710"/>
            <a:chExt cx="10480072" cy="922401"/>
          </a:xfrm>
        </p:grpSpPr>
        <p:sp>
          <p:nvSpPr>
            <p:cNvPr id="12" name="TextBox 12"/>
            <p:cNvSpPr txBox="1"/>
            <p:nvPr/>
          </p:nvSpPr>
          <p:spPr>
            <a:xfrm>
              <a:off x="824484" y="4537710"/>
              <a:ext cx="282616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3 + 3 + 4 → 10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7056" y="5029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新根权为 10、高为 2；费用再加 10，总长度 13，最长码长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677567"/>
            <a:ext cx="10477500" cy="430244"/>
            <a:chOff x="827056" y="5677567"/>
            <a:chExt cx="10477500" cy="430244"/>
          </a:xfrm>
        </p:grpSpPr>
        <p:sp>
          <p:nvSpPr>
            <p:cNvPr id="15" name="body-same-weight-height"/>
            <p:cNvSpPr/>
            <p:nvPr/>
          </p:nvSpPr>
          <p:spPr>
            <a:xfrm>
              <a:off x="827056" y="5677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两个权 3 的高度不同：原叶高 0，新合出来的子树高 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荷马史诗：每项同时保存权重和高度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同重时还要比较高度，因此堆里不能只存一个重量。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248459"/>
            <a:chOff x="980439" y="314325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Node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weight;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weight 保存子树中全部单词的出现次数之和；height 保存子树高度。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叶子的 height 为 0，合并时再计算新父亲。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荷马史诗：把两级比较规则写成比较器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比较器返回 true，表示 a 比 b 更晚出队。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819959"/>
            <a:chOff x="980439" y="314325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Compare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operator()(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Node&amp; a,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Node&amp; b)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(a.weight != b.weight)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a.weight &gt; b.weight;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a.height &gt; b.height;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768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00698"/>
            <a:ext cx="10202418" cy="753618"/>
            <a:chOff x="979932" y="52006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接着声明 priority_queue&lt;Node, vector&lt;Node&gt;, Compare&gt; q。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先按重量，小重量优先；同重再按高度，较矮优先。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例5-4：同样重，先合矮树还是高树？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48567"/>
            <a:ext cx="10477500" cy="811244"/>
            <a:chOff x="827056" y="2248567"/>
            <a:chExt cx="10477500" cy="811244"/>
          </a:xfrm>
        </p:grpSpPr>
        <p:sp>
          <p:nvSpPr>
            <p:cNvPr id="7" name="body-height-rule"/>
            <p:cNvSpPr/>
            <p:nvPr/>
          </p:nvSpPr>
          <p:spPr>
            <a:xfrm>
              <a:off x="827056" y="2248567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每个结点同时保存 weight、height。叶子高 0，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新父亲高度是“最高的孩子高度+1”。先比权重，同权再比高度。</a:t>
              </a:r>
            </a:p>
          </p:txBody>
        </p:sp>
      </p:grpSp>
      <p:sp>
        <p:nvSpPr>
          <p:cNvPr id="11" name="textbox-height-code"/>
          <p:cNvSpPr/>
          <p:nvPr/>
        </p:nvSpPr>
        <p:spPr>
          <a:xfrm>
            <a:off x="1023652" y="3276214"/>
            <a:ext cx="10325100" cy="651462"/>
          </a:xfrm>
          <a:prstGeom prst="roundRect">
            <a:avLst>
              <a:gd name="adj" fmla="val 1132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 (a.weight != b.weight) return a.weight &gt; b.weight;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a.height &gt; b.height;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4458367"/>
            <a:ext cx="10477500" cy="1630394"/>
            <a:chOff x="827056" y="4458367"/>
            <a:chExt cx="10477500" cy="1630394"/>
          </a:xfrm>
        </p:grpSpPr>
        <p:sp>
          <p:nvSpPr>
            <p:cNvPr id="12" name="body-height-example"/>
            <p:cNvSpPr/>
            <p:nvPr/>
          </p:nvSpPr>
          <p:spPr>
            <a:xfrm>
              <a:off x="827056" y="4458367"/>
              <a:ext cx="10477500" cy="1630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k=2，原权 1、1、2、2，先合两个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剩下三个权 2，高度为 1、0、0。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先合两个矮的，最后高 2；先合高 1 与高 0 的，最后高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费用同为 12，但最长码长不同，所以同权时让较矮的先合。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3276214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荷马史诗：一轮内取满k项，合成一个父亲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已经补好零，也已经按权重、同权按高度定义了比较器。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2105709"/>
            <a:chOff x="980439" y="314325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sum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height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0; i &lt; k;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Node a = q.top(); q.pop();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sum += a.weight;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height = max(height, a.height + 1);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3626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486448"/>
            <a:ext cx="10202418" cy="753618"/>
            <a:chOff x="979932" y="548644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4864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48644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 累加孩子的权重；height 取孩子高度加 1 的最大值。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新父亲高度不能累加，也不能只看最后取出的孩子。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荷马史诗：记录费用，把新父亲放回去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每轮的 k 个孩子都取完以后，再做这两件事。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+= sum;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q.push({sum, height});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整个过程放在 while(q.size()&gt;1) 中，answer 初始为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最后只剩根；answer 是总码长，根的 height 是最长码长。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 荷马史诗：每轮取满k项再放回</a:t>
            </a:r>
          </a:p>
        </p:txBody>
      </p:sp>
      <p:sp>
        <p:nvSpPr>
          <p:cNvPr id="9" name="textbox-kmerge-code"/>
          <p:cNvSpPr/>
          <p:nvPr/>
        </p:nvSpPr>
        <p:spPr>
          <a:xfrm>
            <a:off x="1023652" y="2247514"/>
            <a:ext cx="10325100" cy="2967942"/>
          </a:xfrm>
          <a:prstGeom prst="roundRect">
            <a:avLst>
              <a:gd name="adj" fmla="val 365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 (q.size() &gt; 1)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sum = 0; int height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 (int i = 0; i &lt; k; 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Node a = q.top(); q.pop();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sum += a.weight;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height = max(height, a.height + 1);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answer += sum;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q.push({sum, height});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10" name="body-two-outputs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累计总码长；只剩根时，q.top().height 就是最长码长。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47514"/>
            <a:ext cx="9525" cy="2871435"/>
          </a:xfrm>
          <a:custGeom>
            <a:avLst/>
            <a:gdLst/>
            <a:ahLst/>
            <a:cxnLst/>
            <a:rect l="l" t="t" r="r" b="b"/>
            <a:pathLst>
              <a:path w="9525" h="2871435">
                <a:moveTo>
                  <a:pt x="0" y="0"/>
                </a:moveTo>
                <a:lnTo>
                  <a:pt x="0" y="28714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例5-4：补零与高度，这两件事都检查了吗？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1268444"/>
            <a:chOff x="827056" y="2286667"/>
            <a:chExt cx="10477500" cy="1268444"/>
          </a:xfrm>
        </p:grpSpPr>
        <p:sp>
          <p:nvSpPr>
            <p:cNvPr id="7" name="body-huffman-correctness"/>
            <p:cNvSpPr/>
            <p:nvPr/>
          </p:nvSpPr>
          <p:spPr>
            <a:xfrm>
              <a:off x="827056" y="22866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先检查数量：能不能每轮取满 k 项？不够就补最少的零权叶子。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再检查比较器：权重小的先出，同权时较矮的先出。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总费用最优的依据，仍是最深兄弟交换与缩并。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34492"/>
            <a:ext cx="10477500" cy="849344"/>
            <a:chOff x="827056" y="3934492"/>
            <a:chExt cx="10477500" cy="849344"/>
          </a:xfrm>
        </p:grpSpPr>
        <p:sp>
          <p:nvSpPr>
            <p:cNvPr id="9" name="body-huffman-complexity"/>
            <p:cNvSpPr/>
            <p:nvPr/>
          </p:nvSpPr>
          <p:spPr>
            <a:xfrm>
              <a:off x="827056" y="39344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费用使用 64 位整数。含补零的时间 O((n+k)log(n+k))，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 k≤9，可以记为 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87017"/>
            <a:ext cx="10477500" cy="430244"/>
            <a:chOff x="827056" y="5087017"/>
            <a:chExt cx="10477500" cy="430244"/>
          </a:xfrm>
        </p:grpSpPr>
        <p:sp>
          <p:nvSpPr>
            <p:cNvPr id="11" name="body-height-check-question"/>
            <p:cNvSpPr/>
            <p:nvPr/>
          </p:nvSpPr>
          <p:spPr>
            <a:xfrm>
              <a:off x="827056" y="50870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想一想：如果叶子高度记成 1，最后要怎样换成码长？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96617"/>
            <a:ext cx="10477500" cy="430244"/>
            <a:chOff x="827056" y="5696617"/>
            <a:chExt cx="10477500" cy="430244"/>
          </a:xfrm>
        </p:grpSpPr>
        <p:sp>
          <p:nvSpPr>
            <p:cNvPr id="13" name="body-height-check-answer"/>
            <p:cNvSpPr/>
            <p:nvPr/>
          </p:nvSpPr>
          <p:spPr>
            <a:xfrm>
              <a:off x="827056" y="5696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 1。码长数的是经过的边，不是路径上的结点数。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模拟练习：补几项，才能每次取满？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k=3，分别从 n=6、n=7 开始，需要补几个零？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如果两个结点权重相同，先取高度 0 还是高度 2？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600" y="3524250"/>
            <a:ext cx="10191750" cy="1438275"/>
            <a:chOff x="990600" y="3524250"/>
            <a:chExt cx="10191750" cy="1438275"/>
          </a:xfrm>
        </p:grpSpPr>
        <p:sp>
          <p:nvSpPr>
            <p:cNvPr id="9" name="Rectangle 9"/>
            <p:cNvSpPr/>
            <p:nvPr/>
          </p:nvSpPr>
          <p:spPr>
            <a:xfrm>
              <a:off x="990600" y="3524250"/>
              <a:ext cx="285750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104900" y="3552825"/>
              <a:ext cx="2628900" cy="381381"/>
              <a:chOff x="1104900" y="3552825"/>
              <a:chExt cx="262890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104900" y="355282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04900" y="355282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848100" y="3524250"/>
              <a:ext cx="7334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62400" y="3552825"/>
              <a:ext cx="7105650" cy="381381"/>
              <a:chOff x="3962400" y="3552825"/>
              <a:chExt cx="71056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62400" y="355282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962400" y="355282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先自己写一写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990600" y="3952875"/>
              <a:ext cx="285750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1104900" y="4019550"/>
              <a:ext cx="2628900" cy="381381"/>
              <a:chOff x="1104900" y="4019550"/>
              <a:chExt cx="26289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1104900" y="4019550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1104900" y="4019550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n=6，k=3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3848100" y="3952875"/>
              <a:ext cx="7334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3962400" y="4019550"/>
              <a:ext cx="7105650" cy="381381"/>
              <a:chOff x="3962400" y="4019550"/>
              <a:chExt cx="71056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962400" y="4019550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3962400" y="4019550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每次少 2 项，最终需要剩 1 项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4457700"/>
              <a:ext cx="285750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104900" y="4524375"/>
              <a:ext cx="2628900" cy="381381"/>
              <a:chOff x="1104900" y="4524375"/>
              <a:chExt cx="26289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04900" y="452437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104900" y="452437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同权选高度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848100" y="4457700"/>
              <a:ext cx="733425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962400" y="4524375"/>
              <a:ext cx="7105650" cy="381381"/>
              <a:chOff x="3962400" y="4524375"/>
              <a:chExt cx="71056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962400" y="452437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962400" y="452437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想一想：哪棵树再加深，会使最长码更长？</a:t>
                </a:r>
              </a:p>
            </p:txBody>
          </p:sp>
        </p:grpSp>
      </p:grpSp>
      <p:sp>
        <p:nvSpPr>
          <p:cNvPr id="34" name="Freeform 34"/>
          <p:cNvSpPr/>
          <p:nvPr/>
        </p:nvSpPr>
        <p:spPr>
          <a:xfrm>
            <a:off x="990600" y="51435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79932" y="5343525"/>
            <a:ext cx="10202418" cy="753618"/>
            <a:chOff x="979932" y="5343525"/>
            <a:chExt cx="10202418" cy="753618"/>
          </a:xfrm>
        </p:grpSpPr>
        <p:sp>
          <p:nvSpPr>
            <p:cNvPr id="35" name="Rectangle 35"/>
            <p:cNvSpPr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n=6 补 1 个，7→5→3→1；n=7 不补。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同权时先取高度 0，避免较高子树再次被过早加深。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开始有 n 只蚯蚓，共操作 m 轮。每轮选最长的 x，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切成 ⌊xu/v⌋ 与 x−⌊xu/v⌋ 两段，零长的段也保留。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其余旧蚯蚓各增长 q，刚切出的两段这一轮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不增长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输入：n、m、q、u、v、t，以及 n 个初始长度。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输出两行：每 t 轮选出的切割前长度；最终降序中每 t 只的长度。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两个阶段分别从 1 计数；某一行没有数，也要输出空行。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数据范围：n≤10⁵，m≤7×10⁶，q≤200，0&lt;u&lt;v≤10⁹，t≤71，0≤a[i]≤10⁸。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3 7 1 1 3 1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3 4 4 4 5 5 6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6 6 6 5 5 4 4 3 2 2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t=1，第一行记录全部 7 次切割前长度。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最后共有 3+7=10 只，第二行从大到小全部输出。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蚯蚓：先把每轮发生什么说清楚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3644"/>
            <a:ext cx="10526775" cy="970525"/>
            <a:chOff x="827025" y="2253644"/>
            <a:chExt cx="10526775" cy="970525"/>
          </a:xfrm>
        </p:grpSpPr>
        <mc:AlternateContent>
          <mc:Choice Requires="a14">
            <p:sp>
              <p:nvSpPr>
                <p:cNvPr id="7" name="body-worms-goal"/>
                <p:cNvSpPr txBox="1"/>
                <p:nvPr/>
              </p:nvSpPr>
              <p:spPr>
                <a:xfrm>
                  <a:off x="827025" y="2253644"/>
                  <a:ext cx="10526775" cy="9705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蚯蚓 · P2827 / J0505：共m轮，每轮取出当前最长的x。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切成两段：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xu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/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4484" y="3470910"/>
            <a:ext cx="10477500" cy="1004316"/>
            <a:chOff x="824484" y="3470910"/>
            <a:chExt cx="10477500" cy="1004316"/>
          </a:xfrm>
        </p:grpSpPr>
        <p:sp>
          <p:nvSpPr>
            <p:cNvPr id="9" name="body-growth-rule"/>
            <p:cNvSpPr/>
            <p:nvPr/>
          </p:nvSpPr>
          <p:spPr>
            <a:xfrm>
              <a:off x="824484" y="3470910"/>
              <a:ext cx="10477500" cy="10043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没被选中的旧蚯蚓各长 q。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刚切出的两段，这一轮不长。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801267"/>
            <a:ext cx="10477500" cy="1268444"/>
            <a:chOff x="827056" y="4801267"/>
            <a:chExt cx="10477500" cy="1268444"/>
          </a:xfrm>
        </p:grpSpPr>
        <p:sp>
          <p:nvSpPr>
            <p:cNvPr id="11" name="body-output-and-bottleneck"/>
            <p:cNvSpPr/>
            <p:nvPr/>
          </p:nvSpPr>
          <p:spPr>
            <a:xfrm>
              <a:off x="827056" y="48012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 t 轮输出一次被切蚯蚓的长度；结束后按从大到小，每 t 只再输出一次。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取最大值可以用堆，可是每轮给其余所有蚯蚓加 q，仍然太慢。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例5-5：刚切出的两段，这一轮会变长吗？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430244"/>
            <a:chOff x="827056" y="2296192"/>
            <a:chExt cx="10477500" cy="430244"/>
          </a:xfrm>
        </p:grpSpPr>
        <p:sp>
          <p:nvSpPr>
            <p:cNvPr id="7" name="body-worms-example"/>
            <p:cNvSpPr/>
            <p:nvPr/>
          </p:nvSpPr>
          <p:spPr>
            <a:xfrm>
              <a:off x="827056" y="2296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例如初始 [10,8]，每轮增长 q=2，切割比例是 1/2。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4484" y="3147060"/>
            <a:ext cx="10480072" cy="941451"/>
            <a:chOff x="824484" y="3147060"/>
            <a:chExt cx="10480072" cy="941451"/>
          </a:xfrm>
        </p:grpSpPr>
        <p:sp>
          <p:nvSpPr>
            <p:cNvPr id="9" name="TextBox 9"/>
            <p:cNvSpPr txBox="1"/>
            <p:nvPr/>
          </p:nvSpPr>
          <p:spPr>
            <a:xfrm>
              <a:off x="824484" y="3147060"/>
              <a:ext cx="471620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第1轮：[10,8] → [10,5,5]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7056" y="3658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切出 5、5，旧的 8 长成 10；新切出的两个 5 不长。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4484" y="4509135"/>
            <a:ext cx="10480072" cy="941451"/>
            <a:chOff x="824484" y="4509135"/>
            <a:chExt cx="10480072" cy="941451"/>
          </a:xfrm>
        </p:grpSpPr>
        <p:sp>
          <p:nvSpPr>
            <p:cNvPr id="12" name="TextBox 12"/>
            <p:cNvSpPr txBox="1"/>
            <p:nvPr/>
          </p:nvSpPr>
          <p:spPr>
            <a:xfrm>
              <a:off x="824484" y="4509135"/>
              <a:ext cx="53159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第2轮：[10,5,5] → [7,7,5,5]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7056" y="50203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再切出 5、5，旧的两个 5 长成 7；新段仍是 5。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668042"/>
            <a:ext cx="10477500" cy="430244"/>
            <a:chOff x="827056" y="5668042"/>
            <a:chExt cx="10477500" cy="430244"/>
          </a:xfrm>
        </p:grpSpPr>
        <p:sp>
          <p:nvSpPr>
            <p:cNvPr id="15" name="body-time-before-structure"/>
            <p:cNvSpPr/>
            <p:nvPr/>
          </p:nvSpPr>
          <p:spPr>
            <a:xfrm>
              <a:off x="827056" y="5668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先分清“旧蚯蚓”和“本轮新段”，再考虑怎样省掉逐只加数。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蚯蚓：同一份增长，可以集中记账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轮后实际长度是 [10,5,5]，累计增长 offset=2。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0694" y="3190875"/>
            <a:ext cx="9458706" cy="533400"/>
            <a:chOff x="980694" y="3190875"/>
            <a:chExt cx="94587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333750"/>
              <a:ext cx="2829306" cy="381381"/>
              <a:chOff x="980694" y="3333750"/>
              <a:chExt cx="28293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333750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333750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实际长度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905250" y="319087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905250" y="3286125"/>
              <a:ext cx="2152650" cy="430227"/>
              <a:chOff x="3905250" y="3286125"/>
              <a:chExt cx="21526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90525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90525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6096000" y="319087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6096000" y="3286125"/>
              <a:ext cx="2152650" cy="430227"/>
              <a:chOff x="6096000" y="3286125"/>
              <a:chExt cx="21526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9600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09600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8286750" y="319087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286750" y="3286125"/>
              <a:ext cx="2152650" cy="430227"/>
              <a:chOff x="8286750" y="3286125"/>
              <a:chExt cx="21526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28675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8286750" y="328612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980694" y="4238625"/>
            <a:ext cx="9458706" cy="533400"/>
            <a:chOff x="980694" y="4238625"/>
            <a:chExt cx="9458706" cy="533400"/>
          </a:xfrm>
        </p:grpSpPr>
        <p:grpSp>
          <p:nvGrpSpPr>
            <p:cNvPr id="27" name="Group 27"/>
            <p:cNvGrpSpPr/>
            <p:nvPr/>
          </p:nvGrpSpPr>
          <p:grpSpPr>
            <a:xfrm>
              <a:off x="980694" y="4381500"/>
              <a:ext cx="2829306" cy="381381"/>
              <a:chOff x="980694" y="4381500"/>
              <a:chExt cx="2829306" cy="3813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90600" y="4381500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990600" y="4381500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存储值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3905250" y="423862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3905250" y="4333875"/>
              <a:ext cx="2152650" cy="430227"/>
              <a:chOff x="3905250" y="4333875"/>
              <a:chExt cx="2152650" cy="430227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90525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6096000" y="423862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6096000" y="4333875"/>
              <a:ext cx="2152650" cy="430227"/>
              <a:chOff x="6096000" y="4333875"/>
              <a:chExt cx="2152650" cy="430227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609600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09600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8286750" y="4238625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286750" y="4333875"/>
              <a:ext cx="2152650" cy="430227"/>
              <a:chOff x="8286750" y="4333875"/>
              <a:chExt cx="2152650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28675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8286750" y="4333875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4953000" y="3810000"/>
            <a:ext cx="4762500" cy="381381"/>
            <a:chOff x="4953000" y="3810000"/>
            <a:chExt cx="4762500" cy="381381"/>
          </a:xfrm>
        </p:grpSpPr>
        <p:sp>
          <p:nvSpPr>
            <p:cNvPr id="41" name="Rectangle 41"/>
            <p:cNvSpPr/>
            <p:nvPr/>
          </p:nvSpPr>
          <p:spPr>
            <a:xfrm>
              <a:off x="4953000" y="3810000"/>
              <a:ext cx="4762500" cy="3714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4953000" y="3810000"/>
              <a:ext cx="4762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每项都减 2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7" name="Group 47"/>
          <p:cNvGrpSpPr/>
          <p:nvPr/>
        </p:nvGrpSpPr>
        <p:grpSpPr>
          <a:xfrm>
            <a:off x="979932" y="5419725"/>
            <a:ext cx="10202418" cy="410718"/>
            <a:chOff x="979932" y="5419725"/>
            <a:chExt cx="10202418" cy="410718"/>
          </a:xfrm>
        </p:grpSpPr>
        <p:sp>
          <p:nvSpPr>
            <p:cNvPr id="45" name="Rectangle 45"/>
            <p:cNvSpPr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保存时减 offset，取出时加回来。下一轮旧蚯蚓都加 2，只改 offset 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例5-5：统一增长，能不能只改一个数？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56485"/>
            <a:ext cx="10477500" cy="528066"/>
            <a:chOff x="824484" y="2356485"/>
            <a:chExt cx="10477500" cy="528066"/>
          </a:xfrm>
        </p:grpSpPr>
        <p:sp>
          <p:nvSpPr>
            <p:cNvPr id="7" name="body-offset-invariant"/>
            <p:cNvSpPr/>
            <p:nvPr/>
          </p:nvSpPr>
          <p:spPr>
            <a:xfrm>
              <a:off x="824484" y="2356485"/>
              <a:ext cx="104775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实际长度=存储值+offset，offset 记录累计增长。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96317"/>
            <a:ext cx="10477500" cy="849344"/>
            <a:chOff x="827056" y="3296317"/>
            <a:chExt cx="10477500" cy="849344"/>
          </a:xfrm>
        </p:grpSpPr>
        <p:sp>
          <p:nvSpPr>
            <p:cNvPr id="9" name="body-offset-one"/>
            <p:cNvSpPr/>
            <p:nvPr/>
          </p:nvSpPr>
          <p:spPr>
            <a:xfrm>
              <a:off x="827056" y="32963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轮后 offset=2。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 [8,3,3]，加回 2 就是实际长度 [10,5,5]。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420267"/>
            <a:ext cx="10477500" cy="849344"/>
            <a:chOff x="827056" y="4420267"/>
            <a:chExt cx="10477500" cy="849344"/>
          </a:xfrm>
        </p:grpSpPr>
        <p:sp>
          <p:nvSpPr>
            <p:cNvPr id="11" name="body-offset-two"/>
            <p:cNvSpPr/>
            <p:nvPr/>
          </p:nvSpPr>
          <p:spPr>
            <a:xfrm>
              <a:off x="827056" y="44202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轮后 offset=4。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 [3,3,1,1]，加回 4 就是 [7,7,5,5]。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13" name="body-offset-order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旧蚯蚓不用逐只改；新段不应长这一次，存入时要减更新后的 offset。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蚯蚓：取出最长值，算两段的实际长度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队列里存的是减过 offset 的值，先加回来，再切割。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length = takeLargestHead() + offset;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left = length * u / v;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right = length - left;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只对第一段向下取整，第二段用差，两段之和才正好等于 length。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length 是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，乘 u 时也在 64 位范围计算。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蚯蚓：旧蚯蚓增长，新段用新偏移保存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growth 对应题面的 q。把旧蚯蚓应增长的 q 计入 offset。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offset += growth;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worms[1].push_back(left - offset);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worms[2].push_back(right - offset);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新段本轮不长，减去更新后的 offset，以后加回来才还是原长。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left=5、offset=2，要保存 3，不能保存 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蚯蚓：新段要减哪一轮的偏移？</a:t>
            </a:r>
          </a:p>
        </p:txBody>
      </p:sp>
      <p:sp>
        <p:nvSpPr>
          <p:cNvPr id="9" name="textbox-cut-code"/>
          <p:cNvSpPr/>
          <p:nvPr/>
        </p:nvSpPr>
        <p:spPr>
          <a:xfrm>
            <a:off x="1023652" y="2361814"/>
            <a:ext cx="10325100" cy="1520142"/>
          </a:xfrm>
          <a:prstGeom prst="roundRect">
            <a:avLst>
              <a:gd name="adj" fmla="val 517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length = takeLargestHead() + offset;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left = length * u / v, right = length - left;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offset += growth;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worms[1].push_back(left - offset);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worms[2].push_back(right - offset);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4801267"/>
            <a:ext cx="10477500" cy="1268444"/>
            <a:chOff x="827056" y="4801267"/>
            <a:chExt cx="10477500" cy="1268444"/>
          </a:xfrm>
        </p:grpSpPr>
        <p:sp>
          <p:nvSpPr>
            <p:cNvPr id="10" name="body-cut-reason"/>
            <p:cNvSpPr/>
            <p:nvPr/>
          </p:nvSpPr>
          <p:spPr>
            <a:xfrm>
              <a:off x="827056" y="48012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先把一段取整，另一段用差，保证两段之和等于原长。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做整数乘除，避免浮点误差。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新段若减旧 offset，取出时就会凭空多长一个 q。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361814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例5-5：同一类新段，存入顺序为何从大到小？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56583"/>
            <a:chOff x="827056" y="2267617"/>
            <a:chExt cx="10477500" cy="856583"/>
          </a:xfrm>
        </p:grpSpPr>
        <p:sp>
          <p:nvSpPr>
            <p:cNvPr id="7" name="body-next-maximum"/>
            <p:cNvSpPr/>
            <p:nvPr/>
          </p:nvSpPr>
          <p:spPr>
            <a:xfrm>
              <a:off x="827056" y="226761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连续两轮取出的实际长度记为 x、y，切割比例为 p=u/v。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下一轮的旧蚯蚓至多长到 x+q，新段不超过 x，所以 y≤x+q。</a:t>
              </a:r>
            </a:p>
          </p:txBody>
        </p:sp>
      </p:grpSp>
      <mc:AlternateContent>
        <mc:Choice Requires="a14">
          <p:sp>
            <p:nvSpPr>
              <p:cNvPr id="9" name="monotone-formula"/>
              <p:cNvSpPr txBox="1">
                <a:spLocks noGrp="1"/>
              </p:cNvSpPr>
              <p:nvPr/>
            </p:nvSpPr>
            <p:spPr>
              <a:xfrm>
                <a:off x="838200" y="3343275"/>
                <a:ext cx="10515600" cy="1038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iq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659025"/>
            <a:ext cx="10526775" cy="1380079"/>
            <a:chOff x="827025" y="4659025"/>
            <a:chExt cx="10526775" cy="1380079"/>
          </a:xfrm>
        </p:grpSpPr>
        <mc:AlternateContent>
          <mc:Choice Requires="a14">
            <p:sp>
              <p:nvSpPr>
                <p:cNvPr id="10" name="body-monotone-proof"/>
                <p:cNvSpPr txBox="1"/>
                <p:nvPr/>
              </p:nvSpPr>
              <p:spPr>
                <a:xfrm>
                  <a:off x="827025" y="4659025"/>
                  <a:ext cx="10526775" cy="13800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因为0 &lt; p &lt; 1、q为整数，</a:t>
                  </a:r>
                  <a14:m>
                    <m:oMath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py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≤</m:t>
                      </m:r>
                      <m:d>
                        <m:dPr>
                          <m:begChr m:val="⌊"/>
                          <m:sepChr m:val=""/>
                          <m:endChr m:val="⌋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q</m:t>
                      </m:r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另一段为 </a:t>
                  </a:r>
                  <a14:m>
                    <m:oMath>
                      <m:d>
                        <m:dPr>
                          <m:begChr m:val="⌈"/>
                          <m:sepChr m:val=""/>
                          <m:endChr m:val="⌉"/>
                          <m:grow m:val="on"/>
                          <m:ctrl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p</m:t>
                              </m:r>
                            </m:e>
                          </m:d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，同样成立。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所以同类新段的存储值非增；允许相等。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例5-5：三条队列，只比较三个队首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430244"/>
            <a:chOff x="827056" y="2277142"/>
            <a:chExt cx="10477500" cy="430244"/>
          </a:xfrm>
        </p:grpSpPr>
        <p:sp>
          <p:nvSpPr>
            <p:cNvPr id="7" name="body-queue-example"/>
            <p:cNvSpPr/>
            <p:nvPr/>
          </p:nvSpPr>
          <p:spPr>
            <a:xfrm>
              <a:off x="827056" y="2277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轮后 offset=2，下面三个队列里放的都是存储值。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3019425"/>
            <a:ext cx="10448925" cy="884374"/>
            <a:chOff x="827056" y="3019425"/>
            <a:chExt cx="10448925" cy="884374"/>
          </a:xfrm>
        </p:grpSpPr>
        <p:sp>
          <p:nvSpPr>
            <p:cNvPr id="9" name="TextBox 9"/>
            <p:cNvSpPr/>
            <p:nvPr/>
          </p:nvSpPr>
          <p:spPr>
            <a:xfrm>
              <a:off x="827056" y="3143917"/>
              <a:ext cx="2095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原蚯蚓队列：</a:t>
              </a:r>
            </a:p>
          </p:txBody>
        </p:sp>
        <p:sp>
          <p:nvSpPr>
            <p:cNvPr id="12" name="textbox-original-head"/>
            <p:cNvSpPr/>
            <p:nvPr/>
          </p:nvSpPr>
          <p:spPr>
            <a:xfrm>
              <a:off x="4000500" y="3019425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418106" y="3143917"/>
              <a:ext cx="5857875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队首 8 加偏移 2，下一轮取出的实际长度就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10。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56" y="3867150"/>
            <a:ext cx="10448925" cy="564261"/>
            <a:chOff x="827056" y="3867150"/>
            <a:chExt cx="10448925" cy="564261"/>
          </a:xfrm>
        </p:grpSpPr>
        <p:sp>
          <p:nvSpPr>
            <p:cNvPr id="15" name="TextBox 15"/>
            <p:cNvSpPr/>
            <p:nvPr/>
          </p:nvSpPr>
          <p:spPr>
            <a:xfrm>
              <a:off x="827056" y="4001167"/>
              <a:ext cx="210416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第一类新段：</a:t>
              </a:r>
            </a:p>
          </p:txBody>
        </p:sp>
        <p:sp>
          <p:nvSpPr>
            <p:cNvPr id="18" name="textbox-first-head"/>
            <p:cNvSpPr/>
            <p:nvPr/>
          </p:nvSpPr>
          <p:spPr>
            <a:xfrm>
              <a:off x="4000500" y="3867150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418106" y="4001167"/>
              <a:ext cx="585787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再过一轮，队列变为 [3,1]。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056" y="4714875"/>
            <a:ext cx="10448925" cy="564261"/>
            <a:chOff x="827056" y="4714875"/>
            <a:chExt cx="10448925" cy="564261"/>
          </a:xfrm>
        </p:grpSpPr>
        <p:sp>
          <p:nvSpPr>
            <p:cNvPr id="21" name="TextBox 21"/>
            <p:cNvSpPr/>
            <p:nvPr/>
          </p:nvSpPr>
          <p:spPr>
            <a:xfrm>
              <a:off x="827056" y="4848892"/>
              <a:ext cx="210416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第二类新段：</a:t>
              </a:r>
            </a:p>
          </p:txBody>
        </p:sp>
        <p:sp>
          <p:nvSpPr>
            <p:cNvPr id="24" name="textbox-second-head"/>
            <p:cNvSpPr/>
            <p:nvPr/>
          </p:nvSpPr>
          <p:spPr>
            <a:xfrm>
              <a:off x="4000500" y="4714875"/>
              <a:ext cx="857250" cy="533400"/>
            </a:xfrm>
            <a:prstGeom prst="roundRect">
              <a:avLst>
                <a:gd name="adj" fmla="val 214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5418106" y="4848892"/>
              <a:ext cx="585787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再过一轮，也变为 [3,1]。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7056" y="5658517"/>
            <a:ext cx="10477500" cy="430244"/>
            <a:chOff x="827056" y="5658517"/>
            <a:chExt cx="10477500" cy="430244"/>
          </a:xfrm>
        </p:grpSpPr>
        <p:sp>
          <p:nvSpPr>
            <p:cNvPr id="27" name="body-head-invariant"/>
            <p:cNvSpPr/>
            <p:nvPr/>
          </p:nvSpPr>
          <p:spPr>
            <a:xfrm>
              <a:off x="827056" y="5658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每条队列都非增，最大值只可能出现在这三个队首。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蚯蚓：先找到三个非空队首中最大的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best=-1 表示暂时没有候选。逐个检查三条队列。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819959"/>
            <a:chOff x="980439" y="314325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best = -1;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0; i &lt; 3; 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(!worms[i].empty()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(best == -1 ||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worms[i].front() &gt; worms[best].front()))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best = i;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768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00698"/>
            <a:ext cx="10202418" cy="753618"/>
            <a:chOff x="979932" y="52006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先判断 empty，再读 front，空队列不能参与比较。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 还是 −1 时直接选入，第一个候选也就有了。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蚯蚓：只删除选中队列的队首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每次调用时至少还有一只蚯蚓，因此一定能选出 best。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962709"/>
            <a:chOff x="980439" y="314325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result = worms[best].front();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worms[best].pop_front();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result;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返回的是存储值，调用处再加 offset 还原。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其他两条队列都没有被选中，队首保持原样。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蚯蚓：在非空队首中选最大的</a:t>
            </a:r>
          </a:p>
        </p:txBody>
      </p:sp>
      <p:sp>
        <p:nvSpPr>
          <p:cNvPr id="9" name="textbox-head-code"/>
          <p:cNvSpPr/>
          <p:nvPr/>
        </p:nvSpPr>
        <p:spPr>
          <a:xfrm>
            <a:off x="1023652" y="2237989"/>
            <a:ext cx="10325100" cy="2967942"/>
          </a:xfrm>
          <a:prstGeom prst="roundRect">
            <a:avLst>
              <a:gd name="adj" fmla="val 368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takeLargestHead()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best = -1;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 (int i = 0; i &lt; 3; ++i)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 (!worms[i].empty() &amp;&amp;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(best == -1 ||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worms[i].front() &gt; worms[best].front())) best = i;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result = worms[best].front();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worms[best].pop_front();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result;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582317"/>
            <a:ext cx="10477500" cy="447008"/>
            <a:chOff x="827056" y="5582317"/>
            <a:chExt cx="10477500" cy="447008"/>
          </a:xfrm>
        </p:grpSpPr>
        <p:sp>
          <p:nvSpPr>
            <p:cNvPr id="10" name="body-head-boundary"/>
            <p:cNvSpPr/>
            <p:nvPr/>
          </p:nvSpPr>
          <p:spPr>
            <a:xfrm>
              <a:off x="827056" y="5582317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先判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 front()。这里始终至少有一只蚯蚓，并列最大任选一个。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37989"/>
            <a:ext cx="9525" cy="2871435"/>
          </a:xfrm>
          <a:custGeom>
            <a:avLst/>
            <a:gdLst/>
            <a:ahLst/>
            <a:cxnLst/>
            <a:rect l="l" t="t" r="r" b="b"/>
            <a:pathLst>
              <a:path w="9525" h="2871435">
                <a:moveTo>
                  <a:pt x="0" y="0"/>
                </a:moveTo>
                <a:lnTo>
                  <a:pt x="0" y="28714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优先队列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例5-5 蚯蚓：结束后的抽样要重新计数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830294"/>
            <a:chOff x="827056" y="2296192"/>
            <a:chExt cx="10477500" cy="830294"/>
          </a:xfrm>
        </p:grpSpPr>
        <p:sp>
          <p:nvSpPr>
            <p:cNvPr id="7" name="body-cut-output"/>
            <p:cNvSpPr/>
            <p:nvPr/>
          </p:nvSpPr>
          <p:spPr>
            <a:xfrm>
              <a:off x="827056" y="22961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切割时，step 是 t 的倍数，就输出本轮选出的长度。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全部切完以后，不再增长，offset 保持不变。</a:t>
              </a:r>
            </a:p>
          </p:txBody>
        </p:sp>
      </p:grpSp>
      <p:sp>
        <p:nvSpPr>
          <p:cNvPr id="11" name="textbox-final-output"/>
          <p:cNvSpPr/>
          <p:nvPr/>
        </p:nvSpPr>
        <p:spPr>
          <a:xfrm>
            <a:off x="1023652" y="3361939"/>
            <a:ext cx="10325100" cy="1230582"/>
          </a:xfrm>
          <a:prstGeom prst="roundRect">
            <a:avLst>
              <a:gd name="adj" fmla="val 839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 (int rank = 1; rank &lt;= n + m; ++rank)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length = takeLargestHead() + offset;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 (rank % interval == 0) cout &lt;&lt; length &lt;&lt; ' ';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4953667"/>
            <a:ext cx="10477500" cy="1154144"/>
            <a:chOff x="827056" y="4953667"/>
            <a:chExt cx="10477500" cy="1154144"/>
          </a:xfrm>
        </p:grpSpPr>
        <p:sp>
          <p:nvSpPr>
            <p:cNvPr id="12" name="body-worms-summary"/>
            <p:cNvSpPr/>
            <p:nvPr/>
          </p:nvSpPr>
          <p:spPr>
            <a:xfrm>
              <a:off x="827056" y="4953667"/>
              <a:ext cx="10477500" cy="11541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初始排序 O(n log n)，切割和最后取出共 O(n+m)，空间 O(n+m)。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 q=0、零长新段、并列最大，以及一行没有抽样结果的情况。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第二阶段从 rank=1 重新计数。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3361939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前缀和查得快，可原数组一改，许多累计值就得重算。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能不能换一种分块方式，让查询和修改都少走一些位置？</a:t>
            </a:r>
          </a:p>
        </p:txBody>
      </p:sp>
    </p:spTree>
  </p:cSld>
  <p:clrMapOvr>
    <a:masterClrMapping/>
  </p:clrMapOvr>
  <p:transition p14:dur="350">
    <p:fade/>
  </p:transition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改动第3项，哪些累计结果会受影响？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904208"/>
            <a:chOff x="827056" y="2305717"/>
            <a:chExt cx="10477500" cy="904208"/>
          </a:xfrm>
        </p:grpSpPr>
        <p:sp>
          <p:nvSpPr>
            <p:cNvPr id="7" name="body-prefix-change"/>
            <p:cNvSpPr/>
            <p:nvPr/>
          </p:nvSpPr>
          <p:spPr>
            <a:xfrm>
              <a:off x="827056" y="2305717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a=[2,1,3,4,5,6,7,8]，把第 3 项加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2 项的和不变，但第 3～8 个前缀和全都要加 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661410"/>
            <a:ext cx="10477500" cy="528066"/>
            <a:chOff x="824484" y="3661410"/>
            <a:chExt cx="10477500" cy="528066"/>
          </a:xfrm>
        </p:grpSpPr>
        <p:sp>
          <p:nvSpPr>
            <p:cNvPr id="9" name="body-array-tradeoff"/>
            <p:cNvSpPr/>
            <p:nvPr/>
          </p:nvSpPr>
          <p:spPr>
            <a:xfrm>
              <a:off x="824484" y="3661410"/>
              <a:ext cx="104775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只存原数组：改一项 O(1)，求前缀和要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518660"/>
            <a:ext cx="10477500" cy="528066"/>
            <a:chOff x="824484" y="4518660"/>
            <a:chExt cx="10477500" cy="528066"/>
          </a:xfrm>
        </p:grpSpPr>
        <p:sp>
          <p:nvSpPr>
            <p:cNvPr id="11" name="body-prefix-tradeoff"/>
            <p:cNvSpPr/>
            <p:nvPr/>
          </p:nvSpPr>
          <p:spPr>
            <a:xfrm>
              <a:off x="824484" y="4518660"/>
              <a:ext cx="104775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存全部前缀和：查询 O(1)，改一项最坏要 O(n)。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01367"/>
            <a:ext cx="10477500" cy="437483"/>
            <a:chOff x="827056" y="5601367"/>
            <a:chExt cx="10477500" cy="437483"/>
          </a:xfrm>
        </p:grpSpPr>
        <p:sp>
          <p:nvSpPr>
            <p:cNvPr id="13" name="body-desired-tradeoff"/>
            <p:cNvSpPr/>
            <p:nvPr/>
          </p:nvSpPr>
          <p:spPr>
            <a:xfrm>
              <a:off x="827056" y="5601367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我们希望保留一些区间和，让两种操作都能在 O(log n) 时间内完成。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把前6项拆成两块，能少存一些累计结果吗？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a=[2,1,3,4,5,6,7,8]，现在要求前 6 项的和。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如果已经保存 [1,4] 的和 10、[5,6] 的和 11，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只加这两块就得到 21，不需要再把 6 项逐个相加。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接下来约定每个下标负责哪一块，让所有前缀都能这样拼出来。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区间块的长度取 1、2、4、8……。lowbit 会帮助我们确定每块的长度。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lowbit里的“位”，与十进制的个位有什么关系？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二进制从右往左，每一位依次表示 1、2、4、8、16……。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12=8+4，写成二进制是 1100。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从右边找到的第一个 1 在“4”这一位，所以 lowbit(12)=4。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按位与 &amp;：同一位两边都是 1 才得到 1，其余情况都得到 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我们需要留下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最右边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这一位的 1。下一页用补码中的 x &amp; -x 实现它。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lowbit：下标最右边的那个1，值是多少？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675" y="2343150"/>
            <a:ext cx="5476875" cy="2046351"/>
            <a:chOff x="828675" y="2343150"/>
            <a:chExt cx="5476875" cy="2046351"/>
          </a:xfrm>
        </p:grpSpPr>
        <p:sp>
          <p:nvSpPr>
            <p:cNvPr id="7" name="TextBox 7"/>
            <p:cNvSpPr/>
            <p:nvPr/>
          </p:nvSpPr>
          <p:spPr>
            <a:xfrm>
              <a:off x="828675" y="2343150"/>
              <a:ext cx="5476875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例如下标 12，用 8 位二进制表示。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4034" y="2908935"/>
              <a:ext cx="2783967" cy="14805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x = 00001100</a:t>
              </a:r>
              <a:br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-x = 11110100</a:t>
              </a:r>
              <a:br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 xml:space="preserve"> &amp; = 00000100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13481" y="2381917"/>
            <a:ext cx="4840319" cy="2075783"/>
            <a:chOff x="6513481" y="2381917"/>
            <a:chExt cx="4840319" cy="2075783"/>
          </a:xfrm>
        </p:grpSpPr>
        <p:sp>
          <p:nvSpPr>
            <p:cNvPr id="10" name="body-binary-rule"/>
            <p:cNvSpPr/>
            <p:nvPr/>
          </p:nvSpPr>
          <p:spPr>
            <a:xfrm>
              <a:off x="6513481" y="2381917"/>
              <a:ext cx="4840319" cy="2075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取反就是 0、1 互换，再加 1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 -x。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&amp; -x 只留下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最右边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的那个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lowbit(12)=4，lowbit(14)=2。</a:t>
              </a:r>
            </a:p>
          </p:txBody>
        </p:sp>
      </p:grpSp>
      <p:sp>
        <p:nvSpPr>
          <p:cNvPr id="14" name="textbox-lowbit-domain"/>
          <p:cNvSpPr/>
          <p:nvPr/>
        </p:nvSpPr>
        <p:spPr>
          <a:xfrm>
            <a:off x="838200" y="4943475"/>
            <a:ext cx="10477500" cy="1066800"/>
          </a:xfrm>
          <a:prstGeom prst="roundRect">
            <a:avLst>
              <a:gd name="adj" fmla="val 1071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这里算的是下标，不是原数组里的值。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查询走到 0 就停止；更新必须从正下标开始。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8200" y="48196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树状数组：同一个下标，固定负责一块区间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沿用这 8 个原值。下面画出所有偶数下标负责的区间块。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80694" y="2714625"/>
            <a:ext cx="9649206" cy="819150"/>
            <a:chOff x="980694" y="2714625"/>
            <a:chExt cx="9649206" cy="81915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143250"/>
              <a:ext cx="1972056" cy="381381"/>
              <a:chOff x="980694" y="3143250"/>
              <a:chExt cx="19720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14325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143250"/>
                <a:ext cx="1962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a[i]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0480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048000" y="3095625"/>
              <a:ext cx="914400" cy="430227"/>
              <a:chOff x="3048000" y="3095625"/>
              <a:chExt cx="91440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048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048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48000" y="2714625"/>
              <a:ext cx="914400" cy="352044"/>
              <a:chOff x="3048000" y="2714625"/>
              <a:chExt cx="914400" cy="352044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048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3048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40005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4000500" y="3095625"/>
              <a:ext cx="914400" cy="430227"/>
              <a:chOff x="4000500" y="3095625"/>
              <a:chExt cx="914400" cy="430227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000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000500" y="2714625"/>
              <a:ext cx="914400" cy="352044"/>
              <a:chOff x="4000500" y="2714625"/>
              <a:chExt cx="914400" cy="352044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000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000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6" name="Rectangle 26"/>
            <p:cNvSpPr/>
            <p:nvPr/>
          </p:nvSpPr>
          <p:spPr>
            <a:xfrm>
              <a:off x="49530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4953000" y="3095625"/>
              <a:ext cx="914400" cy="430227"/>
              <a:chOff x="4953000" y="3095625"/>
              <a:chExt cx="914400" cy="430227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4953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4953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953000" y="2714625"/>
              <a:ext cx="914400" cy="352044"/>
              <a:chOff x="4953000" y="2714625"/>
              <a:chExt cx="914400" cy="352044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953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953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9055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905500" y="3095625"/>
              <a:ext cx="914400" cy="430227"/>
              <a:chOff x="5905500" y="3095625"/>
              <a:chExt cx="914400" cy="430227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905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905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905500" y="2714625"/>
              <a:ext cx="914400" cy="352044"/>
              <a:chOff x="5905500" y="2714625"/>
              <a:chExt cx="914400" cy="352044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905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905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0" name="Rectangle 40"/>
            <p:cNvSpPr/>
            <p:nvPr/>
          </p:nvSpPr>
          <p:spPr>
            <a:xfrm>
              <a:off x="68580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6858000" y="3095625"/>
              <a:ext cx="914400" cy="430227"/>
              <a:chOff x="6858000" y="3095625"/>
              <a:chExt cx="914400" cy="43022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858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858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858000" y="2714625"/>
              <a:ext cx="914400" cy="352044"/>
              <a:chOff x="6858000" y="2714625"/>
              <a:chExt cx="914400" cy="352044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6858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6858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47" name="Rectangle 47"/>
            <p:cNvSpPr/>
            <p:nvPr/>
          </p:nvSpPr>
          <p:spPr>
            <a:xfrm>
              <a:off x="78105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7810500" y="3095625"/>
              <a:ext cx="914400" cy="430227"/>
              <a:chOff x="7810500" y="3095625"/>
              <a:chExt cx="914400" cy="430227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7810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7810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7810500" y="2714625"/>
              <a:ext cx="914400" cy="352044"/>
              <a:chOff x="7810500" y="2714625"/>
              <a:chExt cx="914400" cy="352044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7810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7810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sp>
          <p:nvSpPr>
            <p:cNvPr id="54" name="Rectangle 54"/>
            <p:cNvSpPr/>
            <p:nvPr/>
          </p:nvSpPr>
          <p:spPr>
            <a:xfrm>
              <a:off x="87630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57" name="Group 57"/>
            <p:cNvGrpSpPr/>
            <p:nvPr/>
          </p:nvGrpSpPr>
          <p:grpSpPr>
            <a:xfrm>
              <a:off x="8763000" y="3095625"/>
              <a:ext cx="914400" cy="430227"/>
              <a:chOff x="8763000" y="3095625"/>
              <a:chExt cx="914400" cy="430227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8763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87630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8763000" y="2714625"/>
              <a:ext cx="914400" cy="352044"/>
              <a:chOff x="8763000" y="2714625"/>
              <a:chExt cx="914400" cy="352044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8763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87630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7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9715500" y="3000375"/>
              <a:ext cx="91440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9715500" y="3095625"/>
              <a:ext cx="914400" cy="430227"/>
              <a:chOff x="9715500" y="3095625"/>
              <a:chExt cx="914400" cy="430227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9715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9715500" y="3095625"/>
                <a:ext cx="91440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9715500" y="2714625"/>
              <a:ext cx="914400" cy="352044"/>
              <a:chOff x="9715500" y="2714625"/>
              <a:chExt cx="914400" cy="352044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9715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9715500" y="2714625"/>
                <a:ext cx="9144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</p:grpSp>
      <p:grpSp>
        <p:nvGrpSpPr>
          <p:cNvPr id="76" name="Group 76"/>
          <p:cNvGrpSpPr/>
          <p:nvPr/>
        </p:nvGrpSpPr>
        <p:grpSpPr>
          <a:xfrm>
            <a:off x="981075" y="3714750"/>
            <a:ext cx="3933825" cy="376237"/>
            <a:chOff x="981075" y="3714750"/>
            <a:chExt cx="3933825" cy="376237"/>
          </a:xfrm>
        </p:grpSpPr>
        <p:grpSp>
          <p:nvGrpSpPr>
            <p:cNvPr id="71" name="Group 71"/>
            <p:cNvGrpSpPr/>
            <p:nvPr/>
          </p:nvGrpSpPr>
          <p:grpSpPr>
            <a:xfrm>
              <a:off x="981075" y="3724275"/>
              <a:ext cx="1819275" cy="366712"/>
              <a:chOff x="981075" y="3724275"/>
              <a:chExt cx="1819275" cy="366712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990600" y="3724275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990600" y="3724275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c[2]=3</a:t>
                </a:r>
              </a:p>
            </p:txBody>
          </p:sp>
        </p:grpSp>
        <p:sp>
          <p:nvSpPr>
            <p:cNvPr id="72" name="Rectangle 72"/>
            <p:cNvSpPr/>
            <p:nvPr/>
          </p:nvSpPr>
          <p:spPr>
            <a:xfrm>
              <a:off x="3048000" y="3714750"/>
              <a:ext cx="1866900" cy="276225"/>
            </a:xfrm>
            <a:prstGeom prst="rect">
              <a:avLst/>
            </a:prstGeom>
            <a:solidFill>
              <a:srgbClr val="D8E8EF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75" name="Group 75"/>
            <p:cNvGrpSpPr/>
            <p:nvPr/>
          </p:nvGrpSpPr>
          <p:grpSpPr>
            <a:xfrm>
              <a:off x="3048000" y="3724275"/>
              <a:ext cx="1866900" cy="337376"/>
              <a:chOff x="3048000" y="3724275"/>
              <a:chExt cx="1866900" cy="337376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3048000" y="3724275"/>
                <a:ext cx="18669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3048000" y="3724275"/>
                <a:ext cx="18669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[1,2]</a:t>
                </a:r>
              </a:p>
            </p:txBody>
          </p:sp>
        </p:grpSp>
      </p:grpSp>
      <p:grpSp>
        <p:nvGrpSpPr>
          <p:cNvPr id="84" name="Group 84"/>
          <p:cNvGrpSpPr/>
          <p:nvPr/>
        </p:nvGrpSpPr>
        <p:grpSpPr>
          <a:xfrm>
            <a:off x="981075" y="4067175"/>
            <a:ext cx="5838825" cy="376237"/>
            <a:chOff x="981075" y="4067175"/>
            <a:chExt cx="5838825" cy="376237"/>
          </a:xfrm>
        </p:grpSpPr>
        <p:grpSp>
          <p:nvGrpSpPr>
            <p:cNvPr id="79" name="Group 79"/>
            <p:cNvGrpSpPr/>
            <p:nvPr/>
          </p:nvGrpSpPr>
          <p:grpSpPr>
            <a:xfrm>
              <a:off x="981075" y="4076700"/>
              <a:ext cx="1819275" cy="366712"/>
              <a:chOff x="981075" y="4076700"/>
              <a:chExt cx="1819275" cy="366712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990600" y="4076700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990600" y="4076700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c[4]=10</a:t>
                </a:r>
              </a:p>
            </p:txBody>
          </p:sp>
        </p:grpSp>
        <p:sp>
          <p:nvSpPr>
            <p:cNvPr id="80" name="Rectangle 80"/>
            <p:cNvSpPr/>
            <p:nvPr/>
          </p:nvSpPr>
          <p:spPr>
            <a:xfrm>
              <a:off x="3048000" y="4067175"/>
              <a:ext cx="3771900" cy="276225"/>
            </a:xfrm>
            <a:prstGeom prst="rect">
              <a:avLst/>
            </a:prstGeom>
            <a:solidFill>
              <a:srgbClr val="D8E8EF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83" name="Group 83"/>
            <p:cNvGrpSpPr/>
            <p:nvPr/>
          </p:nvGrpSpPr>
          <p:grpSpPr>
            <a:xfrm>
              <a:off x="3048000" y="4076700"/>
              <a:ext cx="3771900" cy="337376"/>
              <a:chOff x="3048000" y="4076700"/>
              <a:chExt cx="3771900" cy="337376"/>
            </a:xfrm>
          </p:grpSpPr>
          <p:sp>
            <p:nvSpPr>
              <p:cNvPr id="81" name="Rectangle 81"/>
              <p:cNvSpPr/>
              <p:nvPr/>
            </p:nvSpPr>
            <p:spPr>
              <a:xfrm>
                <a:off x="3048000" y="4076700"/>
                <a:ext cx="37719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3048000" y="4076700"/>
                <a:ext cx="37719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</p:grpSp>
      <p:grpSp>
        <p:nvGrpSpPr>
          <p:cNvPr id="92" name="Group 92"/>
          <p:cNvGrpSpPr/>
          <p:nvPr/>
        </p:nvGrpSpPr>
        <p:grpSpPr>
          <a:xfrm>
            <a:off x="981075" y="4419600"/>
            <a:ext cx="7743825" cy="376237"/>
            <a:chOff x="981075" y="4419600"/>
            <a:chExt cx="7743825" cy="376237"/>
          </a:xfrm>
        </p:grpSpPr>
        <p:grpSp>
          <p:nvGrpSpPr>
            <p:cNvPr id="87" name="Group 87"/>
            <p:cNvGrpSpPr/>
            <p:nvPr/>
          </p:nvGrpSpPr>
          <p:grpSpPr>
            <a:xfrm>
              <a:off x="981075" y="4429125"/>
              <a:ext cx="1819275" cy="366712"/>
              <a:chOff x="981075" y="4429125"/>
              <a:chExt cx="1819275" cy="366712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990600" y="4429125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990600" y="4429125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c[6]=11</a:t>
                </a:r>
              </a:p>
            </p:txBody>
          </p:sp>
        </p:grpSp>
        <p:sp>
          <p:nvSpPr>
            <p:cNvPr id="88" name="Rectangle 88"/>
            <p:cNvSpPr/>
            <p:nvPr/>
          </p:nvSpPr>
          <p:spPr>
            <a:xfrm>
              <a:off x="6858000" y="4419600"/>
              <a:ext cx="1866900" cy="276225"/>
            </a:xfrm>
            <a:prstGeom prst="rect">
              <a:avLst/>
            </a:prstGeom>
            <a:solidFill>
              <a:srgbClr val="D8E8EF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91" name="Group 91"/>
            <p:cNvGrpSpPr/>
            <p:nvPr/>
          </p:nvGrpSpPr>
          <p:grpSpPr>
            <a:xfrm>
              <a:off x="6858000" y="4429125"/>
              <a:ext cx="1866900" cy="337376"/>
              <a:chOff x="6858000" y="4429125"/>
              <a:chExt cx="1866900" cy="337376"/>
            </a:xfrm>
          </p:grpSpPr>
          <p:sp>
            <p:nvSpPr>
              <p:cNvPr id="89" name="Rectangle 89"/>
              <p:cNvSpPr/>
              <p:nvPr/>
            </p:nvSpPr>
            <p:spPr>
              <a:xfrm>
                <a:off x="6858000" y="4429125"/>
                <a:ext cx="18669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0" name="TextBox 90"/>
              <p:cNvSpPr txBox="1"/>
              <p:nvPr/>
            </p:nvSpPr>
            <p:spPr>
              <a:xfrm>
                <a:off x="6858000" y="4429125"/>
                <a:ext cx="18669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[5,6]</a:t>
                </a:r>
              </a:p>
            </p:txBody>
          </p:sp>
        </p:grpSp>
      </p:grpSp>
      <p:grpSp>
        <p:nvGrpSpPr>
          <p:cNvPr id="100" name="Group 100"/>
          <p:cNvGrpSpPr/>
          <p:nvPr/>
        </p:nvGrpSpPr>
        <p:grpSpPr>
          <a:xfrm>
            <a:off x="981075" y="4772025"/>
            <a:ext cx="9648825" cy="376237"/>
            <a:chOff x="981075" y="4772025"/>
            <a:chExt cx="9648825" cy="376237"/>
          </a:xfrm>
        </p:grpSpPr>
        <p:grpSp>
          <p:nvGrpSpPr>
            <p:cNvPr id="95" name="Group 95"/>
            <p:cNvGrpSpPr/>
            <p:nvPr/>
          </p:nvGrpSpPr>
          <p:grpSpPr>
            <a:xfrm>
              <a:off x="981075" y="4781550"/>
              <a:ext cx="1819275" cy="366712"/>
              <a:chOff x="981075" y="4781550"/>
              <a:chExt cx="1819275" cy="366712"/>
            </a:xfrm>
          </p:grpSpPr>
          <p:sp>
            <p:nvSpPr>
              <p:cNvPr id="93" name="Rectangle 93"/>
              <p:cNvSpPr/>
              <p:nvPr/>
            </p:nvSpPr>
            <p:spPr>
              <a:xfrm>
                <a:off x="990600" y="4781550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4" name="TextBox 94"/>
              <p:cNvSpPr txBox="1"/>
              <p:nvPr/>
            </p:nvSpPr>
            <p:spPr>
              <a:xfrm>
                <a:off x="990600" y="4781550"/>
                <a:ext cx="1809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c[8]=36</a:t>
                </a:r>
              </a:p>
            </p:txBody>
          </p:sp>
        </p:grpSp>
        <p:sp>
          <p:nvSpPr>
            <p:cNvPr id="96" name="Rectangle 96"/>
            <p:cNvSpPr/>
            <p:nvPr/>
          </p:nvSpPr>
          <p:spPr>
            <a:xfrm>
              <a:off x="3048000" y="4772025"/>
              <a:ext cx="7581900" cy="276225"/>
            </a:xfrm>
            <a:prstGeom prst="rect">
              <a:avLst/>
            </a:prstGeom>
            <a:solidFill>
              <a:srgbClr val="D8E8EF"/>
            </a:solidFill>
            <a:ln w="9525">
              <a:solidFill>
                <a:srgbClr val="167DA8"/>
              </a:solidFill>
            </a:ln>
          </p:spPr>
        </p:sp>
        <p:grpSp>
          <p:nvGrpSpPr>
            <p:cNvPr id="99" name="Group 99"/>
            <p:cNvGrpSpPr/>
            <p:nvPr/>
          </p:nvGrpSpPr>
          <p:grpSpPr>
            <a:xfrm>
              <a:off x="3048000" y="4781550"/>
              <a:ext cx="7581900" cy="337376"/>
              <a:chOff x="3048000" y="4781550"/>
              <a:chExt cx="7581900" cy="337376"/>
            </a:xfrm>
          </p:grpSpPr>
          <p:sp>
            <p:nvSpPr>
              <p:cNvPr id="97" name="Rectangle 97"/>
              <p:cNvSpPr/>
              <p:nvPr/>
            </p:nvSpPr>
            <p:spPr>
              <a:xfrm>
                <a:off x="3048000" y="4781550"/>
                <a:ext cx="75819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98" name="TextBox 98"/>
              <p:cNvSpPr txBox="1"/>
              <p:nvPr/>
            </p:nvSpPr>
            <p:spPr>
              <a:xfrm>
                <a:off x="3048000" y="4781550"/>
                <a:ext cx="75819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[1,8]</a:t>
                </a:r>
              </a:p>
            </p:txBody>
          </p:sp>
        </p:grpSp>
      </p:grpSp>
      <p:sp>
        <p:nvSpPr>
          <p:cNvPr id="101" name="Freeform 101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4" name="Group 104"/>
          <p:cNvGrpSpPr/>
          <p:nvPr/>
        </p:nvGrpSpPr>
        <p:grpSpPr>
          <a:xfrm>
            <a:off x="979932" y="5419725"/>
            <a:ext cx="10202418" cy="410718"/>
            <a:chOff x="979932" y="5419725"/>
            <a:chExt cx="10202418" cy="410718"/>
          </a:xfrm>
        </p:grpSpPr>
        <p:sp>
          <p:nvSpPr>
            <p:cNvPr id="102" name="Rectangle 102"/>
            <p:cNvSpPr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3" name="TextBox 103"/>
            <p:cNvSpPr txBox="1"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c[6] 只覆盖第 5、6 项。奇数下标的 lowbit 为 1，只负责它自己。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c[i]存的是以i结尾的哪一段？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48567"/>
            <a:ext cx="10477500" cy="430244"/>
            <a:chOff x="827056" y="2248567"/>
            <a:chExt cx="10477500" cy="430244"/>
          </a:xfrm>
        </p:grpSpPr>
        <p:sp>
          <p:nvSpPr>
            <p:cNvPr id="7" name="body-responsibility-rule"/>
            <p:cNvSpPr/>
            <p:nvPr/>
          </p:nvSpPr>
          <p:spPr>
            <a:xfrm>
              <a:off x="827056" y="2248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c[i] 保存一块区间的和：右端点是 i，长度是 lowbit(i)。</a:t>
              </a:r>
            </a:p>
          </p:txBody>
        </p:sp>
      </p:grpSp>
      <mc:AlternateContent>
        <mc:Choice Requires="a14">
          <p:sp>
            <p:nvSpPr>
              <p:cNvPr id="9" name="responsibility-formula"/>
              <p:cNvSpPr txBox="1">
                <a:spLocks noGrp="1"/>
              </p:cNvSpPr>
              <p:nvPr/>
            </p:nvSpPr>
            <p:spPr>
              <a:xfrm>
                <a:off x="838200" y="2809875"/>
                <a:ext cx="105156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lowbit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e>
                              </m:d>
                            </m:e>
                          </m:func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115467"/>
            <a:ext cx="10477500" cy="1923383"/>
            <a:chOff x="827056" y="4115467"/>
            <a:chExt cx="10477500" cy="1923383"/>
          </a:xfrm>
        </p:grpSpPr>
        <p:sp>
          <p:nvSpPr>
            <p:cNvPr id="10" name="body-responsibility-examples"/>
            <p:cNvSpPr/>
            <p:nvPr/>
          </p:nvSpPr>
          <p:spPr>
            <a:xfrm>
              <a:off x="827056" y="4115467"/>
              <a:ext cx="10477500" cy="19233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a=[2,1,3,4,5,6,7,8]。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c[4] 存 [1,4]，和为 10；c[6] 存 [5,6]，和为 11。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c[8] 存 [1,8]，和为 36。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按同样规则得到 c=[2,3,3,10,5,11,7,36]。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求前6项的和：先拿末两项，再拿前四项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430244"/>
            <a:chOff x="827056" y="2286667"/>
            <a:chExt cx="10477500" cy="430244"/>
          </a:xfrm>
        </p:grpSpPr>
        <p:sp>
          <p:nvSpPr>
            <p:cNvPr id="7" name="body-query-rule"/>
            <p:cNvSpPr/>
            <p:nvPr/>
          </p:nvSpPr>
          <p:spPr>
            <a:xfrm>
              <a:off x="827056" y="22866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从右端拿走一整块，剩下还是一个前缀，可以继续用相同办法拆。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8200" y="3067050"/>
            <a:ext cx="10229850" cy="1431014"/>
            <a:chOff x="838200" y="3067050"/>
            <a:chExt cx="10229850" cy="1431014"/>
          </a:xfrm>
        </p:grpSpPr>
        <p:sp>
          <p:nvSpPr>
            <p:cNvPr id="11" name="textbox-prefix-four"/>
            <p:cNvSpPr/>
            <p:nvPr/>
          </p:nvSpPr>
          <p:spPr>
            <a:xfrm>
              <a:off x="838200" y="3067050"/>
              <a:ext cx="6667500" cy="666750"/>
            </a:xfrm>
            <a:prstGeom prst="roundRect">
              <a:avLst>
                <a:gd name="adj" fmla="val 17143"/>
              </a:avLst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700" dirty="0">
                  <a:solidFill>
                    <a:srgbClr val="233448"/>
                  </a:solidFill>
                  <a:latin typeface="Consolas"/>
                  <a:ea typeface="Microsoft YaHei"/>
                  <a:cs typeface="Consolas"/>
                </a:rPr>
                <a:t>2　1　3　4</a:t>
              </a:r>
            </a:p>
          </p:txBody>
        </p:sp>
        <p:sp>
          <p:nvSpPr>
            <p:cNvPr id="14" name="textbox-prefix-two"/>
            <p:cNvSpPr/>
            <p:nvPr/>
          </p:nvSpPr>
          <p:spPr>
            <a:xfrm>
              <a:off x="7734300" y="3067050"/>
              <a:ext cx="3333750" cy="666750"/>
            </a:xfrm>
            <a:prstGeom prst="roundRect">
              <a:avLst>
                <a:gd name="adj" fmla="val 17143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　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93856" y="4067842"/>
              <a:ext cx="227323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[1,4]：c[4]=10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80331" y="4067842"/>
              <a:ext cx="227323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[5,6]：c[6]=11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056" y="4915567"/>
            <a:ext cx="10477500" cy="1192244"/>
            <a:chOff x="827056" y="4915567"/>
            <a:chExt cx="10477500" cy="1192244"/>
          </a:xfrm>
        </p:grpSpPr>
        <p:sp>
          <p:nvSpPr>
            <p:cNvPr id="18" name="body-query-calculation"/>
            <p:cNvSpPr/>
            <p:nvPr/>
          </p:nvSpPr>
          <p:spPr>
            <a:xfrm>
              <a:off x="827056" y="4915567"/>
              <a:ext cx="10477500" cy="1192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sum(6)=c[6]+c[4]=11+10=21。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[3,6] 段的和=sum(6)−sum(2)=21−3=18。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，也没有遗漏任何一项。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2943225"/>
            <a:ext cx="6667500" cy="9525"/>
          </a:xfrm>
          <a:custGeom>
            <a:avLst/>
            <a:gdLst/>
            <a:ahLst/>
            <a:cxnLst/>
            <a:rect l="l" t="t" r="r" b="b"/>
            <a:pathLst>
              <a:path w="6667500" h="9525">
                <a:moveTo>
                  <a:pt x="0" y="0"/>
                </a:moveTo>
                <a:lnTo>
                  <a:pt x="666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代码里的n、c，分别保存什么？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把树状数组写成一个 BIT 类型，查询、修改就能共用同一份数据。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是原数组长度；c 开 n+1 格，c[0] 留空不用。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c[i] 仍然表示第 i−lowbit(i)+1～i 项的和。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 c 全为 0；后面逐项加入原值，再进行修改和查询。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sum(x) 返回前 x 项的和，add(x,delta) 把第 x 项增加 delta。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树状数组：准备树状数组共用的数据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记长度，c 保存各块的和，构造时把所有块置为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819959"/>
            <a:chOff x="980439" y="314325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struct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BIT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vector&lt;ll&gt; c;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explicit BIT(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size) : n(size), c(size + 1, 0) {}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add 和 sum 也写在这个结构体里面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768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00698"/>
            <a:ext cx="10202418" cy="753618"/>
            <a:chOff x="979932" y="52006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BIT tree(n) 就准备好 n 个有效位置。c[0] 不用，初值全部为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接下来给这个结构体补上查询 sum 和修改 add。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树状数组查询：取一块，往左退一块</a:t>
            </a:r>
          </a:p>
        </p:txBody>
      </p:sp>
      <p:sp>
        <p:nvSpPr>
          <p:cNvPr id="9" name="textbox-query-code"/>
          <p:cNvSpPr/>
          <p:nvPr/>
        </p:nvSpPr>
        <p:spPr>
          <a:xfrm>
            <a:off x="1023652" y="2447539"/>
            <a:ext cx="10325100" cy="1520142"/>
          </a:xfrm>
          <a:prstGeom prst="roundRect">
            <a:avLst>
              <a:gd name="adj" fmla="val 585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sum(int x) const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result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 (; x &gt; 0; x -= x &amp; -x) result += c[x];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result;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4696492"/>
            <a:ext cx="10477500" cy="1268444"/>
            <a:chOff x="827056" y="4696492"/>
            <a:chExt cx="10477500" cy="1268444"/>
          </a:xfrm>
        </p:grpSpPr>
        <p:sp>
          <p:nvSpPr>
            <p:cNvPr id="10" name="TextBox 10"/>
            <p:cNvSpPr/>
            <p:nvPr/>
          </p:nvSpPr>
          <p:spPr>
            <a:xfrm>
              <a:off x="827056" y="46964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每次加 c[x]，再减 lowbit(x)，转去处理前面剩下的前缀。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x=0 时不进循环，所以 sum(0)=0。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 [l,r] 要减 sum(l−1)，这样第 l 项才会被保留。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447539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第3项加2，哪些区间块也得加2？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4965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项增加 2。只要一块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项，它的和就也增加 2。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2857500"/>
            <a:ext cx="10191750" cy="1885950"/>
            <a:chOff x="990600" y="2857500"/>
            <a:chExt cx="10191750" cy="1885950"/>
          </a:xfrm>
        </p:grpSpPr>
        <p:sp>
          <p:nvSpPr>
            <p:cNvPr id="9" name="Rectangle 9"/>
            <p:cNvSpPr/>
            <p:nvPr/>
          </p:nvSpPr>
          <p:spPr>
            <a:xfrm>
              <a:off x="990600" y="2857500"/>
              <a:ext cx="3143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104900" y="2871788"/>
              <a:ext cx="2914650" cy="410718"/>
              <a:chOff x="1104900" y="2871788"/>
              <a:chExt cx="2914650" cy="410718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104900" y="28717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04900" y="28717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需要改的块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133850" y="2857500"/>
              <a:ext cx="3143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248150" y="2871788"/>
              <a:ext cx="2914650" cy="410718"/>
              <a:chOff x="4248150" y="2871788"/>
              <a:chExt cx="2914650" cy="410718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248150" y="28717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248150" y="28717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覆盖范围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277100" y="2857500"/>
              <a:ext cx="3905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391400" y="2871788"/>
              <a:ext cx="3676650" cy="410718"/>
              <a:chOff x="7391400" y="2871788"/>
              <a:chExt cx="3676650" cy="410718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391400" y="287178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391400" y="287178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原值 → 新值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286125"/>
              <a:ext cx="3143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104900" y="3328988"/>
              <a:ext cx="2914650" cy="410718"/>
              <a:chOff x="1104900" y="3328988"/>
              <a:chExt cx="2914650" cy="410718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104900" y="33289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104900" y="33289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c[3]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133850" y="3286125"/>
              <a:ext cx="3143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248150" y="3328988"/>
              <a:ext cx="2914650" cy="410718"/>
              <a:chOff x="4248150" y="3328988"/>
              <a:chExt cx="2914650" cy="410718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248150" y="33289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248150" y="332898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[3,3]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277100" y="3286125"/>
              <a:ext cx="3905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391400" y="3328988"/>
              <a:ext cx="3676650" cy="410718"/>
              <a:chOff x="7391400" y="3328988"/>
              <a:chExt cx="3676650" cy="410718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391400" y="332898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391400" y="332898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 → 5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771900"/>
              <a:ext cx="3143250" cy="485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104900" y="3814762"/>
              <a:ext cx="2914650" cy="410718"/>
              <a:chOff x="1104900" y="3814762"/>
              <a:chExt cx="2914650" cy="410718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104900" y="3814762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104900" y="3814762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c[4]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133850" y="3771900"/>
              <a:ext cx="3143250" cy="485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248150" y="3814762"/>
              <a:ext cx="2914650" cy="410718"/>
              <a:chOff x="4248150" y="3814762"/>
              <a:chExt cx="2914650" cy="410718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248150" y="3814762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248150" y="3814762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277100" y="3771900"/>
              <a:ext cx="3905250" cy="485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391400" y="3814762"/>
              <a:ext cx="3676650" cy="410718"/>
              <a:chOff x="7391400" y="3814762"/>
              <a:chExt cx="3676650" cy="410718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391400" y="3814762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391400" y="3814762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 → 12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257675"/>
              <a:ext cx="3143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104900" y="4300538"/>
              <a:ext cx="2914650" cy="410718"/>
              <a:chOff x="1104900" y="4300538"/>
              <a:chExt cx="2914650" cy="410718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104900" y="430053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104900" y="430053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c[8]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133850" y="4257675"/>
              <a:ext cx="3143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248150" y="4300538"/>
              <a:ext cx="2914650" cy="410718"/>
              <a:chOff x="4248150" y="4300538"/>
              <a:chExt cx="2914650" cy="410718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248150" y="430053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248150" y="4300538"/>
                <a:ext cx="2914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[1,8]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277100" y="4257675"/>
              <a:ext cx="3905250" cy="48577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391400" y="4300538"/>
              <a:ext cx="3676650" cy="410718"/>
              <a:chOff x="7391400" y="4300538"/>
              <a:chExt cx="3676650" cy="410718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391400" y="430053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391400" y="4300538"/>
                <a:ext cx="3676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36 → 38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79425" y="4943475"/>
            <a:ext cx="10202925" cy="430227"/>
            <a:chOff x="979425" y="4943475"/>
            <a:chExt cx="10202925" cy="430227"/>
          </a:xfrm>
        </p:grpSpPr>
        <p:sp>
          <p:nvSpPr>
            <p:cNvPr id="58" name="Rectangle 58"/>
            <p:cNvSpPr/>
            <p:nvPr/>
          </p:nvSpPr>
          <p:spPr>
            <a:xfrm>
              <a:off x="990600" y="494347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990600" y="4943475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c[6] 只存 [5,6] 的和，不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项，所以仍然是 11。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79932" y="5486400"/>
            <a:ext cx="10202418" cy="753618"/>
            <a:chOff x="979932" y="5486400"/>
            <a:chExt cx="10202418" cy="753618"/>
          </a:xfrm>
        </p:grpSpPr>
        <p:sp>
          <p:nvSpPr>
            <p:cNvPr id="61" name="Rectangle 61"/>
            <p:cNvSpPr/>
            <p:nvPr/>
          </p:nvSpPr>
          <p:spPr>
            <a:xfrm>
              <a:off x="990600" y="54864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990600" y="54864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 sum(6)=11+12=23；第 [3,6] 段的和为 23−3=20。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与原来相比，正好多了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从3走到4、8，下一个块的下标怎样算？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继续看“第 3 项加 2”。从 3 开始，每次加上当前下标的 lowbit。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3162300"/>
            <a:ext cx="10191750" cy="1943100"/>
            <a:chOff x="990600" y="3162300"/>
            <a:chExt cx="10191750" cy="1943100"/>
          </a:xfrm>
        </p:grpSpPr>
        <p:sp>
          <p:nvSpPr>
            <p:cNvPr id="9" name="Rectangle 9"/>
            <p:cNvSpPr/>
            <p:nvPr/>
          </p:nvSpPr>
          <p:spPr>
            <a:xfrm>
              <a:off x="990600" y="3162300"/>
              <a:ext cx="2381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104900" y="3183731"/>
              <a:ext cx="2152650" cy="396050"/>
              <a:chOff x="1104900" y="3183731"/>
              <a:chExt cx="215265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104900" y="318373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04900" y="318373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当前下标 i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371850" y="3162300"/>
              <a:ext cx="2381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486150" y="3183731"/>
              <a:ext cx="2152650" cy="396050"/>
              <a:chOff x="3486150" y="3183731"/>
              <a:chExt cx="215265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486150" y="318373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486150" y="318373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lowbit(i)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753100" y="3162300"/>
              <a:ext cx="25717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867400" y="3183731"/>
              <a:ext cx="2343150" cy="396050"/>
              <a:chOff x="5867400" y="3183731"/>
              <a:chExt cx="2343150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867400" y="3183731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867400" y="3183731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i+lowbit(i)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324850" y="3162300"/>
              <a:ext cx="285750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439150" y="3183731"/>
              <a:ext cx="2628900" cy="396050"/>
              <a:chOff x="8439150" y="3183731"/>
              <a:chExt cx="2628900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439150" y="318373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439150" y="318373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下一块覆盖范围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90925"/>
              <a:ext cx="2381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104900" y="3650456"/>
              <a:ext cx="2152650" cy="396050"/>
              <a:chOff x="1104900" y="3650456"/>
              <a:chExt cx="215265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04900" y="365045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104900" y="365045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371850" y="3590925"/>
              <a:ext cx="2381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486150" y="3650456"/>
              <a:ext cx="2152650" cy="396050"/>
              <a:chOff x="3486150" y="3650456"/>
              <a:chExt cx="2152650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486150" y="365045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486150" y="365045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753100" y="3590925"/>
              <a:ext cx="25717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867400" y="3650456"/>
              <a:ext cx="2343150" cy="396050"/>
              <a:chOff x="5867400" y="3650456"/>
              <a:chExt cx="234315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867400" y="3650456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867400" y="3650456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324850" y="3590925"/>
              <a:ext cx="285750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439150" y="3650456"/>
              <a:ext cx="2628900" cy="396050"/>
              <a:chOff x="8439150" y="3650456"/>
              <a:chExt cx="2628900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439150" y="3650456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439150" y="3650456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[1,4]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095750"/>
              <a:ext cx="238125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104900" y="4155281"/>
              <a:ext cx="2152650" cy="396050"/>
              <a:chOff x="1104900" y="4155281"/>
              <a:chExt cx="2152650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104900" y="415528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104900" y="415528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371850" y="4095750"/>
              <a:ext cx="238125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486150" y="4155281"/>
              <a:ext cx="2152650" cy="396050"/>
              <a:chOff x="3486150" y="4155281"/>
              <a:chExt cx="215265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86150" y="415528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486150" y="4155281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753100" y="4095750"/>
              <a:ext cx="257175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867400" y="4155281"/>
              <a:ext cx="2343150" cy="396050"/>
              <a:chOff x="5867400" y="4155281"/>
              <a:chExt cx="234315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867400" y="4155281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867400" y="4155281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324850" y="4095750"/>
              <a:ext cx="285750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439150" y="4155281"/>
              <a:ext cx="2628900" cy="396050"/>
              <a:chOff x="8439150" y="4155281"/>
              <a:chExt cx="2628900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439150" y="415528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439150" y="4155281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[1,8]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600575"/>
              <a:ext cx="2381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104900" y="4660106"/>
              <a:ext cx="2152650" cy="396050"/>
              <a:chOff x="1104900" y="4660106"/>
              <a:chExt cx="2152650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104900" y="466010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104900" y="466010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3371850" y="4600575"/>
              <a:ext cx="2381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3486150" y="4660106"/>
              <a:ext cx="2152650" cy="396050"/>
              <a:chOff x="3486150" y="4660106"/>
              <a:chExt cx="2152650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3486150" y="466010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3486150" y="4660106"/>
                <a:ext cx="21526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5753100" y="4600575"/>
              <a:ext cx="25717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867400" y="4660106"/>
              <a:ext cx="2343150" cy="396050"/>
              <a:chOff x="5867400" y="4660106"/>
              <a:chExt cx="2343150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867400" y="4660106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5867400" y="4660106"/>
                <a:ext cx="23431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16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324850" y="4600575"/>
              <a:ext cx="285750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439150" y="4660106"/>
              <a:ext cx="2628900" cy="396050"/>
              <a:chOff x="8439150" y="4660106"/>
              <a:chExt cx="2628900" cy="3960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439150" y="4660106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439150" y="4660106"/>
                <a:ext cx="26289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超出 n=8，停止</a:t>
                </a:r>
              </a:p>
            </p:txBody>
          </p:sp>
        </p:grpSp>
      </p:grpSp>
      <p:grpSp>
        <p:nvGrpSpPr>
          <p:cNvPr id="76" name="Group 76"/>
          <p:cNvGrpSpPr/>
          <p:nvPr/>
        </p:nvGrpSpPr>
        <p:grpSpPr>
          <a:xfrm>
            <a:off x="979932" y="5381625"/>
            <a:ext cx="10202418" cy="753618"/>
            <a:chOff x="979932" y="5381625"/>
            <a:chExt cx="10202418" cy="753618"/>
          </a:xfrm>
        </p:grpSpPr>
        <p:sp>
          <p:nvSpPr>
            <p:cNvPr id="74" name="Rectangle 74"/>
            <p:cNvSpPr/>
            <p:nvPr/>
          </p:nvSpPr>
          <p:spPr>
            <a:xfrm>
              <a:off x="990600" y="5381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990600" y="5381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加上最低位的 1 会产生进位，得到更靠后的整块右端点。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它对应下一块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原位置的区间，因此只沿 3→4→8 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树状数组修改：把包含它的块逐个更新</a:t>
            </a:r>
          </a:p>
        </p:txBody>
      </p:sp>
      <p:sp>
        <p:nvSpPr>
          <p:cNvPr id="9" name="textbox-add-code"/>
          <p:cNvSpPr/>
          <p:nvPr/>
        </p:nvSpPr>
        <p:spPr>
          <a:xfrm>
            <a:off x="1023652" y="2552314"/>
            <a:ext cx="10325100" cy="941022"/>
          </a:xfrm>
          <a:prstGeom prst="roundRect">
            <a:avLst>
              <a:gd name="adj" fmla="val 816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add(int x, ll delta)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 (; x &lt;= n; x += x &amp; -x) c[x] += delta;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4239292"/>
            <a:ext cx="10477500" cy="849344"/>
            <a:chOff x="827056" y="4239292"/>
            <a:chExt cx="10477500" cy="849344"/>
          </a:xfrm>
        </p:grpSpPr>
        <p:sp>
          <p:nvSpPr>
            <p:cNvPr id="10" name="body-add-meaning"/>
            <p:cNvSpPr/>
            <p:nvPr/>
          </p:nvSpPr>
          <p:spPr>
            <a:xfrm>
              <a:off x="827056" y="4239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加上 lowbit(x)，找到下一个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原位置的更大区间块。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下标从 1 开始，c 开 n+1 个位置；delta 为负数也可以。</a:t>
              </a:r>
            </a:p>
          </p:txBody>
        </p:sp>
      </p:grpSp>
      <p:sp>
        <p:nvSpPr>
          <p:cNvPr id="14" name="textbox-zero-danger"/>
          <p:cNvSpPr/>
          <p:nvPr/>
        </p:nvSpPr>
        <p:spPr>
          <a:xfrm>
            <a:off x="838200" y="5295900"/>
            <a:ext cx="10477500" cy="723900"/>
          </a:xfrm>
          <a:prstGeom prst="roundRect">
            <a:avLst>
              <a:gd name="adj" fmla="val 1578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更新从 0 开始会卡住：lowbit(0)=0，下标一直不变。</a:t>
            </a:r>
          </a:p>
        </p:txBody>
      </p:sp>
      <p:sp>
        <p:nvSpPr>
          <p:cNvPr id="12" name="Freeform 12"/>
          <p:cNvSpPr/>
          <p:nvPr/>
        </p:nvSpPr>
        <p:spPr>
          <a:xfrm>
            <a:off x="909352" y="2552314"/>
            <a:ext cx="9525" cy="844515"/>
          </a:xfrm>
          <a:custGeom>
            <a:avLst/>
            <a:gdLst/>
            <a:ahLst/>
            <a:cxnLst/>
            <a:rect l="l" t="t" r="r" b="b"/>
            <a:pathLst>
              <a:path w="9525" h="844515">
                <a:moveTo>
                  <a:pt x="0" y="0"/>
                </a:moveTo>
                <a:lnTo>
                  <a:pt x="0" y="8445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838200" y="51720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例5-6 树状数组1：题目要我们做什么？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 n 个整数，接着交错处理单点加数、区间求和两类操作。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每次查询都要使用前面修改后的最新数值。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个初值，再给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x k：第 x 项加 k；2 l r：输出第 l～r 项的和。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2 输出一行，区间两端都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729424"/>
            <a:chOff x="980313" y="4743355"/>
            <a:chExt cx="10202037" cy="729424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数据范围：n,m≤5×10⁵，1≤l≤r≤n，−2³¹≤k&lt;2³¹；任意时刻子区间和在 32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位有符号范围内。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例5-6 树状数组1：对照原题样例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1 5 4 2 3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3 -1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项加 3 后，查 [2,5] 得 14。再把第 3 项减 1、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4 项加 2，查 [1,4] 得 4+5+3+4=16。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例5-6 树状数组1：单点加与区间求和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58092"/>
            <a:ext cx="10477500" cy="1344644"/>
            <a:chOff x="827056" y="2258092"/>
            <a:chExt cx="10477500" cy="1344644"/>
          </a:xfrm>
        </p:grpSpPr>
        <p:sp>
          <p:nvSpPr>
            <p:cNvPr id="7" name="body-bit-operation"/>
            <p:cNvSpPr/>
            <p:nvPr/>
          </p:nvSpPr>
          <p:spPr>
            <a:xfrm>
              <a:off x="827056" y="2258092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单点加：把第 x 项增加 k，调用 tree.add(x,k)。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区间和：求第 l～r 项，计算 tree.sum(r)−tree.sum(l−1)。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72592"/>
            <a:ext cx="10477500" cy="913733"/>
            <a:chOff x="827056" y="3972592"/>
            <a:chExt cx="10477500" cy="913733"/>
          </a:xfrm>
        </p:grpSpPr>
        <p:sp>
          <p:nvSpPr>
            <p:cNvPr id="9" name="body-bit-initialize"/>
            <p:cNvSpPr/>
            <p:nvPr/>
          </p:nvSpPr>
          <p:spPr>
            <a:xfrm>
              <a:off x="827056" y="3972592"/>
              <a:ext cx="10477500" cy="913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初始化时，把每个原值依次 add 进去，耗时 O(n log 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若先算好原数组前缀和 pre，也可以直接取得每块的和：</a:t>
              </a:r>
            </a:p>
          </p:txBody>
        </p:sp>
      </p:grpSp>
      <p:sp>
        <p:nvSpPr>
          <p:cNvPr id="13" name="textbox-linear-initialize"/>
          <p:cNvSpPr/>
          <p:nvPr/>
        </p:nvSpPr>
        <p:spPr>
          <a:xfrm>
            <a:off x="838200" y="5162550"/>
            <a:ext cx="10477500" cy="857250"/>
          </a:xfrm>
          <a:prstGeom prst="roundRect">
            <a:avLst>
              <a:gd name="adj" fmla="val 133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c[i]=pre[i]−pre[i−lowbit(i)]，所有块合计 O(n)。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387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查询在拆块，修改在找包含原位置的块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query-proof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查询：每次取走末尾完整的一块，前面剩下的继续拆。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所有取走的块拼起来，恰好覆盖目标前缀。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72517"/>
            <a:ext cx="10477500" cy="849344"/>
            <a:chOff x="827056" y="3372517"/>
            <a:chExt cx="10477500" cy="849344"/>
          </a:xfrm>
        </p:grpSpPr>
        <p:sp>
          <p:nvSpPr>
            <p:cNvPr id="9" name="body-update-proof"/>
            <p:cNvSpPr/>
            <p:nvPr/>
          </p:nvSpPr>
          <p:spPr>
            <a:xfrm>
              <a:off x="827056" y="33725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修改：原位置变了，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它的块都得改。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不含这个位置的块，原来的区间和仍然正确。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477417"/>
            <a:ext cx="10477500" cy="430244"/>
            <a:chOff x="827056" y="4477417"/>
            <a:chExt cx="10477500" cy="430244"/>
          </a:xfrm>
        </p:grpSpPr>
        <p:sp>
          <p:nvSpPr>
            <p:cNvPr id="11" name="body-complexity"/>
            <p:cNvSpPr/>
            <p:nvPr/>
          </p:nvSpPr>
          <p:spPr>
            <a:xfrm>
              <a:off x="827056" y="4477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两种操作都只走 O(log n) 步，存储 O(n)。</a:t>
              </a:r>
            </a:p>
          </p:txBody>
        </p:sp>
      </p:grpSp>
      <p:sp>
        <p:nvSpPr>
          <p:cNvPr id="15" name="textbox-noninvertible"/>
          <p:cNvSpPr/>
          <p:nvPr/>
        </p:nvSpPr>
        <p:spPr>
          <a:xfrm>
            <a:off x="838200" y="5143500"/>
            <a:ext cx="10477500" cy="876300"/>
          </a:xfrm>
          <a:prstGeom prst="roundRect">
            <a:avLst>
              <a:gd name="adj" fmla="val 1304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318"/>
              </a:lnSpc>
            </a:pPr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区间和可以用两个前缀和相减，最大值却不能这样还原。</a:t>
            </a:r>
            <a:br/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两个前缀最大值都是 9，也不能判断中间一段的最大值。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196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模拟练习：两条路径分别怎么走？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n=8。求前 7 项的和，要取哪些 c？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把第 5 项加 3，要改哪些 c？先写下标，再解释每个块的范围。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600" y="3524250"/>
            <a:ext cx="10191750" cy="1438275"/>
            <a:chOff x="990600" y="3524250"/>
            <a:chExt cx="10191750" cy="1438275"/>
          </a:xfrm>
        </p:grpSpPr>
        <p:sp>
          <p:nvSpPr>
            <p:cNvPr id="9" name="Rectangle 9"/>
            <p:cNvSpPr/>
            <p:nvPr/>
          </p:nvSpPr>
          <p:spPr>
            <a:xfrm>
              <a:off x="990600" y="3524250"/>
              <a:ext cx="285750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104900" y="3552825"/>
              <a:ext cx="2628900" cy="381381"/>
              <a:chOff x="1104900" y="3552825"/>
              <a:chExt cx="262890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104900" y="355282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104900" y="355282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848100" y="3524250"/>
              <a:ext cx="7334250" cy="4286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FFFFFF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62400" y="3552825"/>
              <a:ext cx="7105650" cy="381381"/>
              <a:chOff x="3962400" y="3552825"/>
              <a:chExt cx="710565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62400" y="355282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962400" y="355282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先自己写一写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990600" y="3952875"/>
              <a:ext cx="285750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1104900" y="4019550"/>
              <a:ext cx="2628900" cy="381381"/>
              <a:chOff x="1104900" y="4019550"/>
              <a:chExt cx="26289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1104900" y="4019550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1104900" y="4019550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查询前 7 项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3848100" y="3952875"/>
              <a:ext cx="7334250" cy="504825"/>
            </a:xfrm>
            <a:prstGeom prst="rect">
              <a:avLst/>
            </a:prstGeom>
            <a:solidFill>
              <a:srgbClr val="F3F6FA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3962400" y="4019550"/>
              <a:ext cx="7105650" cy="381381"/>
              <a:chOff x="3962400" y="4019550"/>
              <a:chExt cx="710565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962400" y="4019550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3962400" y="4019550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 7 开始，拿走它负责的末块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4457700"/>
              <a:ext cx="285750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104900" y="4524375"/>
              <a:ext cx="2628900" cy="381381"/>
              <a:chOff x="1104900" y="4524375"/>
              <a:chExt cx="26289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04900" y="452437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104900" y="4524375"/>
                <a:ext cx="2628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5 项加 3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848100" y="4457700"/>
              <a:ext cx="7334250" cy="504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B4C4D7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962400" y="4524375"/>
              <a:ext cx="7105650" cy="381381"/>
              <a:chOff x="3962400" y="4524375"/>
              <a:chExt cx="710565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962400" y="452437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962400" y="4524375"/>
                <a:ext cx="71056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 5 开始，找包含它的更大块</a:t>
                </a:r>
              </a:p>
            </p:txBody>
          </p:sp>
        </p:grpSp>
      </p:grpSp>
      <p:sp>
        <p:nvSpPr>
          <p:cNvPr id="34" name="Freeform 34"/>
          <p:cNvSpPr/>
          <p:nvPr/>
        </p:nvSpPr>
        <p:spPr>
          <a:xfrm>
            <a:off x="990600" y="51435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79932" y="5343525"/>
            <a:ext cx="10202418" cy="753618"/>
            <a:chOff x="979932" y="5343525"/>
            <a:chExt cx="10202418" cy="753618"/>
          </a:xfrm>
        </p:grpSpPr>
        <p:sp>
          <p:nvSpPr>
            <p:cNvPr id="35" name="Rectangle 35"/>
            <p:cNvSpPr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90600" y="53435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查询：7→6→4→0，对应 [7,7]、[5,6]、[1,4]。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修改：5→6→8→16，更新 c[5]、c[6]、c[8]；16 超范围停止。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这次给一整段的每个数同时加 k，然后查询某一个位置的值。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操作仍然交错进行，查询使用最新结果，k 也可以为负数。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个初值，再给 M 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k：第 l～r 项各加 k；2 x：输出第 x 项的值。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 2 输出一行。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数据范围：N,M≤5×10⁵，1≤l≤r≤N；任意时刻元素绝对值≤2³⁰。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1 5 4 2 3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5 -1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[2,4] 加 2 后，第 3 项是 6。随后全体减 1，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再给 [3,5] 加 7，第 4 项变成 2+2−1+7=10。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树状数组2：整段加数，能不能少改几项？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problem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这次要求给整段加数，再查询某一项的值。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例如给 [2,3] 各加 2，用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看看哪里发生变化。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29667"/>
            <a:ext cx="4678394" cy="1268444"/>
            <a:chOff x="827056" y="3429667"/>
            <a:chExt cx="4678394" cy="1268444"/>
          </a:xfrm>
        </p:grpSpPr>
        <p:sp>
          <p:nvSpPr>
            <p:cNvPr id="9" name="body-before"/>
            <p:cNvSpPr/>
            <p:nvPr/>
          </p:nvSpPr>
          <p:spPr>
            <a:xfrm>
              <a:off x="827056" y="3429667"/>
              <a:ext cx="4678394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修改前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 a=[1,4,4,7]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b=[1,3,0,3]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94406" y="3429667"/>
            <a:ext cx="5059394" cy="1268444"/>
            <a:chOff x="6294406" y="3429667"/>
            <a:chExt cx="5059394" cy="1268444"/>
          </a:xfrm>
        </p:grpSpPr>
        <p:sp>
          <p:nvSpPr>
            <p:cNvPr id="11" name="body-after"/>
            <p:cNvSpPr/>
            <p:nvPr/>
          </p:nvSpPr>
          <p:spPr>
            <a:xfrm>
              <a:off x="6294406" y="3429667"/>
              <a:ext cx="5059394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a=[1,6,6,7]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b=[1,5,0,1]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220362"/>
            <a:ext cx="10526775" cy="895934"/>
            <a:chOff x="827025" y="5220362"/>
            <a:chExt cx="10526775" cy="895934"/>
          </a:xfrm>
        </p:grpSpPr>
        <mc:AlternateContent>
          <mc:Choice Requires="a14">
            <p:sp>
              <p:nvSpPr>
                <p:cNvPr id="13" name="body-difference-definition"/>
                <p:cNvSpPr txBox="1"/>
                <p:nvPr/>
              </p:nvSpPr>
              <p:spPr>
                <a:xfrm>
                  <a:off x="827025" y="5220362"/>
                  <a:ext cx="10526775" cy="8959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b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0</m:t>
                      </m:r>
                    </m:oMath>
                  </a14:m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区间内部的相邻差没有变，只有入口与出口变化。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例5-7：左端开始加，右端后面抵消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entry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左端：当前数加 k，前一项不变，所以 b[l]+=k。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内部：两项都加 k，相减以后，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没有变化。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43942"/>
            <a:ext cx="10477500" cy="849344"/>
            <a:chOff x="827056" y="3343942"/>
            <a:chExt cx="10477500" cy="849344"/>
          </a:xfrm>
        </p:grpSpPr>
        <p:sp>
          <p:nvSpPr>
            <p:cNvPr id="9" name="body-exit"/>
            <p:cNvSpPr/>
            <p:nvPr/>
          </p:nvSpPr>
          <p:spPr>
            <a:xfrm>
              <a:off x="827056" y="33439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右端后面：当前数不变，前一项加了 k，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 b[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]−=k，让增加在区间外停止。</a:t>
              </a:r>
            </a:p>
          </p:txBody>
        </p:sp>
      </p:grpSp>
      <mc:AlternateContent>
        <mc:Choice Requires="a14">
          <p:sp>
            <p:nvSpPr>
              <p:cNvPr id="11" name="prefix-recovery"/>
              <p:cNvSpPr txBox="1">
                <a:spLocks noGrp="1"/>
              </p:cNvSpPr>
              <p:nvPr/>
            </p:nvSpPr>
            <p:spPr>
              <a:xfrm>
                <a:off x="838200" y="4324350"/>
                <a:ext cx="10515600" cy="10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b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7056" y="5448967"/>
            <a:ext cx="10477500" cy="532733"/>
            <a:chOff x="827056" y="5448967"/>
            <a:chExt cx="10477500" cy="532733"/>
          </a:xfrm>
        </p:grpSpPr>
        <p:sp>
          <p:nvSpPr>
            <p:cNvPr id="12" name="body-worked-value"/>
            <p:cNvSpPr/>
            <p:nvPr/>
          </p:nvSpPr>
          <p:spPr>
            <a:xfrm>
              <a:off x="827056" y="5448967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例如查询修改后的第 3 项：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前缀 1+5+0=6。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树状数组2：读原值，加入的却是相邻差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 value，用它减去前一个原值，再把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加入树。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1819959"/>
            <a:chOff x="980439" y="314325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previous =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1; i &lt;= n;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ll value; cin &gt;&gt;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tree.add(i, value - previous);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previous = value;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768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00698"/>
            <a:ext cx="10202418" cy="753618"/>
            <a:chOff x="979932" y="5200698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00698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 初始为 0，对应 a[0]=0。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先求差再更新 previous；若顺序颠倒，每次相减都会得到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1036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60"/>
              </a:lnSpc>
            </a:pPr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树状数组2：区间修改变两次单点加，</a:t>
            </a:r>
            <a:br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单点查询变前缀和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714625"/>
            <a:ext cx="10202418" cy="410718"/>
            <a:chOff x="979932" y="271462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714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[l,r] 加 delta，左端开始增加，右端后面停止。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305175"/>
            <a:ext cx="10201911" cy="962709"/>
            <a:chOff x="980439" y="3305175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30517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0517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tree.add(l, delta);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 &lt; n) tree.add(r + 1, -delta);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查询第 p 项：tree.sum(p)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305175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r=n 时，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r+1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在有效范围以外，不需要记录。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sum(p) 累加的是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，得到的才是原数组第 p 项的值。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例5-7 树状数组2：把差分放进树状数组</a:t>
            </a:r>
          </a:p>
        </p:txBody>
      </p:sp>
      <p:sp>
        <p:nvSpPr>
          <p:cNvPr id="9" name="textbox-initialize-code"/>
          <p:cNvSpPr/>
          <p:nvPr/>
        </p:nvSpPr>
        <p:spPr>
          <a:xfrm>
            <a:off x="1023652" y="2295139"/>
            <a:ext cx="10325100" cy="1520142"/>
          </a:xfrm>
          <a:prstGeom prst="roundRect">
            <a:avLst>
              <a:gd name="adj" fmla="val 576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previous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 (int i = 1; i &lt;= n; 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value; cin &gt;&gt; value;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tree.add(i, value - previous); previous = value;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2" name="textbox-update-code"/>
          <p:cNvSpPr/>
          <p:nvPr/>
        </p:nvSpPr>
        <p:spPr>
          <a:xfrm>
            <a:off x="1023652" y="4495414"/>
            <a:ext cx="10325100" cy="651462"/>
          </a:xfrm>
          <a:prstGeom prst="roundRect">
            <a:avLst>
              <a:gd name="adj" fmla="val 1200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tree.add(l, delta);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 (r &lt; n) tree.add(r + 1, -delta);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7056" y="5677567"/>
            <a:ext cx="10477500" cy="430244"/>
            <a:chOff x="827056" y="5677567"/>
            <a:chExt cx="10477500" cy="430244"/>
          </a:xfrm>
        </p:grpSpPr>
        <p:sp>
          <p:nvSpPr>
            <p:cNvPr id="13" name="TextBox 13"/>
            <p:cNvSpPr/>
            <p:nvPr/>
          </p:nvSpPr>
          <p:spPr>
            <a:xfrm>
              <a:off x="827056" y="5677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查询第 l 项：tree.sum(l)。保存的是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块，两类操作都为 O(log n)。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09352" y="2295139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909352" y="4495414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模拟练习：整个数组都加k，该改哪里？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53342"/>
            <a:ext cx="10477500" cy="887444"/>
            <a:chOff x="827056" y="2353342"/>
            <a:chExt cx="10477500" cy="887444"/>
          </a:xfrm>
        </p:grpSpPr>
        <p:sp>
          <p:nvSpPr>
            <p:cNvPr id="7" name="body-question"/>
            <p:cNvSpPr/>
            <p:nvPr/>
          </p:nvSpPr>
          <p:spPr>
            <a:xfrm>
              <a:off x="827056" y="2353342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[1,n] 的每一项都加 k，需要改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的哪些位置？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先找开始、停止的位置，再看看它们是否在查询范围里。</a:t>
              </a:r>
            </a:p>
          </p:txBody>
        </p:sp>
      </p:grpSp>
      <p:sp>
        <p:nvSpPr>
          <p:cNvPr id="11" name="textbox-answer"/>
          <p:cNvSpPr/>
          <p:nvPr/>
        </p:nvSpPr>
        <p:spPr>
          <a:xfrm>
            <a:off x="838200" y="3724275"/>
            <a:ext cx="10477500" cy="1390650"/>
          </a:xfrm>
          <a:prstGeom prst="roundRect">
            <a:avLst>
              <a:gd name="adj" fmla="val 821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只调用 tree.add(1,k)。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停止位置是 n+1，已经超出所有合法查询的范围，可以不存。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610892"/>
            <a:ext cx="10477500" cy="430244"/>
            <a:chOff x="827056" y="5610892"/>
            <a:chExt cx="10477500" cy="430244"/>
          </a:xfrm>
        </p:grpSpPr>
        <p:sp>
          <p:nvSpPr>
            <p:cNvPr id="12" name="body-negative-delta"/>
            <p:cNvSpPr/>
            <p:nvPr/>
          </p:nvSpPr>
          <p:spPr>
            <a:xfrm>
              <a:off x="827056" y="56108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为负数时，仍然是左端加 k、右端后一项减 k。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38200" y="36004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给定一个序列，统计这样的两处位置：左边的位置更靠前，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它保存的数却比右边更大。数值相等不算；不同位置分别计数。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输入：第一行 n，第二行 n 个整数。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输出：整个序列的逆序对总数。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数据范围：n≤5×10⁵，数值≤10⁹；对数可能超过 32 位范围，答案用 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5 4 2 6 3 1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各位置向右找到的更小值数量依次是 4、3、1、2、1、0。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合计 11；数的是位置对，而不是有多少种不同的数值。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逆序对：右边有几个数比当前值小？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942588"/>
            <a:chOff x="827025" y="2267612"/>
            <a:chExt cx="10526775" cy="942588"/>
          </a:xfrm>
        </p:grpSpPr>
        <mc:AlternateContent>
          <mc:Choice Requires="a14">
            <p:sp>
              <p:nvSpPr>
                <p:cNvPr id="7" name="body-definition"/>
                <p:cNvSpPr txBox="1"/>
                <p:nvPr/>
              </p:nvSpPr>
              <p:spPr>
                <a:xfrm>
                  <a:off x="827025" y="2267612"/>
                  <a:ext cx="10526775" cy="942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逆序对 · P1908 / J0508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一对位置满足 </a:t>
                  </a:r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i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&lt;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j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,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&gt;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j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，就构成一个逆序对。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7056" y="3420142"/>
            <a:ext cx="10477500" cy="849344"/>
            <a:chOff x="827056" y="3420142"/>
            <a:chExt cx="10477500" cy="849344"/>
          </a:xfrm>
        </p:grpSpPr>
        <p:sp>
          <p:nvSpPr>
            <p:cNvPr id="9" name="body-two-conditions"/>
            <p:cNvSpPr/>
            <p:nvPr/>
          </p:nvSpPr>
          <p:spPr>
            <a:xfrm>
              <a:off x="827056" y="3420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逐对比较最坏要 O(n²)。可以把位置与数值两个条件分开：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从右往左保证已加入的都在右侧，再用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前缀统计更小的值。</a:t>
              </a:r>
            </a:p>
          </p:txBody>
        </p:sp>
      </p:grpSp>
      <p:sp>
        <p:nvSpPr>
          <p:cNvPr id="13" name="textbox-rank"/>
          <p:cNvSpPr/>
          <p:nvPr/>
        </p:nvSpPr>
        <p:spPr>
          <a:xfrm>
            <a:off x="838200" y="4572000"/>
            <a:ext cx="10477500" cy="1409700"/>
          </a:xfrm>
          <a:prstGeom prst="roundRect">
            <a:avLst>
              <a:gd name="adj" fmla="val 810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a=[3,1,2,1]，排名为 1→1、2→2、3→3。</a:t>
            </a:r>
            <a:br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相同值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用同一个排名；树状数组保存每个排名已出现几次。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这里累计的是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频数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，已经不再是原数值之和。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4481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例5-8：每个左端点分别贡献多少对？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430244"/>
            <a:chOff x="827056" y="2286667"/>
            <a:chExt cx="10477500" cy="430244"/>
          </a:xfrm>
        </p:grpSpPr>
        <p:sp>
          <p:nvSpPr>
            <p:cNvPr id="7" name="body-step-four"/>
            <p:cNvSpPr/>
            <p:nvPr/>
          </p:nvSpPr>
          <p:spPr>
            <a:xfrm>
              <a:off x="827056" y="22866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4、值 1：右侧还空着，贡献 0；加入一个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086767"/>
            <a:ext cx="10477500" cy="430244"/>
            <a:chOff x="827056" y="3086767"/>
            <a:chExt cx="10477500" cy="430244"/>
          </a:xfrm>
        </p:grpSpPr>
        <p:sp>
          <p:nvSpPr>
            <p:cNvPr id="9" name="body-step-three"/>
            <p:cNvSpPr/>
            <p:nvPr/>
          </p:nvSpPr>
          <p:spPr>
            <a:xfrm>
              <a:off x="827056" y="3086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3、值 2：右侧有一个 1，贡献 1；加入一个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886867"/>
            <a:ext cx="10477500" cy="430244"/>
            <a:chOff x="827056" y="3886867"/>
            <a:chExt cx="10477500" cy="430244"/>
          </a:xfrm>
        </p:grpSpPr>
        <p:sp>
          <p:nvSpPr>
            <p:cNvPr id="11" name="body-step-two"/>
            <p:cNvSpPr/>
            <p:nvPr/>
          </p:nvSpPr>
          <p:spPr>
            <a:xfrm>
              <a:off x="827056" y="3886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2、值 1：右侧没有更小值，贡献 0；再加入一个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686967"/>
            <a:ext cx="10477500" cy="430244"/>
            <a:chOff x="827056" y="4686967"/>
            <a:chExt cx="10477500" cy="430244"/>
          </a:xfrm>
        </p:grpSpPr>
        <p:sp>
          <p:nvSpPr>
            <p:cNvPr id="13" name="body-step-one"/>
            <p:cNvSpPr/>
            <p:nvPr/>
          </p:nvSpPr>
          <p:spPr>
            <a:xfrm>
              <a:off x="827056" y="46869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1、值 3：右侧的 1、2、1 全更小，贡献 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477542"/>
            <a:ext cx="10477500" cy="532733"/>
            <a:chOff x="827056" y="5477542"/>
            <a:chExt cx="10477500" cy="532733"/>
          </a:xfrm>
        </p:grpSpPr>
        <p:sp>
          <p:nvSpPr>
            <p:cNvPr id="15" name="body-result"/>
            <p:cNvSpPr/>
            <p:nvPr/>
          </p:nvSpPr>
          <p:spPr>
            <a:xfrm>
              <a:off x="827056" y="5477542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总共 4 对位置：(1,2)、(1,3)、(1,4)、(3,4)。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树里存频数，怎样查到“比3小的有几个”？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处理左边的 3 时，右侧已经加入 1、2、1。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按值排名后，排名 1 出现 2 次，排名 2 出现 1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查询前 2 个排名的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和：2+1=3，恰好就是比 3 小的数量。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若当前值是 1，只查排名 0，得到 0；相同的 1 不算更小。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原数组下标决定扫描先后；值的排名决定树状数组下标。两种位置要分清。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逆序对：按排名保存出现次数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05050"/>
            <a:ext cx="10202925" cy="430227"/>
            <a:chOff x="979425" y="23050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050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当前值是 3，右侧已经加入 1、2、1。下面按值的排名计数。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0694" y="3257550"/>
            <a:ext cx="9458706" cy="533400"/>
            <a:chOff x="980694" y="3257550"/>
            <a:chExt cx="9458706" cy="5334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400425"/>
              <a:ext cx="2829306" cy="381381"/>
              <a:chOff x="980694" y="3400425"/>
              <a:chExt cx="28293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400425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400425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值的排名</a:t>
                </a:r>
              </a:p>
            </p:txBody>
          </p:sp>
        </p:grpSp>
        <p:sp>
          <p:nvSpPr>
            <p:cNvPr id="12" name="Rectangle 12"/>
            <p:cNvSpPr/>
            <p:nvPr/>
          </p:nvSpPr>
          <p:spPr>
            <a:xfrm>
              <a:off x="3905250" y="3257550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905250" y="3352800"/>
              <a:ext cx="2152650" cy="430227"/>
              <a:chOff x="3905250" y="3352800"/>
              <a:chExt cx="2152650" cy="430227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90525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390525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Rectangle 16"/>
            <p:cNvSpPr/>
            <p:nvPr/>
          </p:nvSpPr>
          <p:spPr>
            <a:xfrm>
              <a:off x="6096000" y="3257550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6096000" y="3352800"/>
              <a:ext cx="2152650" cy="430227"/>
              <a:chOff x="6096000" y="3352800"/>
              <a:chExt cx="2152650" cy="430227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9600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609600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0" name="Rectangle 20"/>
            <p:cNvSpPr/>
            <p:nvPr/>
          </p:nvSpPr>
          <p:spPr>
            <a:xfrm>
              <a:off x="8286750" y="3257550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286750" y="3352800"/>
              <a:ext cx="2152650" cy="430227"/>
              <a:chOff x="8286750" y="3352800"/>
              <a:chExt cx="2152650" cy="430227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28675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8286750" y="335280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980694" y="4114800"/>
            <a:ext cx="9458706" cy="533400"/>
            <a:chOff x="980694" y="4114800"/>
            <a:chExt cx="9458706" cy="533400"/>
          </a:xfrm>
        </p:grpSpPr>
        <p:grpSp>
          <p:nvGrpSpPr>
            <p:cNvPr id="27" name="Group 27"/>
            <p:cNvGrpSpPr/>
            <p:nvPr/>
          </p:nvGrpSpPr>
          <p:grpSpPr>
            <a:xfrm>
              <a:off x="980694" y="4257675"/>
              <a:ext cx="2829306" cy="381381"/>
              <a:chOff x="980694" y="4257675"/>
              <a:chExt cx="2829306" cy="381381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90600" y="4257675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990600" y="4257675"/>
                <a:ext cx="28194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出现次数</a:t>
                </a:r>
              </a:p>
            </p:txBody>
          </p:sp>
        </p:grpSp>
        <p:sp>
          <p:nvSpPr>
            <p:cNvPr id="28" name="Rectangle 28"/>
            <p:cNvSpPr/>
            <p:nvPr/>
          </p:nvSpPr>
          <p:spPr>
            <a:xfrm>
              <a:off x="3905250" y="4114800"/>
              <a:ext cx="21526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3905250" y="4210050"/>
              <a:ext cx="2152650" cy="430227"/>
              <a:chOff x="3905250" y="4210050"/>
              <a:chExt cx="2152650" cy="430227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90525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2" name="Rectangle 32"/>
            <p:cNvSpPr/>
            <p:nvPr/>
          </p:nvSpPr>
          <p:spPr>
            <a:xfrm>
              <a:off x="6096000" y="4114800"/>
              <a:ext cx="2152650" cy="533400"/>
            </a:xfrm>
            <a:prstGeom prst="rect">
              <a:avLst/>
            </a:prstGeom>
            <a:solidFill>
              <a:srgbClr val="167DA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6096000" y="4210050"/>
              <a:ext cx="2152650" cy="430227"/>
              <a:chOff x="6096000" y="4210050"/>
              <a:chExt cx="2152650" cy="430227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609600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609600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6" name="Rectangle 36"/>
            <p:cNvSpPr/>
            <p:nvPr/>
          </p:nvSpPr>
          <p:spPr>
            <a:xfrm>
              <a:off x="8286750" y="4114800"/>
              <a:ext cx="2152650" cy="533400"/>
            </a:xfrm>
            <a:prstGeom prst="rect">
              <a:avLst/>
            </a:prstGeom>
            <a:solidFill>
              <a:srgbClr val="F2F6F8"/>
            </a:solidFill>
            <a:ln w="9525">
              <a:solidFill>
                <a:srgbClr val="CAD5DE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286750" y="4210050"/>
              <a:ext cx="2152650" cy="430227"/>
              <a:chOff x="8286750" y="4210050"/>
              <a:chExt cx="2152650" cy="43022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28675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8286750" y="4210050"/>
                <a:ext cx="2152650" cy="419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41" name="Freeform 41"/>
          <p:cNvSpPr/>
          <p:nvPr/>
        </p:nvSpPr>
        <p:spPr>
          <a:xfrm>
            <a:off x="990600" y="5219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979932" y="5419725"/>
            <a:ext cx="10202418" cy="410718"/>
            <a:chOff x="979932" y="5419725"/>
            <a:chExt cx="10202418" cy="410718"/>
          </a:xfrm>
        </p:grpSpPr>
        <p:sp>
          <p:nvSpPr>
            <p:cNvPr id="42" name="Rectangle 42"/>
            <p:cNvSpPr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90600" y="54197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查排名 1～2 的总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2+1=3，因此这一个 3 新增 3 对逆序。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逆序对：先确定当前值对应的排名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values 已由原数组复制、排序、去重得到，原数组顺序不动。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rank = lower_bound(values.begin(), values.end(), a[i])</a:t>
              </a:r>
            </a:p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- values.begin() + 1;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这两行在从右往左的循环里。lower_bound 给出从 0 开始的位置，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 1 才能变成树状数组的正下标；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相同值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得到同一排名。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逆序对：先数右侧更小值，再把当前值加进去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树里已经存着右侧各排名的出现次数。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43250"/>
            <a:ext cx="10201911" cy="676959"/>
            <a:chOff x="980439" y="314325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4325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+= tree.sum(rank - 1);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tree.add(rank, 1);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4325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81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05375"/>
            <a:ext cx="10202418" cy="753618"/>
            <a:chOff x="979932" y="4905375"/>
            <a:chExt cx="10202418" cy="753618"/>
          </a:xfrm>
        </p:grpSpPr>
        <p:sp>
          <p:nvSpPr>
            <p:cNvPr id="14" name="Rectangle 14"/>
            <p:cNvSpPr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053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sum(rank−1) 只数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严格更小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，add(rank,1) 加的是一次出现。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不是把 a[i] 加进去。answer 初始为 0，类型用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 逆序对：先查更小值，再加入自己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430244"/>
            <a:chOff x="827056" y="2267617"/>
            <a:chExt cx="10477500" cy="430244"/>
          </a:xfrm>
        </p:grpSpPr>
        <p:sp>
          <p:nvSpPr>
            <p:cNvPr id="7" name="body-compression"/>
            <p:cNvSpPr/>
            <p:nvPr/>
          </p:nvSpPr>
          <p:spPr>
            <a:xfrm>
              <a:off x="827056" y="2267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values 是原数组复制后排序、去重得到的值表，原数组顺序不动。</a:t>
              </a:r>
            </a:p>
          </p:txBody>
        </p:sp>
      </p:grpSp>
      <p:sp>
        <p:nvSpPr>
          <p:cNvPr id="11" name="textbox-inversion-code"/>
          <p:cNvSpPr/>
          <p:nvPr/>
        </p:nvSpPr>
        <p:spPr>
          <a:xfrm>
            <a:off x="1023652" y="2942839"/>
            <a:ext cx="10325100" cy="2099034"/>
          </a:xfrm>
          <a:prstGeom prst="roundRect">
            <a:avLst>
              <a:gd name="adj" fmla="val 447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answer =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 (int i = n - 1; i &gt;= 0; --i)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rank = lower_bound(values.begin(), values.end(), a[i])</a:t>
            </a:r>
          </a:p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- values.begin() + 1;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answer += tree.sum(rank - 1);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tree.add(rank, 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677567"/>
            <a:ext cx="10477500" cy="430244"/>
            <a:chOff x="827056" y="5677567"/>
            <a:chExt cx="10477500" cy="430244"/>
          </a:xfrm>
        </p:grpSpPr>
        <p:sp>
          <p:nvSpPr>
            <p:cNvPr id="12" name="body-strict"/>
            <p:cNvSpPr/>
            <p:nvPr/>
          </p:nvSpPr>
          <p:spPr>
            <a:xfrm>
              <a:off x="827056" y="5677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rank−1 只统计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严格更小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的值；排名从 1 开始，总对数用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2942839"/>
            <a:ext cx="9525" cy="2002526"/>
          </a:xfrm>
          <a:custGeom>
            <a:avLst/>
            <a:gdLst/>
            <a:ahLst/>
            <a:cxnLst/>
            <a:rect l="l" t="t" r="r" b="b"/>
            <a:pathLst>
              <a:path w="9525" h="2002526">
                <a:moveTo>
                  <a:pt x="0" y="0"/>
                </a:moveTo>
                <a:lnTo>
                  <a:pt x="0" y="200252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树状数组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例5-8：全相等与全降序，各能检查什么？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correctness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每个逆序对只在处理它的左端点时计入一次。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那时右端点已经加入，因此不会漏数，也不会数两遍。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10617"/>
            <a:ext cx="10477500" cy="430244"/>
            <a:chOff x="827056" y="3410617"/>
            <a:chExt cx="10477500" cy="430244"/>
          </a:xfrm>
        </p:grpSpPr>
        <p:sp>
          <p:nvSpPr>
            <p:cNvPr id="9" name="body-equal-case"/>
            <p:cNvSpPr/>
            <p:nvPr/>
          </p:nvSpPr>
          <p:spPr>
            <a:xfrm>
              <a:off x="827056" y="3410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全相等时应为 0。若查到 rank，就把相等值也误算进来了。</a:t>
              </a:r>
            </a:p>
          </p:txBody>
        </p:sp>
      </p:grpSp>
      <mc:AlternateContent>
        <mc:Choice Requires="a14">
          <p:sp>
            <p:nvSpPr>
              <p:cNvPr id="11" name="maximum"/>
              <p:cNvSpPr txBox="1">
                <a:spLocks noGrp="1"/>
              </p:cNvSpPr>
              <p:nvPr/>
            </p:nvSpPr>
            <p:spPr>
              <a:xfrm>
                <a:off x="838200" y="4029075"/>
                <a:ext cx="5715000" cy="895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inv</m:t>
                              </m:r>
                            </m:fName>
                            <m:e/>
                          </m:func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6999256" y="4334542"/>
            <a:ext cx="4354544" cy="759882"/>
            <a:chOff x="6999256" y="4334542"/>
            <a:chExt cx="4354544" cy="759882"/>
          </a:xfrm>
        </p:grpSpPr>
        <p:sp>
          <p:nvSpPr>
            <p:cNvPr id="12" name="body-descending"/>
            <p:cNvSpPr/>
            <p:nvPr/>
          </p:nvSpPr>
          <p:spPr>
            <a:xfrm>
              <a:off x="6999256" y="4334542"/>
              <a:ext cx="4354544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严格降序时，每对位置都成为逆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序对。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56" y="5382292"/>
            <a:ext cx="10477500" cy="608933"/>
            <a:chOff x="827056" y="5382292"/>
            <a:chExt cx="10477500" cy="608933"/>
          </a:xfrm>
        </p:grpSpPr>
        <p:sp>
          <p:nvSpPr>
            <p:cNvPr id="14" name="body-complexity"/>
            <p:cNvSpPr/>
            <p:nvPr/>
          </p:nvSpPr>
          <p:spPr>
            <a:xfrm>
              <a:off x="827056" y="5382292"/>
              <a:ext cx="10477500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排序、离散化与扫描总时间 O(n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1333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课后习题：先看操作，需要维护什么？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有的题要第几小，有的题要把多条有序序列合起来，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还有的题需要不断修改、统计数量或数值和。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先读清题意，再决定数据结构里保存什么。</a:t>
            </a:r>
          </a:p>
        </p:txBody>
      </p:sp>
    </p:spTree>
  </p:cSld>
  <p:clrMapOvr>
    <a:masterClrMapping/>
  </p:clrMapOvr>
  <p:transition p14:dur="350">
    <p:fade/>
  </p:transition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线性建堆：叶子还需要下沉吗？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把所有数逐个 push，最坏 O(n log n)。能不能一次把数组整理成堆？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从最后一个非叶子往前处理，每个父亲都对已经成堆的子树下沉。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34442"/>
            <a:ext cx="10477500" cy="1268444"/>
            <a:chOff x="827056" y="3534442"/>
            <a:chExt cx="10477500" cy="1268444"/>
          </a:xfrm>
        </p:grpSpPr>
        <p:sp>
          <p:nvSpPr>
            <p:cNvPr id="9" name="body-answer"/>
            <p:cNvSpPr/>
            <p:nvPr/>
          </p:nvSpPr>
          <p:spPr>
            <a:xfrm>
              <a:off x="827056" y="35344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这种从下往上的建堆，通常叫 Floyd 建堆，时间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越高的结点越少，所有结点下沉层数相加是线性量。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之后仍要逐个取根，整个堆排序还是 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87042"/>
            <a:ext cx="10477500" cy="811244"/>
            <a:chOff x="827056" y="5287042"/>
            <a:chExt cx="10477500" cy="811244"/>
          </a:xfrm>
        </p:grpSpPr>
        <p:sp>
          <p:nvSpPr>
            <p:cNvPr id="11" name="body-experiment"/>
            <p:cNvSpPr/>
            <p:nvPr/>
          </p:nvSpPr>
          <p:spPr>
            <a:xfrm>
              <a:off x="827056" y="5287042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若比较耗时，要用相同编译设置、同一批数据，多测几次。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分别记录建堆与完整排序的时间，不能凭感觉报固定加速倍数。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黑匣子：题目要我们做什么？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按给定顺序不断加入数。第 i 次 GET 要返回当时第 i 小的数，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 只查询，不删除。u[i] 表示这次查询前，已经加入多少个数。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输入：m、n；m 个依次加入的数；n 个不下降的 u[i]。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次查询在前 u[i] 个数中找第 i 小，每次输出一行。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保证查询有足够的数，即 i≤u[i]≤m。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数据范围：m,n≤2×10⁵，|a[i]|≤2×10⁹；u[i] 可相等，同一集合可能连续查询。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黑匣子：对照原题样例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1 -4 2 8 -1000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1 2 6 6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253300"/>
            <a:chOff x="6657213" y="2647950"/>
            <a:chExt cx="4487037" cy="12533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1 项的第 1 小是 3；前 2 项的第 2 小是 3。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6 项排序为 −1000、−4、1、2、3、8，第 3、4 小是 1、2。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黑匣子：怎样随时找到第i小？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次 GET，要输出当前第 i 小的数。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试着把当前最小的 i 个分一边，其余数分另一边。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34442"/>
            <a:ext cx="10477500" cy="1268444"/>
            <a:chOff x="827056" y="3534442"/>
            <a:chExt cx="10477500" cy="1268444"/>
          </a:xfrm>
        </p:grpSpPr>
        <p:sp>
          <p:nvSpPr>
            <p:cNvPr id="9" name="body-heap-answer"/>
            <p:cNvSpPr/>
            <p:nvPr/>
          </p:nvSpPr>
          <p:spPr>
            <a:xfrm>
              <a:off x="827056" y="35344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较小的 i 项放大根堆，其余放小根堆。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保证左边任意数都不大于右边，且左堆恰好有 i 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那么左堆中最大的，也就是大根堆顶，正好是答案。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06092"/>
            <a:ext cx="10477500" cy="801719"/>
            <a:chOff x="827056" y="5306092"/>
            <a:chExt cx="10477500" cy="801719"/>
          </a:xfrm>
        </p:grpSpPr>
        <p:sp>
          <p:nvSpPr>
            <p:cNvPr id="11" name="body-change-rank"/>
            <p:cNvSpPr/>
            <p:nvPr/>
          </p:nvSpPr>
          <p:spPr>
            <a:xfrm>
              <a:off x="827056" y="5306092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 GET 把目标排名加 1，再移动堆顶调整数量。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 按两边分界插入，必要时搬动堆顶，恢复数量和大小关系。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中位数：题目要我们做什么？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依次读入 N 个数。每读到奇数个数，就把目前这些数排序后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位于正中间的数输出。这些查询只针对前 1、3、5……项。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782652"/>
            <a:chOff x="979425" y="3324177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输入：N，以及 N 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输出若干行，依次为各个奇数长度前缀的中位数。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20995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390930"/>
            <a:ext cx="10202037" cy="396050"/>
            <a:chOff x="980313" y="439093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9093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数据范围：N≤10⁵，0≤A[i]≤10⁹；相等值照常保留。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中位数：对照原题样例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1 3 5 7 9 11 6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253300"/>
            <a:chOff x="6657213" y="2647950"/>
            <a:chExt cx="4487037" cy="12533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1、3、5 项的中位数分别是 1、3、5。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7 项排序为 1、3、5、6、7、9、11，中间的第 4 个是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中位数：把中间位置留在两堆交界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逐个读入数，要输出前 1、3、5……项的中位数。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仍用两堆，把较小一半与较大一半分开。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72542"/>
            <a:ext cx="10477500" cy="1268444"/>
            <a:chOff x="827056" y="3572542"/>
            <a:chExt cx="10477500" cy="1268444"/>
          </a:xfrm>
        </p:grpSpPr>
        <p:sp>
          <p:nvSpPr>
            <p:cNvPr id="9" name="body-invariants"/>
            <p:cNvSpPr/>
            <p:nvPr/>
          </p:nvSpPr>
          <p:spPr>
            <a:xfrm>
              <a:off x="827056" y="35725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较小部分放大根堆，较大部分放小根堆，分界始终有序。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两堆数量最多差 1；奇数长度时，左边恰好多一项。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左边最大的那项，就落在排序后的中间位置。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06092"/>
            <a:ext cx="10477500" cy="801719"/>
            <a:chOff x="827056" y="5306092"/>
            <a:chExt cx="10477500" cy="801719"/>
          </a:xfrm>
        </p:grpSpPr>
        <p:sp>
          <p:nvSpPr>
            <p:cNvPr id="11" name="body-operation"/>
            <p:cNvSpPr/>
            <p:nvPr/>
          </p:nvSpPr>
          <p:spPr>
            <a:xfrm>
              <a:off x="827056" y="5306092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插入后移动堆顶，恢复数量差。相等值也正常保存。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 O(N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序列合并：题目要我们做什么？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 都是长度为 N 的不下降序列。从 A、B 各取一项相加，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 N² 个位置组合。输出这些和中最小的 N 个，按从小到大排列。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不同组合产生相同的和，也要分别保留。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输入：N，接着两行分别给出有序序列 A、B。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输出：最小的 N 个和，用空格隔开。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数据范围：N≤10⁵，1≤A[i],B[i]≤10⁹。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序列合并：对照原题样例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2 6 6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1 4 8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3 6 7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最小的三个和是 2+1=3、2+4=6、6+1=7。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中另一个 6 也会产生一个 7，但这次只需要前三项。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序列合并：只把每条链的第一项放进堆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两个有序序列各取一个数相加，要找所有两两和中最小的 N 个。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A[i]，A[i]+B[1]、A[i]+B[2]……就是一条有序链。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72542"/>
            <a:ext cx="10477500" cy="1268444"/>
            <a:chOff x="827056" y="3572542"/>
            <a:chExt cx="10477500" cy="1268444"/>
          </a:xfrm>
        </p:grpSpPr>
        <p:sp>
          <p:nvSpPr>
            <p:cNvPr id="9" name="body-answer"/>
            <p:cNvSpPr/>
            <p:nvPr/>
          </p:nvSpPr>
          <p:spPr>
            <a:xfrm>
              <a:off x="827056" y="35725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先将 N 条链的首项放入小根堆，记录和及来源 (i,j)。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 (i,j) 后，只补同一链的下一项 (i,j+1)。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 N 次便得到答案；相同的和来自不同选择，也要分别保留。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25142"/>
            <a:ext cx="10477500" cy="792194"/>
            <a:chOff x="827056" y="5325142"/>
            <a:chExt cx="10477500" cy="792194"/>
          </a:xfrm>
        </p:grpSpPr>
        <p:sp>
          <p:nvSpPr>
            <p:cNvPr id="11" name="body-why"/>
            <p:cNvSpPr/>
            <p:nvPr/>
          </p:nvSpPr>
          <p:spPr>
            <a:xfrm>
              <a:off x="827056" y="5325142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尚未入堆的项，不会比同链当前首项更小。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堆最多 N 项，总时间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建筑抢修：题目要我们做什么？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个待修建筑，一次只能修一个，开始修后要连续完成。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修理第 i 个要 T1 秒，必须在它的期限 T2 内完成，否则报废。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从时刻 0 开始，自行安排顺序，最多能修好几个？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输入：N，之后 N 行各给一组 T1、T2。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输出：最多能完成的建筑数量。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数据范围：1≤N&lt;150000，1≤T1&lt;T2&lt;2³¹；总耗时用 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建筑抢修：对照原题样例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100 200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200 1300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1000 1250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2000 3200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先做耗时 100、期限 200 的，再做耗时 1000、期限 1250 的，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再做耗时 200、期限 1300 的，分别在 100、1100、1300 完成，共 3 个。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建筑抢修：来不及全部做，放弃哪一个？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一次只能修一栋，要在各自期限内尽量多修几栋。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按截止时间排序，超时时，想想撤掉哪个任务最省时间。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1268444"/>
            <a:chOff x="827056" y="3553492"/>
            <a:chExt cx="10477500" cy="1268444"/>
          </a:xfrm>
        </p:grpSpPr>
        <p:sp>
          <p:nvSpPr>
            <p:cNvPr id="9" name="body-answer"/>
            <p:cNvSpPr/>
            <p:nvPr/>
          </p:nvSpPr>
          <p:spPr>
            <a:xfrm>
              <a:off x="827056" y="35534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把当前耗时加入大根堆，也加入总耗时。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若总耗时超过期限，就删去已选中最耗时的一项。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同样保留这么多任务，总耗时越小，越有机会接下后面的任务。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96567"/>
            <a:ext cx="10477500" cy="801719"/>
            <a:chOff x="827056" y="5296567"/>
            <a:chExt cx="10477500" cy="801719"/>
          </a:xfrm>
        </p:grpSpPr>
        <p:sp>
          <p:nvSpPr>
            <p:cNvPr id="11" name="body-boundary"/>
            <p:cNvSpPr/>
            <p:nvPr/>
          </p:nvSpPr>
          <p:spPr>
            <a:xfrm>
              <a:off x="827056" y="529656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最长的可能就是刚加入的任务，也允许撤掉它。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排序与堆操作共 O(n log n)，最终堆大小就是最多能修好的数量。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最小函数值：题目要我们做什么？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n 个二次函数 F[i](x)=A[i]x²+B[i]x+C[i]。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可以取任意正整数，把所有函数在这些 x 处的值放在一起，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从小到大输出前 m 项。不同来源的相同数值分别保留。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输入：n、m；之后每行给一个函数的 A、B、C。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输出：最小的 m 个函数值，放在一行，用空格隔开。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数据范围：n,m≤10000，1≤A≤10，0≤B≤100，0≤C≤10⁴。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最小函数值：对照原题样例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1 7 1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9 12 12 19 25 29 31 44 45 54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三个函数在 x=1 处分别为 12、12、9，开头输出 9、12、12。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每次取走某个函数的一个值，再考虑该函数的下一个 x。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最小函数值：每个函数都排成一条递增链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每个函数取 x=1、2、3……，会得到一串递增值。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n 个函数的全部取值中，找最小 m 项，可以看成合并 n 条有序链。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72542"/>
            <a:ext cx="10477500" cy="1268444"/>
            <a:chOff x="827056" y="3572542"/>
            <a:chExt cx="10477500" cy="1268444"/>
          </a:xfrm>
        </p:grpSpPr>
        <p:sp>
          <p:nvSpPr>
            <p:cNvPr id="9" name="body-answer"/>
            <p:cNvSpPr/>
            <p:nvPr/>
          </p:nvSpPr>
          <p:spPr>
            <a:xfrm>
              <a:off x="827056" y="35725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每条链先放 F[i](1)，堆里同时记录函数编号和自变量。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弹出 F[i](x) 后，补 F[i](x+1)，重复取 m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同一个数值来自不同函数或位置时，仍然分别计数。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87042"/>
            <a:ext cx="10477500" cy="811244"/>
            <a:chOff x="827056" y="5287042"/>
            <a:chExt cx="10477500" cy="811244"/>
          </a:xfrm>
        </p:grpSpPr>
        <p:sp>
          <p:nvSpPr>
            <p:cNvPr id="11" name="body-boundary"/>
            <p:cNvSpPr/>
            <p:nvPr/>
          </p:nvSpPr>
          <p:spPr>
            <a:xfrm>
              <a:off x="827056" y="5287042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系数条件保证正整数范围内递增，才能只保留各链首项。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 O((n+m)log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操作系统：题目要我们做什么？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一台 CPU 按优先级处理进程，数值越大越优先；同优先级先到先做。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更高优先级进程到来，可以中断当前进程；旧进程保留剩余时间。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请按完成顺序输出每个进程的编号和完成时刻。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输入到文件结束：每行给编号、到达时刻、执行时间、优先级。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数据已按到达时刻排列，同优先级进程不会同时到达。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输出：每个完成进程一行，给编号和完成时刻。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729424"/>
            <a:chOff x="980313" y="5095780"/>
            <a:chExt cx="10202037" cy="729424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数据范围：四个输入数均≤10⁸；任意时刻等待队列≤15000 项，时刻累计用 64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操作系统：对照原题样例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647950"/>
            <a:ext cx="5248401" cy="2171778"/>
            <a:chOff x="980949" y="2647950"/>
            <a:chExt cx="5248401" cy="2171778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62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62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1 1 5 3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2 10 5 1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3 12 7 2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4 20 2 3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5 21 9 4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6 22 2 4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7 23 5 2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8 24 2 4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849" y="2647950"/>
            <a:ext cx="4486401" cy="2171778"/>
            <a:chOff x="6657849" y="2647950"/>
            <a:chExt cx="4486401" cy="2171778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2162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2162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6 32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8 34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7 40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9243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38677"/>
            <a:ext cx="10202418" cy="753618"/>
            <a:chOff x="979932" y="5038677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386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386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进程 1 在时刻 1 到达，执行 5，时刻 6 完成。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进程 2 在 10 开始，12 时被更高优先级的进程 3 抢占，剩余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操作系统：时钟只走到下一次事件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按优先级抢占执行任务，输出各任务的结束时间。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选择只在“有新任务到达”或“当前任务完成”时改变。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43967"/>
            <a:ext cx="10477500" cy="1285208"/>
            <a:chOff x="827056" y="3543967"/>
            <a:chExt cx="10477500" cy="1285208"/>
          </a:xfrm>
        </p:grpSpPr>
        <p:sp>
          <p:nvSpPr>
            <p:cNvPr id="9" name="body-answer"/>
            <p:cNvSpPr/>
            <p:nvPr/>
          </p:nvSpPr>
          <p:spPr>
            <a:xfrm>
              <a:off x="827056" y="3543967"/>
              <a:ext cx="10477500" cy="1285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优先级高的先执行，相同优先级则先到达的先执行。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新任务到达前，能完成就先记录完成，继续取下一个；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还没完成就扣掉已运行时间，保留余量，再加入新任务比较。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06092"/>
            <a:ext cx="10477500" cy="801719"/>
            <a:chOff x="827056" y="5306092"/>
            <a:chExt cx="10477500" cy="801719"/>
          </a:xfrm>
        </p:grpSpPr>
        <p:sp>
          <p:nvSpPr>
            <p:cNvPr id="11" name="body-preemption"/>
            <p:cNvSpPr/>
            <p:nvPr/>
          </p:nvSpPr>
          <p:spPr>
            <a:xfrm>
              <a:off x="827056" y="5306092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同优先级新任务不能抢占先到者。没有任务时，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时钟直接跳到下次到达，不用逐秒空转。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lowbit：不借助负数编码，怎样取最低位1？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假设机器使用原码或反码，怎样取正下标 x 最低的一位 1？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试着观察 x−1，会改变哪些位。</a:t>
              </a:r>
            </a:p>
          </p:txBody>
        </p:sp>
      </p:grpSp>
      <p:sp>
        <p:nvSpPr>
          <p:cNvPr id="11" name="textbox-expression"/>
          <p:cNvSpPr/>
          <p:nvPr/>
        </p:nvSpPr>
        <p:spPr>
          <a:xfrm>
            <a:off x="1022128" y="3643879"/>
            <a:ext cx="10325100" cy="419052"/>
          </a:xfrm>
          <a:prstGeom prst="roundRect">
            <a:avLst>
              <a:gd name="adj" fmla="val 1463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40"/>
              </a:lnSpc>
            </a:pPr>
            <a:r>
              <a:rPr lang="zh-CN" sz="22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>x &amp; ~(x - 1)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4620292"/>
            <a:ext cx="10477500" cy="1351883"/>
            <a:chOff x="827056" y="4620292"/>
            <a:chExt cx="10477500" cy="1351883"/>
          </a:xfrm>
        </p:grpSpPr>
        <p:sp>
          <p:nvSpPr>
            <p:cNvPr id="12" name="body-answer"/>
            <p:cNvSpPr/>
            <p:nvPr/>
          </p:nvSpPr>
          <p:spPr>
            <a:xfrm>
              <a:off x="827056" y="4620292"/>
              <a:ext cx="10477500" cy="1351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x−1 会清掉最低位的 1，并把后面的 0 变成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把它按位取反，再与原 x 做与，只留下原来的最低位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正数的位表示一致，原码、反码都可这样推；x=0 单独返回 0。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7828" y="3643879"/>
            <a:ext cx="9525" cy="307305"/>
          </a:xfrm>
          <a:custGeom>
            <a:avLst/>
            <a:gdLst/>
            <a:ahLst/>
            <a:cxnLst/>
            <a:rect l="l" t="t" r="r" b="b"/>
            <a:pathLst>
              <a:path w="9525" h="307305">
                <a:moveTo>
                  <a:pt x="0" y="0"/>
                </a:moveTo>
                <a:lnTo>
                  <a:pt x="0" y="30730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火柴排队：题目要我们做什么？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两盒各有 n 根火柴，各排成一列，同一列的高度互不相同。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两列的距离是对应位置高度差的平方和。只能交换某一列中相邻两根。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让距离达到最小，求为此需要的最少交换次数。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782652"/>
            <a:chOff x="979425" y="3676602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输入：n，以及两列火柴的高度。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输出：最少交换次数对 10⁸−3 取模的结果。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数据范围：n≤10⁵，0≤a[i],b[i]&lt;2³¹；各列内部高度两两不同。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火柴排队：对照原题样例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3 2 1 4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交换第一列开头的 2、3，两列就完全相同，距离为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至少要交换一次，而一次就能做到，所以输出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火柴排队：先配对，再算交换次数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先让两列火柴的平方距离和最小，再在这些方案中尽量少交换。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先决定哪两根应该配对，再考虑怎样用相邻交换排到一起。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63017"/>
            <a:ext cx="10477500" cy="849344"/>
            <a:chOff x="827056" y="3563017"/>
            <a:chExt cx="10477500" cy="849344"/>
          </a:xfrm>
        </p:grpSpPr>
        <p:sp>
          <p:nvSpPr>
            <p:cNvPr id="9" name="body-matching"/>
            <p:cNvSpPr/>
            <p:nvPr/>
          </p:nvSpPr>
          <p:spPr>
            <a:xfrm>
              <a:off x="827056" y="35630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两列各自按长度排名，让同排名火柴配对。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按第一列原位置，写出每根火柴在第二列的配对位置，得到一个排列。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77462"/>
            <a:ext cx="10526775" cy="1233660"/>
            <a:chOff x="827025" y="4877462"/>
            <a:chExt cx="10526775" cy="1233660"/>
          </a:xfrm>
        </p:grpSpPr>
        <mc:AlternateContent>
          <mc:Choice Requires="a14">
            <p:sp>
              <p:nvSpPr>
                <p:cNvPr id="11" name="body-inversion"/>
                <p:cNvSpPr txBox="1"/>
                <p:nvPr/>
              </p:nvSpPr>
              <p:spPr>
                <a:xfrm>
                  <a:off x="827025" y="4877462"/>
                  <a:ext cx="10526775" cy="12336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>
                    <a:lnSpc>
                      <a:spcPts val="2850"/>
                    </a:lnSpc>
                  </a:pPr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答案是这个位置排列的逆序对数。</a:t>
                  </a:r>
                </a:p>
                <a:p>
                  <a:pPr algn="l">
                    <a:lnSpc>
                      <a:spcPts val="2850"/>
                    </a:lnSpc>
                    <a:spcBef>
                      <a:spcPts val="450"/>
                    </a:spcBef>
                  </a:pPr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一次相邻交换至多消去一个逆序对；冒泡式交换可达到。</a:t>
                  </a:r>
                </a:p>
                <a:p>
                  <a:pPr algn="l"/>
                  <a:r>
                    <a:rPr lang="zh-CN" sz="19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输出前对 </a:t>
                  </a:r>
                  <a14:m>
                    <m:oMath>
                      <m:r>
                        <a:rPr lang="zh-CN" sz="19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  <m:sSup>
                        <m:e>
                          <m:r>
                            <a:rPr lang="zh-CN" sz="19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e>
                        <m:sup>
                          <m:r>
                            <a:rPr lang="zh-CN" sz="19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19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19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3</m:t>
                      </m:r>
                    </m:oMath>
                  </a14:m>
                  <a:r>
                    <a:rPr lang="zh-CN" sz="19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 取模。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配对统计：题目要我们做什么？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个数互不相同。对每个位置 x，在整个序列中找与 a[x]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差的绝对值最小的其他位置 y；并列最近的都保留，记有向配对 (x,y)。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每次给区间 [l,r]，统计两个位置都在该区间的好配对数量。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输入：n、m，n 个数，再给 m 个查询区间。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若第 i 次查到 Ans[i] 对，只输出 Σ i×Ans[i]，不是逐次输出计数。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(x,y) 与 (y,x) 是两个方向；某个方向是否成立要分别判断。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数据范围：n,m≤3×10⁵，1≤a[i]≤10⁹，1≤l≤r≤n，所有 a[i] 不同。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配对统计：对照原题样例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38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53000"/>
            <a:ext cx="10202418" cy="753618"/>
            <a:chOff x="979932" y="49530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53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内有 (1,2)、(2,1) 共 2 对；[1,3] 内再有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(1,3)、(3,1)，共 4 对。最后输出 1×2+2×4=10。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配对统计：先确定谁是谁的最近邻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最近邻在整个序列里确定；查询只检查两端是否都落在 [l,r]。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原题保证所有值不同，按值排序后，只需看前驱和后继。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34442"/>
            <a:ext cx="10477500" cy="849344"/>
            <a:chOff x="827056" y="3534442"/>
            <a:chExt cx="10477500" cy="849344"/>
          </a:xfrm>
        </p:grpSpPr>
        <p:sp>
          <p:nvSpPr>
            <p:cNvPr id="9" name="body-pairs"/>
            <p:cNvSpPr/>
            <p:nvPr/>
          </p:nvSpPr>
          <p:spPr>
            <a:xfrm>
              <a:off x="827056" y="3534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两边同样近就都保留；(x,y) 与 (y,x) 是不同配对，分别判断。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把一对原位置写成 (较小位置,较大位置)，按右端点排序。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801267"/>
            <a:ext cx="10477500" cy="1220819"/>
            <a:chOff x="827056" y="4801267"/>
            <a:chExt cx="10477500" cy="1220819"/>
          </a:xfrm>
        </p:grpSpPr>
        <p:sp>
          <p:nvSpPr>
            <p:cNvPr id="11" name="body-answer"/>
            <p:cNvSpPr/>
            <p:nvPr/>
          </p:nvSpPr>
          <p:spPr>
            <a:xfrm>
              <a:off x="827056" y="4801267"/>
              <a:ext cx="10477500" cy="1220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[l,r] 时，先加入右端点≤r 的配对。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用树状数组统计其中左端点≥l 的数量。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第 i 次计数乘 i，最后求总和，使用 </a:t>
              </a:r>
              <a:r>
                <a:rPr lang="en-US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long long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会场预约：题目要我们做什么？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维护一组预约闭区间。新预约会取代所有与它相交的旧预约，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端点相接也算相交；也可以查询当前一共保留了多少个预约。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5272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324177"/>
            <a:ext cx="10202925" cy="1135077"/>
            <a:chOff x="979425" y="3324177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输入：操作数 n；A l r 表示删除相交旧预约并加入 [l,r]，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输出这次删除的数量；B 表示输出当前预约数量。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每次操作都输出一行，初始没有预约。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56238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4743355"/>
            <a:ext cx="10202037" cy="396050"/>
            <a:chOff x="980313" y="4743355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74335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数据范围：n≤2×10⁵，1≤l≤r≤10⁵。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会场预约：对照原题样例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10 15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17 19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12 17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90 99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11 12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824800"/>
            <a:chOff x="6657213" y="2647950"/>
            <a:chExt cx="4487037" cy="1824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 [12,17] 时，原来的 [10,15]、[17,19] 都被删除，输出 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后来 [11,12] 又删掉 [12,17]；最后还保留 2 个预约。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会场预约：新预约会挤掉哪些旧预约？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新预约加入时，删除所有与它相交的旧预约，再放入新预约。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现存预约互不相交，可以按左端点有序保存。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1268444"/>
            <a:chOff x="827056" y="3553492"/>
            <a:chExt cx="10477500" cy="1268444"/>
          </a:xfrm>
        </p:grpSpPr>
        <p:sp>
          <p:nvSpPr>
            <p:cNvPr id="9" name="body-answer"/>
            <p:cNvSpPr/>
            <p:nvPr/>
          </p:nvSpPr>
          <p:spPr>
            <a:xfrm>
              <a:off x="827056" y="35534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检查可能相交的前驱，再顺着后继找所有相交者。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删完后才插入新预约，并报告删了几项。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闭区间端点碰到也算相交，例如 [1,3] 与 [3,5]。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96567"/>
            <a:ext cx="10477500" cy="801719"/>
            <a:chOff x="827056" y="5296567"/>
            <a:chExt cx="10477500" cy="801719"/>
          </a:xfrm>
        </p:grpSpPr>
        <p:sp>
          <p:nvSpPr>
            <p:cNvPr id="11" name="body-amortized"/>
            <p:cNvSpPr/>
            <p:nvPr/>
          </p:nvSpPr>
          <p:spPr>
            <a:xfrm>
              <a:off x="827056" y="529656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某次可能删很多项，但每项最多被删一次，总删除次数 O(n)。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配合有序集合查找，总时间 O(n 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习题12 削平：题目要我们做什么？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n 的数组最初全为 0。可以修改某一项，也可以只作判断：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能否做 s 轮，每轮选 c 个不同的位置各减 1，且任意数不能变负？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每次判断独立，不实际修改数组；教材称“削平”，洛谷题名“物流”。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051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3676602"/>
            <a:ext cx="10202925" cy="1135077"/>
            <a:chOff x="979425" y="3676602"/>
            <a:chExt cx="10202925" cy="1135077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输入：n、m，再给 m 个操作。U k a：把第 k 项改成 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c s：判断能否做 s 轮，每轮选 c 个不同位置。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 Z 可行输出 TAK，否则输出 NIE。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990600" y="491480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80313" y="5095780"/>
            <a:ext cx="10202037" cy="396050"/>
            <a:chOff x="980313" y="5095780"/>
            <a:chExt cx="10202037" cy="396050"/>
          </a:xfrm>
        </p:grpSpPr>
        <p:sp>
          <p:nvSpPr>
            <p:cNvPr id="14" name="Rectangle 14"/>
            <p:cNvSpPr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09578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数据范围：n,m≤10⁶，1≤c,k≤n，0≤a≤10⁹，1≤s≤10⁹。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习题12 削平：对照原题样例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647950"/>
            <a:ext cx="5248401" cy="2428953"/>
            <a:chOff x="980949" y="2647950"/>
            <a:chExt cx="5248401" cy="2428953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4193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4193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1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2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3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2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2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849" y="2647950"/>
            <a:ext cx="4486401" cy="1143078"/>
            <a:chOff x="6657849" y="2647950"/>
            <a:chExt cx="4486401" cy="1143078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1334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133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NIE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TAK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NIE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TAK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1815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295852"/>
            <a:ext cx="10202418" cy="753618"/>
            <a:chOff x="979932" y="529585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29585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29585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[5,7,0] 做 6 轮、每轮选 2 项，最多只提供 5+6=11 次，不够。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第三项改为 1 后能提供 12 次，可以安排；查询本身不消耗这些数。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每轮不能重复选同一项，会限制多少次？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a=[3,2,1]，希望做 3 轮，每轮选 2 个位置。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135077"/>
            <a:chOff x="979425" y="3314700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1 最多用 3 次，位置 2 最多用 2 次，位置 3 最多用 1 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可以安排：第 1 轮选 1、2；第 2 轮选 1、2；第 3 轮选 1、3。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 6 次，正好填满 3 轮，每轮内部都没重复位置。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一般位置 i 最多用 min(a[i],s) 次。所有位置供给不足 c×s，就一定不行。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总次数够了，为什么也能排进每一轮？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每个位置最多分配 s 次，因此它不需要在同一轮出现两回。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14700"/>
            <a:ext cx="10202925" cy="1487502"/>
            <a:chOff x="979425" y="3314700"/>
            <a:chExt cx="10202925" cy="1487502"/>
          </a:xfrm>
        </p:grpSpPr>
        <p:sp>
          <p:nvSpPr>
            <p:cNvPr id="9" name="Rectangle 9"/>
            <p:cNvSpPr/>
            <p:nvPr/>
          </p:nvSpPr>
          <p:spPr>
            <a:xfrm>
              <a:off x="990600" y="33147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147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从各位置的容量中，一共选出 c×s 次使用。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处理一个位置时，把它的使用分给当前次数最少的若干个不同轮次。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这样各轮的已选数量始终最多相差 1；最后总共 c×s 次，各轮就都是 c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次。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625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每个位置总用量不超过 a[i]，每轮又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不重复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，所以这个安排满足题目要求。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习题12 削平：每个位置最多能贡献多少次？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67617"/>
            <a:ext cx="10477500" cy="849344"/>
            <a:chOff x="827056" y="2267617"/>
            <a:chExt cx="10477500" cy="849344"/>
          </a:xfrm>
        </p:grpSpPr>
        <p:sp>
          <p:nvSpPr>
            <p:cNvPr id="7" name="body-hint"/>
            <p:cNvSpPr/>
            <p:nvPr/>
          </p:nvSpPr>
          <p:spPr>
            <a:xfrm>
              <a:off x="827056" y="2267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每轮选 c 个不同正数各减 1，能不能做满 s 轮？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一个位置原值为 a[i]，最多贡献 min(a[i],s) 次减 1。</a:t>
              </a:r>
            </a:p>
          </p:txBody>
        </p:sp>
      </p:grpSp>
      <mc:AlternateContent>
        <mc:Choice Requires="a14">
          <p:sp>
            <p:nvSpPr>
              <p:cNvPr id="9" name="feasibility"/>
              <p:cNvSpPr txBox="1">
                <a:spLocks noGrp="1"/>
              </p:cNvSpPr>
              <p:nvPr/>
            </p:nvSpPr>
            <p:spPr>
              <a:xfrm>
                <a:off x="838200" y="3371850"/>
                <a:ext cx="10515600" cy="10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n</m:t>
                          </m:r>
                        </m:sup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s</m:t>
                                  </m:r>
                                </m:e>
                              </m:d>
                            </m:e>
                          </m:func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≥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⋅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s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696492"/>
            <a:ext cx="10477500" cy="1441542"/>
            <a:chOff x="827056" y="4696492"/>
            <a:chExt cx="10477500" cy="1441542"/>
          </a:xfrm>
        </p:grpSpPr>
        <p:sp>
          <p:nvSpPr>
            <p:cNvPr id="10" name="body-answer"/>
            <p:cNvSpPr/>
            <p:nvPr/>
          </p:nvSpPr>
          <p:spPr>
            <a:xfrm>
              <a:off x="827056" y="4696492"/>
              <a:ext cx="10477500" cy="14415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把各位置的可用次数相加，够 c×s 就可行。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用两个树状数组按值分别存“数量”和“数值和”：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左侧=小于 s 的数值和+不小于 s 的数量×s。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修改时删旧值、加新值；查询只判断，不实际改数组。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遇到新题，先说清数据结构里存什么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56485"/>
            <a:ext cx="10477500" cy="1099566"/>
            <a:chOff x="824484" y="2356485"/>
            <a:chExt cx="10477500" cy="1099566"/>
          </a:xfrm>
        </p:grpSpPr>
        <p:sp>
          <p:nvSpPr>
            <p:cNvPr id="7" name="body-three-questions"/>
            <p:cNvSpPr/>
            <p:nvPr/>
          </p:nvSpPr>
          <p:spPr>
            <a:xfrm>
              <a:off x="824484" y="2356485"/>
              <a:ext cx="10477500" cy="10995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先说清每个位置保存什么，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再画出一次操作会经过哪些位置，并解释为什么改这些就够了。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63067"/>
            <a:ext cx="10477500" cy="475583"/>
            <a:chOff x="827056" y="3963067"/>
            <a:chExt cx="10477500" cy="475583"/>
          </a:xfrm>
        </p:grpSpPr>
        <p:sp>
          <p:nvSpPr>
            <p:cNvPr id="9" name="body-heap-transfer"/>
            <p:cNvSpPr/>
            <p:nvPr/>
          </p:nvSpPr>
          <p:spPr>
            <a:xfrm>
              <a:off x="827056" y="3963067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堆维护父子大小关系，插入、删除沿一条路径调整。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801267"/>
            <a:ext cx="10477500" cy="475583"/>
            <a:chOff x="827056" y="4801267"/>
            <a:chExt cx="10477500" cy="475583"/>
          </a:xfrm>
        </p:grpSpPr>
        <p:sp>
          <p:nvSpPr>
            <p:cNvPr id="11" name="body-fenwick-transfer"/>
            <p:cNvSpPr/>
            <p:nvPr/>
          </p:nvSpPr>
          <p:spPr>
            <a:xfrm>
              <a:off x="827056" y="4801267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树状数组保存负责区间的和，查询拆块，修改找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包含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原位置的块。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20417"/>
            <a:ext cx="10477500" cy="430244"/>
            <a:chOff x="827056" y="5620417"/>
            <a:chExt cx="10477500" cy="430244"/>
          </a:xfrm>
        </p:grpSpPr>
        <p:sp>
          <p:nvSpPr>
            <p:cNvPr id="13" name="body-final-check"/>
            <p:cNvSpPr/>
            <p:nvPr/>
          </p:nvSpPr>
          <p:spPr>
            <a:xfrm>
              <a:off x="8270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写完再检查相等值、边界、空结构，以及整数是否会溢出。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141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2026-10-08T05:26:16Z</dcterms:created>
  <dcterms:modified xsi:type="dcterms:W3CDTF">2026-10-08T05:26:16Z</dcterms:modified>
  <cp:category/>
  <cp:contentStatus/>
</cp:coreProperties>
</file>