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  <Relationship Id="rId7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章学习线段树。它把一个大区间逐层拆开，使我们既能合并区间信息，也能把整段更新压缩成少量操作。七道例题会逐步改变查询和更新规则。每次先说清结点保存什么，再推导合并和更新方法，最后写出代码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回忆递归、二分、数组存树、前缀和与差分。现在给出一个自拟小例子：数组是一、五、四、二、三，给前四项各加五，再查询第三到第五项的和。我们先不算答案，想想静态前缀和为什么难以处理这样的频繁更新。点击之后明确本章的两个问题：信息能不能从两侧合起来，更新能不能直接作用在整段摘要上。每次还要检查标记的含义和先后顺序，保证进入递归时所依赖的信息正确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先学习线段树最基本的结构。我们从建树、单点修改和区间查询出发，确认递归怎样覆盖目标区间。掌握这个骨架后，再加入延迟下传，使区间更新不必每次走到所有叶子。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棵树对应自拟数组一、五、四、二、三。根负责第一到第五项，和为十五；中点取整后，左孩子负责第一到第三项，和为十，右孩子负责第四到第五项，和为五。继续拆分，直到每个叶子只负责一个位置。左下方的一和五合成六，再与第三项四合成十；右侧的二和三合成五。请指出每一对孩子是否相邻、是否重叠、有没有遗漏。只有不重不漏，父区间的和才等于两侧相加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几个实际结点，与数组需要开多大，是不同的问题。含有n个叶子的这种满二叉分支结构，有n减一个内部结点，所以实际结点总数是二n减一。但是用二倍u和二倍u加一编号时，某些位置会空着。例如n等于六时，实际只有十一个结点，却会用到下标十三，已经超过二n。点击最后的存储建议：常见递归实现分配四n个位置作为安全上界，不能只按实际结点数开二n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间和可以相加，区间最小值也能从两侧的最小值推出。并不是所有看似有用的摘要都足够。先看自拟反例，左段有三个一、两个二，右段有三个三、两个二，两边众数是一和三，但合并后的众数是出现四次的二。再把左段换成四个一、一个二，两侧众数仍然是一和三，合并后的众数却成了一。同样的两份摘要得到不同的整体答案，说明只保存众数丢失了频率细节。这个反例方法以后还会用到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观察建树函数的出口：左右端点相等时，当前区间只有一个元素，直接读原数组。否则取中点，分别建左右孩子，再调用pull把两个和相加。为什么不能先pull？因为孩子尚未初始化。可以用递归归纳理解正确性：叶子正确，两个孩子返回时正确，父亲合并后也正确。每个结点只处理一次，因此建树是线性时间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原数组重新开始，只把第三项四改成九。叶子变成九后，负责第一到第三项的结点由十变成十五，根由十五变成二十。其他结点没有包含被修改的位置，所以无需重算。让学生沿着第三项叶子向上指出所有变化的祖先，再解释为什么这是一条链。单点修改只经过树高那么多层，每层做常数次工作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必须区分结点编号u、结点负责的大写左右端点，以及请求的小写左右端点。请求与当前区间完全无交时，对区间和返回零；请求完整覆盖当前结点时，直接返回已经保存的和；剩下才是部分相交，递归孩子并合并答案。这里的零是加法单位元，不是所有查询都能用的通用返回值。后面求最大值时会重新讨论这个问题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原数组，查询第三到第五项。第一到第三项只被部分覆盖，要继续拆；其中第一到第二项完全无交，停止，第三项完整命中，取四。右侧第四到第五项完整命中，直接取和五，不再访问两个叶子。合起来得到九。请学生注意，我们找到的是一组不重叠的完整树区间，而不是把所有目标元素逐个读出来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刚才的三种关系对应到代码。无交立即返回零，完整覆盖立即返回当前和，只有部分相交才继续往下。这里保留了下一阶段需要的pushdown；在没有待传操作时，它会直接返回。左右递归的结果相加就是当前请求的答案。最常见的错误是完整覆盖后还继续拆，失去整段摘要带来的效率，或者把请求端点和树区间端点混用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什么查询是对数时间？完整覆盖和完全无交的结点都会停止。每一层真正可能继续分裂的，只有被请求左边界、右边界穿过的结点，所以该层总访问数为常数级，乘上对数级树高即可。点击最后的提醒：不能说每层只有两次函数调用，因为还会调用那些进入后马上停止的完整覆盖或无交结点。把本层继续分裂的结点和立即返回的结点一起计数，仍是常数个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六之一是“线段树1”。现在需要给任意区间的每个元素加k，并查询任意区间和。如果沿用单点修改逐项处理，长区间仍然会花线性时间；静态前缀和也无法廉价维护。题目中n和m都可到十万，数列和可到二乘十的十八次方，因此整段和和增量都要使用六十四位整数。接下来关键问题是，长区间完整命中一个结点时，能否只改这一个结点？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先改当前摘要，把孩子的更新暂缓。例如给第一到第三项每项加五，这一段原和十，长度三，因此新和立即变成二十五。孩子暂时仍保存旧的六和四，同时父亲记录lazy等于五。它的含义是，孩子中的每个元素还欠一次加五。当前结点已经反映修改，不能把父亲自己的和也拖到以后。只有以后确实要进入孩子，才需要补齐这笔更新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pply同时处理两个不同含义的量。sum是整段的和，每个元素加k，一共有区间长度这么多个元素，因此增加长度乘k。lazy是每个元素尚待下传的增量，只增加k。若连续加三再加二，最终等价于加五，所以标记能直接相加。让学生解释为什么lazy不乘区间长度，以检查是否真正分清这两个量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当前是叶子，没有孩子；或者标记为零，没有待传操作，都可以返回。否则对左右孩子分别调用apply，再把父标记清零。两个孩子会按各自长度改变区间和，却接收同一个单元素增量。清零防止下次重复下传。父亲的sum不再增加，因为它早已反映了这笔修改。强调这是把已有操作传下去，不是再次执行一次新的全段加法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重新从原数组出发，给第一到第四项加五。左侧第一到第三项完整覆盖，和由十变为二十五，挂标记五，下面的六和四仍可以暂留旧值。右侧第四到第五项只命中一部分，所以只把第四项二改成七，右侧和由五变成十。最后根由十五变成三十五，等于二十五加十。让学生指出为什么第三项显示四并不表示算法漏改，它所欠的更新记录在祖先标记中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间更新按这个顺序执行：无交就返回，完整覆盖就apply并返回，只有部分相交才下传、递归、上传。先下传旧标记，保证孩子接上过去的操作；然后递归处理这次修改；最后pull从正确的孩子重算父亲。如果没有下传就直接用旧孩子重算，父亲已经增加的内容可能被覆盖掉。请学生把每一步与上一页实际经过的结点对应起来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上一页的修改查询第三到第五项。第一到第三项只命中一部分，不能直接取二十五，先把加五下传：第一到第二项的和由六变十六，第三项由四变九。第一到第二项无交，停止；第三项取九。第四到第五项完整命中，直接取十。最终答案十九。懒标记只改变更新发生的时机，不改变请求中的元素和答案含义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停下来问，根是新的，孩子为什么还可以旧？这里的安全条件是，我们从根向下进入孩子之前，一定先补齐父亲的待传操作。完整覆盖当前结点时，当前摘要已经正确，可以直接使用；不进入它的孩子，也就不需要立刻整理整棵子树。建树线性，每次加法或求和对数，空间线性。实现后至少测试整段、单点、长度不是二的幂，以及六十四位数值边界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接下来改变更新规则，而不轻易改变递归骨架。每道题都先想整段信息怎样变化，再设计懒标记。翻转、等差增量、赋值与乘加的操作性质各不相同，尤其要检查操作顺序能不能交换。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六之二的原题初始所有灯都关闭，零表示关，一表示开，可以翻转区间，也可以询问亮灯数量。为了演算，我们从五个零开始，先翻转第二到第三盏，再翻转第五盏，于是得到零、一、一、零、一，共三盏亮灯。这个状态是从合法初态经操作得到的教学例子。问学生，如果把整个区间翻转，新亮灯数能否只由旧亮灯数和长度算出？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为len，旧亮灯数是ones，所以旧暗灯数为len减ones。翻转后，旧暗灯恰好成为新亮灯，因此新亮灯数就是这个差。代码接着把flip异或一，因为两次翻转会互相抵消，只需要记录奇偶性。注意合并两侧亮灯数用加法，而合并同一段上的翻转操作用异或，这两个合并不是同一个问题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同一个教学状态。翻转第二到第四盏，中间的一、一、零变成零、零、一，整段由三盏亮变成两盏亮。再翻同一区间，又恢复原状，共三盏亮。只看中间长度三的部分，它的ones经历二、一、二，待传标记经历零、一、零。请学生用自己选的一个二进制串验证，奇数次翻转等价于一次，偶数次等价于没翻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传函数仍先处理叶子和无标记的出口。如果有一次待传翻转，就分别对左右孩子调用applyFlip，长度分别是中点减左端加一、右端减中点。最后清零父标记，不再改变父亮灯数。更新和查询的递归结构与前面一致，每次仍是对数时间，空间线性。让学生检查左右长度相差一时，是否仍然计算正确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六之三给区间依次加首项K、公差D的等差数列，并查询单点。例如五项初态都为零，给第二到第五项加三、五、七、九，得到零、三、五、七、九。逐项处理长区间依旧太慢。与普通区间加不同，现在增量依赖位置。同一次请求覆盖不同的树结点时，例如走到第四项时，增量已经是七，不能仍用三作为首项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标记first必须有明确的锚点，这里规定它是当前树结点左端点L的增量。原请求从小写l开始加K，走到L跨了L减l步，每步增量增加D，所以first等于K加上这段距离乘D。在刚才的例子中，从位置二走到四跨两步，三加二乘二得到七。因此结点第四到第五项的标记是首项七、公差二，不能照抄请求的首项三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间长度是右端减左端加一，用等差数列求和公式就能直接改变整段sum。首项first，末项是first加长度减一倍公差，首末相加乘长度再除二。对第四到第五项，加七和九，和增加十六。如果这同一个结点随后再加首项一、公差三，即加一和四，合计增量为八和十三，新的首项八、公差五。因此两个标记能逐项相加，但必须相对于同一个左端点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父结点的等差列拆成左右两段。左孩子仍从父左端开始，所以首项不变；右孩子从中点加一开始，需要跨过左半段长度，因此它的首项要增加这段长度乘公差。图中第四到第五项的首项七、公差二，传给第四项的是七，传给第五项的是九。两边公差相同，传完以后父亲的first和diff都清零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pply中的x已经是当前结点的首项，所以可以直接代入等差求和式，并累计first与diff。注意页面下方有两处不同的偏移：请求完整覆盖结点时，从请求左端l移动到结点左端L；父标记传给右孩子时，从L移动到中点加一。它们形式相似，却不是同一个坐标变化。代码中的长整型和一乘长整型写法保证中间乘法按六十四位计算。最后再除以二，不能预先把可能为奇数的一项截断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令公差为零，所有位置都加K，这应该退化成普通区间加，可作为交叉检查。负公差只意味着增量递减，公式仍然成立。另一个关键反例是首项零、公差二，长度三时要加零、二、四，绝不是没有更新。只有first和diff同时为零才可跳过下传。单点查询沿途下传即可，每次对数时间，空间线性，并使用六十四位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六之四支持区间赋值、区间加法和最大值查询。全段设成x后，每一项都等于x，最大值也是x；全段加x后，最大值也增加x。困难在于两类操作混合时，旧操作可能被覆盖。题目规模达到百万，初值和单次更新量绝对值可达十亿，逐点修改不够快，多次累加也必须用六十四位。请先回答，如果刚刚对整段重新赋值，之前的加法还应该保留吗？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同一数组二、四、一做两组实验。第一组先赋零，得到三个零，再加三，得到三个三，最大值三。第二组先加三，得到五、七、四，再赋零，最终三个零，最大值零。两个结果不同，证明操作不可交换。新的赋值会覆盖此前操作，而赋值之后的新加法仍要改变最终常量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hasSet明确区分有没有待传赋值。没有赋值时，只累计addValue；有赋值时，setValue表示最终要设成的常量，后来的加法直接合进这个常量，addValue保持零。新的赋值则重新设hasSet为真，记录x，并清掉旧加法。特别注意，setValue等于零也是合法状态，绝不能拿它充当没有标记的信号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applySet，它把最大值设为x，打开赋值标志，记录x，同时清空旧加法。再看applyAdd，它先让最大值增加x；如果已有赋值，就把x加进setValue，否则累计到addValue。让学生用先赋零再加三验证，最终记录的是赋三，而不是赋零和一份容易丢失的加三。两种函数都必须同步改变结点信息和待传标记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传先处理赋值，用applySet覆盖两个孩子的旧标记，再清父亲的hasSet。之后处理加法，并清addValue。我们的规范状态通常只存在其中一种待传动作，但代码仍清楚保留先覆盖后累加的顺序。修改结束后用两个孩子最大值的较大者更新父亲。请解释为什么父亲的新赋值应当使孩子以前的加法失效，这就是时间顺序在代码里的表现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询负五、负二，正确答案是负二。如果某个无交分支返回零，取最大值时就会被不存在的零污染。因此最大值合并的单位元是负无穷，代码使用六十四位整数的最小值。还要测试赋零、赋负数和大量累加，不能因为样例都是正数就省略边界。正确维护信息与标记后，每次操作对数时间，空间线性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六之五把赋值换成区间乘法，与区间加法共同存在，并对区间和取模。我们先研究单个元素：把它统一写成m乘x再加a，乘k对应k和零，加k对应一和k。这称为仿射形式。只有规定了两个标记共同表示什么，才知道怎样把新的操作接在旧操作之后。接下来重点问，后来乘法是否也要乘到过去积累的加法项上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暂不取模，用一、二、三这个教学数组看清顺序。先加二得到三、四、五，再乘三得到九、十二、十五，和三十六，每个元素最终是三x加六。交换顺序，先乘三再加二，得到五、八、十一，和二十四，每个元素变成三x加二。学生算出两组结果后，再让他们指出哪一项记录了顺序差异：是常数项六和二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旧操作写作f，新来的操作写作g。因为先执行旧操作，所以新操作要套在旧结果外面，得到g括号f括号x。展开后乘数是p乘m，常数项是p乘a再加q。例如旧标记二x加一，新操作三x加四，最终为六x加七。虽然整数乘法的系数可以交换，整个仿射变换不能因此交换，因为常数项依赖先后顺序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单元素变化推广到区间和：原和乘m，每项再加a，总共len项，所以再加a乘len。旧乘法标记乘m；旧加法标记先乘m再加a。三条赋值都来自同一个代数推导，不能只背其中一条。代码每步取模，并用六十四位中间值。调用时，区间乘k传入k和零，区间加k传入一和k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什么下传父标记时，它可以作为孩子的新操作？因为此前只要进入过孩子，父亲当时的旧标记就已先下传；现在仍留在父亲的操作发生得更晚。于是向左右孩子调用同一个apply，长度分别计算，再清回恒等操作。孩子原为二x加一，父亲待传三x加四，组合应为六x加七，不是六x加九。恒等标记通常是一和零，模数为一时所有数都同余于零，代码使用一取模的结果保证判断一致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回答，如果先加二再乘三，只改mul而忘记乘旧add，结果是什么。正确结果是三x加六，错误结果会变成三x加二。旧加数也是旧结果的一部分，所以后来乘法必须作用到它。保持六十四位和及时取模，每次操作对数，空间线性。原题一般数据乘数为正，程序另外测试乘零和模数为一作为鲁棒性边界；这些测试不能误说成原题必须出现的输入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六之六支持单点赋值，以及在指定区间内找最大子段和。子段必须连续而且非空，未必等于整个查询区间。例如负二、三、负一、四，最佳子段是三、负一、四，和六，它跨过左右分界。每次线性扫描仍太慢，我们需要结点摘要。但只知道左右各自的最佳子段，似乎看不到跨界的连接，下一页用反例检验这一点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段A是三、负四、二，左段B是二、负四、三，它们各自best都是三。给两段都接上同一个右段二，A的新答案是二加二等于四，而B的新答案是三加二等于五。输入摘要相同，整体结果不同，所以best不够。缺少的信息，是贴着右端的最佳后缀以及贴着左端的最佳前缀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定义四项信息时，端点限制不能含糊。sum是全段和；prefix是包含左端点的最大非空前缀和；suffix是包含右端点的最大非空后缀和；best才是任意起止的最大非空子段和。叶子只含一个元素，所以四项都等于这个元素，即使它是负数也不能改成零。让学生口述前缀和任意子段的区别，这会直接决定下一页的分类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总和，两侧直接相加。父前缀要么停在左段内，要么吃完左段，再接右段的一个前缀，所以取左前缀与左总和加右前缀的较大值。父后缀完全对称。父best分三类：全在左，全在右，或者跨分界；跨界的一定由左后缀和右前缀拼接，最好就取两者各自的最大值。这三个位置类别完整覆盖所有连续非空子段，所以四个合并式有明确的正确性依据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负二、三作为左段，其总和一、前缀一、后缀三、best三；负一、四作为右段，则是三、三、四、四。依次代入公式，父总和四，前缀取一与一加三的较大值四，后缀取四与三加三的较大值六，best取三、四、三加三的最大值六。这个六对应三、负一、四，正好由左后缀与右前缀连接。请学生把每个数字重新指回实际元素，避免只做形式代入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结构体字段顺序是总和、前缀、后缀、best，返回值也按这个顺序填写。每一行对应刚才推导的一条公式。这里的合并是按真实左右位置拼接，不能随意交换L与R，更不能把两个best直接相加，因为它们可能都不贴着分界，相加之后并非连续子段。请分别指出四行合并式中的候选来自哪一段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询返回整个Info，否则较高层就无法继续计算跨界结果。完整覆盖直接返回结点信息；请求全在左边或右边时，只走对应一侧；只有跨中点时，才把左查询和右查询有序合并。这个写法避免了构造复杂的无交空Info。单点赋值也不能只修改best，必须把叶子的四项同时设成新值，然后沿祖先重新merge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用负五、负二检验非空条件，答案应为负二。若叶子或best默认零，就等于偷偷允许空子段。单点查询必须返回那个点本身；按照原题规则，查询端点逆序时先交换。定义与完整分类保证每次合并正确，而递归只拼接请求内相邻的部分，最终查询也正确。建树线性，每次查询或单点修改对数，空间线性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最后换一种观察空间。前面的叶子代表位置，现在让叶子代表数值或数值排名，保存出现频数。树的分裂形状并没有变，父结点仍把两侧频数相加，于是可以回答某个值域内有多少元素。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用三、一、二、一这个教学序列。位置树的四个叶子保存三、一、二、一，叶子二表示第二个位置，那里放的是一。值域树的三个叶子分别表示数值一、二、三，保存频数二、一、一，叶子二表示数值二出现一次。相等值必须共用叶子。若把一个x改成y，就在值域树里让x频数减一、y频数加一，不能把位置索引和数值索引混淆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六之七统计位置在前、数值却严格更大的逆序对。从左向右扫描，并让树只保存已经出现的数。三最先出现，贡献零；读一时，前面只有三，贡献一；读二时，三和一中只有三更大，贡献一；最后读一时，三和二更大，贡献二。总计四对，两个相等的一不计。每次先查询再插入，保持树的时间含义明确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离散化后的排名从一到V。如果当前已经是最大排名，严格更大的范围是V加一到V，这是空区间，答案应为零。代码最前面同时检查空区间和完全无交，再判断完整覆盖，最后递归两侧相加。这个出口可以防止错误范围被无限继续拆分。让学生以只有一个不同值的数组检查，所有严格较大查询都应为零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复制原数组，排序去重，得到不同值的列表。lower_bound的位置加一就是从一开始的排名，这保留大小关系，也让重复值得到同一排名。扫描时查询rank加一到V，随后插入当前rank，树便始终表示当前元素之前的频数。单个频数最多n，可以用int；总逆序对最多n乘n减一再除二，必须用long long。不要只看频数类型就把最终答案也声明为int。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处理右端点j时，树恰好包含所有位置小于j的元素；查询严格大于当前值的频数，就恰好选出了以j结尾的逆序对。每对只有一个右端点，所以不重不漏。上一章从右向左数较小值，是按左端点分类，两种方式应对同一数组都算出四。排序离散化和扫描都是n乘对数n量级，空间线性，相等值始终被严格范围排除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接下来九道习题只给提示和参考答案。看到提示后先停一下，尝试写出结点要维护什么，再决定如何合并、更新如何作用。核对答案时，不只比较算法名字，还要比较端点条件、单位元和标记顺序。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忠诚数是静态区间最小值查询。提示是最小值可以合并，而且没有修改。参考方法是线段树保存区间最小值，建树线性、查询对数、空间线性；因为静态，也可以用ST表，以n乘对数n预处理换取常数查询。无交返回正无穷，单点返回原值。先让学生说出为什么这里不能照搬区间和的无交零，再显示边界提醒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方差题需要区间加法、平均数和方差。提示是除了和S，还要记录平方和Q。展开每项加k后的平方，新的Q等于旧Q加二k乘旧S，再加长度乘k平方。一定先用旧S更新Q，再改变S和加法标记。平均数是S除以长度，方差是Q除以长度减平均数平方。使用浮点并按题目格式输出，理论方差非负，注意极小负值可能只是舍入误差，而不是允许把明显错误的负答案直接截零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EP在单点翻转后查询最长交替段。提示是跨分界能否交替，只由左侧最后一位与右侧第一位是否不同决定。答案保存首位、末位、长度，以及交替前缀、后缀和最长段。边界不同才能拼左后缀与右前缀，前缀想伸进右边，还要求左边整段交替，后缀同理。单点修改逐层合并，对数时间，根的最长段就是全局答案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元上升子序列要求位置与数值都严格递增。固定中间位置j，左侧严格小于它的数量与右侧严格大于它的数量可以独立相乘，最后对所有中间位置求和。两次树状数组或值域树扫描即可得到这些数量，时间n乘对数n。注意相等值不能计入，乘积和最终总和都用六十四位。提示阶段先让学生解释为什么选择中间项后，左右选择互不约束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色板游戏询问的是不同颜色的集合，不是两侧不同颜色数的简单相加。每种颜色占一个二进制位，结点保存掩码，合并用按位或。整段涂成颜色c时，掩码只保留第c减一位，赋色标记覆盖此前标记。查询合并后数一的位数就是颜色种类。还要处理输入端点逆序，每次操作对数时间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每个字符串中的零和一理解为强制约束，问号不限制这一位。分别维护强制零和强制一的掩码，区间合并都使用按位或。如果两个掩码按位与非零，说明某位同时被要求为零和一，答案为零。没有冲突时，未被任何约束覆盖的自由位每位有两种选择，所以答案是二的自由位数量次方，这里的n是字符串长度。单点修改更新掩码，最后把各次查询结果异或后汇总输出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游历支持非负整数区间开方并向下取整，以及区间求和。提示是重复开方很快稳定在零或一。保存sum和max，若最大值已经不超过一，整段都不会再变化，可以直接跳过；否则只递归到必要叶子。不能只由区间和推出开方后的和，因此不存在可直接套用的通用开方懒标记。每个元素有效变化只有对数的对数次，对整个操作序列计费，得到页面上的总复杂度界，而不是声称每次开方都必然对数时间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序列操作综合覆盖、翻转、数量和最长连续一。翻转会交换连续零和连续一，所以两者的前缀、后缀、最长段都要保存，另外保存ones。覆盖直接重置信息，记录覆盖值，并清除旧翻转。新翻转到来时，若已有覆盖就翻覆盖值，否则异或flip；信息中两套连续段交换，ones取长度的补数。与前面一样，关键是操作时间顺序，每次操作可做到对数时间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ints要动态增删点，查询严格位于给定点右上方的点，先让横坐标最小，再让纵坐标最小。离散化横坐标，每个横坐标维护有序纵坐标集合；线段树记录这一组的最大纵坐标，空集合为负无穷。在严格大于查询横坐标的范围内，向左优先找最大纵坐标仍超过阈值的第一个位置，再在该集合中upper_bound找到最小可行纵坐标。没有可行位置输出负一；增删以后别忘了更新该横坐标的新最大值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章可用四个问题检验自己的设计。信息够不够，可以用相同摘要却产生不同整体答案的反例检查；能否合并，要写出有序的合并式；整段怎样改变，要从单元素规则推出摘要变化；标记怎样复合，要明确新旧操作的时间顺序。最后再查单位元、空区间、全负数组和整数范围，用小数据手算与程序互相核验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650825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2811751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400"/>
            </a:lvl1pPr>
          </a:lstStyle>
          <a:p>
            <a:pPr algn="l" marL="0" indent="0">
              <a:lnSpc>
                <a:spcPts val="33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580640389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8.xml"/>
</Relationships>
</file>

<file path=ppt/slides/_rels/slide4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9.xml"/>
</Relationships>
</file>

<file path=ppt/slides/_rels/slide5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1.xml"/>
</Relationships>
</file>

<file path=ppt/slides/_rels/slide5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2.xml"/>
</Relationships>
</file>

<file path=ppt/slides/_rels/slide5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3.xml"/>
</Relationships>
</file>

<file path=ppt/slides/_rels/slide5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5.xml"/>
</Relationships>
</file>

<file path=ppt/slides/_rels/slide5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6.xml"/>
</Relationships>
</file>

<file path=ppt/slides/_rels/slide5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7.xml"/>
</Relationships>
</file>

<file path=ppt/slides/_rels/slide5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8.xml"/>
</Relationships>
</file>

<file path=ppt/slides/_rels/slide5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9.xml"/>
</Relationships>
</file>

<file path=ppt/slides/_rels/slide6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0.xml"/>
</Relationships>
</file>

<file path=ppt/slides/_rels/slide6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1.xml"/>
</Relationships>
</file>

<file path=ppt/slides/_rels/slide6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2.xml"/>
</Relationships>
</file>

<file path=ppt/slides/_rels/slide6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3.xml"/>
</Relationships>
</file>

<file path=ppt/slides/_rels/slide6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4.xml"/>
</Relationships>
</file>

<file path=ppt/slides/_rels/slide6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5.xml"/>
</Relationships>
</file>

<file path=ppt/slides/_rels/slide6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6.xml"/>
</Relationships>
</file>

<file path=ppt/slides/_rels/slide6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7.xml"/>
</Relationships>
</file>

<file path=ppt/slides/_rels/slide6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8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cover-title Placeholder Carrier"/>
          <p:cNvSpPr txBox="1"/>
          <p:nvPr>
            <p:ph type="title"/>
          </p:nvPr>
        </p:nvSpPr>
        <p:spPr>
          <a:xfrm>
            <a:off x="971550" y="2329815"/>
            <a:ext cx="1976628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线段树</a:t>
            </a:r>
          </a:p>
        </p:txBody>
      </p:sp>
      <p:sp>
        <p:nvSpPr>
          <p:cNvPr id="7" name="cover-subtitle Placeholder Carrier"/>
          <p:cNvSpPr txBox="1"/>
          <p:nvPr>
            <p:ph type="body" idx="2"/>
          </p:nvPr>
        </p:nvSpPr>
        <p:spPr>
          <a:xfrm>
            <a:off x="1014984" y="4137660"/>
            <a:ext cx="5513832" cy="9852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把大区间拆开，</a:t>
            </a:r>
            <a:br/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维护能合并的信息与能复合的更新。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25" y="5582312"/>
            <a:ext cx="10145775" cy="430227"/>
            <a:chOff x="1017525" y="5582312"/>
            <a:chExt cx="10145775" cy="430227"/>
          </a:xfrm>
        </p:grpSpPr>
        <p:sp>
          <p:nvSpPr>
            <p:cNvPr id="8" name="body-chapter-roadmap"/>
            <p:cNvSpPr txBox="1"/>
            <p:nvPr/>
          </p:nvSpPr>
          <p:spPr>
            <a:xfrm>
              <a:off x="1017525" y="5582312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区间摘要 · 懒标记 · 7道例题的推导与实现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两个问题：合得起来吗？改得动吗？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prior-knowledge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已会：递归、二分、数组存树、前缀和与差分。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本章先定义结点信息，再研究更新对它的作用。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63012"/>
            <a:ext cx="10526775" cy="887427"/>
            <a:chOff x="827025" y="3563012"/>
            <a:chExt cx="10526775" cy="887427"/>
          </a:xfrm>
        </p:grpSpPr>
        <p:sp>
          <p:nvSpPr>
            <p:cNvPr id="9" name="body-example-task"/>
            <p:cNvSpPr txBox="1"/>
            <p:nvPr/>
          </p:nvSpPr>
          <p:spPr>
            <a:xfrm>
              <a:off x="827025" y="3563012"/>
              <a:ext cx="10526775" cy="887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a = [1,5,4,2,3]：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给前4项加5，再求第3到第5项之和。</a:t>
              </a:r>
            </a:p>
          </p:txBody>
        </p:sp>
      </p:grpSp>
      <p:sp>
        <p:nvSpPr>
          <p:cNvPr id="13" name="textbox-learning-target"/>
          <p:cNvSpPr/>
          <p:nvPr/>
        </p:nvSpPr>
        <p:spPr>
          <a:xfrm>
            <a:off x="838200" y="4886325"/>
            <a:ext cx="10515600" cy="1114425"/>
          </a:xfrm>
          <a:prstGeom prst="roundRect">
            <a:avLst>
              <a:gd name="adj" fmla="val 10256"/>
            </a:avLst>
          </a:prstGeom>
          <a:solidFill>
            <a:schemeClr val="lt2"/>
          </a:solidFill>
          <a:ln>
            <a:noFill/>
          </a:ln>
        </p:spPr>
        <p:txBody>
          <a:bodyPr wrap="square" lIns="183949" tIns="129111" rIns="183949" bIns="-33476" anchor="t" anchorCtr="0">
            <a:noAutofit/>
          </a:bodyPr>
          <a:lstStyle/>
          <a:p>
            <a:pPr algn="l">
              <a:lnSpc>
                <a:spcPts val="3225"/>
              </a:lnSpc>
            </a:pPr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要能写出合并式，解释标记含义与操作的先后顺序。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用不变量检查每次操作，确认结点信息仍然正确。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5918302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6.1 线段树的建立与操作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4901184" cy="8884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3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从建树、单点修改与区间查询开始，</a:t>
            </a:r>
            <a:br/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再加入延迟下传的区间更新。</a:t>
            </a:r>
          </a:p>
        </p:txBody>
      </p:sp>
    </p:spTree>
  </p:cSld>
  <p:clrMapOvr>
    <a:masterClrMapping/>
  </p:clrMapOvr>
  <p:transition p14:dur="35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每个结点负责一段连续区间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52500" y="2190750"/>
            <a:ext cx="10191750" cy="3076575"/>
            <a:chOff x="952500" y="2190750"/>
            <a:chExt cx="10191750" cy="3076575"/>
          </a:xfrm>
        </p:grpSpPr>
        <p:sp>
          <p:nvSpPr>
            <p:cNvPr id="7" name="Line 7"/>
            <p:cNvSpPr/>
            <p:nvPr/>
          </p:nvSpPr>
          <p:spPr>
            <a:xfrm>
              <a:off x="3619500" y="2705100"/>
              <a:ext cx="2333625" cy="352425"/>
            </a:xfrm>
            <a:custGeom>
              <a:avLst/>
              <a:gdLst/>
              <a:ahLst/>
              <a:cxnLst/>
              <a:rect l="l" t="t" r="r" b="b"/>
              <a:pathLst>
                <a:path w="2333625" h="352425">
                  <a:moveTo>
                    <a:pt x="2333625" y="0"/>
                  </a:moveTo>
                  <a:lnTo>
                    <a:pt x="0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5953125" y="2705100"/>
              <a:ext cx="2428875" cy="352425"/>
            </a:xfrm>
            <a:custGeom>
              <a:avLst/>
              <a:gdLst/>
              <a:ahLst/>
              <a:cxnLst/>
              <a:rect l="l" t="t" r="r" b="b"/>
              <a:pathLst>
                <a:path w="2428875" h="352425">
                  <a:moveTo>
                    <a:pt x="0" y="0"/>
                  </a:moveTo>
                  <a:lnTo>
                    <a:pt x="2428875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381250" y="3543300"/>
              <a:ext cx="1238250" cy="361950"/>
            </a:xfrm>
            <a:custGeom>
              <a:avLst/>
              <a:gdLst/>
              <a:ahLst/>
              <a:cxnLst/>
              <a:rect l="l" t="t" r="r" b="b"/>
              <a:pathLst>
                <a:path w="1238250" h="361950">
                  <a:moveTo>
                    <a:pt x="123825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619500" y="3543300"/>
              <a:ext cx="1714500" cy="361950"/>
            </a:xfrm>
            <a:custGeom>
              <a:avLst/>
              <a:gdLst/>
              <a:ahLst/>
              <a:cxnLst/>
              <a:rect l="l" t="t" r="r" b="b"/>
              <a:pathLst>
                <a:path w="1714500" h="361950">
                  <a:moveTo>
                    <a:pt x="0" y="0"/>
                  </a:moveTo>
                  <a:lnTo>
                    <a:pt x="17145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810500" y="3543300"/>
              <a:ext cx="571500" cy="361950"/>
            </a:xfrm>
            <a:custGeom>
              <a:avLst/>
              <a:gdLst/>
              <a:ahLst/>
              <a:cxnLst/>
              <a:rect l="l" t="t" r="r" b="b"/>
              <a:pathLst>
                <a:path w="571500" h="361950">
                  <a:moveTo>
                    <a:pt x="57150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382000" y="3543300"/>
              <a:ext cx="1905000" cy="361950"/>
            </a:xfrm>
            <a:custGeom>
              <a:avLst/>
              <a:gdLst/>
              <a:ahLst/>
              <a:cxnLst/>
              <a:rect l="l" t="t" r="r" b="b"/>
              <a:pathLst>
                <a:path w="1905000" h="361950">
                  <a:moveTo>
                    <a:pt x="0" y="0"/>
                  </a:moveTo>
                  <a:lnTo>
                    <a:pt x="19050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714500" y="4400550"/>
              <a:ext cx="666750" cy="371475"/>
            </a:xfrm>
            <a:custGeom>
              <a:avLst/>
              <a:gdLst/>
              <a:ahLst/>
              <a:cxnLst/>
              <a:rect l="l" t="t" r="r" b="b"/>
              <a:pathLst>
                <a:path w="666750" h="371475">
                  <a:moveTo>
                    <a:pt x="666750" y="0"/>
                  </a:moveTo>
                  <a:lnTo>
                    <a:pt x="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381250" y="4400550"/>
              <a:ext cx="1428750" cy="371475"/>
            </a:xfrm>
            <a:custGeom>
              <a:avLst/>
              <a:gdLst/>
              <a:ahLst/>
              <a:cxnLst/>
              <a:rect l="l" t="t" r="r" b="b"/>
              <a:pathLst>
                <a:path w="1428750" h="371475">
                  <a:moveTo>
                    <a:pt x="0" y="0"/>
                  </a:moveTo>
                  <a:lnTo>
                    <a:pt x="142875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7" name="textbox-root"/>
            <p:cNvSpPr/>
            <p:nvPr/>
          </p:nvSpPr>
          <p:spPr>
            <a:xfrm>
              <a:off x="4857750" y="2190750"/>
              <a:ext cx="2190750" cy="514350"/>
            </a:xfrm>
            <a:prstGeom prst="roundRect">
              <a:avLst>
                <a:gd name="adj" fmla="val 22222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10434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[1,5] sum=15</a:t>
              </a:r>
            </a:p>
          </p:txBody>
        </p:sp>
        <p:sp>
          <p:nvSpPr>
            <p:cNvPr id="20" name="textbox-left"/>
            <p:cNvSpPr/>
            <p:nvPr/>
          </p:nvSpPr>
          <p:spPr>
            <a:xfrm>
              <a:off x="26670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[1,3] 10</a:t>
              </a:r>
            </a:p>
          </p:txBody>
        </p:sp>
        <p:sp>
          <p:nvSpPr>
            <p:cNvPr id="23" name="textbox-right"/>
            <p:cNvSpPr/>
            <p:nvPr/>
          </p:nvSpPr>
          <p:spPr>
            <a:xfrm>
              <a:off x="74295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[4,5] 5</a:t>
              </a:r>
            </a:p>
          </p:txBody>
        </p:sp>
        <p:sp>
          <p:nvSpPr>
            <p:cNvPr id="26" name="textbox-one-two"/>
            <p:cNvSpPr/>
            <p:nvPr/>
          </p:nvSpPr>
          <p:spPr>
            <a:xfrm>
              <a:off x="152400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[1,2] 6</a:t>
              </a:r>
            </a:p>
          </p:txBody>
        </p:sp>
        <p:sp>
          <p:nvSpPr>
            <p:cNvPr id="29" name="textbox-three"/>
            <p:cNvSpPr/>
            <p:nvPr/>
          </p:nvSpPr>
          <p:spPr>
            <a:xfrm>
              <a:off x="4476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[3,3] 4</a:t>
              </a:r>
            </a:p>
          </p:txBody>
        </p:sp>
        <p:sp>
          <p:nvSpPr>
            <p:cNvPr id="32" name="textbox-four"/>
            <p:cNvSpPr/>
            <p:nvPr/>
          </p:nvSpPr>
          <p:spPr>
            <a:xfrm>
              <a:off x="69532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[4,4] 2</a:t>
              </a:r>
            </a:p>
          </p:txBody>
        </p:sp>
        <p:sp>
          <p:nvSpPr>
            <p:cNvPr id="35" name="textbox-five"/>
            <p:cNvSpPr/>
            <p:nvPr/>
          </p:nvSpPr>
          <p:spPr>
            <a:xfrm>
              <a:off x="9429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[5,5] 3</a:t>
              </a:r>
            </a:p>
          </p:txBody>
        </p:sp>
        <p:sp>
          <p:nvSpPr>
            <p:cNvPr id="38" name="textbox-one"/>
            <p:cNvSpPr/>
            <p:nvPr/>
          </p:nvSpPr>
          <p:spPr>
            <a:xfrm>
              <a:off x="9525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[1,1] 1</a:t>
              </a:r>
            </a:p>
          </p:txBody>
        </p:sp>
        <p:sp>
          <p:nvSpPr>
            <p:cNvPr id="41" name="textbox-two"/>
            <p:cNvSpPr/>
            <p:nvPr/>
          </p:nvSpPr>
          <p:spPr>
            <a:xfrm>
              <a:off x="30480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[2,2] 5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7025" y="5620412"/>
            <a:ext cx="10526775" cy="430227"/>
            <a:chOff x="827025" y="5620412"/>
            <a:chExt cx="10526775" cy="430227"/>
          </a:xfrm>
        </p:grpSpPr>
        <p:sp>
          <p:nvSpPr>
            <p:cNvPr id="43" name="body-partition-rule"/>
            <p:cNvSpPr txBox="1"/>
            <p:nvPr/>
          </p:nvSpPr>
          <p:spPr>
            <a:xfrm>
              <a:off x="827025" y="56204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a=[1,5,4,2,3]；两个孩子相邻、不重不漏，和相加。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结点个数与数组下标不是一回事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49327"/>
            <a:chOff x="827025" y="2267612"/>
            <a:chExt cx="10526775" cy="849327"/>
          </a:xfrm>
        </p:grpSpPr>
        <p:sp>
          <p:nvSpPr>
            <p:cNvPr id="7" name="body-node-count"/>
            <p:cNvSpPr txBox="1"/>
            <p:nvPr/>
          </p:nvSpPr>
          <p:spPr>
            <a:xfrm>
              <a:off x="827025" y="2267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n个单点叶子，每个内部结点恰好有两个孩子。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内部结点 n−1 个，实际结点总数为 2n−1。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24912"/>
            <a:ext cx="10526775" cy="849327"/>
            <a:chOff x="827025" y="3524912"/>
            <a:chExt cx="10526775" cy="849327"/>
          </a:xfrm>
        </p:grpSpPr>
        <p:sp>
          <p:nvSpPr>
            <p:cNvPr id="9" name="body-index-holes"/>
            <p:cNvSpPr txBox="1"/>
            <p:nvPr/>
          </p:nvSpPr>
          <p:spPr>
            <a:xfrm>
              <a:off x="827025" y="35249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用 u*2 与 u*2+1 作为孩子下标，会留下空洞。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n=6 时有11个结点，却会用到下标13，超过2n。</a:t>
              </a:r>
            </a:p>
          </p:txBody>
        </p:sp>
      </p:grpSp>
      <p:sp>
        <p:nvSpPr>
          <p:cNvPr id="13" name="textbox-storage"/>
          <p:cNvSpPr/>
          <p:nvPr/>
        </p:nvSpPr>
        <p:spPr>
          <a:xfrm>
            <a:off x="838200" y="4772025"/>
            <a:ext cx="10515600" cy="1238250"/>
          </a:xfrm>
          <a:prstGeom prst="roundRect">
            <a:avLst>
              <a:gd name="adj" fmla="val 9231"/>
            </a:avLst>
          </a:prstGeom>
          <a:solidFill>
            <a:schemeClr val="lt2"/>
          </a:solidFill>
          <a:ln>
            <a:noFill/>
          </a:ln>
        </p:spPr>
        <p:txBody>
          <a:bodyPr wrap="square" lIns="183947" tIns="138634" rIns="183947" bIns="-33478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常见实现开 4n 个位置，作为下标空间的安全上界。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不要因为只有 2n−1 个结点，就只分配 2n 个位置。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保存的信息必须能合并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430227"/>
            <a:chOff x="827025" y="2267612"/>
            <a:chExt cx="10526775" cy="430227"/>
          </a:xfrm>
        </p:grpSpPr>
        <p:sp>
          <p:nvSpPr>
            <p:cNvPr id="7" name="body-mergeable"/>
            <p:cNvSpPr txBox="1"/>
            <p:nvPr/>
          </p:nvSpPr>
          <p:spPr>
            <a:xfrm>
              <a:off x="827025" y="22676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区间和可相加；最小值可取两侧最小值中的较小者。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096287"/>
            <a:ext cx="10526775" cy="849327"/>
            <a:chOff x="827025" y="3096287"/>
            <a:chExt cx="10526775" cy="849327"/>
          </a:xfrm>
        </p:grpSpPr>
        <p:sp>
          <p:nvSpPr>
            <p:cNvPr id="9" name="body-mode-first-case"/>
            <p:cNvSpPr txBox="1"/>
            <p:nvPr/>
          </p:nvSpPr>
          <p:spPr>
            <a:xfrm>
              <a:off x="827025" y="30962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例如左段 A=[1,1,1,2,2]，右段 R=[3,3,3,2,2]。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左右众数分别为1、3；合并后2出现4次，成为众数。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305962"/>
            <a:ext cx="10526775" cy="849327"/>
            <a:chOff x="827025" y="4305962"/>
            <a:chExt cx="10526775" cy="849327"/>
          </a:xfrm>
        </p:grpSpPr>
        <p:sp>
          <p:nvSpPr>
            <p:cNvPr id="11" name="body-mode-second-case"/>
            <p:cNvSpPr txBox="1"/>
            <p:nvPr/>
          </p:nvSpPr>
          <p:spPr>
            <a:xfrm>
              <a:off x="827025" y="43059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改用左段 B=[1,1,1,1,2]，右段不变。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左右众数仍是1、3；合并后众数却变成1。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591837"/>
            <a:ext cx="10526775" cy="430227"/>
            <a:chOff x="827025" y="5591837"/>
            <a:chExt cx="10526775" cy="430227"/>
          </a:xfrm>
        </p:grpSpPr>
        <p:sp>
          <p:nvSpPr>
            <p:cNvPr id="13" name="body-insufficient-summary"/>
            <p:cNvSpPr txBox="1"/>
            <p:nvPr/>
          </p:nvSpPr>
          <p:spPr>
            <a:xfrm>
              <a:off x="827025" y="559183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只保存众数，丢掉了合并所需的频率信息。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建树：先建孩子，再合并</a:t>
            </a:r>
          </a:p>
        </p:txBody>
      </p:sp>
      <p:sp>
        <p:nvSpPr>
          <p:cNvPr id="9" name="textbox-build-code"/>
          <p:cNvSpPr/>
          <p:nvPr/>
        </p:nvSpPr>
        <p:spPr>
          <a:xfrm>
            <a:off x="838200" y="2190750"/>
            <a:ext cx="10515600" cy="2590800"/>
          </a:xfrm>
          <a:prstGeom prst="roundRect">
            <a:avLst>
              <a:gd name="adj" fmla="val 4412"/>
            </a:avLst>
          </a:prstGeom>
          <a:solidFill>
            <a:schemeClr val="lt2"/>
          </a:solidFill>
          <a:ln>
            <a:noFill/>
          </a:ln>
        </p:spPr>
        <p:txBody>
          <a:bodyPr wrap="square" lIns="185470" tIns="104343" rIns="185470" bIns="-33479" anchor="t" anchorCtr="0">
            <a:noAutofit/>
          </a:bodyPr>
          <a:lstStyle/>
          <a:p>
            <a:pPr algn="l">
              <a:lnSpc>
                <a:spcPts val="26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void build(int u, int L, int R, const vector&lt;ll&gt;&amp; a)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 (L == R) { sum[u] = a[L]; return;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M = (L + R) / 2;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build(u*2, L, M, a); build(u*2+1, M+1, R, a);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pull(u);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5239412"/>
            <a:ext cx="10526775" cy="849327"/>
            <a:chOff x="827025" y="5239412"/>
            <a:chExt cx="10526775" cy="849327"/>
          </a:xfrm>
        </p:grpSpPr>
        <p:sp>
          <p:nvSpPr>
            <p:cNvPr id="10" name="body-build-invariant"/>
            <p:cNvSpPr txBox="1"/>
            <p:nvPr/>
          </p:nvSpPr>
          <p:spPr>
            <a:xfrm>
              <a:off x="827025" y="52394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pull(u)：sum[u] = sum[u*2] + sum[u*2+1]。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孩子先正确，父亲才正确；每个结点访问一次，建树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单点赋值：只重算一条祖先链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52500" y="2190750"/>
            <a:ext cx="10191750" cy="3076575"/>
            <a:chOff x="952500" y="2190750"/>
            <a:chExt cx="10191750" cy="3076575"/>
          </a:xfrm>
        </p:grpSpPr>
        <p:sp>
          <p:nvSpPr>
            <p:cNvPr id="7" name="Line 7"/>
            <p:cNvSpPr/>
            <p:nvPr/>
          </p:nvSpPr>
          <p:spPr>
            <a:xfrm>
              <a:off x="3619500" y="2705100"/>
              <a:ext cx="2333625" cy="352425"/>
            </a:xfrm>
            <a:custGeom>
              <a:avLst/>
              <a:gdLst/>
              <a:ahLst/>
              <a:cxnLst/>
              <a:rect l="l" t="t" r="r" b="b"/>
              <a:pathLst>
                <a:path w="2333625" h="352425">
                  <a:moveTo>
                    <a:pt x="2333625" y="0"/>
                  </a:moveTo>
                  <a:lnTo>
                    <a:pt x="0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5953125" y="2705100"/>
              <a:ext cx="2428875" cy="352425"/>
            </a:xfrm>
            <a:custGeom>
              <a:avLst/>
              <a:gdLst/>
              <a:ahLst/>
              <a:cxnLst/>
              <a:rect l="l" t="t" r="r" b="b"/>
              <a:pathLst>
                <a:path w="2428875" h="352425">
                  <a:moveTo>
                    <a:pt x="0" y="0"/>
                  </a:moveTo>
                  <a:lnTo>
                    <a:pt x="2428875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381250" y="3543300"/>
              <a:ext cx="1238250" cy="361950"/>
            </a:xfrm>
            <a:custGeom>
              <a:avLst/>
              <a:gdLst/>
              <a:ahLst/>
              <a:cxnLst/>
              <a:rect l="l" t="t" r="r" b="b"/>
              <a:pathLst>
                <a:path w="1238250" h="361950">
                  <a:moveTo>
                    <a:pt x="123825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619500" y="3543300"/>
              <a:ext cx="1714500" cy="361950"/>
            </a:xfrm>
            <a:custGeom>
              <a:avLst/>
              <a:gdLst/>
              <a:ahLst/>
              <a:cxnLst/>
              <a:rect l="l" t="t" r="r" b="b"/>
              <a:pathLst>
                <a:path w="1714500" h="361950">
                  <a:moveTo>
                    <a:pt x="0" y="0"/>
                  </a:moveTo>
                  <a:lnTo>
                    <a:pt x="17145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810500" y="3543300"/>
              <a:ext cx="571500" cy="361950"/>
            </a:xfrm>
            <a:custGeom>
              <a:avLst/>
              <a:gdLst/>
              <a:ahLst/>
              <a:cxnLst/>
              <a:rect l="l" t="t" r="r" b="b"/>
              <a:pathLst>
                <a:path w="571500" h="361950">
                  <a:moveTo>
                    <a:pt x="57150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382000" y="3543300"/>
              <a:ext cx="1905000" cy="361950"/>
            </a:xfrm>
            <a:custGeom>
              <a:avLst/>
              <a:gdLst/>
              <a:ahLst/>
              <a:cxnLst/>
              <a:rect l="l" t="t" r="r" b="b"/>
              <a:pathLst>
                <a:path w="1905000" h="361950">
                  <a:moveTo>
                    <a:pt x="0" y="0"/>
                  </a:moveTo>
                  <a:lnTo>
                    <a:pt x="19050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714500" y="4400550"/>
              <a:ext cx="666750" cy="371475"/>
            </a:xfrm>
            <a:custGeom>
              <a:avLst/>
              <a:gdLst/>
              <a:ahLst/>
              <a:cxnLst/>
              <a:rect l="l" t="t" r="r" b="b"/>
              <a:pathLst>
                <a:path w="666750" h="371475">
                  <a:moveTo>
                    <a:pt x="666750" y="0"/>
                  </a:moveTo>
                  <a:lnTo>
                    <a:pt x="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381250" y="4400550"/>
              <a:ext cx="1428750" cy="371475"/>
            </a:xfrm>
            <a:custGeom>
              <a:avLst/>
              <a:gdLst/>
              <a:ahLst/>
              <a:cxnLst/>
              <a:rect l="l" t="t" r="r" b="b"/>
              <a:pathLst>
                <a:path w="1428750" h="371475">
                  <a:moveTo>
                    <a:pt x="0" y="0"/>
                  </a:moveTo>
                  <a:lnTo>
                    <a:pt x="142875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7" name="textbox-root"/>
            <p:cNvSpPr/>
            <p:nvPr/>
          </p:nvSpPr>
          <p:spPr>
            <a:xfrm>
              <a:off x="4857750" y="2190750"/>
              <a:ext cx="2190750" cy="514350"/>
            </a:xfrm>
            <a:prstGeom prst="roundRect">
              <a:avLst>
                <a:gd name="adj" fmla="val 22222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10434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[1,5] sum=20</a:t>
              </a:r>
            </a:p>
          </p:txBody>
        </p:sp>
        <p:sp>
          <p:nvSpPr>
            <p:cNvPr id="20" name="textbox-left"/>
            <p:cNvSpPr/>
            <p:nvPr/>
          </p:nvSpPr>
          <p:spPr>
            <a:xfrm>
              <a:off x="26670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[1,3] 15</a:t>
              </a:r>
            </a:p>
          </p:txBody>
        </p:sp>
        <p:sp>
          <p:nvSpPr>
            <p:cNvPr id="23" name="textbox-right"/>
            <p:cNvSpPr/>
            <p:nvPr/>
          </p:nvSpPr>
          <p:spPr>
            <a:xfrm>
              <a:off x="74295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[4,5] 5</a:t>
              </a:r>
            </a:p>
          </p:txBody>
        </p:sp>
        <p:sp>
          <p:nvSpPr>
            <p:cNvPr id="26" name="textbox-one-two"/>
            <p:cNvSpPr/>
            <p:nvPr/>
          </p:nvSpPr>
          <p:spPr>
            <a:xfrm>
              <a:off x="152400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[1,2] 6</a:t>
              </a:r>
            </a:p>
          </p:txBody>
        </p:sp>
        <p:sp>
          <p:nvSpPr>
            <p:cNvPr id="29" name="textbox-three"/>
            <p:cNvSpPr/>
            <p:nvPr/>
          </p:nvSpPr>
          <p:spPr>
            <a:xfrm>
              <a:off x="4476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[3,3] 9</a:t>
              </a:r>
            </a:p>
          </p:txBody>
        </p:sp>
        <p:sp>
          <p:nvSpPr>
            <p:cNvPr id="32" name="textbox-four"/>
            <p:cNvSpPr/>
            <p:nvPr/>
          </p:nvSpPr>
          <p:spPr>
            <a:xfrm>
              <a:off x="69532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[4,4] 2</a:t>
              </a:r>
            </a:p>
          </p:txBody>
        </p:sp>
        <p:sp>
          <p:nvSpPr>
            <p:cNvPr id="35" name="textbox-five"/>
            <p:cNvSpPr/>
            <p:nvPr/>
          </p:nvSpPr>
          <p:spPr>
            <a:xfrm>
              <a:off x="9429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[5,5] 3</a:t>
              </a:r>
            </a:p>
          </p:txBody>
        </p:sp>
        <p:sp>
          <p:nvSpPr>
            <p:cNvPr id="38" name="textbox-one"/>
            <p:cNvSpPr/>
            <p:nvPr/>
          </p:nvSpPr>
          <p:spPr>
            <a:xfrm>
              <a:off x="9525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[1,1] 1</a:t>
              </a:r>
            </a:p>
          </p:txBody>
        </p:sp>
        <p:sp>
          <p:nvSpPr>
            <p:cNvPr id="41" name="textbox-two"/>
            <p:cNvSpPr/>
            <p:nvPr/>
          </p:nvSpPr>
          <p:spPr>
            <a:xfrm>
              <a:off x="30480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[2,2] 5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7025" y="5620412"/>
            <a:ext cx="10526775" cy="430227"/>
            <a:chOff x="827025" y="5620412"/>
            <a:chExt cx="10526775" cy="430227"/>
          </a:xfrm>
        </p:grpSpPr>
        <p:sp>
          <p:nvSpPr>
            <p:cNvPr id="43" name="body-point-update-path"/>
            <p:cNvSpPr txBox="1"/>
            <p:nvPr/>
          </p:nvSpPr>
          <p:spPr>
            <a:xfrm>
              <a:off x="827025" y="56204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例如第3项4改成9：叶子4→9，左和10→15，根和15→20。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查询区间与结点有三种关系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513688"/>
            <a:chOff x="827025" y="2296187"/>
            <a:chExt cx="10526775" cy="513688"/>
          </a:xfrm>
        </p:grpSpPr>
        <p:sp>
          <p:nvSpPr>
            <p:cNvPr id="7" name="body-disjoint"/>
            <p:cNvSpPr txBox="1"/>
            <p:nvPr/>
          </p:nvSpPr>
          <p:spPr>
            <a:xfrm>
              <a:off x="827025" y="2296187"/>
              <a:ext cx="105267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完全无交：r &lt; L 或 R &lt; l，区间和查询返回0。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296312"/>
            <a:ext cx="10526775" cy="523213"/>
            <a:chOff x="827025" y="3296312"/>
            <a:chExt cx="10526775" cy="523213"/>
          </a:xfrm>
        </p:grpSpPr>
        <p:sp>
          <p:nvSpPr>
            <p:cNvPr id="9" name="body-covered"/>
            <p:cNvSpPr txBox="1"/>
            <p:nvPr/>
          </p:nvSpPr>
          <p:spPr>
            <a:xfrm>
              <a:off x="827025" y="3296312"/>
              <a:ext cx="105267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完整覆盖：l ≤ L 且 R ≤ r，直接取 sum[u]。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296437"/>
            <a:ext cx="10526775" cy="523213"/>
            <a:chOff x="827025" y="4296437"/>
            <a:chExt cx="10526775" cy="523213"/>
          </a:xfrm>
        </p:grpSpPr>
        <p:sp>
          <p:nvSpPr>
            <p:cNvPr id="11" name="body-partial"/>
            <p:cNvSpPr txBox="1"/>
            <p:nvPr/>
          </p:nvSpPr>
          <p:spPr>
            <a:xfrm>
              <a:off x="827025" y="4296437"/>
              <a:ext cx="105267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部分相交：继续访问孩子，再合并两侧答案。</a:t>
              </a:r>
            </a:p>
          </p:txBody>
        </p:sp>
      </p:grpSp>
      <p:sp>
        <p:nvSpPr>
          <p:cNvPr id="15" name="textbox-index-meaning"/>
          <p:cNvSpPr/>
          <p:nvPr/>
        </p:nvSpPr>
        <p:spPr>
          <a:xfrm>
            <a:off x="838200" y="5172075"/>
            <a:ext cx="10515600" cy="838200"/>
          </a:xfrm>
          <a:prstGeom prst="roundRect">
            <a:avLst>
              <a:gd name="adj" fmla="val 13636"/>
            </a:avLst>
          </a:prstGeom>
          <a:solidFill>
            <a:schemeClr val="lt2"/>
          </a:solidFill>
          <a:ln>
            <a:noFill/>
          </a:ln>
        </p:spPr>
        <p:txBody>
          <a:bodyPr wrap="square" lIns="183949" tIns="233886" rIns="1839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u是结点编号；[L,R]是它负责的区间；[l,r]是请求。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5579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查询[3,5]：不是逐个叶子扫描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52500" y="2190750"/>
            <a:ext cx="10191750" cy="3076575"/>
            <a:chOff x="952500" y="2190750"/>
            <a:chExt cx="10191750" cy="3076575"/>
          </a:xfrm>
        </p:grpSpPr>
        <p:sp>
          <p:nvSpPr>
            <p:cNvPr id="7" name="Line 7"/>
            <p:cNvSpPr/>
            <p:nvPr/>
          </p:nvSpPr>
          <p:spPr>
            <a:xfrm>
              <a:off x="3619500" y="2705100"/>
              <a:ext cx="2333625" cy="352425"/>
            </a:xfrm>
            <a:custGeom>
              <a:avLst/>
              <a:gdLst/>
              <a:ahLst/>
              <a:cxnLst/>
              <a:rect l="l" t="t" r="r" b="b"/>
              <a:pathLst>
                <a:path w="2333625" h="352425">
                  <a:moveTo>
                    <a:pt x="2333625" y="0"/>
                  </a:moveTo>
                  <a:lnTo>
                    <a:pt x="0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5953125" y="2705100"/>
              <a:ext cx="2428875" cy="352425"/>
            </a:xfrm>
            <a:custGeom>
              <a:avLst/>
              <a:gdLst/>
              <a:ahLst/>
              <a:cxnLst/>
              <a:rect l="l" t="t" r="r" b="b"/>
              <a:pathLst>
                <a:path w="2428875" h="352425">
                  <a:moveTo>
                    <a:pt x="0" y="0"/>
                  </a:moveTo>
                  <a:lnTo>
                    <a:pt x="2428875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381250" y="3543300"/>
              <a:ext cx="1238250" cy="361950"/>
            </a:xfrm>
            <a:custGeom>
              <a:avLst/>
              <a:gdLst/>
              <a:ahLst/>
              <a:cxnLst/>
              <a:rect l="l" t="t" r="r" b="b"/>
              <a:pathLst>
                <a:path w="1238250" h="361950">
                  <a:moveTo>
                    <a:pt x="123825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619500" y="3543300"/>
              <a:ext cx="1714500" cy="361950"/>
            </a:xfrm>
            <a:custGeom>
              <a:avLst/>
              <a:gdLst/>
              <a:ahLst/>
              <a:cxnLst/>
              <a:rect l="l" t="t" r="r" b="b"/>
              <a:pathLst>
                <a:path w="1714500" h="361950">
                  <a:moveTo>
                    <a:pt x="0" y="0"/>
                  </a:moveTo>
                  <a:lnTo>
                    <a:pt x="17145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810500" y="3543300"/>
              <a:ext cx="571500" cy="361950"/>
            </a:xfrm>
            <a:custGeom>
              <a:avLst/>
              <a:gdLst/>
              <a:ahLst/>
              <a:cxnLst/>
              <a:rect l="l" t="t" r="r" b="b"/>
              <a:pathLst>
                <a:path w="571500" h="361950">
                  <a:moveTo>
                    <a:pt x="57150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382000" y="3543300"/>
              <a:ext cx="1905000" cy="361950"/>
            </a:xfrm>
            <a:custGeom>
              <a:avLst/>
              <a:gdLst/>
              <a:ahLst/>
              <a:cxnLst/>
              <a:rect l="l" t="t" r="r" b="b"/>
              <a:pathLst>
                <a:path w="1905000" h="361950">
                  <a:moveTo>
                    <a:pt x="0" y="0"/>
                  </a:moveTo>
                  <a:lnTo>
                    <a:pt x="19050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714500" y="4400550"/>
              <a:ext cx="666750" cy="371475"/>
            </a:xfrm>
            <a:custGeom>
              <a:avLst/>
              <a:gdLst/>
              <a:ahLst/>
              <a:cxnLst/>
              <a:rect l="l" t="t" r="r" b="b"/>
              <a:pathLst>
                <a:path w="666750" h="371475">
                  <a:moveTo>
                    <a:pt x="666750" y="0"/>
                  </a:moveTo>
                  <a:lnTo>
                    <a:pt x="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381250" y="4400550"/>
              <a:ext cx="1428750" cy="371475"/>
            </a:xfrm>
            <a:custGeom>
              <a:avLst/>
              <a:gdLst/>
              <a:ahLst/>
              <a:cxnLst/>
              <a:rect l="l" t="t" r="r" b="b"/>
              <a:pathLst>
                <a:path w="1428750" h="371475">
                  <a:moveTo>
                    <a:pt x="0" y="0"/>
                  </a:moveTo>
                  <a:lnTo>
                    <a:pt x="142875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7" name="textbox-root"/>
            <p:cNvSpPr/>
            <p:nvPr/>
          </p:nvSpPr>
          <p:spPr>
            <a:xfrm>
              <a:off x="4857750" y="2190750"/>
              <a:ext cx="2190750" cy="514350"/>
            </a:xfrm>
            <a:prstGeom prst="roundRect">
              <a:avLst>
                <a:gd name="adj" fmla="val 22222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10434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[1,5] sum=15</a:t>
              </a:r>
            </a:p>
          </p:txBody>
        </p:sp>
        <p:sp>
          <p:nvSpPr>
            <p:cNvPr id="20" name="textbox-left"/>
            <p:cNvSpPr/>
            <p:nvPr/>
          </p:nvSpPr>
          <p:spPr>
            <a:xfrm>
              <a:off x="26670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[1,3] 10</a:t>
              </a:r>
            </a:p>
          </p:txBody>
        </p:sp>
        <p:sp>
          <p:nvSpPr>
            <p:cNvPr id="23" name="textbox-right"/>
            <p:cNvSpPr/>
            <p:nvPr/>
          </p:nvSpPr>
          <p:spPr>
            <a:xfrm>
              <a:off x="74295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[4,5] 5</a:t>
              </a:r>
            </a:p>
          </p:txBody>
        </p:sp>
        <p:sp>
          <p:nvSpPr>
            <p:cNvPr id="26" name="textbox-one-two"/>
            <p:cNvSpPr/>
            <p:nvPr/>
          </p:nvSpPr>
          <p:spPr>
            <a:xfrm>
              <a:off x="152400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[1,2] 6</a:t>
              </a:r>
            </a:p>
          </p:txBody>
        </p:sp>
        <p:sp>
          <p:nvSpPr>
            <p:cNvPr id="29" name="textbox-three"/>
            <p:cNvSpPr/>
            <p:nvPr/>
          </p:nvSpPr>
          <p:spPr>
            <a:xfrm>
              <a:off x="4476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[3,3] 4</a:t>
              </a:r>
            </a:p>
          </p:txBody>
        </p:sp>
        <p:sp>
          <p:nvSpPr>
            <p:cNvPr id="32" name="textbox-four"/>
            <p:cNvSpPr/>
            <p:nvPr/>
          </p:nvSpPr>
          <p:spPr>
            <a:xfrm>
              <a:off x="69532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[4,4] 2</a:t>
              </a:r>
            </a:p>
          </p:txBody>
        </p:sp>
        <p:sp>
          <p:nvSpPr>
            <p:cNvPr id="35" name="textbox-five"/>
            <p:cNvSpPr/>
            <p:nvPr/>
          </p:nvSpPr>
          <p:spPr>
            <a:xfrm>
              <a:off x="9429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[5,5] 3</a:t>
              </a:r>
            </a:p>
          </p:txBody>
        </p:sp>
        <p:sp>
          <p:nvSpPr>
            <p:cNvPr id="38" name="textbox-one"/>
            <p:cNvSpPr/>
            <p:nvPr/>
          </p:nvSpPr>
          <p:spPr>
            <a:xfrm>
              <a:off x="9525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[1,1] 1</a:t>
              </a:r>
            </a:p>
          </p:txBody>
        </p:sp>
        <p:sp>
          <p:nvSpPr>
            <p:cNvPr id="41" name="textbox-two"/>
            <p:cNvSpPr/>
            <p:nvPr/>
          </p:nvSpPr>
          <p:spPr>
            <a:xfrm>
              <a:off x="30480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[2,2] 5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7025" y="5620412"/>
            <a:ext cx="10526775" cy="430227"/>
            <a:chOff x="827025" y="5620412"/>
            <a:chExt cx="10526775" cy="430227"/>
          </a:xfrm>
        </p:grpSpPr>
        <p:sp>
          <p:nvSpPr>
            <p:cNvPr id="43" name="body-query-result"/>
            <p:cNvSpPr txBox="1"/>
            <p:nvPr/>
          </p:nvSpPr>
          <p:spPr>
            <a:xfrm>
              <a:off x="827025" y="56204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在原数组中查询：完整取[3,3]与[4,5]，4+5=9；跳过[1,2]。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查询代码：完整覆盖时立即返回</a:t>
            </a:r>
          </a:p>
        </p:txBody>
      </p:sp>
      <p:sp>
        <p:nvSpPr>
          <p:cNvPr id="9" name="textbox-query-code"/>
          <p:cNvSpPr/>
          <p:nvPr/>
        </p:nvSpPr>
        <p:spPr>
          <a:xfrm>
            <a:off x="838200" y="2190750"/>
            <a:ext cx="10515600" cy="2943225"/>
          </a:xfrm>
          <a:prstGeom prst="roundRect">
            <a:avLst>
              <a:gd name="adj" fmla="val 3883"/>
            </a:avLst>
          </a:prstGeom>
          <a:solidFill>
            <a:schemeClr val="lt2"/>
          </a:solidFill>
          <a:ln>
            <a:noFill/>
          </a:ln>
        </p:spPr>
        <p:txBody>
          <a:bodyPr wrap="square" lIns="185476" tIns="104349" rIns="185476" bIns="-33473" anchor="t" anchorCtr="0">
            <a:noAutofit/>
          </a:bodyPr>
          <a:lstStyle/>
          <a:p>
            <a:pPr algn="l">
              <a:lnSpc>
                <a:spcPts val="247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ll query(int u, int L, int R, int l, int r)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 (r &lt; L || R &lt; l) return 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 (l &lt;= L &amp;&amp; R &lt;= r) return sum[u];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pushdown(u, L, R);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M = (L + R) / 2;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return query(u*2, L, M, l, r)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 + query(u*2+1, M+1, R, l, r);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49" y="5490872"/>
            <a:ext cx="10525251" cy="528928"/>
            <a:chOff x="828549" y="5490872"/>
            <a:chExt cx="10525251" cy="528928"/>
          </a:xfrm>
        </p:grpSpPr>
        <p:sp>
          <p:nvSpPr>
            <p:cNvPr id="10" name="body-query-note"/>
            <p:cNvSpPr txBox="1"/>
            <p:nvPr/>
          </p:nvSpPr>
          <p:spPr>
            <a:xfrm>
              <a:off x="828549" y="5490872"/>
              <a:ext cx="10525251" cy="5289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pushdown在后续区间更新时才有工作；没有待传操作时直接返回。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82647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为什么每次查询是O(log n)？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81912"/>
            <a:ext cx="10526775" cy="849327"/>
            <a:chOff x="827025" y="2381912"/>
            <a:chExt cx="10526775" cy="849327"/>
          </a:xfrm>
        </p:grpSpPr>
        <p:sp>
          <p:nvSpPr>
            <p:cNvPr id="7" name="body-stopped-nodes"/>
            <p:cNvSpPr txBox="1"/>
            <p:nvPr/>
          </p:nvSpPr>
          <p:spPr>
            <a:xfrm>
              <a:off x="827025" y="23819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完整覆盖的结点直接返回；无交的结点也直接返回。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它们都不会继续向更深层扩展。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01112"/>
            <a:ext cx="10526775" cy="849327"/>
            <a:chOff x="827025" y="3601112"/>
            <a:chExt cx="10526775" cy="849327"/>
          </a:xfrm>
        </p:grpSpPr>
        <p:sp>
          <p:nvSpPr>
            <p:cNvPr id="9" name="body-boundary-paths"/>
            <p:cNvSpPr txBox="1"/>
            <p:nvPr/>
          </p:nvSpPr>
          <p:spPr>
            <a:xfrm>
              <a:off x="827025" y="36011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每层只有请求左边界、右边界穿过的结点可能继续分裂。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每层总访问常数级结点，树高 O(log n)。</a:t>
              </a:r>
            </a:p>
          </p:txBody>
        </p:sp>
      </p:grpSp>
      <p:sp>
        <p:nvSpPr>
          <p:cNvPr id="13" name="textbox-call-count"/>
          <p:cNvSpPr/>
          <p:nvPr/>
        </p:nvSpPr>
        <p:spPr>
          <a:xfrm>
            <a:off x="838200" y="4876800"/>
            <a:ext cx="10515600" cy="1104900"/>
          </a:xfrm>
          <a:prstGeom prst="roundRect">
            <a:avLst>
              <a:gd name="adj" fmla="val 10345"/>
            </a:avLst>
          </a:prstGeom>
          <a:solidFill>
            <a:schemeClr val="lt2"/>
          </a:solidFill>
          <a:ln>
            <a:noFill/>
          </a:ln>
        </p:spPr>
        <p:txBody>
          <a:bodyPr wrap="square" lIns="183947" tIns="138634" rIns="183947" bIns="-33478" anchor="t" anchorCtr="0">
            <a:noAutofit/>
          </a:bodyPr>
          <a:lstStyle/>
          <a:p>
            <a:pPr algn="l">
              <a:lnSpc>
                <a:spcPts val="3225"/>
              </a:lnSpc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不能误说“每层只有两次函数调用”。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还有完整覆盖或无交、进入后立即停止的调用。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62036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例6-1：整段加与区间和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1344627"/>
            <a:chOff x="827025" y="2267612"/>
            <a:chExt cx="10526775" cy="1344627"/>
          </a:xfrm>
        </p:grpSpPr>
        <p:sp>
          <p:nvSpPr>
            <p:cNvPr id="7" name="body-problem-goal"/>
            <p:cNvSpPr txBox="1"/>
            <p:nvPr/>
          </p:nvSpPr>
          <p:spPr>
            <a:xfrm>
              <a:off x="827025" y="2267612"/>
              <a:ext cx="10526775" cy="13446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线段树1 · P3372 / J0601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修改：把 [l,r] 内每个元素加k。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查询：求 [l,r] 内所有元素的和。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963062"/>
            <a:ext cx="10526775" cy="849327"/>
            <a:chOff x="827025" y="3963062"/>
            <a:chExt cx="10526775" cy="849327"/>
          </a:xfrm>
        </p:grpSpPr>
        <p:sp>
          <p:nvSpPr>
            <p:cNvPr id="9" name="body-bottleneck"/>
            <p:cNvSpPr txBox="1"/>
            <p:nvPr/>
          </p:nvSpPr>
          <p:spPr>
            <a:xfrm>
              <a:off x="827025" y="39630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逐项修改最坏仍要 O(n)，静态前缀和也无法廉价更新。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长区间完整命中时，能否只更新这一段的摘要？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204570"/>
            <a:ext cx="6155179" cy="912696"/>
            <a:chOff x="827025" y="5204570"/>
            <a:chExt cx="6155179" cy="912696"/>
          </a:xfrm>
        </p:grpSpPr>
        <mc:AlternateContent>
          <mc:Choice Requires="a14">
            <p:sp>
              <p:nvSpPr>
                <p:cNvPr id="11" name="body-constraints"/>
                <p:cNvSpPr txBox="1"/>
                <p:nvPr/>
              </p:nvSpPr>
              <p:spPr>
                <a:xfrm>
                  <a:off x="827025" y="5204570"/>
                  <a:ext cx="10526775" cy="9126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 xml:space="preserve">n、m至多十万；任意时刻数列和不超过 </a:t>
                  </a:r>
                  <a14:m>
                    <m:oMath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18</m:t>
                          </m:r>
                        </m:sup>
                      </m:sSup>
                    </m:oMath>
                  </a14:m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。</a:t>
                  </a:r>
                </a:p>
                <a:p>
                  <a:pPr algn="l">
                    <a:lnSpc>
                      <a:spcPts val="2925"/>
                    </a:lnSpc>
                  </a:pPr>
                  <a:r>
                    <a:rPr lang="zh-CN" sz="19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和与增量用64位整数，不能只看单个元素的大小。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懒标记：当前和已改，孩子暂缓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430227"/>
            <a:chOff x="827025" y="2267612"/>
            <a:chExt cx="10526775" cy="430227"/>
          </a:xfrm>
        </p:grpSpPr>
        <p:sp>
          <p:nvSpPr>
            <p:cNvPr id="7" name="body-lazy-example"/>
            <p:cNvSpPr txBox="1"/>
            <p:nvPr/>
          </p:nvSpPr>
          <p:spPr>
            <a:xfrm>
              <a:off x="827025" y="22676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例如给 [1,3] 每项加5：父结点的和立刻从10变25。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714500" y="2914650"/>
            <a:ext cx="8763000" cy="1990725"/>
            <a:chOff x="1714500" y="2914650"/>
            <a:chExt cx="8763000" cy="1990725"/>
          </a:xfrm>
        </p:grpSpPr>
        <p:sp>
          <p:nvSpPr>
            <p:cNvPr id="9" name="Line 9"/>
            <p:cNvSpPr/>
            <p:nvPr/>
          </p:nvSpPr>
          <p:spPr>
            <a:xfrm>
              <a:off x="3429000" y="3676650"/>
              <a:ext cx="2667000" cy="581025"/>
            </a:xfrm>
            <a:custGeom>
              <a:avLst/>
              <a:gdLst/>
              <a:ahLst/>
              <a:cxnLst/>
              <a:rect l="l" t="t" r="r" b="b"/>
              <a:pathLst>
                <a:path w="2667000" h="581025">
                  <a:moveTo>
                    <a:pt x="2667000" y="0"/>
                  </a:moveTo>
                  <a:lnTo>
                    <a:pt x="0" y="5810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6096000" y="3676650"/>
              <a:ext cx="2667000" cy="581025"/>
            </a:xfrm>
            <a:custGeom>
              <a:avLst/>
              <a:gdLst/>
              <a:ahLst/>
              <a:cxnLst/>
              <a:rect l="l" t="t" r="r" b="b"/>
              <a:pathLst>
                <a:path w="2667000" h="581025">
                  <a:moveTo>
                    <a:pt x="0" y="0"/>
                  </a:moveTo>
                  <a:lnTo>
                    <a:pt x="2667000" y="5810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textbox-parent"/>
            <p:cNvSpPr/>
            <p:nvPr/>
          </p:nvSpPr>
          <p:spPr>
            <a:xfrm>
              <a:off x="3810000" y="2914650"/>
              <a:ext cx="4572000" cy="762000"/>
            </a:xfrm>
            <a:prstGeom prst="roundRect">
              <a:avLst>
                <a:gd name="adj" fmla="val 1500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205310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[1,3] sum=25，lazy=5</a:t>
              </a:r>
            </a:p>
          </p:txBody>
        </p:sp>
        <p:sp>
          <p:nvSpPr>
            <p:cNvPr id="16" name="textbox-left-child"/>
            <p:cNvSpPr/>
            <p:nvPr/>
          </p:nvSpPr>
          <p:spPr>
            <a:xfrm>
              <a:off x="1714500" y="4257675"/>
              <a:ext cx="3429000" cy="647700"/>
            </a:xfrm>
            <a:prstGeom prst="roundRect">
              <a:avLst>
                <a:gd name="adj" fmla="val 1764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148160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[1,2] sum=6（旧）</a:t>
              </a:r>
            </a:p>
          </p:txBody>
        </p:sp>
        <p:sp>
          <p:nvSpPr>
            <p:cNvPr id="19" name="textbox-right-child"/>
            <p:cNvSpPr/>
            <p:nvPr/>
          </p:nvSpPr>
          <p:spPr>
            <a:xfrm>
              <a:off x="7048500" y="4257675"/>
              <a:ext cx="3429000" cy="647700"/>
            </a:xfrm>
            <a:prstGeom prst="roundRect">
              <a:avLst>
                <a:gd name="adj" fmla="val 1764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148160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[3,3] sum=4（旧）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7025" y="5334662"/>
            <a:ext cx="10526775" cy="792177"/>
            <a:chOff x="827025" y="5334662"/>
            <a:chExt cx="10526775" cy="792177"/>
          </a:xfrm>
        </p:grpSpPr>
        <p:sp>
          <p:nvSpPr>
            <p:cNvPr id="21" name="body-lazy-meaning"/>
            <p:cNvSpPr txBox="1"/>
            <p:nvPr/>
          </p:nvSpPr>
          <p:spPr>
            <a:xfrm>
              <a:off x="827025" y="5334662"/>
              <a:ext cx="10526775" cy="792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lazy=5 表示“孩子中的每个元素，还欠一次加5”。</a:t>
              </a:r>
            </a:p>
            <a:p>
              <a:pPr algn="l">
                <a:lnSpc>
                  <a:spcPts val="28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当前结点已经正确；并不是把自己的修改也留到以后。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9422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apply：同时改信息与标记</a:t>
            </a:r>
          </a:p>
        </p:txBody>
      </p:sp>
      <p:sp>
        <p:nvSpPr>
          <p:cNvPr id="9" name="textbox-apply-code"/>
          <p:cNvSpPr/>
          <p:nvPr/>
        </p:nvSpPr>
        <p:spPr>
          <a:xfrm>
            <a:off x="838200" y="2190750"/>
            <a:ext cx="10515600" cy="1866900"/>
          </a:xfrm>
          <a:prstGeom prst="roundRect">
            <a:avLst>
              <a:gd name="adj" fmla="val 6122"/>
            </a:avLst>
          </a:prstGeom>
          <a:solidFill>
            <a:schemeClr val="lt2"/>
          </a:solidFill>
          <a:ln>
            <a:noFill/>
          </a:ln>
        </p:spPr>
        <p:txBody>
          <a:bodyPr wrap="square" lIns="185474" tIns="123397" rIns="185474" bIns="-33475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void apply(int u, int L, int R, ll k)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sum[u] += (R - L + 1) * k;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lazy[u] += k;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4467887"/>
            <a:ext cx="10526775" cy="849327"/>
            <a:chOff x="827025" y="4467887"/>
            <a:chExt cx="10526775" cy="849327"/>
          </a:xfrm>
        </p:grpSpPr>
        <p:sp>
          <p:nvSpPr>
            <p:cNvPr id="10" name="body-two-meanings"/>
            <p:cNvSpPr txBox="1"/>
            <p:nvPr/>
          </p:nvSpPr>
          <p:spPr>
            <a:xfrm>
              <a:off x="827025" y="44678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sum保存整段的当前和，因此要增加“长度×k”。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lazy保存每个元素待传的增量，只需增加k。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5620412"/>
            <a:ext cx="10526775" cy="430227"/>
            <a:chOff x="827025" y="5620412"/>
            <a:chExt cx="10526775" cy="430227"/>
          </a:xfrm>
        </p:grpSpPr>
        <p:sp>
          <p:nvSpPr>
            <p:cNvPr id="12" name="body-add-composition"/>
            <p:cNvSpPr txBox="1"/>
            <p:nvPr/>
          </p:nvSpPr>
          <p:spPr>
            <a:xfrm>
              <a:off x="827025" y="56204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连续加3、再加2，等价于加5；标记因此可以相加。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66658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pushdown：补齐孩子，再清父标记</a:t>
            </a:r>
          </a:p>
        </p:txBody>
      </p:sp>
      <p:sp>
        <p:nvSpPr>
          <p:cNvPr id="9" name="textbox-pushdown-code"/>
          <p:cNvSpPr/>
          <p:nvPr/>
        </p:nvSpPr>
        <p:spPr>
          <a:xfrm>
            <a:off x="838200" y="2190750"/>
            <a:ext cx="10515600" cy="2781300"/>
          </a:xfrm>
          <a:prstGeom prst="roundRect">
            <a:avLst>
              <a:gd name="adj" fmla="val 4110"/>
            </a:avLst>
          </a:prstGeom>
          <a:solidFill>
            <a:schemeClr val="lt2"/>
          </a:solidFill>
          <a:ln>
            <a:noFill/>
          </a:ln>
        </p:spPr>
        <p:txBody>
          <a:bodyPr wrap="square" lIns="185468" tIns="104341" rIns="185468" bIns="-33481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void pushdown(int u, int L, int R)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 (L == R || lazy[u] == 0) return;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M = (L + R) / 2;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apply(u*2, L, M, lazy[u]);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apply(u*2+1, M+1, R, lazy[u]);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lazy[u] = 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5344187"/>
            <a:ext cx="10526775" cy="782652"/>
            <a:chOff x="827025" y="5344187"/>
            <a:chExt cx="10526775" cy="782652"/>
          </a:xfrm>
        </p:grpSpPr>
        <p:sp>
          <p:nvSpPr>
            <p:cNvPr id="10" name="body-pushdown-meaning"/>
            <p:cNvSpPr txBox="1"/>
            <p:nvPr/>
          </p:nvSpPr>
          <p:spPr>
            <a:xfrm>
              <a:off x="827025" y="5344187"/>
              <a:ext cx="10526775" cy="7826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进入孩子前补齐；传完清零，防止下次重复传同一笔增量。</a:t>
              </a:r>
            </a:p>
            <a:p>
              <a:pPr algn="l">
                <a:lnSpc>
                  <a:spcPts val="277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父亲sum不再加一次，它已经反映这次修改。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48507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给[1,4]加5：整段挂标记，部分继续拆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52500" y="2190750"/>
            <a:ext cx="10191750" cy="3076575"/>
            <a:chOff x="952500" y="2190750"/>
            <a:chExt cx="10191750" cy="3076575"/>
          </a:xfrm>
        </p:grpSpPr>
        <p:sp>
          <p:nvSpPr>
            <p:cNvPr id="7" name="Line 7"/>
            <p:cNvSpPr/>
            <p:nvPr/>
          </p:nvSpPr>
          <p:spPr>
            <a:xfrm>
              <a:off x="3619500" y="2705100"/>
              <a:ext cx="2333625" cy="352425"/>
            </a:xfrm>
            <a:custGeom>
              <a:avLst/>
              <a:gdLst/>
              <a:ahLst/>
              <a:cxnLst/>
              <a:rect l="l" t="t" r="r" b="b"/>
              <a:pathLst>
                <a:path w="2333625" h="352425">
                  <a:moveTo>
                    <a:pt x="2333625" y="0"/>
                  </a:moveTo>
                  <a:lnTo>
                    <a:pt x="0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5953125" y="2705100"/>
              <a:ext cx="2428875" cy="352425"/>
            </a:xfrm>
            <a:custGeom>
              <a:avLst/>
              <a:gdLst/>
              <a:ahLst/>
              <a:cxnLst/>
              <a:rect l="l" t="t" r="r" b="b"/>
              <a:pathLst>
                <a:path w="2428875" h="352425">
                  <a:moveTo>
                    <a:pt x="0" y="0"/>
                  </a:moveTo>
                  <a:lnTo>
                    <a:pt x="2428875" y="35242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381250" y="3543300"/>
              <a:ext cx="1238250" cy="361950"/>
            </a:xfrm>
            <a:custGeom>
              <a:avLst/>
              <a:gdLst/>
              <a:ahLst/>
              <a:cxnLst/>
              <a:rect l="l" t="t" r="r" b="b"/>
              <a:pathLst>
                <a:path w="1238250" h="361950">
                  <a:moveTo>
                    <a:pt x="123825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619500" y="3543300"/>
              <a:ext cx="1714500" cy="361950"/>
            </a:xfrm>
            <a:custGeom>
              <a:avLst/>
              <a:gdLst/>
              <a:ahLst/>
              <a:cxnLst/>
              <a:rect l="l" t="t" r="r" b="b"/>
              <a:pathLst>
                <a:path w="1714500" h="361950">
                  <a:moveTo>
                    <a:pt x="0" y="0"/>
                  </a:moveTo>
                  <a:lnTo>
                    <a:pt x="17145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810500" y="3543300"/>
              <a:ext cx="571500" cy="361950"/>
            </a:xfrm>
            <a:custGeom>
              <a:avLst/>
              <a:gdLst/>
              <a:ahLst/>
              <a:cxnLst/>
              <a:rect l="l" t="t" r="r" b="b"/>
              <a:pathLst>
                <a:path w="571500" h="361950">
                  <a:moveTo>
                    <a:pt x="571500" y="0"/>
                  </a:moveTo>
                  <a:lnTo>
                    <a:pt x="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8382000" y="3543300"/>
              <a:ext cx="1905000" cy="361950"/>
            </a:xfrm>
            <a:custGeom>
              <a:avLst/>
              <a:gdLst/>
              <a:ahLst/>
              <a:cxnLst/>
              <a:rect l="l" t="t" r="r" b="b"/>
              <a:pathLst>
                <a:path w="1905000" h="361950">
                  <a:moveTo>
                    <a:pt x="0" y="0"/>
                  </a:moveTo>
                  <a:lnTo>
                    <a:pt x="1905000" y="36195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714500" y="4400550"/>
              <a:ext cx="666750" cy="371475"/>
            </a:xfrm>
            <a:custGeom>
              <a:avLst/>
              <a:gdLst/>
              <a:ahLst/>
              <a:cxnLst/>
              <a:rect l="l" t="t" r="r" b="b"/>
              <a:pathLst>
                <a:path w="666750" h="371475">
                  <a:moveTo>
                    <a:pt x="666750" y="0"/>
                  </a:moveTo>
                  <a:lnTo>
                    <a:pt x="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381250" y="4400550"/>
              <a:ext cx="1428750" cy="371475"/>
            </a:xfrm>
            <a:custGeom>
              <a:avLst/>
              <a:gdLst/>
              <a:ahLst/>
              <a:cxnLst/>
              <a:rect l="l" t="t" r="r" b="b"/>
              <a:pathLst>
                <a:path w="1428750" h="371475">
                  <a:moveTo>
                    <a:pt x="0" y="0"/>
                  </a:moveTo>
                  <a:lnTo>
                    <a:pt x="1428750" y="3714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7" name="textbox-root"/>
            <p:cNvSpPr/>
            <p:nvPr/>
          </p:nvSpPr>
          <p:spPr>
            <a:xfrm>
              <a:off x="4857750" y="2190750"/>
              <a:ext cx="2190750" cy="514350"/>
            </a:xfrm>
            <a:prstGeom prst="roundRect">
              <a:avLst>
                <a:gd name="adj" fmla="val 22222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10434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[1,5] sum=35</a:t>
              </a:r>
            </a:p>
          </p:txBody>
        </p:sp>
        <p:sp>
          <p:nvSpPr>
            <p:cNvPr id="20" name="textbox-left"/>
            <p:cNvSpPr/>
            <p:nvPr/>
          </p:nvSpPr>
          <p:spPr>
            <a:xfrm>
              <a:off x="26670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[1,3] 25</a:t>
              </a:r>
            </a:p>
          </p:txBody>
        </p:sp>
        <p:sp>
          <p:nvSpPr>
            <p:cNvPr id="23" name="textbox-right"/>
            <p:cNvSpPr/>
            <p:nvPr/>
          </p:nvSpPr>
          <p:spPr>
            <a:xfrm>
              <a:off x="7429500" y="3057525"/>
              <a:ext cx="1905000" cy="485775"/>
            </a:xfrm>
            <a:prstGeom prst="roundRect">
              <a:avLst>
                <a:gd name="adj" fmla="val 2352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[4,5] 10</a:t>
              </a:r>
            </a:p>
          </p:txBody>
        </p:sp>
        <p:sp>
          <p:nvSpPr>
            <p:cNvPr id="26" name="textbox-one-two"/>
            <p:cNvSpPr/>
            <p:nvPr/>
          </p:nvSpPr>
          <p:spPr>
            <a:xfrm>
              <a:off x="152400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[1,2] 6</a:t>
              </a:r>
            </a:p>
          </p:txBody>
        </p:sp>
        <p:sp>
          <p:nvSpPr>
            <p:cNvPr id="29" name="textbox-three"/>
            <p:cNvSpPr/>
            <p:nvPr/>
          </p:nvSpPr>
          <p:spPr>
            <a:xfrm>
              <a:off x="4476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[3,3] 4</a:t>
              </a:r>
            </a:p>
          </p:txBody>
        </p:sp>
        <p:sp>
          <p:nvSpPr>
            <p:cNvPr id="32" name="textbox-four"/>
            <p:cNvSpPr/>
            <p:nvPr/>
          </p:nvSpPr>
          <p:spPr>
            <a:xfrm>
              <a:off x="69532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[4,4] 7</a:t>
              </a:r>
            </a:p>
          </p:txBody>
        </p:sp>
        <p:sp>
          <p:nvSpPr>
            <p:cNvPr id="35" name="textbox-five"/>
            <p:cNvSpPr/>
            <p:nvPr/>
          </p:nvSpPr>
          <p:spPr>
            <a:xfrm>
              <a:off x="9429750" y="3905250"/>
              <a:ext cx="17145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[5,5] 3</a:t>
              </a:r>
            </a:p>
          </p:txBody>
        </p:sp>
        <p:sp>
          <p:nvSpPr>
            <p:cNvPr id="38" name="textbox-one"/>
            <p:cNvSpPr/>
            <p:nvPr/>
          </p:nvSpPr>
          <p:spPr>
            <a:xfrm>
              <a:off x="9525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[1,1] 1</a:t>
              </a:r>
            </a:p>
          </p:txBody>
        </p:sp>
        <p:sp>
          <p:nvSpPr>
            <p:cNvPr id="41" name="textbox-two"/>
            <p:cNvSpPr/>
            <p:nvPr/>
          </p:nvSpPr>
          <p:spPr>
            <a:xfrm>
              <a:off x="3048000" y="4772025"/>
              <a:ext cx="1524000" cy="495300"/>
            </a:xfrm>
            <a:prstGeom prst="roundRect">
              <a:avLst>
                <a:gd name="adj" fmla="val 23077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85295" rIns="-33477" bIns="-33477" anchor="t" anchorCtr="0">
              <a:noAutofit/>
            </a:bodyPr>
            <a:lstStyle/>
            <a:p>
              <a:pPr algn="ctr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[2,2] 5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8549" y="5433722"/>
            <a:ext cx="10525251" cy="666828"/>
            <a:chOff x="828549" y="5433722"/>
            <a:chExt cx="10525251" cy="666828"/>
          </a:xfrm>
        </p:grpSpPr>
        <p:sp>
          <p:nvSpPr>
            <p:cNvPr id="43" name="body-range-update-meaning"/>
            <p:cNvSpPr txBox="1"/>
            <p:nvPr/>
          </p:nvSpPr>
          <p:spPr>
            <a:xfrm>
              <a:off x="828549" y="5433722"/>
              <a:ext cx="10525251" cy="6668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从原数组出发：[1,3]完整覆盖，lazy=5，子树保留旧值。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右侧只改叶子4，再向上合并：25+10=35。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区间更新代码的执行顺序</a:t>
            </a:r>
          </a:p>
        </p:txBody>
      </p:sp>
      <p:sp>
        <p:nvSpPr>
          <p:cNvPr id="9" name="textbox-update-code"/>
          <p:cNvSpPr/>
          <p:nvPr/>
        </p:nvSpPr>
        <p:spPr>
          <a:xfrm>
            <a:off x="838200" y="2190750"/>
            <a:ext cx="10515600" cy="3114675"/>
          </a:xfrm>
          <a:prstGeom prst="roundRect">
            <a:avLst>
              <a:gd name="adj" fmla="val 3670"/>
            </a:avLst>
          </a:prstGeom>
          <a:solidFill>
            <a:schemeClr val="lt2"/>
          </a:solidFill>
          <a:ln>
            <a:noFill/>
          </a:ln>
        </p:spPr>
        <p:txBody>
          <a:bodyPr wrap="square" lIns="185469" tIns="104342" rIns="185469" bIns="-33480" anchor="t" anchorCtr="0">
            <a:noAutofit/>
          </a:bodyPr>
          <a:lstStyle/>
          <a:p>
            <a:pPr algn="l">
              <a:lnSpc>
                <a:spcPts val="23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void update(int u,int L,int R,int l,int r,ll k)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 (r &lt; L || R &lt; l) return;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 (l &lt;= L &amp;&amp; R &lt;= r) { apply(u,L,R,k); return;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pushdown(u, L, R);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M = (L + R) / 2;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update(u*2, L, M, l, r, k);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update(u*2+1, M+1, R, l, r, k);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pull(u);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5629937"/>
            <a:ext cx="10526775" cy="430227"/>
            <a:chOff x="827025" y="5629937"/>
            <a:chExt cx="10526775" cy="430227"/>
          </a:xfrm>
        </p:grpSpPr>
        <p:sp>
          <p:nvSpPr>
            <p:cNvPr id="10" name="body-update-order"/>
            <p:cNvSpPr txBox="1"/>
            <p:nvPr/>
          </p:nvSpPr>
          <p:spPr>
            <a:xfrm>
              <a:off x="827025" y="562993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先下传旧标记，再递归处理，最后从正确的孩子向上合并。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6808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修改后查询[3,5]，答案是19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49327"/>
            <a:chOff x="827025" y="2286662"/>
            <a:chExt cx="10526775" cy="849327"/>
          </a:xfrm>
        </p:grpSpPr>
        <p:sp>
          <p:nvSpPr>
            <p:cNvPr id="7" name="body-query-left"/>
            <p:cNvSpPr txBox="1"/>
            <p:nvPr/>
          </p:nvSpPr>
          <p:spPr>
            <a:xfrm>
              <a:off x="827025" y="22866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[1,3]只命中一部分，不能直接取它的sum=25。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先传下加5：[1,2]的和6→16，[3,3]的和4→9。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29687"/>
            <a:ext cx="10526775" cy="849327"/>
            <a:chOff x="827025" y="3629687"/>
            <a:chExt cx="10526775" cy="849327"/>
          </a:xfrm>
        </p:grpSpPr>
        <p:sp>
          <p:nvSpPr>
            <p:cNvPr id="9" name="body-query-right"/>
            <p:cNvSpPr txBox="1"/>
            <p:nvPr/>
          </p:nvSpPr>
          <p:spPr>
            <a:xfrm>
              <a:off x="827025" y="36296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[1,2]无交，不再向下；取[3,3]的9。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[4,5]完整命中，直接取它的和10。</a:t>
              </a:r>
            </a:p>
          </p:txBody>
        </p:sp>
      </p:grpSp>
      <p:sp>
        <p:nvSpPr>
          <p:cNvPr id="13" name="textbox-query-answer"/>
          <p:cNvSpPr/>
          <p:nvPr/>
        </p:nvSpPr>
        <p:spPr>
          <a:xfrm>
            <a:off x="838200" y="4810125"/>
            <a:ext cx="10515600" cy="1181100"/>
          </a:xfrm>
          <a:prstGeom prst="roundRect">
            <a:avLst>
              <a:gd name="adj" fmla="val 9677"/>
            </a:avLst>
          </a:prstGeom>
          <a:solidFill>
            <a:schemeClr val="lt2"/>
          </a:solidFill>
          <a:ln>
            <a:noFill/>
          </a:ln>
        </p:spPr>
        <p:txBody>
          <a:bodyPr wrap="square" lIns="183949" tIns="148161" rIns="183949" bIns="-33476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答案：9 + 10 = 19。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懒标记改变更新的时机，不改变查询的含义。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根对了，孩子为何还可以暂存旧值？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49327"/>
            <a:chOff x="827025" y="2286662"/>
            <a:chExt cx="10526775" cy="849327"/>
          </a:xfrm>
        </p:grpSpPr>
        <p:sp>
          <p:nvSpPr>
            <p:cNvPr id="7" name="body-question"/>
            <p:cNvSpPr txBox="1"/>
            <p:nvPr/>
          </p:nvSpPr>
          <p:spPr>
            <a:xfrm>
              <a:off x="827025" y="22866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结点摘要已反映自身标记；孩子可能还缺祖先的待传更新。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什么时候可以直接读摘要，什么时候必须补齐孩子？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29687"/>
            <a:ext cx="10526775" cy="849327"/>
            <a:chOff x="827025" y="3629687"/>
            <a:chExt cx="10526775" cy="849327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6296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从根向下访问时，先下传，再进入孩子。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完整覆盖当前结点时，可直接取它已经正确的摘要。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058437"/>
            <a:ext cx="10526775" cy="923263"/>
            <a:chOff x="827025" y="5058437"/>
            <a:chExt cx="10526775" cy="923263"/>
          </a:xfrm>
        </p:grpSpPr>
        <p:sp>
          <p:nvSpPr>
            <p:cNvPr id="11" name="body-complexity"/>
            <p:cNvSpPr txBox="1"/>
            <p:nvPr/>
          </p:nvSpPr>
          <p:spPr>
            <a:xfrm>
              <a:off x="827025" y="5058437"/>
              <a:ext cx="105267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建树 O(n)，每次区间加或求和 O(log n)，空间 O(n)。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使用64位；检查整段、单点和n不是2的幂的情形。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4343248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6.2 线段树的应用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64251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先算整段作用，再写标记。</a:t>
            </a:r>
            <a:br/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翻转、等差、赋值、乘加：操作顺序能否交换？</a:t>
            </a:r>
          </a:p>
        </p:txBody>
      </p:sp>
    </p:spTree>
  </p:cSld>
  <p:clrMapOvr>
    <a:masterClrMapping/>
  </p:clrMapOvr>
  <p:transition p14:dur="350">
    <p:fade/>
  </p:transition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18958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例6-2：翻转亮灯状态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67612"/>
            <a:ext cx="10526775" cy="875638"/>
            <a:chOff x="827025" y="2267612"/>
            <a:chExt cx="10526775" cy="875638"/>
          </a:xfrm>
        </p:grpSpPr>
        <p:sp>
          <p:nvSpPr>
            <p:cNvPr id="7" name="body-task"/>
            <p:cNvSpPr txBox="1"/>
            <p:nvPr/>
          </p:nvSpPr>
          <p:spPr>
            <a:xfrm>
              <a:off x="827025" y="2267612"/>
              <a:ext cx="10526775" cy="875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J0602 / P3870：初始所有灯关闭，0表示关，1表示开。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操作：翻转区间；询问区间内亮灯数量。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566160"/>
            <a:ext cx="10529316" cy="528066"/>
            <a:chOff x="824484" y="3566160"/>
            <a:chExt cx="10529316" cy="528066"/>
          </a:xfrm>
        </p:grpSpPr>
        <p:sp>
          <p:nvSpPr>
            <p:cNvPr id="9" name="body-initial-state"/>
            <p:cNvSpPr txBox="1"/>
            <p:nvPr/>
          </p:nvSpPr>
          <p:spPr>
            <a:xfrm>
              <a:off x="824484" y="3566160"/>
              <a:ext cx="1052931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初始： 0 0 0 0 0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404360"/>
            <a:ext cx="10529316" cy="577215"/>
            <a:chOff x="824484" y="4404360"/>
            <a:chExt cx="10529316" cy="577215"/>
          </a:xfrm>
        </p:grpSpPr>
        <p:sp>
          <p:nvSpPr>
            <p:cNvPr id="11" name="body-formed-state"/>
            <p:cNvSpPr txBox="1"/>
            <p:nvPr/>
          </p:nvSpPr>
          <p:spPr>
            <a:xfrm>
              <a:off x="824484" y="4404360"/>
              <a:ext cx="10529316" cy="5772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翻转[2,3]和[5,5]： 0 1 1 0 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477537"/>
            <a:ext cx="10526775" cy="485113"/>
            <a:chOff x="827025" y="5477537"/>
            <a:chExt cx="10526775" cy="485113"/>
          </a:xfrm>
        </p:grpSpPr>
        <p:sp>
          <p:nvSpPr>
            <p:cNvPr id="13" name="body-question"/>
            <p:cNvSpPr txBox="1"/>
            <p:nvPr/>
          </p:nvSpPr>
          <p:spPr>
            <a:xfrm>
              <a:off x="827025" y="5477537"/>
              <a:ext cx="105267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例如上面的5盏灯亮了3盏。翻转整段后，亮灯数怎样变？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亮灯取互补，翻转只记奇偶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49327"/>
            <a:chOff x="827025" y="2286662"/>
            <a:chExt cx="10526775" cy="849327"/>
          </a:xfrm>
        </p:grpSpPr>
        <p:sp>
          <p:nvSpPr>
            <p:cNvPr id="7" name="body-complement"/>
            <p:cNvSpPr txBox="1"/>
            <p:nvPr/>
          </p:nvSpPr>
          <p:spPr>
            <a:xfrm>
              <a:off x="827025" y="22866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长度len的区间原有ones盏亮灯，原来的暗灯共有len−ones。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翻转后，恰好这些暗灯变亮，因此新ones = len−ones。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3557297"/>
            <a:ext cx="4266181" cy="1400253"/>
            <a:chOff x="828549" y="3557297"/>
            <a:chExt cx="4266181" cy="1400253"/>
          </a:xfrm>
        </p:grpSpPr>
        <p:sp>
          <p:nvSpPr>
            <p:cNvPr id="9" name="TextBox 9"/>
            <p:cNvSpPr txBox="1"/>
            <p:nvPr/>
          </p:nvSpPr>
          <p:spPr>
            <a:xfrm>
              <a:off x="828549" y="3557297"/>
              <a:ext cx="4266181" cy="14002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applyFlip(int u, int len)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ones[u] = len - ones[u];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flip[u] ^= 1;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468012"/>
            <a:ext cx="10526775" cy="542263"/>
            <a:chOff x="827025" y="5468012"/>
            <a:chExt cx="10526775" cy="542263"/>
          </a:xfrm>
        </p:grpSpPr>
        <p:sp>
          <p:nvSpPr>
            <p:cNvPr id="11" name="body-different-compositions"/>
            <p:cNvSpPr txBox="1"/>
            <p:nvPr/>
          </p:nvSpPr>
          <p:spPr>
            <a:xfrm>
              <a:off x="827025" y="5468012"/>
              <a:ext cx="105267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亮灯数合并用加法；待传翻转合并用异或，两次翻转抵消。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同一区间翻转两次，回到原状态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375535"/>
            <a:ext cx="10529316" cy="567690"/>
            <a:chOff x="824484" y="2375535"/>
            <a:chExt cx="10529316" cy="567690"/>
          </a:xfrm>
        </p:grpSpPr>
        <p:sp>
          <p:nvSpPr>
            <p:cNvPr id="7" name="body-before"/>
            <p:cNvSpPr txBox="1"/>
            <p:nvPr/>
          </p:nvSpPr>
          <p:spPr>
            <a:xfrm>
              <a:off x="824484" y="2375535"/>
              <a:ext cx="10529316" cy="5676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操作前： 0 [1 1 0] 1 亮3盏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385185"/>
            <a:ext cx="10529316" cy="567690"/>
            <a:chOff x="824484" y="3385185"/>
            <a:chExt cx="10529316" cy="567690"/>
          </a:xfrm>
        </p:grpSpPr>
        <p:sp>
          <p:nvSpPr>
            <p:cNvPr id="9" name="body-once"/>
            <p:cNvSpPr txBox="1"/>
            <p:nvPr/>
          </p:nvSpPr>
          <p:spPr>
            <a:xfrm>
              <a:off x="824484" y="3385185"/>
              <a:ext cx="10529316" cy="5676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翻转[2,4]： 0 [0 0 1] 1 亮2盏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394835"/>
            <a:ext cx="10529316" cy="567690"/>
            <a:chOff x="824484" y="4394835"/>
            <a:chExt cx="10529316" cy="567690"/>
          </a:xfrm>
        </p:grpSpPr>
        <p:sp>
          <p:nvSpPr>
            <p:cNvPr id="11" name="body-twice"/>
            <p:cNvSpPr txBox="1"/>
            <p:nvPr/>
          </p:nvSpPr>
          <p:spPr>
            <a:xfrm>
              <a:off x="824484" y="4394835"/>
              <a:ext cx="10529316" cy="5676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再翻转[2,4]： 0 [1 1 0] 1 亮3盏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405147"/>
            <a:ext cx="10525251" cy="676353"/>
            <a:chOff x="828549" y="5405147"/>
            <a:chExt cx="10525251" cy="676353"/>
          </a:xfrm>
        </p:grpSpPr>
        <p:sp>
          <p:nvSpPr>
            <p:cNvPr id="13" name="body-parity"/>
            <p:cNvSpPr txBox="1"/>
            <p:nvPr/>
          </p:nvSpPr>
          <p:spPr>
            <a:xfrm>
              <a:off x="828549" y="5405147"/>
              <a:ext cx="10525251" cy="6763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只看中间长3的段：ones为2→1→2，待传flip为0→1→0。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奇数次等价于翻一次；偶数次等价于没有翻转。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向两个孩子下传同一次翻转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90472"/>
            <a:ext cx="5195186" cy="2371803"/>
            <a:chOff x="828549" y="2290472"/>
            <a:chExt cx="5195186" cy="2371803"/>
          </a:xfrm>
        </p:grpSpPr>
        <p:sp>
          <p:nvSpPr>
            <p:cNvPr id="7" name="TextBox 7"/>
            <p:cNvSpPr txBox="1"/>
            <p:nvPr/>
          </p:nvSpPr>
          <p:spPr>
            <a:xfrm>
              <a:off x="828549" y="2290472"/>
              <a:ext cx="5195186" cy="23718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pushdown(int u, int L, int R)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 (L == R || flip[u] == 0) return;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int M = (L + R) / 2;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applyFlip(u*2, M-L+1);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applyFlip(u*2+1, R-M);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flip[u] = 0;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5258462"/>
            <a:ext cx="10526775" cy="839802"/>
            <a:chOff x="827025" y="5258462"/>
            <a:chExt cx="10526775" cy="839802"/>
          </a:xfrm>
        </p:grpSpPr>
        <p:sp>
          <p:nvSpPr>
            <p:cNvPr id="9" name="body-checks"/>
            <p:cNvSpPr txBox="1"/>
            <p:nvPr/>
          </p:nvSpPr>
          <p:spPr>
            <a:xfrm>
              <a:off x="827025" y="5258462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两边长度分别计算；下传后清零父标记，不再改变父亮灯数。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递归骨架不变，每次操作 O(log n)，空间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例6-3：给区间加等差数列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66113"/>
            <a:chOff x="827025" y="2286662"/>
            <a:chExt cx="10526775" cy="866113"/>
          </a:xfrm>
        </p:grpSpPr>
        <p:sp>
          <p:nvSpPr>
            <p:cNvPr id="7" name="body-task"/>
            <p:cNvSpPr txBox="1"/>
            <p:nvPr/>
          </p:nvSpPr>
          <p:spPr>
            <a:xfrm>
              <a:off x="827025" y="2286662"/>
              <a:ext cx="105267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J0603 / P1438：给[l,r]依次加首项K、公差D的等差数列。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查询某一个位置当前的值。逐项修改长区间仍然太慢。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566160"/>
            <a:ext cx="10529316" cy="1518666"/>
            <a:chOff x="824484" y="3566160"/>
            <a:chExt cx="10529316" cy="1518666"/>
          </a:xfrm>
        </p:grpSpPr>
        <p:sp>
          <p:nvSpPr>
            <p:cNvPr id="9" name="body-example"/>
            <p:cNvSpPr txBox="1"/>
            <p:nvPr/>
          </p:nvSpPr>
          <p:spPr>
            <a:xfrm>
              <a:off x="824484" y="3566160"/>
              <a:ext cx="10529316" cy="1518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例如初态： 0 0 0 0 0</a:t>
              </a:r>
              <a:br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[2,5]增量： +3 +5 +7 +9</a:t>
              </a:r>
              <a:br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修改之后： 0 3 5 7 9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487062"/>
            <a:ext cx="10526775" cy="523213"/>
            <a:chOff x="827025" y="5487062"/>
            <a:chExt cx="10526775" cy="523213"/>
          </a:xfrm>
        </p:grpSpPr>
        <p:sp>
          <p:nvSpPr>
            <p:cNvPr id="11" name="body-question"/>
            <p:cNvSpPr txBox="1"/>
            <p:nvPr/>
          </p:nvSpPr>
          <p:spPr>
            <a:xfrm>
              <a:off x="827025" y="5487062"/>
              <a:ext cx="105267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同一次操作覆盖不同树结点时，首项还是同一个K吗？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8657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first始终锚定当前结点的左端点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49327"/>
            <a:chOff x="827025" y="2286662"/>
            <a:chExt cx="10526775" cy="849327"/>
          </a:xfrm>
        </p:grpSpPr>
        <p:sp>
          <p:nvSpPr>
            <p:cNvPr id="7" name="body-anchor-definition"/>
            <p:cNvSpPr txBox="1"/>
            <p:nvPr/>
          </p:nvSpPr>
          <p:spPr>
            <a:xfrm>
              <a:off x="827025" y="22866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请求从l开始加K；树结点从L开始，相差L−l个位置。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因此这个结点的首项：first = K + (L−l)D。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566160"/>
            <a:ext cx="10529316" cy="1518666"/>
            <a:chOff x="824484" y="3566160"/>
            <a:chExt cx="10529316" cy="1518666"/>
          </a:xfrm>
        </p:grpSpPr>
        <p:sp>
          <p:nvSpPr>
            <p:cNvPr id="9" name="body-position-strip"/>
            <p:cNvSpPr txBox="1"/>
            <p:nvPr/>
          </p:nvSpPr>
          <p:spPr>
            <a:xfrm>
              <a:off x="824484" y="3566160"/>
              <a:ext cx="10529316" cy="1518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位置： 2 3 4 5</a:t>
              </a:r>
              <a:br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增量： 3 5 7 9</a:t>
              </a:r>
              <a:br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走到L=4： 3 + (4−2)×2 = 7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468012"/>
            <a:ext cx="10526775" cy="532738"/>
            <a:chOff x="827025" y="5468012"/>
            <a:chExt cx="10526775" cy="532738"/>
          </a:xfrm>
        </p:grpSpPr>
        <p:sp>
          <p:nvSpPr>
            <p:cNvPr id="11" name="body-local-anchor"/>
            <p:cNvSpPr txBox="1"/>
            <p:nvPr/>
          </p:nvSpPr>
          <p:spPr>
            <a:xfrm>
              <a:off x="827025" y="5468012"/>
              <a:ext cx="10526775" cy="532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[4,5]保存(first,diff)=(7,2)，不能照搬请求的(3,2)。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整段增加等差和，标记逐项相加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466063"/>
            <a:chOff x="827025" y="2277137"/>
            <a:chExt cx="10526775" cy="466063"/>
          </a:xfrm>
        </p:grpSpPr>
        <p:sp>
          <p:nvSpPr>
            <p:cNvPr id="7" name="body-length"/>
            <p:cNvSpPr txBox="1"/>
            <p:nvPr/>
          </p:nvSpPr>
          <p:spPr>
            <a:xfrm>
              <a:off x="827025" y="2277137"/>
              <a:ext cx="105267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长度len = R−L+1，首项first，公差diff。</a:t>
              </a:r>
            </a:p>
          </p:txBody>
        </p:sp>
      </p:grpSp>
      <mc:AlternateContent>
        <mc:Choice Requires="a14">
          <p:sp>
            <p:nvSpPr>
              <p:cNvPr id="9" name="progression-sum"/>
              <p:cNvSpPr txBox="1">
                <a:spLocks noGrp="1"/>
              </p:cNvSpPr>
              <p:nvPr/>
            </p:nvSpPr>
            <p:spPr>
              <a:xfrm>
                <a:off x="838200" y="2914650"/>
                <a:ext cx="105156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Δ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len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2first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len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diff</m:t>
                              </m:r>
                            </m:e>
                          </m:d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25" y="4182137"/>
            <a:ext cx="10526775" cy="513688"/>
            <a:chOff x="827025" y="4182137"/>
            <a:chExt cx="10526775" cy="513688"/>
          </a:xfrm>
        </p:grpSpPr>
        <p:sp>
          <p:nvSpPr>
            <p:cNvPr id="10" name="body-sum-example"/>
            <p:cNvSpPr txBox="1"/>
            <p:nvPr/>
          </p:nvSpPr>
          <p:spPr>
            <a:xfrm>
              <a:off x="827025" y="4182137"/>
              <a:ext cx="105267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[4,5]加7、9：ΔS = 2×(14+2)/2 = 16。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5125112"/>
            <a:ext cx="10526775" cy="875638"/>
            <a:chOff x="827025" y="5125112"/>
            <a:chExt cx="10526775" cy="875638"/>
          </a:xfrm>
        </p:grpSpPr>
        <p:sp>
          <p:nvSpPr>
            <p:cNvPr id="12" name="body-composition"/>
            <p:cNvSpPr txBox="1"/>
            <p:nvPr/>
          </p:nvSpPr>
          <p:spPr>
            <a:xfrm>
              <a:off x="827025" y="5125112"/>
              <a:ext cx="10526775" cy="875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若同一结点再加首项1、公差3，即再加1、4：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总增量8、13，可合成first=8，diff=5。两个锚点必须相同。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右孩子的首项要跨过左半段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714500" y="2266950"/>
            <a:ext cx="8763000" cy="2095500"/>
            <a:chOff x="1714500" y="2266950"/>
            <a:chExt cx="8763000" cy="2095500"/>
          </a:xfrm>
        </p:grpSpPr>
        <p:sp>
          <p:nvSpPr>
            <p:cNvPr id="7" name="Line 7"/>
            <p:cNvSpPr/>
            <p:nvPr/>
          </p:nvSpPr>
          <p:spPr>
            <a:xfrm>
              <a:off x="3429000" y="2838450"/>
              <a:ext cx="2667000" cy="952500"/>
            </a:xfrm>
            <a:custGeom>
              <a:avLst/>
              <a:gdLst/>
              <a:ahLst/>
              <a:cxnLst/>
              <a:rect l="l" t="t" r="r" b="b"/>
              <a:pathLst>
                <a:path w="2667000" h="952500">
                  <a:moveTo>
                    <a:pt x="2667000" y="0"/>
                  </a:moveTo>
                  <a:lnTo>
                    <a:pt x="0" y="9525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6096000" y="2838450"/>
              <a:ext cx="2667000" cy="952500"/>
            </a:xfrm>
            <a:custGeom>
              <a:avLst/>
              <a:gdLst/>
              <a:ahLst/>
              <a:cxnLst/>
              <a:rect l="l" t="t" r="r" b="b"/>
              <a:pathLst>
                <a:path w="2667000" h="952500">
                  <a:moveTo>
                    <a:pt x="0" y="0"/>
                  </a:moveTo>
                  <a:lnTo>
                    <a:pt x="2667000" y="9525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textbox-parent"/>
            <p:cNvSpPr/>
            <p:nvPr/>
          </p:nvSpPr>
          <p:spPr>
            <a:xfrm>
              <a:off x="3952875" y="2266950"/>
              <a:ext cx="4286250" cy="571500"/>
            </a:xfrm>
            <a:prstGeom prst="roundRect">
              <a:avLst>
                <a:gd name="adj" fmla="val 2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100535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[4,5]：first=7，diff=2</a:t>
              </a:r>
            </a:p>
          </p:txBody>
        </p:sp>
        <p:sp>
          <p:nvSpPr>
            <p:cNvPr id="14" name="textbox-left"/>
            <p:cNvSpPr/>
            <p:nvPr/>
          </p:nvSpPr>
          <p:spPr>
            <a:xfrm>
              <a:off x="1714500" y="3790950"/>
              <a:ext cx="3429000" cy="571500"/>
            </a:xfrm>
            <a:prstGeom prst="roundRect">
              <a:avLst>
                <a:gd name="adj" fmla="val 2000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100535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[4,4]：加7</a:t>
              </a:r>
            </a:p>
          </p:txBody>
        </p:sp>
        <p:sp>
          <p:nvSpPr>
            <p:cNvPr id="17" name="textbox-right"/>
            <p:cNvSpPr/>
            <p:nvPr/>
          </p:nvSpPr>
          <p:spPr>
            <a:xfrm>
              <a:off x="7048500" y="3790950"/>
              <a:ext cx="3429000" cy="571500"/>
            </a:xfrm>
            <a:prstGeom prst="roundRect">
              <a:avLst>
                <a:gd name="adj" fmla="val 2000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100535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[5,5]：加9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025" y="5087012"/>
            <a:ext cx="10526775" cy="923263"/>
            <a:chOff x="827025" y="5087012"/>
            <a:chExt cx="10526775" cy="923263"/>
          </a:xfrm>
        </p:grpSpPr>
        <p:sp>
          <p:nvSpPr>
            <p:cNvPr id="19" name="body-rules"/>
            <p:cNvSpPr txBox="1"/>
            <p:nvPr/>
          </p:nvSpPr>
          <p:spPr>
            <a:xfrm>
              <a:off x="827025" y="5087012"/>
              <a:ext cx="105267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左孩子首项仍为first；右孩子首项为first+(M+1−L)×diff。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左右公差均为diff；完成下传后，父first与diff都清零。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两处偏移，各自对应不同的起点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61897"/>
            <a:ext cx="5460616" cy="1666953"/>
            <a:chOff x="828549" y="2261897"/>
            <a:chExt cx="5460616" cy="1666953"/>
          </a:xfrm>
        </p:grpSpPr>
        <p:sp>
          <p:nvSpPr>
            <p:cNvPr id="7" name="TextBox 7"/>
            <p:cNvSpPr txBox="1"/>
            <p:nvPr/>
          </p:nvSpPr>
          <p:spPr>
            <a:xfrm>
              <a:off x="828549" y="2261897"/>
              <a:ext cx="5460616" cy="16669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apply(int u,int L,int R,ll x,ll d)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ll len=R-L+1;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sum[u] += len*(2*x+(len-1)*d)/2;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first[u] += x; diff[u] += d;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4328822"/>
            <a:ext cx="4628131" cy="695403"/>
            <a:chOff x="828549" y="4328822"/>
            <a:chExt cx="4628131" cy="695403"/>
          </a:xfrm>
        </p:grpSpPr>
        <p:sp>
          <p:nvSpPr>
            <p:cNvPr id="9" name="TextBox 9"/>
            <p:cNvSpPr txBox="1"/>
            <p:nvPr/>
          </p:nvSpPr>
          <p:spPr>
            <a:xfrm>
              <a:off x="828549" y="4328822"/>
              <a:ext cx="4628131" cy="695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完整覆盖：从请求左端l，移到结点左端L。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apply(u,L,R,K+1LL*(L-l)*D,D);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49" y="5309897"/>
            <a:ext cx="7451341" cy="695403"/>
            <a:chOff x="828549" y="5309897"/>
            <a:chExt cx="7451341" cy="695403"/>
          </a:xfrm>
        </p:grpSpPr>
        <p:sp>
          <p:nvSpPr>
            <p:cNvPr id="11" name="TextBox 11"/>
            <p:cNvSpPr txBox="1"/>
            <p:nvPr/>
          </p:nvSpPr>
          <p:spPr>
            <a:xfrm>
              <a:off x="828549" y="5309897"/>
              <a:ext cx="7451341" cy="695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下传右侧：从结点左端L，移到右孩子左端M+1。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apply(u*2+1,M+1,R,first[u]+1LL*(M+1-L)*diff[u],diff[u]);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81421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检查：公差为0，首项为0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49327"/>
            <a:chOff x="827025" y="2305712"/>
            <a:chExt cx="10526775" cy="849327"/>
          </a:xfrm>
        </p:grpSpPr>
        <p:sp>
          <p:nvSpPr>
            <p:cNvPr id="7" name="body-constant"/>
            <p:cNvSpPr txBox="1"/>
            <p:nvPr/>
          </p:nvSpPr>
          <p:spPr>
            <a:xfrm>
              <a:off x="827025" y="23057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D=0：整个区间都加K，应退化为例6-1的普通区间加。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公差为负时，增量随位置递减；同一套公式仍然成立。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96362"/>
            <a:ext cx="10526775" cy="849327"/>
            <a:chOff x="827025" y="3696362"/>
            <a:chExt cx="10526775" cy="849327"/>
          </a:xfrm>
        </p:grpSpPr>
        <p:sp>
          <p:nvSpPr>
            <p:cNvPr id="9" name="body-zero-first"/>
            <p:cNvSpPr txBox="1"/>
            <p:nvPr/>
          </p:nvSpPr>
          <p:spPr>
            <a:xfrm>
              <a:off x="827025" y="36963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若first=0、diff=2，长3的区间要加0、2、4。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只判断first==0就跳过，会漏掉后面两个位置的更新。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182262"/>
            <a:ext cx="10526775" cy="849327"/>
            <a:chOff x="827025" y="5182262"/>
            <a:chExt cx="10526775" cy="849327"/>
          </a:xfrm>
        </p:grpSpPr>
        <p:sp>
          <p:nvSpPr>
            <p:cNvPr id="11" name="body-checks"/>
            <p:cNvSpPr txBox="1"/>
            <p:nvPr/>
          </p:nvSpPr>
          <p:spPr>
            <a:xfrm>
              <a:off x="827025" y="51822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只有first和diff都为0，才没有待传操作。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单点查询沿途下传。每次 O(log n)，空间 O(n)，使用64位。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4350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例6-4：区间赋值、加法与最大值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1306527"/>
            <a:chOff x="827025" y="2286662"/>
            <a:chExt cx="10526775" cy="1306527"/>
          </a:xfrm>
        </p:grpSpPr>
        <p:sp>
          <p:nvSpPr>
            <p:cNvPr id="7" name="body-operations"/>
            <p:cNvSpPr txBox="1"/>
            <p:nvPr/>
          </p:nvSpPr>
          <p:spPr>
            <a:xfrm>
              <a:off x="827025" y="2286662"/>
              <a:ext cx="105267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J0604 / P1253：把区间每项设成x；给每项加x；查询最大值。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赋值后整段最大值变成x；整体加x后最大值也加x。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但两种更新混合时，旧标记不能简单分别累加。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4020212"/>
            <a:ext cx="10526775" cy="849327"/>
            <a:chOff x="827025" y="4020212"/>
            <a:chExt cx="10526775" cy="849327"/>
          </a:xfrm>
        </p:grpSpPr>
        <p:sp>
          <p:nvSpPr>
            <p:cNvPr id="9" name="body-size"/>
            <p:cNvSpPr txBox="1"/>
            <p:nvPr/>
          </p:nvSpPr>
          <p:spPr>
            <a:xfrm>
              <a:off x="827025" y="40202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公开范围n、q至多100万，初值和单次更新值绝对值至多10亿。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逐点更新最坏会超时；多次累加还会超过32位整数。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468012"/>
            <a:ext cx="10526775" cy="523213"/>
            <a:chOff x="827025" y="5468012"/>
            <a:chExt cx="10526775" cy="523213"/>
          </a:xfrm>
        </p:grpSpPr>
        <p:sp>
          <p:nvSpPr>
            <p:cNvPr id="11" name="body-question"/>
            <p:cNvSpPr txBox="1"/>
            <p:nvPr/>
          </p:nvSpPr>
          <p:spPr>
            <a:xfrm>
              <a:off x="827025" y="5468012"/>
              <a:ext cx="105267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最新的一次赋值，还需要保留它之前的加法吗？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42651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赋0再加3，与加3再赋0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532738"/>
            <a:chOff x="827025" y="2286662"/>
            <a:chExt cx="10526775" cy="532738"/>
          </a:xfrm>
        </p:grpSpPr>
        <p:sp>
          <p:nvSpPr>
            <p:cNvPr id="7" name="body-initial"/>
            <p:cNvSpPr txBox="1"/>
            <p:nvPr/>
          </p:nvSpPr>
          <p:spPr>
            <a:xfrm>
              <a:off x="827025" y="2286662"/>
              <a:ext cx="10526775" cy="532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例如：从相同的数组[2,4,1]出发，对整段操作。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185160"/>
            <a:ext cx="10529316" cy="1023366"/>
            <a:chOff x="824484" y="3185160"/>
            <a:chExt cx="10529316" cy="1023366"/>
          </a:xfrm>
        </p:grpSpPr>
        <p:sp>
          <p:nvSpPr>
            <p:cNvPr id="9" name="body-set-then-add"/>
            <p:cNvSpPr txBox="1"/>
            <p:nvPr/>
          </p:nvSpPr>
          <p:spPr>
            <a:xfrm>
              <a:off x="824484" y="3185160"/>
              <a:ext cx="10529316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先赋0： [0,0,0]</a:t>
              </a:r>
              <a:br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再加3： [3,3,3]，最大值3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613910"/>
            <a:ext cx="10529316" cy="1023366"/>
            <a:chOff x="824484" y="4613910"/>
            <a:chExt cx="10529316" cy="1023366"/>
          </a:xfrm>
        </p:grpSpPr>
        <p:sp>
          <p:nvSpPr>
            <p:cNvPr id="11" name="body-add-then-set"/>
            <p:cNvSpPr txBox="1"/>
            <p:nvPr/>
          </p:nvSpPr>
          <p:spPr>
            <a:xfrm>
              <a:off x="824484" y="4613910"/>
              <a:ext cx="10529316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先加3： [5,7,4]</a:t>
              </a:r>
              <a:br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再赋0： [0,0,0]，最大值0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748047"/>
            <a:ext cx="10525251" cy="371553"/>
            <a:chOff x="828549" y="5748047"/>
            <a:chExt cx="10525251" cy="371553"/>
          </a:xfrm>
        </p:grpSpPr>
        <p:sp>
          <p:nvSpPr>
            <p:cNvPr id="13" name="body-order"/>
            <p:cNvSpPr txBox="1"/>
            <p:nvPr/>
          </p:nvSpPr>
          <p:spPr>
            <a:xfrm>
              <a:off x="828549" y="574804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新赋值覆盖旧操作；新加法作用于赋值后的结果。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9844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hasSet区分“赋0”与“没有赋值”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49327"/>
            <a:chOff x="827025" y="2286662"/>
            <a:chExt cx="10526775" cy="849327"/>
          </a:xfrm>
        </p:grpSpPr>
        <p:sp>
          <p:nvSpPr>
            <p:cNvPr id="7" name="body-no-set"/>
            <p:cNvSpPr txBox="1"/>
            <p:nvPr/>
          </p:nvSpPr>
          <p:spPr>
            <a:xfrm>
              <a:off x="827025" y="22866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没有待传赋值：hasSet=false，只保存累计addValue。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再加k：addValue增加k。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91587"/>
            <a:ext cx="10526775" cy="849327"/>
            <a:chOff x="827025" y="3591587"/>
            <a:chExt cx="10526775" cy="849327"/>
          </a:xfrm>
        </p:grpSpPr>
        <p:sp>
          <p:nvSpPr>
            <p:cNvPr id="9" name="body-has-set"/>
            <p:cNvSpPr txBox="1"/>
            <p:nvPr/>
          </p:nvSpPr>
          <p:spPr>
            <a:xfrm>
              <a:off x="827025" y="35915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有待传赋值：hasSet=true，保存最终常量setValue。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再加k：直接setValue增加k；addValue仍为0。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048912"/>
            <a:ext cx="10526775" cy="970888"/>
            <a:chOff x="827025" y="5048912"/>
            <a:chExt cx="10526775" cy="970888"/>
          </a:xfrm>
        </p:grpSpPr>
        <p:sp>
          <p:nvSpPr>
            <p:cNvPr id="11" name="body-new-set"/>
            <p:cNvSpPr txBox="1"/>
            <p:nvPr/>
          </p:nvSpPr>
          <p:spPr>
            <a:xfrm>
              <a:off x="827025" y="5048912"/>
              <a:ext cx="10526775" cy="970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新赋值x：hasSet=true，setValue=x，addValue=0。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不能拿setValue==0作为“无赋值”的判断，0也是合法赋值。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8657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两种apply都同步改变信息与标记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80947"/>
            <a:ext cx="4398896" cy="1371678"/>
            <a:chOff x="828549" y="2280947"/>
            <a:chExt cx="4398896" cy="1371678"/>
          </a:xfrm>
        </p:grpSpPr>
        <p:sp>
          <p:nvSpPr>
            <p:cNvPr id="7" name="TextBox 7"/>
            <p:cNvSpPr txBox="1"/>
            <p:nvPr/>
          </p:nvSpPr>
          <p:spPr>
            <a:xfrm>
              <a:off x="828549" y="2280947"/>
              <a:ext cx="4398896" cy="13716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applySet(int u,ll x)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maximum[u]=x; hasSet[u]=true;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setValue[u]=x; addValue[u]=0;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4081172"/>
            <a:ext cx="4398896" cy="1705053"/>
            <a:chOff x="828549" y="4081172"/>
            <a:chExt cx="4398896" cy="1705053"/>
          </a:xfrm>
        </p:grpSpPr>
        <p:sp>
          <p:nvSpPr>
            <p:cNvPr id="9" name="TextBox 9"/>
            <p:cNvSpPr txBox="1"/>
            <p:nvPr/>
          </p:nvSpPr>
          <p:spPr>
            <a:xfrm>
              <a:off x="828549" y="4081172"/>
              <a:ext cx="4398896" cy="17050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applyAdd(int u,ll x)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maximum[u]+=x;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if(hasSet[u]) setValue[u]+=x;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else addValue[u]+=x;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下传先覆盖，再累加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71422"/>
            <a:ext cx="6522336" cy="2638503"/>
            <a:chOff x="828549" y="2271422"/>
            <a:chExt cx="6522336" cy="2638503"/>
          </a:xfrm>
        </p:grpSpPr>
        <p:sp>
          <p:nvSpPr>
            <p:cNvPr id="7" name="TextBox 7"/>
            <p:cNvSpPr txBox="1"/>
            <p:nvPr/>
          </p:nvSpPr>
          <p:spPr>
            <a:xfrm>
              <a:off x="828549" y="2271422"/>
              <a:ext cx="6522336" cy="26385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if(hasSet[u])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applySet(u*2,setValue[u]);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applySet(u*2+1,setValue[u]); hasSet[u]=false;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if(addValue[u]!=0)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applyAdd(u*2,addValue[u]);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applyAdd(u*2+1,addValue[u]); addValue[u]=0;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5395622"/>
            <a:ext cx="10525251" cy="676353"/>
            <a:chOff x="828549" y="5395622"/>
            <a:chExt cx="10525251" cy="676353"/>
          </a:xfrm>
        </p:grpSpPr>
        <p:sp>
          <p:nvSpPr>
            <p:cNvPr id="9" name="body-meaning"/>
            <p:cNvSpPr txBox="1"/>
            <p:nvPr/>
          </p:nvSpPr>
          <p:spPr>
            <a:xfrm>
              <a:off x="828549" y="5395622"/>
              <a:ext cx="10525251" cy="6763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新赋值使孩子的旧操作失效；规范状态下，有赋值时addValue为0。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修改返回时：maximum[u]=max(maximum[u*2],maximum[u*2+1])。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0042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全负区间，不能让0参与取最大值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15237"/>
            <a:ext cx="10526775" cy="849327"/>
            <a:chOff x="827025" y="2315237"/>
            <a:chExt cx="10526775" cy="849327"/>
          </a:xfrm>
        </p:grpSpPr>
        <p:sp>
          <p:nvSpPr>
            <p:cNvPr id="7" name="body-question"/>
            <p:cNvSpPr txBox="1"/>
            <p:nvPr/>
          </p:nvSpPr>
          <p:spPr>
            <a:xfrm>
              <a:off x="827025" y="231523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例如查询[-5,-2]，正确最大值是−2。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如果无交分支返回0，合并时会错误地选到0。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39212"/>
            <a:ext cx="10526775" cy="849327"/>
            <a:chOff x="827025" y="3639212"/>
            <a:chExt cx="10526775" cy="849327"/>
          </a:xfrm>
        </p:grpSpPr>
        <p:sp>
          <p:nvSpPr>
            <p:cNvPr id="9" name="body-identity"/>
            <p:cNvSpPr txBox="1"/>
            <p:nvPr/>
          </p:nvSpPr>
          <p:spPr>
            <a:xfrm>
              <a:off x="827025" y="36392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max的单位元是负无穷，代码使用long long的最小值：</a:t>
              </a:r>
            </a:p>
            <a:p>
              <a:pPr algn="l">
                <a:lnSpc>
                  <a:spcPts val="330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if(r&lt;L || R&lt;l) return numeric_limits&lt;ll&gt;::lowest();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134637"/>
            <a:ext cx="10526775" cy="875638"/>
            <a:chOff x="827025" y="5134637"/>
            <a:chExt cx="10526775" cy="875638"/>
          </a:xfrm>
        </p:grpSpPr>
        <p:sp>
          <p:nvSpPr>
            <p:cNvPr id="11" name="body-checks"/>
            <p:cNvSpPr txBox="1"/>
            <p:nvPr/>
          </p:nvSpPr>
          <p:spPr>
            <a:xfrm>
              <a:off x="827025" y="5134637"/>
              <a:ext cx="10526775" cy="875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还要测赋0、赋负数，以及多次加法超过32位的情况。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每次更新或查询 O(log n)，空间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62036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例6-5：乘法与加法共存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1268427"/>
            <a:chOff x="827025" y="2296187"/>
            <a:chExt cx="10526775" cy="1268427"/>
          </a:xfrm>
        </p:grpSpPr>
        <p:sp>
          <p:nvSpPr>
            <p:cNvPr id="7" name="body-task"/>
            <p:cNvSpPr txBox="1"/>
            <p:nvPr/>
          </p:nvSpPr>
          <p:spPr>
            <a:xfrm>
              <a:off x="827025" y="2296187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J0605 / P3373：区间乘k，区间加k，询问区间和。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所有数值按给定mod取模。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分别保存乘、加两个数还不够：必须规定它们表示什么。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985260"/>
            <a:ext cx="10529316" cy="985266"/>
            <a:chOff x="824484" y="3985260"/>
            <a:chExt cx="10529316" cy="985266"/>
          </a:xfrm>
        </p:grpSpPr>
        <p:sp>
          <p:nvSpPr>
            <p:cNvPr id="9" name="body-single-action"/>
            <p:cNvSpPr txBox="1"/>
            <p:nvPr/>
          </p:nvSpPr>
          <p:spPr>
            <a:xfrm>
              <a:off x="824484" y="3985260"/>
              <a:ext cx="10529316" cy="9852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让每个元素x变成：m×x+a</a:t>
              </a:r>
            </a:p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乘k对应(m,a)=(k,0)；加k对应(1,k)。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487062"/>
            <a:ext cx="10526775" cy="494638"/>
            <a:chOff x="827025" y="5487062"/>
            <a:chExt cx="10526775" cy="494638"/>
          </a:xfrm>
        </p:grpSpPr>
        <p:sp>
          <p:nvSpPr>
            <p:cNvPr id="11" name="body-question"/>
            <p:cNvSpPr txBox="1"/>
            <p:nvPr/>
          </p:nvSpPr>
          <p:spPr>
            <a:xfrm>
              <a:off x="827025" y="5487062"/>
              <a:ext cx="105267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如果先加再乘，新的乘法会作用到旧的加法项吗？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4500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先加2再乘3，与反过来不同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24762"/>
            <a:ext cx="10526775" cy="513688"/>
            <a:chOff x="827025" y="2324762"/>
            <a:chExt cx="10526775" cy="513688"/>
          </a:xfrm>
        </p:grpSpPr>
        <p:sp>
          <p:nvSpPr>
            <p:cNvPr id="7" name="body-initial"/>
            <p:cNvSpPr txBox="1"/>
            <p:nvPr/>
          </p:nvSpPr>
          <p:spPr>
            <a:xfrm>
              <a:off x="827025" y="2324762"/>
              <a:ext cx="105267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例如初始[1,2,3]，先不取模，直接观察整数结果。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286787"/>
            <a:ext cx="10526775" cy="951838"/>
            <a:chOff x="827025" y="3286787"/>
            <a:chExt cx="10526775" cy="951838"/>
          </a:xfrm>
        </p:grpSpPr>
        <p:sp>
          <p:nvSpPr>
            <p:cNvPr id="9" name="body-add-multiply"/>
            <p:cNvSpPr txBox="1"/>
            <p:nvPr/>
          </p:nvSpPr>
          <p:spPr>
            <a:xfrm>
              <a:off x="827025" y="3286787"/>
              <a:ext cx="105267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先加2：[3,4,5]；再乘3：[9,12,15]，和36。</a:t>
              </a:r>
            </a:p>
            <a:p>
              <a:pPr algn="l">
                <a:lnSpc>
                  <a:spcPts val="3750"/>
                </a:lnSpc>
              </a:pPr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单个数的最终变化：(x+2)×3 = 3x+6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791737"/>
            <a:ext cx="10526775" cy="989938"/>
            <a:chOff x="827025" y="4791737"/>
            <a:chExt cx="10526775" cy="989938"/>
          </a:xfrm>
        </p:grpSpPr>
        <p:sp>
          <p:nvSpPr>
            <p:cNvPr id="11" name="body-multiply-add"/>
            <p:cNvSpPr txBox="1"/>
            <p:nvPr/>
          </p:nvSpPr>
          <p:spPr>
            <a:xfrm>
              <a:off x="827025" y="4791737"/>
              <a:ext cx="10526775" cy="989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先乘3：[3,6,9]；再加2：[5,8,11]，和24。</a:t>
              </a:r>
            </a:p>
            <a:p>
              <a:pPr algn="l">
                <a:lnSpc>
                  <a:spcPts val="3750"/>
                </a:lnSpc>
              </a:pPr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单个数的最终变化：3x+2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仿射标记：后来操作放在外层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15237"/>
            <a:ext cx="10526775" cy="849327"/>
            <a:chOff x="827025" y="2315237"/>
            <a:chExt cx="10526775" cy="849327"/>
          </a:xfrm>
        </p:grpSpPr>
        <p:sp>
          <p:nvSpPr>
            <p:cNvPr id="7" name="body-functions"/>
            <p:cNvSpPr txBox="1"/>
            <p:nvPr/>
          </p:nvSpPr>
          <p:spPr>
            <a:xfrm>
              <a:off x="827025" y="231523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旧变换f(x)=mx+a；后来执行g(x)=px+q。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先算f，再把整个结果交给g，得到g(f(x))。</a:t>
              </a:r>
            </a:p>
          </p:txBody>
        </p:sp>
      </p:grpSp>
      <mc:AlternateContent>
        <mc:Choice Requires="a14">
          <p:sp>
            <p:nvSpPr>
              <p:cNvPr id="9" name="affine-composition"/>
              <p:cNvSpPr txBox="1">
                <a:spLocks noGrp="1"/>
              </p:cNvSpPr>
              <p:nvPr/>
            </p:nvSpPr>
            <p:spPr>
              <a:xfrm>
                <a:off x="838200" y="3476625"/>
                <a:ext cx="10515600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g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mx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q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pm</m:t>
                          </m:r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x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q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25" y="4801262"/>
            <a:ext cx="10526775" cy="1094713"/>
            <a:chOff x="827025" y="4801262"/>
            <a:chExt cx="10526775" cy="1094713"/>
          </a:xfrm>
        </p:grpSpPr>
        <p:sp>
          <p:nvSpPr>
            <p:cNvPr id="10" name="body-example"/>
            <p:cNvSpPr txBox="1"/>
            <p:nvPr/>
          </p:nvSpPr>
          <p:spPr>
            <a:xfrm>
              <a:off x="827025" y="4801262"/>
              <a:ext cx="10526775" cy="10947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旧标记(2,1)，新操作(3,4)：3(2x+1)+4 = 6x+7。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复合标记为(6,7)。虽然乘法系数可交换，常数项不能乱序。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2501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apply同时复合区间和与标记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56588"/>
            <a:chOff x="827025" y="2286662"/>
            <a:chExt cx="10526775" cy="856588"/>
          </a:xfrm>
        </p:grpSpPr>
        <p:sp>
          <p:nvSpPr>
            <p:cNvPr id="7" name="body-sum-action"/>
            <p:cNvSpPr txBox="1"/>
            <p:nvPr/>
          </p:nvSpPr>
          <p:spPr>
            <a:xfrm>
              <a:off x="827025" y="2286662"/>
              <a:ext cx="10526775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每项变成m×x+a，共len项：原和乘m，再加len×a。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旧标记的乘数乘m，旧加数也先乘m，再加a。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3614447"/>
            <a:ext cx="4929756" cy="1705053"/>
            <a:chOff x="828549" y="3614447"/>
            <a:chExt cx="4929756" cy="1705053"/>
          </a:xfrm>
        </p:grpSpPr>
        <p:sp>
          <p:nvSpPr>
            <p:cNvPr id="9" name="TextBox 9"/>
            <p:cNvSpPr txBox="1"/>
            <p:nvPr/>
          </p:nvSpPr>
          <p:spPr>
            <a:xfrm>
              <a:off x="828549" y="3614447"/>
              <a:ext cx="4929756" cy="17050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apply(int u,int len,ll m,ll a)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sum[u]=(sum[u]*m+a*len)%mod;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mul[u]=mul[u]*m%mod;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add[u]=(add[u]*m+a)%mod;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49" y="5690897"/>
            <a:ext cx="10525251" cy="371553"/>
            <a:chOff x="828549" y="5690897"/>
            <a:chExt cx="10525251" cy="371553"/>
          </a:xfrm>
        </p:grpSpPr>
        <p:sp>
          <p:nvSpPr>
            <p:cNvPr id="11" name="body-call-meaning"/>
            <p:cNvSpPr txBox="1"/>
            <p:nvPr/>
          </p:nvSpPr>
          <p:spPr>
            <a:xfrm>
              <a:off x="828549" y="569089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乘k调用apply(u,len,k,0)；加k调用apply(u,len,1,k)。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父亲待传操作，晚于孩子的旧标记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56588"/>
            <a:chOff x="827025" y="2286662"/>
            <a:chExt cx="10526775" cy="856588"/>
          </a:xfrm>
        </p:grpSpPr>
        <p:sp>
          <p:nvSpPr>
            <p:cNvPr id="7" name="body-chronology"/>
            <p:cNvSpPr txBox="1"/>
            <p:nvPr/>
          </p:nvSpPr>
          <p:spPr>
            <a:xfrm>
              <a:off x="827025" y="2286662"/>
              <a:ext cx="10526775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此前如果曾进入孩子，父亲的旧操作已经先下传了。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所以当前还留在父亲的操作，应作为“新操作”复合给孩子。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3604922"/>
            <a:ext cx="4133466" cy="1400253"/>
            <a:chOff x="828549" y="3604922"/>
            <a:chExt cx="4133466" cy="1400253"/>
          </a:xfrm>
        </p:grpSpPr>
        <p:sp>
          <p:nvSpPr>
            <p:cNvPr id="9" name="TextBox 9"/>
            <p:cNvSpPr txBox="1"/>
            <p:nvPr/>
          </p:nvSpPr>
          <p:spPr>
            <a:xfrm>
              <a:off x="828549" y="3604922"/>
              <a:ext cx="4133466" cy="14002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M=(L+R)/2;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apply(u*2,M-L+1,mul[u],add[u]);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apply(u*2+1,R-M,mul[u],add[u]);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mul[u]=1%mod; add[u]=0;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49" y="5319422"/>
            <a:ext cx="10525251" cy="700378"/>
            <a:chOff x="828549" y="5319422"/>
            <a:chExt cx="10525251" cy="700378"/>
          </a:xfrm>
        </p:grpSpPr>
        <p:sp>
          <p:nvSpPr>
            <p:cNvPr id="11" name="body-example-identity"/>
            <p:cNvSpPr txBox="1"/>
            <p:nvPr/>
          </p:nvSpPr>
          <p:spPr>
            <a:xfrm>
              <a:off x="828549" y="5319422"/>
              <a:ext cx="10525251" cy="7003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孩子旧(2,1)，父待传(3,4)，合成为(6,7)，不是(6,9)。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恒等操作为(1,0)；当mod=1时，代码用(0,0)表示其模意义。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1271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检查：为什么旧add也必须乘？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24762"/>
            <a:ext cx="10526775" cy="523213"/>
            <a:chOff x="827025" y="2324762"/>
            <a:chExt cx="10526775" cy="523213"/>
          </a:xfrm>
        </p:grpSpPr>
        <p:sp>
          <p:nvSpPr>
            <p:cNvPr id="7" name="body-question"/>
            <p:cNvSpPr txBox="1"/>
            <p:nvPr/>
          </p:nvSpPr>
          <p:spPr>
            <a:xfrm>
              <a:off x="827025" y="2324762"/>
              <a:ext cx="105267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先加2再乘3。如果只更新mul、不乘旧add，会得到什么？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413760"/>
            <a:ext cx="10529316" cy="1062990"/>
            <a:chOff x="824484" y="3413760"/>
            <a:chExt cx="10529316" cy="1062990"/>
          </a:xfrm>
        </p:grpSpPr>
        <p:sp>
          <p:nvSpPr>
            <p:cNvPr id="9" name="body-counterexample"/>
            <p:cNvSpPr txBox="1"/>
            <p:nvPr/>
          </p:nvSpPr>
          <p:spPr>
            <a:xfrm>
              <a:off x="824484" y="3413760"/>
              <a:ext cx="10529316" cy="10629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975"/>
                </a:lnSpc>
              </a:pPr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正确：3(x+2)=3x+6</a:t>
              </a:r>
              <a:br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错误：3x+2，旧加数漏乘了3。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49" y="4947947"/>
            <a:ext cx="10525251" cy="1081378"/>
            <a:chOff x="828549" y="4947947"/>
            <a:chExt cx="10525251" cy="1081378"/>
          </a:xfrm>
        </p:grpSpPr>
        <p:sp>
          <p:nvSpPr>
            <p:cNvPr id="11" name="body-checks"/>
            <p:cNvSpPr txBox="1"/>
            <p:nvPr/>
          </p:nvSpPr>
          <p:spPr>
            <a:xfrm>
              <a:off x="828549" y="4947947"/>
              <a:ext cx="10525251" cy="10813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取模前的中间乘法使用64位；每次操作 O(log n)，空间 O(n)。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原题一般数据乘数为正。另用乘0、mod=1作程序鲁棒性检查，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它们不改变标记的代数规则。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62036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例6-6：区间最大子段和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1268427"/>
            <a:chOff x="827025" y="2286662"/>
            <a:chExt cx="10526775" cy="1268427"/>
          </a:xfrm>
        </p:grpSpPr>
        <p:sp>
          <p:nvSpPr>
            <p:cNvPr id="7" name="body-task"/>
            <p:cNvSpPr txBox="1"/>
            <p:nvPr/>
          </p:nvSpPr>
          <p:spPr>
            <a:xfrm>
              <a:off x="827025" y="2286662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J0606 / P4513：单点赋值；在指定区间内找最大子段和。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子段必须连续、非空，可以短于整个查询区间。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逐次扫描查询区间最坏 O(n)，需要能合并的结点信息。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4023360"/>
            <a:ext cx="10529316" cy="985266"/>
            <a:chOff x="824484" y="4023360"/>
            <a:chExt cx="10529316" cy="985266"/>
          </a:xfrm>
        </p:grpSpPr>
        <p:sp>
          <p:nvSpPr>
            <p:cNvPr id="9" name="body-cross-example"/>
            <p:cNvSpPr txBox="1"/>
            <p:nvPr/>
          </p:nvSpPr>
          <p:spPr>
            <a:xfrm>
              <a:off x="824484" y="4023360"/>
              <a:ext cx="10529316" cy="9852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例如： −2 [3 | −1 4]</a:t>
              </a:r>
            </a:p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最大子段[3,−1,4]跨过左右分界，和为6。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477537"/>
            <a:ext cx="10526775" cy="532738"/>
            <a:chOff x="827025" y="5477537"/>
            <a:chExt cx="10526775" cy="532738"/>
          </a:xfrm>
        </p:grpSpPr>
        <p:sp>
          <p:nvSpPr>
            <p:cNvPr id="11" name="body-question"/>
            <p:cNvSpPr txBox="1"/>
            <p:nvPr/>
          </p:nvSpPr>
          <p:spPr>
            <a:xfrm>
              <a:off x="827025" y="5477537"/>
              <a:ext cx="10526775" cy="532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只记录左右两段各自的最大子段和，足够吗？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58043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相同best，跨界连接能力可以不同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261235"/>
            <a:ext cx="10529316" cy="1013841"/>
            <a:chOff x="824484" y="2261235"/>
            <a:chExt cx="10529316" cy="1013841"/>
          </a:xfrm>
        </p:grpSpPr>
        <p:sp>
          <p:nvSpPr>
            <p:cNvPr id="7" name="body-same-summary"/>
            <p:cNvSpPr txBox="1"/>
            <p:nvPr/>
          </p:nvSpPr>
          <p:spPr>
            <a:xfrm>
              <a:off x="824484" y="2261235"/>
              <a:ext cx="10529316" cy="10138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825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左A = [3,−4,2]，best=3</a:t>
              </a:r>
              <a:br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左B = [2,−4,3]，best=3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782087"/>
            <a:ext cx="10526775" cy="1104238"/>
            <a:chOff x="827025" y="3782087"/>
            <a:chExt cx="10526775" cy="1104238"/>
          </a:xfrm>
        </p:grpSpPr>
        <p:sp>
          <p:nvSpPr>
            <p:cNvPr id="9" name="body-different-result"/>
            <p:cNvSpPr txBox="1"/>
            <p:nvPr/>
          </p:nvSpPr>
          <p:spPr>
            <a:xfrm>
              <a:off x="827025" y="3782087"/>
              <a:ext cx="10526775" cy="1104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两者都拼接相同的右段[2]：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A得到最大子段[2,2]，和4；B得到[3,2]，和5。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315612"/>
            <a:ext cx="10526775" cy="704188"/>
            <a:chOff x="827025" y="5315612"/>
            <a:chExt cx="10526775" cy="704188"/>
          </a:xfrm>
        </p:grpSpPr>
        <p:sp>
          <p:nvSpPr>
            <p:cNvPr id="11" name="body-missing-info"/>
            <p:cNvSpPr txBox="1"/>
            <p:nvPr/>
          </p:nvSpPr>
          <p:spPr>
            <a:xfrm>
              <a:off x="827025" y="5315612"/>
              <a:ext cx="10526775" cy="704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缺少的是贴着分界的最佳后缀、最佳前缀。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每个结点保存四项信息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24762"/>
            <a:ext cx="10526775" cy="513688"/>
            <a:chOff x="827025" y="2324762"/>
            <a:chExt cx="10526775" cy="513688"/>
          </a:xfrm>
        </p:grpSpPr>
        <p:sp>
          <p:nvSpPr>
            <p:cNvPr id="7" name="body-sum-definition"/>
            <p:cNvSpPr txBox="1"/>
            <p:nvPr/>
          </p:nvSpPr>
          <p:spPr>
            <a:xfrm>
              <a:off x="827025" y="2324762"/>
              <a:ext cx="105267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 / sum：整个区间的元素和。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191537"/>
            <a:ext cx="10526775" cy="513688"/>
            <a:chOff x="827025" y="3191537"/>
            <a:chExt cx="10526775" cy="513688"/>
          </a:xfrm>
        </p:grpSpPr>
        <p:sp>
          <p:nvSpPr>
            <p:cNvPr id="9" name="body-prefix-definition"/>
            <p:cNvSpPr txBox="1"/>
            <p:nvPr/>
          </p:nvSpPr>
          <p:spPr>
            <a:xfrm>
              <a:off x="827025" y="3191537"/>
              <a:ext cx="105267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 / prefix：必须包含左端点的最大非空前缀和。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058312"/>
            <a:ext cx="10526775" cy="513688"/>
            <a:chOff x="827025" y="4058312"/>
            <a:chExt cx="10526775" cy="513688"/>
          </a:xfrm>
        </p:grpSpPr>
        <p:sp>
          <p:nvSpPr>
            <p:cNvPr id="11" name="body-suffix-definition"/>
            <p:cNvSpPr txBox="1"/>
            <p:nvPr/>
          </p:nvSpPr>
          <p:spPr>
            <a:xfrm>
              <a:off x="827025" y="4058312"/>
              <a:ext cx="105267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 / suffix：必须包含右端点的最大非空后缀和。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4925087"/>
            <a:ext cx="10526775" cy="513688"/>
            <a:chOff x="827025" y="4925087"/>
            <a:chExt cx="10526775" cy="513688"/>
          </a:xfrm>
        </p:grpSpPr>
        <p:sp>
          <p:nvSpPr>
            <p:cNvPr id="13" name="body-best-definition"/>
            <p:cNvSpPr txBox="1"/>
            <p:nvPr/>
          </p:nvSpPr>
          <p:spPr>
            <a:xfrm>
              <a:off x="827025" y="4925087"/>
              <a:ext cx="105267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 / best：任意位置开始、结束的最大非空子段和。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549" y="5700422"/>
            <a:ext cx="10525251" cy="371553"/>
            <a:chOff x="828549" y="5700422"/>
            <a:chExt cx="10525251" cy="371553"/>
          </a:xfrm>
        </p:grpSpPr>
        <p:sp>
          <p:nvSpPr>
            <p:cNvPr id="15" name="body-leaf"/>
            <p:cNvSpPr txBox="1"/>
            <p:nvPr/>
          </p:nvSpPr>
          <p:spPr>
            <a:xfrm>
              <a:off x="828549" y="5700422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叶子只有一个元素v，四项均为v；不能用0代替负数。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跨分界的子段＝左后缀＋右前缀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5717639" cy="476882"/>
            <a:chOff x="827025" y="2277137"/>
            <a:chExt cx="5717639" cy="476882"/>
          </a:xfrm>
        </p:grpSpPr>
        <mc:AlternateContent>
          <mc:Choice Requires="a14">
            <p:sp>
              <p:nvSpPr>
                <p:cNvPr id="7" name="body-sum-merge"/>
                <p:cNvSpPr txBox="1"/>
                <p:nvPr/>
              </p:nvSpPr>
              <p:spPr>
                <a:xfrm>
                  <a:off x="827025" y="2277137"/>
                  <a:ext cx="10526775" cy="58036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14:m>
                    <m:oMath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b>
                      </m:sSub>
                    </m:oMath>
                  </a14:m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：整个区间就是两侧拼接。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827025" y="3129944"/>
            <a:ext cx="6987456" cy="504818"/>
            <a:chOff x="827025" y="3129944"/>
            <a:chExt cx="6987456" cy="504818"/>
          </a:xfrm>
        </p:grpSpPr>
        <mc:AlternateContent>
          <mc:Choice Requires="a14">
            <p:sp>
              <p:nvSpPr>
                <p:cNvPr id="9" name="body-prefix-merge"/>
                <p:cNvSpPr txBox="1"/>
                <p:nvPr/>
              </p:nvSpPr>
              <p:spPr>
                <a:xfrm>
                  <a:off x="827025" y="3129944"/>
                  <a:ext cx="10526775" cy="594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14:m>
                    <m:oMath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L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L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R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a14:m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：停在左侧，或跨到右侧。</a:t>
                  </a:r>
                </a:p>
              </p:txBody>
            </p:sp>
          </mc:Choice>
        </mc:AlternateContent>
      </p:grpSp>
      <p:grpSp>
        <p:nvGrpSpPr>
          <p:cNvPr id="12" name="Group 12"/>
          <p:cNvGrpSpPr/>
          <p:nvPr/>
        </p:nvGrpSpPr>
        <p:grpSpPr>
          <a:xfrm>
            <a:off x="827025" y="3996719"/>
            <a:ext cx="6987456" cy="504818"/>
            <a:chOff x="827025" y="3996719"/>
            <a:chExt cx="6987456" cy="504818"/>
          </a:xfrm>
        </p:grpSpPr>
        <mc:AlternateContent>
          <mc:Choice Requires="a14">
            <p:sp>
              <p:nvSpPr>
                <p:cNvPr id="11" name="body-suffix-merge"/>
                <p:cNvSpPr txBox="1"/>
                <p:nvPr/>
              </p:nvSpPr>
              <p:spPr>
                <a:xfrm>
                  <a:off x="827025" y="3996719"/>
                  <a:ext cx="10526775" cy="594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14:m>
                    <m:oMath>
                      <m: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Q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Q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R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R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Q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L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a14:m>
                  <a:r>
                    <a:rPr lang="zh-CN" sz="2200" dirty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rPr>
                    <a:t>：停在右侧，或跨到左侧。</a:t>
                  </a:r>
                </a:p>
              </p:txBody>
            </p:sp>
          </mc:Choice>
        </mc:AlternateContent>
      </p:grpSp>
      <p:grpSp>
        <p:nvGrpSpPr>
          <p:cNvPr id="15" name="Group 15"/>
          <p:cNvGrpSpPr/>
          <p:nvPr/>
        </p:nvGrpSpPr>
        <p:grpSpPr>
          <a:xfrm>
            <a:off x="827025" y="4863494"/>
            <a:ext cx="6834121" cy="910920"/>
            <a:chOff x="827025" y="4863494"/>
            <a:chExt cx="6834121" cy="910920"/>
          </a:xfrm>
        </p:grpSpPr>
        <mc:AlternateContent>
          <mc:Choice Requires="a14">
            <p:sp>
              <p:nvSpPr>
                <p:cNvPr id="13" name="TextBox 13"/>
                <p:cNvSpPr txBox="1"/>
                <p:nvPr/>
              </p:nvSpPr>
              <p:spPr>
                <a:xfrm>
                  <a:off x="827025" y="4863494"/>
                  <a:ext cx="4245983" cy="50481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B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L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B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R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Q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L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accent3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200" dirty="0">
                                      <a:solidFill>
                                        <a:schemeClr val="accent3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R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a14:m>
                </a:p>
              </p:txBody>
            </p:sp>
          </mc:Choice>
        </mc:AlternateContent>
        <p:sp>
          <p:nvSpPr>
            <p:cNvPr id="14" name="TextBox 14"/>
            <p:cNvSpPr txBox="1"/>
            <p:nvPr/>
          </p:nvSpPr>
          <p:spPr>
            <a:xfrm>
              <a:off x="827025" y="5344187"/>
              <a:ext cx="683412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最优子段只有三种位置：全在左、全在右、跨分界。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16804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合并[−2,3]与[−1,4]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932788"/>
            <a:chOff x="827025" y="2277137"/>
            <a:chExt cx="10526775" cy="932788"/>
          </a:xfrm>
        </p:grpSpPr>
        <p:sp>
          <p:nvSpPr>
            <p:cNvPr id="7" name="body-children"/>
            <p:cNvSpPr txBox="1"/>
            <p:nvPr/>
          </p:nvSpPr>
          <p:spPr>
            <a:xfrm>
              <a:off x="827025" y="2277137"/>
              <a:ext cx="10526775" cy="932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左段[−2,3]：(S,P,Q,B) = (1,1,3,3)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右段[−1,4]：(S,P,Q,B) = (3,3,4,4)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53487"/>
            <a:ext cx="10526775" cy="1658952"/>
            <a:chOff x="827025" y="3553487"/>
            <a:chExt cx="10526775" cy="1658952"/>
          </a:xfrm>
        </p:grpSpPr>
        <p:sp>
          <p:nvSpPr>
            <p:cNvPr id="9" name="body-parent-computation"/>
            <p:cNvSpPr txBox="1"/>
            <p:nvPr/>
          </p:nvSpPr>
          <p:spPr>
            <a:xfrm>
              <a:off x="827025" y="3553487"/>
              <a:ext cx="10526775" cy="16589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 = 1+3 = 4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 = max(1,1+3) = 4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Q = max(4,3+3) = 6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B = max(3,4,3+3) = 6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544212"/>
            <a:ext cx="10526775" cy="466063"/>
            <a:chOff x="827025" y="5544212"/>
            <a:chExt cx="10526775" cy="466063"/>
          </a:xfrm>
        </p:grpSpPr>
        <p:sp>
          <p:nvSpPr>
            <p:cNvPr id="11" name="body-winning-segment"/>
            <p:cNvSpPr txBox="1"/>
            <p:nvPr/>
          </p:nvSpPr>
          <p:spPr>
            <a:xfrm>
              <a:off x="827025" y="5544212"/>
              <a:ext cx="105267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父段最优子段是[3,−1,4]，跨界部分确实由左后缀接右前缀。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2501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merge代码必须保持左右顺序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80947"/>
            <a:ext cx="6920481" cy="2543253"/>
            <a:chOff x="828549" y="2280947"/>
            <a:chExt cx="6920481" cy="2543253"/>
          </a:xfrm>
        </p:grpSpPr>
        <p:sp>
          <p:nvSpPr>
            <p:cNvPr id="7" name="TextBox 7"/>
            <p:cNvSpPr txBox="1"/>
            <p:nvPr/>
          </p:nvSpPr>
          <p:spPr>
            <a:xfrm>
              <a:off x="828549" y="2280947"/>
              <a:ext cx="6920481" cy="25432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struct Info { ll sum,prefix,suffix,best; };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Info merge(Info L,Info R)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return {L.sum+R.sum,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 max(L.prefix,L.sum+R.prefix),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 max(R.suffix,R.sum+L.suffix),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 max({L.best,R.best,L.suffix+R.prefix})};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5315612"/>
            <a:ext cx="10526775" cy="694663"/>
            <a:chOff x="827025" y="5315612"/>
            <a:chExt cx="10526775" cy="694663"/>
          </a:xfrm>
        </p:grpSpPr>
        <p:sp>
          <p:nvSpPr>
            <p:cNvPr id="9" name="body-merge-check"/>
            <p:cNvSpPr txBox="1"/>
            <p:nvPr/>
          </p:nvSpPr>
          <p:spPr>
            <a:xfrm>
              <a:off x="827025" y="5315612"/>
              <a:ext cx="10526775" cy="694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这是有序拼接，不能交换L与R，也不能直接把两个best相加。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24921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查询返回Info，而不只返回best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80947"/>
            <a:ext cx="5726046" cy="2705178"/>
            <a:chOff x="828549" y="2280947"/>
            <a:chExt cx="5726046" cy="2705178"/>
          </a:xfrm>
        </p:grpSpPr>
        <p:sp>
          <p:nvSpPr>
            <p:cNvPr id="7" name="TextBox 7"/>
            <p:cNvSpPr txBox="1"/>
            <p:nvPr/>
          </p:nvSpPr>
          <p:spPr>
            <a:xfrm>
              <a:off x="828549" y="2280947"/>
              <a:ext cx="5726046" cy="27051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Info query(int u,int L,int R,int l,int r)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if(l&lt;=L &amp;&amp; R&lt;=r) return data[u];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int M=(L+R)/2;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if(r&lt;=M) return query(u*2,L,M,l,r);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if(l&gt;M) return query(u*2+1,M+1,R,l,r);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return merge(query(u*2,L,M,l,r),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      query(u*2+1,M+1,R,l,r));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5357522"/>
            <a:ext cx="10525251" cy="685878"/>
            <a:chOff x="828549" y="5357522"/>
            <a:chExt cx="10525251" cy="685878"/>
          </a:xfrm>
        </p:grpSpPr>
        <p:sp>
          <p:nvSpPr>
            <p:cNvPr id="9" name="body-assignment"/>
            <p:cNvSpPr txBox="1"/>
            <p:nvPr/>
          </p:nvSpPr>
          <p:spPr>
            <a:xfrm>
              <a:off x="828549" y="5357522"/>
              <a:ext cx="10525251" cy="6858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全在一侧只走该侧；跨界才合并，参数始终是左结果、右结果。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单点修改：叶子四项都设成value，再沿祖先重新merge。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非空条件，必须进入初始化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849327"/>
            <a:chOff x="827025" y="2296187"/>
            <a:chExt cx="10526775" cy="849327"/>
          </a:xfrm>
        </p:grpSpPr>
        <p:sp>
          <p:nvSpPr>
            <p:cNvPr id="7" name="body-negative-case"/>
            <p:cNvSpPr txBox="1"/>
            <p:nvPr/>
          </p:nvSpPr>
          <p:spPr>
            <a:xfrm>
              <a:off x="827025" y="22961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例如[-5,-2]的最大子段和为−2，而不是0。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叶子四项都必须等于原值，不能默认“什么都不选”。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734462"/>
            <a:ext cx="10526775" cy="866113"/>
            <a:chOff x="827025" y="3734462"/>
            <a:chExt cx="10526775" cy="866113"/>
          </a:xfrm>
        </p:grpSpPr>
        <p:sp>
          <p:nvSpPr>
            <p:cNvPr id="9" name="body-endpoint-case"/>
            <p:cNvSpPr txBox="1"/>
            <p:nvPr/>
          </p:nvSpPr>
          <p:spPr>
            <a:xfrm>
              <a:off x="827025" y="3734462"/>
              <a:ext cx="105267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只查询一个点，应返回这个点本身。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按原题规则，查询端点若逆序，先交换后查询。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191787"/>
            <a:ext cx="10526775" cy="849327"/>
            <a:chOff x="827025" y="5191787"/>
            <a:chExt cx="10526775" cy="849327"/>
          </a:xfrm>
        </p:grpSpPr>
        <p:sp>
          <p:nvSpPr>
            <p:cNvPr id="11" name="body-conclusion"/>
            <p:cNvSpPr txBox="1"/>
            <p:nvPr/>
          </p:nvSpPr>
          <p:spPr>
            <a:xfrm>
              <a:off x="827025" y="51917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定义和分类保证合并正确；递归只拼接请求内的相邻片段。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建树 O(n)，每次查询或修改 O(log n)，空间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3818230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6.3 权值线段树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58155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把叶子的含义从位置，改成数值。</a:t>
            </a:r>
            <a:br/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频数相加，就能回答值域内有多少个元素。</a:t>
            </a:r>
          </a:p>
        </p:txBody>
      </p:sp>
    </p:spTree>
  </p:cSld>
  <p:clrMapOvr>
    <a:masterClrMapping/>
  </p:clrMapOvr>
  <p:transition p14:dur="350">
    <p:fade/>
  </p:transition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81421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第2个位置，还是数值2？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504163"/>
            <a:chOff x="827025" y="2305712"/>
            <a:chExt cx="10526775" cy="504163"/>
          </a:xfrm>
        </p:grpSpPr>
        <p:sp>
          <p:nvSpPr>
            <p:cNvPr id="7" name="body-sequence"/>
            <p:cNvSpPr txBox="1"/>
            <p:nvPr/>
          </p:nvSpPr>
          <p:spPr>
            <a:xfrm>
              <a:off x="827025" y="2305712"/>
              <a:ext cx="105267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例如序列[3,1,2,1]，同一个叶子编号在两种树中含义不同。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239162"/>
            <a:ext cx="10526775" cy="868377"/>
            <a:chOff x="827025" y="3239162"/>
            <a:chExt cx="10526775" cy="868377"/>
          </a:xfrm>
        </p:grpSpPr>
        <p:sp>
          <p:nvSpPr>
            <p:cNvPr id="9" name="body-position-space"/>
            <p:cNvSpPr txBox="1"/>
            <p:nvPr/>
          </p:nvSpPr>
          <p:spPr>
            <a:xfrm>
              <a:off x="827025" y="3239162"/>
              <a:ext cx="105267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位置树：叶子1、2、3、4分别存3、1、2、1。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叶子2表示“第2个位置”，这里的值是1。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553612"/>
            <a:ext cx="10526775" cy="885163"/>
            <a:chOff x="827025" y="4553612"/>
            <a:chExt cx="10526775" cy="885163"/>
          </a:xfrm>
        </p:grpSpPr>
        <p:sp>
          <p:nvSpPr>
            <p:cNvPr id="11" name="body-value-space"/>
            <p:cNvSpPr txBox="1"/>
            <p:nvPr/>
          </p:nvSpPr>
          <p:spPr>
            <a:xfrm>
              <a:off x="827025" y="4553612"/>
              <a:ext cx="105267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值域树：叶子1、2、3分别存频数2、1、1。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叶子2表示“数值2”，出现了1次；相等值共用一个叶子。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728997"/>
            <a:ext cx="10525251" cy="371553"/>
            <a:chOff x="828549" y="5728997"/>
            <a:chExt cx="10525251" cy="371553"/>
          </a:xfrm>
        </p:grpSpPr>
        <p:sp>
          <p:nvSpPr>
            <p:cNvPr id="13" name="body-frequency-change"/>
            <p:cNvSpPr txBox="1"/>
            <p:nvPr/>
          </p:nvSpPr>
          <p:spPr>
            <a:xfrm>
              <a:off x="828549" y="572899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把一个x改为y：值域树中x的频数减1，y的频数加1。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1271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例6-7：从左向右数严格较大值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58087"/>
            <a:ext cx="10526775" cy="830277"/>
            <a:chOff x="827025" y="2258087"/>
            <a:chExt cx="10526775" cy="830277"/>
          </a:xfrm>
        </p:grpSpPr>
        <p:sp>
          <p:nvSpPr>
            <p:cNvPr id="7" name="body-task"/>
            <p:cNvSpPr txBox="1"/>
            <p:nvPr/>
          </p:nvSpPr>
          <p:spPr>
            <a:xfrm>
              <a:off x="827025" y="2258087"/>
              <a:ext cx="105267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J0607 / P1908：统计i&lt;j且a[i]&gt;a[j]的逆序对。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树只存此前出现的元素。处理当前值时，查询严格比它大的频数。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01087"/>
            <a:ext cx="10526775" cy="430227"/>
            <a:chOff x="827025" y="3401087"/>
            <a:chExt cx="10526775" cy="430227"/>
          </a:xfrm>
        </p:grpSpPr>
        <p:sp>
          <p:nvSpPr>
            <p:cNvPr id="9" name="body-scan-three"/>
            <p:cNvSpPr txBox="1"/>
            <p:nvPr/>
          </p:nvSpPr>
          <p:spPr>
            <a:xfrm>
              <a:off x="827025" y="34010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读3：此前为空，贡献0；随后插入3。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3991637"/>
            <a:ext cx="10526775" cy="430227"/>
            <a:chOff x="827025" y="3991637"/>
            <a:chExt cx="10526775" cy="430227"/>
          </a:xfrm>
        </p:grpSpPr>
        <p:sp>
          <p:nvSpPr>
            <p:cNvPr id="11" name="body-scan-one"/>
            <p:cNvSpPr txBox="1"/>
            <p:nvPr/>
          </p:nvSpPr>
          <p:spPr>
            <a:xfrm>
              <a:off x="827025" y="399163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读1：此前[3]，较大有1个，贡献1；插入1。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4582187"/>
            <a:ext cx="10526775" cy="430227"/>
            <a:chOff x="827025" y="4582187"/>
            <a:chExt cx="10526775" cy="430227"/>
          </a:xfrm>
        </p:grpSpPr>
        <p:sp>
          <p:nvSpPr>
            <p:cNvPr id="13" name="body-scan-two"/>
            <p:cNvSpPr txBox="1"/>
            <p:nvPr/>
          </p:nvSpPr>
          <p:spPr>
            <a:xfrm>
              <a:off x="827025" y="45821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读2：此前[3,1]，较大有1个，贡献1；插入2。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25" y="5172737"/>
            <a:ext cx="10526775" cy="839802"/>
            <a:chOff x="827025" y="5172737"/>
            <a:chExt cx="10526775" cy="839802"/>
          </a:xfrm>
        </p:grpSpPr>
        <p:sp>
          <p:nvSpPr>
            <p:cNvPr id="15" name="body-scan-last"/>
            <p:cNvSpPr txBox="1"/>
            <p:nvPr/>
          </p:nvSpPr>
          <p:spPr>
            <a:xfrm>
              <a:off x="827025" y="5172737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读1：此前[3,1,2]，较大有2个，贡献2。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总数0+1+1+2=4，相等的1与1不构成逆序对。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最大排名之后，是空区间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839802"/>
            <a:chOff x="827025" y="2277137"/>
            <a:chExt cx="10526775" cy="839802"/>
          </a:xfrm>
        </p:grpSpPr>
        <p:sp>
          <p:nvSpPr>
            <p:cNvPr id="7" name="body-empty-range"/>
            <p:cNvSpPr txBox="1"/>
            <p:nvPr/>
          </p:nvSpPr>
          <p:spPr>
            <a:xfrm>
              <a:off x="827025" y="2277137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排名范围1到V。当前rank=V时，要查[V+1,V]。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这是空集，必须返回0；不能让无效区间继续递归。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3509672"/>
            <a:ext cx="10525251" cy="2433928"/>
            <a:chOff x="828549" y="3509672"/>
            <a:chExt cx="10525251" cy="2433928"/>
          </a:xfrm>
        </p:grpSpPr>
        <p:sp>
          <p:nvSpPr>
            <p:cNvPr id="9" name="body-frequency-query"/>
            <p:cNvSpPr txBox="1"/>
            <p:nvPr/>
          </p:nvSpPr>
          <p:spPr>
            <a:xfrm>
              <a:off x="828549" y="3509672"/>
              <a:ext cx="10525251" cy="24339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query(int u,int L,int R,int l,int r) {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if(l&gt;r || r&lt;L || R&lt;l) return 0;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if(l&lt;=L &amp;&amp; R&lt;=r) return count[u];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int M=(L+R)/2;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return query(u*2,L,M,l,r)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+ query(u*2+1,M+1,R,l,r);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1228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查询rank+1到V，再插入当前值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1249377"/>
            <a:chOff x="827025" y="2277137"/>
            <a:chExt cx="10526775" cy="1249377"/>
          </a:xfrm>
        </p:grpSpPr>
        <p:sp>
          <p:nvSpPr>
            <p:cNvPr id="7" name="body-compression"/>
            <p:cNvSpPr txBox="1"/>
            <p:nvPr/>
          </p:nvSpPr>
          <p:spPr>
            <a:xfrm>
              <a:off x="827025" y="2277137"/>
              <a:ext cx="10526775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复制原数组，排序、去重，得到values，大小为V。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lower_bound找到当前值的位置，加1作为排名rank。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这样保持严格大小关系，相等值使用相同排名。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8549" y="3938297"/>
            <a:ext cx="4929756" cy="781128"/>
            <a:chOff x="828549" y="3938297"/>
            <a:chExt cx="4929756" cy="781128"/>
          </a:xfrm>
        </p:grpSpPr>
        <p:sp>
          <p:nvSpPr>
            <p:cNvPr id="9" name="TextBox 9"/>
            <p:cNvSpPr txBox="1"/>
            <p:nvPr/>
          </p:nvSpPr>
          <p:spPr>
            <a:xfrm>
              <a:off x="828549" y="3938297"/>
              <a:ext cx="4929756" cy="7811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answer += tree.query(1,1,V,rank+1,V);</a:t>
              </a:r>
              <a:br/>
              <a:r>
                <a:rPr lang="zh-CN" sz="19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tree.add(1,1,V,rank);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49" y="5328947"/>
            <a:ext cx="10525251" cy="690853"/>
            <a:chOff x="828549" y="5328947"/>
            <a:chExt cx="10525251" cy="690853"/>
          </a:xfrm>
        </p:grpSpPr>
        <p:sp>
          <p:nvSpPr>
            <p:cNvPr id="11" name="body-counting-meaning"/>
            <p:cNvSpPr txBox="1"/>
            <p:nvPr/>
          </p:nvSpPr>
          <p:spPr>
            <a:xfrm>
              <a:off x="828549" y="5328947"/>
              <a:ext cx="10525251" cy="6908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先查后插，让树始终表示“当前元素之前”的频数。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单个频数可用int；答案最多n(n−1)/2，必须用long long。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每一对，在处理右端点时计数一次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1287477"/>
            <a:chOff x="827025" y="2305712"/>
            <a:chExt cx="10526775" cy="1287477"/>
          </a:xfrm>
        </p:grpSpPr>
        <p:sp>
          <p:nvSpPr>
            <p:cNvPr id="7" name="body-proof"/>
            <p:cNvSpPr txBox="1"/>
            <p:nvPr/>
          </p:nvSpPr>
          <p:spPr>
            <a:xfrm>
              <a:off x="827025" y="2305712"/>
              <a:ext cx="10526775" cy="1287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处理j时，树恰好包含所有i&lt;j的元素。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查询严格大于a[j]，恰好选出这些位置中的所有逆序对。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每对的右端点唯一，因此不重不漏。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4077362"/>
            <a:ext cx="10526775" cy="885163"/>
            <a:chOff x="827025" y="4077362"/>
            <a:chExt cx="10526775" cy="885163"/>
          </a:xfrm>
        </p:grpSpPr>
        <p:sp>
          <p:nvSpPr>
            <p:cNvPr id="9" name="body-cross-check"/>
            <p:cNvSpPr txBox="1"/>
            <p:nvPr/>
          </p:nvSpPr>
          <p:spPr>
            <a:xfrm>
              <a:off x="827025" y="4077362"/>
              <a:ext cx="105267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上一章从右往左数较小值，是按左端点归类。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同一[3,1,2,1]应都得到4；相等值始终不计。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563262"/>
            <a:ext cx="10526775" cy="437488"/>
            <a:chOff x="827025" y="5563262"/>
            <a:chExt cx="10526775" cy="437488"/>
          </a:xfrm>
        </p:grpSpPr>
        <p:sp>
          <p:nvSpPr>
            <p:cNvPr id="11" name="body-complexity"/>
            <p:cNvSpPr txBox="1"/>
            <p:nvPr/>
          </p:nvSpPr>
          <p:spPr>
            <a:xfrm>
              <a:off x="827025" y="5563262"/>
              <a:ext cx="10526775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离散化和扫描总时间 O(n log n)，空间 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5813298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课后习题：先写维护信息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7034784" cy="9265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先按提示想一想，再查看参考答案。</a:t>
            </a:r>
            <a:br/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每题先说清：维护什么、如何合并、更新如何作用。</a:t>
            </a:r>
          </a:p>
        </p:txBody>
      </p:sp>
    </p:spTree>
  </p:cSld>
  <p:clrMapOvr>
    <a:masterClrMapping/>
  </p:clrMapOvr>
  <p:transition p14:dur="350">
    <p:fade/>
  </p:transition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85415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习题1：忠诚数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85163"/>
            <a:chOff x="827025" y="2305712"/>
            <a:chExt cx="10526775" cy="885163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305712"/>
              <a:ext cx="105267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J0608 / P1816：多次查询区间最小值。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提示：最小值能从两侧合并；本题没有修改。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829712"/>
            <a:ext cx="10526775" cy="1380463"/>
            <a:chOff x="827025" y="3829712"/>
            <a:chExt cx="10526775" cy="1380463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829712"/>
              <a:ext cx="10526775" cy="1380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参考答案：线段树保存区间min，查询合并时取min。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建树 O(n)，每次 O(log n)，空间 O(n)。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也可用ST表：O(n log n)预处理，O(1)回答静态查询。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49" y="5690897"/>
            <a:ext cx="10525251" cy="371553"/>
            <a:chOff x="828549" y="5690897"/>
            <a:chExt cx="10525251" cy="371553"/>
          </a:xfrm>
        </p:grpSpPr>
        <p:sp>
          <p:nvSpPr>
            <p:cNvPr id="11" name="body-boundary"/>
            <p:cNvSpPr txBox="1"/>
            <p:nvPr/>
          </p:nvSpPr>
          <p:spPr>
            <a:xfrm>
              <a:off x="828549" y="569089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无交区间的min单位元应为正无穷；单点查询返回原值。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42336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习题2：方差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839802"/>
            <a:chOff x="827025" y="2277137"/>
            <a:chExt cx="10526775" cy="839802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77137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J0609 / P1471。提示：平均数需要和S，方差还需要平方和Q。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区间每项加k时，展开每个(x+k)的平方。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7025" y="3432920"/>
            <a:ext cx="6536351" cy="912744"/>
            <a:chOff x="827025" y="3432920"/>
            <a:chExt cx="6536351" cy="912744"/>
          </a:xfrm>
        </p:grpSpPr>
        <mc:AlternateContent>
          <mc:Choice Requires="a14">
            <p:sp>
              <p:nvSpPr>
                <p:cNvPr id="9" name="TextBox 9"/>
                <p:cNvSpPr txBox="1"/>
                <p:nvPr/>
              </p:nvSpPr>
              <p:spPr>
                <a:xfrm>
                  <a:off x="827025" y="3432920"/>
                  <a:ext cx="6536351" cy="4936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 xml:space="preserve">参考答案：先 </a:t>
                  </a:r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Q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←</m:t>
                      </m:r>
                      <m: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Q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2kS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len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⋅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zh-CN" sz="2200" dirty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rPr>
                    <a:t>，这里S是旧值。</a:t>
                  </a:r>
                </a:p>
              </p:txBody>
            </p:sp>
          </mc:Choice>
        </mc:AlternateContent>
        <p:sp>
          <p:nvSpPr>
            <p:cNvPr id="10" name="TextBox 10"/>
            <p:cNvSpPr txBox="1"/>
            <p:nvPr/>
          </p:nvSpPr>
          <p:spPr>
            <a:xfrm>
              <a:off x="827025" y="3915437"/>
              <a:ext cx="480651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再更新 S←S+len×k，懒标记累计k。</a:t>
              </a:r>
            </a:p>
          </p:txBody>
        </p:sp>
      </p:grpSp>
      <mc:AlternateContent>
        <mc:Choice Requires="a14">
          <p:sp>
            <p:nvSpPr>
              <p:cNvPr id="12" name="variance-formula"/>
              <p:cNvSpPr txBox="1">
                <a:spLocks noGrp="1"/>
              </p:cNvSpPr>
              <p:nvPr/>
            </p:nvSpPr>
            <p:spPr>
              <a:xfrm>
                <a:off x="838200" y="4514850"/>
                <a:ext cx="10515600" cy="828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μ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len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V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Q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len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bar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num>
                                <m:den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len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14" name="Group 14"/>
          <p:cNvGrpSpPr/>
          <p:nvPr/>
        </p:nvGrpSpPr>
        <p:grpSpPr>
          <a:xfrm>
            <a:off x="828549" y="5690897"/>
            <a:ext cx="10525251" cy="371553"/>
            <a:chOff x="828549" y="5690897"/>
            <a:chExt cx="10525251" cy="371553"/>
          </a:xfrm>
        </p:grpSpPr>
        <p:sp>
          <p:nvSpPr>
            <p:cNvPr id="13" name="body-precision"/>
            <p:cNvSpPr txBox="1"/>
            <p:nvPr/>
          </p:nvSpPr>
          <p:spPr>
            <a:xfrm>
              <a:off x="828549" y="569089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浮点运算按要求输出；理论上方差非负，注意极小的负舍入误差。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56316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习题3：STEP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49327"/>
            <a:chOff x="827025" y="228666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866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J0610 / P6492：单点翻转后，求最长的0、1交替连续段。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提示：跨分界能否继续交替，只取决于两侧紧邻的两个值。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53487"/>
            <a:ext cx="10526775" cy="1580488"/>
            <a:chOff x="827025" y="3553487"/>
            <a:chExt cx="10526775" cy="1580488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553487"/>
              <a:ext cx="10526775" cy="1580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参考答案：保存首位、末位、长度，以及交替前缀、后缀、最长段。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仅当左末位≠右首位时，可拼接“左后缀+右前缀”。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前缀向右延伸还要求左段全部交替；后缀同理。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534687"/>
            <a:ext cx="10526775" cy="475588"/>
            <a:chOff x="827025" y="5534687"/>
            <a:chExt cx="10526775" cy="475588"/>
          </a:xfrm>
        </p:grpSpPr>
        <p:sp>
          <p:nvSpPr>
            <p:cNvPr id="11" name="body-complexity"/>
            <p:cNvSpPr txBox="1"/>
            <p:nvPr/>
          </p:nvSpPr>
          <p:spPr>
            <a:xfrm>
              <a:off x="827025" y="5534687"/>
              <a:ext cx="10526775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单点更新后逐层合并，每次 O(log n)，根的最长段就是答案。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57728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习题4：三元上升子序列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49327"/>
            <a:chOff x="827025" y="228666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866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J0611 / P1637：统计i&lt;j&lt;k且a[i]&lt;a[j]&lt;a[k]的三元组。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提示：固定中间位置j，左右两侧的选择是否互相独立？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53487"/>
            <a:ext cx="10526775" cy="849327"/>
            <a:chOff x="827025" y="3553487"/>
            <a:chExt cx="10526775" cy="849327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5534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参考答案：求左侧严格小于a[j]的数量L[j]，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以及右侧严格大于a[j]的数量R[j]。</a:t>
              </a:r>
            </a:p>
          </p:txBody>
        </p:sp>
      </p:grpSp>
      <mc:AlternateContent>
        <mc:Choice Requires="a14">
          <p:sp>
            <p:nvSpPr>
              <p:cNvPr id="11" name="triple-count"/>
              <p:cNvSpPr txBox="1">
                <a:spLocks noGrp="1"/>
              </p:cNvSpPr>
              <p:nvPr/>
            </p:nvSpPr>
            <p:spPr>
              <a:xfrm>
                <a:off x="838200" y="4495800"/>
                <a:ext cx="105156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answer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e>
                          </m:d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828549" y="5652797"/>
            <a:ext cx="10525251" cy="371553"/>
            <a:chOff x="828549" y="5652797"/>
            <a:chExt cx="10525251" cy="371553"/>
          </a:xfrm>
        </p:grpSpPr>
        <p:sp>
          <p:nvSpPr>
            <p:cNvPr id="12" name="body-method"/>
            <p:cNvSpPr txBox="1"/>
            <p:nvPr/>
          </p:nvSpPr>
          <p:spPr>
            <a:xfrm>
              <a:off x="828549" y="565279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两次BIT或值域树扫描，O(n log n)；相等值不计，乘积和总和用64位。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习题5：色板游戏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49327"/>
            <a:chOff x="827025" y="228666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866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J0612 / P1558：区间涂成同一色，询问区间出现多少种颜色。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提示：每种颜色占一个二进制位；需要集合的并，而不是数量相加。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01112"/>
            <a:ext cx="10526775" cy="1485238"/>
            <a:chOff x="827025" y="3601112"/>
            <a:chExt cx="10526775" cy="1485238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601112"/>
              <a:ext cx="10526775" cy="1485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参考答案：结点保存颜色掩码，父掩码=左掩码 OR 右掩码。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涂成c：掩码变为1&lt;&lt;(c−1)，赋色标记覆盖旧标记。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查询合并后数1的位数，即popcount。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553737"/>
            <a:ext cx="10526775" cy="447013"/>
            <a:chOff x="827025" y="5553737"/>
            <a:chExt cx="10526775" cy="447013"/>
          </a:xfrm>
        </p:grpSpPr>
        <p:sp>
          <p:nvSpPr>
            <p:cNvPr id="11" name="body-checks"/>
            <p:cNvSpPr txBox="1"/>
            <p:nvPr/>
          </p:nvSpPr>
          <p:spPr>
            <a:xfrm>
              <a:off x="827025" y="5553737"/>
              <a:ext cx="105267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输入端点可能逆序，先交换；每次操作 O(log 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42336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习题6：煮酒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856588"/>
            <a:chOff x="827025" y="2277137"/>
            <a:chExt cx="10526775" cy="856588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77137"/>
              <a:ext cx="10526775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J0613 / P5522。提示：把各串的0、1看作强制约束，?不约束。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某一位会不会既被要求为0，又被要求为1？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24912"/>
            <a:ext cx="10526775" cy="923263"/>
            <a:chOff x="827025" y="3524912"/>
            <a:chExt cx="10526775" cy="923263"/>
          </a:xfrm>
        </p:grpSpPr>
        <p:sp>
          <p:nvSpPr>
            <p:cNvPr id="9" name="body-answer-mask"/>
            <p:cNvSpPr txBox="1"/>
            <p:nvPr/>
          </p:nvSpPr>
          <p:spPr>
            <a:xfrm>
              <a:off x="827025" y="3524912"/>
              <a:ext cx="105267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参考答案：保存强制0掩码Z、强制1掩码O，区间合并都用OR。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若Z &amp; O不为0，约束冲突，答案0；否则自由位可各选0或1。</a:t>
              </a:r>
            </a:p>
          </p:txBody>
        </p:sp>
      </p:grpSp>
      <mc:AlternateContent>
        <mc:Choice Requires="a14">
          <p:sp>
            <p:nvSpPr>
              <p:cNvPr id="11" name="free-bits"/>
              <p:cNvSpPr txBox="1">
                <a:spLocks noGrp="1"/>
              </p:cNvSpPr>
              <p:nvPr/>
            </p:nvSpPr>
            <p:spPr>
              <a:xfrm>
                <a:off x="838200" y="4591050"/>
                <a:ext cx="10515600" cy="742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answer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popcount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Z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|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O</m:t>
                                  </m:r>
                                </m:e>
                              </m:d>
                            </m:e>
                          </m:func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828549" y="5662322"/>
            <a:ext cx="10525251" cy="371553"/>
            <a:chOff x="828549" y="5662322"/>
            <a:chExt cx="10525251" cy="371553"/>
          </a:xfrm>
        </p:grpSpPr>
        <p:sp>
          <p:nvSpPr>
            <p:cNvPr id="12" name="body-output-rule"/>
            <p:cNvSpPr txBox="1"/>
            <p:nvPr/>
          </p:nvSpPr>
          <p:spPr>
            <a:xfrm>
              <a:off x="828549" y="5662322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n为字符串位数；单点修改更新两种掩码。洛谷版将各查询答案异或汇总。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42336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习题7：游历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49327"/>
            <a:chOff x="827025" y="2286662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866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J0614 / P4145：区间各项向下取整开方，查询区间和。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提示：非负整数反复开方，很快稳定到0或1。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96337"/>
            <a:ext cx="10526775" cy="1256638"/>
            <a:chOff x="827025" y="3496337"/>
            <a:chExt cx="10526775" cy="1256638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496337"/>
              <a:ext cx="10526775" cy="1256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参考答案：保存sum和max；max≤1的整段直接跳过。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否则递归到需要改变的叶子，开方后向上合并。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只知道旧sum，无法算出开方后的sum，不能整段挂开方标记。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49" y="5195597"/>
            <a:ext cx="10525251" cy="833728"/>
            <a:chOff x="828549" y="5195597"/>
            <a:chExt cx="10525251" cy="833728"/>
          </a:xfrm>
        </p:grpSpPr>
        <p:sp>
          <p:nvSpPr>
            <p:cNvPr id="11" name="body-amortized"/>
            <p:cNvSpPr txBox="1"/>
            <p:nvPr/>
          </p:nvSpPr>
          <p:spPr>
            <a:xfrm>
              <a:off x="828549" y="5195597"/>
              <a:ext cx="10525251" cy="833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每个元素有效变化 O(log log A) 次，A为最大初值。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总时间 O((n log log A+m)log n)，这里按整体操作序列计费。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28493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习题8：序列操作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839802"/>
            <a:chOff x="827025" y="2277137"/>
            <a:chExt cx="10526775" cy="839802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77137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J0615 / P2572：覆盖0/1、翻转，查询1的个数和最长连续1。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提示：翻转会把连续0变成连续1，所以两种信息都要保留。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48712"/>
            <a:ext cx="10526775" cy="839802"/>
            <a:chOff x="827025" y="3448712"/>
            <a:chExt cx="10526775" cy="839802"/>
          </a:xfrm>
        </p:grpSpPr>
        <p:sp>
          <p:nvSpPr>
            <p:cNvPr id="9" name="body-answer-info"/>
            <p:cNvSpPr txBox="1"/>
            <p:nvPr/>
          </p:nvSpPr>
          <p:spPr>
            <a:xfrm>
              <a:off x="827025" y="3448712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参考答案：保存ones，以及0、1各自的前缀、后缀、最长段。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翻转时交换两套连续段信息，ones变为len−ones。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648862"/>
            <a:ext cx="10526775" cy="1332838"/>
            <a:chOff x="827025" y="4648862"/>
            <a:chExt cx="10526775" cy="1332838"/>
          </a:xfrm>
        </p:grpSpPr>
        <p:sp>
          <p:nvSpPr>
            <p:cNvPr id="11" name="body-answer-tags"/>
            <p:cNvSpPr txBox="1"/>
            <p:nvPr/>
          </p:nvSpPr>
          <p:spPr>
            <a:xfrm>
              <a:off x="827025" y="4648862"/>
              <a:ext cx="10526775" cy="1332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新覆盖：直接重置区间信息，记录覆盖值，并清除旧翻转。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新翻转：已有覆盖就翻覆盖值，否则flip异或1。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按顺序复合；每次操作 O(log 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99679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习题9：Points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849327"/>
            <a:chOff x="827025" y="2277137"/>
            <a:chExt cx="10526775" cy="8493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7713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J0616 / CF19D：动态增删点，找x&gt;x0、y&gt;y0的点。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提示：先使x最小，再在这个x内使y最小。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77287"/>
            <a:ext cx="10526775" cy="849327"/>
            <a:chOff x="827025" y="3477287"/>
            <a:chExt cx="10526775" cy="849327"/>
          </a:xfrm>
        </p:grpSpPr>
        <p:sp>
          <p:nvSpPr>
            <p:cNvPr id="9" name="body-answer-structure"/>
            <p:cNvSpPr txBox="1"/>
            <p:nvPr/>
          </p:nvSpPr>
          <p:spPr>
            <a:xfrm>
              <a:off x="827025" y="34772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参考答案：离散化x；每个x维护有序y集合。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线段树记录各x对应的最大y，空集合用负无穷。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648862"/>
            <a:ext cx="10526775" cy="1323313"/>
            <a:chOff x="827025" y="4648862"/>
            <a:chExt cx="10526775" cy="1323313"/>
          </a:xfrm>
        </p:grpSpPr>
        <p:sp>
          <p:nvSpPr>
            <p:cNvPr id="11" name="body-answer-query"/>
            <p:cNvSpPr txBox="1"/>
            <p:nvPr/>
          </p:nvSpPr>
          <p:spPr>
            <a:xfrm>
              <a:off x="827025" y="4648862"/>
              <a:ext cx="10526775" cy="1323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在严格x&gt;x0的范围内，向左优先找maxY&gt;y0的首个x。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随后在该集合里upper_bound(y0)，得到最小的可行y。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找不到则输出−1。增删后更新该x的最大y。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第6章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设计线段树的四个检查问题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15237"/>
            <a:ext cx="10526775" cy="532738"/>
            <a:chOff x="827025" y="2315237"/>
            <a:chExt cx="10526775" cy="532738"/>
          </a:xfrm>
        </p:grpSpPr>
        <p:sp>
          <p:nvSpPr>
            <p:cNvPr id="7" name="body-information"/>
            <p:cNvSpPr txBox="1"/>
            <p:nvPr/>
          </p:nvSpPr>
          <p:spPr>
            <a:xfrm>
              <a:off x="827025" y="2315237"/>
              <a:ext cx="10526775" cy="532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信息够不够？尝试构造“相同摘要，不同整体答案”的反例。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182012"/>
            <a:ext cx="10526775" cy="532738"/>
            <a:chOff x="827025" y="3182012"/>
            <a:chExt cx="10526775" cy="532738"/>
          </a:xfrm>
        </p:grpSpPr>
        <p:sp>
          <p:nvSpPr>
            <p:cNvPr id="9" name="body-merge"/>
            <p:cNvSpPr txBox="1"/>
            <p:nvPr/>
          </p:nvSpPr>
          <p:spPr>
            <a:xfrm>
              <a:off x="827025" y="3182012"/>
              <a:ext cx="10526775" cy="532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能否合并？写出左右信息的合并式，检查顺序与边界。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048787"/>
            <a:ext cx="10526775" cy="532738"/>
            <a:chOff x="827025" y="4048787"/>
            <a:chExt cx="10526775" cy="532738"/>
          </a:xfrm>
        </p:grpSpPr>
        <p:sp>
          <p:nvSpPr>
            <p:cNvPr id="11" name="body-action"/>
            <p:cNvSpPr txBox="1"/>
            <p:nvPr/>
          </p:nvSpPr>
          <p:spPr>
            <a:xfrm>
              <a:off x="827025" y="4048787"/>
              <a:ext cx="10526775" cy="532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整段怎样改？从每个元素的变化，推出区间摘要的变化。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4915562"/>
            <a:ext cx="10526775" cy="532738"/>
            <a:chOff x="827025" y="4915562"/>
            <a:chExt cx="10526775" cy="532738"/>
          </a:xfrm>
        </p:grpSpPr>
        <p:sp>
          <p:nvSpPr>
            <p:cNvPr id="13" name="body-composition"/>
            <p:cNvSpPr txBox="1"/>
            <p:nvPr/>
          </p:nvSpPr>
          <p:spPr>
            <a:xfrm>
              <a:off x="827025" y="4915562"/>
              <a:ext cx="10526775" cy="532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标记如何复合？明确旧操作、新操作的时间顺序。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549" y="5709947"/>
            <a:ext cx="10525251" cy="371553"/>
            <a:chOff x="828549" y="5709947"/>
            <a:chExt cx="10525251" cy="371553"/>
          </a:xfrm>
        </p:grpSpPr>
        <p:sp>
          <p:nvSpPr>
            <p:cNvPr id="15" name="body-final-check"/>
            <p:cNvSpPr txBox="1"/>
            <p:nvPr/>
          </p:nvSpPr>
          <p:spPr>
            <a:xfrm>
              <a:off x="828549" y="570994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最后检查无交单位元、空区间、全负数组、整数范围；再用小数据手算。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2026-10-08T05:26:25Z</dcterms:created>
  <dcterms:modified xsi:type="dcterms:W3CDTF">2026-10-08T05:26:25Z</dcterms:modified>
  <cp:category/>
  <cp:contentStatus/>
</cp:coreProperties>
</file>