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75"/>
  </p:notesMasterIdLst>
  <p:sldIdLst>
    <p:sldId id="256" r:id="rId76"/>
    <p:sldId id="257" r:id="rId77"/>
    <p:sldId id="258" r:id="rId78"/>
    <p:sldId id="259" r:id="rId79"/>
    <p:sldId id="260" r:id="rId80"/>
    <p:sldId id="261" r:id="rId81"/>
    <p:sldId id="262" r:id="rId82"/>
    <p:sldId id="263" r:id="rId83"/>
    <p:sldId id="264" r:id="rId84"/>
    <p:sldId id="265" r:id="rId85"/>
    <p:sldId id="266" r:id="rId86"/>
    <p:sldId id="267" r:id="rId87"/>
    <p:sldId id="268" r:id="rId88"/>
    <p:sldId id="269" r:id="rId89"/>
    <p:sldId id="270" r:id="rId90"/>
    <p:sldId id="271" r:id="rId91"/>
    <p:sldId id="272" r:id="rId92"/>
    <p:sldId id="273" r:id="rId93"/>
    <p:sldId id="274" r:id="rId94"/>
    <p:sldId id="275" r:id="rId95"/>
    <p:sldId id="276" r:id="rId96"/>
    <p:sldId id="277" r:id="rId97"/>
    <p:sldId id="278" r:id="rId98"/>
    <p:sldId id="279" r:id="rId99"/>
    <p:sldId id="280" r:id="rId100"/>
    <p:sldId id="281" r:id="rId101"/>
    <p:sldId id="282" r:id="rId102"/>
    <p:sldId id="283" r:id="rId103"/>
    <p:sldId id="284" r:id="rId104"/>
    <p:sldId id="285" r:id="rId105"/>
    <p:sldId id="286" r:id="rId106"/>
    <p:sldId id="287" r:id="rId107"/>
    <p:sldId id="288" r:id="rId108"/>
    <p:sldId id="289" r:id="rId109"/>
    <p:sldId id="290" r:id="rId110"/>
    <p:sldId id="291" r:id="rId111"/>
    <p:sldId id="292" r:id="rId112"/>
    <p:sldId id="293" r:id="rId113"/>
    <p:sldId id="294" r:id="rId114"/>
    <p:sldId id="295" r:id="rId115"/>
    <p:sldId id="296" r:id="rId116"/>
    <p:sldId id="297" r:id="rId117"/>
    <p:sldId id="298" r:id="rId118"/>
    <p:sldId id="299" r:id="rId119"/>
    <p:sldId id="300" r:id="rId120"/>
    <p:sldId id="301" r:id="rId121"/>
    <p:sldId id="302" r:id="rId122"/>
    <p:sldId id="303" r:id="rId123"/>
    <p:sldId id="304" r:id="rId124"/>
    <p:sldId id="305" r:id="rId125"/>
    <p:sldId id="306" r:id="rId126"/>
    <p:sldId id="307" r:id="rId127"/>
    <p:sldId id="308" r:id="rId128"/>
    <p:sldId id="309" r:id="rId129"/>
    <p:sldId id="310" r:id="rId130"/>
    <p:sldId id="311" r:id="rId131"/>
    <p:sldId id="312" r:id="rId132"/>
    <p:sldId id="313" r:id="rId133"/>
    <p:sldId id="314" r:id="rId134"/>
    <p:sldId id="315" r:id="rId135"/>
    <p:sldId id="316" r:id="rId136"/>
    <p:sldId id="317" r:id="rId137"/>
    <p:sldId id="318" r:id="rId138"/>
    <p:sldId id="319" r:id="rId139"/>
    <p:sldId id="320" r:id="rId140"/>
    <p:sldId id="321" r:id="rId141"/>
    <p:sldId id="322" r:id="rId142"/>
    <p:sldId id="323" r:id="rId143"/>
    <p:sldId id="324" r:id="rId144"/>
    <p:sldId id="325" r:id="rId145"/>
    <p:sldId id="326" r:id="rId146"/>
    <p:sldId id="327" r:id="rId147"/>
    <p:sldId id="328" r:id="rId148"/>
    <p:sldId id="329" r:id="rId149"/>
    <p:sldId id="330" r:id="rId150"/>
    <p:sldId id="331" r:id="rId151"/>
    <p:sldId id="332" r:id="rId152"/>
    <p:sldId id="333" r:id="rId153"/>
    <p:sldId id="334" r:id="rId154"/>
    <p:sldId id="335" r:id="rId155"/>
    <p:sldId id="336" r:id="rId156"/>
    <p:sldId id="337" r:id="rId157"/>
    <p:sldId id="338" r:id="rId158"/>
    <p:sldId id="339" r:id="rId159"/>
    <p:sldId id="340" r:id="rId160"/>
    <p:sldId id="341" r:id="rId161"/>
    <p:sldId id="342" r:id="rId162"/>
    <p:sldId id="343" r:id="rId163"/>
    <p:sldId id="344" r:id="rId164"/>
    <p:sldId id="345" r:id="rId165"/>
    <p:sldId id="346" r:id="rId166"/>
    <p:sldId id="347" r:id="rId167"/>
    <p:sldId id="348" r:id="rId168"/>
    <p:sldId id="349" r:id="rId169"/>
    <p:sldId id="350" r:id="rId170"/>
    <p:sldId id="351" r:id="rId171"/>
    <p:sldId id="352" r:id="rId172"/>
    <p:sldId id="353" r:id="rId173"/>
    <p:sldId id="354" r:id="rId174"/>
    <p:sldId id="355" r:id="rId175"/>
    <p:sldId id="356" r:id="rId176"/>
    <p:sldId id="357" r:id="rId177"/>
    <p:sldId id="358" r:id="rId178"/>
    <p:sldId id="359" r:id="rId179"/>
    <p:sldId id="360" r:id="rId180"/>
    <p:sldId id="361" r:id="rId181"/>
    <p:sldId id="362" r:id="rId182"/>
    <p:sldId id="363" r:id="rId183"/>
    <p:sldId id="364" r:id="rId184"/>
    <p:sldId id="365" r:id="rId185"/>
    <p:sldId id="366" r:id="rId186"/>
    <p:sldId id="367" r:id="rId187"/>
    <p:sldId id="368" r:id="rId188"/>
    <p:sldId id="369" r:id="rId189"/>
    <p:sldId id="370" r:id="rId190"/>
    <p:sldId id="371" r:id="rId191"/>
    <p:sldId id="372" r:id="rId192"/>
    <p:sldId id="373" r:id="rId193"/>
    <p:sldId id="374" r:id="rId194"/>
    <p:sldId id="375" r:id="rId195"/>
    <p:sldId id="376" r:id="rId196"/>
    <p:sldId id="377" r:id="rId197"/>
    <p:sldId id="378" r:id="rId198"/>
    <p:sldId id="379" r:id="rId199"/>
    <p:sldId id="380" r:id="rId200"/>
    <p:sldId id="381" r:id="rId201"/>
    <p:sldId id="382" r:id="rId202"/>
    <p:sldId id="383" r:id="rId203"/>
    <p:sldId id="384" r:id="rId204"/>
    <p:sldId id="385" r:id="rId205"/>
    <p:sldId id="386" r:id="rId206"/>
    <p:sldId id="387" r:id="rId207"/>
    <p:sldId id="388" r:id="rId208"/>
    <p:sldId id="389" r:id="rId209"/>
    <p:sldId id="390" r:id="rId210"/>
    <p:sldId id="391" r:id="rId211"/>
    <p:sldId id="392" r:id="rId212"/>
    <p:sldId id="393" r:id="rId213"/>
    <p:sldId id="394" r:id="rId214"/>
    <p:sldId id="395" r:id="rId215"/>
    <p:sldId id="396" r:id="rId216"/>
    <p:sldId id="397" r:id="rId217"/>
    <p:sldId id="398" r:id="rId2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printerSettings" Target="printerSettings/printerSettings1.bin" /><Relationship Id="rId3" Type="http://schemas.openxmlformats.org/officeDocument/2006/relationships/presProps" Target="presProps.xml" /><Relationship Id="rId4" Type="http://schemas.openxmlformats.org/officeDocument/2006/relationships/viewProps" Target="viewProps.xml" /><Relationship Id="rId5" Type="http://schemas.openxmlformats.org/officeDocument/2006/relationships/theme" Target="theme/theme1.xml" /><Relationship Id="rId6" Type="http://schemas.openxmlformats.org/officeDocument/2006/relationships/tableStyles" Target="tableStyles.xml" /><Relationship Id="rId75" Type="http://schemas.openxmlformats.org/officeDocument/2006/relationships/notesMaster" Target="notesMasters/notesMaster1.xml" />
<Relationship Id="rId76" Type="http://schemas.openxmlformats.org/officeDocument/2006/relationships/slide" Target="slides/slide1.xml" /><Relationship Id="rId77" Type="http://schemas.openxmlformats.org/officeDocument/2006/relationships/slide" Target="slides/slide2.xml" /><Relationship Id="rId78" Type="http://schemas.openxmlformats.org/officeDocument/2006/relationships/slide" Target="slides/slide3.xml" /><Relationship Id="rId79" Type="http://schemas.openxmlformats.org/officeDocument/2006/relationships/slide" Target="slides/slide4.xml" /><Relationship Id="rId80" Type="http://schemas.openxmlformats.org/officeDocument/2006/relationships/slide" Target="slides/slide5.xml" /><Relationship Id="rId81" Type="http://schemas.openxmlformats.org/officeDocument/2006/relationships/slide" Target="slides/slide6.xml" /><Relationship Id="rId82" Type="http://schemas.openxmlformats.org/officeDocument/2006/relationships/slide" Target="slides/slide7.xml" /><Relationship Id="rId83" Type="http://schemas.openxmlformats.org/officeDocument/2006/relationships/slide" Target="slides/slide8.xml" /><Relationship Id="rId84" Type="http://schemas.openxmlformats.org/officeDocument/2006/relationships/slide" Target="slides/slide9.xml" /><Relationship Id="rId85" Type="http://schemas.openxmlformats.org/officeDocument/2006/relationships/slide" Target="slides/slide10.xml" /><Relationship Id="rId86" Type="http://schemas.openxmlformats.org/officeDocument/2006/relationships/slide" Target="slides/slide11.xml" /><Relationship Id="rId87" Type="http://schemas.openxmlformats.org/officeDocument/2006/relationships/slide" Target="slides/slide12.xml" /><Relationship Id="rId88" Type="http://schemas.openxmlformats.org/officeDocument/2006/relationships/slide" Target="slides/slide13.xml" /><Relationship Id="rId89" Type="http://schemas.openxmlformats.org/officeDocument/2006/relationships/slide" Target="slides/slide14.xml" /><Relationship Id="rId90" Type="http://schemas.openxmlformats.org/officeDocument/2006/relationships/slide" Target="slides/slide15.xml" /><Relationship Id="rId91" Type="http://schemas.openxmlformats.org/officeDocument/2006/relationships/slide" Target="slides/slide16.xml" /><Relationship Id="rId92" Type="http://schemas.openxmlformats.org/officeDocument/2006/relationships/slide" Target="slides/slide17.xml" /><Relationship Id="rId93" Type="http://schemas.openxmlformats.org/officeDocument/2006/relationships/slide" Target="slides/slide18.xml" /><Relationship Id="rId94" Type="http://schemas.openxmlformats.org/officeDocument/2006/relationships/slide" Target="slides/slide19.xml" /><Relationship Id="rId95" Type="http://schemas.openxmlformats.org/officeDocument/2006/relationships/slide" Target="slides/slide20.xml" /><Relationship Id="rId96" Type="http://schemas.openxmlformats.org/officeDocument/2006/relationships/slide" Target="slides/slide21.xml" /><Relationship Id="rId97" Type="http://schemas.openxmlformats.org/officeDocument/2006/relationships/slide" Target="slides/slide22.xml" /><Relationship Id="rId98" Type="http://schemas.openxmlformats.org/officeDocument/2006/relationships/slide" Target="slides/slide23.xml" /><Relationship Id="rId99" Type="http://schemas.openxmlformats.org/officeDocument/2006/relationships/slide" Target="slides/slide24.xml" /><Relationship Id="rId100" Type="http://schemas.openxmlformats.org/officeDocument/2006/relationships/slide" Target="slides/slide25.xml" /><Relationship Id="rId101" Type="http://schemas.openxmlformats.org/officeDocument/2006/relationships/slide" Target="slides/slide26.xml" /><Relationship Id="rId102" Type="http://schemas.openxmlformats.org/officeDocument/2006/relationships/slide" Target="slides/slide27.xml" /><Relationship Id="rId103" Type="http://schemas.openxmlformats.org/officeDocument/2006/relationships/slide" Target="slides/slide28.xml" /><Relationship Id="rId104" Type="http://schemas.openxmlformats.org/officeDocument/2006/relationships/slide" Target="slides/slide29.xml" /><Relationship Id="rId105" Type="http://schemas.openxmlformats.org/officeDocument/2006/relationships/slide" Target="slides/slide30.xml" /><Relationship Id="rId106" Type="http://schemas.openxmlformats.org/officeDocument/2006/relationships/slide" Target="slides/slide31.xml" /><Relationship Id="rId107" Type="http://schemas.openxmlformats.org/officeDocument/2006/relationships/slide" Target="slides/slide32.xml" /><Relationship Id="rId108" Type="http://schemas.openxmlformats.org/officeDocument/2006/relationships/slide" Target="slides/slide33.xml" /><Relationship Id="rId109" Type="http://schemas.openxmlformats.org/officeDocument/2006/relationships/slide" Target="slides/slide34.xml" /><Relationship Id="rId110" Type="http://schemas.openxmlformats.org/officeDocument/2006/relationships/slide" Target="slides/slide35.xml" /><Relationship Id="rId111" Type="http://schemas.openxmlformats.org/officeDocument/2006/relationships/slide" Target="slides/slide36.xml" /><Relationship Id="rId112" Type="http://schemas.openxmlformats.org/officeDocument/2006/relationships/slide" Target="slides/slide37.xml" /><Relationship Id="rId113" Type="http://schemas.openxmlformats.org/officeDocument/2006/relationships/slide" Target="slides/slide38.xml" /><Relationship Id="rId114" Type="http://schemas.openxmlformats.org/officeDocument/2006/relationships/slide" Target="slides/slide39.xml" /><Relationship Id="rId115" Type="http://schemas.openxmlformats.org/officeDocument/2006/relationships/slide" Target="slides/slide40.xml" /><Relationship Id="rId116" Type="http://schemas.openxmlformats.org/officeDocument/2006/relationships/slide" Target="slides/slide41.xml" /><Relationship Id="rId117" Type="http://schemas.openxmlformats.org/officeDocument/2006/relationships/slide" Target="slides/slide42.xml" /><Relationship Id="rId118" Type="http://schemas.openxmlformats.org/officeDocument/2006/relationships/slide" Target="slides/slide43.xml" /><Relationship Id="rId119" Type="http://schemas.openxmlformats.org/officeDocument/2006/relationships/slide" Target="slides/slide44.xml" /><Relationship Id="rId120" Type="http://schemas.openxmlformats.org/officeDocument/2006/relationships/slide" Target="slides/slide45.xml" /><Relationship Id="rId121" Type="http://schemas.openxmlformats.org/officeDocument/2006/relationships/slide" Target="slides/slide46.xml" /><Relationship Id="rId122" Type="http://schemas.openxmlformats.org/officeDocument/2006/relationships/slide" Target="slides/slide47.xml" /><Relationship Id="rId123" Type="http://schemas.openxmlformats.org/officeDocument/2006/relationships/slide" Target="slides/slide48.xml" /><Relationship Id="rId124" Type="http://schemas.openxmlformats.org/officeDocument/2006/relationships/slide" Target="slides/slide49.xml" /><Relationship Id="rId125" Type="http://schemas.openxmlformats.org/officeDocument/2006/relationships/slide" Target="slides/slide50.xml" /><Relationship Id="rId126" Type="http://schemas.openxmlformats.org/officeDocument/2006/relationships/slide" Target="slides/slide51.xml" /><Relationship Id="rId127" Type="http://schemas.openxmlformats.org/officeDocument/2006/relationships/slide" Target="slides/slide52.xml" /><Relationship Id="rId128" Type="http://schemas.openxmlformats.org/officeDocument/2006/relationships/slide" Target="slides/slide53.xml" /><Relationship Id="rId129" Type="http://schemas.openxmlformats.org/officeDocument/2006/relationships/slide" Target="slides/slide54.xml" /><Relationship Id="rId130" Type="http://schemas.openxmlformats.org/officeDocument/2006/relationships/slide" Target="slides/slide55.xml" /><Relationship Id="rId131" Type="http://schemas.openxmlformats.org/officeDocument/2006/relationships/slide" Target="slides/slide56.xml" /><Relationship Id="rId132" Type="http://schemas.openxmlformats.org/officeDocument/2006/relationships/slide" Target="slides/slide57.xml" /><Relationship Id="rId133" Type="http://schemas.openxmlformats.org/officeDocument/2006/relationships/slide" Target="slides/slide58.xml" /><Relationship Id="rId134" Type="http://schemas.openxmlformats.org/officeDocument/2006/relationships/slide" Target="slides/slide59.xml" /><Relationship Id="rId135" Type="http://schemas.openxmlformats.org/officeDocument/2006/relationships/slide" Target="slides/slide60.xml" /><Relationship Id="rId136" Type="http://schemas.openxmlformats.org/officeDocument/2006/relationships/slide" Target="slides/slide61.xml" /><Relationship Id="rId137" Type="http://schemas.openxmlformats.org/officeDocument/2006/relationships/slide" Target="slides/slide62.xml" /><Relationship Id="rId138" Type="http://schemas.openxmlformats.org/officeDocument/2006/relationships/slide" Target="slides/slide63.xml" /><Relationship Id="rId139" Type="http://schemas.openxmlformats.org/officeDocument/2006/relationships/slide" Target="slides/slide64.xml" /><Relationship Id="rId140" Type="http://schemas.openxmlformats.org/officeDocument/2006/relationships/slide" Target="slides/slide65.xml" /><Relationship Id="rId141" Type="http://schemas.openxmlformats.org/officeDocument/2006/relationships/slide" Target="slides/slide66.xml" /><Relationship Id="rId142" Type="http://schemas.openxmlformats.org/officeDocument/2006/relationships/slide" Target="slides/slide67.xml" /><Relationship Id="rId143" Type="http://schemas.openxmlformats.org/officeDocument/2006/relationships/slide" Target="slides/slide68.xml" /><Relationship Id="rId144" Type="http://schemas.openxmlformats.org/officeDocument/2006/relationships/slide" Target="slides/slide69.xml" /><Relationship Id="rId145" Type="http://schemas.openxmlformats.org/officeDocument/2006/relationships/slide" Target="slides/slide70.xml" /><Relationship Id="rId146" Type="http://schemas.openxmlformats.org/officeDocument/2006/relationships/slide" Target="slides/slide71.xml" /><Relationship Id="rId147" Type="http://schemas.openxmlformats.org/officeDocument/2006/relationships/slide" Target="slides/slide72.xml" /><Relationship Id="rId148" Type="http://schemas.openxmlformats.org/officeDocument/2006/relationships/slide" Target="slides/slide73.xml" /><Relationship Id="rId149" Type="http://schemas.openxmlformats.org/officeDocument/2006/relationships/slide" Target="slides/slide74.xml" /><Relationship Id="rId150" Type="http://schemas.openxmlformats.org/officeDocument/2006/relationships/slide" Target="slides/slide75.xml" /><Relationship Id="rId151" Type="http://schemas.openxmlformats.org/officeDocument/2006/relationships/slide" Target="slides/slide76.xml" /><Relationship Id="rId152" Type="http://schemas.openxmlformats.org/officeDocument/2006/relationships/slide" Target="slides/slide77.xml" /><Relationship Id="rId153" Type="http://schemas.openxmlformats.org/officeDocument/2006/relationships/slide" Target="slides/slide78.xml" /><Relationship Id="rId154" Type="http://schemas.openxmlformats.org/officeDocument/2006/relationships/slide" Target="slides/slide79.xml" /><Relationship Id="rId155" Type="http://schemas.openxmlformats.org/officeDocument/2006/relationships/slide" Target="slides/slide80.xml" /><Relationship Id="rId156" Type="http://schemas.openxmlformats.org/officeDocument/2006/relationships/slide" Target="slides/slide81.xml" /><Relationship Id="rId157" Type="http://schemas.openxmlformats.org/officeDocument/2006/relationships/slide" Target="slides/slide82.xml" /><Relationship Id="rId158" Type="http://schemas.openxmlformats.org/officeDocument/2006/relationships/slide" Target="slides/slide83.xml" /><Relationship Id="rId159" Type="http://schemas.openxmlformats.org/officeDocument/2006/relationships/slide" Target="slides/slide84.xml" /><Relationship Id="rId160" Type="http://schemas.openxmlformats.org/officeDocument/2006/relationships/slide" Target="slides/slide85.xml" /><Relationship Id="rId161" Type="http://schemas.openxmlformats.org/officeDocument/2006/relationships/slide" Target="slides/slide86.xml" /><Relationship Id="rId162" Type="http://schemas.openxmlformats.org/officeDocument/2006/relationships/slide" Target="slides/slide87.xml" /><Relationship Id="rId163" Type="http://schemas.openxmlformats.org/officeDocument/2006/relationships/slide" Target="slides/slide88.xml" /><Relationship Id="rId164" Type="http://schemas.openxmlformats.org/officeDocument/2006/relationships/slide" Target="slides/slide89.xml" /><Relationship Id="rId165" Type="http://schemas.openxmlformats.org/officeDocument/2006/relationships/slide" Target="slides/slide90.xml" /><Relationship Id="rId166" Type="http://schemas.openxmlformats.org/officeDocument/2006/relationships/slide" Target="slides/slide91.xml" /><Relationship Id="rId167" Type="http://schemas.openxmlformats.org/officeDocument/2006/relationships/slide" Target="slides/slide92.xml" /><Relationship Id="rId168" Type="http://schemas.openxmlformats.org/officeDocument/2006/relationships/slide" Target="slides/slide93.xml" /><Relationship Id="rId169" Type="http://schemas.openxmlformats.org/officeDocument/2006/relationships/slide" Target="slides/slide94.xml" /><Relationship Id="rId170" Type="http://schemas.openxmlformats.org/officeDocument/2006/relationships/slide" Target="slides/slide95.xml" /><Relationship Id="rId171" Type="http://schemas.openxmlformats.org/officeDocument/2006/relationships/slide" Target="slides/slide96.xml" /><Relationship Id="rId172" Type="http://schemas.openxmlformats.org/officeDocument/2006/relationships/slide" Target="slides/slide97.xml" /><Relationship Id="rId173" Type="http://schemas.openxmlformats.org/officeDocument/2006/relationships/slide" Target="slides/slide98.xml" /><Relationship Id="rId174" Type="http://schemas.openxmlformats.org/officeDocument/2006/relationships/slide" Target="slides/slide99.xml" /><Relationship Id="rId175" Type="http://schemas.openxmlformats.org/officeDocument/2006/relationships/slide" Target="slides/slide100.xml" /><Relationship Id="rId176" Type="http://schemas.openxmlformats.org/officeDocument/2006/relationships/slide" Target="slides/slide101.xml" /><Relationship Id="rId177" Type="http://schemas.openxmlformats.org/officeDocument/2006/relationships/slide" Target="slides/slide102.xml" /><Relationship Id="rId178" Type="http://schemas.openxmlformats.org/officeDocument/2006/relationships/slide" Target="slides/slide103.xml" /><Relationship Id="rId179" Type="http://schemas.openxmlformats.org/officeDocument/2006/relationships/slide" Target="slides/slide104.xml" /><Relationship Id="rId180" Type="http://schemas.openxmlformats.org/officeDocument/2006/relationships/slide" Target="slides/slide105.xml" /><Relationship Id="rId181" Type="http://schemas.openxmlformats.org/officeDocument/2006/relationships/slide" Target="slides/slide106.xml" /><Relationship Id="rId182" Type="http://schemas.openxmlformats.org/officeDocument/2006/relationships/slide" Target="slides/slide107.xml" /><Relationship Id="rId183" Type="http://schemas.openxmlformats.org/officeDocument/2006/relationships/slide" Target="slides/slide108.xml" /><Relationship Id="rId184" Type="http://schemas.openxmlformats.org/officeDocument/2006/relationships/slide" Target="slides/slide109.xml" /><Relationship Id="rId185" Type="http://schemas.openxmlformats.org/officeDocument/2006/relationships/slide" Target="slides/slide110.xml" /><Relationship Id="rId186" Type="http://schemas.openxmlformats.org/officeDocument/2006/relationships/slide" Target="slides/slide111.xml" /><Relationship Id="rId187" Type="http://schemas.openxmlformats.org/officeDocument/2006/relationships/slide" Target="slides/slide112.xml" /><Relationship Id="rId188" Type="http://schemas.openxmlformats.org/officeDocument/2006/relationships/slide" Target="slides/slide113.xml" /><Relationship Id="rId189" Type="http://schemas.openxmlformats.org/officeDocument/2006/relationships/slide" Target="slides/slide114.xml" /><Relationship Id="rId190" Type="http://schemas.openxmlformats.org/officeDocument/2006/relationships/slide" Target="slides/slide115.xml" /><Relationship Id="rId191" Type="http://schemas.openxmlformats.org/officeDocument/2006/relationships/slide" Target="slides/slide116.xml" /><Relationship Id="rId192" Type="http://schemas.openxmlformats.org/officeDocument/2006/relationships/slide" Target="slides/slide117.xml" /><Relationship Id="rId193" Type="http://schemas.openxmlformats.org/officeDocument/2006/relationships/slide" Target="slides/slide118.xml" /><Relationship Id="rId194" Type="http://schemas.openxmlformats.org/officeDocument/2006/relationships/slide" Target="slides/slide119.xml" /><Relationship Id="rId195" Type="http://schemas.openxmlformats.org/officeDocument/2006/relationships/slide" Target="slides/slide120.xml" /><Relationship Id="rId196" Type="http://schemas.openxmlformats.org/officeDocument/2006/relationships/slide" Target="slides/slide121.xml" /><Relationship Id="rId197" Type="http://schemas.openxmlformats.org/officeDocument/2006/relationships/slide" Target="slides/slide122.xml" /><Relationship Id="rId198" Type="http://schemas.openxmlformats.org/officeDocument/2006/relationships/slide" Target="slides/slide123.xml" /><Relationship Id="rId199" Type="http://schemas.openxmlformats.org/officeDocument/2006/relationships/slide" Target="slides/slide124.xml" /><Relationship Id="rId200" Type="http://schemas.openxmlformats.org/officeDocument/2006/relationships/slide" Target="slides/slide125.xml" /><Relationship Id="rId201" Type="http://schemas.openxmlformats.org/officeDocument/2006/relationships/slide" Target="slides/slide126.xml" /><Relationship Id="rId202" Type="http://schemas.openxmlformats.org/officeDocument/2006/relationships/slide" Target="slides/slide127.xml" /><Relationship Id="rId203" Type="http://schemas.openxmlformats.org/officeDocument/2006/relationships/slide" Target="slides/slide128.xml" /><Relationship Id="rId204" Type="http://schemas.openxmlformats.org/officeDocument/2006/relationships/slide" Target="slides/slide129.xml" /><Relationship Id="rId205" Type="http://schemas.openxmlformats.org/officeDocument/2006/relationships/slide" Target="slides/slide130.xml" /><Relationship Id="rId206" Type="http://schemas.openxmlformats.org/officeDocument/2006/relationships/slide" Target="slides/slide131.xml" /><Relationship Id="rId207" Type="http://schemas.openxmlformats.org/officeDocument/2006/relationships/slide" Target="slides/slide132.xml" /><Relationship Id="rId208" Type="http://schemas.openxmlformats.org/officeDocument/2006/relationships/slide" Target="slides/slide133.xml" /><Relationship Id="rId209" Type="http://schemas.openxmlformats.org/officeDocument/2006/relationships/slide" Target="slides/slide134.xml" /><Relationship Id="rId210" Type="http://schemas.openxmlformats.org/officeDocument/2006/relationships/slide" Target="slides/slide135.xml" /><Relationship Id="rId211" Type="http://schemas.openxmlformats.org/officeDocument/2006/relationships/slide" Target="slides/slide136.xml" /><Relationship Id="rId212" Type="http://schemas.openxmlformats.org/officeDocument/2006/relationships/slide" Target="slides/slide137.xml" /><Relationship Id="rId213" Type="http://schemas.openxmlformats.org/officeDocument/2006/relationships/slide" Target="slides/slide138.xml" /><Relationship Id="rId214" Type="http://schemas.openxmlformats.org/officeDocument/2006/relationships/slide" Target="slides/slide139.xml" /><Relationship Id="rId215" Type="http://schemas.openxmlformats.org/officeDocument/2006/relationships/slide" Target="slides/slide140.xml" /><Relationship Id="rId216" Type="http://schemas.openxmlformats.org/officeDocument/2006/relationships/slide" Target="slides/slide141.xml" /><Relationship Id="rId217" Type="http://schemas.openxmlformats.org/officeDocument/2006/relationships/slide" Target="slides/slide142.xml" /><Relationship Id="rId218" Type="http://schemas.openxmlformats.org/officeDocument/2006/relationships/slide" Target="slides/slide143.xml" />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1.xml"/>
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5.xml"/>
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7.xml"/>
</Relationships>
</file>

<file path=ppt/notesSlides/_rels/notesSlide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8.xml"/>
</Relationships>
</file>

<file path=ppt/notesSlides/_rels/notesSlide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9.xml"/>
</Relationships>
</file>

<file path=ppt/notesSlides/_rels/notesSlide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0.xml"/>
</Relationships>
</file>

<file path=ppt/notesSlides/_rels/notesSlide6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1.xml"/>
</Relationships>
</file>

<file path=ppt/notesSlides/_rels/notesSlide6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2.xml"/>
</Relationships>
</file>

<file path=ppt/notesSlides/_rels/notesSlide6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3.xml"/>
</Relationships>
</file>

<file path=ppt/notesSlides/_rels/notesSlide6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4.xml"/>
</Relationships>
</file>

<file path=ppt/notesSlides/_rels/notesSlide6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5.xml"/>
</Relationships>
</file>

<file path=ppt/notesSlides/_rels/notesSlide6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6.xml"/>
</Relationships>
</file>

<file path=ppt/notesSlides/_rels/notesSlide6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7.xml"/>
</Relationships>
</file>

<file path=ppt/notesSlides/_rels/notesSlide6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8.xml"/>
</Relationships>
</file>

<file path=ppt/notesSlides/_rels/notesSlide6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9.xml"/>
</Relationships>
</file>

<file path=ppt/notesSlides/_rels/notesSlide7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0.xml"/>
</Relationships>
</file>

<file path=ppt/notesSlides/_rels/notesSlide7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1.xml"/>
</Relationships>
</file>

<file path=ppt/notesSlides/_rels/notesSlide7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2.xml"/>
</Relationships>
</file>

<file path=ppt/notesSlides/_rels/notesSlide7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3.xml"/>
</Relationships>
</file>

<file path=ppt/notesSlides/_rels/notesSlide7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4.xml"/>
</Relationships>
</file>

<file path=ppt/notesSlides/_rels/notesSlide7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5.xml"/>
</Relationships>
</file>

<file path=ppt/notesSlides/_rels/notesSlide7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6.xml"/>
</Relationships>
</file>

<file path=ppt/notesSlides/_rels/notesSlide7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7.xml"/>
</Relationships>
</file>

<file path=ppt/notesSlides/_rels/notesSlide7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8.xml"/>
</Relationships>
</file>

<file path=ppt/notesSlides/_rels/notesSlide7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9.xml"/>
</Relationships>
</file>

<file path=ppt/notesSlides/_rels/notesSlide8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0.xml"/>
</Relationships>
</file>

<file path=ppt/notesSlides/_rels/notesSlide8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1.xml"/>
</Relationships>
</file>

<file path=ppt/notesSlides/_rels/notesSlide8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2.xml"/>
</Relationships>
</file>

<file path=ppt/notesSlides/_rels/notesSlide8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3.xml"/>
</Relationships>
</file>

<file path=ppt/notesSlides/_rels/notesSlide8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4.xml"/>
</Relationships>
</file>

<file path=ppt/notesSlides/_rels/notesSlide8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5.xml"/>
</Relationships>
</file>

<file path=ppt/notesSlides/_rels/notesSlide8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6.xml"/>
</Relationships>
</file>

<file path=ppt/notesSlides/_rels/notesSlide8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7.xml"/>
</Relationships>
</file>

<file path=ppt/notesSlides/_rels/notesSlide8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8.xml"/>
</Relationships>
</file>

<file path=ppt/notesSlides/_rels/notesSlide8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9.xml"/>
</Relationships>
</file>

<file path=ppt/notesSlides/_rels/notesSlide9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0.xml"/>
</Relationships>
</file>

<file path=ppt/notesSlides/_rels/notesSlide9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1.xml"/>
</Relationships>
</file>

<file path=ppt/notesSlides/_rels/notesSlide9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2.xml"/>
</Relationships>
</file>

<file path=ppt/notesSlides/_rels/notesSlide9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3.xml"/>
</Relationships>
</file>

<file path=ppt/notesSlides/_rels/notesSlide9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4.xml"/>
</Relationships>
</file>

<file path=ppt/notesSlides/_rels/notesSlide9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5.xml"/>
</Relationships>
</file>

<file path=ppt/notesSlides/_rels/notesSlide9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6.xml"/>
</Relationships>
</file>

<file path=ppt/notesSlides/_rels/notesSlide9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7.xml"/>
</Relationships>
</file>

<file path=ppt/notesSlides/_rels/notesSlide9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8.xml"/>
</Relationships>
</file>

<file path=ppt/notesSlides/_rels/notesSlide9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9.xml"/>
</Relationships>
</file>

<file path=ppt/notesSlides/_rels/notesSlide10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0.xml"/>
</Relationships>
</file>

<file path=ppt/notesSlides/_rels/notesSlide10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1.xml"/>
</Relationships>
</file>

<file path=ppt/notesSlides/_rels/notesSlide10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2.xml"/>
</Relationships>
</file>

<file path=ppt/notesSlides/_rels/notesSlide10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3.xml"/>
</Relationships>
</file>

<file path=ppt/notesSlides/_rels/notesSlide10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4.xml"/>
</Relationships>
</file>

<file path=ppt/notesSlides/_rels/notesSlide10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5.xml"/>
</Relationships>
</file>

<file path=ppt/notesSlides/_rels/notesSlide10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6.xml"/>
</Relationships>
</file>

<file path=ppt/notesSlides/_rels/notesSlide10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7.xml"/>
</Relationships>
</file>

<file path=ppt/notesSlides/_rels/notesSlide10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8.xml"/>
</Relationships>
</file>

<file path=ppt/notesSlides/_rels/notesSlide10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9.xml"/>
</Relationships>
</file>

<file path=ppt/notesSlides/_rels/notesSlide1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0.xml"/>
</Relationships>
</file>

<file path=ppt/notesSlides/_rels/notesSlide1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1.xml"/>
</Relationships>
</file>

<file path=ppt/notesSlides/_rels/notesSlide1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2.xml"/>
</Relationships>
</file>

<file path=ppt/notesSlides/_rels/notesSlide1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3.xml"/>
</Relationships>
</file>

<file path=ppt/notesSlides/_rels/notesSlide1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4.xml"/>
</Relationships>
</file>

<file path=ppt/notesSlides/_rels/notesSlide1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5.xml"/>
</Relationships>
</file>

<file path=ppt/notesSlides/_rels/notesSlide1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6.xml"/>
</Relationships>
</file>

<file path=ppt/notesSlides/_rels/notesSlide1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7.xml"/>
</Relationships>
</file>

<file path=ppt/notesSlides/_rels/notesSlide1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8.xml"/>
</Relationships>
</file>

<file path=ppt/notesSlides/_rels/notesSlide1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9.xml"/>
</Relationships>
</file>

<file path=ppt/notesSlides/_rels/notesSlide1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0.xml"/>
</Relationships>
</file>

<file path=ppt/notesSlides/_rels/notesSlide1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1.xml"/>
</Relationships>
</file>

<file path=ppt/notesSlides/_rels/notesSlide1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2.xml"/>
</Relationships>
</file>

<file path=ppt/notesSlides/_rels/notesSlide1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3.xml"/>
</Relationships>
</file>

<file path=ppt/notesSlides/_rels/notesSlide1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4.xml"/>
</Relationships>
</file>

<file path=ppt/notesSlides/_rels/notesSlide1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5.xml"/>
</Relationships>
</file>

<file path=ppt/notesSlides/_rels/notesSlide1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6.xml"/>
</Relationships>
</file>

<file path=ppt/notesSlides/_rels/notesSlide1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7.xml"/>
</Relationships>
</file>

<file path=ppt/notesSlides/_rels/notesSlide1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8.xml"/>
</Relationships>
</file>

<file path=ppt/notesSlides/_rels/notesSlide1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9.xml"/>
</Relationships>
</file>

<file path=ppt/notesSlides/_rels/notesSlide1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0.xml"/>
</Relationships>
</file>

<file path=ppt/notesSlides/_rels/notesSlide1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1.xml"/>
</Relationships>
</file>

<file path=ppt/notesSlides/_rels/notesSlide1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2.xml"/>
</Relationships>
</file>

<file path=ppt/notesSlides/_rels/notesSlide1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3.xml"/>
</Relationships>
</file>

<file path=ppt/notesSlides/_rels/notesSlide1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4.xml"/>
</Relationships>
</file>

<file path=ppt/notesSlides/_rels/notesSlide1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5.xml"/>
</Relationships>
</file>

<file path=ppt/notesSlides/_rels/notesSlide1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6.xml"/>
</Relationships>
</file>

<file path=ppt/notesSlides/_rels/notesSlide1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7.xml"/>
</Relationships>
</file>

<file path=ppt/notesSlides/_rels/notesSlide1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8.xml"/>
</Relationships>
</file>

<file path=ppt/notesSlides/_rels/notesSlide1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9.xml"/>
</Relationships>
</file>

<file path=ppt/notesSlides/_rels/notesSlide1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0.xml"/>
</Relationships>
</file>

<file path=ppt/notesSlides/_rels/notesSlide1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1.xml"/>
</Relationships>
</file>

<file path=ppt/notesSlides/_rels/notesSlide1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2.xml"/>
</Relationships>
</file>

<file path=ppt/notesSlides/_rels/notesSlide1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3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今天我们要处理一串经常变化的数据。有时给一整段加数，有时又要查另一段的和或最大值。线段树会把长区间逐层拆开，让我们保留整段结果，需要时再把小段拼成答案。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例如给第1到第4位同学各加5分，再问第3到第5位的总分。逐个改再逐个加当然能做，可人数和操作都多时，就会反复扫描。前缀和擅长静态查询，差分适合记录整段增量，我们这次要让修改和查询随时交替进行。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先把长区间分成左右两段，看看每个结点应该存什么。能合并查询结果以后，再处理修改：单点修改先走到叶子，整段修改则要想办法少走一些位置。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沿用 [1,5,4,2,3]，希望把一段的和提前保存起来。先分成第 1～3 项与第 4～5 项，各存和 10、5。左边再分成第 1～2 项和第 3 项，右边分成第 4 项和第 5 项。一层层对半分，直到每块只剩一个元素，就得到一棵二叉树。把每块看成结点，父亲负责整段，两个孩子负责左右两半，这就是线段树。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数组格子上方写的是原数组下标。左块的和10，右块的和5，两块相加得到全体15。随后左块继续拆成前两项和第三项，重复到单个元素。树的边就记录这种父块与子块的关系。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图中方括号写位置范围，后面的数字写这一段的和。根保存前5项，左右孩子分别保存前3项和后2项，再继续拆，直到一个叶子只对应一个数。两个孩子既不重叠也不留空，父亲的和才能由它们相加得到。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沿用对半划分，根负责1到6，左边1到3，右边4到6。两个长度3的块都再拆为长度2与1，因而会用到8、9以及12、13这些叶子编号。10、11没有对应结点，这解释了为什么最大编号与结点数不同。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个叶子对应一个原数，n个叶子最终用n减1次合并连成一棵树，所以共有2n减1个结点。编号却按左孩子2u、右孩子2u加1计算，会有空号。例如6个叶子只有11个结点，最后却能用到13号，因此数组容量不能只按结点个数来算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众数是出现次数最多的数。左右都只保存众数，看起来也像一种区间结果，可两个例子会得到不同的整体答案。两边众数都没变，合并后的众数却变了，说明这点信息不够；区间和则没有这种困难，两边的和相加就能确定整体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例如根结点编号 u=1，负责原数组的 [1,5]。它的左孩子编号 2，负责 [1,3]；右孩子编号 3，负责 [4,5]。u 决定读写 sum 的哪一格，L、R 决定这格代表原数组的哪一段。中点 M=(L+R)/2，左段 [L,M]，右段 [M+1,R]，两边都包含端点。例如左段长度为 M−L+1，右段长度为 R−M；递归入口是 build(1,1,n,a)。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sum 按结点编号存区间和，a 从下标 1 开始存原数组。L==R 表示这一段只有一个原数，区间和就是它。此时不能再分孩子，否则递归不会正常结束。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非叶子从中点 M 分开，两次递归都完成以后再计算父区间。pull(u) 内部写 sum[u]=sum[u*2]+sum[u*2+1]。原数组 a 开 n+1 格，sum 开 4n 格；根的调用为 build(1,1,n,a)。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build处理的是编号u负责的L到R。走到单个元素时，直接存原值；否则把左右孩子分别建好，再调用pull相加。请从叶子1、5开始，顺着图向上算出6、10、15，看看为什么pull必须放在两个递归之后。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这里重新从原数组开始，只把第3项改成9。包含第3项的区间只有这条向上的路径，叶子由4变9，前3项和由10变15，根由15变20。没有包含第3项的区间一个数都没动，所以保持原值。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 是原数组中要修改的位置，value 是新值；当前结点仍由 u、L、R 描述。这段放在 assignPoint(u,L,R,p,value) 函数开头。前面还没有区间懒标记，走到单点即可直接赋值。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非叶子用中点判断 p 落在哪一边，另一边不需要改。被改位置的所有祖先都要重算，其他区间保持原样。例如 p=3，就依次经过 [1,5]、[1,3]、[3,3]，一共走 O(log n) 层。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先固定当前块3到5，避免两组端点同时变化。第一行请求1到2，没有交集；第二行2到6把当前块全部包住；第三行4到6只需要当前块的一部分。判断对象一直是当前块与请求范围的关系。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u只是结点编号，大写L、R表示当前结点的范围，小写l、r表示这次想查询的范围。两个范围没交集就贡献0；查询把结点整段包住，就直接用现成的和；只包住一部分，才拆到孩子里继续找。0在这里适用于求和，后面查询最大值时要换一种处理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回到原数组。左孩子1到3只命中一部分，继续拆后跳过1到2，取第3项的4。右孩子4到5完全在查询范围里，直接拿它的和5，不用再看两个叶子。两块合起来是9，没有重复，也没有漏掉需要的数。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u 负责 [L,R]，本次一直在查询 [l,r]。第一行表示没有任何需要的元素，求和贡献 0。第二行表示当前整段都在请求里，直接拿现成结果，不再查叶子。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前面两种情况都已经返回，剩下就去两个孩子中分别查询。查询范围 l、r 不变，当前结点的范围跟着左右孩子变化。这时还没有懒标记，等引入整段修改后，再在递归前增加下传。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先用于只有建树和单点修改的情况，还没有懒标记。两个提前返回分别处理无交和整段命中，剩下的才递归左右孩子。递归参数中的查询范围l到r一直保持不变，改变的是当前结点负责的L到R；得到两个局部结果后相加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一层里，只有查询的左右边界可能切进某块内部，让它继续往下拆。中间完全命中的块已经返回，外面完全没交的块也返回。每层继续拆的最多两块，各自只再调用两个孩子，所以一层总共只访问常数个结点。树高是对数，总时间也就是对数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给定 n 个整数，反复进行区间加数与区间求和。修改会影响之后的查询，查询区间不一定等于刚修改的区间。输入：n、m，n 个初值，再给 m 行操作。1 l r k：第 l～r 项每项加 k；2 l r：输出第 l～r 项的和。每次操作 2 输出一行，两个端点都包含。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原来查 [2,4]，得 5+4+2=11。给 [2,3] 加 2 后，查 [3,4] 得 8。再全体加 1，数组为 [2,8,7,3,4]，查 [1,4] 得 20。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前面单点修改会走到一个叶子。如果给很长一段都加数，逐点调用仍然很慢。现在要利用这次修改的共同规则，每个元素都加同一个k，看看能不能只改整块的和，把孩子的处理留到真正需要进入时。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原数组前 3 项是 1、5、4，这一段的和为 10。它们都加 5，和一共增加 3×5=15，新的区间和立刻就能算成 25。如果当前只查这一整块，答案已经有了，暂时用不到三个叶子的值。那就先把“孩子每项还要加 5”记录下来，等真的进入孩子再补。我们延后的是孩子的更新，当前块自己的区间和要马上改成新值。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1到3原来的和是10，三个数各加5，和立刻增加15，变成25。先记lazy为5，表示孩子的每个元素还有加5这件事没有落实。当前结点自己的和已经改好了，只有下面暂时还旧。以后要进入孩子，就先把这笔操作传下去。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sum和lazy保存的是两种量。sum是这一段所有数的总和，有几个数就要加几份k；lazy是每个元素待下传的增量，只记一份k。连续加3再加2，对每个元素来说等于加5，所以lazy可以累加。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对左边两个数各加5，区间和从6到16；右边一个数加5，从4到9。两个孩子都接到每项加5的记录，父亲就不再保留同一份待传记录。父和25没有新发生的加法，因此保持不变。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叶子没有孩子；lazy=0 表示没有待传操作，都可以返回。两个孩子每项都加相同的 lazy[u]，但区间长度各算各的。apply 会同步修改孩子的 sum 与 lazy，孩子以后也能继续向下传。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两个孩子都接到了这次操作，父亲不再欠它们这笔更新。父亲 sum 早就更新了，不在这里再改。清零只表示这次操作已经交给孩子；不清零，下一次会重复下传。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父亲的和已经包含这次操作，下传只是补齐孩子。分别对左右孩子调用apply，它们收到相同的k，但按各自长度增加区间和。传完清掉父标记，防止下次再传一遍；父亲的和不用再加，否则同一次修改就算了两次。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从原数组出发，1到3整块命中，和改成25，记lazy5，孩子暂时还是旧值。4到5只命中一部分，就继续拆，只改第4项为7，再把右和重算为10。根的和等于25加10，为35。图中旧的4不是漏改，增加量还记在它的祖先上。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先处理没有交集的情况，再看能不能整块完成本次修改。整块命中就改 sum、挂 lazy 并返回。不继续走孩子，才省掉了对整段所有叶子的逐一访问。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仍有一部分要改，就得真正进入孩子。先补齐孩子的旧操作，再处理本次新加法。返回时孩子已正确，pull 才不会把父亲的新和覆盖成旧值。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每次递归都先比较两个范围。无交不用管，整块命中就apply并停下，部分命中才需要下传旧操作、递归这次修改、再用新孩子重算父亲。如果跳过下传就pull，拿到的还是旧孩子，会把父亲已经更新过的和覆盖掉。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接着刚才的修改。要进入1到3的孩子，就把加5先传下去，1到2的和变16，第3项变9。1到2不在查询范围内，拿第3项的9即可；4到5整块命中，拿10。答案9加10等于19，与直接看新数组一致。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仍是无交、整段命中直接返回；只在要进入孩子时下传。这是 query 函数中的判断与递归部分，用来替换前面不带标记的版本。下传会整理存储状态，却没有改动原数组的数学值，所以查询答案不变。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根开始访问时，当前结点的信息已经反映所有应有的操作。整块命中就直接使用它；要继续走进孩子，就先下传，保证接下来读到的孩子也是新的。这个访问顺序让暂时保留旧值成为安全做法。建树线性，区间加和区间求和都是对数时间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先自己算一遍，再把答案指回区间中的元素。根 sum=15+5×2=25，lazy=2。查第 4 项时，沿途先下传再往下，最后得到 2+2=4。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接下来保留刚才的递归骨架，改变数据和操作。开关翻转、按位置加不同的数、整段赋值、整段乘法，看起来相似，待下传的记录却不能照搬。我们每次都先手算一个变化，再决定标记怎么记。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 盏灯起初全关。翻转一段时，开灯变关、关灯变开；也可以询问指定区间里有几盏灯亮着。每次查询使用当前状态。输入：n、m，之后 m 行给 c、l、r。c=0：翻转 [l,r]；c=1：查询 [l,r] 的亮灯数，并输出一行。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先翻 [1,2] 再翻 [2,4]，灯变成 [1,0,1,1]，查 [2,3] 得 1。再翻 [2,4]，恢复 [1,1,0,0]，查全体得 2。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五盏灯起初全关。翻第2到3盏，再翻第5盏，得到01101，亮3盏。若全体翻转，原来暗的2盏变亮，原来亮的3盏变暗，因此只需要知道总长度与旧亮灯数，就能算出新亮灯数。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0 翻一次变 1，再翻一次回到 0；1 也一样。待传标记只有 0、1：0 表示没有待传翻转，1 表示还有一次。按位异或 1 的结果：0 xor 1=1，1 xor 1=0。因此每来一次翻转，让标记异或 1，就保留了剩余次数的奇偶性。翻转次数可以这样合并；左右两块的亮灯数量仍然相加，两个含义不要混用。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原来ones盏亮，其余len减ones盏暗，翻转后两种身份互换。flip只需要记有没有一次尚待传下的翻转，异或1会在0、1间切换，两次就回到0。这里把左右亮灯数合起来用加法，把同一段先后两次翻转合起来则用异或。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中间三盏从110变001，再变回110，整串亮灯数是3、2、3。只看被翻的那段，ones从2变1再变2，标记从0变1再变0。于是不用记翻了十次还是一百次，只需要知道待处理翻转的次数是奇数还是偶数。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左右孩子每盏都要翻一次，因此都调用applyFlip。它们的长度可能不同，左边是M减L加1，右边是R减M。处理完清掉父flip，父亲的亮灯数已经改过，不再改变。区间更新与查询继续使用前面学过的递归关系。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给定一个整数序列。一次修改把等差数列对应加到 [l,r]：第 l 项加 K，第 l+1 项加 K+D，后面每项比前一项的增量多 D。查询只问一个位置当前的值。输入：n、m，n 个初值，再给 m 行操作。1 l r K D：区间依次加这列增量；2 p：查询第 p 项，输出一行。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给第 2～4 项分别加 1、3、5，数组变为 [1,3,6,9,5]。所以查询第 3 项，得到 6。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每天多存2元，连续几天增加的钱就是3、5、7、9这样等差的一列。题里把它加到连续位置上，每项增量不一样，所以不能只记一个k。先确定这列从哪里开始，以及相邻两项差多少，再把这两个数带进每个树区间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上行只写原位置，下行写这次各位置增加多少。第1项不在请求里，增量为0。当前块从第4项开始，所以它要用的是下行第4格的7，不是请求最开始的3。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请求从第l项开始加K，走到当前块的左端L，已经跨过L减l个位置。每跨一步多D，第一份增量就应是K加上这段距离乘D。图里从2走到4，跨2步，首项由3变7。这是本题最容易把两种左端点混起来的地方。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同一块先加 [7,9]，又加 [1,4]，每个位置把自己的两份增量相加。得到 [8,13]。第一份增量由 7+1=8 确定，相邻差由 2+3=5 确定，所以合起来仍是一列等差数。更长的块也一样：每往后一步，两列各多自己的公差，合计就多公差之和。同一块可以累计 first 与 diff；传到不同起点的孩子前，要先换算首项。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长度len，首项first，每项多diff，最后一项就是first加上len减1倍diff。把首项和末项相加，乘项数再除2，就得到整段增加的总量。相同块上两列增量对应相加，首项、公差也分别相加，但它们必须从同一个左端开始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父区间左端是L，右孩子左端是M加1，中间跨过左半段这么多个位置。左孩子首项不动，右孩子首项要补上这段距离乘diff。比如父段4到5要加7、9，传给位置4的是7，位置5是9，而不是两边都加7。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apply收到的x已经是当前块左端要加的数，直接计算这块的等差和。完整命中时，从请求的l换到当前块L；下传右孩子时，从L换到M加1。两个距离含义不同，不能只记住一个长得相似的公式。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请求参数是 l、r、K、D，当前结点范围是 L、R。只有 [L,R] 整块在 [l,r] 中时，才用这一行。例如请求从 2 开始加 3、公差 2，走到 L=4 时，传入的首项是 7。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父亲已经记录 first[u]、diff[u]，它们相对父区间左端 L。右孩子起点是 M+1，要跨过 M+1−L 个位置。进入孩子前下传；仅当 first、diff 都为 0 时，才可跳过。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首项0、公差2，后面仍然要加2、4，所以不能只看first是否为0。只有首项和公差都为0，才表示没有待传操作。再令公差为0检查一次，这时每项加相同的K，应当退回普通区间加。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先自己算一遍，再把答案指回区间中的元素。[4,5] 的 first=7、diff=2。再对应加 [1,4]，总增量为 [8,13]，所以 first=8、diff=5。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一个序列需要支持整段重新赋值、整段增加，以及区间最大值查询。赋值会替换原值；加数是在当时的值上继续增加。两种更新可以交错。输入：n、q，n 个初值，再给 q 行操作。1 l r x：都改成 x；2 l r x：都加 x；3 l r：查询最大值。每次操作 3 输出一行。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前两项设为 6，第 3、4 项加 2，得到 [6,6,6,7,1,4]。查 [1,4] 得 7，查 [2,3] 得 6。全体设为 −1 后，最大值也是 −1。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把整段设成x后，旧值就都被覆盖；后来再加k，则是在这个新值上加。先不要写两个标记的更新式，用同一组数分别算先赋值再加、先加再赋值，观察差别来自哪里。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两次都从2、4、1出发。先赋0再加3，最后都是3；先加3再赋0，最后都是0。新的赋值把以前的结果全部覆盖，赋值之后的加数才需要继续保留。把这两个过程对照，就知道标记一定要照时间顺序合并。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一块原来是 [2,4]。现在考虑“没修改”和“整段赋成 0”。没有修改，孩子仍应保留 2、4；赋成 0，孩子必须都变为 0。如果两种状态都只写 setValue=0，下传时就分不清该不该覆盖。另加一个真假量 hasSet，才可以说明“确实有一次赋值待处理”。hasSet 管有没有，setValue 管要赋成几。后来的加法再接到这个结果上。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setValue等于0可能真的是要求赋0，不能当成没有标记。用hasSet单独记录有没有赋值；存在赋值时，setValue保存最终常量，后来加数直接加进它。没有赋值时，才用addValue累计加法；新赋值又会清掉旧addValue。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把整块改成 x，最大值与以后要传给孩子的常量都变成 x。此前加过多少已经不重要，所以清掉 addValue。即使 x=0，也要保留 hasSet=true，说明孩子仍需执行这次赋值。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先把整块最大值加 x，再看这一段有没有待传赋值。有赋值就改最终常量，没有赋值才累计加数。例如原来待赋 0，后来加 3，就合并成待赋 3。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applySet同时设置最大值与赋值标记，并清空旧加法。applyAdd先改最大值，再看有没有赋值：有就改最终常量，没有就累计加法。用先赋0再加3检查，最后保存的应是赋成3，这样以后传给孩子才不会漏加。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父亲后来被整体赋值，孩子以前的那些修改就不再重要，applySet会覆盖它们。父标记传完要清除。当前约定让有赋值时addValue为0，下传代码仍按先赋值后加法安排；返回后用左右最大值中较大的更新父亲。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查询的真实元素只有负5、负2，最大值只能是负2。如果无交分支贡献一个0，它会压过所有真实元素，答案就错了。最大值合并需要一个足够小、不会被误选的返回值，所以用long long的最小值；这个数不参与后续加法，只用于比较。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对序列交错进行区间乘法、区间加法、区间求和。先后的操作都要保留，查询结果对输入的模数取模。输入：n、q、模数 m，n 个初值，再给 q 行操作。1 l r k：每项乘 k；2 l r k：每项加 k；3 l r：输出区间和对 m 的余数。课件代码把模数命名为 mod，避免与操作次数混淆。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 [1,4] 加 1 后，查 [2,5] 得 17。再给 [2,4] 乘 2、[3,5] 加 5，数组为 [2,12,15,11,8]，查 [1,4] 的和为 40，40 对 38 取模为 2。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先加再乘与先乘再加不一样。我们先观察单个数，把一串操作写成先乘m再加a的统一形式，这样既能表示单纯的乘法，也能表示单纯的加法。后来又来一个操作，就让它作用在前面整个结果上。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暂时不取模，直接算1、2、3。先加2再乘3，得到9、12、15，和36；交换顺序得到5、8、11，和24。前一种是3x加6，后一种是3x加2，差别正好来自旧加数有没有被后来乘法乘到。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例如一个元素先乘 2、再加 1，结果是 2x+1。继续乘 3、再加 4，要把整个旧结果代进去：先得到 3(2x+1)，也就是 6x+3；然后加 4，变成 6x+7。原先加的 1 也属于旧结果，因此也要乘后来的 3。连续操作压成“乘 6，再加 7”，只用两个数就记住这串操作的总效果。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f表示已经记下的旧操作，g表示后来的新操作。先把x交给f，再把整个结果交给g，展开后是pm乘x加pa加q。这种先乘后加的表示叫仿射变换，但解题时更重要的是记清哪次操作在后，而不是背术语。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本次操作把每个元素变成 m×x+a，旧标记还存在 mul、add 中。先乘后加作用于整个旧结果，旧 add 也必须乘 m。例如旧 (2,1)、新 (3,4)，这两行标记最终得到 (6,7)。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整段有len项，每项都变成m乘原值再加a，原和就乘m，再增加len份a。标记也要记住同样的时间顺序：旧乘数乘m，旧加数先乘m再加a。这里m、a是本次新操作，mul、add是已经累计的旧标记。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只要曾经进入孩子，就已经把父亲当时的标记先传下去。所以如今还留在父亲的标记发生得更晚，应接在孩子已有操作之后。传完把mul恢复为1、add恢复为0，表示什么也不改。初始化时也要把所有乘法标记设为1。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请把x等于1代进去。先加2再乘3应该得到9，若标记写成3x加2就只得到5。旧add也是旧结果的一部分，不能漏乘。完成这类代码后，除了整段和单点，还应专门检查两种更新先后交换的情况。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 个公园按顺序排好，各有一个可正可负的得分。在指定范围内选一段连续且非空的公园，让总得分最大；也可能单独修改一个公园的得分。输入：n、m，接着 n 行得分，再给 m 行操作。1 a b：查询范围内的最大子段和，a&gt;b 时先交换；2 p s：第 p 项改成 s。每次操作 1 输出一行。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查第 2～3 项 [2,−3]，最好只选 2，得 2。把第 2 项改成 −1 后，这段变成 [−1,−3]，非空最佳答案为 −1。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小白要从给定范围里选一段相邻公园，得分和尽量大，至少选一个。负分公园也可能留在最佳连续段里，比如3、负1、4相连得到6。左右分别找出的最好一段未必正好贴着分界，我们需要知道它们能怎样连接。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A与B各自最大子段和都是3，可A末尾是2，B末尾是3。接上同一个右段2，A得到4，B得到5。只存best无法区分它们，而跨界要求左右选出的部分紧贴分界，所以还要保存从端点连续延伸的最好结果。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左边选一段，右边也选一段，拼起来必须仍然连续。左边若没有选到自己的最右端，中间就会留下空隙。右边若没有从自己的最左端开始，也会留下空隙。所以跨界只能选“左侧一个后缀+右侧一个前缀”。这就解释了为什么要补存 prefix、suffix。继续合并它们，还要知道整段 sum。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sum必须全取，prefix从左端出发，在这组数里选到全部时为4。suffix必须选到右端，最佳是3、负1、4，和6；best没有端点限制，这次也选到同一段。两者本次相同，并不表示以后都可以只保存一个。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sum一定取全部。prefix从最左端开始，suffix到最右端结束，best则可以自由选起止，但都要连续而且非空。用同一行数组画出这些限制，别把prefix误当成任意子段。叶子只有一个元素，四项就全等于这个值。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父前缀必须从整个区间的最左端开始。如果它停在左边，只需看左 prefix。如果它伸到右边，为了连续，就必须先选完左边全部，再接右 prefix。因此除了两边前缀，还必须保存左边总和；后缀的情况对称。sum 帮助我们跨过整块，prefix、suffix 负责贴端点，best 负责区间内自由起止。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按位置分情况。父前缀停在左边时是左前缀，伸进右边时必须吃完左边，再接右前缀；后缀对称。任意子段则全在左、全在右，或者跨界，跨界只能由左后缀接右前缀。原生公式中的下标L、R表示左右孩子，不是这次查询端点。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左段负2、3的四项是1、1、3、3，右段负1、4是3、3、4、4。父前缀若跨界，要先吃完左段，再接右前缀，得到4；父后缀可得6；best也为6，对应3、负1、4。每个数字都要指回实际选中的元素。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L、R 是左右两块 Info，这里用 result 保存合并后的结果。父前缀可以停在左块，也可以先拿完左块，再接右前缀。不能跳过左块中间某些数，否则就不再是从最左端开始的连续段。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接着填写 result 的另外两项，最后返回 result。最佳子段全在左、全在右，或跨界。跨界必须贴着分界拼起来。这两个步骤合起来就是 merge，四项都要返回。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Info字段依次是总和、前缀、后缀、best，返回的大括号也按这个顺序。左右的位置决定了前缀与后缀，所以merge不能交换参数。两个best可能都离分界很远，直接相加会拼成不连续的两块，不能作为跨界答案。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整段覆盖时已经返回 data[u]，接着由中点 M 判断查询位置。r≤M 表示右端也没越过中点，整段都在左侧。l&gt;M 表示左端已在中点右边，整段都在右侧。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前两个判断都不成立，请求必然跨过中点。返回的是完整 Info，下一层还可能继续用到前缀、后缀和总和。这个写法只进入相交侧，不需要构造一个表示无交的特殊 Info。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更上层还可能把这次结果与旁边一段拼起来，所以查询不能只返回best。请求全在一侧时就只走那边，跨分界时才依照真实左右顺序merge。单点赋值则让叶子的四项全变成新值，再一路向上合并。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负5与负2中至少选一项，最好只能是负2，不能返回0。叶子把四项都设成原值，就保留了非空要求。查询单点也应原样返回；原题端点可能逆序，要先交换，再把正常区间交给查询函数。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先自己算一遍，再把答案指回区间中的元素。原区间 best=−1，至少选一个数，不能返回 0。拼上 3 后 best=3，选单独的 [3]；[−1,3] 的和只有 2。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前面按原数组位置划分，接下来要统计某些数出现了几次。把叶子改成表示数值或数值排名，存出现次数，父亲就存这一段数值范围的总次数。结构没换，换的是坐标和保存内容的含义。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两个位置上的1合计出现两次，因此数值1对应叶子保存2；数值2和3各保存1。查询按数值范围走，累计的是次数，不能再把原数组位置当成这里的叶子坐标。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在3、1、2、1中，第2项的值为1，数值2却只出现一次，这是两个不同问题。位置树按位置排叶子，权值树按数值或排名排叶子，相同数落在同一个叶子并累计次数。改一个x为y，就分别把这两个数的频数减1和加1。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给定一个序列，统计位置在前、数值却更大的两项。也就是 i&lt;j 且 a[i]&gt;a[j] 的位置对。数值相等不算，不同位置分别计数。输入：n，以及 n 个整数。输出：全序列逆序对总数。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从左往右看，当前数之前更大的数量依次是 0、1、2、0、3、5。合计 11；这次按每对的右端点来统计。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与上一章从右往左的方法对应，这里从左往右，让树暂时只存以前出现的数。读到当前值，先数严格更大的频数，再插入它。依次贡献0、1、1、2，总共4；两个1不能彼此形成逆序对。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最大排名V之后没有数，查询范围V加1到V是空的，应立刻返回0。函数开头加上l大于r的判断，再处理无交与整段命中，就能避免拿无效区间继续递归。只有一种不同值时，这种情况会一直出现，答案应为0。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权值树的 count 初始全为 0，rank 已由排序去重后的值表得到。经过的每个数值区间都包含 rank，所以都增加一次出现。沿一条路径到叶子，实际加的是频数 1，不是原数值。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离散化只压缩数值大小，不改变原数组的扫描顺序。把原数组复制后排序去重得到values，lower_bound位置加1就是排名。先查rank加1到V，再把当前rank频数加1；当前元素不会在查询时混进树里。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每对逆序的右端点唯一。读到j时，所有i小于j的元素已经在树里，再用严格大于筛出符合值条件的那些，恰好数完以j结尾的逆序对。上一章按左端点数，这次按右端点数，算同一组数组都应该得到4。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下面的题换了查询和更新规则，先别急着套已有标记。读清任务，写出每个结点应存的含义，再考虑两侧怎么拼、整段怎么改。提示和答案可以分开揭示，让学生有机会检验自己的想法。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有 m 笔账目，之后 n 次询问。每次给出起止编号，请找这一段账目中的最小金额。账目本身不会修改。输入：m、n，m 个金额，再给 n 个查询区间。输出：按询问顺序，把每个最小金额放在同一行，空格隔开。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账目金额按 1～10 递增。[2,7] 最小为 2，[3,9] 最小为 3，[1,10] 最小为 1，所以依次输出 2、3、1。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次问账目中一段最小金额，没有修改，因此结点只需存区间最小值，合并取两边较小者。无交不能返回0，否则非负账目里可能凭空出现一个更小值，应返回正无穷。静态题也能用ST表，但这页重点把线段树的合并与边界写清楚。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维护一个实数序列。既能给一段每项加 k，也能查询一段的平均数，或衡量分散程度的方差。输入：N、M，N 个实数，再给 M 行操作。1 l r k：每项加 k；2 l r：查询平均数；3 l r：查询方差。每次查询输出一行，四舍五入保留 4 位小数。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初始平均数为 3，全体方差为 2。修改两项后得到 [2,4,4,2,3]，平均数仍为 3，平方偏差合计 4，方差为 4/5=0.8。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 [2,2] 与 [1,3]，两组的平均数都是 2。[2,2] 离平均数的差都是 0，方差为 0。[1,3] 的差是 −1、1，平方后平均为 1，方差为 1。总和同为 4，却无法区分这两组。平方和分别为 8、10，保留了分散程度的信息。因此每块保存总和 S 与平方和 Q；整段加数时，这两项都要更新。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样平均数的两组数据，分散程度可以不同，所以方差还需要平方和Q。每项加k时，展开平方后有旧平方、两倍k乘旧值、k平方三部分，对全段求和就得到新Q。一定先用旧S更新Q，再改S；否则把新增部分重复算进交叉项。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长度为 n 的 01 串最初全为 0。每次把一个位置翻转，接着求全串最长的相邻数字不断交替的连续段，如 01010。输入：n、q，之后 q 行各给一个要翻转的位置 x。每次修改后输出一行，给最长交替连续段的长度。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翻转第 2 位后是 010000，最长交替段 010 长 3。再翻第 4 位，得到 010100，最长 01010 长 5。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左右紧挨分界的两位。不同才可能继续0101地交替，相同就断开。为了延长到另一侧，还要知道整段是否已经交替，所以除了首末值，还要长度、最长前缀、最长后缀与最长段。单点翻转后只需沿祖先重算，根就保存全串答案。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统计三处位置 i&lt;j&lt;k，且数值 a[i]&lt;a[j]&lt;a[k] 的选择数。位置不必连续，但位置和数值都要严格递增。输入：n，以及 n 个正整数。输出：满足条件的位置三元组数量。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可以选位置 (1,3,4)，对应 2、3、4；也可以选 (2,3,4)，对应 1、3、4。没有其他选择，所以输出 2。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固定中间位置j后，左边只要选更小的，右边只要选更大的，左右选择互不影响。若有L种左选法和R种右选法，就能配成L乘R个三元组。两次从不同方向扫描求出数量，严格比较排除相等值，乘积和答案都用64位。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长度 L 的色板分成 L 格，起初都是颜色 1。可以把某段涂成同一种颜色，也可以询问某段出现几种不同颜色。输入：L、颜色数 T、操作数 O，之后 O 行操作。C A B c：把这段涂成 c；P A B：查询颜色种类，输出一行。A&gt;B 时要先交换端点。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起初 [1,1]，第 1 格涂成 2 后为 [2,1]，两种颜色。第 2 格也涂成 2 后为 [2,2]，只剩一种颜色。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左侧颜色集合是 {红,蓝}，右侧是 {蓝,绿}，蓝色出现了两次。用三位分别表示红、蓝、绿，有这种颜色就把那一位设为 1。左侧 011，右侧 110，按位或得到 111，三个 1 表示三种颜色。按位或 OR：同一位只要有一边为 1，合并后就是 1。用集合的并保留“出现过什么”，查询结束后再数种类，不能把局部种类数相加。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左边两种颜色，右边两种颜色，合起来未必四种，因为可能重复。让每种颜色占一个二进制位，有这种颜色就把那一位置1，合并用按位或。整段涂一种颜色后，掩码只保留这一位，旧涂色标记被覆盖。查询最后数出有几位1。</a:t>
            </a: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有 m 个长 n 的字符串，只含 0、1、?。问号可独立替换成 0 或 1。每次查询：有多少个具体 01 串，能够同时与区间内的每一个串相符？也可以把某一个字符串改成新串。输入：n、m、q，m 个字符串，再给 q 个操作。0 l r：查询；1 pos t：把第 pos 个串改成 t。最后只输出各次查询答案的按位异或和，不逐次输出答案。</a:t>
            </a: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四次查询的答案依次为 1、0、2、1。例如 0?0 与 0?? 同时允许 000、010，共 2 种；1 xor 0 xor 2 xor 1=2。</a:t>
            </a: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第一位都必须是 0；第三位只要有一个串要求为 0，就也得取 0。第二位都是 ?，可以自由取 0 或 1，所以得到 000、010 两种。若把其中一个串第一位改成 1，它又与另一个要求的 0 冲突，便没有答案。我们只需记录各位置有没有强制 0、有没有强制 1。无冲突时，每个自由位独立有两种选择；冲突时，不管其他位怎么填都无解。</a:t>
            </a: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问号看成不作要求，0和1则是该位必须取的值。分别收集要求为0与要求为1的位置，合并区间时都用按位或。某位同时出现在两种要求里就冲突，没有符合的串；否则每个自由位独立选0或1，方案数是2的自由位数次方。</a:t>
            </a: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维护一个正整数序列。修改时，把指定区间各数开平方并向下取整；查询时，输出指定区间的元素和。修改与查询交错进行。输入：n，n 个初值，m，再给 m 行 k、l、r。k=0：区间开方；k=1：查询区间和，输出一行。端点可能逆序，需要先交换。</a:t>
            </a: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全体开方变为 [1,1,1,2,2,2,2,2,3,3]，总和 19，前 5 项和 7。再给 [5,8] 开方，第 4～8 项为 [2,1,1,1,1]，和为 6。</a:t>
            </a: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正整数1开方仍是1，其他数反复开方也会很快降到1。结点存sum与max，如果max不超过1，整段都稳定了，可以直接跳过。否则走到需要改变的叶子，再往上合并。不是每次开方都保证对数时间，而是每个数总共只会真正改变很少几次。</a:t>
            </a: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一个 01 序列，位置编号从 0 开始。既能整段覆盖或翻转，又要查询 1 的数量，以及最长连续 1 的长度。输入：n、m，n 个初值，再给 m 行 op、l、r。op=0：全设 0；1：全设 1；2：翻转；3：查询 1 的数量；4：查询最长连续 1。每次查询输出一行，位置范围是 0～n−1，两个端点都包含。</a:t>
            </a: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 3 项覆盖为 1 后，查 [0,5] 有 5 个 1。再翻第 2 项，[0,4] 最长连续 1 长 2。后面两次查询依次得到 6、5。</a:t>
            </a: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要查询最长连续1，翻转时原来的连续0会变成候选答案，所以不能只存1。两种数字各自的前缀、后缀与最长段都保留，翻转时交换两套结果。覆盖会重置信息并抹掉旧翻转，后来的翻转则改覆盖值或累计flip，顺序与前面赋值加法的处理类似。</a:t>
            </a: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平面上可以加入、删除点。每次查询严格位于 (x,y) 右上方的点：横、纵坐标都必须更大。候选中先选横坐标最小的，同一横坐标内，再选纵坐标最小的。输入：操作数 n，之后各行是 add x y、remove x y 或 find x y。加入的点原先不存在，删除的点保证存在。每次 find 输出选中点的坐标；不存在则输出 −1。</a:t>
            </a:r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(1,1)、(3,4) 都在 (0,0) 右上方，先选更靠左的 (1,1)。删除它后，查到 (3,4)；再加回来，又选 (1,1)。</a:t>
            </a:r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先按横坐标看成一列列点。某列最大的y都不超过y0，整列就没有可行点，可以跳过。线段树保存各列最大y，从符合横坐标范围的部分向左优先找第一列；进入这一列后，再从有序集合找刚好大于y0的最小y。</a:t>
            </a:r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遇到新题，先写每个结点存什么。再确认左右结果足以合并，整段操作能否直接改变这些信息，连续操作能否压成一份标记。如果哪一步做不到，就要补信息或换更新办法，而不是硬套已有代码。最后用小数组手算端点、负数与操作顺序。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章节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cover-title Placeholder"/>
          <p:cNvSpPr>
            <a:spLocks noGrp="1"/>
          </p:cNvSpPr>
          <p:nvPr>
            <p:ph type="title"/>
          </p:nvPr>
        </p:nvSpPr>
        <p:spPr>
          <a:xfrm>
            <a:off x="990600" y="2228850"/>
            <a:ext cx="10210800" cy="15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/>
            <a:r>
              <a:rPr lang="zh-CN" sz="48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cover-subtitle Placeholder"/>
          <p:cNvSpPr>
            <a:spLocks noGrp="1"/>
          </p:cNvSpPr>
          <p:nvPr>
            <p:ph type="body" idx="2"/>
          </p:nvPr>
        </p:nvSpPr>
        <p:spPr>
          <a:xfrm>
            <a:off x="1028700" y="4114800"/>
            <a:ext cx="10134600" cy="952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700"/>
            </a:lvl1pPr>
          </a:lstStyle>
          <a:p>
            <a:pPr algn="l" marL="0" indent="0">
              <a:lnSpc>
                <a:spcPts val="3600"/>
              </a:lnSpc>
              <a:buNone/>
            </a:pPr>
            <a:r>
              <a:rPr lang="zh-CN" sz="27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val="16508253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教学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page-title Placeholder"/>
          <p:cNvSpPr>
            <a:spLocks noGrp="1"/>
          </p:cNvSpPr>
          <p:nvPr>
            <p:ph type="title"/>
          </p:nvPr>
        </p:nvSpPr>
        <p:spPr>
          <a:xfrm>
            <a:off x="838200" y="1438275"/>
            <a:ext cx="10515600" cy="571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200"/>
            </a:lvl1pPr>
          </a:lstStyle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val="28117516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小节过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section-title Placeholder"/>
          <p:cNvSpPr>
            <a:spLocks noGrp="1"/>
          </p:cNvSpPr>
          <p:nvPr>
            <p:ph type="title"/>
          </p:nvPr>
        </p:nvSpPr>
        <p:spPr>
          <a:xfrm>
            <a:off x="990600" y="2190750"/>
            <a:ext cx="10210800" cy="1314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900"/>
            </a:lvl1pPr>
          </a:lstStyle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section-description Placeholder"/>
          <p:cNvSpPr>
            <a:spLocks noGrp="1"/>
          </p:cNvSpPr>
          <p:nvPr>
            <p:ph type="body" idx="2"/>
          </p:nvPr>
        </p:nvSpPr>
        <p:spPr>
          <a:xfrm>
            <a:off x="1028700" y="3905250"/>
            <a:ext cx="10134600" cy="1200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400"/>
            </a:lvl1pPr>
          </a:lstStyle>
          <a:p>
            <a:pPr algn="l" marL="0" indent="0">
              <a:lnSpc>
                <a:spcPts val="3300"/>
              </a:lnSpc>
              <a:buNone/>
            </a:pPr>
            <a:r>
              <a:rPr lang="zh-CN" sz="24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val="1580640389"/>
      </p:ext>
    </p:extLst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image" Target="../media/image_349b7aebbbcd46b1.jpg"/>
  <Relationship Id="rId14" Type="http://schemas.openxmlformats.org/officeDocument/2006/relationships/slideLayout" Target="../slideLayouts/slideLayout12.xml"/>
  <Relationship Id="rId15" Type="http://schemas.openxmlformats.org/officeDocument/2006/relationships/slideLayout" Target="../slideLayouts/slideLayout13.xml"/>
  <Relationship Id="rId16" Type="http://schemas.openxmlformats.org/officeDocument/2006/relationships/slideLayout" Target="../slideLayouts/slideLayout14.xml"/>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编程教学星空母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pace-bg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stage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526"/>
            </a:avLst>
          </a:prstGeom>
          <a:solidFill>
            <a:schemeClr val="lt1"/>
          </a:solidFill>
          <a:ln>
            <a:noFill/>
          </a:ln>
        </p:spPr>
      </p:sp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  <p:sldLayoutId id="2147483661" r:id="rId15"/>
    <p:sldLayoutId id="2147483662" r:id="rId16"/>
  </p:sldLayoutIdLst>
  <p:txStyles>
    <p:titleStyle>
      <a:lvl1pPr algn="ctr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2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4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3.xml"/>
</Relationships>
</file>

<file path=ppt/slides/_rels/slide2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5.xml"/>
</Relationships>
</file>

<file path=ppt/slides/_rels/slide2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6.xml"/>
</Relationships>
</file>

<file path=ppt/slides/_rels/slide2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7.xml"/>
</Relationships>
</file>

<file path=ppt/slides/_rels/slide2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8.xml"/>
</Relationships>
</file>

<file path=ppt/slides/_rels/slide2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9.xml"/>
</Relationships>
</file>

<file path=ppt/slides/_rels/slide3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0.xml"/>
</Relationships>
</file>

<file path=ppt/slides/_rels/slide3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1.xml"/>
</Relationships>
</file>

<file path=ppt/slides/_rels/slide3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2.xml"/>
</Relationships>
</file>

<file path=ppt/slides/_rels/slide3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4.xml"/>
</Relationships>
</file>

<file path=ppt/slides/_rels/slide3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5.xml"/>
</Relationships>
</file>

<file path=ppt/slides/_rels/slide3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6.xml"/>
</Relationships>
</file>

<file path=ppt/slides/_rels/slide3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7.xml"/>
</Relationships>
</file>

<file path=ppt/slides/_rels/slide3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8.xml"/>
</Relationships>
</file>

<file path=ppt/slides/_rels/slide3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9.xml"/>
</Relationships>
</file>

<file path=ppt/slides/_rels/slide4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0.xml"/>
</Relationships>
</file>

<file path=ppt/slides/_rels/slide4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1.xml"/>
</Relationships>
</file>

<file path=ppt/slides/_rels/slide4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4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2.xml"/>
</Relationships>
</file>

<file path=ppt/slides/_rels/slide4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3.xml"/>
</Relationships>
</file>

<file path=ppt/slides/_rels/slide4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4.xml"/>
</Relationships>
</file>

<file path=ppt/slides/_rels/slide4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5.xml"/>
</Relationships>
</file>

<file path=ppt/slides/_rels/slide4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6.xml"/>
</Relationships>
</file>

<file path=ppt/slides/_rels/slide4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7.xml"/>
</Relationships>
</file>

<file path=ppt/slides/_rels/slide4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8.xml"/>
</Relationships>
</file>

<file path=ppt/slides/_rels/slide4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9.xml"/>
</Relationships>
</file>

<file path=ppt/slides/_rels/slide5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0.xml"/>
</Relationships>
</file>

<file path=ppt/slides/_rels/slide5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1.xml"/>
</Relationships>
</file>

<file path=ppt/slides/_rels/slide5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2.xml"/>
</Relationships>
</file>

<file path=ppt/slides/_rels/slide5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3.xml"/>
</Relationships>
</file>

<file path=ppt/slides/_rels/slide5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4.xml"/>
</Relationships>
</file>

<file path=ppt/slides/_rels/slide5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5.xml"/>
</Relationships>
</file>

<file path=ppt/slides/_rels/slide5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6.xml"/>
</Relationships>
</file>

<file path=ppt/slides/_rels/slide5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7.xml"/>
</Relationships>
</file>

<file path=ppt/slides/_rels/slide5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8.xml"/>
</Relationships>
</file>

<file path=ppt/slides/_rels/slide5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9.xml"/>
</Relationships>
</file>

<file path=ppt/slides/_rels/slide6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0.xml"/>
</Relationships>
</file>

<file path=ppt/slides/_rels/slide6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1.xml"/>
</Relationships>
</file>

<file path=ppt/slides/_rels/slide6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2.xml"/>
</Relationships>
</file>

<file path=ppt/slides/_rels/slide6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3.xml"/>
</Relationships>
</file>

<file path=ppt/slides/_rels/slide6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4.xml"/>
</Relationships>
</file>

<file path=ppt/slides/_rels/slide6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5.xml"/>
</Relationships>
</file>

<file path=ppt/slides/_rels/slide6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6.xml"/>
</Relationships>
</file>

<file path=ppt/slides/_rels/slide6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7.xml"/>
</Relationships>
</file>

<file path=ppt/slides/_rels/slide6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8.xml"/>
</Relationships>
</file>

<file path=ppt/slides/_rels/slide6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9.xml"/>
</Relationships>
</file>

<file path=ppt/slides/_rels/slide7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0.xml"/>
</Relationships>
</file>

<file path=ppt/slides/_rels/slide7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1.xml"/>
</Relationships>
</file>

<file path=ppt/slides/_rels/slide7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2.xml"/>
</Relationships>
</file>

<file path=ppt/slides/_rels/slide7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3.xml"/>
</Relationships>
</file>

<file path=ppt/slides/_rels/slide7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4.xml"/>
</Relationships>
</file>

<file path=ppt/slides/_rels/slide7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5.xml"/>
</Relationships>
</file>

<file path=ppt/slides/_rels/slide7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6.xml"/>
</Relationships>
</file>

<file path=ppt/slides/_rels/slide7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7.xml"/>
</Relationships>
</file>

<file path=ppt/slides/_rels/slide7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8.xml"/>
</Relationships>
</file>

<file path=ppt/slides/_rels/slide7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9.xml"/>
</Relationships>
</file>

<file path=ppt/slides/_rels/slide8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0.xml"/>
</Relationships>
</file>

<file path=ppt/slides/_rels/slide8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1.xml"/>
</Relationships>
</file>

<file path=ppt/slides/_rels/slide8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2.xml"/>
</Relationships>
</file>

<file path=ppt/slides/_rels/slide8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3.xml"/>
</Relationships>
</file>

<file path=ppt/slides/_rels/slide8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4.xml"/>
</Relationships>
</file>

<file path=ppt/slides/_rels/slide8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5.xml"/>
</Relationships>
</file>

<file path=ppt/slides/_rels/slide8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6.xml"/>
</Relationships>
</file>

<file path=ppt/slides/_rels/slide8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7.xml"/>
</Relationships>
</file>

<file path=ppt/slides/_rels/slide8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8.xml"/>
</Relationships>
</file>

<file path=ppt/slides/_rels/slide8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9.xml"/>
</Relationships>
</file>

<file path=ppt/slides/_rels/slide9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0.xml"/>
</Relationships>
</file>

<file path=ppt/slides/_rels/slide9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1.xml"/>
</Relationships>
</file>

<file path=ppt/slides/_rels/slide9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2.xml"/>
</Relationships>
</file>

<file path=ppt/slides/_rels/slide9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3.xml"/>
</Relationships>
</file>

<file path=ppt/slides/_rels/slide9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4.xml"/>
</Relationships>
</file>

<file path=ppt/slides/_rels/slide9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5.xml"/>
</Relationships>
</file>

<file path=ppt/slides/_rels/slide9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6.xml"/>
</Relationships>
</file>

<file path=ppt/slides/_rels/slide9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7.xml"/>
</Relationships>
</file>

<file path=ppt/slides/_rels/slide9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8.xml"/>
</Relationships>
</file>

<file path=ppt/slides/_rels/slide9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9.xml"/>
</Relationships>
</file>

<file path=ppt/slides/_rels/slide10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0.xml"/>
</Relationships>
</file>

<file path=ppt/slides/_rels/slide10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1.xml"/>
</Relationships>
</file>

<file path=ppt/slides/_rels/slide10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4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2.xml"/>
</Relationships>
</file>

<file path=ppt/slides/_rels/slide10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3.xml"/>
</Relationships>
</file>

<file path=ppt/slides/_rels/slide10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4.xml"/>
</Relationships>
</file>

<file path=ppt/slides/_rels/slide10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5.xml"/>
</Relationships>
</file>

<file path=ppt/slides/_rels/slide10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6.xml"/>
</Relationships>
</file>

<file path=ppt/slides/_rels/slide10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7.xml"/>
</Relationships>
</file>

<file path=ppt/slides/_rels/slide10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8.xml"/>
</Relationships>
</file>

<file path=ppt/slides/_rels/slide10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9.xml"/>
</Relationships>
</file>

<file path=ppt/slides/_rels/slide11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0.xml"/>
</Relationships>
</file>

<file path=ppt/slides/_rels/slide11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1.xml"/>
</Relationships>
</file>

<file path=ppt/slides/_rels/slide11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4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2.xml"/>
</Relationships>
</file>

<file path=ppt/slides/_rels/slide11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3.xml"/>
</Relationships>
</file>

<file path=ppt/slides/_rels/slide11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4.xml"/>
</Relationships>
</file>

<file path=ppt/slides/_rels/slide11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5.xml"/>
</Relationships>
</file>

<file path=ppt/slides/_rels/slide11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6.xml"/>
</Relationships>
</file>

<file path=ppt/slides/_rels/slide11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7.xml"/>
</Relationships>
</file>

<file path=ppt/slides/_rels/slide11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8.xml"/>
</Relationships>
</file>

<file path=ppt/slides/_rels/slide11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9.xml"/>
</Relationships>
</file>

<file path=ppt/slides/_rels/slide12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0.xml"/>
</Relationships>
</file>

<file path=ppt/slides/_rels/slide12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1.xml"/>
</Relationships>
</file>

<file path=ppt/slides/_rels/slide12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2.xml"/>
</Relationships>
</file>

<file path=ppt/slides/_rels/slide12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3.xml"/>
</Relationships>
</file>

<file path=ppt/slides/_rels/slide12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4.xml"/>
</Relationships>
</file>

<file path=ppt/slides/_rels/slide12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5.xml"/>
</Relationships>
</file>

<file path=ppt/slides/_rels/slide12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6.xml"/>
</Relationships>
</file>

<file path=ppt/slides/_rels/slide12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7.xml"/>
</Relationships>
</file>

<file path=ppt/slides/_rels/slide12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8.xml"/>
</Relationships>
</file>

<file path=ppt/slides/_rels/slide12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9.xml"/>
</Relationships>
</file>

<file path=ppt/slides/_rels/slide13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0.xml"/>
</Relationships>
</file>

<file path=ppt/slides/_rels/slide13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1.xml"/>
</Relationships>
</file>

<file path=ppt/slides/_rels/slide13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2.xml"/>
</Relationships>
</file>

<file path=ppt/slides/_rels/slide13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3.xml"/>
</Relationships>
</file>

<file path=ppt/slides/_rels/slide13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4.xml"/>
</Relationships>
</file>

<file path=ppt/slides/_rels/slide13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5.xml"/>
</Relationships>
</file>

<file path=ppt/slides/_rels/slide13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6.xml"/>
</Relationships>
</file>

<file path=ppt/slides/_rels/slide13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7.xml"/>
</Relationships>
</file>

<file path=ppt/slides/_rels/slide13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8.xml"/>
</Relationships>
</file>

<file path=ppt/slides/_rels/slide13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9.xml"/>
</Relationships>
</file>

<file path=ppt/slides/_rels/slide14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0.xml"/>
</Relationships>
</file>

<file path=ppt/slides/_rels/slide14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1.xml"/>
</Relationships>
</file>

<file path=ppt/slides/_rels/slide14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2.xml"/>
</Relationships>
</file>

<file path=ppt/slides/_rels/slide14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3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</a:t>
            </a:r>
          </a:p>
        </p:txBody>
      </p:sp>
      <p:sp>
        <p:nvSpPr>
          <p:cNvPr id="6" name="cover-title Placeholder Carrier"/>
          <p:cNvSpPr/>
          <p:nvPr/>
        </p:nvSpPr>
        <p:spPr>
          <a:xfrm>
            <a:off x="971550" y="2329815"/>
            <a:ext cx="10477500" cy="933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48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线段树</a:t>
            </a:r>
          </a:p>
        </p:txBody>
      </p:sp>
      <p:sp>
        <p:nvSpPr>
          <p:cNvPr id="7" name="cover-subtitle Placeholder Carrier"/>
          <p:cNvSpPr/>
          <p:nvPr>
            <p:ph type="body" idx="2"/>
          </p:nvPr>
        </p:nvSpPr>
        <p:spPr>
          <a:xfrm>
            <a:off x="1009650" y="3905250"/>
            <a:ext cx="10477500" cy="1752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3294"/>
              </a:lnSpc>
            </a:pPr>
            <a:r>
              <a:rPr lang="zh-CN" sz="27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一整段数据都改了，</a:t>
            </a:r>
            <a:br/>
            <a:r>
              <a:rPr lang="zh-CN" sz="27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怎样继续快速查询另一段的结果？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17556" y="5582317"/>
            <a:ext cx="10477500" cy="430244"/>
            <a:chOff x="1017556" y="5582317"/>
            <a:chExt cx="10477500" cy="430244"/>
          </a:xfrm>
        </p:grpSpPr>
        <p:sp>
          <p:nvSpPr>
            <p:cNvPr id="8" name="body-chapter-roadmap"/>
            <p:cNvSpPr/>
            <p:nvPr/>
          </p:nvSpPr>
          <p:spPr>
            <a:xfrm>
              <a:off x="1017556" y="55823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从分区间开始，学会建树、查询和修改，再理解懒标记为什么能省下工作。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给几排同学加分，查询总分要重新算吗？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67617"/>
            <a:ext cx="10477500" cy="849344"/>
            <a:chOff x="827056" y="2267617"/>
            <a:chExt cx="10477500" cy="849344"/>
          </a:xfrm>
        </p:grpSpPr>
        <p:sp>
          <p:nvSpPr>
            <p:cNvPr id="7" name="body-prior-knowledge"/>
            <p:cNvSpPr/>
            <p:nvPr/>
          </p:nvSpPr>
          <p:spPr>
            <a:xfrm>
              <a:off x="827056" y="22676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例如五位同学的得分是 [1,5,4,2,3]。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给前 4 位各加 5 分，再查询第 3～5 位的总分。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563017"/>
            <a:ext cx="10477500" cy="887444"/>
            <a:chOff x="827056" y="3563017"/>
            <a:chExt cx="10477500" cy="887444"/>
          </a:xfrm>
        </p:grpSpPr>
        <p:sp>
          <p:nvSpPr>
            <p:cNvPr id="9" name="body-example-task"/>
            <p:cNvSpPr/>
            <p:nvPr/>
          </p:nvSpPr>
          <p:spPr>
            <a:xfrm>
              <a:off x="827056" y="3563017"/>
              <a:ext cx="10477500" cy="887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改完是 [6,10,9,7,3]，要查的是 9+7+3=19。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若有十万项数据，还要反复修改、查询，每次逐项处理会很慢。</a:t>
              </a:r>
            </a:p>
          </p:txBody>
        </p:sp>
      </p:grpSp>
      <p:sp>
        <p:nvSpPr>
          <p:cNvPr id="13" name="textbox-learning-target"/>
          <p:cNvSpPr/>
          <p:nvPr/>
        </p:nvSpPr>
        <p:spPr>
          <a:xfrm>
            <a:off x="838200" y="4886325"/>
            <a:ext cx="10477500" cy="1114425"/>
          </a:xfrm>
          <a:prstGeom prst="roundRect">
            <a:avLst>
              <a:gd name="adj" fmla="val 10256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能不能把一长段的结果先保存好？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需要哪一段，就取出少量已经算好的小段，再拼成答案。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47625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建立与操作</a:t>
            </a:r>
          </a:p>
        </p:txBody>
      </p:sp>
      <p:sp>
        <p:nvSpPr>
          <p:cNvPr id="6" name="section-title Placeholder Carrier"/>
          <p:cNvSpPr/>
          <p:nvPr/>
        </p:nvSpPr>
        <p:spPr>
          <a:xfrm>
            <a:off x="971550" y="2322195"/>
            <a:ext cx="104775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9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线段树的建立与操作</a:t>
            </a:r>
          </a:p>
        </p:txBody>
      </p:sp>
      <p:sp>
        <p:nvSpPr>
          <p:cNvPr id="7" name="section-description Placeholder Carrier"/>
          <p:cNvSpPr/>
          <p:nvPr>
            <p:ph type="body" idx="2"/>
          </p:nvPr>
        </p:nvSpPr>
        <p:spPr>
          <a:xfrm>
            <a:off x="1009650" y="3905250"/>
            <a:ext cx="10477500" cy="1752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8"/>
              </a:lnSpc>
            </a:pPr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大区间怎样分成小区间？小区间的结果怎样合起来？</a:t>
            </a:r>
            <a:br/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弄清这两件事，再把建树、查询和修改写成递归。</a:t>
            </a:r>
          </a:p>
        </p:txBody>
      </p:sp>
    </p:spTree>
  </p:cSld>
  <p:clrMapOvr>
    <a:masterClrMapping/>
  </p:clrMapOvr>
  <p:transition p14:dur="350">
    <p:fade/>
  </p:transition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建立与操作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把一长排数据分成两组，还能继续分吗？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沿用 [1,5,4,2,3]，希望把一段的和提前保存起来。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14700"/>
            <a:ext cx="10202925" cy="1135077"/>
            <a:chOff x="979425" y="3314700"/>
            <a:chExt cx="10202925" cy="1135077"/>
          </a:xfrm>
        </p:grpSpPr>
        <p:sp>
          <p:nvSpPr>
            <p:cNvPr id="9" name="Rectangle 9"/>
            <p:cNvSpPr/>
            <p:nvPr/>
          </p:nvSpPr>
          <p:spPr>
            <a:xfrm>
              <a:off x="990600" y="33147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147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先分成第 1～3 项与第 4～5 项，各存和 10、5。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左边再分成第 1～2 项和第 3 项，右边分成第 4 项和第 5 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一层层对半分，直到每块只剩一个元素，就得到一棵二叉树。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625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把每块看成结点，父亲负责整段，两个孩子负责左右两半，这就是线段树。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建立与操作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一段的和，可以由左右两块相加得到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305050"/>
            <a:ext cx="10202418" cy="410718"/>
            <a:chOff x="979932" y="23050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3050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050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用同一组数，把整段分成前 3 项与后 2 项，先保存这两块的和。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980694" y="2952750"/>
            <a:ext cx="9649206" cy="819150"/>
            <a:chOff x="980694" y="2952750"/>
            <a:chExt cx="9649206" cy="819150"/>
          </a:xfrm>
        </p:grpSpPr>
        <p:grpSp>
          <p:nvGrpSpPr>
            <p:cNvPr id="11" name="Group 11"/>
            <p:cNvGrpSpPr/>
            <p:nvPr/>
          </p:nvGrpSpPr>
          <p:grpSpPr>
            <a:xfrm>
              <a:off x="980694" y="3381375"/>
              <a:ext cx="2210181" cy="381381"/>
              <a:chOff x="980694" y="3381375"/>
              <a:chExt cx="2210181" cy="381381"/>
            </a:xfrm>
          </p:grpSpPr>
          <p:sp>
            <p:nvSpPr>
              <p:cNvPr id="9" name="Rectangle 9"/>
              <p:cNvSpPr/>
              <p:nvPr/>
            </p:nvSpPr>
            <p:spPr>
              <a:xfrm>
                <a:off x="990600" y="3381375"/>
                <a:ext cx="22002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990600" y="3381375"/>
                <a:ext cx="22002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原数组</a:t>
                </a:r>
              </a:p>
            </p:txBody>
          </p:sp>
        </p:grpSp>
        <p:sp>
          <p:nvSpPr>
            <p:cNvPr id="12" name="Rectangle 12"/>
            <p:cNvSpPr/>
            <p:nvPr/>
          </p:nvSpPr>
          <p:spPr>
            <a:xfrm>
              <a:off x="3286125" y="3238500"/>
              <a:ext cx="1438275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3286125" y="3333750"/>
              <a:ext cx="1438275" cy="430227"/>
              <a:chOff x="3286125" y="3333750"/>
              <a:chExt cx="1438275" cy="430227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3286125" y="3333750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3286125" y="3333750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3286125" y="2952750"/>
              <a:ext cx="1438275" cy="352044"/>
              <a:chOff x="3286125" y="2952750"/>
              <a:chExt cx="1438275" cy="352044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3286125" y="2952750"/>
                <a:ext cx="1438275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3286125" y="2952750"/>
                <a:ext cx="1438275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19" name="Rectangle 19"/>
            <p:cNvSpPr/>
            <p:nvPr/>
          </p:nvSpPr>
          <p:spPr>
            <a:xfrm>
              <a:off x="4762500" y="3238500"/>
              <a:ext cx="1438275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22" name="Group 22"/>
            <p:cNvGrpSpPr/>
            <p:nvPr/>
          </p:nvGrpSpPr>
          <p:grpSpPr>
            <a:xfrm>
              <a:off x="4762500" y="3333750"/>
              <a:ext cx="1438275" cy="430227"/>
              <a:chOff x="4762500" y="3333750"/>
              <a:chExt cx="1438275" cy="430227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762500" y="3333750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4762500" y="3333750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762500" y="2952750"/>
              <a:ext cx="1438275" cy="352044"/>
              <a:chOff x="4762500" y="2952750"/>
              <a:chExt cx="1438275" cy="352044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762500" y="2952750"/>
                <a:ext cx="1438275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4762500" y="2952750"/>
                <a:ext cx="1438275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26" name="Rectangle 26"/>
            <p:cNvSpPr/>
            <p:nvPr/>
          </p:nvSpPr>
          <p:spPr>
            <a:xfrm>
              <a:off x="6238875" y="3238500"/>
              <a:ext cx="1438275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29" name="Group 29"/>
            <p:cNvGrpSpPr/>
            <p:nvPr/>
          </p:nvGrpSpPr>
          <p:grpSpPr>
            <a:xfrm>
              <a:off x="6238875" y="3333750"/>
              <a:ext cx="1438275" cy="430227"/>
              <a:chOff x="6238875" y="3333750"/>
              <a:chExt cx="1438275" cy="430227"/>
            </a:xfrm>
          </p:grpSpPr>
          <p:sp>
            <p:nvSpPr>
              <p:cNvPr id="27" name="Rectangle 27"/>
              <p:cNvSpPr/>
              <p:nvPr/>
            </p:nvSpPr>
            <p:spPr>
              <a:xfrm>
                <a:off x="6238875" y="3333750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6238875" y="3333750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6238875" y="2952750"/>
              <a:ext cx="1438275" cy="352044"/>
              <a:chOff x="6238875" y="2952750"/>
              <a:chExt cx="1438275" cy="352044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6238875" y="2952750"/>
                <a:ext cx="1438275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6238875" y="2952750"/>
                <a:ext cx="1438275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sp>
          <p:nvSpPr>
            <p:cNvPr id="33" name="Rectangle 33"/>
            <p:cNvSpPr/>
            <p:nvPr/>
          </p:nvSpPr>
          <p:spPr>
            <a:xfrm>
              <a:off x="7715250" y="3238500"/>
              <a:ext cx="1438275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7715250" y="3333750"/>
              <a:ext cx="1438275" cy="430227"/>
              <a:chOff x="7715250" y="3333750"/>
              <a:chExt cx="1438275" cy="430227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7715250" y="3333750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7715250" y="3333750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7715250" y="2952750"/>
              <a:ext cx="1438275" cy="352044"/>
              <a:chOff x="7715250" y="2952750"/>
              <a:chExt cx="1438275" cy="352044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7715250" y="2952750"/>
                <a:ext cx="1438275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7715250" y="2952750"/>
                <a:ext cx="1438275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  <p:sp>
          <p:nvSpPr>
            <p:cNvPr id="40" name="Rectangle 40"/>
            <p:cNvSpPr/>
            <p:nvPr/>
          </p:nvSpPr>
          <p:spPr>
            <a:xfrm>
              <a:off x="9191625" y="3238500"/>
              <a:ext cx="1438275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43" name="Group 43"/>
            <p:cNvGrpSpPr/>
            <p:nvPr/>
          </p:nvGrpSpPr>
          <p:grpSpPr>
            <a:xfrm>
              <a:off x="9191625" y="3333750"/>
              <a:ext cx="1438275" cy="430227"/>
              <a:chOff x="9191625" y="3333750"/>
              <a:chExt cx="1438275" cy="430227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9191625" y="3333750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2" name="TextBox 42"/>
              <p:cNvSpPr txBox="1"/>
              <p:nvPr/>
            </p:nvSpPr>
            <p:spPr>
              <a:xfrm>
                <a:off x="9191625" y="3333750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9191625" y="2952750"/>
              <a:ext cx="1438275" cy="352044"/>
              <a:chOff x="9191625" y="2952750"/>
              <a:chExt cx="1438275" cy="352044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9191625" y="2952750"/>
                <a:ext cx="1438275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5" name="TextBox 45"/>
              <p:cNvSpPr txBox="1"/>
              <p:nvPr/>
            </p:nvSpPr>
            <p:spPr>
              <a:xfrm>
                <a:off x="9191625" y="2952750"/>
                <a:ext cx="1438275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5</a:t>
                </a:r>
              </a:p>
            </p:txBody>
          </p:sp>
        </p:grpSp>
      </p:grpSp>
      <p:grpSp>
        <p:nvGrpSpPr>
          <p:cNvPr id="49" name="Group 49"/>
          <p:cNvGrpSpPr/>
          <p:nvPr/>
        </p:nvGrpSpPr>
        <p:grpSpPr>
          <a:xfrm>
            <a:off x="3286125" y="4219575"/>
            <a:ext cx="4391025" cy="552450"/>
            <a:chOff x="3286125" y="4219575"/>
            <a:chExt cx="4391025" cy="552450"/>
          </a:xfrm>
        </p:grpSpPr>
        <p:sp>
          <p:nvSpPr>
            <p:cNvPr id="48" name="Rectangle 48"/>
            <p:cNvSpPr/>
            <p:nvPr/>
          </p:nvSpPr>
          <p:spPr>
            <a:xfrm>
              <a:off x="3286125" y="4219575"/>
              <a:ext cx="4391025" cy="552450"/>
            </a:xfrm>
            <a:prstGeom prst="rect">
              <a:avLst/>
            </a:prstGeom>
            <a:solidFill>
              <a:srgbClr val="E6F0F5"/>
            </a:solidFill>
            <a:ln w="9525">
              <a:solidFill>
                <a:srgbClr val="CAD5DE"/>
              </a:solidFill>
            </a:ln>
          </p:spPr>
        </p:sp>
      </p:grpSp>
      <p:grpSp>
        <p:nvGrpSpPr>
          <p:cNvPr id="52" name="Group 52"/>
          <p:cNvGrpSpPr/>
          <p:nvPr/>
        </p:nvGrpSpPr>
        <p:grpSpPr>
          <a:xfrm>
            <a:off x="3286125" y="4333875"/>
            <a:ext cx="4391025" cy="381381"/>
            <a:chOff x="3286125" y="4333875"/>
            <a:chExt cx="4391025" cy="381381"/>
          </a:xfrm>
        </p:grpSpPr>
        <p:sp>
          <p:nvSpPr>
            <p:cNvPr id="50" name="Rectangle 50"/>
            <p:cNvSpPr/>
            <p:nvPr/>
          </p:nvSpPr>
          <p:spPr>
            <a:xfrm>
              <a:off x="3286125" y="4333875"/>
              <a:ext cx="4391025" cy="37147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51" name="TextBox 51"/>
            <p:cNvSpPr txBox="1"/>
            <p:nvPr/>
          </p:nvSpPr>
          <p:spPr>
            <a:xfrm>
              <a:off x="3286125" y="4333875"/>
              <a:ext cx="4391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[1,3]：1+5+4=10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7715250" y="4219575"/>
            <a:ext cx="2914650" cy="552450"/>
            <a:chOff x="7715250" y="4219575"/>
            <a:chExt cx="2914650" cy="552450"/>
          </a:xfrm>
        </p:grpSpPr>
        <p:sp>
          <p:nvSpPr>
            <p:cNvPr id="53" name="Rectangle 53"/>
            <p:cNvSpPr/>
            <p:nvPr/>
          </p:nvSpPr>
          <p:spPr>
            <a:xfrm>
              <a:off x="7715250" y="4219575"/>
              <a:ext cx="2914650" cy="552450"/>
            </a:xfrm>
            <a:prstGeom prst="rect">
              <a:avLst/>
            </a:prstGeom>
            <a:solidFill>
              <a:srgbClr val="E6F0F5"/>
            </a:solidFill>
            <a:ln w="9525">
              <a:solidFill>
                <a:srgbClr val="CAD5DE"/>
              </a:solidFill>
            </a:ln>
          </p:spPr>
        </p:sp>
      </p:grpSp>
      <p:grpSp>
        <p:nvGrpSpPr>
          <p:cNvPr id="57" name="Group 57"/>
          <p:cNvGrpSpPr/>
          <p:nvPr/>
        </p:nvGrpSpPr>
        <p:grpSpPr>
          <a:xfrm>
            <a:off x="7715250" y="4333875"/>
            <a:ext cx="2914650" cy="381381"/>
            <a:chOff x="7715250" y="4333875"/>
            <a:chExt cx="2914650" cy="381381"/>
          </a:xfrm>
        </p:grpSpPr>
        <p:sp>
          <p:nvSpPr>
            <p:cNvPr id="55" name="Rectangle 55"/>
            <p:cNvSpPr/>
            <p:nvPr/>
          </p:nvSpPr>
          <p:spPr>
            <a:xfrm>
              <a:off x="7715250" y="4333875"/>
              <a:ext cx="2914650" cy="37147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56" name="TextBox 56"/>
            <p:cNvSpPr txBox="1"/>
            <p:nvPr/>
          </p:nvSpPr>
          <p:spPr>
            <a:xfrm>
              <a:off x="7715250" y="4333875"/>
              <a:ext cx="2914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[4,5]：2+3=5</a:t>
              </a:r>
            </a:p>
          </p:txBody>
        </p:sp>
      </p:grpSp>
      <p:sp>
        <p:nvSpPr>
          <p:cNvPr id="58" name="Freeform 58"/>
          <p:cNvSpPr/>
          <p:nvPr/>
        </p:nvSpPr>
        <p:spPr>
          <a:xfrm>
            <a:off x="990600" y="52197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61" name="Group 61"/>
          <p:cNvGrpSpPr/>
          <p:nvPr/>
        </p:nvGrpSpPr>
        <p:grpSpPr>
          <a:xfrm>
            <a:off x="979932" y="5429250"/>
            <a:ext cx="10202418" cy="753618"/>
            <a:chOff x="979932" y="5429250"/>
            <a:chExt cx="10202418" cy="753618"/>
          </a:xfrm>
        </p:grpSpPr>
        <p:sp>
          <p:nvSpPr>
            <p:cNvPr id="59" name="Rectangle 59"/>
            <p:cNvSpPr/>
            <p:nvPr/>
          </p:nvSpPr>
          <p:spPr>
            <a:xfrm>
              <a:off x="990600" y="542925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60" name="TextBox 60"/>
            <p:cNvSpPr txBox="1"/>
            <p:nvPr/>
          </p:nvSpPr>
          <p:spPr>
            <a:xfrm>
              <a:off x="990600" y="542925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 3 项还可以继续分成 [1,2] 与 [3,3]。把不断拆分的关系连起来，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就是下一页的树。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建立与操作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一棵树，怎样保存这五个数的区间和？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952500" y="2190750"/>
            <a:ext cx="10191750" cy="3076575"/>
            <a:chOff x="952500" y="2190750"/>
            <a:chExt cx="10191750" cy="3076575"/>
          </a:xfrm>
        </p:grpSpPr>
        <p:sp>
          <p:nvSpPr>
            <p:cNvPr id="7" name="Line 7"/>
            <p:cNvSpPr/>
            <p:nvPr/>
          </p:nvSpPr>
          <p:spPr>
            <a:xfrm>
              <a:off x="3619500" y="2705100"/>
              <a:ext cx="2333625" cy="352425"/>
            </a:xfrm>
            <a:custGeom>
              <a:avLst/>
              <a:gdLst/>
              <a:ahLst/>
              <a:cxnLst/>
              <a:rect l="l" t="t" r="r" b="b"/>
              <a:pathLst>
                <a:path w="2333625" h="352425">
                  <a:moveTo>
                    <a:pt x="2333625" y="0"/>
                  </a:moveTo>
                  <a:lnTo>
                    <a:pt x="0" y="35242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5953125" y="2705100"/>
              <a:ext cx="2428875" cy="352425"/>
            </a:xfrm>
            <a:custGeom>
              <a:avLst/>
              <a:gdLst/>
              <a:ahLst/>
              <a:cxnLst/>
              <a:rect l="l" t="t" r="r" b="b"/>
              <a:pathLst>
                <a:path w="2428875" h="352425">
                  <a:moveTo>
                    <a:pt x="0" y="0"/>
                  </a:moveTo>
                  <a:lnTo>
                    <a:pt x="2428875" y="35242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2381250" y="3543300"/>
              <a:ext cx="1238250" cy="361950"/>
            </a:xfrm>
            <a:custGeom>
              <a:avLst/>
              <a:gdLst/>
              <a:ahLst/>
              <a:cxnLst/>
              <a:rect l="l" t="t" r="r" b="b"/>
              <a:pathLst>
                <a:path w="1238250" h="361950">
                  <a:moveTo>
                    <a:pt x="1238250" y="0"/>
                  </a:moveTo>
                  <a:lnTo>
                    <a:pt x="0" y="36195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3619500" y="3543300"/>
              <a:ext cx="1714500" cy="361950"/>
            </a:xfrm>
            <a:custGeom>
              <a:avLst/>
              <a:gdLst/>
              <a:ahLst/>
              <a:cxnLst/>
              <a:rect l="l" t="t" r="r" b="b"/>
              <a:pathLst>
                <a:path w="1714500" h="361950">
                  <a:moveTo>
                    <a:pt x="0" y="0"/>
                  </a:moveTo>
                  <a:lnTo>
                    <a:pt x="1714500" y="36195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7810500" y="3543300"/>
              <a:ext cx="571500" cy="361950"/>
            </a:xfrm>
            <a:custGeom>
              <a:avLst/>
              <a:gdLst/>
              <a:ahLst/>
              <a:cxnLst/>
              <a:rect l="l" t="t" r="r" b="b"/>
              <a:pathLst>
                <a:path w="571500" h="361950">
                  <a:moveTo>
                    <a:pt x="571500" y="0"/>
                  </a:moveTo>
                  <a:lnTo>
                    <a:pt x="0" y="36195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8382000" y="3543300"/>
              <a:ext cx="1905000" cy="361950"/>
            </a:xfrm>
            <a:custGeom>
              <a:avLst/>
              <a:gdLst/>
              <a:ahLst/>
              <a:cxnLst/>
              <a:rect l="l" t="t" r="r" b="b"/>
              <a:pathLst>
                <a:path w="1905000" h="361950">
                  <a:moveTo>
                    <a:pt x="0" y="0"/>
                  </a:moveTo>
                  <a:lnTo>
                    <a:pt x="1905000" y="36195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1714500" y="4400550"/>
              <a:ext cx="666750" cy="371475"/>
            </a:xfrm>
            <a:custGeom>
              <a:avLst/>
              <a:gdLst/>
              <a:ahLst/>
              <a:cxnLst/>
              <a:rect l="l" t="t" r="r" b="b"/>
              <a:pathLst>
                <a:path w="666750" h="371475">
                  <a:moveTo>
                    <a:pt x="666750" y="0"/>
                  </a:moveTo>
                  <a:lnTo>
                    <a:pt x="0" y="37147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2381250" y="4400550"/>
              <a:ext cx="1428750" cy="371475"/>
            </a:xfrm>
            <a:custGeom>
              <a:avLst/>
              <a:gdLst/>
              <a:ahLst/>
              <a:cxnLst/>
              <a:rect l="l" t="t" r="r" b="b"/>
              <a:pathLst>
                <a:path w="1428750" h="371475">
                  <a:moveTo>
                    <a:pt x="0" y="0"/>
                  </a:moveTo>
                  <a:lnTo>
                    <a:pt x="1428750" y="37147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7" name="textbox-root"/>
            <p:cNvSpPr/>
            <p:nvPr/>
          </p:nvSpPr>
          <p:spPr>
            <a:xfrm>
              <a:off x="4857750" y="2190750"/>
              <a:ext cx="2190750" cy="514350"/>
            </a:xfrm>
            <a:prstGeom prst="roundRect">
              <a:avLst>
                <a:gd name="adj" fmla="val 22222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[1,5] sum=15</a:t>
              </a:r>
            </a:p>
          </p:txBody>
        </p:sp>
        <p:sp>
          <p:nvSpPr>
            <p:cNvPr id="20" name="textbox-left"/>
            <p:cNvSpPr/>
            <p:nvPr/>
          </p:nvSpPr>
          <p:spPr>
            <a:xfrm>
              <a:off x="2667000" y="3057525"/>
              <a:ext cx="1905000" cy="485775"/>
            </a:xfrm>
            <a:prstGeom prst="roundRect">
              <a:avLst>
                <a:gd name="adj" fmla="val 23529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[1,3] 10</a:t>
              </a:r>
            </a:p>
          </p:txBody>
        </p:sp>
        <p:sp>
          <p:nvSpPr>
            <p:cNvPr id="23" name="textbox-right"/>
            <p:cNvSpPr/>
            <p:nvPr/>
          </p:nvSpPr>
          <p:spPr>
            <a:xfrm>
              <a:off x="7429500" y="3057525"/>
              <a:ext cx="1905000" cy="485775"/>
            </a:xfrm>
            <a:prstGeom prst="roundRect">
              <a:avLst>
                <a:gd name="adj" fmla="val 23529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[4,5] 5</a:t>
              </a:r>
            </a:p>
          </p:txBody>
        </p:sp>
        <p:sp>
          <p:nvSpPr>
            <p:cNvPr id="26" name="textbox-one-two"/>
            <p:cNvSpPr/>
            <p:nvPr/>
          </p:nvSpPr>
          <p:spPr>
            <a:xfrm>
              <a:off x="1524000" y="3905250"/>
              <a:ext cx="17145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[1,2] 6</a:t>
              </a:r>
            </a:p>
          </p:txBody>
        </p:sp>
        <p:sp>
          <p:nvSpPr>
            <p:cNvPr id="29" name="textbox-three"/>
            <p:cNvSpPr/>
            <p:nvPr/>
          </p:nvSpPr>
          <p:spPr>
            <a:xfrm>
              <a:off x="4476750" y="3905250"/>
              <a:ext cx="17145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[3,3] 4</a:t>
              </a:r>
            </a:p>
          </p:txBody>
        </p:sp>
        <p:sp>
          <p:nvSpPr>
            <p:cNvPr id="32" name="textbox-four"/>
            <p:cNvSpPr/>
            <p:nvPr/>
          </p:nvSpPr>
          <p:spPr>
            <a:xfrm>
              <a:off x="6953250" y="3905250"/>
              <a:ext cx="17145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[4,4] 2</a:t>
              </a:r>
            </a:p>
          </p:txBody>
        </p:sp>
        <p:sp>
          <p:nvSpPr>
            <p:cNvPr id="35" name="textbox-five"/>
            <p:cNvSpPr/>
            <p:nvPr/>
          </p:nvSpPr>
          <p:spPr>
            <a:xfrm>
              <a:off x="9429750" y="3905250"/>
              <a:ext cx="17145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[5,5] 3</a:t>
              </a:r>
            </a:p>
          </p:txBody>
        </p:sp>
        <p:sp>
          <p:nvSpPr>
            <p:cNvPr id="38" name="textbox-one"/>
            <p:cNvSpPr/>
            <p:nvPr/>
          </p:nvSpPr>
          <p:spPr>
            <a:xfrm>
              <a:off x="952500" y="4772025"/>
              <a:ext cx="15240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[1,1] 1</a:t>
              </a:r>
            </a:p>
          </p:txBody>
        </p:sp>
        <p:sp>
          <p:nvSpPr>
            <p:cNvPr id="41" name="textbox-two"/>
            <p:cNvSpPr/>
            <p:nvPr/>
          </p:nvSpPr>
          <p:spPr>
            <a:xfrm>
              <a:off x="3048000" y="4772025"/>
              <a:ext cx="15240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[2,2] 5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827056" y="5620417"/>
            <a:ext cx="10477500" cy="430244"/>
            <a:chOff x="827056" y="5620417"/>
            <a:chExt cx="10477500" cy="430244"/>
          </a:xfrm>
        </p:grpSpPr>
        <p:sp>
          <p:nvSpPr>
            <p:cNvPr id="43" name="body-partition-rule"/>
            <p:cNvSpPr/>
            <p:nvPr/>
          </p:nvSpPr>
          <p:spPr>
            <a:xfrm>
              <a:off x="827056" y="56204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a=[1,5,4,2,3]。方括号写位置范围，后面写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区间和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；父和等于左右之和。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建立与操作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n=6时，结点编号为什么会跳到13？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305050"/>
            <a:ext cx="10202418" cy="410718"/>
            <a:chOff x="979932" y="23050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3050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050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这里只写结点编号：左孩子为 2u，右孩子为 2u+1，空出来的编号不补。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3752850" y="3238500"/>
            <a:ext cx="2476500" cy="323850"/>
          </a:xfrm>
          <a:custGeom>
            <a:avLst/>
            <a:gdLst/>
            <a:ahLst/>
            <a:cxnLst/>
            <a:rect l="l" t="t" r="r" b="b"/>
            <a:pathLst>
              <a:path w="2476500" h="323850">
                <a:moveTo>
                  <a:pt x="2476500" y="0"/>
                </a:moveTo>
                <a:lnTo>
                  <a:pt x="0" y="323850"/>
                </a:lnTo>
              </a:path>
            </a:pathLst>
          </a:custGeom>
          <a:noFill/>
          <a:ln w="11430">
            <a:solidFill>
              <a:srgbClr val="CED8E4"/>
            </a:solidFill>
          </a:ln>
        </p:spPr>
      </p:sp>
      <p:sp>
        <p:nvSpPr>
          <p:cNvPr id="10" name="Freeform 10"/>
          <p:cNvSpPr/>
          <p:nvPr/>
        </p:nvSpPr>
        <p:spPr>
          <a:xfrm>
            <a:off x="6229350" y="3238500"/>
            <a:ext cx="2381250" cy="323850"/>
          </a:xfrm>
          <a:custGeom>
            <a:avLst/>
            <a:gdLst/>
            <a:ahLst/>
            <a:cxnLst/>
            <a:rect l="l" t="t" r="r" b="b"/>
            <a:pathLst>
              <a:path w="2381250" h="323850">
                <a:moveTo>
                  <a:pt x="0" y="0"/>
                </a:moveTo>
                <a:lnTo>
                  <a:pt x="2381250" y="323850"/>
                </a:lnTo>
              </a:path>
            </a:pathLst>
          </a:custGeom>
          <a:noFill/>
          <a:ln w="11430">
            <a:solidFill>
              <a:srgbClr val="CED8E4"/>
            </a:solidFill>
          </a:ln>
        </p:spPr>
      </p:sp>
      <p:sp>
        <p:nvSpPr>
          <p:cNvPr id="11" name="Freeform 11"/>
          <p:cNvSpPr/>
          <p:nvPr/>
        </p:nvSpPr>
        <p:spPr>
          <a:xfrm>
            <a:off x="2133600" y="3848100"/>
            <a:ext cx="1619250" cy="323850"/>
          </a:xfrm>
          <a:custGeom>
            <a:avLst/>
            <a:gdLst/>
            <a:ahLst/>
            <a:cxnLst/>
            <a:rect l="l" t="t" r="r" b="b"/>
            <a:pathLst>
              <a:path w="1619250" h="323850">
                <a:moveTo>
                  <a:pt x="1619250" y="0"/>
                </a:moveTo>
                <a:lnTo>
                  <a:pt x="0" y="323850"/>
                </a:lnTo>
              </a:path>
            </a:pathLst>
          </a:custGeom>
          <a:noFill/>
          <a:ln w="1143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3752850" y="3848100"/>
            <a:ext cx="1428750" cy="323850"/>
          </a:xfrm>
          <a:custGeom>
            <a:avLst/>
            <a:gdLst/>
            <a:ahLst/>
            <a:cxnLst/>
            <a:rect l="l" t="t" r="r" b="b"/>
            <a:pathLst>
              <a:path w="1428750" h="323850">
                <a:moveTo>
                  <a:pt x="0" y="0"/>
                </a:moveTo>
                <a:lnTo>
                  <a:pt x="1428750" y="323850"/>
                </a:lnTo>
              </a:path>
            </a:pathLst>
          </a:custGeom>
          <a:noFill/>
          <a:ln w="11430">
            <a:solidFill>
              <a:srgbClr val="CED8E4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7658100" y="3848100"/>
            <a:ext cx="952500" cy="323850"/>
          </a:xfrm>
          <a:custGeom>
            <a:avLst/>
            <a:gdLst/>
            <a:ahLst/>
            <a:cxnLst/>
            <a:rect l="l" t="t" r="r" b="b"/>
            <a:pathLst>
              <a:path w="952500" h="323850">
                <a:moveTo>
                  <a:pt x="952500" y="0"/>
                </a:moveTo>
                <a:lnTo>
                  <a:pt x="0" y="323850"/>
                </a:lnTo>
              </a:path>
            </a:pathLst>
          </a:custGeom>
          <a:noFill/>
          <a:ln w="11430">
            <a:solidFill>
              <a:srgbClr val="CED8E4"/>
            </a:solidFill>
          </a:ln>
        </p:spPr>
      </p:sp>
      <p:sp>
        <p:nvSpPr>
          <p:cNvPr id="14" name="Freeform 14"/>
          <p:cNvSpPr/>
          <p:nvPr/>
        </p:nvSpPr>
        <p:spPr>
          <a:xfrm>
            <a:off x="8610600" y="3848100"/>
            <a:ext cx="1619250" cy="323850"/>
          </a:xfrm>
          <a:custGeom>
            <a:avLst/>
            <a:gdLst/>
            <a:ahLst/>
            <a:cxnLst/>
            <a:rect l="l" t="t" r="r" b="b"/>
            <a:pathLst>
              <a:path w="1619250" h="323850">
                <a:moveTo>
                  <a:pt x="0" y="0"/>
                </a:moveTo>
                <a:lnTo>
                  <a:pt x="1619250" y="323850"/>
                </a:lnTo>
              </a:path>
            </a:pathLst>
          </a:custGeom>
          <a:noFill/>
          <a:ln w="11430">
            <a:solidFill>
              <a:srgbClr val="CED8E4"/>
            </a:solidFill>
          </a:ln>
        </p:spPr>
      </p:sp>
      <p:sp>
        <p:nvSpPr>
          <p:cNvPr id="15" name="Freeform 15"/>
          <p:cNvSpPr/>
          <p:nvPr/>
        </p:nvSpPr>
        <p:spPr>
          <a:xfrm>
            <a:off x="1562100" y="4457700"/>
            <a:ext cx="571500" cy="323850"/>
          </a:xfrm>
          <a:custGeom>
            <a:avLst/>
            <a:gdLst/>
            <a:ahLst/>
            <a:cxnLst/>
            <a:rect l="l" t="t" r="r" b="b"/>
            <a:pathLst>
              <a:path w="571500" h="323850">
                <a:moveTo>
                  <a:pt x="571500" y="0"/>
                </a:moveTo>
                <a:lnTo>
                  <a:pt x="0" y="323850"/>
                </a:lnTo>
              </a:path>
            </a:pathLst>
          </a:custGeom>
          <a:noFill/>
          <a:ln w="11430">
            <a:solidFill>
              <a:srgbClr val="CED8E4"/>
            </a:solidFill>
          </a:ln>
        </p:spPr>
      </p:sp>
      <p:sp>
        <p:nvSpPr>
          <p:cNvPr id="16" name="Freeform 16"/>
          <p:cNvSpPr/>
          <p:nvPr/>
        </p:nvSpPr>
        <p:spPr>
          <a:xfrm>
            <a:off x="2133600" y="4457700"/>
            <a:ext cx="762000" cy="323850"/>
          </a:xfrm>
          <a:custGeom>
            <a:avLst/>
            <a:gdLst/>
            <a:ahLst/>
            <a:cxnLst/>
            <a:rect l="l" t="t" r="r" b="b"/>
            <a:pathLst>
              <a:path w="762000" h="323850">
                <a:moveTo>
                  <a:pt x="0" y="0"/>
                </a:moveTo>
                <a:lnTo>
                  <a:pt x="762000" y="323850"/>
                </a:lnTo>
              </a:path>
            </a:pathLst>
          </a:custGeom>
          <a:noFill/>
          <a:ln w="11430">
            <a:solidFill>
              <a:srgbClr val="CED8E4"/>
            </a:solidFill>
          </a:ln>
        </p:spPr>
      </p:sp>
      <p:sp>
        <p:nvSpPr>
          <p:cNvPr id="17" name="Freeform 17"/>
          <p:cNvSpPr/>
          <p:nvPr/>
        </p:nvSpPr>
        <p:spPr>
          <a:xfrm>
            <a:off x="6800850" y="4457700"/>
            <a:ext cx="857250" cy="323850"/>
          </a:xfrm>
          <a:custGeom>
            <a:avLst/>
            <a:gdLst/>
            <a:ahLst/>
            <a:cxnLst/>
            <a:rect l="l" t="t" r="r" b="b"/>
            <a:pathLst>
              <a:path w="857250" h="323850">
                <a:moveTo>
                  <a:pt x="857250" y="0"/>
                </a:moveTo>
                <a:lnTo>
                  <a:pt x="0" y="323850"/>
                </a:lnTo>
              </a:path>
            </a:pathLst>
          </a:custGeom>
          <a:noFill/>
          <a:ln w="11430">
            <a:solidFill>
              <a:srgbClr val="CED8E4"/>
            </a:solidFill>
          </a:ln>
        </p:spPr>
      </p:sp>
      <p:sp>
        <p:nvSpPr>
          <p:cNvPr id="18" name="Freeform 18"/>
          <p:cNvSpPr/>
          <p:nvPr/>
        </p:nvSpPr>
        <p:spPr>
          <a:xfrm>
            <a:off x="7658100" y="4457700"/>
            <a:ext cx="666750" cy="323850"/>
          </a:xfrm>
          <a:custGeom>
            <a:avLst/>
            <a:gdLst/>
            <a:ahLst/>
            <a:cxnLst/>
            <a:rect l="l" t="t" r="r" b="b"/>
            <a:pathLst>
              <a:path w="666750" h="323850">
                <a:moveTo>
                  <a:pt x="0" y="0"/>
                </a:moveTo>
                <a:lnTo>
                  <a:pt x="666750" y="323850"/>
                </a:lnTo>
              </a:path>
            </a:pathLst>
          </a:custGeom>
          <a:noFill/>
          <a:ln w="11430">
            <a:solidFill>
              <a:srgbClr val="CED8E4"/>
            </a:solidFill>
          </a:ln>
        </p:spPr>
      </p:sp>
      <p:grpSp>
        <p:nvGrpSpPr>
          <p:cNvPr id="20" name="Group 20"/>
          <p:cNvGrpSpPr/>
          <p:nvPr/>
        </p:nvGrpSpPr>
        <p:grpSpPr>
          <a:xfrm>
            <a:off x="5810250" y="2952750"/>
            <a:ext cx="952500" cy="342900"/>
            <a:chOff x="5810250" y="2952750"/>
            <a:chExt cx="952500" cy="342900"/>
          </a:xfrm>
        </p:grpSpPr>
        <p:sp>
          <p:nvSpPr>
            <p:cNvPr id="19" name="Rectangle 19"/>
            <p:cNvSpPr/>
            <p:nvPr/>
          </p:nvSpPr>
          <p:spPr>
            <a:xfrm>
              <a:off x="5810250" y="2952750"/>
              <a:ext cx="952500" cy="342900"/>
            </a:xfrm>
            <a:prstGeom prst="rect">
              <a:avLst/>
            </a:prstGeom>
            <a:solidFill>
              <a:srgbClr val="E6F0F5"/>
            </a:solidFill>
            <a:ln w="9525">
              <a:solidFill>
                <a:srgbClr val="CAD5DE"/>
              </a:solidFill>
            </a:ln>
          </p:spPr>
        </p:sp>
      </p:grpSp>
      <p:grpSp>
        <p:nvGrpSpPr>
          <p:cNvPr id="23" name="Group 23"/>
          <p:cNvGrpSpPr/>
          <p:nvPr/>
        </p:nvGrpSpPr>
        <p:grpSpPr>
          <a:xfrm>
            <a:off x="5810250" y="2990850"/>
            <a:ext cx="952500" cy="366712"/>
            <a:chOff x="5810250" y="2990850"/>
            <a:chExt cx="952500" cy="366712"/>
          </a:xfrm>
        </p:grpSpPr>
        <p:sp>
          <p:nvSpPr>
            <p:cNvPr id="21" name="Rectangle 21"/>
            <p:cNvSpPr/>
            <p:nvPr/>
          </p:nvSpPr>
          <p:spPr>
            <a:xfrm>
              <a:off x="5810250" y="2990850"/>
              <a:ext cx="952500" cy="35718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5810250" y="2990850"/>
              <a:ext cx="952500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3333750" y="3562350"/>
            <a:ext cx="952500" cy="342900"/>
            <a:chOff x="3333750" y="3562350"/>
            <a:chExt cx="952500" cy="342900"/>
          </a:xfrm>
        </p:grpSpPr>
        <p:sp>
          <p:nvSpPr>
            <p:cNvPr id="24" name="Rectangle 24"/>
            <p:cNvSpPr/>
            <p:nvPr/>
          </p:nvSpPr>
          <p:spPr>
            <a:xfrm>
              <a:off x="3333750" y="3562350"/>
              <a:ext cx="952500" cy="342900"/>
            </a:xfrm>
            <a:prstGeom prst="rect">
              <a:avLst/>
            </a:prstGeom>
            <a:solidFill>
              <a:srgbClr val="E6F0F5"/>
            </a:solidFill>
            <a:ln w="9525">
              <a:solidFill>
                <a:srgbClr val="CAD5DE"/>
              </a:solidFill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3333750" y="3600450"/>
            <a:ext cx="952500" cy="366712"/>
            <a:chOff x="3333750" y="3600450"/>
            <a:chExt cx="952500" cy="366712"/>
          </a:xfrm>
        </p:grpSpPr>
        <p:sp>
          <p:nvSpPr>
            <p:cNvPr id="26" name="Rectangle 26"/>
            <p:cNvSpPr/>
            <p:nvPr/>
          </p:nvSpPr>
          <p:spPr>
            <a:xfrm>
              <a:off x="3333750" y="3600450"/>
              <a:ext cx="952500" cy="35718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3333750" y="3600450"/>
              <a:ext cx="952500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8191500" y="3562350"/>
            <a:ext cx="952500" cy="342900"/>
            <a:chOff x="8191500" y="3562350"/>
            <a:chExt cx="952500" cy="342900"/>
          </a:xfrm>
        </p:grpSpPr>
        <p:sp>
          <p:nvSpPr>
            <p:cNvPr id="29" name="Rectangle 29"/>
            <p:cNvSpPr/>
            <p:nvPr/>
          </p:nvSpPr>
          <p:spPr>
            <a:xfrm>
              <a:off x="8191500" y="3562350"/>
              <a:ext cx="952500" cy="342900"/>
            </a:xfrm>
            <a:prstGeom prst="rect">
              <a:avLst/>
            </a:prstGeom>
            <a:solidFill>
              <a:srgbClr val="E6F0F5"/>
            </a:solidFill>
            <a:ln w="9525">
              <a:solidFill>
                <a:srgbClr val="CAD5DE"/>
              </a:solidFill>
            </a:ln>
          </p:spPr>
        </p:sp>
      </p:grpSp>
      <p:grpSp>
        <p:nvGrpSpPr>
          <p:cNvPr id="33" name="Group 33"/>
          <p:cNvGrpSpPr/>
          <p:nvPr/>
        </p:nvGrpSpPr>
        <p:grpSpPr>
          <a:xfrm>
            <a:off x="8191500" y="3600450"/>
            <a:ext cx="952500" cy="366712"/>
            <a:chOff x="8191500" y="3600450"/>
            <a:chExt cx="952500" cy="366712"/>
          </a:xfrm>
        </p:grpSpPr>
        <p:sp>
          <p:nvSpPr>
            <p:cNvPr id="31" name="Rectangle 31"/>
            <p:cNvSpPr/>
            <p:nvPr/>
          </p:nvSpPr>
          <p:spPr>
            <a:xfrm>
              <a:off x="8191500" y="3600450"/>
              <a:ext cx="952500" cy="35718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8191500" y="3600450"/>
              <a:ext cx="952500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714500" y="4171950"/>
            <a:ext cx="952500" cy="342900"/>
            <a:chOff x="1714500" y="4171950"/>
            <a:chExt cx="952500" cy="342900"/>
          </a:xfrm>
        </p:grpSpPr>
        <p:sp>
          <p:nvSpPr>
            <p:cNvPr id="34" name="Rectangle 34"/>
            <p:cNvSpPr/>
            <p:nvPr/>
          </p:nvSpPr>
          <p:spPr>
            <a:xfrm>
              <a:off x="1714500" y="4171950"/>
              <a:ext cx="952500" cy="342900"/>
            </a:xfrm>
            <a:prstGeom prst="rect">
              <a:avLst/>
            </a:prstGeom>
            <a:solidFill>
              <a:srgbClr val="E6F0F5"/>
            </a:solidFill>
            <a:ln w="9525">
              <a:solidFill>
                <a:srgbClr val="CAD5DE"/>
              </a:solidFill>
            </a:ln>
          </p:spPr>
        </p:sp>
      </p:grpSp>
      <p:grpSp>
        <p:nvGrpSpPr>
          <p:cNvPr id="38" name="Group 38"/>
          <p:cNvGrpSpPr/>
          <p:nvPr/>
        </p:nvGrpSpPr>
        <p:grpSpPr>
          <a:xfrm>
            <a:off x="1714500" y="4210050"/>
            <a:ext cx="952500" cy="366712"/>
            <a:chOff x="1714500" y="4210050"/>
            <a:chExt cx="952500" cy="366712"/>
          </a:xfrm>
        </p:grpSpPr>
        <p:sp>
          <p:nvSpPr>
            <p:cNvPr id="36" name="Rectangle 36"/>
            <p:cNvSpPr/>
            <p:nvPr/>
          </p:nvSpPr>
          <p:spPr>
            <a:xfrm>
              <a:off x="1714500" y="4210050"/>
              <a:ext cx="952500" cy="35718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1714500" y="4210050"/>
              <a:ext cx="952500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762500" y="4171950"/>
            <a:ext cx="952500" cy="342900"/>
            <a:chOff x="4762500" y="4171950"/>
            <a:chExt cx="952500" cy="342900"/>
          </a:xfrm>
        </p:grpSpPr>
        <p:sp>
          <p:nvSpPr>
            <p:cNvPr id="39" name="Rectangle 39"/>
            <p:cNvSpPr/>
            <p:nvPr/>
          </p:nvSpPr>
          <p:spPr>
            <a:xfrm>
              <a:off x="4762500" y="4171950"/>
              <a:ext cx="952500" cy="342900"/>
            </a:xfrm>
            <a:prstGeom prst="rect">
              <a:avLst/>
            </a:prstGeom>
            <a:solidFill>
              <a:srgbClr val="E6F0F5"/>
            </a:solidFill>
            <a:ln w="9525">
              <a:solidFill>
                <a:srgbClr val="CAD5DE"/>
              </a:solidFill>
            </a:ln>
          </p:spPr>
        </p:sp>
      </p:grpSp>
      <p:grpSp>
        <p:nvGrpSpPr>
          <p:cNvPr id="43" name="Group 43"/>
          <p:cNvGrpSpPr/>
          <p:nvPr/>
        </p:nvGrpSpPr>
        <p:grpSpPr>
          <a:xfrm>
            <a:off x="4762500" y="4210050"/>
            <a:ext cx="952500" cy="366712"/>
            <a:chOff x="4762500" y="4210050"/>
            <a:chExt cx="952500" cy="366712"/>
          </a:xfrm>
        </p:grpSpPr>
        <p:sp>
          <p:nvSpPr>
            <p:cNvPr id="41" name="Rectangle 41"/>
            <p:cNvSpPr/>
            <p:nvPr/>
          </p:nvSpPr>
          <p:spPr>
            <a:xfrm>
              <a:off x="4762500" y="4210050"/>
              <a:ext cx="952500" cy="35718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4762500" y="4210050"/>
              <a:ext cx="952500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239000" y="4171950"/>
            <a:ext cx="952500" cy="342900"/>
            <a:chOff x="7239000" y="4171950"/>
            <a:chExt cx="952500" cy="342900"/>
          </a:xfrm>
        </p:grpSpPr>
        <p:sp>
          <p:nvSpPr>
            <p:cNvPr id="44" name="Rectangle 44"/>
            <p:cNvSpPr/>
            <p:nvPr/>
          </p:nvSpPr>
          <p:spPr>
            <a:xfrm>
              <a:off x="7239000" y="4171950"/>
              <a:ext cx="952500" cy="342900"/>
            </a:xfrm>
            <a:prstGeom prst="rect">
              <a:avLst/>
            </a:prstGeom>
            <a:solidFill>
              <a:srgbClr val="E6F0F5"/>
            </a:solidFill>
            <a:ln w="9525">
              <a:solidFill>
                <a:srgbClr val="CAD5DE"/>
              </a:solidFill>
            </a:ln>
          </p:spPr>
        </p:sp>
      </p:grpSp>
      <p:grpSp>
        <p:nvGrpSpPr>
          <p:cNvPr id="48" name="Group 48"/>
          <p:cNvGrpSpPr/>
          <p:nvPr/>
        </p:nvGrpSpPr>
        <p:grpSpPr>
          <a:xfrm>
            <a:off x="7239000" y="4210050"/>
            <a:ext cx="952500" cy="366712"/>
            <a:chOff x="7239000" y="4210050"/>
            <a:chExt cx="952500" cy="366712"/>
          </a:xfrm>
        </p:grpSpPr>
        <p:sp>
          <p:nvSpPr>
            <p:cNvPr id="46" name="Rectangle 46"/>
            <p:cNvSpPr/>
            <p:nvPr/>
          </p:nvSpPr>
          <p:spPr>
            <a:xfrm>
              <a:off x="7239000" y="4210050"/>
              <a:ext cx="952500" cy="35718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7239000" y="4210050"/>
              <a:ext cx="952500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9810750" y="4171950"/>
            <a:ext cx="952500" cy="342900"/>
            <a:chOff x="9810750" y="4171950"/>
            <a:chExt cx="952500" cy="342900"/>
          </a:xfrm>
        </p:grpSpPr>
        <p:sp>
          <p:nvSpPr>
            <p:cNvPr id="49" name="Rectangle 49"/>
            <p:cNvSpPr/>
            <p:nvPr/>
          </p:nvSpPr>
          <p:spPr>
            <a:xfrm>
              <a:off x="9810750" y="4171950"/>
              <a:ext cx="952500" cy="342900"/>
            </a:xfrm>
            <a:prstGeom prst="rect">
              <a:avLst/>
            </a:prstGeom>
            <a:solidFill>
              <a:srgbClr val="E6F0F5"/>
            </a:solidFill>
            <a:ln w="9525">
              <a:solidFill>
                <a:srgbClr val="CAD5DE"/>
              </a:solidFill>
            </a:ln>
          </p:spPr>
        </p:sp>
      </p:grpSp>
      <p:grpSp>
        <p:nvGrpSpPr>
          <p:cNvPr id="53" name="Group 53"/>
          <p:cNvGrpSpPr/>
          <p:nvPr/>
        </p:nvGrpSpPr>
        <p:grpSpPr>
          <a:xfrm>
            <a:off x="9810750" y="4210050"/>
            <a:ext cx="952500" cy="366712"/>
            <a:chOff x="9810750" y="4210050"/>
            <a:chExt cx="952500" cy="366712"/>
          </a:xfrm>
        </p:grpSpPr>
        <p:sp>
          <p:nvSpPr>
            <p:cNvPr id="51" name="Rectangle 51"/>
            <p:cNvSpPr/>
            <p:nvPr/>
          </p:nvSpPr>
          <p:spPr>
            <a:xfrm>
              <a:off x="9810750" y="4210050"/>
              <a:ext cx="952500" cy="35718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9810750" y="4210050"/>
              <a:ext cx="952500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7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143000" y="4781550"/>
            <a:ext cx="952500" cy="342900"/>
            <a:chOff x="1143000" y="4781550"/>
            <a:chExt cx="952500" cy="342900"/>
          </a:xfrm>
        </p:grpSpPr>
        <p:sp>
          <p:nvSpPr>
            <p:cNvPr id="54" name="Rectangle 54"/>
            <p:cNvSpPr/>
            <p:nvPr/>
          </p:nvSpPr>
          <p:spPr>
            <a:xfrm>
              <a:off x="1143000" y="4781550"/>
              <a:ext cx="952500" cy="342900"/>
            </a:xfrm>
            <a:prstGeom prst="rect">
              <a:avLst/>
            </a:prstGeom>
            <a:solidFill>
              <a:srgbClr val="E6F0F5"/>
            </a:solidFill>
            <a:ln w="9525">
              <a:solidFill>
                <a:srgbClr val="CAD5DE"/>
              </a:solidFill>
            </a:ln>
          </p:spPr>
        </p:sp>
      </p:grpSp>
      <p:grpSp>
        <p:nvGrpSpPr>
          <p:cNvPr id="58" name="Group 58"/>
          <p:cNvGrpSpPr/>
          <p:nvPr/>
        </p:nvGrpSpPr>
        <p:grpSpPr>
          <a:xfrm>
            <a:off x="1143000" y="4819650"/>
            <a:ext cx="952500" cy="366712"/>
            <a:chOff x="1143000" y="4819650"/>
            <a:chExt cx="952500" cy="366712"/>
          </a:xfrm>
        </p:grpSpPr>
        <p:sp>
          <p:nvSpPr>
            <p:cNvPr id="56" name="Rectangle 56"/>
            <p:cNvSpPr/>
            <p:nvPr/>
          </p:nvSpPr>
          <p:spPr>
            <a:xfrm>
              <a:off x="1143000" y="4819650"/>
              <a:ext cx="952500" cy="35718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57" name="TextBox 57"/>
            <p:cNvSpPr txBox="1"/>
            <p:nvPr/>
          </p:nvSpPr>
          <p:spPr>
            <a:xfrm>
              <a:off x="1143000" y="4819650"/>
              <a:ext cx="952500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8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2476500" y="4781550"/>
            <a:ext cx="952500" cy="342900"/>
            <a:chOff x="2476500" y="4781550"/>
            <a:chExt cx="952500" cy="342900"/>
          </a:xfrm>
        </p:grpSpPr>
        <p:sp>
          <p:nvSpPr>
            <p:cNvPr id="59" name="Rectangle 59"/>
            <p:cNvSpPr/>
            <p:nvPr/>
          </p:nvSpPr>
          <p:spPr>
            <a:xfrm>
              <a:off x="2476500" y="4781550"/>
              <a:ext cx="952500" cy="342900"/>
            </a:xfrm>
            <a:prstGeom prst="rect">
              <a:avLst/>
            </a:prstGeom>
            <a:solidFill>
              <a:srgbClr val="E6F0F5"/>
            </a:solidFill>
            <a:ln w="9525">
              <a:solidFill>
                <a:srgbClr val="CAD5DE"/>
              </a:solidFill>
            </a:ln>
          </p:spPr>
        </p:sp>
      </p:grpSp>
      <p:grpSp>
        <p:nvGrpSpPr>
          <p:cNvPr id="63" name="Group 63"/>
          <p:cNvGrpSpPr/>
          <p:nvPr/>
        </p:nvGrpSpPr>
        <p:grpSpPr>
          <a:xfrm>
            <a:off x="2476500" y="4819650"/>
            <a:ext cx="952500" cy="366712"/>
            <a:chOff x="2476500" y="4819650"/>
            <a:chExt cx="952500" cy="366712"/>
          </a:xfrm>
        </p:grpSpPr>
        <p:sp>
          <p:nvSpPr>
            <p:cNvPr id="61" name="Rectangle 61"/>
            <p:cNvSpPr/>
            <p:nvPr/>
          </p:nvSpPr>
          <p:spPr>
            <a:xfrm>
              <a:off x="2476500" y="4819650"/>
              <a:ext cx="952500" cy="35718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62" name="TextBox 62"/>
            <p:cNvSpPr txBox="1"/>
            <p:nvPr/>
          </p:nvSpPr>
          <p:spPr>
            <a:xfrm>
              <a:off x="2476500" y="4819650"/>
              <a:ext cx="952500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9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6381750" y="4781550"/>
            <a:ext cx="952500" cy="342900"/>
            <a:chOff x="6381750" y="4781550"/>
            <a:chExt cx="952500" cy="342900"/>
          </a:xfrm>
        </p:grpSpPr>
        <p:sp>
          <p:nvSpPr>
            <p:cNvPr id="64" name="Rectangle 64"/>
            <p:cNvSpPr/>
            <p:nvPr/>
          </p:nvSpPr>
          <p:spPr>
            <a:xfrm>
              <a:off x="6381750" y="4781550"/>
              <a:ext cx="952500" cy="342900"/>
            </a:xfrm>
            <a:prstGeom prst="rect">
              <a:avLst/>
            </a:prstGeom>
            <a:solidFill>
              <a:srgbClr val="E6F0F5"/>
            </a:solidFill>
            <a:ln w="9525">
              <a:solidFill>
                <a:srgbClr val="CAD5DE"/>
              </a:solidFill>
            </a:ln>
          </p:spPr>
        </p:sp>
      </p:grpSp>
      <p:grpSp>
        <p:nvGrpSpPr>
          <p:cNvPr id="68" name="Group 68"/>
          <p:cNvGrpSpPr/>
          <p:nvPr/>
        </p:nvGrpSpPr>
        <p:grpSpPr>
          <a:xfrm>
            <a:off x="6381750" y="4819650"/>
            <a:ext cx="952500" cy="366712"/>
            <a:chOff x="6381750" y="4819650"/>
            <a:chExt cx="952500" cy="366712"/>
          </a:xfrm>
        </p:grpSpPr>
        <p:sp>
          <p:nvSpPr>
            <p:cNvPr id="66" name="Rectangle 66"/>
            <p:cNvSpPr/>
            <p:nvPr/>
          </p:nvSpPr>
          <p:spPr>
            <a:xfrm>
              <a:off x="6381750" y="4819650"/>
              <a:ext cx="952500" cy="35718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67" name="TextBox 67"/>
            <p:cNvSpPr txBox="1"/>
            <p:nvPr/>
          </p:nvSpPr>
          <p:spPr>
            <a:xfrm>
              <a:off x="6381750" y="4819650"/>
              <a:ext cx="952500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12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7905750" y="4781550"/>
            <a:ext cx="952500" cy="342900"/>
            <a:chOff x="7905750" y="4781550"/>
            <a:chExt cx="952500" cy="342900"/>
          </a:xfrm>
        </p:grpSpPr>
        <p:sp>
          <p:nvSpPr>
            <p:cNvPr id="69" name="Rectangle 69"/>
            <p:cNvSpPr/>
            <p:nvPr/>
          </p:nvSpPr>
          <p:spPr>
            <a:xfrm>
              <a:off x="7905750" y="4781550"/>
              <a:ext cx="952500" cy="342900"/>
            </a:xfrm>
            <a:prstGeom prst="rect">
              <a:avLst/>
            </a:prstGeom>
            <a:solidFill>
              <a:srgbClr val="E6F0F5"/>
            </a:solidFill>
            <a:ln w="9525">
              <a:solidFill>
                <a:srgbClr val="CAD5DE"/>
              </a:solidFill>
            </a:ln>
          </p:spPr>
        </p:sp>
      </p:grpSp>
      <p:grpSp>
        <p:nvGrpSpPr>
          <p:cNvPr id="73" name="Group 73"/>
          <p:cNvGrpSpPr/>
          <p:nvPr/>
        </p:nvGrpSpPr>
        <p:grpSpPr>
          <a:xfrm>
            <a:off x="7905750" y="4819650"/>
            <a:ext cx="952500" cy="366712"/>
            <a:chOff x="7905750" y="4819650"/>
            <a:chExt cx="952500" cy="366712"/>
          </a:xfrm>
        </p:grpSpPr>
        <p:sp>
          <p:nvSpPr>
            <p:cNvPr id="71" name="Rectangle 71"/>
            <p:cNvSpPr/>
            <p:nvPr/>
          </p:nvSpPr>
          <p:spPr>
            <a:xfrm>
              <a:off x="7905750" y="4819650"/>
              <a:ext cx="952500" cy="35718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2" name="TextBox 72"/>
            <p:cNvSpPr txBox="1"/>
            <p:nvPr/>
          </p:nvSpPr>
          <p:spPr>
            <a:xfrm>
              <a:off x="7905750" y="4819650"/>
              <a:ext cx="952500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13</a:t>
              </a:r>
            </a:p>
          </p:txBody>
        </p:sp>
      </p:grpSp>
      <p:sp>
        <p:nvSpPr>
          <p:cNvPr id="74" name="Freeform 74"/>
          <p:cNvSpPr/>
          <p:nvPr/>
        </p:nvSpPr>
        <p:spPr>
          <a:xfrm>
            <a:off x="990600" y="52197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77" name="Group 77"/>
          <p:cNvGrpSpPr/>
          <p:nvPr/>
        </p:nvGrpSpPr>
        <p:grpSpPr>
          <a:xfrm>
            <a:off x="979932" y="5429250"/>
            <a:ext cx="10202418" cy="753618"/>
            <a:chOff x="979932" y="5429250"/>
            <a:chExt cx="10202418" cy="753618"/>
          </a:xfrm>
        </p:grpSpPr>
        <p:sp>
          <p:nvSpPr>
            <p:cNvPr id="75" name="Rectangle 75"/>
            <p:cNvSpPr/>
            <p:nvPr/>
          </p:nvSpPr>
          <p:spPr>
            <a:xfrm>
              <a:off x="990600" y="542925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6" name="TextBox 76"/>
            <p:cNvSpPr txBox="1"/>
            <p:nvPr/>
          </p:nvSpPr>
          <p:spPr>
            <a:xfrm>
              <a:off x="990600" y="542925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共 11 个结点，却用到编号 13；不能只开 12 格。4n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为这种递归编号留足空间。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建立与操作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只有11个结点，数组为什么还要留更多位置？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67617"/>
            <a:ext cx="10477500" cy="849344"/>
            <a:chOff x="827056" y="2267617"/>
            <a:chExt cx="10477500" cy="849344"/>
          </a:xfrm>
        </p:grpSpPr>
        <p:sp>
          <p:nvSpPr>
            <p:cNvPr id="7" name="body-node-count"/>
            <p:cNvSpPr/>
            <p:nvPr/>
          </p:nvSpPr>
          <p:spPr>
            <a:xfrm>
              <a:off x="827056" y="22676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 个叶子对应 n 个原数。每次把两棵子树接到一个新父亲下，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没有父亲的部分就少 1 个，共需 n−1 次，结点总数为 2n−1。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524917"/>
            <a:ext cx="10477500" cy="849344"/>
            <a:chOff x="827056" y="3524917"/>
            <a:chExt cx="10477500" cy="849344"/>
          </a:xfrm>
        </p:grpSpPr>
        <p:sp>
          <p:nvSpPr>
            <p:cNvPr id="9" name="body-index-holes"/>
            <p:cNvSpPr/>
            <p:nvPr/>
          </p:nvSpPr>
          <p:spPr>
            <a:xfrm>
              <a:off x="827056" y="35249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但根从 1 编号，左孩子编号为 2u，右孩子为 2u+1，中间可能有空号。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n=6，实际有 11 个结点，却会用到编号 13。</a:t>
              </a:r>
            </a:p>
          </p:txBody>
        </p:sp>
      </p:grpSp>
      <p:sp>
        <p:nvSpPr>
          <p:cNvPr id="13" name="textbox-storage"/>
          <p:cNvSpPr/>
          <p:nvPr/>
        </p:nvSpPr>
        <p:spPr>
          <a:xfrm>
            <a:off x="838200" y="4772025"/>
            <a:ext cx="10477500" cy="1238250"/>
          </a:xfrm>
          <a:prstGeom prst="roundRect">
            <a:avLst>
              <a:gd name="adj" fmla="val 9231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常见递归实现给各数组开 4n 格，留足编号空间。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“实际有几个结点”和“最大会用到哪个下标”，要分开看。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46482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建立与操作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只记两边的众数，能知道合起来的众数吗？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67617"/>
            <a:ext cx="10477500" cy="759882"/>
            <a:chOff x="827056" y="2267617"/>
            <a:chExt cx="10477500" cy="759882"/>
          </a:xfrm>
        </p:grpSpPr>
        <p:sp>
          <p:nvSpPr>
            <p:cNvPr id="7" name="body-mergeable"/>
            <p:cNvSpPr/>
            <p:nvPr/>
          </p:nvSpPr>
          <p:spPr>
            <a:xfrm>
              <a:off x="827056" y="2267617"/>
              <a:ext cx="10477500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区间和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可以把两边相加；区间最小值可以取两边较小的那个。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众数是出现次数最多的数，也能只靠两边的众数合并吗？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096292"/>
            <a:ext cx="10477500" cy="849344"/>
            <a:chOff x="827056" y="3096292"/>
            <a:chExt cx="10477500" cy="849344"/>
          </a:xfrm>
        </p:grpSpPr>
        <p:sp>
          <p:nvSpPr>
            <p:cNvPr id="9" name="body-mode-first-case"/>
            <p:cNvSpPr/>
            <p:nvPr/>
          </p:nvSpPr>
          <p:spPr>
            <a:xfrm>
              <a:off x="827056" y="309629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左段 A=[1,1,1,2,2]，右段 R=[3,3,3,2,2]。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左右众数是 1、3，可合起来后，2 出现 4 次，最多。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4305967"/>
            <a:ext cx="10477500" cy="849344"/>
            <a:chOff x="827056" y="4305967"/>
            <a:chExt cx="10477500" cy="849344"/>
          </a:xfrm>
        </p:grpSpPr>
        <p:sp>
          <p:nvSpPr>
            <p:cNvPr id="11" name="body-mode-second-case"/>
            <p:cNvSpPr/>
            <p:nvPr/>
          </p:nvSpPr>
          <p:spPr>
            <a:xfrm>
              <a:off x="827056" y="430596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把左段改为 B=[1,1,1,1,2]，右段不变。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左右众数仍是 1、3，这次合起来却是 1 出现最多。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56" y="5591842"/>
            <a:ext cx="10477500" cy="430244"/>
            <a:chOff x="827056" y="5591842"/>
            <a:chExt cx="10477500" cy="430244"/>
          </a:xfrm>
        </p:grpSpPr>
        <p:sp>
          <p:nvSpPr>
            <p:cNvPr id="13" name="body-insufficient-summary"/>
            <p:cNvSpPr/>
            <p:nvPr/>
          </p:nvSpPr>
          <p:spPr>
            <a:xfrm>
              <a:off x="827056" y="559184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同样的两份“众数”得到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答案，说明只存众数丢了必要信息。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建立与操作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u、L、R分别是什么，别把两种编号混在一起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例如根结点编号 u=1，负责原数组的 [1,5]。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14700"/>
            <a:ext cx="10202925" cy="1135077"/>
            <a:chOff x="979425" y="3314700"/>
            <a:chExt cx="10202925" cy="1135077"/>
          </a:xfrm>
        </p:grpSpPr>
        <p:sp>
          <p:nvSpPr>
            <p:cNvPr id="9" name="Rectangle 9"/>
            <p:cNvSpPr/>
            <p:nvPr/>
          </p:nvSpPr>
          <p:spPr>
            <a:xfrm>
              <a:off x="990600" y="33147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147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它的左孩子编号 2，负责 [1,3]；右孩子编号 3，负责 [4,5]。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u 决定读写 sum 的哪一格，L、R 决定这格代表原数组的哪一段。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中点 M=(L+R)/2，左段 [L,M]，右段 [M+1,R]，两边都包含端点。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625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例如左段长度为 M−L+1，右段长度为 R−M；递归入口是 build(1,1,n,a)。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建立与操作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建树：先判断是否只剩一个元素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sum 按结点编号存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区间和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，a 从下标 1 开始存原数组。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43250"/>
            <a:ext cx="10201911" cy="1248459"/>
            <a:chOff x="980439" y="3143250"/>
            <a:chExt cx="10201911" cy="1248459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4325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(L == R)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sum[u] = a[L];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43250"/>
            <a:ext cx="9525" cy="1181148"/>
          </a:xfrm>
          <a:custGeom>
            <a:avLst/>
            <a:gdLst/>
            <a:ahLst/>
            <a:cxnLst/>
            <a:rect l="l" t="t" r="r" b="b"/>
            <a:pathLst>
              <a:path w="9525" h="1181148">
                <a:moveTo>
                  <a:pt x="0" y="0"/>
                </a:moveTo>
                <a:lnTo>
                  <a:pt x="0" y="11811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5625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686348"/>
            <a:ext cx="10202418" cy="753618"/>
            <a:chOff x="979932" y="4686348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68634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68634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L==R 表示这一段只有一个原数，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区间和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就是它。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此时不能再分孩子，否则递归不会正常结束。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建立与操作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建树：建好左右孩子，再合并父亲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非叶子从中点 M 分开，两次递归都完成以后再计算父区间。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43250"/>
            <a:ext cx="10201911" cy="1248459"/>
            <a:chOff x="980439" y="3143250"/>
            <a:chExt cx="10201911" cy="1248459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4325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 = (L + R) / 2;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build(u*2, L, M, a);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build(u*2+1, M+1, R, a);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pull(u);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43250"/>
            <a:ext cx="9525" cy="1181148"/>
          </a:xfrm>
          <a:custGeom>
            <a:avLst/>
            <a:gdLst/>
            <a:ahLst/>
            <a:cxnLst/>
            <a:rect l="l" t="t" r="r" b="b"/>
            <a:pathLst>
              <a:path w="9525" h="1181148">
                <a:moveTo>
                  <a:pt x="0" y="0"/>
                </a:moveTo>
                <a:lnTo>
                  <a:pt x="0" y="11811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5625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686348"/>
            <a:ext cx="10202418" cy="753618"/>
            <a:chOff x="979932" y="4686348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68634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68634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pull(u) 内部写 sum[u]=sum[u*2]+sum[u*2+1]。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原数组 a 开 n+1 格，sum 开 4n 格；根的调用为 build(1,1,n,a)。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建立与操作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建树：孩子算好，才能算父亲</a:t>
            </a:r>
          </a:p>
        </p:txBody>
      </p:sp>
      <p:sp>
        <p:nvSpPr>
          <p:cNvPr id="9" name="textbox-build-code"/>
          <p:cNvSpPr/>
          <p:nvPr/>
        </p:nvSpPr>
        <p:spPr>
          <a:xfrm>
            <a:off x="1023652" y="2295139"/>
            <a:ext cx="10287000" cy="1809702"/>
          </a:xfrm>
          <a:prstGeom prst="roundRect">
            <a:avLst>
              <a:gd name="adj" fmla="val 4412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void build(int u, int L, int R, const vector&lt;ll&gt;&amp; a)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if (L == R) { sum[u] = a[L]; return; }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int M = (L + R) / 2;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build(u*2, L, M, a); build(u*2+1, M+1, R, a);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pull(u);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7056" y="5239417"/>
            <a:ext cx="10477500" cy="849344"/>
            <a:chOff x="827056" y="5239417"/>
            <a:chExt cx="10477500" cy="849344"/>
          </a:xfrm>
        </p:grpSpPr>
        <p:sp>
          <p:nvSpPr>
            <p:cNvPr id="10" name="body-build-invariant"/>
            <p:cNvSpPr/>
            <p:nvPr/>
          </p:nvSpPr>
          <p:spPr>
            <a:xfrm>
              <a:off x="827056" y="52394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pull(u) 把两个孩子的和相加，存到 sum[u]。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两个孩子都建好后才能调用；每个结点处理一次，建树 O(n)。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909352" y="2295139"/>
            <a:ext cx="9525" cy="1713195"/>
          </a:xfrm>
          <a:custGeom>
            <a:avLst/>
            <a:gdLst/>
            <a:ahLst/>
            <a:cxnLst/>
            <a:rect l="l" t="t" r="r" b="b"/>
            <a:pathLst>
              <a:path w="9525" h="1713195">
                <a:moveTo>
                  <a:pt x="0" y="0"/>
                </a:moveTo>
                <a:lnTo>
                  <a:pt x="0" y="171319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建立与操作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第3项从4改成9，哪些结点也要改？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952500" y="2190750"/>
            <a:ext cx="10191750" cy="3076575"/>
            <a:chOff x="952500" y="2190750"/>
            <a:chExt cx="10191750" cy="3076575"/>
          </a:xfrm>
        </p:grpSpPr>
        <p:sp>
          <p:nvSpPr>
            <p:cNvPr id="7" name="Line 7"/>
            <p:cNvSpPr/>
            <p:nvPr/>
          </p:nvSpPr>
          <p:spPr>
            <a:xfrm>
              <a:off x="3619500" y="2705100"/>
              <a:ext cx="2333625" cy="352425"/>
            </a:xfrm>
            <a:custGeom>
              <a:avLst/>
              <a:gdLst/>
              <a:ahLst/>
              <a:cxnLst/>
              <a:rect l="l" t="t" r="r" b="b"/>
              <a:pathLst>
                <a:path w="2333625" h="352425">
                  <a:moveTo>
                    <a:pt x="2333625" y="0"/>
                  </a:moveTo>
                  <a:lnTo>
                    <a:pt x="0" y="35242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5953125" y="2705100"/>
              <a:ext cx="2428875" cy="352425"/>
            </a:xfrm>
            <a:custGeom>
              <a:avLst/>
              <a:gdLst/>
              <a:ahLst/>
              <a:cxnLst/>
              <a:rect l="l" t="t" r="r" b="b"/>
              <a:pathLst>
                <a:path w="2428875" h="352425">
                  <a:moveTo>
                    <a:pt x="0" y="0"/>
                  </a:moveTo>
                  <a:lnTo>
                    <a:pt x="2428875" y="35242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2381250" y="3543300"/>
              <a:ext cx="1238250" cy="361950"/>
            </a:xfrm>
            <a:custGeom>
              <a:avLst/>
              <a:gdLst/>
              <a:ahLst/>
              <a:cxnLst/>
              <a:rect l="l" t="t" r="r" b="b"/>
              <a:pathLst>
                <a:path w="1238250" h="361950">
                  <a:moveTo>
                    <a:pt x="1238250" y="0"/>
                  </a:moveTo>
                  <a:lnTo>
                    <a:pt x="0" y="36195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3619500" y="3543300"/>
              <a:ext cx="1714500" cy="361950"/>
            </a:xfrm>
            <a:custGeom>
              <a:avLst/>
              <a:gdLst/>
              <a:ahLst/>
              <a:cxnLst/>
              <a:rect l="l" t="t" r="r" b="b"/>
              <a:pathLst>
                <a:path w="1714500" h="361950">
                  <a:moveTo>
                    <a:pt x="0" y="0"/>
                  </a:moveTo>
                  <a:lnTo>
                    <a:pt x="1714500" y="36195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7810500" y="3543300"/>
              <a:ext cx="571500" cy="361950"/>
            </a:xfrm>
            <a:custGeom>
              <a:avLst/>
              <a:gdLst/>
              <a:ahLst/>
              <a:cxnLst/>
              <a:rect l="l" t="t" r="r" b="b"/>
              <a:pathLst>
                <a:path w="571500" h="361950">
                  <a:moveTo>
                    <a:pt x="571500" y="0"/>
                  </a:moveTo>
                  <a:lnTo>
                    <a:pt x="0" y="36195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8382000" y="3543300"/>
              <a:ext cx="1905000" cy="361950"/>
            </a:xfrm>
            <a:custGeom>
              <a:avLst/>
              <a:gdLst/>
              <a:ahLst/>
              <a:cxnLst/>
              <a:rect l="l" t="t" r="r" b="b"/>
              <a:pathLst>
                <a:path w="1905000" h="361950">
                  <a:moveTo>
                    <a:pt x="0" y="0"/>
                  </a:moveTo>
                  <a:lnTo>
                    <a:pt x="1905000" y="36195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1714500" y="4400550"/>
              <a:ext cx="666750" cy="371475"/>
            </a:xfrm>
            <a:custGeom>
              <a:avLst/>
              <a:gdLst/>
              <a:ahLst/>
              <a:cxnLst/>
              <a:rect l="l" t="t" r="r" b="b"/>
              <a:pathLst>
                <a:path w="666750" h="371475">
                  <a:moveTo>
                    <a:pt x="666750" y="0"/>
                  </a:moveTo>
                  <a:lnTo>
                    <a:pt x="0" y="37147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2381250" y="4400550"/>
              <a:ext cx="1428750" cy="371475"/>
            </a:xfrm>
            <a:custGeom>
              <a:avLst/>
              <a:gdLst/>
              <a:ahLst/>
              <a:cxnLst/>
              <a:rect l="l" t="t" r="r" b="b"/>
              <a:pathLst>
                <a:path w="1428750" h="371475">
                  <a:moveTo>
                    <a:pt x="0" y="0"/>
                  </a:moveTo>
                  <a:lnTo>
                    <a:pt x="1428750" y="37147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7" name="textbox-root"/>
            <p:cNvSpPr/>
            <p:nvPr/>
          </p:nvSpPr>
          <p:spPr>
            <a:xfrm>
              <a:off x="4857750" y="2190750"/>
              <a:ext cx="2190750" cy="514350"/>
            </a:xfrm>
            <a:prstGeom prst="roundRect">
              <a:avLst>
                <a:gd name="adj" fmla="val 22222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[1,5] sum=20</a:t>
              </a:r>
            </a:p>
          </p:txBody>
        </p:sp>
        <p:sp>
          <p:nvSpPr>
            <p:cNvPr id="20" name="textbox-left"/>
            <p:cNvSpPr/>
            <p:nvPr/>
          </p:nvSpPr>
          <p:spPr>
            <a:xfrm>
              <a:off x="2667000" y="3057525"/>
              <a:ext cx="1905000" cy="485775"/>
            </a:xfrm>
            <a:prstGeom prst="roundRect">
              <a:avLst>
                <a:gd name="adj" fmla="val 23529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[1,3] 15</a:t>
              </a:r>
            </a:p>
          </p:txBody>
        </p:sp>
        <p:sp>
          <p:nvSpPr>
            <p:cNvPr id="23" name="textbox-right"/>
            <p:cNvSpPr/>
            <p:nvPr/>
          </p:nvSpPr>
          <p:spPr>
            <a:xfrm>
              <a:off x="7429500" y="3057525"/>
              <a:ext cx="1905000" cy="485775"/>
            </a:xfrm>
            <a:prstGeom prst="roundRect">
              <a:avLst>
                <a:gd name="adj" fmla="val 23529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[4,5] 5</a:t>
              </a:r>
            </a:p>
          </p:txBody>
        </p:sp>
        <p:sp>
          <p:nvSpPr>
            <p:cNvPr id="26" name="textbox-one-two"/>
            <p:cNvSpPr/>
            <p:nvPr/>
          </p:nvSpPr>
          <p:spPr>
            <a:xfrm>
              <a:off x="1524000" y="3905250"/>
              <a:ext cx="17145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[1,2] 6</a:t>
              </a:r>
            </a:p>
          </p:txBody>
        </p:sp>
        <p:sp>
          <p:nvSpPr>
            <p:cNvPr id="29" name="textbox-three"/>
            <p:cNvSpPr/>
            <p:nvPr/>
          </p:nvSpPr>
          <p:spPr>
            <a:xfrm>
              <a:off x="4476750" y="3905250"/>
              <a:ext cx="1714500" cy="495300"/>
            </a:xfrm>
            <a:prstGeom prst="roundRect">
              <a:avLst>
                <a:gd name="adj" fmla="val 23077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[3,3] 9</a:t>
              </a:r>
            </a:p>
          </p:txBody>
        </p:sp>
        <p:sp>
          <p:nvSpPr>
            <p:cNvPr id="32" name="textbox-four"/>
            <p:cNvSpPr/>
            <p:nvPr/>
          </p:nvSpPr>
          <p:spPr>
            <a:xfrm>
              <a:off x="6953250" y="3905250"/>
              <a:ext cx="17145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[4,4] 2</a:t>
              </a:r>
            </a:p>
          </p:txBody>
        </p:sp>
        <p:sp>
          <p:nvSpPr>
            <p:cNvPr id="35" name="textbox-five"/>
            <p:cNvSpPr/>
            <p:nvPr/>
          </p:nvSpPr>
          <p:spPr>
            <a:xfrm>
              <a:off x="9429750" y="3905250"/>
              <a:ext cx="17145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[5,5] 3</a:t>
              </a:r>
            </a:p>
          </p:txBody>
        </p:sp>
        <p:sp>
          <p:nvSpPr>
            <p:cNvPr id="38" name="textbox-one"/>
            <p:cNvSpPr/>
            <p:nvPr/>
          </p:nvSpPr>
          <p:spPr>
            <a:xfrm>
              <a:off x="952500" y="4772025"/>
              <a:ext cx="15240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[1,1] 1</a:t>
              </a:r>
            </a:p>
          </p:txBody>
        </p:sp>
        <p:sp>
          <p:nvSpPr>
            <p:cNvPr id="41" name="textbox-two"/>
            <p:cNvSpPr/>
            <p:nvPr/>
          </p:nvSpPr>
          <p:spPr>
            <a:xfrm>
              <a:off x="3048000" y="4772025"/>
              <a:ext cx="15240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[2,2] 5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827056" y="5620417"/>
            <a:ext cx="10477500" cy="430244"/>
            <a:chOff x="827056" y="5620417"/>
            <a:chExt cx="10477500" cy="430244"/>
          </a:xfrm>
        </p:grpSpPr>
        <p:sp>
          <p:nvSpPr>
            <p:cNvPr id="43" name="body-point-update-path"/>
            <p:cNvSpPr/>
            <p:nvPr/>
          </p:nvSpPr>
          <p:spPr>
            <a:xfrm>
              <a:off x="827056" y="56204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从原数组开始：第 3 项 4→9，[1,3] 的和 10→15，根的和 15→20。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建立与操作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单点修改：先找到要修改的叶子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 是原数组中要修改的位置，value 是新值；当前结点仍由 u、L、R 描述。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43250"/>
            <a:ext cx="10201911" cy="1248459"/>
            <a:chOff x="980439" y="3143250"/>
            <a:chExt cx="10201911" cy="1248459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4325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(L == R)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sum[u] = value;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43250"/>
            <a:ext cx="9525" cy="1181148"/>
          </a:xfrm>
          <a:custGeom>
            <a:avLst/>
            <a:gdLst/>
            <a:ahLst/>
            <a:cxnLst/>
            <a:rect l="l" t="t" r="r" b="b"/>
            <a:pathLst>
              <a:path w="9525" h="1181148">
                <a:moveTo>
                  <a:pt x="0" y="0"/>
                </a:moveTo>
                <a:lnTo>
                  <a:pt x="0" y="11811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5625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686348"/>
            <a:ext cx="10202418" cy="753618"/>
            <a:chOff x="979932" y="4686348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68634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68634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这段放在 assignPoint(u,L,R,p,value) 函数开头。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前面还没有区间懒标记，走到单点即可直接赋值。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建立与操作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单点修改：只进入包含p的一侧，回来后重算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非叶子用中点判断 p 落在哪一边，另一边不需要改。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43250"/>
            <a:ext cx="10201911" cy="1248459"/>
            <a:chOff x="980439" y="3143250"/>
            <a:chExt cx="10201911" cy="1248459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4325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 = (L + R) / 2;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(p &lt;= M) assignPoint(u*2, L, M, p, value);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else assignPoint(u*2+1, M+1, R, p, value);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pull(u);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43250"/>
            <a:ext cx="9525" cy="1181148"/>
          </a:xfrm>
          <a:custGeom>
            <a:avLst/>
            <a:gdLst/>
            <a:ahLst/>
            <a:cxnLst/>
            <a:rect l="l" t="t" r="r" b="b"/>
            <a:pathLst>
              <a:path w="9525" h="1181148">
                <a:moveTo>
                  <a:pt x="0" y="0"/>
                </a:moveTo>
                <a:lnTo>
                  <a:pt x="0" y="11811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5625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686348"/>
            <a:ext cx="10202418" cy="753618"/>
            <a:chOff x="979932" y="4686348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68634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68634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被改位置的所有祖先都要重算，其他区间保持原样。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p=3，就依次经过 [1,5]、[1,3]、[3,3]，一共走 O(log n) 层。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建立与操作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固定当前块[3,5]，分别看三种查询范围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305050"/>
            <a:ext cx="10202418" cy="410718"/>
            <a:chOff x="979932" y="23050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3050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050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每行上条是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当前块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[3,5]，下条是本次查询范围。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80694" y="3143250"/>
            <a:ext cx="6791706" cy="632651"/>
            <a:chOff x="980694" y="3143250"/>
            <a:chExt cx="6791706" cy="632651"/>
          </a:xfrm>
        </p:grpSpPr>
        <p:grpSp>
          <p:nvGrpSpPr>
            <p:cNvPr id="11" name="Group 11"/>
            <p:cNvGrpSpPr/>
            <p:nvPr/>
          </p:nvGrpSpPr>
          <p:grpSpPr>
            <a:xfrm>
              <a:off x="980694" y="3238500"/>
              <a:ext cx="1962531" cy="381381"/>
              <a:chOff x="980694" y="3238500"/>
              <a:chExt cx="1962531" cy="381381"/>
            </a:xfrm>
          </p:grpSpPr>
          <p:sp>
            <p:nvSpPr>
              <p:cNvPr id="9" name="Rectangle 9"/>
              <p:cNvSpPr/>
              <p:nvPr/>
            </p:nvSpPr>
            <p:spPr>
              <a:xfrm>
                <a:off x="990600" y="3238500"/>
                <a:ext cx="19526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990600" y="3238500"/>
                <a:ext cx="19526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完全无交</a:t>
                </a:r>
              </a:p>
            </p:txBody>
          </p:sp>
        </p:grpSp>
        <p:sp>
          <p:nvSpPr>
            <p:cNvPr id="12" name="Rectangle 12"/>
            <p:cNvSpPr/>
            <p:nvPr/>
          </p:nvSpPr>
          <p:spPr>
            <a:xfrm>
              <a:off x="5095875" y="3143250"/>
              <a:ext cx="2676525" cy="257175"/>
            </a:xfrm>
            <a:prstGeom prst="rect">
              <a:avLst/>
            </a:prstGeom>
            <a:solidFill>
              <a:srgbClr val="E6F0F5"/>
            </a:solidFill>
            <a:ln w="9525">
              <a:solidFill>
                <a:srgbClr val="167DA8"/>
              </a:solidFill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5095875" y="3152775"/>
              <a:ext cx="2676525" cy="337376"/>
              <a:chOff x="5095875" y="3152775"/>
              <a:chExt cx="2676525" cy="337376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5095875" y="3152775"/>
                <a:ext cx="2676525" cy="32861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5095875" y="3152775"/>
                <a:ext cx="2676525" cy="3286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[3,5]</a:t>
                </a:r>
              </a:p>
            </p:txBody>
          </p:sp>
        </p:grpSp>
        <p:sp>
          <p:nvSpPr>
            <p:cNvPr id="16" name="Rectangle 16"/>
            <p:cNvSpPr/>
            <p:nvPr/>
          </p:nvSpPr>
          <p:spPr>
            <a:xfrm>
              <a:off x="3286125" y="3429000"/>
              <a:ext cx="1771650" cy="257175"/>
            </a:xfrm>
            <a:prstGeom prst="rect">
              <a:avLst/>
            </a:prstGeom>
            <a:solidFill>
              <a:srgbClr val="D5E5EC"/>
            </a:solidFill>
            <a:ln w="9525">
              <a:solidFill>
                <a:srgbClr val="167DA8"/>
              </a:solidFill>
            </a:ln>
          </p:spPr>
        </p:sp>
        <p:grpSp>
          <p:nvGrpSpPr>
            <p:cNvPr id="19" name="Group 19"/>
            <p:cNvGrpSpPr/>
            <p:nvPr/>
          </p:nvGrpSpPr>
          <p:grpSpPr>
            <a:xfrm>
              <a:off x="3286125" y="3438525"/>
              <a:ext cx="1771650" cy="337376"/>
              <a:chOff x="3286125" y="3438525"/>
              <a:chExt cx="1771650" cy="337376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3286125" y="3438525"/>
                <a:ext cx="1771650" cy="32861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3286125" y="3438525"/>
                <a:ext cx="1771650" cy="3286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[1,2]</a:t>
                </a:r>
              </a:p>
            </p:txBody>
          </p:sp>
        </p:grpSp>
      </p:grpSp>
      <p:grpSp>
        <p:nvGrpSpPr>
          <p:cNvPr id="32" name="Group 32"/>
          <p:cNvGrpSpPr/>
          <p:nvPr/>
        </p:nvGrpSpPr>
        <p:grpSpPr>
          <a:xfrm>
            <a:off x="980694" y="3810000"/>
            <a:ext cx="7696581" cy="632651"/>
            <a:chOff x="980694" y="3810000"/>
            <a:chExt cx="7696581" cy="632651"/>
          </a:xfrm>
        </p:grpSpPr>
        <p:grpSp>
          <p:nvGrpSpPr>
            <p:cNvPr id="23" name="Group 23"/>
            <p:cNvGrpSpPr/>
            <p:nvPr/>
          </p:nvGrpSpPr>
          <p:grpSpPr>
            <a:xfrm>
              <a:off x="980694" y="3905250"/>
              <a:ext cx="1962531" cy="381381"/>
              <a:chOff x="980694" y="3905250"/>
              <a:chExt cx="1962531" cy="381381"/>
            </a:xfrm>
          </p:grpSpPr>
          <p:sp>
            <p:nvSpPr>
              <p:cNvPr id="21" name="Rectangle 21"/>
              <p:cNvSpPr/>
              <p:nvPr/>
            </p:nvSpPr>
            <p:spPr>
              <a:xfrm>
                <a:off x="990600" y="3905250"/>
                <a:ext cx="19526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990600" y="3905250"/>
                <a:ext cx="19526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整块命中</a:t>
                </a:r>
              </a:p>
            </p:txBody>
          </p:sp>
        </p:grpSp>
        <p:sp>
          <p:nvSpPr>
            <p:cNvPr id="24" name="Rectangle 24"/>
            <p:cNvSpPr/>
            <p:nvPr/>
          </p:nvSpPr>
          <p:spPr>
            <a:xfrm>
              <a:off x="5095875" y="3810000"/>
              <a:ext cx="2676525" cy="257175"/>
            </a:xfrm>
            <a:prstGeom prst="rect">
              <a:avLst/>
            </a:prstGeom>
            <a:solidFill>
              <a:srgbClr val="E6F0F5"/>
            </a:solidFill>
            <a:ln w="9525">
              <a:solidFill>
                <a:srgbClr val="167DA8"/>
              </a:solidFill>
            </a:ln>
          </p:spPr>
        </p:sp>
        <p:grpSp>
          <p:nvGrpSpPr>
            <p:cNvPr id="27" name="Group 27"/>
            <p:cNvGrpSpPr/>
            <p:nvPr/>
          </p:nvGrpSpPr>
          <p:grpSpPr>
            <a:xfrm>
              <a:off x="5095875" y="3819525"/>
              <a:ext cx="2676525" cy="337376"/>
              <a:chOff x="5095875" y="3819525"/>
              <a:chExt cx="2676525" cy="337376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5095875" y="3819525"/>
                <a:ext cx="2676525" cy="32861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5095875" y="3819525"/>
                <a:ext cx="2676525" cy="3286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[3,5]</a:t>
                </a:r>
              </a:p>
            </p:txBody>
          </p:sp>
        </p:grpSp>
        <p:sp>
          <p:nvSpPr>
            <p:cNvPr id="28" name="Rectangle 28"/>
            <p:cNvSpPr/>
            <p:nvPr/>
          </p:nvSpPr>
          <p:spPr>
            <a:xfrm>
              <a:off x="4191000" y="4095750"/>
              <a:ext cx="4486275" cy="257175"/>
            </a:xfrm>
            <a:prstGeom prst="rect">
              <a:avLst/>
            </a:prstGeom>
            <a:solidFill>
              <a:srgbClr val="D5E5EC"/>
            </a:solidFill>
            <a:ln w="9525">
              <a:solidFill>
                <a:srgbClr val="167DA8"/>
              </a:solidFill>
            </a:ln>
          </p:spPr>
        </p:sp>
        <p:grpSp>
          <p:nvGrpSpPr>
            <p:cNvPr id="31" name="Group 31"/>
            <p:cNvGrpSpPr/>
            <p:nvPr/>
          </p:nvGrpSpPr>
          <p:grpSpPr>
            <a:xfrm>
              <a:off x="4191000" y="4105275"/>
              <a:ext cx="4486275" cy="337376"/>
              <a:chOff x="4191000" y="4105275"/>
              <a:chExt cx="4486275" cy="337376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191000" y="4105275"/>
                <a:ext cx="4486275" cy="32861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4191000" y="4105275"/>
                <a:ext cx="4486275" cy="3286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[2,6]</a:t>
                </a:r>
              </a:p>
            </p:txBody>
          </p:sp>
        </p:grpSp>
      </p:grpSp>
      <p:grpSp>
        <p:nvGrpSpPr>
          <p:cNvPr id="44" name="Group 44"/>
          <p:cNvGrpSpPr/>
          <p:nvPr/>
        </p:nvGrpSpPr>
        <p:grpSpPr>
          <a:xfrm>
            <a:off x="980694" y="4476750"/>
            <a:ext cx="7696581" cy="632651"/>
            <a:chOff x="980694" y="4476750"/>
            <a:chExt cx="7696581" cy="632651"/>
          </a:xfrm>
        </p:grpSpPr>
        <p:grpSp>
          <p:nvGrpSpPr>
            <p:cNvPr id="35" name="Group 35"/>
            <p:cNvGrpSpPr/>
            <p:nvPr/>
          </p:nvGrpSpPr>
          <p:grpSpPr>
            <a:xfrm>
              <a:off x="980694" y="4572000"/>
              <a:ext cx="1962531" cy="381381"/>
              <a:chOff x="980694" y="4572000"/>
              <a:chExt cx="1962531" cy="381381"/>
            </a:xfrm>
          </p:grpSpPr>
          <p:sp>
            <p:nvSpPr>
              <p:cNvPr id="33" name="Rectangle 33"/>
              <p:cNvSpPr/>
              <p:nvPr/>
            </p:nvSpPr>
            <p:spPr>
              <a:xfrm>
                <a:off x="990600" y="4572000"/>
                <a:ext cx="19526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990600" y="4572000"/>
                <a:ext cx="19526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部分命中</a:t>
                </a:r>
              </a:p>
            </p:txBody>
          </p:sp>
        </p:grpSp>
        <p:sp>
          <p:nvSpPr>
            <p:cNvPr id="36" name="Rectangle 36"/>
            <p:cNvSpPr/>
            <p:nvPr/>
          </p:nvSpPr>
          <p:spPr>
            <a:xfrm>
              <a:off x="5095875" y="4476750"/>
              <a:ext cx="2676525" cy="257175"/>
            </a:xfrm>
            <a:prstGeom prst="rect">
              <a:avLst/>
            </a:prstGeom>
            <a:solidFill>
              <a:srgbClr val="E6F0F5"/>
            </a:solidFill>
            <a:ln w="9525">
              <a:solidFill>
                <a:srgbClr val="167DA8"/>
              </a:solidFill>
            </a:ln>
          </p:spPr>
        </p:sp>
        <p:grpSp>
          <p:nvGrpSpPr>
            <p:cNvPr id="39" name="Group 39"/>
            <p:cNvGrpSpPr/>
            <p:nvPr/>
          </p:nvGrpSpPr>
          <p:grpSpPr>
            <a:xfrm>
              <a:off x="5095875" y="4486275"/>
              <a:ext cx="2676525" cy="337376"/>
              <a:chOff x="5095875" y="4486275"/>
              <a:chExt cx="2676525" cy="337376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5095875" y="4486275"/>
                <a:ext cx="2676525" cy="32861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5095875" y="4486275"/>
                <a:ext cx="2676525" cy="3286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[3,5]</a:t>
                </a:r>
              </a:p>
            </p:txBody>
          </p:sp>
        </p:grpSp>
        <p:sp>
          <p:nvSpPr>
            <p:cNvPr id="40" name="Rectangle 40"/>
            <p:cNvSpPr/>
            <p:nvPr/>
          </p:nvSpPr>
          <p:spPr>
            <a:xfrm>
              <a:off x="6000750" y="4762500"/>
              <a:ext cx="2676525" cy="257175"/>
            </a:xfrm>
            <a:prstGeom prst="rect">
              <a:avLst/>
            </a:prstGeom>
            <a:solidFill>
              <a:srgbClr val="D5E5EC"/>
            </a:solidFill>
            <a:ln w="9525">
              <a:solidFill>
                <a:srgbClr val="167DA8"/>
              </a:solidFill>
            </a:ln>
          </p:spPr>
        </p:sp>
        <p:grpSp>
          <p:nvGrpSpPr>
            <p:cNvPr id="43" name="Group 43"/>
            <p:cNvGrpSpPr/>
            <p:nvPr/>
          </p:nvGrpSpPr>
          <p:grpSpPr>
            <a:xfrm>
              <a:off x="6000750" y="4772025"/>
              <a:ext cx="2676525" cy="337376"/>
              <a:chOff x="6000750" y="4772025"/>
              <a:chExt cx="2676525" cy="337376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6000750" y="4772025"/>
                <a:ext cx="2676525" cy="32861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2" name="TextBox 42"/>
              <p:cNvSpPr txBox="1"/>
              <p:nvPr/>
            </p:nvSpPr>
            <p:spPr>
              <a:xfrm>
                <a:off x="6000750" y="4772025"/>
                <a:ext cx="2676525" cy="3286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[4,6]</a:t>
                </a:r>
              </a:p>
            </p:txBody>
          </p:sp>
        </p:grpSp>
      </p:grpSp>
      <p:sp>
        <p:nvSpPr>
          <p:cNvPr id="45" name="Freeform 45"/>
          <p:cNvSpPr/>
          <p:nvPr/>
        </p:nvSpPr>
        <p:spPr>
          <a:xfrm>
            <a:off x="990600" y="52197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8" name="Group 48"/>
          <p:cNvGrpSpPr/>
          <p:nvPr/>
        </p:nvGrpSpPr>
        <p:grpSpPr>
          <a:xfrm>
            <a:off x="979932" y="5429250"/>
            <a:ext cx="10202418" cy="753618"/>
            <a:chOff x="979932" y="5429250"/>
            <a:chExt cx="10202418" cy="753618"/>
          </a:xfrm>
        </p:grpSpPr>
        <p:sp>
          <p:nvSpPr>
            <p:cNvPr id="46" name="Rectangle 46"/>
            <p:cNvSpPr/>
            <p:nvPr/>
          </p:nvSpPr>
          <p:spPr>
            <a:xfrm>
              <a:off x="990600" y="542925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990600" y="542925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[1,2] 完全不取；[2,6] 包含整块，可直接取和；[4,6] 只取部分，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继续分孩子。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建立与操作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查询范围与结点范围，要分别看清楚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96192"/>
            <a:ext cx="10477500" cy="513683"/>
            <a:chOff x="827056" y="2296192"/>
            <a:chExt cx="10477500" cy="513683"/>
          </a:xfrm>
        </p:grpSpPr>
        <p:sp>
          <p:nvSpPr>
            <p:cNvPr id="7" name="body-disjoint"/>
            <p:cNvSpPr/>
            <p:nvPr/>
          </p:nvSpPr>
          <p:spPr>
            <a:xfrm>
              <a:off x="827056" y="2296192"/>
              <a:ext cx="10477500" cy="5136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完全无交：r&lt;L 或 R&lt;l。这一块没有需要的元素，对求和贡献 0。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296317"/>
            <a:ext cx="10477500" cy="523208"/>
            <a:chOff x="827056" y="3296317"/>
            <a:chExt cx="10477500" cy="523208"/>
          </a:xfrm>
        </p:grpSpPr>
        <p:sp>
          <p:nvSpPr>
            <p:cNvPr id="9" name="body-covered"/>
            <p:cNvSpPr/>
            <p:nvPr/>
          </p:nvSpPr>
          <p:spPr>
            <a:xfrm>
              <a:off x="827056" y="3296317"/>
              <a:ext cx="10477500" cy="5232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整段被查询范围包含：l≤L 且 R≤r，直接拿 sum[u]。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4296442"/>
            <a:ext cx="10477500" cy="523208"/>
            <a:chOff x="827056" y="4296442"/>
            <a:chExt cx="10477500" cy="523208"/>
          </a:xfrm>
        </p:grpSpPr>
        <p:sp>
          <p:nvSpPr>
            <p:cNvPr id="11" name="body-partial"/>
            <p:cNvSpPr/>
            <p:nvPr/>
          </p:nvSpPr>
          <p:spPr>
            <a:xfrm>
              <a:off x="827056" y="4296442"/>
              <a:ext cx="10477500" cy="5232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只包含一部分：这块不能整个拿走，继续查左右孩子，把结果相加。</a:t>
              </a:r>
            </a:p>
          </p:txBody>
        </p:sp>
      </p:grpSp>
      <p:sp>
        <p:nvSpPr>
          <p:cNvPr id="15" name="textbox-index-meaning"/>
          <p:cNvSpPr/>
          <p:nvPr/>
        </p:nvSpPr>
        <p:spPr>
          <a:xfrm>
            <a:off x="838200" y="5172075"/>
            <a:ext cx="10477500" cy="838200"/>
          </a:xfrm>
          <a:prstGeom prst="roundRect">
            <a:avLst>
              <a:gd name="adj" fmla="val 13636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u 是结点编号；[L,R] 是当前结点范围；[l,r] 是本次查询范围。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比较的是两个范围，别把编号 u 当成原数组位置。</a:t>
            </a:r>
          </a:p>
        </p:txBody>
      </p:sp>
      <p:sp>
        <p:nvSpPr>
          <p:cNvPr id="17" name="Freeform 17"/>
          <p:cNvSpPr/>
          <p:nvPr/>
        </p:nvSpPr>
        <p:spPr>
          <a:xfrm>
            <a:off x="838200" y="50482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建立与操作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查询第3～5项：哪些整块可以直接拿？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952500" y="2190750"/>
            <a:ext cx="10191750" cy="3076575"/>
            <a:chOff x="952500" y="2190750"/>
            <a:chExt cx="10191750" cy="3076575"/>
          </a:xfrm>
        </p:grpSpPr>
        <p:sp>
          <p:nvSpPr>
            <p:cNvPr id="7" name="Line 7"/>
            <p:cNvSpPr/>
            <p:nvPr/>
          </p:nvSpPr>
          <p:spPr>
            <a:xfrm>
              <a:off x="3619500" y="2705100"/>
              <a:ext cx="2333625" cy="352425"/>
            </a:xfrm>
            <a:custGeom>
              <a:avLst/>
              <a:gdLst/>
              <a:ahLst/>
              <a:cxnLst/>
              <a:rect l="l" t="t" r="r" b="b"/>
              <a:pathLst>
                <a:path w="2333625" h="352425">
                  <a:moveTo>
                    <a:pt x="2333625" y="0"/>
                  </a:moveTo>
                  <a:lnTo>
                    <a:pt x="0" y="35242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5953125" y="2705100"/>
              <a:ext cx="2428875" cy="352425"/>
            </a:xfrm>
            <a:custGeom>
              <a:avLst/>
              <a:gdLst/>
              <a:ahLst/>
              <a:cxnLst/>
              <a:rect l="l" t="t" r="r" b="b"/>
              <a:pathLst>
                <a:path w="2428875" h="352425">
                  <a:moveTo>
                    <a:pt x="0" y="0"/>
                  </a:moveTo>
                  <a:lnTo>
                    <a:pt x="2428875" y="35242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2381250" y="3543300"/>
              <a:ext cx="1238250" cy="361950"/>
            </a:xfrm>
            <a:custGeom>
              <a:avLst/>
              <a:gdLst/>
              <a:ahLst/>
              <a:cxnLst/>
              <a:rect l="l" t="t" r="r" b="b"/>
              <a:pathLst>
                <a:path w="1238250" h="361950">
                  <a:moveTo>
                    <a:pt x="1238250" y="0"/>
                  </a:moveTo>
                  <a:lnTo>
                    <a:pt x="0" y="36195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3619500" y="3543300"/>
              <a:ext cx="1714500" cy="361950"/>
            </a:xfrm>
            <a:custGeom>
              <a:avLst/>
              <a:gdLst/>
              <a:ahLst/>
              <a:cxnLst/>
              <a:rect l="l" t="t" r="r" b="b"/>
              <a:pathLst>
                <a:path w="1714500" h="361950">
                  <a:moveTo>
                    <a:pt x="0" y="0"/>
                  </a:moveTo>
                  <a:lnTo>
                    <a:pt x="1714500" y="36195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7810500" y="3543300"/>
              <a:ext cx="571500" cy="361950"/>
            </a:xfrm>
            <a:custGeom>
              <a:avLst/>
              <a:gdLst/>
              <a:ahLst/>
              <a:cxnLst/>
              <a:rect l="l" t="t" r="r" b="b"/>
              <a:pathLst>
                <a:path w="571500" h="361950">
                  <a:moveTo>
                    <a:pt x="571500" y="0"/>
                  </a:moveTo>
                  <a:lnTo>
                    <a:pt x="0" y="36195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8382000" y="3543300"/>
              <a:ext cx="1905000" cy="361950"/>
            </a:xfrm>
            <a:custGeom>
              <a:avLst/>
              <a:gdLst/>
              <a:ahLst/>
              <a:cxnLst/>
              <a:rect l="l" t="t" r="r" b="b"/>
              <a:pathLst>
                <a:path w="1905000" h="361950">
                  <a:moveTo>
                    <a:pt x="0" y="0"/>
                  </a:moveTo>
                  <a:lnTo>
                    <a:pt x="1905000" y="36195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1714500" y="4400550"/>
              <a:ext cx="666750" cy="371475"/>
            </a:xfrm>
            <a:custGeom>
              <a:avLst/>
              <a:gdLst/>
              <a:ahLst/>
              <a:cxnLst/>
              <a:rect l="l" t="t" r="r" b="b"/>
              <a:pathLst>
                <a:path w="666750" h="371475">
                  <a:moveTo>
                    <a:pt x="666750" y="0"/>
                  </a:moveTo>
                  <a:lnTo>
                    <a:pt x="0" y="37147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2381250" y="4400550"/>
              <a:ext cx="1428750" cy="371475"/>
            </a:xfrm>
            <a:custGeom>
              <a:avLst/>
              <a:gdLst/>
              <a:ahLst/>
              <a:cxnLst/>
              <a:rect l="l" t="t" r="r" b="b"/>
              <a:pathLst>
                <a:path w="1428750" h="371475">
                  <a:moveTo>
                    <a:pt x="0" y="0"/>
                  </a:moveTo>
                  <a:lnTo>
                    <a:pt x="1428750" y="37147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7" name="textbox-root"/>
            <p:cNvSpPr/>
            <p:nvPr/>
          </p:nvSpPr>
          <p:spPr>
            <a:xfrm>
              <a:off x="4857750" y="2190750"/>
              <a:ext cx="2190750" cy="514350"/>
            </a:xfrm>
            <a:prstGeom prst="roundRect">
              <a:avLst>
                <a:gd name="adj" fmla="val 22222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[1,5] sum=15</a:t>
              </a:r>
            </a:p>
          </p:txBody>
        </p:sp>
        <p:sp>
          <p:nvSpPr>
            <p:cNvPr id="20" name="textbox-left"/>
            <p:cNvSpPr/>
            <p:nvPr/>
          </p:nvSpPr>
          <p:spPr>
            <a:xfrm>
              <a:off x="2667000" y="3057525"/>
              <a:ext cx="1905000" cy="485775"/>
            </a:xfrm>
            <a:prstGeom prst="roundRect">
              <a:avLst>
                <a:gd name="adj" fmla="val 23529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[1,3] 10</a:t>
              </a:r>
            </a:p>
          </p:txBody>
        </p:sp>
        <p:sp>
          <p:nvSpPr>
            <p:cNvPr id="23" name="textbox-right"/>
            <p:cNvSpPr/>
            <p:nvPr/>
          </p:nvSpPr>
          <p:spPr>
            <a:xfrm>
              <a:off x="7429500" y="3057525"/>
              <a:ext cx="1905000" cy="485775"/>
            </a:xfrm>
            <a:prstGeom prst="roundRect">
              <a:avLst>
                <a:gd name="adj" fmla="val 23529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[4,5] 5</a:t>
              </a:r>
            </a:p>
          </p:txBody>
        </p:sp>
        <p:sp>
          <p:nvSpPr>
            <p:cNvPr id="26" name="textbox-one-two"/>
            <p:cNvSpPr/>
            <p:nvPr/>
          </p:nvSpPr>
          <p:spPr>
            <a:xfrm>
              <a:off x="1524000" y="3905250"/>
              <a:ext cx="17145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[1,2] 6</a:t>
              </a:r>
            </a:p>
          </p:txBody>
        </p:sp>
        <p:sp>
          <p:nvSpPr>
            <p:cNvPr id="29" name="textbox-three"/>
            <p:cNvSpPr/>
            <p:nvPr/>
          </p:nvSpPr>
          <p:spPr>
            <a:xfrm>
              <a:off x="4476750" y="3905250"/>
              <a:ext cx="1714500" cy="495300"/>
            </a:xfrm>
            <a:prstGeom prst="roundRect">
              <a:avLst>
                <a:gd name="adj" fmla="val 23077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[3,3] 4</a:t>
              </a:r>
            </a:p>
          </p:txBody>
        </p:sp>
        <p:sp>
          <p:nvSpPr>
            <p:cNvPr id="32" name="textbox-four"/>
            <p:cNvSpPr/>
            <p:nvPr/>
          </p:nvSpPr>
          <p:spPr>
            <a:xfrm>
              <a:off x="6953250" y="3905250"/>
              <a:ext cx="17145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[4,4] 2</a:t>
              </a:r>
            </a:p>
          </p:txBody>
        </p:sp>
        <p:sp>
          <p:nvSpPr>
            <p:cNvPr id="35" name="textbox-five"/>
            <p:cNvSpPr/>
            <p:nvPr/>
          </p:nvSpPr>
          <p:spPr>
            <a:xfrm>
              <a:off x="9429750" y="3905250"/>
              <a:ext cx="17145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[5,5] 3</a:t>
              </a:r>
            </a:p>
          </p:txBody>
        </p:sp>
        <p:sp>
          <p:nvSpPr>
            <p:cNvPr id="38" name="textbox-one"/>
            <p:cNvSpPr/>
            <p:nvPr/>
          </p:nvSpPr>
          <p:spPr>
            <a:xfrm>
              <a:off x="952500" y="4772025"/>
              <a:ext cx="15240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[1,1] 1</a:t>
              </a:r>
            </a:p>
          </p:txBody>
        </p:sp>
        <p:sp>
          <p:nvSpPr>
            <p:cNvPr id="41" name="textbox-two"/>
            <p:cNvSpPr/>
            <p:nvPr/>
          </p:nvSpPr>
          <p:spPr>
            <a:xfrm>
              <a:off x="3048000" y="4772025"/>
              <a:ext cx="15240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[2,2] 5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827056" y="5620417"/>
            <a:ext cx="10477500" cy="430244"/>
            <a:chOff x="827056" y="5620417"/>
            <a:chExt cx="10477500" cy="430244"/>
          </a:xfrm>
        </p:grpSpPr>
        <p:sp>
          <p:nvSpPr>
            <p:cNvPr id="43" name="body-query-result"/>
            <p:cNvSpPr/>
            <p:nvPr/>
          </p:nvSpPr>
          <p:spPr>
            <a:xfrm>
              <a:off x="827056" y="56204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原数组查询 [3,5]：取 [3,3] 的 4，加 [4,5] 的 5，得 9；跳过 [1,2]。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建立与操作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区间查询：无交跳过，整段命中就直接返回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u 负责 [L,R]，本次一直在查询 [l,r]。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43250"/>
            <a:ext cx="10201911" cy="676959"/>
            <a:chOff x="980439" y="3143250"/>
            <a:chExt cx="10201911" cy="676959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4325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(r &lt; L || R &lt; l)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(l &lt;= L &amp;&amp; R &lt;= r)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sum[u];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43250"/>
            <a:ext cx="9525" cy="609648"/>
          </a:xfrm>
          <a:custGeom>
            <a:avLst/>
            <a:gdLst/>
            <a:ahLst/>
            <a:cxnLst/>
            <a:rect l="l" t="t" r="r" b="b"/>
            <a:pathLst>
              <a:path w="9525" h="609648">
                <a:moveTo>
                  <a:pt x="0" y="0"/>
                </a:moveTo>
                <a:lnTo>
                  <a:pt x="0" y="609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019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143375"/>
            <a:ext cx="10202418" cy="753618"/>
            <a:chOff x="979932" y="4143375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143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143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第一行表示没有任何需要的元素，求和贡献 0。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第二行表示当前整段都在请求里，直接拿现成结果，不再查叶子。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建立与操作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区间查询：只有部分相交，才继续拆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前面两种情况都已经返回，剩下就去两个孩子中分别查询。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43250"/>
            <a:ext cx="10201911" cy="962709"/>
            <a:chOff x="980439" y="3143250"/>
            <a:chExt cx="10201911" cy="962709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4325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 = (L + R) / 2;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query(u*2, L, M, l, r)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+ query(u*2+1, M+1, R, l, r);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43250"/>
            <a:ext cx="9525" cy="895398"/>
          </a:xfrm>
          <a:custGeom>
            <a:avLst/>
            <a:gdLst/>
            <a:ahLst/>
            <a:cxnLst/>
            <a:rect l="l" t="t" r="r" b="b"/>
            <a:pathLst>
              <a:path w="9525" h="895398">
                <a:moveTo>
                  <a:pt x="0" y="0"/>
                </a:moveTo>
                <a:lnTo>
                  <a:pt x="0" y="895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767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400598"/>
            <a:ext cx="10202418" cy="753618"/>
            <a:chOff x="979932" y="4400598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40059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40059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查询范围 l、r 不变，当前结点的范围跟着左右孩子变化。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这时还没有懒标记，等引入整段修改后，再在递归前增加下传。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建立与操作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查询代码：能拿整块，就不再往下拆</a:t>
            </a:r>
          </a:p>
        </p:txBody>
      </p:sp>
      <p:sp>
        <p:nvSpPr>
          <p:cNvPr id="9" name="textbox-query-code"/>
          <p:cNvSpPr/>
          <p:nvPr/>
        </p:nvSpPr>
        <p:spPr>
          <a:xfrm>
            <a:off x="838200" y="2193163"/>
            <a:ext cx="10287000" cy="1954273"/>
          </a:xfrm>
          <a:prstGeom prst="roundRect">
            <a:avLst>
              <a:gd name="adj" fmla="val 3883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090"/>
              </a:lnSpc>
            </a:pP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ll query(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u,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L,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R,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l,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r) {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(r &lt; L || R &lt; l)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return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0;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(l &lt;= L &amp;&amp; R &lt;= r)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return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sum[u];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M = (L + R) / 2;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return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query(u*2, L, M, l, r)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     + query(u*2+1, M+1, R, l, r);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8675" y="5295900"/>
            <a:ext cx="10477500" cy="876300"/>
            <a:chOff x="828675" y="5295900"/>
            <a:chExt cx="10477500" cy="876300"/>
          </a:xfrm>
        </p:grpSpPr>
        <p:sp>
          <p:nvSpPr>
            <p:cNvPr id="10" name="body-query-note"/>
            <p:cNvSpPr/>
            <p:nvPr/>
          </p:nvSpPr>
          <p:spPr>
            <a:xfrm>
              <a:off x="828675" y="5295900"/>
              <a:ext cx="10477500" cy="8763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18"/>
                </a:lnSpc>
              </a:pP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这时还没有懒标记：无交返回 0，整段命中返回现成的和，部分命中才继续拆。</a:t>
              </a:r>
              <a:br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后面加入区间修改时，进入孩子前还要补上“下传标记”。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723900" y="2193163"/>
            <a:ext cx="9525" cy="1857766"/>
          </a:xfrm>
          <a:custGeom>
            <a:avLst/>
            <a:gdLst/>
            <a:ahLst/>
            <a:cxnLst/>
            <a:rect l="l" t="t" r="r" b="b"/>
            <a:pathLst>
              <a:path w="9525" h="1857766">
                <a:moveTo>
                  <a:pt x="0" y="0"/>
                </a:moveTo>
                <a:lnTo>
                  <a:pt x="0" y="185776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建立与操作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查一段区间，为什么不会把整棵树都走遍？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81917"/>
            <a:ext cx="10477500" cy="849344"/>
            <a:chOff x="827056" y="2381917"/>
            <a:chExt cx="10477500" cy="849344"/>
          </a:xfrm>
        </p:grpSpPr>
        <p:sp>
          <p:nvSpPr>
            <p:cNvPr id="7" name="body-stopped-nodes"/>
            <p:cNvSpPr/>
            <p:nvPr/>
          </p:nvSpPr>
          <p:spPr>
            <a:xfrm>
              <a:off x="827056" y="23819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完整命中的块直接给出结果；没有交集的块直接返回。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这两类都不会继续展开它的孩子。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601117"/>
            <a:ext cx="10477500" cy="849344"/>
            <a:chOff x="827056" y="3601117"/>
            <a:chExt cx="10477500" cy="849344"/>
          </a:xfrm>
        </p:grpSpPr>
        <p:sp>
          <p:nvSpPr>
            <p:cNvPr id="9" name="body-boundary-paths"/>
            <p:cNvSpPr/>
            <p:nvPr/>
          </p:nvSpPr>
          <p:spPr>
            <a:xfrm>
              <a:off x="827056" y="36011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同一层里，只有被查询左、右边界切开的块还要继续拆，最多 2 块。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它们各访问两个孩子，因此每层访问常数个结点，树高 O(log n)。</a:t>
              </a:r>
            </a:p>
          </p:txBody>
        </p:sp>
      </p:grpSp>
      <p:sp>
        <p:nvSpPr>
          <p:cNvPr id="13" name="textbox-call-count"/>
          <p:cNvSpPr/>
          <p:nvPr/>
        </p:nvSpPr>
        <p:spPr>
          <a:xfrm>
            <a:off x="838200" y="4876800"/>
            <a:ext cx="10477500" cy="1104900"/>
          </a:xfrm>
          <a:prstGeom prst="roundRect">
            <a:avLst>
              <a:gd name="adj" fmla="val 10345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所以一次区间查询是 O(log n)。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“继续拆的块最多两个”，不等于“这一层总共只有两次调用”。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475297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建立与操作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例6-1 线段树1：题目要我们做什么？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给定 n 个整数，反复进行区间加数与区间求和。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修改会影响之后的查询，查询区间不一定等于刚修改的区间。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5272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324177"/>
            <a:ext cx="10202925" cy="1135077"/>
            <a:chOff x="979425" y="3324177"/>
            <a:chExt cx="10202925" cy="1135077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输入：n、m，n 个初值，再给 m 行操作。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l r k：第 l～r 项每项加 k；2 l r：输出第 l～r 项的和。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每次操作 2 输出一行，两个端点都包含。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56238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743355"/>
            <a:ext cx="10202037" cy="729424"/>
            <a:chOff x="980313" y="4743355"/>
            <a:chExt cx="10202037" cy="729424"/>
          </a:xfrm>
        </p:grpSpPr>
        <p:sp>
          <p:nvSpPr>
            <p:cNvPr id="14" name="Rectangle 14"/>
            <p:cNvSpPr/>
            <p:nvPr/>
          </p:nvSpPr>
          <p:spPr>
            <a:xfrm>
              <a:off x="990600" y="4743355"/>
              <a:ext cx="10191750" cy="71913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743355"/>
              <a:ext cx="10191750" cy="7191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数据范围：n,m≤10⁵；洛谷现题初值、k 为正数，任意时刻总和≤2×10¹⁸，使用</a:t>
              </a:r>
              <a:br/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long long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建立与操作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例6-1 线段树1：对照原题样例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2110550"/>
            <a:chOff x="980313" y="2647950"/>
            <a:chExt cx="5249037" cy="211055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21002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21002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1 5 4 2 3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2 2 4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1 2 3 2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2 3 4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1 1 5 1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2 1 4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967550"/>
            <a:chOff x="6657213" y="2647950"/>
            <a:chExt cx="4487037" cy="9675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9572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9572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8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20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6251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976812"/>
            <a:ext cx="10202418" cy="753618"/>
            <a:chOff x="979932" y="4976812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97681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97681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原来查 [2,4]，得 5+4+2=11。给 [2,3] 加 2 后，查 [3,4] 得 8。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再全体加 1，数组为 [2,8,7,3,4]，查 [1,4] 得 20。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建立与操作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例6-1 线段树1：改一整段，还要随时求和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67617"/>
            <a:ext cx="10477500" cy="1344644"/>
            <a:chOff x="827056" y="2267617"/>
            <a:chExt cx="10477500" cy="1344644"/>
          </a:xfrm>
        </p:grpSpPr>
        <p:sp>
          <p:nvSpPr>
            <p:cNvPr id="7" name="body-problem-goal"/>
            <p:cNvSpPr/>
            <p:nvPr/>
          </p:nvSpPr>
          <p:spPr>
            <a:xfrm>
              <a:off x="827056" y="2267617"/>
              <a:ext cx="10477500" cy="13446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 [l,r] 的每个数都加 k，之后还要继续查询任意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区间和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修改和查询交错进行，每次都使用已经修改后的最新数值。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963067"/>
            <a:ext cx="10477500" cy="849344"/>
            <a:chOff x="827056" y="3963067"/>
            <a:chExt cx="10477500" cy="849344"/>
          </a:xfrm>
        </p:grpSpPr>
        <p:sp>
          <p:nvSpPr>
            <p:cNvPr id="9" name="body-bottleneck"/>
            <p:cNvSpPr/>
            <p:nvPr/>
          </p:nvSpPr>
          <p:spPr>
            <a:xfrm>
              <a:off x="827056" y="396306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若给十万项都加数，逐项走到叶子，还是得做很多次。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一块已经完全落在修改范围里，能不能只改它保存的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区间和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204570"/>
            <a:ext cx="10526775" cy="912696"/>
            <a:chOff x="827025" y="5204570"/>
            <a:chExt cx="10526775" cy="912696"/>
          </a:xfrm>
        </p:grpSpPr>
        <mc:AlternateContent>
          <mc:Choice Requires="a14">
            <p:sp>
              <p:nvSpPr>
                <p:cNvPr id="11" name="body-constraints"/>
                <p:cNvSpPr txBox="1"/>
                <p:nvPr/>
              </p:nvSpPr>
              <p:spPr>
                <a:xfrm>
                  <a:off x="827025" y="5204570"/>
                  <a:ext cx="10526775" cy="91269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 xml:space="preserve">n、m至多十万；任意时刻数列和不超过 </a:t>
                  </a:r>
                  <a14:m>
                    <m:oMath>
                      <m:r>
                        <a:rPr lang="zh-CN" sz="2200" dirty="0">
                          <a:solidFill>
                            <a:schemeClr val="accent5"/>
                          </a:solidFill>
                          <a:latin typeface="Consolas"/>
                          <a:ea typeface="Microsoft YaHei"/>
                          <a:cs typeface="Consolas"/>
                        </a:rPr>
                        <m:t>2</m:t>
                      </m:r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onsolas"/>
                          <a:ea typeface="Microsoft YaHei"/>
                          <a:cs typeface="Consolas"/>
                        </a:rPr>
                        <m:t>×</m:t>
                      </m:r>
                      <m:r>
                        <a:rPr lang="zh-CN" sz="2200" dirty="0">
                          <a:solidFill>
                            <a:schemeClr val="accent5"/>
                          </a:solidFill>
                          <a:latin typeface="Consolas"/>
                          <a:ea typeface="Microsoft YaHei"/>
                          <a:cs typeface="Consolas"/>
                        </a:rPr>
                        <m:t>1</m:t>
                      </m:r>
                      <m:sSup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0</m:t>
                          </m:r>
                        </m:e>
                        <m:sup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18</m:t>
                          </m:r>
                        </m:sup>
                      </m:sSup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。</a:t>
                  </a:r>
                </a:p>
                <a:p>
                  <a:pPr algn="l">
                    <a:lnSpc>
                      <a:spcPts val="2925"/>
                    </a:lnSpc>
                  </a:pPr>
                  <a:r>
                    <a:rPr lang="zh-CN" sz="19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和与增量用64位整数，不能只看单个元素的大小。</a:t>
                  </a:r>
                </a:p>
              </p:txBody>
            </p:sp>
          </mc:Choice>
        </mc:AlternateContent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建立与操作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前3项都加5，真的需要立刻走到三个叶子吗？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原数组前 3 项是 1、5、4，这一段的和为 10。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14700"/>
            <a:ext cx="10202925" cy="1135077"/>
            <a:chOff x="979425" y="3314700"/>
            <a:chExt cx="10202925" cy="1135077"/>
          </a:xfrm>
        </p:grpSpPr>
        <p:sp>
          <p:nvSpPr>
            <p:cNvPr id="9" name="Rectangle 9"/>
            <p:cNvSpPr/>
            <p:nvPr/>
          </p:nvSpPr>
          <p:spPr>
            <a:xfrm>
              <a:off x="990600" y="33147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147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它们都加 5，和一共增加 3×5=15，新的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区间和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立刻就能算成 25。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如果当前只查这一整块，答案已经有了，暂时用不到三个叶子的值。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那就先把“孩子每项还要加 5”记录下来，等真的进入孩子再补。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625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我们延后的是孩子的更新，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当前块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自己的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区间和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要马上改成新值。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建立与操作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整段都加5，先改这块的和，孩子可以稍后再改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67617"/>
            <a:ext cx="10477500" cy="430244"/>
            <a:chOff x="827056" y="2267617"/>
            <a:chExt cx="10477500" cy="430244"/>
          </a:xfrm>
        </p:grpSpPr>
        <p:sp>
          <p:nvSpPr>
            <p:cNvPr id="7" name="body-lazy-example"/>
            <p:cNvSpPr/>
            <p:nvPr/>
          </p:nvSpPr>
          <p:spPr>
            <a:xfrm>
              <a:off x="827056" y="22676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例如给 [1,3] 的每项加 5：三个数一共增加 15，父结点的和 10→25。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714500" y="2914650"/>
            <a:ext cx="8763000" cy="1990725"/>
            <a:chOff x="1714500" y="2914650"/>
            <a:chExt cx="8763000" cy="1990725"/>
          </a:xfrm>
        </p:grpSpPr>
        <p:sp>
          <p:nvSpPr>
            <p:cNvPr id="9" name="Line 9"/>
            <p:cNvSpPr/>
            <p:nvPr/>
          </p:nvSpPr>
          <p:spPr>
            <a:xfrm>
              <a:off x="3429000" y="3676650"/>
              <a:ext cx="2667000" cy="581025"/>
            </a:xfrm>
            <a:custGeom>
              <a:avLst/>
              <a:gdLst/>
              <a:ahLst/>
              <a:cxnLst/>
              <a:rect l="l" t="t" r="r" b="b"/>
              <a:pathLst>
                <a:path w="2667000" h="581025">
                  <a:moveTo>
                    <a:pt x="2667000" y="0"/>
                  </a:moveTo>
                  <a:lnTo>
                    <a:pt x="0" y="58102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6096000" y="3676650"/>
              <a:ext cx="2667000" cy="581025"/>
            </a:xfrm>
            <a:custGeom>
              <a:avLst/>
              <a:gdLst/>
              <a:ahLst/>
              <a:cxnLst/>
              <a:rect l="l" t="t" r="r" b="b"/>
              <a:pathLst>
                <a:path w="2667000" h="581025">
                  <a:moveTo>
                    <a:pt x="0" y="0"/>
                  </a:moveTo>
                  <a:lnTo>
                    <a:pt x="2667000" y="58102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3" name="textbox-parent"/>
            <p:cNvSpPr/>
            <p:nvPr/>
          </p:nvSpPr>
          <p:spPr>
            <a:xfrm>
              <a:off x="3810000" y="2914650"/>
              <a:ext cx="4572000" cy="762000"/>
            </a:xfrm>
            <a:prstGeom prst="roundRect">
              <a:avLst>
                <a:gd name="adj" fmla="val 15000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[1,3] sum=25，lazy=5</a:t>
              </a:r>
            </a:p>
          </p:txBody>
        </p:sp>
        <p:sp>
          <p:nvSpPr>
            <p:cNvPr id="16" name="textbox-left-child"/>
            <p:cNvSpPr/>
            <p:nvPr/>
          </p:nvSpPr>
          <p:spPr>
            <a:xfrm>
              <a:off x="1714500" y="4257675"/>
              <a:ext cx="3429000" cy="647700"/>
            </a:xfrm>
            <a:prstGeom prst="roundRect">
              <a:avLst>
                <a:gd name="adj" fmla="val 1764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[1,2] sum=6（旧）</a:t>
              </a:r>
            </a:p>
          </p:txBody>
        </p:sp>
        <p:sp>
          <p:nvSpPr>
            <p:cNvPr id="19" name="textbox-right-child"/>
            <p:cNvSpPr/>
            <p:nvPr/>
          </p:nvSpPr>
          <p:spPr>
            <a:xfrm>
              <a:off x="7048500" y="4257675"/>
              <a:ext cx="3429000" cy="647700"/>
            </a:xfrm>
            <a:prstGeom prst="roundRect">
              <a:avLst>
                <a:gd name="adj" fmla="val 1764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[3,3] sum=4（旧）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27056" y="5334667"/>
            <a:ext cx="10477500" cy="792194"/>
            <a:chOff x="827056" y="5334667"/>
            <a:chExt cx="10477500" cy="792194"/>
          </a:xfrm>
        </p:grpSpPr>
        <p:sp>
          <p:nvSpPr>
            <p:cNvPr id="21" name="body-lazy-meaning"/>
            <p:cNvSpPr/>
            <p:nvPr/>
          </p:nvSpPr>
          <p:spPr>
            <a:xfrm>
              <a:off x="827056" y="5334667"/>
              <a:ext cx="10477500" cy="7921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lazy=5 记录：孩子中的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每个元素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，还有“加 5”这次更新待处理。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当前结点的和已经是新值，这种延后更新孩子的记录叫懒标记。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建立与操作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apply：整段和增加多少，标记又增加多少？</a:t>
            </a:r>
          </a:p>
        </p:txBody>
      </p:sp>
      <p:sp>
        <p:nvSpPr>
          <p:cNvPr id="9" name="textbox-apply-code"/>
          <p:cNvSpPr/>
          <p:nvPr/>
        </p:nvSpPr>
        <p:spPr>
          <a:xfrm>
            <a:off x="1023652" y="2314189"/>
            <a:ext cx="10287000" cy="1230582"/>
          </a:xfrm>
          <a:prstGeom prst="roundRect">
            <a:avLst>
              <a:gd name="adj" fmla="val 6122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void apply(int u, int L, int R, ll k)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sum[u] += (R - L + 1) * k;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lazy[u] += k;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7056" y="4467892"/>
            <a:ext cx="10477500" cy="849344"/>
            <a:chOff x="827056" y="4467892"/>
            <a:chExt cx="10477500" cy="849344"/>
          </a:xfrm>
        </p:grpSpPr>
        <p:sp>
          <p:nvSpPr>
            <p:cNvPr id="10" name="body-two-meanings"/>
            <p:cNvSpPr/>
            <p:nvPr/>
          </p:nvSpPr>
          <p:spPr>
            <a:xfrm>
              <a:off x="827056" y="446789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sum 是整段总和，所以增加“区间长度×k”。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lazy 记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每个元素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还要加多少，只增加 k，不乘长度。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7056" y="5620417"/>
            <a:ext cx="10477500" cy="430244"/>
            <a:chOff x="827056" y="5620417"/>
            <a:chExt cx="10477500" cy="430244"/>
          </a:xfrm>
        </p:grpSpPr>
        <p:sp>
          <p:nvSpPr>
            <p:cNvPr id="12" name="body-add-composition"/>
            <p:cNvSpPr/>
            <p:nvPr/>
          </p:nvSpPr>
          <p:spPr>
            <a:xfrm>
              <a:off x="827056" y="56204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同一段先加 3、再加 2，等于每项加 5，两个加法标记可以相加。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09352" y="2314189"/>
            <a:ext cx="9525" cy="1134075"/>
          </a:xfrm>
          <a:custGeom>
            <a:avLst/>
            <a:gdLst/>
            <a:ahLst/>
            <a:cxnLst/>
            <a:rect l="l" t="t" r="r" b="b"/>
            <a:pathLst>
              <a:path w="9525" h="1134075">
                <a:moveTo>
                  <a:pt x="0" y="0"/>
                </a:moveTo>
                <a:lnTo>
                  <a:pt x="0" y="113407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建立与操作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例6-1：把父亲的加5，实际传给孩子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305050"/>
            <a:ext cx="10202418" cy="410718"/>
            <a:chOff x="979932" y="23050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3050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050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父 [1,3] 已经是 sum=25、lazy=5。现在要进入它的孩子。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90600" y="3143250"/>
            <a:ext cx="10191750" cy="1914525"/>
            <a:chOff x="990600" y="3143250"/>
            <a:chExt cx="10191750" cy="1914525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2857500" cy="42862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FFFFFF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1104900" y="3164681"/>
              <a:ext cx="2628900" cy="396050"/>
              <a:chOff x="1104900" y="3164681"/>
              <a:chExt cx="2628900" cy="3960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1104900" y="3164681"/>
                <a:ext cx="26289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104900" y="3164681"/>
                <a:ext cx="26289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负责范围</a:t>
                </a:r>
              </a:p>
            </p:txBody>
          </p:sp>
        </p:grpSp>
        <p:sp>
          <p:nvSpPr>
            <p:cNvPr id="13" name="Rectangle 13"/>
            <p:cNvSpPr/>
            <p:nvPr/>
          </p:nvSpPr>
          <p:spPr>
            <a:xfrm>
              <a:off x="3848100" y="3143250"/>
              <a:ext cx="3667125" cy="42862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FFFFFF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3962400" y="3164681"/>
              <a:ext cx="3438525" cy="396050"/>
              <a:chOff x="3962400" y="3164681"/>
              <a:chExt cx="3438525" cy="3960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3962400" y="3164681"/>
                <a:ext cx="343852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3962400" y="3164681"/>
                <a:ext cx="343852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sum：原值 → 新值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7515225" y="3143250"/>
              <a:ext cx="3667125" cy="42862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FFFFFF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7629525" y="3164681"/>
              <a:ext cx="3438525" cy="396050"/>
              <a:chOff x="7629525" y="3164681"/>
              <a:chExt cx="3438525" cy="396050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7629525" y="3164681"/>
                <a:ext cx="343852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7629525" y="3164681"/>
                <a:ext cx="343852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lazy：原值 → 新值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990600" y="3571875"/>
              <a:ext cx="2857500" cy="495300"/>
            </a:xfrm>
            <a:prstGeom prst="rect">
              <a:avLst/>
            </a:prstGeom>
            <a:solidFill>
              <a:srgbClr val="F3F6FA"/>
            </a:solidFill>
            <a:ln w="9525">
              <a:solidFill>
                <a:srgbClr val="B4C4D7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1104900" y="3626644"/>
              <a:ext cx="2628900" cy="396050"/>
              <a:chOff x="1104900" y="3626644"/>
              <a:chExt cx="2628900" cy="39605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1104900" y="3626644"/>
                <a:ext cx="26289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1104900" y="3626644"/>
                <a:ext cx="26289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父 [1,3]</a:t>
                </a:r>
              </a:p>
            </p:txBody>
          </p:sp>
        </p:grpSp>
        <p:sp>
          <p:nvSpPr>
            <p:cNvPr id="25" name="Rectangle 25"/>
            <p:cNvSpPr/>
            <p:nvPr/>
          </p:nvSpPr>
          <p:spPr>
            <a:xfrm>
              <a:off x="3848100" y="3571875"/>
              <a:ext cx="3667125" cy="495300"/>
            </a:xfrm>
            <a:prstGeom prst="rect">
              <a:avLst/>
            </a:prstGeom>
            <a:solidFill>
              <a:srgbClr val="F3F6FA"/>
            </a:solidFill>
            <a:ln w="9525">
              <a:solidFill>
                <a:srgbClr val="B4C4D7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3962400" y="3626644"/>
              <a:ext cx="3438525" cy="396050"/>
              <a:chOff x="3962400" y="3626644"/>
              <a:chExt cx="3438525" cy="3960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3962400" y="3626644"/>
                <a:ext cx="343852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3962400" y="3626644"/>
                <a:ext cx="343852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25 → 25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7515225" y="3571875"/>
              <a:ext cx="3667125" cy="495300"/>
            </a:xfrm>
            <a:prstGeom prst="rect">
              <a:avLst/>
            </a:prstGeom>
            <a:solidFill>
              <a:srgbClr val="F3F6FA"/>
            </a:solidFill>
            <a:ln w="9525">
              <a:solidFill>
                <a:srgbClr val="B4C4D7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7629525" y="3626644"/>
              <a:ext cx="3438525" cy="396050"/>
              <a:chOff x="7629525" y="3626644"/>
              <a:chExt cx="3438525" cy="396050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7629525" y="3626644"/>
                <a:ext cx="343852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7629525" y="3626644"/>
                <a:ext cx="343852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5 → 0</a:t>
                </a:r>
              </a:p>
            </p:txBody>
          </p:sp>
        </p:grpSp>
        <p:sp>
          <p:nvSpPr>
            <p:cNvPr id="33" name="Rectangle 33"/>
            <p:cNvSpPr/>
            <p:nvPr/>
          </p:nvSpPr>
          <p:spPr>
            <a:xfrm>
              <a:off x="990600" y="4067175"/>
              <a:ext cx="2857500" cy="4953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B4C4D7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1104900" y="4121944"/>
              <a:ext cx="2628900" cy="396050"/>
              <a:chOff x="1104900" y="4121944"/>
              <a:chExt cx="2628900" cy="39605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1104900" y="4121944"/>
                <a:ext cx="26289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1104900" y="4121944"/>
                <a:ext cx="26289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左 [1,2]</a:t>
                </a:r>
              </a:p>
            </p:txBody>
          </p:sp>
        </p:grpSp>
        <p:sp>
          <p:nvSpPr>
            <p:cNvPr id="37" name="Rectangle 37"/>
            <p:cNvSpPr/>
            <p:nvPr/>
          </p:nvSpPr>
          <p:spPr>
            <a:xfrm>
              <a:off x="3848100" y="4067175"/>
              <a:ext cx="3667125" cy="4953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B4C4D7"/>
              </a:solidFill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3962400" y="4121944"/>
              <a:ext cx="3438525" cy="396050"/>
              <a:chOff x="3962400" y="4121944"/>
              <a:chExt cx="3438525" cy="39605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3962400" y="4121944"/>
                <a:ext cx="343852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3962400" y="4121944"/>
                <a:ext cx="343852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6 → 16</a:t>
                </a:r>
              </a:p>
            </p:txBody>
          </p:sp>
        </p:grpSp>
        <p:sp>
          <p:nvSpPr>
            <p:cNvPr id="41" name="Rectangle 41"/>
            <p:cNvSpPr/>
            <p:nvPr/>
          </p:nvSpPr>
          <p:spPr>
            <a:xfrm>
              <a:off x="7515225" y="4067175"/>
              <a:ext cx="3667125" cy="4953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B4C4D7"/>
              </a:solidFill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7629525" y="4121944"/>
              <a:ext cx="3438525" cy="396050"/>
              <a:chOff x="7629525" y="4121944"/>
              <a:chExt cx="3438525" cy="396050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7629525" y="4121944"/>
                <a:ext cx="343852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7629525" y="4121944"/>
                <a:ext cx="343852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 → 5</a:t>
                </a:r>
              </a:p>
            </p:txBody>
          </p:sp>
        </p:grpSp>
        <p:sp>
          <p:nvSpPr>
            <p:cNvPr id="45" name="Rectangle 45"/>
            <p:cNvSpPr/>
            <p:nvPr/>
          </p:nvSpPr>
          <p:spPr>
            <a:xfrm>
              <a:off x="990600" y="4562475"/>
              <a:ext cx="2857500" cy="495300"/>
            </a:xfrm>
            <a:prstGeom prst="rect">
              <a:avLst/>
            </a:prstGeom>
            <a:solidFill>
              <a:srgbClr val="F3F6FA"/>
            </a:solidFill>
            <a:ln w="9525">
              <a:solidFill>
                <a:srgbClr val="B4C4D7"/>
              </a:solidFill>
            </a:ln>
          </p:spPr>
        </p:sp>
        <p:grpSp>
          <p:nvGrpSpPr>
            <p:cNvPr id="48" name="Group 48"/>
            <p:cNvGrpSpPr/>
            <p:nvPr/>
          </p:nvGrpSpPr>
          <p:grpSpPr>
            <a:xfrm>
              <a:off x="1104900" y="4617244"/>
              <a:ext cx="2628900" cy="396050"/>
              <a:chOff x="1104900" y="4617244"/>
              <a:chExt cx="2628900" cy="396050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1104900" y="4617244"/>
                <a:ext cx="26289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1104900" y="4617244"/>
                <a:ext cx="26289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右 [3,3]</a:t>
                </a:r>
              </a:p>
            </p:txBody>
          </p:sp>
        </p:grpSp>
        <p:sp>
          <p:nvSpPr>
            <p:cNvPr id="49" name="Rectangle 49"/>
            <p:cNvSpPr/>
            <p:nvPr/>
          </p:nvSpPr>
          <p:spPr>
            <a:xfrm>
              <a:off x="3848100" y="4562475"/>
              <a:ext cx="3667125" cy="495300"/>
            </a:xfrm>
            <a:prstGeom prst="rect">
              <a:avLst/>
            </a:prstGeom>
            <a:solidFill>
              <a:srgbClr val="F3F6FA"/>
            </a:solidFill>
            <a:ln w="9525">
              <a:solidFill>
                <a:srgbClr val="B4C4D7"/>
              </a:solidFill>
            </a:ln>
          </p:spPr>
        </p:sp>
        <p:grpSp>
          <p:nvGrpSpPr>
            <p:cNvPr id="52" name="Group 52"/>
            <p:cNvGrpSpPr/>
            <p:nvPr/>
          </p:nvGrpSpPr>
          <p:grpSpPr>
            <a:xfrm>
              <a:off x="3962400" y="4617244"/>
              <a:ext cx="3438525" cy="396050"/>
              <a:chOff x="3962400" y="4617244"/>
              <a:chExt cx="3438525" cy="39605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3962400" y="4617244"/>
                <a:ext cx="343852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3962400" y="4617244"/>
                <a:ext cx="343852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 → 9</a:t>
                </a:r>
              </a:p>
            </p:txBody>
          </p:sp>
        </p:grpSp>
        <p:sp>
          <p:nvSpPr>
            <p:cNvPr id="53" name="Rectangle 53"/>
            <p:cNvSpPr/>
            <p:nvPr/>
          </p:nvSpPr>
          <p:spPr>
            <a:xfrm>
              <a:off x="7515225" y="4562475"/>
              <a:ext cx="3667125" cy="495300"/>
            </a:xfrm>
            <a:prstGeom prst="rect">
              <a:avLst/>
            </a:prstGeom>
            <a:solidFill>
              <a:srgbClr val="F3F6FA"/>
            </a:solidFill>
            <a:ln w="9525">
              <a:solidFill>
                <a:srgbClr val="B4C4D7"/>
              </a:solidFill>
            </a:ln>
          </p:spPr>
        </p:sp>
        <p:grpSp>
          <p:nvGrpSpPr>
            <p:cNvPr id="56" name="Group 56"/>
            <p:cNvGrpSpPr/>
            <p:nvPr/>
          </p:nvGrpSpPr>
          <p:grpSpPr>
            <a:xfrm>
              <a:off x="7629525" y="4617244"/>
              <a:ext cx="3438525" cy="396050"/>
              <a:chOff x="7629525" y="4617244"/>
              <a:chExt cx="3438525" cy="396050"/>
            </a:xfrm>
          </p:grpSpPr>
          <p:sp>
            <p:nvSpPr>
              <p:cNvPr id="54" name="Rectangle 54"/>
              <p:cNvSpPr/>
              <p:nvPr/>
            </p:nvSpPr>
            <p:spPr>
              <a:xfrm>
                <a:off x="7629525" y="4617244"/>
                <a:ext cx="343852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7629525" y="4617244"/>
                <a:ext cx="343852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 → 5</a:t>
                </a:r>
              </a:p>
            </p:txBody>
          </p:sp>
        </p:grpSp>
      </p:grpSp>
      <p:sp>
        <p:nvSpPr>
          <p:cNvPr id="58" name="Freeform 58"/>
          <p:cNvSpPr/>
          <p:nvPr/>
        </p:nvSpPr>
        <p:spPr>
          <a:xfrm>
            <a:off x="990600" y="52197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61" name="Group 61"/>
          <p:cNvGrpSpPr/>
          <p:nvPr/>
        </p:nvGrpSpPr>
        <p:grpSpPr>
          <a:xfrm>
            <a:off x="979932" y="5429250"/>
            <a:ext cx="10202418" cy="410718"/>
            <a:chOff x="979932" y="5429250"/>
            <a:chExt cx="10202418" cy="410718"/>
          </a:xfrm>
        </p:grpSpPr>
        <p:sp>
          <p:nvSpPr>
            <p:cNvPr id="59" name="Rectangle 59"/>
            <p:cNvSpPr/>
            <p:nvPr/>
          </p:nvSpPr>
          <p:spPr>
            <a:xfrm>
              <a:off x="990600" y="54292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60" name="TextBox 60"/>
            <p:cNvSpPr txBox="1"/>
            <p:nvPr/>
          </p:nvSpPr>
          <p:spPr>
            <a:xfrm>
              <a:off x="990600" y="54292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两个孩子的和变成 16、9，相加仍为 25。父亲只清 lazy，不再增加 sum。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建立与操作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例6-1 线段树1：先把这次待传加法交给两个孩子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叶子没有孩子；lazy=0 表示没有待传操作，都可以返回。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43250"/>
            <a:ext cx="10201911" cy="1248459"/>
            <a:chOff x="980439" y="3143250"/>
            <a:chExt cx="10201911" cy="1248459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4325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(L == R || lazy[u] == 0)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 = (L + R) / 2;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apply(u*2, L, M, lazy[u]);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apply(u*2+1, M+1, R, lazy[u]);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43250"/>
            <a:ext cx="9525" cy="1181148"/>
          </a:xfrm>
          <a:custGeom>
            <a:avLst/>
            <a:gdLst/>
            <a:ahLst/>
            <a:cxnLst/>
            <a:rect l="l" t="t" r="r" b="b"/>
            <a:pathLst>
              <a:path w="9525" h="1181148">
                <a:moveTo>
                  <a:pt x="0" y="0"/>
                </a:moveTo>
                <a:lnTo>
                  <a:pt x="0" y="11811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5625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686348"/>
            <a:ext cx="10202418" cy="753618"/>
            <a:chOff x="979932" y="4686348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68634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68634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两个孩子每项都加相同的 lazy[u]，但区间长度各算各的。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apply 会同步修改孩子的 sum 与 lazy，孩子以后也能继续向下传。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建立与操作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例6-1 线段树1：传完清零，别把同一次修改算两遍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两个孩子都接到了这次操作，父亲不再欠它们这笔更新。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43250"/>
            <a:ext cx="10201911" cy="391209"/>
            <a:chOff x="980439" y="3143250"/>
            <a:chExt cx="10201911" cy="391209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43250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lazy[u] = 0;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43250"/>
            <a:ext cx="9525" cy="323898"/>
          </a:xfrm>
          <a:custGeom>
            <a:avLst/>
            <a:gdLst/>
            <a:ahLst/>
            <a:cxnLst/>
            <a:rect l="l" t="t" r="r" b="b"/>
            <a:pathLst>
              <a:path w="9525" h="323898">
                <a:moveTo>
                  <a:pt x="0" y="0"/>
                </a:moveTo>
                <a:lnTo>
                  <a:pt x="0" y="3238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019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143375"/>
            <a:ext cx="10202418" cy="753618"/>
            <a:chOff x="979932" y="4143375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143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143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父亲 sum 早就更新了，不在这里再改。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清零只表示这次操作已经交给孩子；不清零，下一次会重复下传。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建立与操作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pushdown：进入孩子前，补上还没传的加数</a:t>
            </a:r>
          </a:p>
        </p:txBody>
      </p:sp>
      <p:sp>
        <p:nvSpPr>
          <p:cNvPr id="9" name="textbox-pushdown-code"/>
          <p:cNvSpPr/>
          <p:nvPr/>
        </p:nvSpPr>
        <p:spPr>
          <a:xfrm>
            <a:off x="1023652" y="2295139"/>
            <a:ext cx="10287000" cy="2099262"/>
          </a:xfrm>
          <a:prstGeom prst="roundRect">
            <a:avLst>
              <a:gd name="adj" fmla="val 4110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void pushdown(int u, int L, int R)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if (L == R || lazy[u] == 0) return;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int M = (L + R) / 2;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apply(u*2, L, M, lazy[u]);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apply(u*2+1, M+1, R, lazy[u]);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lazy[u] = 0;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7056" y="5344192"/>
            <a:ext cx="10477500" cy="782669"/>
            <a:chOff x="827056" y="5344192"/>
            <a:chExt cx="10477500" cy="782669"/>
          </a:xfrm>
        </p:grpSpPr>
        <p:sp>
          <p:nvSpPr>
            <p:cNvPr id="10" name="body-pushdown-meaning"/>
            <p:cNvSpPr/>
            <p:nvPr/>
          </p:nvSpPr>
          <p:spPr>
            <a:xfrm>
              <a:off x="827056" y="5344192"/>
              <a:ext cx="10477500" cy="7826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进入孩子前，分别补上这次加法，再把父标记清零。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父亲的 sum 早已包含这次修改，不要再增加一次。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909352" y="2295139"/>
            <a:ext cx="9525" cy="2002755"/>
          </a:xfrm>
          <a:custGeom>
            <a:avLst/>
            <a:gdLst/>
            <a:ahLst/>
            <a:cxnLst/>
            <a:rect l="l" t="t" r="r" b="b"/>
            <a:pathLst>
              <a:path w="9525" h="2002755">
                <a:moveTo>
                  <a:pt x="0" y="0"/>
                </a:moveTo>
                <a:lnTo>
                  <a:pt x="0" y="200275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建立与操作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例6-1：给第1～4项加5，在哪些块停下？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952500" y="2190750"/>
            <a:ext cx="10191750" cy="3076575"/>
            <a:chOff x="952500" y="2190750"/>
            <a:chExt cx="10191750" cy="3076575"/>
          </a:xfrm>
        </p:grpSpPr>
        <p:sp>
          <p:nvSpPr>
            <p:cNvPr id="7" name="Line 7"/>
            <p:cNvSpPr/>
            <p:nvPr/>
          </p:nvSpPr>
          <p:spPr>
            <a:xfrm>
              <a:off x="3619500" y="2705100"/>
              <a:ext cx="2333625" cy="352425"/>
            </a:xfrm>
            <a:custGeom>
              <a:avLst/>
              <a:gdLst/>
              <a:ahLst/>
              <a:cxnLst/>
              <a:rect l="l" t="t" r="r" b="b"/>
              <a:pathLst>
                <a:path w="2333625" h="352425">
                  <a:moveTo>
                    <a:pt x="2333625" y="0"/>
                  </a:moveTo>
                  <a:lnTo>
                    <a:pt x="0" y="35242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5953125" y="2705100"/>
              <a:ext cx="2428875" cy="352425"/>
            </a:xfrm>
            <a:custGeom>
              <a:avLst/>
              <a:gdLst/>
              <a:ahLst/>
              <a:cxnLst/>
              <a:rect l="l" t="t" r="r" b="b"/>
              <a:pathLst>
                <a:path w="2428875" h="352425">
                  <a:moveTo>
                    <a:pt x="0" y="0"/>
                  </a:moveTo>
                  <a:lnTo>
                    <a:pt x="2428875" y="35242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2381250" y="3543300"/>
              <a:ext cx="1238250" cy="361950"/>
            </a:xfrm>
            <a:custGeom>
              <a:avLst/>
              <a:gdLst/>
              <a:ahLst/>
              <a:cxnLst/>
              <a:rect l="l" t="t" r="r" b="b"/>
              <a:pathLst>
                <a:path w="1238250" h="361950">
                  <a:moveTo>
                    <a:pt x="1238250" y="0"/>
                  </a:moveTo>
                  <a:lnTo>
                    <a:pt x="0" y="36195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3619500" y="3543300"/>
              <a:ext cx="1714500" cy="361950"/>
            </a:xfrm>
            <a:custGeom>
              <a:avLst/>
              <a:gdLst/>
              <a:ahLst/>
              <a:cxnLst/>
              <a:rect l="l" t="t" r="r" b="b"/>
              <a:pathLst>
                <a:path w="1714500" h="361950">
                  <a:moveTo>
                    <a:pt x="0" y="0"/>
                  </a:moveTo>
                  <a:lnTo>
                    <a:pt x="1714500" y="36195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7810500" y="3543300"/>
              <a:ext cx="571500" cy="361950"/>
            </a:xfrm>
            <a:custGeom>
              <a:avLst/>
              <a:gdLst/>
              <a:ahLst/>
              <a:cxnLst/>
              <a:rect l="l" t="t" r="r" b="b"/>
              <a:pathLst>
                <a:path w="571500" h="361950">
                  <a:moveTo>
                    <a:pt x="571500" y="0"/>
                  </a:moveTo>
                  <a:lnTo>
                    <a:pt x="0" y="36195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8382000" y="3543300"/>
              <a:ext cx="1905000" cy="361950"/>
            </a:xfrm>
            <a:custGeom>
              <a:avLst/>
              <a:gdLst/>
              <a:ahLst/>
              <a:cxnLst/>
              <a:rect l="l" t="t" r="r" b="b"/>
              <a:pathLst>
                <a:path w="1905000" h="361950">
                  <a:moveTo>
                    <a:pt x="0" y="0"/>
                  </a:moveTo>
                  <a:lnTo>
                    <a:pt x="1905000" y="36195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1714500" y="4400550"/>
              <a:ext cx="666750" cy="371475"/>
            </a:xfrm>
            <a:custGeom>
              <a:avLst/>
              <a:gdLst/>
              <a:ahLst/>
              <a:cxnLst/>
              <a:rect l="l" t="t" r="r" b="b"/>
              <a:pathLst>
                <a:path w="666750" h="371475">
                  <a:moveTo>
                    <a:pt x="666750" y="0"/>
                  </a:moveTo>
                  <a:lnTo>
                    <a:pt x="0" y="37147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2381250" y="4400550"/>
              <a:ext cx="1428750" cy="371475"/>
            </a:xfrm>
            <a:custGeom>
              <a:avLst/>
              <a:gdLst/>
              <a:ahLst/>
              <a:cxnLst/>
              <a:rect l="l" t="t" r="r" b="b"/>
              <a:pathLst>
                <a:path w="1428750" h="371475">
                  <a:moveTo>
                    <a:pt x="0" y="0"/>
                  </a:moveTo>
                  <a:lnTo>
                    <a:pt x="1428750" y="37147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7" name="textbox-root"/>
            <p:cNvSpPr/>
            <p:nvPr/>
          </p:nvSpPr>
          <p:spPr>
            <a:xfrm>
              <a:off x="4857750" y="2190750"/>
              <a:ext cx="2190750" cy="514350"/>
            </a:xfrm>
            <a:prstGeom prst="roundRect">
              <a:avLst>
                <a:gd name="adj" fmla="val 22222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[1,5] sum=35</a:t>
              </a:r>
            </a:p>
          </p:txBody>
        </p:sp>
        <p:sp>
          <p:nvSpPr>
            <p:cNvPr id="20" name="textbox-left"/>
            <p:cNvSpPr/>
            <p:nvPr/>
          </p:nvSpPr>
          <p:spPr>
            <a:xfrm>
              <a:off x="2667000" y="3057525"/>
              <a:ext cx="1905000" cy="485775"/>
            </a:xfrm>
            <a:prstGeom prst="roundRect">
              <a:avLst>
                <a:gd name="adj" fmla="val 23529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[1,3] 25</a:t>
              </a:r>
            </a:p>
          </p:txBody>
        </p:sp>
        <p:sp>
          <p:nvSpPr>
            <p:cNvPr id="23" name="textbox-right"/>
            <p:cNvSpPr/>
            <p:nvPr/>
          </p:nvSpPr>
          <p:spPr>
            <a:xfrm>
              <a:off x="7429500" y="3057525"/>
              <a:ext cx="1905000" cy="485775"/>
            </a:xfrm>
            <a:prstGeom prst="roundRect">
              <a:avLst>
                <a:gd name="adj" fmla="val 23529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[4,5] 10</a:t>
              </a:r>
            </a:p>
          </p:txBody>
        </p:sp>
        <p:sp>
          <p:nvSpPr>
            <p:cNvPr id="26" name="textbox-one-two"/>
            <p:cNvSpPr/>
            <p:nvPr/>
          </p:nvSpPr>
          <p:spPr>
            <a:xfrm>
              <a:off x="1524000" y="3905250"/>
              <a:ext cx="17145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[1,2] 6</a:t>
              </a:r>
            </a:p>
          </p:txBody>
        </p:sp>
        <p:sp>
          <p:nvSpPr>
            <p:cNvPr id="29" name="textbox-three"/>
            <p:cNvSpPr/>
            <p:nvPr/>
          </p:nvSpPr>
          <p:spPr>
            <a:xfrm>
              <a:off x="4476750" y="3905250"/>
              <a:ext cx="17145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[3,3] 4</a:t>
              </a:r>
            </a:p>
          </p:txBody>
        </p:sp>
        <p:sp>
          <p:nvSpPr>
            <p:cNvPr id="32" name="textbox-four"/>
            <p:cNvSpPr/>
            <p:nvPr/>
          </p:nvSpPr>
          <p:spPr>
            <a:xfrm>
              <a:off x="6953250" y="3905250"/>
              <a:ext cx="1714500" cy="495300"/>
            </a:xfrm>
            <a:prstGeom prst="roundRect">
              <a:avLst>
                <a:gd name="adj" fmla="val 23077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[4,4] 7</a:t>
              </a:r>
            </a:p>
          </p:txBody>
        </p:sp>
        <p:sp>
          <p:nvSpPr>
            <p:cNvPr id="35" name="textbox-five"/>
            <p:cNvSpPr/>
            <p:nvPr/>
          </p:nvSpPr>
          <p:spPr>
            <a:xfrm>
              <a:off x="9429750" y="3905250"/>
              <a:ext cx="17145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[5,5] 3</a:t>
              </a:r>
            </a:p>
          </p:txBody>
        </p:sp>
        <p:sp>
          <p:nvSpPr>
            <p:cNvPr id="38" name="textbox-one"/>
            <p:cNvSpPr/>
            <p:nvPr/>
          </p:nvSpPr>
          <p:spPr>
            <a:xfrm>
              <a:off x="952500" y="4772025"/>
              <a:ext cx="15240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[1,1] 1</a:t>
              </a:r>
            </a:p>
          </p:txBody>
        </p:sp>
        <p:sp>
          <p:nvSpPr>
            <p:cNvPr id="41" name="textbox-two"/>
            <p:cNvSpPr/>
            <p:nvPr/>
          </p:nvSpPr>
          <p:spPr>
            <a:xfrm>
              <a:off x="3048000" y="4772025"/>
              <a:ext cx="15240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[2,2] 5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828580" y="5433727"/>
            <a:ext cx="10477500" cy="666845"/>
            <a:chOff x="828580" y="5433727"/>
            <a:chExt cx="10477500" cy="666845"/>
          </a:xfrm>
        </p:grpSpPr>
        <p:sp>
          <p:nvSpPr>
            <p:cNvPr id="43" name="body-range-update-meaning"/>
            <p:cNvSpPr/>
            <p:nvPr/>
          </p:nvSpPr>
          <p:spPr>
            <a:xfrm>
              <a:off x="828580" y="5433727"/>
              <a:ext cx="10477500" cy="6668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18"/>
                </a:lnSpc>
              </a:pP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从原数组开始：[1,3] 整块加 5，和为 25、lazy=5，孩子暂留旧值。</a:t>
              </a:r>
              <a:br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右侧只改第 4 项为 7，再合并成右和 10、根和 35。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建立与操作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例6-1 线段树1：整块命中时，只改这一个结点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先处理没有交集的情况，再看能不能整块完成本次修改。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43250"/>
            <a:ext cx="10201911" cy="1534209"/>
            <a:chOff x="980439" y="3143250"/>
            <a:chExt cx="10201911" cy="1534209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4325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(r &lt; L || R &lt; l)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(l &lt;= L &amp;&amp; R &lt;= r)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apply(u, L, R, k);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43250"/>
            <a:ext cx="9525" cy="1466898"/>
          </a:xfrm>
          <a:custGeom>
            <a:avLst/>
            <a:gdLst/>
            <a:ahLst/>
            <a:cxnLst/>
            <a:rect l="l" t="t" r="r" b="b"/>
            <a:pathLst>
              <a:path w="9525" h="1466898">
                <a:moveTo>
                  <a:pt x="0" y="0"/>
                </a:moveTo>
                <a:lnTo>
                  <a:pt x="0" y="14668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8482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972098"/>
            <a:ext cx="10202418" cy="753618"/>
            <a:chOff x="979932" y="4972098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97209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97209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整块命中就改 sum、挂 lazy 并返回。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不继续走孩子，才省掉了对整段所有叶子的逐一访问。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建立与操作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例6-1 线段树1：部分命中时，下传、递归，再合并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仍有一部分要改，就得真正进入孩子。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43250"/>
            <a:ext cx="10201911" cy="1534209"/>
            <a:chOff x="980439" y="3143250"/>
            <a:chExt cx="10201911" cy="1534209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4325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pushdown(u, L, R);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 = (L + R) / 2;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update(u*2, L, M, l, r, k);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update(u*2+1, M+1, R, l, r, k);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pull(u);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43250"/>
            <a:ext cx="9525" cy="1466898"/>
          </a:xfrm>
          <a:custGeom>
            <a:avLst/>
            <a:gdLst/>
            <a:ahLst/>
            <a:cxnLst/>
            <a:rect l="l" t="t" r="r" b="b"/>
            <a:pathLst>
              <a:path w="9525" h="1466898">
                <a:moveTo>
                  <a:pt x="0" y="0"/>
                </a:moveTo>
                <a:lnTo>
                  <a:pt x="0" y="14668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8482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972098"/>
            <a:ext cx="10202418" cy="753618"/>
            <a:chOff x="979932" y="4972098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97209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97209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先补齐孩子的旧操作，再处理本次新加法。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返回时孩子已正确，pull 才不会把父亲的新和覆盖成旧值。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建立与操作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区间修改：先看覆盖关系，再决定怎么走</a:t>
            </a:r>
          </a:p>
        </p:txBody>
      </p:sp>
      <p:sp>
        <p:nvSpPr>
          <p:cNvPr id="9" name="textbox-update-code"/>
          <p:cNvSpPr/>
          <p:nvPr/>
        </p:nvSpPr>
        <p:spPr>
          <a:xfrm>
            <a:off x="1023652" y="2295139"/>
            <a:ext cx="10287000" cy="2678382"/>
          </a:xfrm>
          <a:prstGeom prst="roundRect">
            <a:avLst>
              <a:gd name="adj" fmla="val 3670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void update(int u,int L,int R,int l,int r,ll k)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if (r &lt; L || R &lt; l) return;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if (l &lt;= L &amp;&amp; R &lt;= r) { apply(u,L,R,k); return; }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pushdown(u, L, R);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int M = (L + R) / 2;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update(u*2, L, M, l, r, k);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update(u*2+1, M+1, R, l, r, k);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pull(u);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7056" y="5629942"/>
            <a:ext cx="10477500" cy="430244"/>
            <a:chOff x="827056" y="5629942"/>
            <a:chExt cx="10477500" cy="430244"/>
          </a:xfrm>
        </p:grpSpPr>
        <p:sp>
          <p:nvSpPr>
            <p:cNvPr id="10" name="body-update-order"/>
            <p:cNvSpPr/>
            <p:nvPr/>
          </p:nvSpPr>
          <p:spPr>
            <a:xfrm>
              <a:off x="827056" y="562994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部分命中时：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先下传旧标记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，再改孩子，回来后 pull 重算父亲。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909352" y="2295139"/>
            <a:ext cx="9525" cy="2581875"/>
          </a:xfrm>
          <a:custGeom>
            <a:avLst/>
            <a:gdLst/>
            <a:ahLst/>
            <a:cxnLst/>
            <a:rect l="l" t="t" r="r" b="b"/>
            <a:pathLst>
              <a:path w="9525" h="2581875">
                <a:moveTo>
                  <a:pt x="0" y="0"/>
                </a:moveTo>
                <a:lnTo>
                  <a:pt x="0" y="258187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建立与操作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例6-1：改过以后，怎样查到第3～5项的19？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86667"/>
            <a:ext cx="10477500" cy="849344"/>
            <a:chOff x="827056" y="2286667"/>
            <a:chExt cx="10477500" cy="849344"/>
          </a:xfrm>
        </p:grpSpPr>
        <p:sp>
          <p:nvSpPr>
            <p:cNvPr id="7" name="body-query-left"/>
            <p:cNvSpPr/>
            <p:nvPr/>
          </p:nvSpPr>
          <p:spPr>
            <a:xfrm>
              <a:off x="827056" y="228666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接着上一页的修改。[1,3] 只命中一部分，不能把 sum=25 整块拿走。</a:t>
              </a:r>
              <a:br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先下传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加 5：[1,2] 的和 6→16，[3,3] 的和 4→9。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629692"/>
            <a:ext cx="10477500" cy="849344"/>
            <a:chOff x="827056" y="3629692"/>
            <a:chExt cx="10477500" cy="849344"/>
          </a:xfrm>
        </p:grpSpPr>
        <p:sp>
          <p:nvSpPr>
            <p:cNvPr id="9" name="body-query-right"/>
            <p:cNvSpPr/>
            <p:nvPr/>
          </p:nvSpPr>
          <p:spPr>
            <a:xfrm>
              <a:off x="827056" y="362969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[1,2] 无交，跳过；拿到 [3,3] 的和 9。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[4,5] 整块在查询范围里，直接拿它的和 10。</a:t>
              </a:r>
            </a:p>
          </p:txBody>
        </p:sp>
      </p:grpSp>
      <p:sp>
        <p:nvSpPr>
          <p:cNvPr id="13" name="textbox-query-answer"/>
          <p:cNvSpPr/>
          <p:nvPr/>
        </p:nvSpPr>
        <p:spPr>
          <a:xfrm>
            <a:off x="838200" y="4810125"/>
            <a:ext cx="10477500" cy="1181100"/>
          </a:xfrm>
          <a:prstGeom prst="roundRect">
            <a:avLst>
              <a:gd name="adj" fmla="val 9677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所以答案为 9+10=19。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对照新数组 [6,10,9,7,3]，第 3～5 项也正是 9+7+3。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46863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建立与操作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例6-1 线段树1：区间修改加入以后，查询也要先下传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仍是无交、整段命中直接返回；只在要进入孩子时下传。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43250"/>
            <a:ext cx="10201911" cy="1819959"/>
            <a:chOff x="980439" y="3143250"/>
            <a:chExt cx="10201911" cy="1819959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4325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(r &lt; L || R &lt; l)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(l &lt;= L &amp;&amp; R &lt;= r)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sum[u];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pushdown(u, L, R);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 = (L + R) / 2;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query(u*2, L, M, l, r)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+ query(u*2+1, M+1, R, l, r);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43250"/>
            <a:ext cx="9525" cy="1752648"/>
          </a:xfrm>
          <a:custGeom>
            <a:avLst/>
            <a:gdLst/>
            <a:ahLst/>
            <a:cxnLst/>
            <a:rect l="l" t="t" r="r" b="b"/>
            <a:pathLst>
              <a:path w="9525" h="1752648">
                <a:moveTo>
                  <a:pt x="0" y="0"/>
                </a:moveTo>
                <a:lnTo>
                  <a:pt x="0" y="1752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51340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5257848"/>
            <a:ext cx="10202418" cy="753618"/>
            <a:chOff x="979932" y="5257848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525784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25784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这是 query 函数中的判断与递归部分，用来替换前面不带标记的版本。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下传会整理存储状态，却没有改动原数组的数学值，所以查询答案不变。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建立与操作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哪些值可以直接读，哪些值要先补齐？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86667"/>
            <a:ext cx="10477500" cy="849344"/>
            <a:chOff x="827056" y="2286667"/>
            <a:chExt cx="10477500" cy="849344"/>
          </a:xfrm>
        </p:grpSpPr>
        <p:sp>
          <p:nvSpPr>
            <p:cNvPr id="7" name="body-question"/>
            <p:cNvSpPr/>
            <p:nvPr/>
          </p:nvSpPr>
          <p:spPr>
            <a:xfrm>
              <a:off x="827056" y="228666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整块命中当前结点，直接用它已经更新好的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区间和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只命中一部分，还要进入孩子，就先传下父亲待处理的操作。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629692"/>
            <a:ext cx="10477500" cy="849344"/>
            <a:chOff x="827056" y="3629692"/>
            <a:chExt cx="10477500" cy="849344"/>
          </a:xfrm>
        </p:grpSpPr>
        <p:sp>
          <p:nvSpPr>
            <p:cNvPr id="9" name="body-answer"/>
            <p:cNvSpPr/>
            <p:nvPr/>
          </p:nvSpPr>
          <p:spPr>
            <a:xfrm>
              <a:off x="827056" y="362969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孩子可以暂时存旧值，是因为每次真的要读它之前，我们都会先补齐。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不能跳过这一步，再用旧孩子的和重新计算父亲。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058442"/>
            <a:ext cx="10477500" cy="923258"/>
            <a:chOff x="827056" y="5058442"/>
            <a:chExt cx="10477500" cy="923258"/>
          </a:xfrm>
        </p:grpSpPr>
        <p:sp>
          <p:nvSpPr>
            <p:cNvPr id="11" name="body-complexity"/>
            <p:cNvSpPr/>
            <p:nvPr/>
          </p:nvSpPr>
          <p:spPr>
            <a:xfrm>
              <a:off x="827056" y="5058442"/>
              <a:ext cx="10477500" cy="9232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建树 O(n)，每次区间加、区间求和 O(log n)，空间 O(n)。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检查整段、单点、长度不是 2 的幂，以及 </a:t>
              </a:r>
              <a:r>
                <a:rPr lang="en-US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long long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的数值范围。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模拟练习：根是新值，孩子为什么还是旧值？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300"/>
            <a:ext cx="10202925" cy="782652"/>
            <a:chOff x="979425" y="24003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4003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4003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原数组 [1,5,4,2,3]，给全体加 2。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根的 sum、lazy 分别是多少？若只查第 4 项，进入孩子前要做什么？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42386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4572000"/>
            <a:ext cx="10202925" cy="782652"/>
            <a:chOff x="979425" y="4572000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根 sum=15+5×2=25，lazy=2。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查第 4 项时，沿途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先下传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再往下，最后得到 2+2=4。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section-title Placeholder Carrier"/>
          <p:cNvSpPr/>
          <p:nvPr/>
        </p:nvSpPr>
        <p:spPr>
          <a:xfrm>
            <a:off x="971550" y="2322195"/>
            <a:ext cx="104775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9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7" name="section-description Placeholder Carrier"/>
          <p:cNvSpPr/>
          <p:nvPr>
            <p:ph type="body" idx="2"/>
          </p:nvPr>
        </p:nvSpPr>
        <p:spPr>
          <a:xfrm>
            <a:off x="1009650" y="3905250"/>
            <a:ext cx="10477500" cy="1752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8"/>
              </a:lnSpc>
            </a:pPr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递归仍然负责寻找区间，结点里的信息与标记却要跟着任务改变。</a:t>
            </a:r>
            <a:br/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先手算整段会怎样变化，再决定怎样合并、怎样下传。</a:t>
            </a:r>
          </a:p>
        </p:txBody>
      </p:sp>
    </p:spTree>
  </p:cSld>
  <p:clrMapOvr>
    <a:masterClrMapping/>
  </p:clrMapOvr>
  <p:transition p14:dur="350">
    <p:fade/>
  </p:transition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例6-2 开关：题目要我们做什么？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 盏灯起初全关。翻转一段时，开灯变关、关灯变开；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也可以询问指定区间里有几盏灯亮着。每次查询使用当前状态。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5272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324177"/>
            <a:ext cx="10202925" cy="782652"/>
            <a:chOff x="979425" y="3324177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输入：n、m，之后 m 行给 c、l、r。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c=0：翻转 [l,r]；c=1：查询 [l,r] 的亮灯数，并输出一行。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20995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390930"/>
            <a:ext cx="10202037" cy="396050"/>
            <a:chOff x="980313" y="4390930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数据范围：2≤n≤10⁵，m≤10⁵，端点在 1～n。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例6-2 开关：对照原题样例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1824800"/>
            <a:chOff x="980313" y="2647950"/>
            <a:chExt cx="5249037" cy="182480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1814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1814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0 1 2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0 2 4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0 2 4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1 1 4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681800"/>
            <a:chOff x="6657213" y="2647950"/>
            <a:chExt cx="4487037" cy="68180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671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671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387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953000"/>
            <a:ext cx="10202418" cy="753618"/>
            <a:chOff x="979932" y="4953000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先翻 [1,2] 再翻 [2,4]，灯变成 [1,0,1,1]，查 [2,3] 得 1。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再翻 [2,4]，恢复 [1,1,0,0]，查全体得 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例6-2 开关：亮灯与暗灯怎样交换？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67617"/>
            <a:ext cx="10477500" cy="875633"/>
            <a:chOff x="827056" y="2267617"/>
            <a:chExt cx="10477500" cy="875633"/>
          </a:xfrm>
        </p:grpSpPr>
        <p:sp>
          <p:nvSpPr>
            <p:cNvPr id="7" name="body-task"/>
            <p:cNvSpPr/>
            <p:nvPr/>
          </p:nvSpPr>
          <p:spPr>
            <a:xfrm>
              <a:off x="827056" y="2267617"/>
              <a:ext cx="10477500" cy="8756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所有灯初始都关闭，0 表示关，1 表示开。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每次可以翻转一段，也可以查询一段里有多少盏灯亮着。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4484" y="3566160"/>
            <a:ext cx="10477500" cy="528066"/>
            <a:chOff x="824484" y="3566160"/>
            <a:chExt cx="10477500" cy="528066"/>
          </a:xfrm>
        </p:grpSpPr>
        <p:sp>
          <p:nvSpPr>
            <p:cNvPr id="9" name="body-initial-state"/>
            <p:cNvSpPr/>
            <p:nvPr/>
          </p:nvSpPr>
          <p:spPr>
            <a:xfrm>
              <a:off x="824484" y="3566160"/>
              <a:ext cx="1047750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例如五盏灯起初：0 0 0 0 0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4484" y="4404360"/>
            <a:ext cx="10477500" cy="577215"/>
            <a:chOff x="824484" y="4404360"/>
            <a:chExt cx="10477500" cy="577215"/>
          </a:xfrm>
        </p:grpSpPr>
        <p:sp>
          <p:nvSpPr>
            <p:cNvPr id="11" name="body-formed-state"/>
            <p:cNvSpPr/>
            <p:nvPr/>
          </p:nvSpPr>
          <p:spPr>
            <a:xfrm>
              <a:off x="824484" y="4404360"/>
              <a:ext cx="10477500" cy="5772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翻转 [2,3] 和 [5,5] 后：0 1 1 0 1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56" y="5477542"/>
            <a:ext cx="10477500" cy="485108"/>
            <a:chOff x="827056" y="5477542"/>
            <a:chExt cx="10477500" cy="485108"/>
          </a:xfrm>
        </p:grpSpPr>
        <p:sp>
          <p:nvSpPr>
            <p:cNvPr id="13" name="body-question"/>
            <p:cNvSpPr/>
            <p:nvPr/>
          </p:nvSpPr>
          <p:spPr>
            <a:xfrm>
              <a:off x="827056" y="5477542"/>
              <a:ext cx="10477500" cy="4851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现在亮 3 盏、暗 2 盏。若全体翻转，新亮灯数就是原来的暗灯数 2。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一盏灯翻两次，怎样只记最后还需不需要翻？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翻一次变 1，再翻一次回到 0；1 也一样。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14700"/>
            <a:ext cx="10202925" cy="1135077"/>
            <a:chOff x="979425" y="3314700"/>
            <a:chExt cx="10202925" cy="1135077"/>
          </a:xfrm>
        </p:grpSpPr>
        <p:sp>
          <p:nvSpPr>
            <p:cNvPr id="9" name="Rectangle 9"/>
            <p:cNvSpPr/>
            <p:nvPr/>
          </p:nvSpPr>
          <p:spPr>
            <a:xfrm>
              <a:off x="990600" y="33147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147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待传标记只有 0、1：0 表示没有待传翻转，1 表示还有一次。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按位异或 1 的结果：0 xor 1=1，1 xor 1=0。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因此每来一次翻转，让标记异或 1，就保留了剩余次数的奇偶性。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625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翻转次数可以这样合并；左右两块的亮灯数量仍然相加，两个含义不要混用。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例6-2：亮灯数取补数，翻转次数只记奇偶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86667"/>
            <a:ext cx="10477500" cy="849344"/>
            <a:chOff x="827056" y="2286667"/>
            <a:chExt cx="10477500" cy="849344"/>
          </a:xfrm>
        </p:grpSpPr>
        <p:sp>
          <p:nvSpPr>
            <p:cNvPr id="7" name="body-complement"/>
            <p:cNvSpPr/>
            <p:nvPr/>
          </p:nvSpPr>
          <p:spPr>
            <a:xfrm>
              <a:off x="827056" y="228666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长度为 len，原来亮 ones 盏，暗灯就有 len−ones 盏。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翻转后暗灯全部变亮，所以新亮灯数是 len−ones。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8549" y="3557297"/>
            <a:ext cx="4266181" cy="1400253"/>
            <a:chOff x="828549" y="3557297"/>
            <a:chExt cx="4266181" cy="1400253"/>
          </a:xfrm>
        </p:grpSpPr>
        <p:sp>
          <p:nvSpPr>
            <p:cNvPr id="9" name="TextBox 9"/>
            <p:cNvSpPr txBox="1"/>
            <p:nvPr/>
          </p:nvSpPr>
          <p:spPr>
            <a:xfrm>
              <a:off x="828580" y="3557297"/>
              <a:ext cx="10287000" cy="1230582"/>
            </a:xfrm>
            <a:prstGeom prst="rect">
              <a:avLst/>
            </a:prstGeom>
            <a:ln>
              <a:noFill/>
            </a:ln>
            <a:noFill/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80"/>
                </a:lnSpc>
              </a:pPr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void applyFlip(int u, int len) {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 xml:space="preserve">    ones[u] = len - ones[u];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 xml:space="preserve">    flip[u] ^= 1;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468017"/>
            <a:ext cx="10477500" cy="759882"/>
            <a:chOff x="827056" y="5468017"/>
            <a:chExt cx="10477500" cy="759882"/>
          </a:xfrm>
        </p:grpSpPr>
        <p:sp>
          <p:nvSpPr>
            <p:cNvPr id="11" name="body-different-compositions"/>
            <p:cNvSpPr/>
            <p:nvPr/>
          </p:nvSpPr>
          <p:spPr>
            <a:xfrm>
              <a:off x="827056" y="5468017"/>
              <a:ext cx="10477500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左右亮灯数合起来用加法；同一段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连续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翻转用异或记录。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flip 为 1 表示还要传一次翻转，为 0 表示没有待传翻转。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714280" y="3557297"/>
            <a:ext cx="9525" cy="1134075"/>
          </a:xfrm>
          <a:custGeom>
            <a:avLst/>
            <a:gdLst/>
            <a:ahLst/>
            <a:cxnLst/>
            <a:rect l="l" t="t" r="r" b="b"/>
            <a:pathLst>
              <a:path w="9525" h="1134075">
                <a:moveTo>
                  <a:pt x="0" y="0"/>
                </a:moveTo>
                <a:lnTo>
                  <a:pt x="0" y="113407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例6-2：同一段翻两次，会留下什么变化？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4484" y="2375535"/>
            <a:ext cx="10477500" cy="567690"/>
            <a:chOff x="824484" y="2375535"/>
            <a:chExt cx="10477500" cy="567690"/>
          </a:xfrm>
        </p:grpSpPr>
        <p:sp>
          <p:nvSpPr>
            <p:cNvPr id="7" name="body-before"/>
            <p:cNvSpPr/>
            <p:nvPr/>
          </p:nvSpPr>
          <p:spPr>
            <a:xfrm>
              <a:off x="824484" y="2375535"/>
              <a:ext cx="10477500" cy="5676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原状态：0 [1 1 0] 1，整串亮 3 盏。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4484" y="3385185"/>
            <a:ext cx="10477500" cy="567690"/>
            <a:chOff x="824484" y="3385185"/>
            <a:chExt cx="10477500" cy="567690"/>
          </a:xfrm>
        </p:grpSpPr>
        <p:sp>
          <p:nvSpPr>
            <p:cNvPr id="9" name="body-once"/>
            <p:cNvSpPr/>
            <p:nvPr/>
          </p:nvSpPr>
          <p:spPr>
            <a:xfrm>
              <a:off x="824484" y="3385185"/>
              <a:ext cx="10477500" cy="5676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翻转 [2,4]：0 [0 0 1] 1，整串亮 2 盏。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4484" y="4394835"/>
            <a:ext cx="10477500" cy="567690"/>
            <a:chOff x="824484" y="4394835"/>
            <a:chExt cx="10477500" cy="567690"/>
          </a:xfrm>
        </p:grpSpPr>
        <p:sp>
          <p:nvSpPr>
            <p:cNvPr id="11" name="body-twice"/>
            <p:cNvSpPr/>
            <p:nvPr/>
          </p:nvSpPr>
          <p:spPr>
            <a:xfrm>
              <a:off x="824484" y="4394835"/>
              <a:ext cx="10477500" cy="5676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再翻 [2,4]：0 [1 1 0] 1，又亮 3 盏。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580" y="5405152"/>
            <a:ext cx="10477500" cy="676370"/>
            <a:chOff x="828580" y="5405152"/>
            <a:chExt cx="10477500" cy="676370"/>
          </a:xfrm>
        </p:grpSpPr>
        <p:sp>
          <p:nvSpPr>
            <p:cNvPr id="13" name="body-parity"/>
            <p:cNvSpPr/>
            <p:nvPr/>
          </p:nvSpPr>
          <p:spPr>
            <a:xfrm>
              <a:off x="828580" y="5405152"/>
              <a:ext cx="10477500" cy="6763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18"/>
                </a:lnSpc>
              </a:pP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只看中间三盏：ones 为 2→1→2，待传 flip 为 0→1→0。</a:t>
              </a:r>
              <a:br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奇数次翻转等于翻一次，偶数次等于原样不动。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例6-2：向两个孩子传同一次翻转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549" y="2290472"/>
            <a:ext cx="5195186" cy="2371803"/>
            <a:chOff x="828549" y="2290472"/>
            <a:chExt cx="5195186" cy="2371803"/>
          </a:xfrm>
        </p:grpSpPr>
        <p:sp>
          <p:nvSpPr>
            <p:cNvPr id="7" name="TextBox 7"/>
            <p:cNvSpPr txBox="1"/>
            <p:nvPr/>
          </p:nvSpPr>
          <p:spPr>
            <a:xfrm>
              <a:off x="828580" y="2290472"/>
              <a:ext cx="10287000" cy="2099262"/>
            </a:xfrm>
            <a:prstGeom prst="rect">
              <a:avLst/>
            </a:prstGeom>
            <a:ln>
              <a:noFill/>
            </a:ln>
            <a:noFill/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80"/>
                </a:lnSpc>
              </a:pPr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void pushdown(int u, int L, int R) {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 xml:space="preserve">    if (L == R || flip[u] == 0) return;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 xml:space="preserve">    int M = (L + R) / 2;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 xml:space="preserve">    applyFlip(u*2, M-L+1);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 xml:space="preserve">    applyFlip(u*2+1, R-M);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 xml:space="preserve">    flip[u] = 0;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5258467"/>
            <a:ext cx="10477500" cy="839819"/>
            <a:chOff x="827056" y="5258467"/>
            <a:chExt cx="10477500" cy="839819"/>
          </a:xfrm>
        </p:grpSpPr>
        <p:sp>
          <p:nvSpPr>
            <p:cNvPr id="9" name="body-checks"/>
            <p:cNvSpPr/>
            <p:nvPr/>
          </p:nvSpPr>
          <p:spPr>
            <a:xfrm>
              <a:off x="827056" y="5258467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左右孩子分别按自己的长度更新亮灯数，传完清掉父 flip。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父亲的亮灯数不再改；每次操作 O(log n)，空间 O(n)。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714280" y="2290472"/>
            <a:ext cx="9525" cy="2002755"/>
          </a:xfrm>
          <a:custGeom>
            <a:avLst/>
            <a:gdLst/>
            <a:ahLst/>
            <a:cxnLst/>
            <a:rect l="l" t="t" r="r" b="b"/>
            <a:pathLst>
              <a:path w="9525" h="2002755">
                <a:moveTo>
                  <a:pt x="0" y="0"/>
                </a:moveTo>
                <a:lnTo>
                  <a:pt x="0" y="200275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例6-3 无聊的数列：题目要我们做什么？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给定一个整数序列。一次修改把等差数列对应加到 [l,r]：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l 项加 K，第 l+1 项加 K+D，后面每项比前一项的增量多 D。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查询只问一个位置当前的值。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051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676602"/>
            <a:ext cx="10202925" cy="782652"/>
            <a:chOff x="979425" y="3676602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输入：n、m，n 个初值，再给 m 行操作。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l r K D：区间依次加这列增量；2 p：查询第 p 项，输出一行。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56238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743355"/>
            <a:ext cx="10202037" cy="396050"/>
            <a:chOff x="980313" y="4743355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474335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74335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数据范围：n,m≤10⁵，−200≤初值、K、D≤200，1≤l≤r≤n。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例6-3 无聊的数列：对照原题样例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1253300"/>
            <a:chOff x="980313" y="2647950"/>
            <a:chExt cx="5249037" cy="125330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12430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12430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1 2 3 4 5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1 2 4 1 2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387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953000"/>
            <a:ext cx="10202418" cy="753618"/>
            <a:chOff x="979932" y="4953000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给第 2～4 项分别加 1、3、5，数组变为 [1,3,6,9,5]。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所以查询第 3 项，得到 6。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例6-3 无聊的数列：这一段每项加的数还不同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86667"/>
            <a:ext cx="10477500" cy="866108"/>
            <a:chOff x="827056" y="2286667"/>
            <a:chExt cx="10477500" cy="866108"/>
          </a:xfrm>
        </p:grpSpPr>
        <p:sp>
          <p:nvSpPr>
            <p:cNvPr id="7" name="body-task"/>
            <p:cNvSpPr/>
            <p:nvPr/>
          </p:nvSpPr>
          <p:spPr>
            <a:xfrm>
              <a:off x="827056" y="2286667"/>
              <a:ext cx="10477500" cy="8661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 [l,r] 依次加 K、K+D、K+2D……，再查询某一项的值。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相邻增量相差 D，这样的一列数叫等差数列，K 是首项，D 是公差。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4484" y="3566160"/>
            <a:ext cx="10477500" cy="1518666"/>
            <a:chOff x="824484" y="3566160"/>
            <a:chExt cx="10477500" cy="1518666"/>
          </a:xfrm>
        </p:grpSpPr>
        <p:sp>
          <p:nvSpPr>
            <p:cNvPr id="9" name="body-example"/>
            <p:cNvSpPr/>
            <p:nvPr/>
          </p:nvSpPr>
          <p:spPr>
            <a:xfrm>
              <a:off x="824484" y="3566160"/>
              <a:ext cx="10477500" cy="1518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94"/>
                </a:lnSpc>
              </a:pPr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例如原数组：0 0 0 0 0</a:t>
              </a:r>
              <a:br/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 [2,5] 依次加：3、5、7、9</a:t>
              </a:r>
              <a:br/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修改后得到：0 3 5 7 9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487067"/>
            <a:ext cx="10477500" cy="523208"/>
            <a:chOff x="827056" y="5487067"/>
            <a:chExt cx="10477500" cy="523208"/>
          </a:xfrm>
        </p:grpSpPr>
        <p:sp>
          <p:nvSpPr>
            <p:cNvPr id="11" name="body-question"/>
            <p:cNvSpPr/>
            <p:nvPr/>
          </p:nvSpPr>
          <p:spPr>
            <a:xfrm>
              <a:off x="827056" y="5487067"/>
              <a:ext cx="10477500" cy="5232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走到 [4,5] 这块时，它从 7 开始加，不能还把 3 当成它的首项。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例6-3：下标4对应的第一份增量是7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305050"/>
            <a:ext cx="10202418" cy="410718"/>
            <a:chOff x="979932" y="23050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3050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050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请求给 [2,5] 加 3、5、7、9，看看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当前块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[4,5] 应取哪两份增量。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980694" y="3219450"/>
            <a:ext cx="9649206" cy="533400"/>
            <a:chOff x="980694" y="3219450"/>
            <a:chExt cx="9649206" cy="533400"/>
          </a:xfrm>
        </p:grpSpPr>
        <p:grpSp>
          <p:nvGrpSpPr>
            <p:cNvPr id="11" name="Group 11"/>
            <p:cNvGrpSpPr/>
            <p:nvPr/>
          </p:nvGrpSpPr>
          <p:grpSpPr>
            <a:xfrm>
              <a:off x="980694" y="3362325"/>
              <a:ext cx="2210181" cy="381381"/>
              <a:chOff x="980694" y="3362325"/>
              <a:chExt cx="2210181" cy="381381"/>
            </a:xfrm>
          </p:grpSpPr>
          <p:sp>
            <p:nvSpPr>
              <p:cNvPr id="9" name="Rectangle 9"/>
              <p:cNvSpPr/>
              <p:nvPr/>
            </p:nvSpPr>
            <p:spPr>
              <a:xfrm>
                <a:off x="990600" y="3362325"/>
                <a:ext cx="22002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990600" y="3362325"/>
                <a:ext cx="22002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原位置</a:t>
                </a:r>
              </a:p>
            </p:txBody>
          </p:sp>
        </p:grpSp>
        <p:sp>
          <p:nvSpPr>
            <p:cNvPr id="12" name="Rectangle 12"/>
            <p:cNvSpPr/>
            <p:nvPr/>
          </p:nvSpPr>
          <p:spPr>
            <a:xfrm>
              <a:off x="3286125" y="3219450"/>
              <a:ext cx="1438275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3286125" y="3314700"/>
              <a:ext cx="1438275" cy="430227"/>
              <a:chOff x="3286125" y="3314700"/>
              <a:chExt cx="1438275" cy="430227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3286125" y="3314700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3286125" y="3314700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16" name="Rectangle 16"/>
            <p:cNvSpPr/>
            <p:nvPr/>
          </p:nvSpPr>
          <p:spPr>
            <a:xfrm>
              <a:off x="4762500" y="3219450"/>
              <a:ext cx="1438275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19" name="Group 19"/>
            <p:cNvGrpSpPr/>
            <p:nvPr/>
          </p:nvGrpSpPr>
          <p:grpSpPr>
            <a:xfrm>
              <a:off x="4762500" y="3314700"/>
              <a:ext cx="1438275" cy="430227"/>
              <a:chOff x="4762500" y="3314700"/>
              <a:chExt cx="1438275" cy="430227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4762500" y="3314700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4762500" y="3314700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20" name="Rectangle 20"/>
            <p:cNvSpPr/>
            <p:nvPr/>
          </p:nvSpPr>
          <p:spPr>
            <a:xfrm>
              <a:off x="6238875" y="3219450"/>
              <a:ext cx="1438275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6238875" y="3314700"/>
              <a:ext cx="1438275" cy="430227"/>
              <a:chOff x="6238875" y="3314700"/>
              <a:chExt cx="1438275" cy="430227"/>
            </a:xfrm>
          </p:grpSpPr>
          <p:sp>
            <p:nvSpPr>
              <p:cNvPr id="21" name="Rectangle 21"/>
              <p:cNvSpPr/>
              <p:nvPr/>
            </p:nvSpPr>
            <p:spPr>
              <a:xfrm>
                <a:off x="6238875" y="3314700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6238875" y="3314700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sp>
          <p:nvSpPr>
            <p:cNvPr id="24" name="Rectangle 24"/>
            <p:cNvSpPr/>
            <p:nvPr/>
          </p:nvSpPr>
          <p:spPr>
            <a:xfrm>
              <a:off x="7715250" y="3219450"/>
              <a:ext cx="1438275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27" name="Group 27"/>
            <p:cNvGrpSpPr/>
            <p:nvPr/>
          </p:nvGrpSpPr>
          <p:grpSpPr>
            <a:xfrm>
              <a:off x="7715250" y="3314700"/>
              <a:ext cx="1438275" cy="430227"/>
              <a:chOff x="7715250" y="3314700"/>
              <a:chExt cx="1438275" cy="430227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7715250" y="3314700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7715250" y="3314700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  <p:sp>
          <p:nvSpPr>
            <p:cNvPr id="28" name="Rectangle 28"/>
            <p:cNvSpPr/>
            <p:nvPr/>
          </p:nvSpPr>
          <p:spPr>
            <a:xfrm>
              <a:off x="9191625" y="3219450"/>
              <a:ext cx="1438275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31" name="Group 31"/>
            <p:cNvGrpSpPr/>
            <p:nvPr/>
          </p:nvGrpSpPr>
          <p:grpSpPr>
            <a:xfrm>
              <a:off x="9191625" y="3314700"/>
              <a:ext cx="1438275" cy="430227"/>
              <a:chOff x="9191625" y="3314700"/>
              <a:chExt cx="1438275" cy="430227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9191625" y="3314700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9191625" y="3314700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5</a:t>
                </a:r>
              </a:p>
            </p:txBody>
          </p:sp>
        </p:grpSp>
      </p:grpSp>
      <p:grpSp>
        <p:nvGrpSpPr>
          <p:cNvPr id="56" name="Group 56"/>
          <p:cNvGrpSpPr/>
          <p:nvPr/>
        </p:nvGrpSpPr>
        <p:grpSpPr>
          <a:xfrm>
            <a:off x="980694" y="4267200"/>
            <a:ext cx="9649206" cy="533400"/>
            <a:chOff x="980694" y="4267200"/>
            <a:chExt cx="9649206" cy="533400"/>
          </a:xfrm>
        </p:grpSpPr>
        <p:grpSp>
          <p:nvGrpSpPr>
            <p:cNvPr id="35" name="Group 35"/>
            <p:cNvGrpSpPr/>
            <p:nvPr/>
          </p:nvGrpSpPr>
          <p:grpSpPr>
            <a:xfrm>
              <a:off x="980694" y="4410075"/>
              <a:ext cx="2210181" cy="381381"/>
              <a:chOff x="980694" y="4410075"/>
              <a:chExt cx="2210181" cy="381381"/>
            </a:xfrm>
          </p:grpSpPr>
          <p:sp>
            <p:nvSpPr>
              <p:cNvPr id="33" name="Rectangle 33"/>
              <p:cNvSpPr/>
              <p:nvPr/>
            </p:nvSpPr>
            <p:spPr>
              <a:xfrm>
                <a:off x="990600" y="4410075"/>
                <a:ext cx="22002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990600" y="4410075"/>
                <a:ext cx="22002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本次增量</a:t>
                </a:r>
              </a:p>
            </p:txBody>
          </p:sp>
        </p:grpSp>
        <p:sp>
          <p:nvSpPr>
            <p:cNvPr id="36" name="Rectangle 36"/>
            <p:cNvSpPr/>
            <p:nvPr/>
          </p:nvSpPr>
          <p:spPr>
            <a:xfrm>
              <a:off x="3286125" y="4267200"/>
              <a:ext cx="1438275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39" name="Group 39"/>
            <p:cNvGrpSpPr/>
            <p:nvPr/>
          </p:nvGrpSpPr>
          <p:grpSpPr>
            <a:xfrm>
              <a:off x="3286125" y="4362450"/>
              <a:ext cx="1438275" cy="430227"/>
              <a:chOff x="3286125" y="4362450"/>
              <a:chExt cx="1438275" cy="430227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3286125" y="4362450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3286125" y="4362450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40" name="Rectangle 40"/>
            <p:cNvSpPr/>
            <p:nvPr/>
          </p:nvSpPr>
          <p:spPr>
            <a:xfrm>
              <a:off x="4762500" y="4267200"/>
              <a:ext cx="1438275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43" name="Group 43"/>
            <p:cNvGrpSpPr/>
            <p:nvPr/>
          </p:nvGrpSpPr>
          <p:grpSpPr>
            <a:xfrm>
              <a:off x="4762500" y="4362450"/>
              <a:ext cx="1438275" cy="430227"/>
              <a:chOff x="4762500" y="4362450"/>
              <a:chExt cx="1438275" cy="430227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4762500" y="4362450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2" name="TextBox 42"/>
              <p:cNvSpPr txBox="1"/>
              <p:nvPr/>
            </p:nvSpPr>
            <p:spPr>
              <a:xfrm>
                <a:off x="4762500" y="4362450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sp>
          <p:nvSpPr>
            <p:cNvPr id="44" name="Rectangle 44"/>
            <p:cNvSpPr/>
            <p:nvPr/>
          </p:nvSpPr>
          <p:spPr>
            <a:xfrm>
              <a:off x="6238875" y="4267200"/>
              <a:ext cx="1438275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47" name="Group 47"/>
            <p:cNvGrpSpPr/>
            <p:nvPr/>
          </p:nvGrpSpPr>
          <p:grpSpPr>
            <a:xfrm>
              <a:off x="6238875" y="4362450"/>
              <a:ext cx="1438275" cy="430227"/>
              <a:chOff x="6238875" y="4362450"/>
              <a:chExt cx="1438275" cy="430227"/>
            </a:xfrm>
          </p:grpSpPr>
          <p:sp>
            <p:nvSpPr>
              <p:cNvPr id="45" name="Rectangle 45"/>
              <p:cNvSpPr/>
              <p:nvPr/>
            </p:nvSpPr>
            <p:spPr>
              <a:xfrm>
                <a:off x="6238875" y="4362450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6" name="TextBox 46"/>
              <p:cNvSpPr txBox="1"/>
              <p:nvPr/>
            </p:nvSpPr>
            <p:spPr>
              <a:xfrm>
                <a:off x="6238875" y="4362450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5</a:t>
                </a:r>
              </a:p>
            </p:txBody>
          </p:sp>
        </p:grpSp>
        <p:sp>
          <p:nvSpPr>
            <p:cNvPr id="48" name="Rectangle 48"/>
            <p:cNvSpPr/>
            <p:nvPr/>
          </p:nvSpPr>
          <p:spPr>
            <a:xfrm>
              <a:off x="7715250" y="4267200"/>
              <a:ext cx="1438275" cy="5334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51" name="Group 51"/>
            <p:cNvGrpSpPr/>
            <p:nvPr/>
          </p:nvGrpSpPr>
          <p:grpSpPr>
            <a:xfrm>
              <a:off x="7715250" y="4362450"/>
              <a:ext cx="1438275" cy="430227"/>
              <a:chOff x="7715250" y="4362450"/>
              <a:chExt cx="1438275" cy="430227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7715250" y="4362450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0" name="TextBox 50"/>
              <p:cNvSpPr txBox="1"/>
              <p:nvPr/>
            </p:nvSpPr>
            <p:spPr>
              <a:xfrm>
                <a:off x="7715250" y="4362450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7</a:t>
                </a:r>
              </a:p>
            </p:txBody>
          </p:sp>
        </p:grpSp>
        <p:sp>
          <p:nvSpPr>
            <p:cNvPr id="52" name="Rectangle 52"/>
            <p:cNvSpPr/>
            <p:nvPr/>
          </p:nvSpPr>
          <p:spPr>
            <a:xfrm>
              <a:off x="9191625" y="4267200"/>
              <a:ext cx="1438275" cy="5334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55" name="Group 55"/>
            <p:cNvGrpSpPr/>
            <p:nvPr/>
          </p:nvGrpSpPr>
          <p:grpSpPr>
            <a:xfrm>
              <a:off x="9191625" y="4362450"/>
              <a:ext cx="1438275" cy="430227"/>
              <a:chOff x="9191625" y="4362450"/>
              <a:chExt cx="1438275" cy="430227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9191625" y="4362450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4" name="TextBox 54"/>
              <p:cNvSpPr txBox="1"/>
              <p:nvPr/>
            </p:nvSpPr>
            <p:spPr>
              <a:xfrm>
                <a:off x="9191625" y="4362450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9</a:t>
                </a:r>
              </a:p>
            </p:txBody>
          </p:sp>
        </p:grpSp>
      </p:grpSp>
      <p:sp>
        <p:nvSpPr>
          <p:cNvPr id="57" name="Freeform 57"/>
          <p:cNvSpPr/>
          <p:nvPr/>
        </p:nvSpPr>
        <p:spPr>
          <a:xfrm>
            <a:off x="990600" y="52197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60" name="Group 60"/>
          <p:cNvGrpSpPr/>
          <p:nvPr/>
        </p:nvGrpSpPr>
        <p:grpSpPr>
          <a:xfrm>
            <a:off x="979932" y="5429250"/>
            <a:ext cx="10202418" cy="410718"/>
            <a:chOff x="979932" y="5429250"/>
            <a:chExt cx="10202418" cy="410718"/>
          </a:xfrm>
        </p:grpSpPr>
        <p:sp>
          <p:nvSpPr>
            <p:cNvPr id="58" name="Rectangle 58"/>
            <p:cNvSpPr/>
            <p:nvPr/>
          </p:nvSpPr>
          <p:spPr>
            <a:xfrm>
              <a:off x="990600" y="54292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59" name="TextBox 59"/>
            <p:cNvSpPr txBox="1"/>
            <p:nvPr/>
          </p:nvSpPr>
          <p:spPr>
            <a:xfrm>
              <a:off x="990600" y="54292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高亮的第 4、5 项分别加 7、9，这块的首项为 7，公差仍为 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例6-3：标记的首项，要对应当前块的左端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86667"/>
            <a:ext cx="10477500" cy="849344"/>
            <a:chOff x="827056" y="2286667"/>
            <a:chExt cx="10477500" cy="849344"/>
          </a:xfrm>
        </p:grpSpPr>
        <p:sp>
          <p:nvSpPr>
            <p:cNvPr id="7" name="body-anchor-definition"/>
            <p:cNvSpPr/>
            <p:nvPr/>
          </p:nvSpPr>
          <p:spPr>
            <a:xfrm>
              <a:off x="827056" y="228666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请求从 l 开始，首项是 K；当前树区间从 L 开始。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走过 L−l 个位置，每步多 D，所以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当前块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首项为 K+(L−l)D。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4484" y="3566160"/>
            <a:ext cx="10477500" cy="1518666"/>
            <a:chOff x="824484" y="3566160"/>
            <a:chExt cx="10477500" cy="1518666"/>
          </a:xfrm>
        </p:grpSpPr>
        <p:sp>
          <p:nvSpPr>
            <p:cNvPr id="9" name="body-position-strip"/>
            <p:cNvSpPr/>
            <p:nvPr/>
          </p:nvSpPr>
          <p:spPr>
            <a:xfrm>
              <a:off x="824484" y="3566160"/>
              <a:ext cx="10477500" cy="1518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94"/>
                </a:lnSpc>
              </a:pPr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位置：2、3、4、5</a:t>
              </a:r>
              <a:br/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增量：3、5、7、9</a:t>
              </a:r>
              <a:br/>
              <a:r>
                <a:rPr lang="zh-CN" sz="27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当前块</a:t>
              </a:r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 L=4 开始，首项就是 3+(4−2)×2=7。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468017"/>
            <a:ext cx="10477500" cy="532733"/>
            <a:chOff x="827056" y="5468017"/>
            <a:chExt cx="10477500" cy="532733"/>
          </a:xfrm>
        </p:grpSpPr>
        <p:sp>
          <p:nvSpPr>
            <p:cNvPr id="11" name="body-local-anchor"/>
            <p:cNvSpPr/>
            <p:nvPr/>
          </p:nvSpPr>
          <p:spPr>
            <a:xfrm>
              <a:off x="827056" y="5468017"/>
              <a:ext cx="10477500" cy="5327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[4,5] 的标记应为 first=7、diff=2。first 始终指这块左端点的增量。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等差增量相加，为什么只需记首项和公差？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同一块先加 [7,9]，又加 [1,4]，每个位置把自己的两份增量相加。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14700"/>
            <a:ext cx="10202925" cy="1135077"/>
            <a:chOff x="979425" y="3314700"/>
            <a:chExt cx="10202925" cy="1135077"/>
          </a:xfrm>
        </p:grpSpPr>
        <p:sp>
          <p:nvSpPr>
            <p:cNvPr id="9" name="Rectangle 9"/>
            <p:cNvSpPr/>
            <p:nvPr/>
          </p:nvSpPr>
          <p:spPr>
            <a:xfrm>
              <a:off x="990600" y="33147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147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得到 [8,13]。第一份增量由 7+1=8 确定，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相邻差由 2+3=5 确定，所以合起来仍是一列等差数。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更长的块也一样：每往后一步，两列各多自己的公差，合计就多公差之和。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625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同一块可以累计 first 与 diff；传到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起点的孩子前，要先换算首项。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例6-3：每项增量不同，整段和要增加多少？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77142"/>
            <a:ext cx="10477500" cy="759882"/>
            <a:chOff x="827056" y="2277142"/>
            <a:chExt cx="10477500" cy="759882"/>
          </a:xfrm>
        </p:grpSpPr>
        <p:sp>
          <p:nvSpPr>
            <p:cNvPr id="7" name="body-length"/>
            <p:cNvSpPr/>
            <p:nvPr/>
          </p:nvSpPr>
          <p:spPr>
            <a:xfrm>
              <a:off x="827056" y="2277142"/>
              <a:ext cx="10477500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当前块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长 len=R−L+1，首项 first，公差 diff，末项是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first+(len−1)diff。</a:t>
              </a:r>
            </a:p>
          </p:txBody>
        </p:sp>
      </p:grpSp>
      <mc:AlternateContent>
        <mc:Choice Requires="a14">
          <p:sp>
            <p:nvSpPr>
              <p:cNvPr id="9" name="progression-sum"/>
              <p:cNvSpPr txBox="1">
                <a:spLocks noGrp="1"/>
              </p:cNvSpPr>
              <p:nvPr/>
            </p:nvSpPr>
            <p:spPr>
              <a:xfrm>
                <a:off x="838200" y="2914650"/>
                <a:ext cx="10515600" cy="87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Δ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S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fPr>
                        <m:num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len</m:t>
                          </m:r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2first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+</m:t>
                              </m:r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len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1</m:t>
                                  </m:r>
                                </m:e>
                              </m:d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diff</m:t>
                              </m:r>
                            </m:e>
                          </m:d>
                        </m:num>
                        <m:den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827056" y="4182142"/>
            <a:ext cx="10477500" cy="513683"/>
            <a:chOff x="827056" y="4182142"/>
            <a:chExt cx="10477500" cy="513683"/>
          </a:xfrm>
        </p:grpSpPr>
        <p:sp>
          <p:nvSpPr>
            <p:cNvPr id="10" name="body-sum-example"/>
            <p:cNvSpPr/>
            <p:nvPr/>
          </p:nvSpPr>
          <p:spPr>
            <a:xfrm>
              <a:off x="827056" y="4182142"/>
              <a:ext cx="10477500" cy="5136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[4,5] 加 7、9，这块的和一共增加 16。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7056" y="5125117"/>
            <a:ext cx="10477500" cy="875633"/>
            <a:chOff x="827056" y="5125117"/>
            <a:chExt cx="10477500" cy="875633"/>
          </a:xfrm>
        </p:grpSpPr>
        <p:sp>
          <p:nvSpPr>
            <p:cNvPr id="12" name="body-composition"/>
            <p:cNvSpPr/>
            <p:nvPr/>
          </p:nvSpPr>
          <p:spPr>
            <a:xfrm>
              <a:off x="827056" y="5125117"/>
              <a:ext cx="10477500" cy="8756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同一块再加 1、4，两次合起来加的是 8、13。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首项 7+1=8，公差 2+3=5；能相加的前提是起点相同。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例6-3：传给右孩子的第一份增量是多少？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714500" y="2266950"/>
            <a:ext cx="8763000" cy="2095500"/>
            <a:chOff x="1714500" y="2266950"/>
            <a:chExt cx="8763000" cy="2095500"/>
          </a:xfrm>
        </p:grpSpPr>
        <p:sp>
          <p:nvSpPr>
            <p:cNvPr id="7" name="Line 7"/>
            <p:cNvSpPr/>
            <p:nvPr/>
          </p:nvSpPr>
          <p:spPr>
            <a:xfrm>
              <a:off x="3429000" y="2838450"/>
              <a:ext cx="2667000" cy="952500"/>
            </a:xfrm>
            <a:custGeom>
              <a:avLst/>
              <a:gdLst/>
              <a:ahLst/>
              <a:cxnLst/>
              <a:rect l="l" t="t" r="r" b="b"/>
              <a:pathLst>
                <a:path w="2667000" h="952500">
                  <a:moveTo>
                    <a:pt x="2667000" y="0"/>
                  </a:moveTo>
                  <a:lnTo>
                    <a:pt x="0" y="95250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6096000" y="2838450"/>
              <a:ext cx="2667000" cy="952500"/>
            </a:xfrm>
            <a:custGeom>
              <a:avLst/>
              <a:gdLst/>
              <a:ahLst/>
              <a:cxnLst/>
              <a:rect l="l" t="t" r="r" b="b"/>
              <a:pathLst>
                <a:path w="2667000" h="952500">
                  <a:moveTo>
                    <a:pt x="0" y="0"/>
                  </a:moveTo>
                  <a:lnTo>
                    <a:pt x="2667000" y="95250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1" name="textbox-parent"/>
            <p:cNvSpPr/>
            <p:nvPr/>
          </p:nvSpPr>
          <p:spPr>
            <a:xfrm>
              <a:off x="3952875" y="2266950"/>
              <a:ext cx="4286250" cy="571500"/>
            </a:xfrm>
            <a:prstGeom prst="roundRect">
              <a:avLst>
                <a:gd name="adj" fmla="val 20000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[4,5]：first=7，diff=2</a:t>
              </a:r>
            </a:p>
          </p:txBody>
        </p:sp>
        <p:sp>
          <p:nvSpPr>
            <p:cNvPr id="14" name="textbox-left"/>
            <p:cNvSpPr/>
            <p:nvPr/>
          </p:nvSpPr>
          <p:spPr>
            <a:xfrm>
              <a:off x="1714500" y="3790950"/>
              <a:ext cx="3429000" cy="571500"/>
            </a:xfrm>
            <a:prstGeom prst="roundRect">
              <a:avLst>
                <a:gd name="adj" fmla="val 20000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[4,4]：加7</a:t>
              </a:r>
            </a:p>
          </p:txBody>
        </p:sp>
        <p:sp>
          <p:nvSpPr>
            <p:cNvPr id="17" name="textbox-right"/>
            <p:cNvSpPr/>
            <p:nvPr/>
          </p:nvSpPr>
          <p:spPr>
            <a:xfrm>
              <a:off x="7048500" y="3790950"/>
              <a:ext cx="3429000" cy="571500"/>
            </a:xfrm>
            <a:prstGeom prst="roundRect">
              <a:avLst>
                <a:gd name="adj" fmla="val 20000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[5,5]：加9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7056" y="5087017"/>
            <a:ext cx="10477500" cy="923258"/>
            <a:chOff x="827056" y="5087017"/>
            <a:chExt cx="10477500" cy="923258"/>
          </a:xfrm>
        </p:grpSpPr>
        <p:sp>
          <p:nvSpPr>
            <p:cNvPr id="19" name="body-rules"/>
            <p:cNvSpPr/>
            <p:nvPr/>
          </p:nvSpPr>
          <p:spPr>
            <a:xfrm>
              <a:off x="827056" y="5087017"/>
              <a:ext cx="10477500" cy="9232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左孩子仍从 L 开始，首项不变。右孩子从 M+1 开始，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首项要变为 first+(M+1−L)×diff；两边公差相同，传完父标记清零。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例6-3：两次换起点，代码要分清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549" y="2261897"/>
            <a:ext cx="5460616" cy="1666953"/>
            <a:chOff x="828549" y="2261897"/>
            <a:chExt cx="5460616" cy="1666953"/>
          </a:xfrm>
        </p:grpSpPr>
        <p:sp>
          <p:nvSpPr>
            <p:cNvPr id="7" name="TextBox 7"/>
            <p:cNvSpPr txBox="1"/>
            <p:nvPr/>
          </p:nvSpPr>
          <p:spPr>
            <a:xfrm>
              <a:off x="828580" y="2261897"/>
              <a:ext cx="10287000" cy="1520142"/>
            </a:xfrm>
            <a:prstGeom prst="rect">
              <a:avLst/>
            </a:prstGeom>
            <a:ln>
              <a:noFill/>
            </a:ln>
            <a:noFill/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80"/>
                </a:lnSpc>
              </a:pPr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void apply(int u,int L,int R,ll x,ll d) {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 xml:space="preserve">    ll len=R-L+1;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 xml:space="preserve">    sum[u] += len*(2*x+(len-1)*d)/2;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 xml:space="preserve">    first[u] += x; diff[u] += d;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8580" y="4328827"/>
            <a:ext cx="10477500" cy="695420"/>
            <a:chOff x="828580" y="4328827"/>
            <a:chExt cx="10477500" cy="695420"/>
          </a:xfrm>
        </p:grpSpPr>
        <p:sp>
          <p:nvSpPr>
            <p:cNvPr id="9" name="TextBox 9"/>
            <p:cNvSpPr/>
            <p:nvPr/>
          </p:nvSpPr>
          <p:spPr>
            <a:xfrm>
              <a:off x="828580" y="4328827"/>
              <a:ext cx="10477500" cy="6954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完整覆盖时，从请求左端 l 换到</a:t>
              </a:r>
              <a:r>
                <a:rPr lang="zh-CN" sz="19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当前块</a:t>
              </a: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左端 L。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8580" y="5309902"/>
            <a:ext cx="10477500" cy="695420"/>
            <a:chOff x="828580" y="5309902"/>
            <a:chExt cx="10477500" cy="695420"/>
          </a:xfrm>
        </p:grpSpPr>
        <p:sp>
          <p:nvSpPr>
            <p:cNvPr id="11" name="TextBox 11"/>
            <p:cNvSpPr/>
            <p:nvPr/>
          </p:nvSpPr>
          <p:spPr>
            <a:xfrm>
              <a:off x="828580" y="5309902"/>
              <a:ext cx="10477500" cy="6954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下传右侧时，从父块左端 L 换到右孩子左端 M+1。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714280" y="2261897"/>
            <a:ext cx="9525" cy="1423635"/>
          </a:xfrm>
          <a:custGeom>
            <a:avLst/>
            <a:gdLst/>
            <a:ahLst/>
            <a:cxnLst/>
            <a:rect l="l" t="t" r="r" b="b"/>
            <a:pathLst>
              <a:path w="9525" h="1423635">
                <a:moveTo>
                  <a:pt x="0" y="0"/>
                </a:moveTo>
                <a:lnTo>
                  <a:pt x="0" y="142363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例6-3 无聊的数列：完整覆盖时，换算当前块的首项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请求参数是 l、r、K、D，当前结点范围是 L、R。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43250"/>
            <a:ext cx="10201911" cy="391209"/>
            <a:chOff x="980439" y="3143250"/>
            <a:chExt cx="10201911" cy="391209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43250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apply(u, L, R, K + 1LL*(L-l)*D, D);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43250"/>
            <a:ext cx="9525" cy="323898"/>
          </a:xfrm>
          <a:custGeom>
            <a:avLst/>
            <a:gdLst/>
            <a:ahLst/>
            <a:cxnLst/>
            <a:rect l="l" t="t" r="r" b="b"/>
            <a:pathLst>
              <a:path w="9525" h="323898">
                <a:moveTo>
                  <a:pt x="0" y="0"/>
                </a:moveTo>
                <a:lnTo>
                  <a:pt x="0" y="3238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019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143375"/>
            <a:ext cx="10202418" cy="753618"/>
            <a:chOff x="979932" y="4143375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143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143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只有 [L,R] 整块在 [l,r] 中时，才用这一行。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例如请求从 2 开始加 3、公差 2，走到 L=4 时，传入的首项是 7。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例6-3 无聊的数列：下传到右孩子时，再换一次起点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父亲已经记录 first[u]、diff[u]，它们相对父区间左端 L。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43250"/>
            <a:ext cx="10201911" cy="1248459"/>
            <a:chOff x="980439" y="3143250"/>
            <a:chExt cx="10201911" cy="1248459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4325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ll rightFirst = first[u] + 1LL*(M+1-L)*diff[u];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apply(u*2, L, M, first[u], diff[u]);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apply(u*2+1, M+1, R, rightFirst, diff[u]);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first[u] = diff[u] = 0;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43250"/>
            <a:ext cx="9525" cy="1181148"/>
          </a:xfrm>
          <a:custGeom>
            <a:avLst/>
            <a:gdLst/>
            <a:ahLst/>
            <a:cxnLst/>
            <a:rect l="l" t="t" r="r" b="b"/>
            <a:pathLst>
              <a:path w="9525" h="1181148">
                <a:moveTo>
                  <a:pt x="0" y="0"/>
                </a:moveTo>
                <a:lnTo>
                  <a:pt x="0" y="11811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5625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686348"/>
            <a:ext cx="10202418" cy="753618"/>
            <a:chOff x="979932" y="4686348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68634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68634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右孩子起点是 M+1，要跨过 M+1−L 个位置。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进入孩子前下传；仅当 first、diff 都为 0 时，才可跳过。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例6-3：首项是0，也可能还有更新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05717"/>
            <a:ext cx="10477500" cy="849344"/>
            <a:chOff x="827056" y="2305717"/>
            <a:chExt cx="10477500" cy="849344"/>
          </a:xfrm>
        </p:grpSpPr>
        <p:sp>
          <p:nvSpPr>
            <p:cNvPr id="7" name="body-constant"/>
            <p:cNvSpPr/>
            <p:nvPr/>
          </p:nvSpPr>
          <p:spPr>
            <a:xfrm>
              <a:off x="827056" y="23057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D=0 时，每项都加 K，应该回到普通区间加。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 为负数时，增量逐项递减，首项与公差的规则仍然适用。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696367"/>
            <a:ext cx="10477500" cy="849344"/>
            <a:chOff x="827056" y="3696367"/>
            <a:chExt cx="10477500" cy="849344"/>
          </a:xfrm>
        </p:grpSpPr>
        <p:sp>
          <p:nvSpPr>
            <p:cNvPr id="9" name="body-zero-first"/>
            <p:cNvSpPr/>
            <p:nvPr/>
          </p:nvSpPr>
          <p:spPr>
            <a:xfrm>
              <a:off x="827056" y="369636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first=0、diff=2，三个位置要加 0、2、4。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只看 first==0 就跳过，会漏掉后面两个位置。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182267"/>
            <a:ext cx="10477500" cy="849344"/>
            <a:chOff x="827056" y="5182267"/>
            <a:chExt cx="10477500" cy="849344"/>
          </a:xfrm>
        </p:grpSpPr>
        <p:sp>
          <p:nvSpPr>
            <p:cNvPr id="11" name="body-checks"/>
            <p:cNvSpPr/>
            <p:nvPr/>
          </p:nvSpPr>
          <p:spPr>
            <a:xfrm>
              <a:off x="827056" y="518226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只有 first、diff 都为 0，才没有待传操作。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单点查询沿途下传；每次 O(log n)，空间 O(n)，计算用 </a:t>
              </a:r>
              <a:r>
                <a:rPr lang="en-US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long long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模拟练习：换到另一块，首项该是多少？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300"/>
            <a:ext cx="10202925" cy="1135077"/>
            <a:chOff x="979425" y="24003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4003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4003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 [2,5] 依次加 3、5、7、9。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走到 [4,5] 时，first、diff 是多少？若再加 [1,4] 这列增量，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合起来呢？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42386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4572000"/>
            <a:ext cx="10202925" cy="782652"/>
            <a:chOff x="979425" y="4572000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[4,5] 的 first=7、diff=2。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再对应加 [1,4]，总增量为 [8,13]，所以 first=8、diff=5。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例6-4 扶苏的问题：题目要我们做什么？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一个序列需要支持整段重新赋值、整段增加，以及区间最大值查询。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赋值会替换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；加数是在当时的值上继续增加。两种更新可以交错。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5272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324177"/>
            <a:ext cx="10202925" cy="1135077"/>
            <a:chOff x="979425" y="3324177"/>
            <a:chExt cx="10202925" cy="1135077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输入：n、q，n 个初值，再给 q 行操作。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l r x：都改成 x；2 l r x：都加 x；3 l r：查询最大值。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每次操作 3 输出一行。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56238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743355"/>
            <a:ext cx="10202037" cy="396050"/>
            <a:chOff x="980313" y="4743355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474335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74335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数据范围：n,q≤10⁶，|初值|、|x|≤10⁹；累计值用 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long long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6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例6-4 扶苏的问题：对照原题样例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313" y="2266950"/>
            <a:ext cx="3296412" cy="396050"/>
            <a:chOff x="980313" y="2266950"/>
            <a:chExt cx="3296412" cy="396050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输入（前半）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61713" y="2266950"/>
            <a:ext cx="3296412" cy="396050"/>
            <a:chOff x="4561713" y="2266950"/>
            <a:chExt cx="3296412" cy="396050"/>
          </a:xfrm>
        </p:grpSpPr>
        <p:sp>
          <p:nvSpPr>
            <p:cNvPr id="9" name="Rectangle 9"/>
            <p:cNvSpPr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输入（接左列）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6463" y="2266950"/>
            <a:ext cx="2867787" cy="396050"/>
            <a:chOff x="8276463" y="2266950"/>
            <a:chExt cx="2867787" cy="396050"/>
          </a:xfrm>
        </p:grpSpPr>
        <p:sp>
          <p:nvSpPr>
            <p:cNvPr id="12" name="Rectangle 12"/>
            <p:cNvSpPr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949" y="2714625"/>
            <a:ext cx="3295776" cy="1200228"/>
            <a:chOff x="980949" y="2714625"/>
            <a:chExt cx="3295776" cy="1200228"/>
          </a:xfrm>
        </p:grpSpPr>
        <p:sp>
          <p:nvSpPr>
            <p:cNvPr id="15" name="Rectangle 15"/>
            <p:cNvSpPr/>
            <p:nvPr/>
          </p:nvSpPr>
          <p:spPr>
            <a:xfrm>
              <a:off x="9906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906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6 6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1 1 4 5 1 4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1 1 2 6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2 3 4 2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562349" y="2714625"/>
            <a:ext cx="3295776" cy="1200228"/>
            <a:chOff x="4562349" y="2714625"/>
            <a:chExt cx="3295776" cy="1200228"/>
          </a:xfrm>
        </p:grpSpPr>
        <p:sp>
          <p:nvSpPr>
            <p:cNvPr id="18" name="Rectangle 18"/>
            <p:cNvSpPr/>
            <p:nvPr/>
          </p:nvSpPr>
          <p:spPr>
            <a:xfrm>
              <a:off x="45720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45720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3 1 4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3 2 3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1 6 -1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3 1 6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277099" y="2714625"/>
            <a:ext cx="2867151" cy="924003"/>
            <a:chOff x="8277099" y="2714625"/>
            <a:chExt cx="2867151" cy="924003"/>
          </a:xfrm>
        </p:grpSpPr>
        <p:sp>
          <p:nvSpPr>
            <p:cNvPr id="21" name="Rectangle 21"/>
            <p:cNvSpPr/>
            <p:nvPr/>
          </p:nvSpPr>
          <p:spPr>
            <a:xfrm>
              <a:off x="8286750" y="2714625"/>
              <a:ext cx="2857500" cy="9143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286750" y="2714625"/>
              <a:ext cx="2857500" cy="9143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7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-1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990600" y="48387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7" name="Group 27"/>
          <p:cNvGrpSpPr/>
          <p:nvPr/>
        </p:nvGrpSpPr>
        <p:grpSpPr>
          <a:xfrm>
            <a:off x="979932" y="4953000"/>
            <a:ext cx="10202418" cy="753618"/>
            <a:chOff x="979932" y="4953000"/>
            <a:chExt cx="10202418" cy="753618"/>
          </a:xfrm>
        </p:grpSpPr>
        <p:sp>
          <p:nvSpPr>
            <p:cNvPr id="25" name="Rectangle 25"/>
            <p:cNvSpPr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前两项设为 6，第 3、4 项加 2，得到 [6,6,6,7,1,4]。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 [1,4] 得 7，查 [2,3] 得 6。全体设为 −1 后，最大值也是 −1。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例6-4 扶苏的问题：重新赋值以后，旧加数还算吗？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86667"/>
            <a:ext cx="10477500" cy="1306544"/>
            <a:chOff x="827056" y="2286667"/>
            <a:chExt cx="10477500" cy="1306544"/>
          </a:xfrm>
        </p:grpSpPr>
        <p:sp>
          <p:nvSpPr>
            <p:cNvPr id="7" name="body-operations"/>
            <p:cNvSpPr/>
            <p:nvPr/>
          </p:nvSpPr>
          <p:spPr>
            <a:xfrm>
              <a:off x="827056" y="2286667"/>
              <a:ext cx="10477500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这次支持三类操作：整段设成 x、整段加 x、查询区间最大值。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设成 x 后最大值为 x；每项加 x 后，最大值也加 x。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4020217"/>
            <a:ext cx="10477500" cy="849344"/>
            <a:chOff x="827056" y="4020217"/>
            <a:chExt cx="10477500" cy="849344"/>
          </a:xfrm>
        </p:grpSpPr>
        <p:sp>
          <p:nvSpPr>
            <p:cNvPr id="9" name="body-size"/>
            <p:cNvSpPr/>
            <p:nvPr/>
          </p:nvSpPr>
          <p:spPr>
            <a:xfrm>
              <a:off x="827056" y="40202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n、q 可达 10⁶，逐个位置处理很慢；多次加数还可能超出 32 位范围。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更麻烦的是，新的赋值会覆盖旧修改，两种标记不能都只做累加。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468017"/>
            <a:ext cx="10477500" cy="523208"/>
            <a:chOff x="827056" y="5468017"/>
            <a:chExt cx="10477500" cy="523208"/>
          </a:xfrm>
        </p:grpSpPr>
        <p:sp>
          <p:nvSpPr>
            <p:cNvPr id="11" name="body-question"/>
            <p:cNvSpPr/>
            <p:nvPr/>
          </p:nvSpPr>
          <p:spPr>
            <a:xfrm>
              <a:off x="827056" y="5468017"/>
              <a:ext cx="10477500" cy="5232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例如先给整段加 3，随后又把整段设成 0，之前的“加 3”还需要保留吗？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例6-4：先赋0再加3，与先加3再赋0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86667"/>
            <a:ext cx="10477500" cy="532733"/>
            <a:chOff x="827056" y="2286667"/>
            <a:chExt cx="10477500" cy="532733"/>
          </a:xfrm>
        </p:grpSpPr>
        <p:sp>
          <p:nvSpPr>
            <p:cNvPr id="7" name="body-initial"/>
            <p:cNvSpPr/>
            <p:nvPr/>
          </p:nvSpPr>
          <p:spPr>
            <a:xfrm>
              <a:off x="827056" y="2286667"/>
              <a:ext cx="10477500" cy="5327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两种方案都从 [2,4,1] 出发，对整个区间操作。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4484" y="3185160"/>
            <a:ext cx="10477500" cy="1023366"/>
            <a:chOff x="824484" y="3185160"/>
            <a:chExt cx="10477500" cy="1023366"/>
          </a:xfrm>
        </p:grpSpPr>
        <p:sp>
          <p:nvSpPr>
            <p:cNvPr id="9" name="body-set-then-add"/>
            <p:cNvSpPr/>
            <p:nvPr/>
          </p:nvSpPr>
          <p:spPr>
            <a:xfrm>
              <a:off x="824484" y="3185160"/>
              <a:ext cx="10477500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94"/>
                </a:lnSpc>
              </a:pPr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先设成 0，得到 [0,0,0]；</a:t>
              </a:r>
              <a:br/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再加 3，得到 [3,3,3]，最大值 3。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4484" y="4613910"/>
            <a:ext cx="10477500" cy="1023366"/>
            <a:chOff x="824484" y="4613910"/>
            <a:chExt cx="10477500" cy="1023366"/>
          </a:xfrm>
        </p:grpSpPr>
        <p:sp>
          <p:nvSpPr>
            <p:cNvPr id="11" name="body-add-then-set"/>
            <p:cNvSpPr/>
            <p:nvPr/>
          </p:nvSpPr>
          <p:spPr>
            <a:xfrm>
              <a:off x="824484" y="4613910"/>
              <a:ext cx="10477500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94"/>
                </a:lnSpc>
              </a:pPr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先加 3，得到 [5,7,4]；</a:t>
              </a:r>
              <a:br/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再设成 0，得到 [0,0,0]，最大值 0。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580" y="5748052"/>
            <a:ext cx="10477500" cy="371570"/>
            <a:chOff x="828580" y="5748052"/>
            <a:chExt cx="10477500" cy="371570"/>
          </a:xfrm>
        </p:grpSpPr>
        <p:sp>
          <p:nvSpPr>
            <p:cNvPr id="13" name="body-order"/>
            <p:cNvSpPr/>
            <p:nvPr/>
          </p:nvSpPr>
          <p:spPr>
            <a:xfrm>
              <a:off x="828580" y="5748052"/>
              <a:ext cx="1047750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新赋值覆盖以前的操作；赋值以后再加的数，要计入新的常量。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一个数值0，能同时表示两种状态吗？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一块原来是 [2,4]。现在考虑“没修改”和“整段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赋成 0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”。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14700"/>
            <a:ext cx="10202925" cy="1135077"/>
            <a:chOff x="979425" y="3314700"/>
            <a:chExt cx="10202925" cy="1135077"/>
          </a:xfrm>
        </p:grpSpPr>
        <p:sp>
          <p:nvSpPr>
            <p:cNvPr id="9" name="Rectangle 9"/>
            <p:cNvSpPr/>
            <p:nvPr/>
          </p:nvSpPr>
          <p:spPr>
            <a:xfrm>
              <a:off x="990600" y="33147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147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没有修改，孩子仍应保留 2、4；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赋成 0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，孩子必须都变为 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如果两种状态都只写 setValue=0，下传时就分不清该不该覆盖。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另加一个真假量 hasSet，才可以说明“确实有一次赋值待处理”。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625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hasSet 管有没有，setValue 管要赋成几。后来的加法再接到这个结果上。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例6-4：怎样区分“赋成0”和“没有赋值”？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86667"/>
            <a:ext cx="10477500" cy="849344"/>
            <a:chOff x="827056" y="2286667"/>
            <a:chExt cx="10477500" cy="849344"/>
          </a:xfrm>
        </p:grpSpPr>
        <p:sp>
          <p:nvSpPr>
            <p:cNvPr id="7" name="body-no-set"/>
            <p:cNvSpPr/>
            <p:nvPr/>
          </p:nvSpPr>
          <p:spPr>
            <a:xfrm>
              <a:off x="827056" y="228666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hasSet=false：没有待传赋值，用 addValue 记录每项累计要加多少。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这时再加 k，就把 addValue 增加 k。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591592"/>
            <a:ext cx="10477500" cy="849344"/>
            <a:chOff x="827056" y="3591592"/>
            <a:chExt cx="10477500" cy="849344"/>
          </a:xfrm>
        </p:grpSpPr>
        <p:sp>
          <p:nvSpPr>
            <p:cNvPr id="9" name="body-has-set"/>
            <p:cNvSpPr/>
            <p:nvPr/>
          </p:nvSpPr>
          <p:spPr>
            <a:xfrm>
              <a:off x="827056" y="359159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hasSet=true：setValue 记录最终要设成的常量。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这时再加 k，直接把 setValue 增加 k，addValue 保持 0。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048917"/>
            <a:ext cx="10477500" cy="1100709"/>
            <a:chOff x="827056" y="5048917"/>
            <a:chExt cx="10477500" cy="1100709"/>
          </a:xfrm>
        </p:grpSpPr>
        <p:sp>
          <p:nvSpPr>
            <p:cNvPr id="11" name="body-new-set"/>
            <p:cNvSpPr/>
            <p:nvPr/>
          </p:nvSpPr>
          <p:spPr>
            <a:xfrm>
              <a:off x="827056" y="5048917"/>
              <a:ext cx="10477500" cy="11007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新赋值 x：hasSet=true，setValue=x，addValue=0。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也是合法赋值，判断有没有赋值要看 hasSet，不能看 setValue 是否为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例6-4 扶苏的问题：新赋值直接覆盖旧记录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把整块改成 x，最大值与以后要传给孩子的常量都变成 x。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43250"/>
            <a:ext cx="10201911" cy="1248459"/>
            <a:chOff x="980439" y="3143250"/>
            <a:chExt cx="10201911" cy="1248459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4325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maximum[u] = x;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hasSet[u] =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true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setValue[u] = x;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addValue[u] = 0;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43250"/>
            <a:ext cx="9525" cy="1181148"/>
          </a:xfrm>
          <a:custGeom>
            <a:avLst/>
            <a:gdLst/>
            <a:ahLst/>
            <a:cxnLst/>
            <a:rect l="l" t="t" r="r" b="b"/>
            <a:pathLst>
              <a:path w="9525" h="1181148">
                <a:moveTo>
                  <a:pt x="0" y="0"/>
                </a:moveTo>
                <a:lnTo>
                  <a:pt x="0" y="11811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5625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686348"/>
            <a:ext cx="10202418" cy="753618"/>
            <a:chOff x="979932" y="4686348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68634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68634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此前加过多少已经不重要，所以清掉 addValue。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即使 x=0，也要保留 hasSet=true，说明孩子仍需执行这次赋值。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例6-4 扶苏的问题：新加法接在当前结果后面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先把整块最大值加 x，再看这一段有没有待传赋值。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43250"/>
            <a:ext cx="10201911" cy="962709"/>
            <a:chOff x="980439" y="3143250"/>
            <a:chExt cx="10201911" cy="962709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4325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maximum[u] += x;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(hasSet[u]) setValue[u] += x;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else addValue[u] += x;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43250"/>
            <a:ext cx="9525" cy="895398"/>
          </a:xfrm>
          <a:custGeom>
            <a:avLst/>
            <a:gdLst/>
            <a:ahLst/>
            <a:cxnLst/>
            <a:rect l="l" t="t" r="r" b="b"/>
            <a:pathLst>
              <a:path w="9525" h="895398">
                <a:moveTo>
                  <a:pt x="0" y="0"/>
                </a:moveTo>
                <a:lnTo>
                  <a:pt x="0" y="895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767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400598"/>
            <a:ext cx="10202418" cy="753618"/>
            <a:chOff x="979932" y="4400598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40059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40059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有赋值就改最终常量，没有赋值才累计加数。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例如原来待赋 0，后来加 3，就合并成待赋 3。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例6-4：赋值覆盖旧记录，加法接在现有结果后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549" y="2280947"/>
            <a:ext cx="4398896" cy="1371678"/>
            <a:chOff x="828549" y="2280947"/>
            <a:chExt cx="4398896" cy="1371678"/>
          </a:xfrm>
        </p:grpSpPr>
        <p:sp>
          <p:nvSpPr>
            <p:cNvPr id="7" name="TextBox 7"/>
            <p:cNvSpPr txBox="1"/>
            <p:nvPr/>
          </p:nvSpPr>
          <p:spPr>
            <a:xfrm>
              <a:off x="828580" y="2280947"/>
              <a:ext cx="10287000" cy="1230582"/>
            </a:xfrm>
            <a:prstGeom prst="rect">
              <a:avLst/>
            </a:prstGeom>
            <a:ln>
              <a:noFill/>
            </a:ln>
            <a:noFill/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80"/>
                </a:lnSpc>
              </a:pPr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void applySet(int u,ll x) {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 xml:space="preserve">    maximum[u]=x; hasSet[u]=true;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 xml:space="preserve">    setValue[u]=x; addValue[u]=0;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8549" y="4081172"/>
            <a:ext cx="4398896" cy="1705053"/>
            <a:chOff x="828549" y="4081172"/>
            <a:chExt cx="4398896" cy="1705053"/>
          </a:xfrm>
        </p:grpSpPr>
        <p:sp>
          <p:nvSpPr>
            <p:cNvPr id="9" name="TextBox 9"/>
            <p:cNvSpPr txBox="1"/>
            <p:nvPr/>
          </p:nvSpPr>
          <p:spPr>
            <a:xfrm>
              <a:off x="828580" y="4081172"/>
              <a:ext cx="10287000" cy="1520142"/>
            </a:xfrm>
            <a:prstGeom prst="rect">
              <a:avLst/>
            </a:prstGeom>
            <a:ln>
              <a:noFill/>
            </a:ln>
            <a:noFill/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80"/>
                </a:lnSpc>
              </a:pPr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void applyAdd(int u,ll x) {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 xml:space="preserve">    maximum[u]+=x;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 xml:space="preserve">    if(hasSet[u]) setValue[u]+=x;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 xml:space="preserve">    else addValue[u]+=x;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714280" y="2280947"/>
            <a:ext cx="9525" cy="1134075"/>
          </a:xfrm>
          <a:custGeom>
            <a:avLst/>
            <a:gdLst/>
            <a:ahLst/>
            <a:cxnLst/>
            <a:rect l="l" t="t" r="r" b="b"/>
            <a:pathLst>
              <a:path w="9525" h="1134075">
                <a:moveTo>
                  <a:pt x="0" y="0"/>
                </a:moveTo>
                <a:lnTo>
                  <a:pt x="0" y="113407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714280" y="4081172"/>
            <a:ext cx="9525" cy="1423635"/>
          </a:xfrm>
          <a:custGeom>
            <a:avLst/>
            <a:gdLst/>
            <a:ahLst/>
            <a:cxnLst/>
            <a:rect l="l" t="t" r="r" b="b"/>
            <a:pathLst>
              <a:path w="9525" h="1423635">
                <a:moveTo>
                  <a:pt x="0" y="0"/>
                </a:moveTo>
                <a:lnTo>
                  <a:pt x="0" y="142363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例6-4：把新赋值传下去，要覆盖孩子的旧操作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549" y="2271422"/>
            <a:ext cx="6522336" cy="2638503"/>
            <a:chOff x="828549" y="2271422"/>
            <a:chExt cx="6522336" cy="2638503"/>
          </a:xfrm>
        </p:grpSpPr>
        <p:sp>
          <p:nvSpPr>
            <p:cNvPr id="7" name="TextBox 7"/>
            <p:cNvSpPr txBox="1"/>
            <p:nvPr/>
          </p:nvSpPr>
          <p:spPr>
            <a:xfrm>
              <a:off x="828580" y="2271422"/>
              <a:ext cx="10287000" cy="2388822"/>
            </a:xfrm>
            <a:prstGeom prst="rect">
              <a:avLst/>
            </a:prstGeom>
            <a:ln>
              <a:noFill/>
            </a:ln>
            <a:noFill/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80"/>
                </a:lnSpc>
              </a:pPr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if(hasSet[u]) {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 xml:space="preserve">    applySet(u*2,setValue[u]);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 xml:space="preserve">    applySet(u*2+1,setValue[u]); hasSet[u]=false;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if(addValue[u]!=0) {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 xml:space="preserve">    applyAdd(u*2,addValue[u]);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 xml:space="preserve">    applyAdd(u*2+1,addValue[u]); addValue[u]=0;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8580" y="5395627"/>
            <a:ext cx="10477500" cy="676370"/>
            <a:chOff x="828580" y="5395627"/>
            <a:chExt cx="10477500" cy="676370"/>
          </a:xfrm>
        </p:grpSpPr>
        <p:sp>
          <p:nvSpPr>
            <p:cNvPr id="9" name="body-meaning"/>
            <p:cNvSpPr/>
            <p:nvPr/>
          </p:nvSpPr>
          <p:spPr>
            <a:xfrm>
              <a:off x="828580" y="5395627"/>
              <a:ext cx="10477500" cy="6763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18"/>
                </a:lnSpc>
              </a:pP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先把新赋值传给孩子，覆盖孩子</a:t>
              </a:r>
              <a:r>
                <a:rPr lang="zh-CN" sz="19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旧标记</a:t>
              </a: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；再传仍需执行的加法。</a:t>
              </a:r>
              <a:br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返回后 maximum[u]=max(maximum[u*2],maximum[u*2+1])。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714280" y="2271422"/>
            <a:ext cx="9525" cy="2292315"/>
          </a:xfrm>
          <a:custGeom>
            <a:avLst/>
            <a:gdLst/>
            <a:ahLst/>
            <a:cxnLst/>
            <a:rect l="l" t="t" r="r" b="b"/>
            <a:pathLst>
              <a:path w="9525" h="2292315">
                <a:moveTo>
                  <a:pt x="0" y="0"/>
                </a:moveTo>
                <a:lnTo>
                  <a:pt x="0" y="229231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例6-4：全是负数时，不能让无交分支返回0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15242"/>
            <a:ext cx="10477500" cy="849344"/>
            <a:chOff x="827056" y="2315242"/>
            <a:chExt cx="10477500" cy="849344"/>
          </a:xfrm>
        </p:grpSpPr>
        <p:sp>
          <p:nvSpPr>
            <p:cNvPr id="7" name="body-question"/>
            <p:cNvSpPr/>
            <p:nvPr/>
          </p:nvSpPr>
          <p:spPr>
            <a:xfrm>
              <a:off x="827056" y="231524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例如查询的元素是 [−5,−2]，正确最大值为 −2。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无交分支若返回 0，取最大值时就会错误选到这个不存在的数。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639217"/>
            <a:ext cx="10477500" cy="849344"/>
            <a:chOff x="827056" y="3639217"/>
            <a:chExt cx="10477500" cy="849344"/>
          </a:xfrm>
        </p:grpSpPr>
        <p:sp>
          <p:nvSpPr>
            <p:cNvPr id="9" name="body-identity"/>
            <p:cNvSpPr/>
            <p:nvPr/>
          </p:nvSpPr>
          <p:spPr>
            <a:xfrm>
              <a:off x="827056" y="36392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无交时返回足够小的数，代码使用 numeric_limits&lt;ll&gt;::lowest()。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它只用于 max 比较，不要再对它执行区间加法。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134642"/>
            <a:ext cx="10477500" cy="875633"/>
            <a:chOff x="827056" y="5134642"/>
            <a:chExt cx="10477500" cy="875633"/>
          </a:xfrm>
        </p:grpSpPr>
        <p:sp>
          <p:nvSpPr>
            <p:cNvPr id="11" name="body-checks"/>
            <p:cNvSpPr/>
            <p:nvPr/>
          </p:nvSpPr>
          <p:spPr>
            <a:xfrm>
              <a:off x="827056" y="5134642"/>
              <a:ext cx="10477500" cy="8756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还要检查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赋成 0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、赋成负数，以及多次加数后的范围。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每次更新、查询 O(log n)，空间 O(n)，保存值与加数都用 </a:t>
              </a:r>
              <a:r>
                <a:rPr lang="en-US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long long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例6-5 线段树2：题目要我们做什么？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对序列交错进行区间乘法、区间加法、区间求和。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先后的操作都要保留，查询结果对输入的模数取模。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5272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324177"/>
            <a:ext cx="10202925" cy="1487502"/>
            <a:chOff x="979425" y="3324177"/>
            <a:chExt cx="10202925" cy="1487502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147632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1476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输入：n、q、模数 m，n 个初值，再给 q 行操作。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l r k：每项乘 k；2 l r k：每项加 k；3 l r：输出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区间和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 m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的余数。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课件代码把模数命名为 mod，避免与操作次数混淆。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91480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5095780"/>
            <a:ext cx="10202037" cy="396050"/>
            <a:chOff x="980313" y="5095780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509578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09578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数据范围：n,q≤10⁵，1≤初值、k≤10⁴；样例模数 38，其余测试模数 571373。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7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例6-5 线段树2：对照原题样例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2110550"/>
            <a:chOff x="980313" y="2647950"/>
            <a:chExt cx="5249037" cy="211055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21002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21002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5 5 38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1 5 4 2 3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2 1 4 1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3 2 5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1 2 4 2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2 3 5 5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3 1 4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681800"/>
            <a:chOff x="6657213" y="2647950"/>
            <a:chExt cx="4487037" cy="68180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671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671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17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6251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976812"/>
            <a:ext cx="10202418" cy="753618"/>
            <a:chOff x="979932" y="4976812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97681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97681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 [1,4] 加 1 后，查 [2,5] 得 17。再给 [2,4] 乘 2、[3,5] 加 5，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数组为 [2,12,15,11,8]，查 [1,4] 的和为 40，40 对 38 取模为 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例6-5 线段树2：乘法会怎样改变已有的加数？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96192"/>
            <a:ext cx="10477500" cy="1268444"/>
            <a:chOff x="827056" y="2296192"/>
            <a:chExt cx="10477500" cy="1268444"/>
          </a:xfrm>
        </p:grpSpPr>
        <p:sp>
          <p:nvSpPr>
            <p:cNvPr id="7" name="body-task"/>
            <p:cNvSpPr/>
            <p:nvPr/>
          </p:nvSpPr>
          <p:spPr>
            <a:xfrm>
              <a:off x="827056" y="2296192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支持区间乘 k、区间加 k、查询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区间和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，结果按 mod 取模。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先不急着改标记，看看一个数经过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连续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操作后会变成什么。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4484" y="3985260"/>
            <a:ext cx="10477500" cy="985266"/>
            <a:chOff x="824484" y="3985260"/>
            <a:chExt cx="10477500" cy="985266"/>
          </a:xfrm>
        </p:grpSpPr>
        <p:sp>
          <p:nvSpPr>
            <p:cNvPr id="9" name="body-single-action"/>
            <p:cNvSpPr/>
            <p:nvPr/>
          </p:nvSpPr>
          <p:spPr>
            <a:xfrm>
              <a:off x="824484" y="3985260"/>
              <a:ext cx="10477500" cy="9852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94"/>
                </a:lnSpc>
              </a:pPr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 m×x+a 表示对一个元素 x 的最终变化。</a:t>
              </a:r>
              <a:br/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单纯乘 k 对应 (m,a)=(k,0)，单纯加 k 对应 (1,k)。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487067"/>
            <a:ext cx="10477500" cy="494633"/>
            <a:chOff x="827056" y="5487067"/>
            <a:chExt cx="10477500" cy="494633"/>
          </a:xfrm>
        </p:grpSpPr>
        <p:sp>
          <p:nvSpPr>
            <p:cNvPr id="11" name="body-question"/>
            <p:cNvSpPr/>
            <p:nvPr/>
          </p:nvSpPr>
          <p:spPr>
            <a:xfrm>
              <a:off x="827056" y="5487067"/>
              <a:ext cx="10477500" cy="4946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先加 2、再乘 3，原来的“加 2”也会跟着乘 3 吗？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例6-5：交换乘、加顺序，结果就变了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24767"/>
            <a:ext cx="10477500" cy="513683"/>
            <a:chOff x="827056" y="2324767"/>
            <a:chExt cx="10477500" cy="513683"/>
          </a:xfrm>
        </p:grpSpPr>
        <p:sp>
          <p:nvSpPr>
            <p:cNvPr id="7" name="body-initial"/>
            <p:cNvSpPr/>
            <p:nvPr/>
          </p:nvSpPr>
          <p:spPr>
            <a:xfrm>
              <a:off x="827056" y="2324767"/>
              <a:ext cx="10477500" cy="5136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例如从 [1,2,3] 出发，暂时不取模，把两个顺序都算一遍。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286792"/>
            <a:ext cx="10477500" cy="951833"/>
            <a:chOff x="827056" y="3286792"/>
            <a:chExt cx="10477500" cy="951833"/>
          </a:xfrm>
        </p:grpSpPr>
        <p:sp>
          <p:nvSpPr>
            <p:cNvPr id="9" name="body-add-multiply"/>
            <p:cNvSpPr/>
            <p:nvPr/>
          </p:nvSpPr>
          <p:spPr>
            <a:xfrm>
              <a:off x="827056" y="3286792"/>
              <a:ext cx="10477500" cy="9518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先加 2，得到 [3,4,5]；再乘 3，得到 [9,12,15]，和 36。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每个数最后都变成 (x+2)×3=3x+6。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4791742"/>
            <a:ext cx="10477500" cy="989933"/>
            <a:chOff x="827056" y="4791742"/>
            <a:chExt cx="10477500" cy="989933"/>
          </a:xfrm>
        </p:grpSpPr>
        <p:sp>
          <p:nvSpPr>
            <p:cNvPr id="11" name="body-multiply-add"/>
            <p:cNvSpPr/>
            <p:nvPr/>
          </p:nvSpPr>
          <p:spPr>
            <a:xfrm>
              <a:off x="827056" y="4791742"/>
              <a:ext cx="10477500" cy="989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先乘 3，得到 [3,6,9]；再加 2，得到 [5,8,11]，和 24。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每个数最后变成 3x+2，与上面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先乘再加，可以怎样记成一份操作？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例如一个元素先乘 2、再加 1，结果是 2x+1。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14700"/>
            <a:ext cx="10202925" cy="1135077"/>
            <a:chOff x="979425" y="3314700"/>
            <a:chExt cx="10202925" cy="1135077"/>
          </a:xfrm>
        </p:grpSpPr>
        <p:sp>
          <p:nvSpPr>
            <p:cNvPr id="9" name="Rectangle 9"/>
            <p:cNvSpPr/>
            <p:nvPr/>
          </p:nvSpPr>
          <p:spPr>
            <a:xfrm>
              <a:off x="990600" y="33147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147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继续乘 3、再加 4，要把整个旧结果代进去：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先得到 3(2x+1)，也就是 6x+3；然后加 4，变成 6x+7。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原先加的 1 也属于旧结果，因此也要乘后来的 3。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625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连续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操作压成“乘 6，再加 7”，只用两个数就记住这串操作的总效果。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例6-5：新操作要作用在旧结果的外面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15242"/>
            <a:ext cx="10477500" cy="849344"/>
            <a:chOff x="827056" y="2315242"/>
            <a:chExt cx="10477500" cy="849344"/>
          </a:xfrm>
        </p:grpSpPr>
        <p:sp>
          <p:nvSpPr>
            <p:cNvPr id="7" name="body-functions"/>
            <p:cNvSpPr/>
            <p:nvPr/>
          </p:nvSpPr>
          <p:spPr>
            <a:xfrm>
              <a:off x="827056" y="231524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已经记下 f(x)=mx+a，后来又执行 g(x)=px+q。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先得到 f(x)，再把它整个交给 g，因此最终是 g(f(x))。</a:t>
              </a:r>
            </a:p>
          </p:txBody>
        </p:sp>
      </p:grpSp>
      <mc:AlternateContent>
        <mc:Choice Requires="a14">
          <p:sp>
            <p:nvSpPr>
              <p:cNvPr id="9" name="affine-composition"/>
              <p:cNvSpPr txBox="1">
                <a:spLocks noGrp="1"/>
              </p:cNvSpPr>
              <p:nvPr/>
            </p:nvSpPr>
            <p:spPr>
              <a:xfrm>
                <a:off x="838200" y="3476625"/>
                <a:ext cx="10515600" cy="790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g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f</m:t>
                          </m:r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x</m:t>
                              </m:r>
                            </m:e>
                          </m:d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p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mx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a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q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pm</m:t>
                          </m:r>
                        </m:e>
                      </m:d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x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+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pa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q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827056" y="4801267"/>
            <a:ext cx="10477500" cy="1094708"/>
            <a:chOff x="827056" y="4801267"/>
            <a:chExt cx="10477500" cy="1094708"/>
          </a:xfrm>
        </p:grpSpPr>
        <p:sp>
          <p:nvSpPr>
            <p:cNvPr id="10" name="body-example"/>
            <p:cNvSpPr/>
            <p:nvPr/>
          </p:nvSpPr>
          <p:spPr>
            <a:xfrm>
              <a:off x="827056" y="4801267"/>
              <a:ext cx="10477500" cy="10947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旧标记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(2,1)，后来操作 (3,4)：3(2x+1)+4=6x+7。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新标记就是 (6,7)，旧加数 1 也必须先乘后来的 3。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例6-5 线段树2：更新区间和，也更新两个待传参数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本次操作把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每个元素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变成 m×x+a，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旧标记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还存在 mul、add 中。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43250"/>
            <a:ext cx="10201911" cy="962709"/>
            <a:chOff x="980439" y="3143250"/>
            <a:chExt cx="10201911" cy="962709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4325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sum[u] = (sum[u]*m + a*len) % mod;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mul[u] = mul[u]*m % mod;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add[u] = (add[u]*m + a) % mod;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43250"/>
            <a:ext cx="9525" cy="895398"/>
          </a:xfrm>
          <a:custGeom>
            <a:avLst/>
            <a:gdLst/>
            <a:ahLst/>
            <a:cxnLst/>
            <a:rect l="l" t="t" r="r" b="b"/>
            <a:pathLst>
              <a:path w="9525" h="895398">
                <a:moveTo>
                  <a:pt x="0" y="0"/>
                </a:moveTo>
                <a:lnTo>
                  <a:pt x="0" y="895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767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400598"/>
            <a:ext cx="10202418" cy="753618"/>
            <a:chOff x="979932" y="4400598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40059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40059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先乘后加作用于整个旧结果，旧 add 也必须乘 m。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例如旧 (2,1)、新 (3,4)，这两行标记最终得到 (6,7)。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例6-5：整段和、乘数、加数要一起改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86667"/>
            <a:ext cx="10477500" cy="856583"/>
            <a:chOff x="827056" y="2286667"/>
            <a:chExt cx="10477500" cy="856583"/>
          </a:xfrm>
        </p:grpSpPr>
        <p:sp>
          <p:nvSpPr>
            <p:cNvPr id="7" name="body-sum-action"/>
            <p:cNvSpPr/>
            <p:nvPr/>
          </p:nvSpPr>
          <p:spPr>
            <a:xfrm>
              <a:off x="827056" y="2286667"/>
              <a:ext cx="10477500" cy="8565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len 项每项都变成 m×x+a，整段就变为“原和×m+len×a”。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m、a 是本次操作参数，mul、add 是之前累计的标记。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8549" y="3614447"/>
            <a:ext cx="4929756" cy="1705053"/>
            <a:chOff x="828549" y="3614447"/>
            <a:chExt cx="4929756" cy="1705053"/>
          </a:xfrm>
        </p:grpSpPr>
        <p:sp>
          <p:nvSpPr>
            <p:cNvPr id="9" name="TextBox 9"/>
            <p:cNvSpPr txBox="1"/>
            <p:nvPr/>
          </p:nvSpPr>
          <p:spPr>
            <a:xfrm>
              <a:off x="828580" y="3614447"/>
              <a:ext cx="10287000" cy="1520142"/>
            </a:xfrm>
            <a:prstGeom prst="rect">
              <a:avLst/>
            </a:prstGeom>
            <a:ln>
              <a:noFill/>
            </a:ln>
            <a:noFill/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80"/>
                </a:lnSpc>
              </a:pPr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void apply(int u,int len,ll m,ll a) {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 xml:space="preserve">    sum[u]=(sum[u]*m+a*len)%mod;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 xml:space="preserve">    mul[u]=mul[u]*m%mod;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 xml:space="preserve">    add[u]=(add[u]*m+a)%mod;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8580" y="5690902"/>
            <a:ext cx="10477500" cy="371570"/>
            <a:chOff x="828580" y="5690902"/>
            <a:chExt cx="10477500" cy="371570"/>
          </a:xfrm>
        </p:grpSpPr>
        <p:sp>
          <p:nvSpPr>
            <p:cNvPr id="11" name="body-call-meaning"/>
            <p:cNvSpPr/>
            <p:nvPr/>
          </p:nvSpPr>
          <p:spPr>
            <a:xfrm>
              <a:off x="828580" y="5690902"/>
              <a:ext cx="1047750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乘 k 调用 apply(u,len,k,0)；加 k 调用 apply(u,len,1,k)。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714280" y="3614447"/>
            <a:ext cx="9525" cy="1423635"/>
          </a:xfrm>
          <a:custGeom>
            <a:avLst/>
            <a:gdLst/>
            <a:ahLst/>
            <a:cxnLst/>
            <a:rect l="l" t="t" r="r" b="b"/>
            <a:pathLst>
              <a:path w="9525" h="1423635">
                <a:moveTo>
                  <a:pt x="0" y="0"/>
                </a:moveTo>
                <a:lnTo>
                  <a:pt x="0" y="142363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例6-5：传给孩子时，谁是旧操作，谁是新操作？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86667"/>
            <a:ext cx="10477500" cy="856583"/>
            <a:chOff x="827056" y="2286667"/>
            <a:chExt cx="10477500" cy="856583"/>
          </a:xfrm>
        </p:grpSpPr>
        <p:sp>
          <p:nvSpPr>
            <p:cNvPr id="7" name="body-chronology"/>
            <p:cNvSpPr/>
            <p:nvPr/>
          </p:nvSpPr>
          <p:spPr>
            <a:xfrm>
              <a:off x="827056" y="2286667"/>
              <a:ext cx="10477500" cy="8565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之前若曾进入孩子，父亲当时的标记早已先传下去。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现在还留在父亲的这次操作更晚，应该接在孩子的旧操作之后。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8549" y="3604922"/>
            <a:ext cx="4133466" cy="1400253"/>
            <a:chOff x="828549" y="3604922"/>
            <a:chExt cx="4133466" cy="1400253"/>
          </a:xfrm>
        </p:grpSpPr>
        <p:sp>
          <p:nvSpPr>
            <p:cNvPr id="9" name="TextBox 9"/>
            <p:cNvSpPr txBox="1"/>
            <p:nvPr/>
          </p:nvSpPr>
          <p:spPr>
            <a:xfrm>
              <a:off x="828580" y="3604922"/>
              <a:ext cx="10287000" cy="1230582"/>
            </a:xfrm>
            <a:prstGeom prst="rect">
              <a:avLst/>
            </a:prstGeom>
            <a:ln>
              <a:noFill/>
            </a:ln>
            <a:noFill/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80"/>
                </a:lnSpc>
              </a:pPr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int M=(L+R)/2;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apply(u*2,M-L+1,mul[u],add[u]);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apply(u*2+1,R-M,mul[u],add[u]);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mul[u]=1%mod; add[u]=0;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8580" y="5319427"/>
            <a:ext cx="10477500" cy="700373"/>
            <a:chOff x="828580" y="5319427"/>
            <a:chExt cx="10477500" cy="700373"/>
          </a:xfrm>
        </p:grpSpPr>
        <p:sp>
          <p:nvSpPr>
            <p:cNvPr id="11" name="body-example-identity"/>
            <p:cNvSpPr/>
            <p:nvPr/>
          </p:nvSpPr>
          <p:spPr>
            <a:xfrm>
              <a:off x="828580" y="5319427"/>
              <a:ext cx="10477500" cy="70037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18"/>
                </a:lnSpc>
              </a:pP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孩子原来记 (2,1)，父亲待传 (3,4)，合起来是 (6,7)。</a:t>
              </a:r>
              <a:br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初始化时乘法标记为 1，加法标记为 0；传完也恢复这个状态。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714280" y="3604922"/>
            <a:ext cx="9525" cy="1134075"/>
          </a:xfrm>
          <a:custGeom>
            <a:avLst/>
            <a:gdLst/>
            <a:ahLst/>
            <a:cxnLst/>
            <a:rect l="l" t="t" r="r" b="b"/>
            <a:pathLst>
              <a:path w="9525" h="1134075">
                <a:moveTo>
                  <a:pt x="0" y="0"/>
                </a:moveTo>
                <a:lnTo>
                  <a:pt x="0" y="113407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模拟练习：为什么旧add也要跟着乘3？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24767"/>
            <a:ext cx="10477500" cy="523208"/>
            <a:chOff x="827056" y="2324767"/>
            <a:chExt cx="10477500" cy="523208"/>
          </a:xfrm>
        </p:grpSpPr>
        <p:sp>
          <p:nvSpPr>
            <p:cNvPr id="7" name="body-question"/>
            <p:cNvSpPr/>
            <p:nvPr/>
          </p:nvSpPr>
          <p:spPr>
            <a:xfrm>
              <a:off x="827056" y="2324767"/>
              <a:ext cx="10477500" cy="5232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先加 2 再乘 3。如果只修改 mul，没有把旧 add 乘 3，会错在哪里？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4484" y="3413760"/>
            <a:ext cx="10477500" cy="1062990"/>
            <a:chOff x="824484" y="3413760"/>
            <a:chExt cx="10477500" cy="1062990"/>
          </a:xfrm>
        </p:grpSpPr>
        <p:sp>
          <p:nvSpPr>
            <p:cNvPr id="9" name="body-counterexample"/>
            <p:cNvSpPr/>
            <p:nvPr/>
          </p:nvSpPr>
          <p:spPr>
            <a:xfrm>
              <a:off x="824484" y="3413760"/>
              <a:ext cx="10477500" cy="10629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94"/>
                </a:lnSpc>
              </a:pPr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正确结果：3(x+2)=3x+6。</a:t>
              </a:r>
              <a:br/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漏乘旧 add，会写成 3x+2。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8580" y="4947952"/>
            <a:ext cx="10477500" cy="1081373"/>
            <a:chOff x="828580" y="4947952"/>
            <a:chExt cx="10477500" cy="1081373"/>
          </a:xfrm>
        </p:grpSpPr>
        <p:sp>
          <p:nvSpPr>
            <p:cNvPr id="11" name="body-checks"/>
            <p:cNvSpPr/>
            <p:nvPr/>
          </p:nvSpPr>
          <p:spPr>
            <a:xfrm>
              <a:off x="828580" y="4947952"/>
              <a:ext cx="10477500" cy="108137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18"/>
                </a:lnSpc>
              </a:pP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x=1，正确得到 9，错误写法却得到 5。</a:t>
              </a:r>
              <a:br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中间乘法用 64 位；每次操作 O(log n)，空间 O(n)。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例6-6 小白逛公园：题目要我们做什么？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 个公园按顺序排好，各有一个可正可负的得分。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在指定范围内选一段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连续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且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的公园，让总得分最大；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也可能单独修改一个公园的得分。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051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676602"/>
            <a:ext cx="10202925" cy="1135077"/>
            <a:chOff x="979425" y="3676602"/>
            <a:chExt cx="10202925" cy="1135077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输入：n、m，接着 n 行得分，再给 m 行操作。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a b：查询范围内的最大子段和，a&gt;b 时先交换；2 p s：第 p 项改成 s。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每次操作 1 输出一行。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91480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5095780"/>
            <a:ext cx="10202037" cy="396050"/>
            <a:chOff x="980313" y="5095780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509578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09578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数据范围：n≤5×10⁵，m≤10⁵，得分绝对值≤1000。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8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例6-6 小白逛公园：对照原题样例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313" y="2266950"/>
            <a:ext cx="3296412" cy="396050"/>
            <a:chOff x="980313" y="2266950"/>
            <a:chExt cx="3296412" cy="396050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输入（前半）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61713" y="2266950"/>
            <a:ext cx="3296412" cy="396050"/>
            <a:chOff x="4561713" y="2266950"/>
            <a:chExt cx="3296412" cy="396050"/>
          </a:xfrm>
        </p:grpSpPr>
        <p:sp>
          <p:nvSpPr>
            <p:cNvPr id="9" name="Rectangle 9"/>
            <p:cNvSpPr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输入（接左列）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6463" y="2266950"/>
            <a:ext cx="2867787" cy="396050"/>
            <a:chOff x="8276463" y="2266950"/>
            <a:chExt cx="2867787" cy="396050"/>
          </a:xfrm>
        </p:grpSpPr>
        <p:sp>
          <p:nvSpPr>
            <p:cNvPr id="12" name="Rectangle 12"/>
            <p:cNvSpPr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949" y="2714625"/>
            <a:ext cx="3295776" cy="1476453"/>
            <a:chOff x="980949" y="2714625"/>
            <a:chExt cx="3295776" cy="1476453"/>
          </a:xfrm>
        </p:grpSpPr>
        <p:sp>
          <p:nvSpPr>
            <p:cNvPr id="15" name="Rectangle 15"/>
            <p:cNvSpPr/>
            <p:nvPr/>
          </p:nvSpPr>
          <p:spPr>
            <a:xfrm>
              <a:off x="9906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906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562349" y="2714625"/>
            <a:ext cx="3295776" cy="1200228"/>
            <a:chOff x="4562349" y="2714625"/>
            <a:chExt cx="3295776" cy="1200228"/>
          </a:xfrm>
        </p:grpSpPr>
        <p:sp>
          <p:nvSpPr>
            <p:cNvPr id="18" name="Rectangle 18"/>
            <p:cNvSpPr/>
            <p:nvPr/>
          </p:nvSpPr>
          <p:spPr>
            <a:xfrm>
              <a:off x="45720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45720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2 -1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1 2 3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277099" y="2714625"/>
            <a:ext cx="2867151" cy="647778"/>
            <a:chOff x="8277099" y="2714625"/>
            <a:chExt cx="2867151" cy="647778"/>
          </a:xfrm>
        </p:grpSpPr>
        <p:sp>
          <p:nvSpPr>
            <p:cNvPr id="21" name="Rectangle 21"/>
            <p:cNvSpPr/>
            <p:nvPr/>
          </p:nvSpPr>
          <p:spPr>
            <a:xfrm>
              <a:off x="8286750" y="2714625"/>
              <a:ext cx="2857500" cy="63812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286750" y="2714625"/>
              <a:ext cx="2857500" cy="6381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-1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990600" y="48387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7" name="Group 27"/>
          <p:cNvGrpSpPr/>
          <p:nvPr/>
        </p:nvGrpSpPr>
        <p:grpSpPr>
          <a:xfrm>
            <a:off x="979932" y="4953000"/>
            <a:ext cx="10202418" cy="753618"/>
            <a:chOff x="979932" y="4953000"/>
            <a:chExt cx="10202418" cy="753618"/>
          </a:xfrm>
        </p:grpSpPr>
        <p:sp>
          <p:nvSpPr>
            <p:cNvPr id="25" name="Rectangle 25"/>
            <p:cNvSpPr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查第 2～3 项 [2,−3]，最好只选 2，得 2。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把第 2 项改成 −1 后，这段变成 [−1,−3]，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最佳答案为 −1。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例6-6 小白逛公园：最好的连续一段可能跨中间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86667"/>
            <a:ext cx="10477500" cy="1268444"/>
            <a:chOff x="827056" y="2286667"/>
            <a:chExt cx="10477500" cy="1268444"/>
          </a:xfrm>
        </p:grpSpPr>
        <p:sp>
          <p:nvSpPr>
            <p:cNvPr id="7" name="body-task"/>
            <p:cNvSpPr/>
            <p:nvPr/>
          </p:nvSpPr>
          <p:spPr>
            <a:xfrm>
              <a:off x="827056" y="2286667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可以修改一个位置的值，也可以在给定范围中找最大子段和。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子段必须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连续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，可以只选范围内的一部分。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4484" y="4023360"/>
            <a:ext cx="10477500" cy="985266"/>
            <a:chOff x="824484" y="4023360"/>
            <a:chExt cx="10477500" cy="985266"/>
          </a:xfrm>
        </p:grpSpPr>
        <p:sp>
          <p:nvSpPr>
            <p:cNvPr id="9" name="body-cross-example"/>
            <p:cNvSpPr/>
            <p:nvPr/>
          </p:nvSpPr>
          <p:spPr>
            <a:xfrm>
              <a:off x="824484" y="4023360"/>
              <a:ext cx="10477500" cy="9852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94"/>
                </a:lnSpc>
              </a:pPr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[−2,3 | −1,4]，最优子段 [3,−1,4] 的和为 6。</a:t>
              </a:r>
              <a:br/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它跨过中间分界，中间的 −1 也不能跳过。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477542"/>
            <a:ext cx="10477500" cy="532733"/>
            <a:chOff x="827056" y="5477542"/>
            <a:chExt cx="10477500" cy="532733"/>
          </a:xfrm>
        </p:grpSpPr>
        <p:sp>
          <p:nvSpPr>
            <p:cNvPr id="11" name="body-question"/>
            <p:cNvSpPr/>
            <p:nvPr/>
          </p:nvSpPr>
          <p:spPr>
            <a:xfrm>
              <a:off x="827056" y="5477542"/>
              <a:ext cx="10477500" cy="5327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只保存左右两段各自的最大子段和，能保证把跨界的答案拼出来吗？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例6-6：两边best相同，拼起来也可能不同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4484" y="2261235"/>
            <a:ext cx="10477500" cy="1013841"/>
            <a:chOff x="824484" y="2261235"/>
            <a:chExt cx="10477500" cy="1013841"/>
          </a:xfrm>
        </p:grpSpPr>
        <p:sp>
          <p:nvSpPr>
            <p:cNvPr id="7" name="body-same-summary"/>
            <p:cNvSpPr/>
            <p:nvPr/>
          </p:nvSpPr>
          <p:spPr>
            <a:xfrm>
              <a:off x="824484" y="2261235"/>
              <a:ext cx="10477500" cy="10138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94"/>
                </a:lnSpc>
              </a:pPr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左段 A=[3,−4,2]，best=3。</a:t>
              </a:r>
              <a:br/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左段 B=[2,−4,3]，best 也为 3。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782092"/>
            <a:ext cx="10477500" cy="1104233"/>
            <a:chOff x="827056" y="3782092"/>
            <a:chExt cx="10477500" cy="1104233"/>
          </a:xfrm>
        </p:grpSpPr>
        <p:sp>
          <p:nvSpPr>
            <p:cNvPr id="9" name="body-different-result"/>
            <p:cNvSpPr/>
            <p:nvPr/>
          </p:nvSpPr>
          <p:spPr>
            <a:xfrm>
              <a:off x="827056" y="3782092"/>
              <a:ext cx="10477500" cy="11042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两者都接上同一个右段 [2]。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 的新答案为末尾 [2,2]，和 4；B 的新答案为 [3,2]，和 5。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315617"/>
            <a:ext cx="10477500" cy="759882"/>
            <a:chOff x="827056" y="5315617"/>
            <a:chExt cx="10477500" cy="759882"/>
          </a:xfrm>
        </p:grpSpPr>
        <p:sp>
          <p:nvSpPr>
            <p:cNvPr id="11" name="body-missing-info"/>
            <p:cNvSpPr/>
            <p:nvPr/>
          </p:nvSpPr>
          <p:spPr>
            <a:xfrm>
              <a:off x="827056" y="5315617"/>
              <a:ext cx="10477500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跨界时，左边必须选贴着右端的后缀，右边必须选贴着左端的前缀。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只存 best 看不到这个连接条件。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跨界的一段，为什么一定要贴着中间？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左边选一段，右边也选一段，拼起来必须仍然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连续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14700"/>
            <a:ext cx="10202925" cy="1135077"/>
            <a:chOff x="979425" y="3314700"/>
            <a:chExt cx="10202925" cy="1135077"/>
          </a:xfrm>
        </p:grpSpPr>
        <p:sp>
          <p:nvSpPr>
            <p:cNvPr id="9" name="Rectangle 9"/>
            <p:cNvSpPr/>
            <p:nvPr/>
          </p:nvSpPr>
          <p:spPr>
            <a:xfrm>
              <a:off x="990600" y="33147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147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左边若没有选到自己的最右端，中间就会留下空隙。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右边若没有从自己的最左端开始，也会留下空隙。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所以跨界只能选“左侧一个后缀+右侧一个前缀”。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625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753618"/>
            <a:chOff x="979932" y="5095875"/>
            <a:chExt cx="10202418" cy="7536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这就解释了为什么要补存 prefix、suffix。继续合并它们，还要知道整段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sum。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例6-6：用同一行数，看清四种选择限制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305050"/>
            <a:ext cx="10202418" cy="410718"/>
            <a:chOff x="979932" y="23050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3050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050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沿用 [−2,3,−1,4]。高亮的是各项信息在这组数中选到的部分。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80694" y="2857500"/>
            <a:ext cx="9553956" cy="533400"/>
            <a:chOff x="980694" y="2857500"/>
            <a:chExt cx="9553956" cy="533400"/>
          </a:xfrm>
        </p:grpSpPr>
        <p:grpSp>
          <p:nvGrpSpPr>
            <p:cNvPr id="11" name="Group 11"/>
            <p:cNvGrpSpPr/>
            <p:nvPr/>
          </p:nvGrpSpPr>
          <p:grpSpPr>
            <a:xfrm>
              <a:off x="980694" y="3000375"/>
              <a:ext cx="3019806" cy="381381"/>
              <a:chOff x="980694" y="3000375"/>
              <a:chExt cx="3019806" cy="381381"/>
            </a:xfrm>
          </p:grpSpPr>
          <p:sp>
            <p:nvSpPr>
              <p:cNvPr id="9" name="Rectangle 9"/>
              <p:cNvSpPr/>
              <p:nvPr/>
            </p:nvSpPr>
            <p:spPr>
              <a:xfrm>
                <a:off x="990600" y="3000375"/>
                <a:ext cx="30099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990600" y="3000375"/>
                <a:ext cx="30099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sum：全取</a:t>
                </a:r>
              </a:p>
            </p:txBody>
          </p:sp>
        </p:grpSp>
        <p:sp>
          <p:nvSpPr>
            <p:cNvPr id="12" name="Rectangle 12"/>
            <p:cNvSpPr/>
            <p:nvPr/>
          </p:nvSpPr>
          <p:spPr>
            <a:xfrm>
              <a:off x="4095750" y="2857500"/>
              <a:ext cx="1581150" cy="5334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4095750" y="2952750"/>
              <a:ext cx="1581150" cy="430227"/>
              <a:chOff x="4095750" y="2952750"/>
              <a:chExt cx="1581150" cy="430227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4095750" y="295275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4095750" y="295275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-2</a:t>
                </a:r>
              </a:p>
            </p:txBody>
          </p:sp>
        </p:grpSp>
        <p:sp>
          <p:nvSpPr>
            <p:cNvPr id="16" name="Rectangle 16"/>
            <p:cNvSpPr/>
            <p:nvPr/>
          </p:nvSpPr>
          <p:spPr>
            <a:xfrm>
              <a:off x="5715000" y="2857500"/>
              <a:ext cx="1581150" cy="5334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19" name="Group 19"/>
            <p:cNvGrpSpPr/>
            <p:nvPr/>
          </p:nvGrpSpPr>
          <p:grpSpPr>
            <a:xfrm>
              <a:off x="5715000" y="2952750"/>
              <a:ext cx="1581150" cy="430227"/>
              <a:chOff x="5715000" y="2952750"/>
              <a:chExt cx="1581150" cy="430227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5715000" y="295275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5715000" y="295275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sp>
          <p:nvSpPr>
            <p:cNvPr id="20" name="Rectangle 20"/>
            <p:cNvSpPr/>
            <p:nvPr/>
          </p:nvSpPr>
          <p:spPr>
            <a:xfrm>
              <a:off x="7334250" y="2857500"/>
              <a:ext cx="1581150" cy="5334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334250" y="2952750"/>
              <a:ext cx="1581150" cy="430227"/>
              <a:chOff x="7334250" y="2952750"/>
              <a:chExt cx="1581150" cy="430227"/>
            </a:xfrm>
          </p:grpSpPr>
          <p:sp>
            <p:nvSpPr>
              <p:cNvPr id="21" name="Rectangle 21"/>
              <p:cNvSpPr/>
              <p:nvPr/>
            </p:nvSpPr>
            <p:spPr>
              <a:xfrm>
                <a:off x="7334250" y="295275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7334250" y="295275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-1</a:t>
                </a:r>
              </a:p>
            </p:txBody>
          </p:sp>
        </p:grpSp>
        <p:sp>
          <p:nvSpPr>
            <p:cNvPr id="24" name="Rectangle 24"/>
            <p:cNvSpPr/>
            <p:nvPr/>
          </p:nvSpPr>
          <p:spPr>
            <a:xfrm>
              <a:off x="8953500" y="2857500"/>
              <a:ext cx="1581150" cy="5334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27" name="Group 27"/>
            <p:cNvGrpSpPr/>
            <p:nvPr/>
          </p:nvGrpSpPr>
          <p:grpSpPr>
            <a:xfrm>
              <a:off x="8953500" y="2952750"/>
              <a:ext cx="1581150" cy="430227"/>
              <a:chOff x="8953500" y="2952750"/>
              <a:chExt cx="1581150" cy="430227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8953500" y="295275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8953500" y="295275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</p:grpSp>
      <p:grpSp>
        <p:nvGrpSpPr>
          <p:cNvPr id="48" name="Group 48"/>
          <p:cNvGrpSpPr/>
          <p:nvPr/>
        </p:nvGrpSpPr>
        <p:grpSpPr>
          <a:xfrm>
            <a:off x="980694" y="3429000"/>
            <a:ext cx="9553956" cy="533400"/>
            <a:chOff x="980694" y="3429000"/>
            <a:chExt cx="9553956" cy="533400"/>
          </a:xfrm>
        </p:grpSpPr>
        <p:grpSp>
          <p:nvGrpSpPr>
            <p:cNvPr id="31" name="Group 31"/>
            <p:cNvGrpSpPr/>
            <p:nvPr/>
          </p:nvGrpSpPr>
          <p:grpSpPr>
            <a:xfrm>
              <a:off x="980694" y="3571875"/>
              <a:ext cx="3019806" cy="381381"/>
              <a:chOff x="980694" y="3571875"/>
              <a:chExt cx="3019806" cy="381381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990600" y="3571875"/>
                <a:ext cx="30099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990600" y="3571875"/>
                <a:ext cx="30099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prefix：从左端起</a:t>
                </a:r>
              </a:p>
            </p:txBody>
          </p:sp>
        </p:grpSp>
        <p:sp>
          <p:nvSpPr>
            <p:cNvPr id="32" name="Rectangle 32"/>
            <p:cNvSpPr/>
            <p:nvPr/>
          </p:nvSpPr>
          <p:spPr>
            <a:xfrm>
              <a:off x="4095750" y="3429000"/>
              <a:ext cx="1581150" cy="5334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35" name="Group 35"/>
            <p:cNvGrpSpPr/>
            <p:nvPr/>
          </p:nvGrpSpPr>
          <p:grpSpPr>
            <a:xfrm>
              <a:off x="4095750" y="3524250"/>
              <a:ext cx="1581150" cy="430227"/>
              <a:chOff x="4095750" y="3524250"/>
              <a:chExt cx="1581150" cy="430227"/>
            </a:xfrm>
          </p:grpSpPr>
          <p:sp>
            <p:nvSpPr>
              <p:cNvPr id="33" name="Rectangle 33"/>
              <p:cNvSpPr/>
              <p:nvPr/>
            </p:nvSpPr>
            <p:spPr>
              <a:xfrm>
                <a:off x="4095750" y="352425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4095750" y="352425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-2</a:t>
                </a:r>
              </a:p>
            </p:txBody>
          </p:sp>
        </p:grpSp>
        <p:sp>
          <p:nvSpPr>
            <p:cNvPr id="36" name="Rectangle 36"/>
            <p:cNvSpPr/>
            <p:nvPr/>
          </p:nvSpPr>
          <p:spPr>
            <a:xfrm>
              <a:off x="5715000" y="3429000"/>
              <a:ext cx="1581150" cy="5334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39" name="Group 39"/>
            <p:cNvGrpSpPr/>
            <p:nvPr/>
          </p:nvGrpSpPr>
          <p:grpSpPr>
            <a:xfrm>
              <a:off x="5715000" y="3524250"/>
              <a:ext cx="1581150" cy="430227"/>
              <a:chOff x="5715000" y="3524250"/>
              <a:chExt cx="1581150" cy="430227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5715000" y="352425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5715000" y="352425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sp>
          <p:nvSpPr>
            <p:cNvPr id="40" name="Rectangle 40"/>
            <p:cNvSpPr/>
            <p:nvPr/>
          </p:nvSpPr>
          <p:spPr>
            <a:xfrm>
              <a:off x="7334250" y="3429000"/>
              <a:ext cx="1581150" cy="5334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43" name="Group 43"/>
            <p:cNvGrpSpPr/>
            <p:nvPr/>
          </p:nvGrpSpPr>
          <p:grpSpPr>
            <a:xfrm>
              <a:off x="7334250" y="3524250"/>
              <a:ext cx="1581150" cy="430227"/>
              <a:chOff x="7334250" y="3524250"/>
              <a:chExt cx="1581150" cy="430227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7334250" y="352425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2" name="TextBox 42"/>
              <p:cNvSpPr txBox="1"/>
              <p:nvPr/>
            </p:nvSpPr>
            <p:spPr>
              <a:xfrm>
                <a:off x="7334250" y="352425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-1</a:t>
                </a:r>
              </a:p>
            </p:txBody>
          </p:sp>
        </p:grpSp>
        <p:sp>
          <p:nvSpPr>
            <p:cNvPr id="44" name="Rectangle 44"/>
            <p:cNvSpPr/>
            <p:nvPr/>
          </p:nvSpPr>
          <p:spPr>
            <a:xfrm>
              <a:off x="8953500" y="3429000"/>
              <a:ext cx="1581150" cy="5334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47" name="Group 47"/>
            <p:cNvGrpSpPr/>
            <p:nvPr/>
          </p:nvGrpSpPr>
          <p:grpSpPr>
            <a:xfrm>
              <a:off x="8953500" y="3524250"/>
              <a:ext cx="1581150" cy="430227"/>
              <a:chOff x="8953500" y="3524250"/>
              <a:chExt cx="1581150" cy="430227"/>
            </a:xfrm>
          </p:grpSpPr>
          <p:sp>
            <p:nvSpPr>
              <p:cNvPr id="45" name="Rectangle 45"/>
              <p:cNvSpPr/>
              <p:nvPr/>
            </p:nvSpPr>
            <p:spPr>
              <a:xfrm>
                <a:off x="8953500" y="352425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6" name="TextBox 46"/>
              <p:cNvSpPr txBox="1"/>
              <p:nvPr/>
            </p:nvSpPr>
            <p:spPr>
              <a:xfrm>
                <a:off x="8953500" y="352425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</p:grpSp>
      <p:grpSp>
        <p:nvGrpSpPr>
          <p:cNvPr id="68" name="Group 68"/>
          <p:cNvGrpSpPr/>
          <p:nvPr/>
        </p:nvGrpSpPr>
        <p:grpSpPr>
          <a:xfrm>
            <a:off x="980694" y="4000500"/>
            <a:ext cx="9553956" cy="533400"/>
            <a:chOff x="980694" y="4000500"/>
            <a:chExt cx="9553956" cy="533400"/>
          </a:xfrm>
        </p:grpSpPr>
        <p:grpSp>
          <p:nvGrpSpPr>
            <p:cNvPr id="51" name="Group 51"/>
            <p:cNvGrpSpPr/>
            <p:nvPr/>
          </p:nvGrpSpPr>
          <p:grpSpPr>
            <a:xfrm>
              <a:off x="980694" y="4143375"/>
              <a:ext cx="3019806" cy="381381"/>
              <a:chOff x="980694" y="4143375"/>
              <a:chExt cx="3019806" cy="381381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990600" y="4143375"/>
                <a:ext cx="30099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0" name="TextBox 50"/>
              <p:cNvSpPr txBox="1"/>
              <p:nvPr/>
            </p:nvSpPr>
            <p:spPr>
              <a:xfrm>
                <a:off x="990600" y="4143375"/>
                <a:ext cx="30099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suffix：到右端止</a:t>
                </a:r>
              </a:p>
            </p:txBody>
          </p:sp>
        </p:grpSp>
        <p:sp>
          <p:nvSpPr>
            <p:cNvPr id="52" name="Rectangle 52"/>
            <p:cNvSpPr/>
            <p:nvPr/>
          </p:nvSpPr>
          <p:spPr>
            <a:xfrm>
              <a:off x="4095750" y="4000500"/>
              <a:ext cx="158115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55" name="Group 55"/>
            <p:cNvGrpSpPr/>
            <p:nvPr/>
          </p:nvGrpSpPr>
          <p:grpSpPr>
            <a:xfrm>
              <a:off x="4095750" y="4095750"/>
              <a:ext cx="1581150" cy="430227"/>
              <a:chOff x="4095750" y="4095750"/>
              <a:chExt cx="1581150" cy="430227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4095750" y="409575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4" name="TextBox 54"/>
              <p:cNvSpPr txBox="1"/>
              <p:nvPr/>
            </p:nvSpPr>
            <p:spPr>
              <a:xfrm>
                <a:off x="4095750" y="409575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-2</a:t>
                </a:r>
              </a:p>
            </p:txBody>
          </p:sp>
        </p:grpSp>
        <p:sp>
          <p:nvSpPr>
            <p:cNvPr id="56" name="Rectangle 56"/>
            <p:cNvSpPr/>
            <p:nvPr/>
          </p:nvSpPr>
          <p:spPr>
            <a:xfrm>
              <a:off x="5715000" y="4000500"/>
              <a:ext cx="1581150" cy="5334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59" name="Group 59"/>
            <p:cNvGrpSpPr/>
            <p:nvPr/>
          </p:nvGrpSpPr>
          <p:grpSpPr>
            <a:xfrm>
              <a:off x="5715000" y="4095750"/>
              <a:ext cx="1581150" cy="430227"/>
              <a:chOff x="5715000" y="4095750"/>
              <a:chExt cx="1581150" cy="430227"/>
            </a:xfrm>
          </p:grpSpPr>
          <p:sp>
            <p:nvSpPr>
              <p:cNvPr id="57" name="Rectangle 57"/>
              <p:cNvSpPr/>
              <p:nvPr/>
            </p:nvSpPr>
            <p:spPr>
              <a:xfrm>
                <a:off x="5715000" y="409575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8" name="TextBox 58"/>
              <p:cNvSpPr txBox="1"/>
              <p:nvPr/>
            </p:nvSpPr>
            <p:spPr>
              <a:xfrm>
                <a:off x="5715000" y="409575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sp>
          <p:nvSpPr>
            <p:cNvPr id="60" name="Rectangle 60"/>
            <p:cNvSpPr/>
            <p:nvPr/>
          </p:nvSpPr>
          <p:spPr>
            <a:xfrm>
              <a:off x="7334250" y="4000500"/>
              <a:ext cx="1581150" cy="5334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63" name="Group 63"/>
            <p:cNvGrpSpPr/>
            <p:nvPr/>
          </p:nvGrpSpPr>
          <p:grpSpPr>
            <a:xfrm>
              <a:off x="7334250" y="4095750"/>
              <a:ext cx="1581150" cy="430227"/>
              <a:chOff x="7334250" y="4095750"/>
              <a:chExt cx="1581150" cy="430227"/>
            </a:xfrm>
          </p:grpSpPr>
          <p:sp>
            <p:nvSpPr>
              <p:cNvPr id="61" name="Rectangle 61"/>
              <p:cNvSpPr/>
              <p:nvPr/>
            </p:nvSpPr>
            <p:spPr>
              <a:xfrm>
                <a:off x="7334250" y="409575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2" name="TextBox 62"/>
              <p:cNvSpPr txBox="1"/>
              <p:nvPr/>
            </p:nvSpPr>
            <p:spPr>
              <a:xfrm>
                <a:off x="7334250" y="409575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-1</a:t>
                </a:r>
              </a:p>
            </p:txBody>
          </p:sp>
        </p:grpSp>
        <p:sp>
          <p:nvSpPr>
            <p:cNvPr id="64" name="Rectangle 64"/>
            <p:cNvSpPr/>
            <p:nvPr/>
          </p:nvSpPr>
          <p:spPr>
            <a:xfrm>
              <a:off x="8953500" y="4000500"/>
              <a:ext cx="1581150" cy="5334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67" name="Group 67"/>
            <p:cNvGrpSpPr/>
            <p:nvPr/>
          </p:nvGrpSpPr>
          <p:grpSpPr>
            <a:xfrm>
              <a:off x="8953500" y="4095750"/>
              <a:ext cx="1581150" cy="430227"/>
              <a:chOff x="8953500" y="4095750"/>
              <a:chExt cx="1581150" cy="430227"/>
            </a:xfrm>
          </p:grpSpPr>
          <p:sp>
            <p:nvSpPr>
              <p:cNvPr id="65" name="Rectangle 65"/>
              <p:cNvSpPr/>
              <p:nvPr/>
            </p:nvSpPr>
            <p:spPr>
              <a:xfrm>
                <a:off x="8953500" y="409575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6" name="TextBox 66"/>
              <p:cNvSpPr txBox="1"/>
              <p:nvPr/>
            </p:nvSpPr>
            <p:spPr>
              <a:xfrm>
                <a:off x="8953500" y="409575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</p:grpSp>
      <p:grpSp>
        <p:nvGrpSpPr>
          <p:cNvPr id="88" name="Group 88"/>
          <p:cNvGrpSpPr/>
          <p:nvPr/>
        </p:nvGrpSpPr>
        <p:grpSpPr>
          <a:xfrm>
            <a:off x="980694" y="4572000"/>
            <a:ext cx="9553956" cy="533400"/>
            <a:chOff x="980694" y="4572000"/>
            <a:chExt cx="9553956" cy="533400"/>
          </a:xfrm>
        </p:grpSpPr>
        <p:grpSp>
          <p:nvGrpSpPr>
            <p:cNvPr id="71" name="Group 71"/>
            <p:cNvGrpSpPr/>
            <p:nvPr/>
          </p:nvGrpSpPr>
          <p:grpSpPr>
            <a:xfrm>
              <a:off x="980694" y="4714875"/>
              <a:ext cx="3019806" cy="381381"/>
              <a:chOff x="980694" y="4714875"/>
              <a:chExt cx="3019806" cy="381381"/>
            </a:xfrm>
          </p:grpSpPr>
          <p:sp>
            <p:nvSpPr>
              <p:cNvPr id="69" name="Rectangle 69"/>
              <p:cNvSpPr/>
              <p:nvPr/>
            </p:nvSpPr>
            <p:spPr>
              <a:xfrm>
                <a:off x="990600" y="4714875"/>
                <a:ext cx="30099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0" name="TextBox 70"/>
              <p:cNvSpPr txBox="1"/>
              <p:nvPr/>
            </p:nvSpPr>
            <p:spPr>
              <a:xfrm>
                <a:off x="990600" y="4714875"/>
                <a:ext cx="30099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best：自由起止</a:t>
                </a:r>
              </a:p>
            </p:txBody>
          </p:sp>
        </p:grpSp>
        <p:sp>
          <p:nvSpPr>
            <p:cNvPr id="72" name="Rectangle 72"/>
            <p:cNvSpPr/>
            <p:nvPr/>
          </p:nvSpPr>
          <p:spPr>
            <a:xfrm>
              <a:off x="4095750" y="4572000"/>
              <a:ext cx="158115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75" name="Group 75"/>
            <p:cNvGrpSpPr/>
            <p:nvPr/>
          </p:nvGrpSpPr>
          <p:grpSpPr>
            <a:xfrm>
              <a:off x="4095750" y="4667250"/>
              <a:ext cx="1581150" cy="430227"/>
              <a:chOff x="4095750" y="4667250"/>
              <a:chExt cx="1581150" cy="430227"/>
            </a:xfrm>
          </p:grpSpPr>
          <p:sp>
            <p:nvSpPr>
              <p:cNvPr id="73" name="Rectangle 73"/>
              <p:cNvSpPr/>
              <p:nvPr/>
            </p:nvSpPr>
            <p:spPr>
              <a:xfrm>
                <a:off x="4095750" y="466725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4" name="TextBox 74"/>
              <p:cNvSpPr txBox="1"/>
              <p:nvPr/>
            </p:nvSpPr>
            <p:spPr>
              <a:xfrm>
                <a:off x="4095750" y="466725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-2</a:t>
                </a:r>
              </a:p>
            </p:txBody>
          </p:sp>
        </p:grpSp>
        <p:sp>
          <p:nvSpPr>
            <p:cNvPr id="76" name="Rectangle 76"/>
            <p:cNvSpPr/>
            <p:nvPr/>
          </p:nvSpPr>
          <p:spPr>
            <a:xfrm>
              <a:off x="5715000" y="4572000"/>
              <a:ext cx="1581150" cy="5334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79" name="Group 79"/>
            <p:cNvGrpSpPr/>
            <p:nvPr/>
          </p:nvGrpSpPr>
          <p:grpSpPr>
            <a:xfrm>
              <a:off x="5715000" y="4667250"/>
              <a:ext cx="1581150" cy="430227"/>
              <a:chOff x="5715000" y="4667250"/>
              <a:chExt cx="1581150" cy="430227"/>
            </a:xfrm>
          </p:grpSpPr>
          <p:sp>
            <p:nvSpPr>
              <p:cNvPr id="77" name="Rectangle 77"/>
              <p:cNvSpPr/>
              <p:nvPr/>
            </p:nvSpPr>
            <p:spPr>
              <a:xfrm>
                <a:off x="5715000" y="466725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8" name="TextBox 78"/>
              <p:cNvSpPr txBox="1"/>
              <p:nvPr/>
            </p:nvSpPr>
            <p:spPr>
              <a:xfrm>
                <a:off x="5715000" y="466725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sp>
          <p:nvSpPr>
            <p:cNvPr id="80" name="Rectangle 80"/>
            <p:cNvSpPr/>
            <p:nvPr/>
          </p:nvSpPr>
          <p:spPr>
            <a:xfrm>
              <a:off x="7334250" y="4572000"/>
              <a:ext cx="1581150" cy="5334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83" name="Group 83"/>
            <p:cNvGrpSpPr/>
            <p:nvPr/>
          </p:nvGrpSpPr>
          <p:grpSpPr>
            <a:xfrm>
              <a:off x="7334250" y="4667250"/>
              <a:ext cx="1581150" cy="430227"/>
              <a:chOff x="7334250" y="4667250"/>
              <a:chExt cx="1581150" cy="430227"/>
            </a:xfrm>
          </p:grpSpPr>
          <p:sp>
            <p:nvSpPr>
              <p:cNvPr id="81" name="Rectangle 81"/>
              <p:cNvSpPr/>
              <p:nvPr/>
            </p:nvSpPr>
            <p:spPr>
              <a:xfrm>
                <a:off x="7334250" y="466725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82" name="TextBox 82"/>
              <p:cNvSpPr txBox="1"/>
              <p:nvPr/>
            </p:nvSpPr>
            <p:spPr>
              <a:xfrm>
                <a:off x="7334250" y="466725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-1</a:t>
                </a:r>
              </a:p>
            </p:txBody>
          </p:sp>
        </p:grpSp>
        <p:sp>
          <p:nvSpPr>
            <p:cNvPr id="84" name="Rectangle 84"/>
            <p:cNvSpPr/>
            <p:nvPr/>
          </p:nvSpPr>
          <p:spPr>
            <a:xfrm>
              <a:off x="8953500" y="4572000"/>
              <a:ext cx="1581150" cy="5334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87" name="Group 87"/>
            <p:cNvGrpSpPr/>
            <p:nvPr/>
          </p:nvGrpSpPr>
          <p:grpSpPr>
            <a:xfrm>
              <a:off x="8953500" y="4667250"/>
              <a:ext cx="1581150" cy="430227"/>
              <a:chOff x="8953500" y="4667250"/>
              <a:chExt cx="1581150" cy="430227"/>
            </a:xfrm>
          </p:grpSpPr>
          <p:sp>
            <p:nvSpPr>
              <p:cNvPr id="85" name="Rectangle 85"/>
              <p:cNvSpPr/>
              <p:nvPr/>
            </p:nvSpPr>
            <p:spPr>
              <a:xfrm>
                <a:off x="8953500" y="466725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86" name="TextBox 86"/>
              <p:cNvSpPr txBox="1"/>
              <p:nvPr/>
            </p:nvSpPr>
            <p:spPr>
              <a:xfrm>
                <a:off x="8953500" y="466725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</p:grpSp>
      <p:sp>
        <p:nvSpPr>
          <p:cNvPr id="89" name="Freeform 89"/>
          <p:cNvSpPr/>
          <p:nvPr/>
        </p:nvSpPr>
        <p:spPr>
          <a:xfrm>
            <a:off x="990600" y="52197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2" name="Group 92"/>
          <p:cNvGrpSpPr/>
          <p:nvPr/>
        </p:nvGrpSpPr>
        <p:grpSpPr>
          <a:xfrm>
            <a:off x="979932" y="5429250"/>
            <a:ext cx="10202418" cy="753618"/>
            <a:chOff x="979932" y="5429250"/>
            <a:chExt cx="10202418" cy="753618"/>
          </a:xfrm>
        </p:grpSpPr>
        <p:sp>
          <p:nvSpPr>
            <p:cNvPr id="90" name="Rectangle 90"/>
            <p:cNvSpPr/>
            <p:nvPr/>
          </p:nvSpPr>
          <p:spPr>
            <a:xfrm>
              <a:off x="990600" y="542925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91" name="TextBox 91"/>
            <p:cNvSpPr txBox="1"/>
            <p:nvPr/>
          </p:nvSpPr>
          <p:spPr>
            <a:xfrm>
              <a:off x="990600" y="542925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这组数的 sum=4、prefix=4、suffix=6、best=6。数值碰巧相同的项，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定义仍然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例6-6：四项信息，各自允许选哪一段？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24767"/>
            <a:ext cx="10477500" cy="513683"/>
            <a:chOff x="827056" y="2324767"/>
            <a:chExt cx="10477500" cy="513683"/>
          </a:xfrm>
        </p:grpSpPr>
        <p:sp>
          <p:nvSpPr>
            <p:cNvPr id="7" name="body-sum-definition"/>
            <p:cNvSpPr/>
            <p:nvPr/>
          </p:nvSpPr>
          <p:spPr>
            <a:xfrm>
              <a:off x="827056" y="2324767"/>
              <a:ext cx="10477500" cy="5136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 / sum：整块全部元素的和。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191542"/>
            <a:ext cx="10477500" cy="513683"/>
            <a:chOff x="827056" y="3191542"/>
            <a:chExt cx="10477500" cy="513683"/>
          </a:xfrm>
        </p:grpSpPr>
        <p:sp>
          <p:nvSpPr>
            <p:cNvPr id="9" name="body-prefix-definition"/>
            <p:cNvSpPr/>
            <p:nvPr/>
          </p:nvSpPr>
          <p:spPr>
            <a:xfrm>
              <a:off x="827056" y="3191542"/>
              <a:ext cx="10477500" cy="5136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 / prefix：必须从左端开始，能取得的最大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前缀和。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4058317"/>
            <a:ext cx="10477500" cy="513683"/>
            <a:chOff x="827056" y="4058317"/>
            <a:chExt cx="10477500" cy="513683"/>
          </a:xfrm>
        </p:grpSpPr>
        <p:sp>
          <p:nvSpPr>
            <p:cNvPr id="11" name="body-suffix-definition"/>
            <p:cNvSpPr/>
            <p:nvPr/>
          </p:nvSpPr>
          <p:spPr>
            <a:xfrm>
              <a:off x="827056" y="4058317"/>
              <a:ext cx="10477500" cy="5136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Q / suffix：必须到右端结束，能取得的最大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后缀和。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56" y="4925092"/>
            <a:ext cx="10477500" cy="513683"/>
            <a:chOff x="827056" y="4925092"/>
            <a:chExt cx="10477500" cy="513683"/>
          </a:xfrm>
        </p:grpSpPr>
        <p:sp>
          <p:nvSpPr>
            <p:cNvPr id="13" name="body-best-definition"/>
            <p:cNvSpPr/>
            <p:nvPr/>
          </p:nvSpPr>
          <p:spPr>
            <a:xfrm>
              <a:off x="827056" y="4925092"/>
              <a:ext cx="10477500" cy="5136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 / best：可以自由选择起止，能取得的最大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非空连续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段和。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8580" y="5700427"/>
            <a:ext cx="10477500" cy="371570"/>
            <a:chOff x="828580" y="5700427"/>
            <a:chExt cx="10477500" cy="371570"/>
          </a:xfrm>
        </p:grpSpPr>
        <p:sp>
          <p:nvSpPr>
            <p:cNvPr id="15" name="body-leaf"/>
            <p:cNvSpPr/>
            <p:nvPr/>
          </p:nvSpPr>
          <p:spPr>
            <a:xfrm>
              <a:off x="828580" y="5700427"/>
              <a:ext cx="1047750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叶子只有一个元素 v，四项都等于 v；即使 v 为负数，也不能偷偷选空段 0。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父前缀想伸进右边，左边还能少选吗？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父前缀必须从整个区间的最左端开始。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14700"/>
            <a:ext cx="10202925" cy="1135077"/>
            <a:chOff x="979425" y="3314700"/>
            <a:chExt cx="10202925" cy="1135077"/>
          </a:xfrm>
        </p:grpSpPr>
        <p:sp>
          <p:nvSpPr>
            <p:cNvPr id="9" name="Rectangle 9"/>
            <p:cNvSpPr/>
            <p:nvPr/>
          </p:nvSpPr>
          <p:spPr>
            <a:xfrm>
              <a:off x="990600" y="33147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147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如果它停在左边，只需看左 prefix。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如果它伸到右边，为了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连续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，就必须先选完左边全部，再接右 prefix。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因此除了两边前缀，还必须保存左边总和；后缀的情况对称。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625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753618"/>
            <a:chOff x="979932" y="5095875"/>
            <a:chExt cx="10202418" cy="7536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sum 帮助我们跨过整块，prefix、suffix 负责贴端点，best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负责区间内自由起止。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例6-6：父段的最优解，可能落在哪一边？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77137"/>
            <a:ext cx="10526775" cy="580363"/>
            <a:chOff x="827025" y="2277137"/>
            <a:chExt cx="10526775" cy="580363"/>
          </a:xfrm>
        </p:grpSpPr>
        <mc:AlternateContent>
          <mc:Choice Requires="a14">
            <p:sp>
              <p:nvSpPr>
                <p:cNvPr id="7" name="body-sum-merge"/>
                <p:cNvSpPr txBox="1"/>
                <p:nvPr/>
              </p:nvSpPr>
              <p:spPr>
                <a:xfrm>
                  <a:off x="827025" y="2277137"/>
                  <a:ext cx="10526775" cy="58036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14:m>
                    <m:oMath>
                      <m:r>
                        <a:rPr lang="zh-CN" sz="2200" dirty="0">
                          <a:solidFill>
                            <a:schemeClr val="accent5"/>
                          </a:solidFill>
                          <a:latin typeface="Consolas"/>
                          <a:ea typeface="Microsoft YaHei"/>
                          <a:cs typeface="Consolas"/>
                        </a:rPr>
                        <m:t>S</m:t>
                      </m:r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sSub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S</m:t>
                          </m:r>
                        </m:e>
                        <m:sub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L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onsolas"/>
                          <a:ea typeface="Microsoft YaHei"/>
                          <a:cs typeface="Consolas"/>
                        </a:rPr>
                        <m:t>+</m:t>
                      </m:r>
                      <m:sSub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S</m:t>
                          </m:r>
                        </m:e>
                        <m:sub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R</m:t>
                          </m:r>
                        </m:sub>
                      </m:sSub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：整个区间就是两侧拼接。</a:t>
                  </a:r>
                </a:p>
              </p:txBody>
            </p:sp>
          </mc:Choice>
        </mc:AlternateContent>
      </p:grpSp>
      <p:grpSp>
        <p:nvGrpSpPr>
          <p:cNvPr id="10" name="Group 10"/>
          <p:cNvGrpSpPr/>
          <p:nvPr/>
        </p:nvGrpSpPr>
        <p:grpSpPr>
          <a:xfrm>
            <a:off x="827025" y="3129944"/>
            <a:ext cx="10526775" cy="594331"/>
            <a:chOff x="827025" y="3129944"/>
            <a:chExt cx="10526775" cy="594331"/>
          </a:xfrm>
        </p:grpSpPr>
        <mc:AlternateContent>
          <mc:Choice Requires="a14">
            <p:sp>
              <p:nvSpPr>
                <p:cNvPr id="9" name="body-prefix-merge"/>
                <p:cNvSpPr txBox="1"/>
                <p:nvPr/>
              </p:nvSpPr>
              <p:spPr>
                <a:xfrm>
                  <a:off x="827025" y="3129944"/>
                  <a:ext cx="10526775" cy="59433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14:m>
                    <m:oMath>
                      <m:r>
                        <a:rPr lang="zh-CN" sz="2200" dirty="0">
                          <a:solidFill>
                            <a:schemeClr val="accent5"/>
                          </a:solidFill>
                          <a:latin typeface="Consolas"/>
                          <a:ea typeface="Microsoft YaHei"/>
                          <a:cs typeface="Consolas"/>
                        </a:rPr>
                        <m:t>P</m:t>
                      </m:r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200" dirty="0">
                                  <a:solidFill>
                                    <a:schemeClr val="accent5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200" dirty="0">
                                      <a:solidFill>
                                        <a:schemeClr val="accent5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P</m:t>
                                  </m:r>
                                </m:e>
                                <m:sub>
                                  <m:r>
                                    <a:rPr lang="zh-CN" sz="2200" dirty="0">
                                      <a:solidFill>
                                        <a:schemeClr val="accent5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L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200" dirty="0">
                                  <a:solidFill>
                                    <a:schemeClr val="accent5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,</m:t>
                              </m:r>
                              <m:sSub>
                                <m:e>
                                  <m:r>
                                    <a:rPr lang="zh-CN" sz="2200" dirty="0">
                                      <a:solidFill>
                                        <a:schemeClr val="accent5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S</m:t>
                                  </m:r>
                                </m:e>
                                <m:sub>
                                  <m:r>
                                    <a:rPr lang="zh-CN" sz="2200" dirty="0">
                                      <a:solidFill>
                                        <a:schemeClr val="accent5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L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200" dirty="0">
                                  <a:solidFill>
                                    <a:schemeClr val="accent5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+</m:t>
                              </m:r>
                              <m:sSub>
                                <m:e>
                                  <m:r>
                                    <a:rPr lang="zh-CN" sz="2200" dirty="0">
                                      <a:solidFill>
                                        <a:schemeClr val="accent5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P</m:t>
                                  </m:r>
                                </m:e>
                                <m:sub>
                                  <m:r>
                                    <a:rPr lang="zh-CN" sz="2200" dirty="0">
                                      <a:solidFill>
                                        <a:schemeClr val="accent5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R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：停在左侧，或跨到右侧。</a:t>
                  </a:r>
                </a:p>
              </p:txBody>
            </p:sp>
          </mc:Choice>
        </mc:AlternateContent>
      </p:grpSp>
      <p:grpSp>
        <p:nvGrpSpPr>
          <p:cNvPr id="12" name="Group 12"/>
          <p:cNvGrpSpPr/>
          <p:nvPr/>
        </p:nvGrpSpPr>
        <p:grpSpPr>
          <a:xfrm>
            <a:off x="827025" y="3996719"/>
            <a:ext cx="10526775" cy="594331"/>
            <a:chOff x="827025" y="3996719"/>
            <a:chExt cx="10526775" cy="594331"/>
          </a:xfrm>
        </p:grpSpPr>
        <mc:AlternateContent>
          <mc:Choice Requires="a14">
            <p:sp>
              <p:nvSpPr>
                <p:cNvPr id="11" name="body-suffix-merge"/>
                <p:cNvSpPr txBox="1"/>
                <p:nvPr/>
              </p:nvSpPr>
              <p:spPr>
                <a:xfrm>
                  <a:off x="827025" y="3996719"/>
                  <a:ext cx="10526775" cy="59433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14:m>
                    <m:oMath>
                      <m:r>
                        <a:rPr lang="zh-CN" sz="2200" dirty="0">
                          <a:solidFill>
                            <a:schemeClr val="accent5"/>
                          </a:solidFill>
                          <a:latin typeface="Consolas"/>
                          <a:ea typeface="Microsoft YaHei"/>
                          <a:cs typeface="Consolas"/>
                        </a:rPr>
                        <m:t>Q</m:t>
                      </m:r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200" dirty="0">
                                  <a:solidFill>
                                    <a:schemeClr val="accent5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200" dirty="0">
                                      <a:solidFill>
                                        <a:schemeClr val="accent5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Q</m:t>
                                  </m:r>
                                </m:e>
                                <m:sub>
                                  <m:r>
                                    <a:rPr lang="zh-CN" sz="2200" dirty="0">
                                      <a:solidFill>
                                        <a:schemeClr val="accent5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R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200" dirty="0">
                                  <a:solidFill>
                                    <a:schemeClr val="accent5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,</m:t>
                              </m:r>
                              <m:sSub>
                                <m:e>
                                  <m:r>
                                    <a:rPr lang="zh-CN" sz="2200" dirty="0">
                                      <a:solidFill>
                                        <a:schemeClr val="accent5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S</m:t>
                                  </m:r>
                                </m:e>
                                <m:sub>
                                  <m:r>
                                    <a:rPr lang="zh-CN" sz="2200" dirty="0">
                                      <a:solidFill>
                                        <a:schemeClr val="accent5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R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200" dirty="0">
                                  <a:solidFill>
                                    <a:schemeClr val="accent5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+</m:t>
                              </m:r>
                              <m:sSub>
                                <m:e>
                                  <m:r>
                                    <a:rPr lang="zh-CN" sz="2200" dirty="0">
                                      <a:solidFill>
                                        <a:schemeClr val="accent5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Q</m:t>
                                  </m:r>
                                </m:e>
                                <m:sub>
                                  <m:r>
                                    <a:rPr lang="zh-CN" sz="2200" dirty="0">
                                      <a:solidFill>
                                        <a:schemeClr val="accent5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L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：停在右侧，或跨到左侧。</a:t>
                  </a:r>
                </a:p>
              </p:txBody>
            </p:sp>
          </mc:Choice>
        </mc:AlternateContent>
      </p:grpSp>
      <p:grpSp>
        <p:nvGrpSpPr>
          <p:cNvPr id="15" name="Group 15"/>
          <p:cNvGrpSpPr/>
          <p:nvPr/>
        </p:nvGrpSpPr>
        <p:grpSpPr>
          <a:xfrm>
            <a:off x="827025" y="4863494"/>
            <a:ext cx="10479150" cy="1299181"/>
            <a:chOff x="827025" y="4863494"/>
            <a:chExt cx="10479150" cy="1299181"/>
          </a:xfrm>
        </p:grpSpPr>
        <mc:AlternateContent>
          <mc:Choice Requires="a14">
            <p:sp>
              <p:nvSpPr>
                <p:cNvPr id="13" name="TextBox 13"/>
                <p:cNvSpPr txBox="1"/>
                <p:nvPr/>
              </p:nvSpPr>
              <p:spPr>
                <a:xfrm>
                  <a:off x="827025" y="4863494"/>
                  <a:ext cx="4245983" cy="50481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14:m>
                    <m:oMath>
                      <m:r>
                        <a:rPr lang="zh-CN" sz="2200" dirty="0">
                          <a:solidFill>
                            <a:schemeClr val="accent3"/>
                          </a:solidFill>
                          <a:latin typeface="Consolas"/>
                          <a:ea typeface="Microsoft YaHei"/>
                          <a:cs typeface="Consolas"/>
                        </a:rPr>
                        <m:t>B</m:t>
                      </m:r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3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accent3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200" dirty="0">
                                      <a:solidFill>
                                        <a:schemeClr val="accent3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B</m:t>
                                  </m:r>
                                </m:e>
                                <m:sub>
                                  <m:r>
                                    <a:rPr lang="zh-CN" sz="2200" dirty="0">
                                      <a:solidFill>
                                        <a:schemeClr val="accent3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L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,</m:t>
                              </m:r>
                              <m:sSub>
                                <m:e>
                                  <m:r>
                                    <a:rPr lang="zh-CN" sz="2200" dirty="0">
                                      <a:solidFill>
                                        <a:schemeClr val="accent3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B</m:t>
                                  </m:r>
                                </m:e>
                                <m:sub>
                                  <m:r>
                                    <a:rPr lang="zh-CN" sz="2200" dirty="0">
                                      <a:solidFill>
                                        <a:schemeClr val="accent3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R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,</m:t>
                              </m:r>
                              <m:sSub>
                                <m:e>
                                  <m:r>
                                    <a:rPr lang="zh-CN" sz="2200" dirty="0">
                                      <a:solidFill>
                                        <a:schemeClr val="accent3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Q</m:t>
                                  </m:r>
                                </m:e>
                                <m:sub>
                                  <m:r>
                                    <a:rPr lang="zh-CN" sz="2200" dirty="0">
                                      <a:solidFill>
                                        <a:schemeClr val="accent3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L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+</m:t>
                              </m:r>
                              <m:sSub>
                                <m:e>
                                  <m:r>
                                    <a:rPr lang="zh-CN" sz="2200" dirty="0">
                                      <a:solidFill>
                                        <a:schemeClr val="accent3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P</m:t>
                                  </m:r>
                                </m:e>
                                <m:sub>
                                  <m:r>
                                    <a:rPr lang="zh-CN" sz="2200" dirty="0">
                                      <a:solidFill>
                                        <a:schemeClr val="accent3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R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a14:m>
                </a:p>
              </p:txBody>
            </p:sp>
          </mc:Choice>
        </mc:AlternateContent>
        <p:sp>
          <p:nvSpPr>
            <p:cNvPr id="14" name="TextBox 14"/>
            <p:cNvSpPr/>
            <p:nvPr/>
          </p:nvSpPr>
          <p:spPr>
            <a:xfrm>
              <a:off x="828675" y="5381625"/>
              <a:ext cx="10477500" cy="781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最佳子段的位置只有三类：全在左侧、全在右侧、跨过分界。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跨界时必须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连续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，因此用左后缀接右前缀。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例6-6：把四项信息代回这组数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77142"/>
            <a:ext cx="10477500" cy="932783"/>
            <a:chOff x="827056" y="2277142"/>
            <a:chExt cx="10477500" cy="932783"/>
          </a:xfrm>
        </p:grpSpPr>
        <p:sp>
          <p:nvSpPr>
            <p:cNvPr id="7" name="body-children"/>
            <p:cNvSpPr/>
            <p:nvPr/>
          </p:nvSpPr>
          <p:spPr>
            <a:xfrm>
              <a:off x="827056" y="2277142"/>
              <a:ext cx="10477500" cy="9327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左段 [−2,3]：(S,P,Q,B)=(1,1,3,3)。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右段 [−1,4]：(S,P,Q,B)=(3,3,4,4)。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553492"/>
            <a:ext cx="10477500" cy="1658969"/>
            <a:chOff x="827056" y="3553492"/>
            <a:chExt cx="10477500" cy="1658969"/>
          </a:xfrm>
        </p:grpSpPr>
        <p:sp>
          <p:nvSpPr>
            <p:cNvPr id="9" name="body-parent-computation"/>
            <p:cNvSpPr/>
            <p:nvPr/>
          </p:nvSpPr>
          <p:spPr>
            <a:xfrm>
              <a:off x="827056" y="3553492"/>
              <a:ext cx="10477500" cy="16589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S=1+3=4。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P=max(1,1+3)=4。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Q=max(4,3+3)=6。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B=max(3,4,3+3)=6。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544217"/>
            <a:ext cx="10477500" cy="466058"/>
            <a:chOff x="827056" y="5544217"/>
            <a:chExt cx="10477500" cy="466058"/>
          </a:xfrm>
        </p:grpSpPr>
        <p:sp>
          <p:nvSpPr>
            <p:cNvPr id="11" name="body-winning-segment"/>
            <p:cNvSpPr/>
            <p:nvPr/>
          </p:nvSpPr>
          <p:spPr>
            <a:xfrm>
              <a:off x="827056" y="5544217"/>
              <a:ext cx="10477500" cy="4660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父段 best=6，取的是 [3,−1,4]，正好由左后缀 [3] 接右前缀 [−1,4]。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例6-6 小白逛公园：总和与前缀，分别从哪里拼？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L、R 是左右两块 Info，这里用 result 保存合并后的结果。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43250"/>
            <a:ext cx="10201911" cy="676959"/>
            <a:chOff x="980439" y="3143250"/>
            <a:chExt cx="10201911" cy="676959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4325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result.sum = L.sum + R.sum;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result.prefix = max(L.prefix, L.sum + R.prefix);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43250"/>
            <a:ext cx="9525" cy="609648"/>
          </a:xfrm>
          <a:custGeom>
            <a:avLst/>
            <a:gdLst/>
            <a:ahLst/>
            <a:cxnLst/>
            <a:rect l="l" t="t" r="r" b="b"/>
            <a:pathLst>
              <a:path w="9525" h="609648">
                <a:moveTo>
                  <a:pt x="0" y="0"/>
                </a:moveTo>
                <a:lnTo>
                  <a:pt x="0" y="609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019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143375"/>
            <a:ext cx="10202418" cy="753618"/>
            <a:chOff x="979932" y="4143375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143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143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父前缀可以停在左块，也可以先拿完左块，再接右前缀。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不能跳过左块中间某些数，否则就不再是从最左端开始的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连续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段。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例6-6 小白逛公园：后缀对称，best则分三个位置讨论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接着填写 result 的另外两项，最后返回 result。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43250"/>
            <a:ext cx="10201911" cy="962709"/>
            <a:chOff x="980439" y="3143250"/>
            <a:chExt cx="10201911" cy="962709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4325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result.suffix = max(R.suffix, R.sum + L.suffix);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result.best = max({L.best, R.best,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      L.suffix + R.prefix});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43250"/>
            <a:ext cx="9525" cy="895398"/>
          </a:xfrm>
          <a:custGeom>
            <a:avLst/>
            <a:gdLst/>
            <a:ahLst/>
            <a:cxnLst/>
            <a:rect l="l" t="t" r="r" b="b"/>
            <a:pathLst>
              <a:path w="9525" h="895398">
                <a:moveTo>
                  <a:pt x="0" y="0"/>
                </a:moveTo>
                <a:lnTo>
                  <a:pt x="0" y="895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767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400598"/>
            <a:ext cx="10202418" cy="753618"/>
            <a:chOff x="979932" y="4400598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40059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40059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最佳子段全在左、全在右，或跨界。跨界必须贴着分界拼起来。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这两个步骤合起来就是 merge，四项都要返回。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例6-6：合并时，左结果必须放在左参数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549" y="2280947"/>
            <a:ext cx="6920481" cy="2543253"/>
            <a:chOff x="828549" y="2280947"/>
            <a:chExt cx="6920481" cy="2543253"/>
          </a:xfrm>
        </p:grpSpPr>
        <p:sp>
          <p:nvSpPr>
            <p:cNvPr id="7" name="TextBox 7"/>
            <p:cNvSpPr txBox="1"/>
            <p:nvPr/>
          </p:nvSpPr>
          <p:spPr>
            <a:xfrm>
              <a:off x="828580" y="2280947"/>
              <a:ext cx="10287000" cy="2099262"/>
            </a:xfrm>
            <a:prstGeom prst="rect">
              <a:avLst/>
            </a:prstGeom>
            <a:ln>
              <a:noFill/>
            </a:ln>
            <a:noFill/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80"/>
                </a:lnSpc>
              </a:pPr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struct Info { ll sum,prefix,suffix,best; };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Info merge(Info L,Info R) {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 xml:space="preserve">    return {L.sum+R.sum,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 xml:space="preserve">            max(L.prefix,L.sum+R.prefix),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 xml:space="preserve">            max(R.suffix,R.sum+L.suffix),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 xml:space="preserve">            max({L.best,R.best,L.suffix+R.prefix})};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5315617"/>
            <a:ext cx="10477500" cy="759882"/>
            <a:chOff x="827056" y="5315617"/>
            <a:chExt cx="10477500" cy="759882"/>
          </a:xfrm>
        </p:grpSpPr>
        <p:sp>
          <p:nvSpPr>
            <p:cNvPr id="9" name="body-merge-check"/>
            <p:cNvSpPr/>
            <p:nvPr/>
          </p:nvSpPr>
          <p:spPr>
            <a:xfrm>
              <a:off x="827056" y="5315617"/>
              <a:ext cx="10477500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merge(L,R) 表示把左段接在右段前面，不能交换参数。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跨界要用 L.suffix+R.prefix，不能把两个 best 直接相加。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714280" y="2280947"/>
            <a:ext cx="9525" cy="2002755"/>
          </a:xfrm>
          <a:custGeom>
            <a:avLst/>
            <a:gdLst/>
            <a:ahLst/>
            <a:cxnLst/>
            <a:rect l="l" t="t" r="r" b="b"/>
            <a:pathLst>
              <a:path w="9525" h="2002755">
                <a:moveTo>
                  <a:pt x="0" y="0"/>
                </a:moveTo>
                <a:lnTo>
                  <a:pt x="0" y="200275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例6-6 小白逛公园：请求全在一边，就只查那一边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整段覆盖时已经返回 data[u]，接着由中点 M 判断查询位置。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43250"/>
            <a:ext cx="10201911" cy="676959"/>
            <a:chOff x="980439" y="3143250"/>
            <a:chExt cx="10201911" cy="676959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4325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(r &lt;= M)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query(u*2, L, M, l, r);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(l &gt; M)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query(u*2+1, M+1, R, l, r);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43250"/>
            <a:ext cx="9525" cy="609648"/>
          </a:xfrm>
          <a:custGeom>
            <a:avLst/>
            <a:gdLst/>
            <a:ahLst/>
            <a:cxnLst/>
            <a:rect l="l" t="t" r="r" b="b"/>
            <a:pathLst>
              <a:path w="9525" h="609648">
                <a:moveTo>
                  <a:pt x="0" y="0"/>
                </a:moveTo>
                <a:lnTo>
                  <a:pt x="0" y="609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019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143375"/>
            <a:ext cx="10202418" cy="753618"/>
            <a:chOff x="979932" y="4143375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143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143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r≤M 表示右端也没越过中点，整段都在左侧。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l&gt;M 表示左端已在中点右边，整段都在右侧。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例6-6 小白逛公园：查询跨界，就按真实左右顺序合并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前两个判断都不成立，请求必然跨过中点。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43250"/>
            <a:ext cx="10201911" cy="676959"/>
            <a:chOff x="980439" y="3143250"/>
            <a:chExt cx="10201911" cy="676959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4325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merge(query(u*2, L, M, l, r),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query(u*2+1, M+1, R, l, r));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43250"/>
            <a:ext cx="9525" cy="609648"/>
          </a:xfrm>
          <a:custGeom>
            <a:avLst/>
            <a:gdLst/>
            <a:ahLst/>
            <a:cxnLst/>
            <a:rect l="l" t="t" r="r" b="b"/>
            <a:pathLst>
              <a:path w="9525" h="609648">
                <a:moveTo>
                  <a:pt x="0" y="0"/>
                </a:moveTo>
                <a:lnTo>
                  <a:pt x="0" y="609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019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143375"/>
            <a:ext cx="10202418" cy="753618"/>
            <a:chOff x="979932" y="4143375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143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143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返回的是完整 Info，下一层还可能继续用到前缀、后缀和总和。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这个写法只进入相交侧，不需要构造一个表示无交的特殊 Info。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例6-6：查询也要返回完整的四项信息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549" y="2280947"/>
            <a:ext cx="5726046" cy="2705178"/>
            <a:chOff x="828549" y="2280947"/>
            <a:chExt cx="5726046" cy="2705178"/>
          </a:xfrm>
        </p:grpSpPr>
        <p:sp>
          <p:nvSpPr>
            <p:cNvPr id="7" name="TextBox 7"/>
            <p:cNvSpPr txBox="1"/>
            <p:nvPr/>
          </p:nvSpPr>
          <p:spPr>
            <a:xfrm>
              <a:off x="828580" y="2280947"/>
              <a:ext cx="10287000" cy="2388822"/>
            </a:xfrm>
            <a:prstGeom prst="rect">
              <a:avLst/>
            </a:prstGeom>
            <a:ln>
              <a:noFill/>
            </a:ln>
            <a:noFill/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80"/>
                </a:lnSpc>
              </a:pPr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Info query(int u,int L,int R,int l,int r) {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 xml:space="preserve">    if(l&lt;=L &amp;&amp; R&lt;=r) return data[u];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 xml:space="preserve">    int M=(L+R)/2;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 xml:space="preserve">    if(r&lt;=M) return query(u*2,L,M,l,r);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 xml:space="preserve">    if(l&gt;M) return query(u*2+1,M+1,R,l,r);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 xml:space="preserve">    return merge(query(u*2,L,M,l,r),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 xml:space="preserve">                 query(u*2+1,M+1,R,l,r));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8580" y="5357527"/>
            <a:ext cx="10477500" cy="685895"/>
            <a:chOff x="828580" y="5357527"/>
            <a:chExt cx="10477500" cy="685895"/>
          </a:xfrm>
        </p:grpSpPr>
        <p:sp>
          <p:nvSpPr>
            <p:cNvPr id="9" name="body-assignment"/>
            <p:cNvSpPr/>
            <p:nvPr/>
          </p:nvSpPr>
          <p:spPr>
            <a:xfrm>
              <a:off x="828580" y="5357527"/>
              <a:ext cx="10477500" cy="6858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18"/>
                </a:lnSpc>
              </a:pP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查询返回 Info，较高层才能继续拼接。全在一侧只查那一侧，跨界才 merge。</a:t>
              </a:r>
              <a:br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单点修改时，叶子四项都设为新值，再沿祖先重算。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714280" y="2280947"/>
            <a:ext cx="9525" cy="2292315"/>
          </a:xfrm>
          <a:custGeom>
            <a:avLst/>
            <a:gdLst/>
            <a:ahLst/>
            <a:cxnLst/>
            <a:rect l="l" t="t" r="r" b="b"/>
            <a:pathLst>
              <a:path w="9525" h="2292315">
                <a:moveTo>
                  <a:pt x="0" y="0"/>
                </a:moveTo>
                <a:lnTo>
                  <a:pt x="0" y="229231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例6-6：全是负数，也必须选一个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96192"/>
            <a:ext cx="10477500" cy="849344"/>
            <a:chOff x="827056" y="2296192"/>
            <a:chExt cx="10477500" cy="849344"/>
          </a:xfrm>
        </p:grpSpPr>
        <p:sp>
          <p:nvSpPr>
            <p:cNvPr id="7" name="body-negative-case"/>
            <p:cNvSpPr/>
            <p:nvPr/>
          </p:nvSpPr>
          <p:spPr>
            <a:xfrm>
              <a:off x="827056" y="229619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[−5,−2] 的最大子段和为 −2，不是 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四项初始化为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，才没有偷偷允许“一个都不选”。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734467"/>
            <a:ext cx="10477500" cy="866108"/>
            <a:chOff x="827056" y="3734467"/>
            <a:chExt cx="10477500" cy="866108"/>
          </a:xfrm>
        </p:grpSpPr>
        <p:sp>
          <p:nvSpPr>
            <p:cNvPr id="9" name="body-endpoint-case"/>
            <p:cNvSpPr/>
            <p:nvPr/>
          </p:nvSpPr>
          <p:spPr>
            <a:xfrm>
              <a:off x="827056" y="3734467"/>
              <a:ext cx="10477500" cy="8661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只查询一个点，答案就是这个点的值。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原题的查询端点可能前后颠倒，要先交换，再进行查询。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191792"/>
            <a:ext cx="10477500" cy="849344"/>
            <a:chOff x="827056" y="5191792"/>
            <a:chExt cx="10477500" cy="849344"/>
          </a:xfrm>
        </p:grpSpPr>
        <p:sp>
          <p:nvSpPr>
            <p:cNvPr id="11" name="body-conclusion"/>
            <p:cNvSpPr/>
            <p:nvPr/>
          </p:nvSpPr>
          <p:spPr>
            <a:xfrm>
              <a:off x="827056" y="519179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分类讨论保证合并不漏情况，查询只拼接范围内相邻的片段。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建树 O(n)，每次查询、修改 O(log n)，空间 O(n)。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模拟练习：非空条件怎样影响答案？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300"/>
            <a:ext cx="10202925" cy="782652"/>
            <a:chOff x="979425" y="24003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4003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4003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区间只有 [−4,−1]，四项中的 best 应为多少？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如果再在右边拼一个 [3]，最大子段是哪一段？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42386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4572000"/>
            <a:ext cx="10202925" cy="782652"/>
            <a:chOff x="979425" y="4572000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原区间 best=−1，至少选一个数，不能返回 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拼上 3 后 best=3，选单独的 [3]；[−1,3] 的和只有 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权值线段树</a:t>
            </a:r>
          </a:p>
        </p:txBody>
      </p:sp>
      <p:sp>
        <p:nvSpPr>
          <p:cNvPr id="6" name="section-title Placeholder Carrier"/>
          <p:cNvSpPr/>
          <p:nvPr/>
        </p:nvSpPr>
        <p:spPr>
          <a:xfrm>
            <a:off x="971550" y="2322195"/>
            <a:ext cx="104775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9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权值线段树</a:t>
            </a:r>
          </a:p>
        </p:txBody>
      </p:sp>
      <p:sp>
        <p:nvSpPr>
          <p:cNvPr id="7" name="section-description Placeholder Carrier"/>
          <p:cNvSpPr/>
          <p:nvPr>
            <p:ph type="body" idx="2"/>
          </p:nvPr>
        </p:nvSpPr>
        <p:spPr>
          <a:xfrm>
            <a:off x="1009650" y="3905250"/>
            <a:ext cx="10477500" cy="1752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8"/>
              </a:lnSpc>
            </a:pPr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想统计“比某个数大的有几个”，就按数值分区间。</a:t>
            </a:r>
            <a:br/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叶子存出现次数，父亲把左右次数相加，这就是权值线段树。</a:t>
            </a:r>
          </a:p>
        </p:txBody>
      </p:sp>
    </p:spTree>
  </p:cSld>
  <p:clrMapOvr>
    <a:masterClrMapping/>
  </p:clrMapOvr>
  <p:transition p14:dur="350">
    <p:fade/>
  </p:transition>
</p:sld>
</file>

<file path=ppt/slides/slide10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权值线段树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相同的1，放到同一个叶子累计次数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305050"/>
            <a:ext cx="10202418" cy="410718"/>
            <a:chOff x="979932" y="23050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3050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050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序列为 [3,1,2,1]。这次按数值 1、2、3 排叶子，格子里存出现次数。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80694" y="3333750"/>
            <a:ext cx="9649206" cy="533400"/>
            <a:chOff x="980694" y="3333750"/>
            <a:chExt cx="9649206" cy="533400"/>
          </a:xfrm>
        </p:grpSpPr>
        <p:grpSp>
          <p:nvGrpSpPr>
            <p:cNvPr id="11" name="Group 11"/>
            <p:cNvGrpSpPr/>
            <p:nvPr/>
          </p:nvGrpSpPr>
          <p:grpSpPr>
            <a:xfrm>
              <a:off x="980694" y="3476625"/>
              <a:ext cx="2734056" cy="381381"/>
              <a:chOff x="980694" y="3476625"/>
              <a:chExt cx="2734056" cy="381381"/>
            </a:xfrm>
          </p:grpSpPr>
          <p:sp>
            <p:nvSpPr>
              <p:cNvPr id="9" name="Rectangle 9"/>
              <p:cNvSpPr/>
              <p:nvPr/>
            </p:nvSpPr>
            <p:spPr>
              <a:xfrm>
                <a:off x="990600" y="3476625"/>
                <a:ext cx="27241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990600" y="3476625"/>
                <a:ext cx="2724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数值 / 排名</a:t>
                </a:r>
              </a:p>
            </p:txBody>
          </p:sp>
        </p:grpSp>
        <p:sp>
          <p:nvSpPr>
            <p:cNvPr id="12" name="Rectangle 12"/>
            <p:cNvSpPr/>
            <p:nvPr/>
          </p:nvSpPr>
          <p:spPr>
            <a:xfrm>
              <a:off x="3810000" y="3333750"/>
              <a:ext cx="224790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3810000" y="3429000"/>
              <a:ext cx="2247900" cy="430227"/>
              <a:chOff x="3810000" y="3429000"/>
              <a:chExt cx="2247900" cy="430227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3810000" y="3429000"/>
                <a:ext cx="224790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3810000" y="3429000"/>
                <a:ext cx="224790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16" name="Rectangle 16"/>
            <p:cNvSpPr/>
            <p:nvPr/>
          </p:nvSpPr>
          <p:spPr>
            <a:xfrm>
              <a:off x="6096000" y="3333750"/>
              <a:ext cx="224790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19" name="Group 19"/>
            <p:cNvGrpSpPr/>
            <p:nvPr/>
          </p:nvGrpSpPr>
          <p:grpSpPr>
            <a:xfrm>
              <a:off x="6096000" y="3429000"/>
              <a:ext cx="2247900" cy="430227"/>
              <a:chOff x="6096000" y="3429000"/>
              <a:chExt cx="2247900" cy="430227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6096000" y="3429000"/>
                <a:ext cx="224790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6096000" y="3429000"/>
                <a:ext cx="224790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20" name="Rectangle 20"/>
            <p:cNvSpPr/>
            <p:nvPr/>
          </p:nvSpPr>
          <p:spPr>
            <a:xfrm>
              <a:off x="8382000" y="3333750"/>
              <a:ext cx="224790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8382000" y="3429000"/>
              <a:ext cx="2247900" cy="430227"/>
              <a:chOff x="8382000" y="3429000"/>
              <a:chExt cx="2247900" cy="430227"/>
            </a:xfrm>
          </p:grpSpPr>
          <p:sp>
            <p:nvSpPr>
              <p:cNvPr id="21" name="Rectangle 21"/>
              <p:cNvSpPr/>
              <p:nvPr/>
            </p:nvSpPr>
            <p:spPr>
              <a:xfrm>
                <a:off x="8382000" y="3429000"/>
                <a:ext cx="224790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8382000" y="3429000"/>
                <a:ext cx="224790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</p:grpSp>
      <p:grpSp>
        <p:nvGrpSpPr>
          <p:cNvPr id="40" name="Group 40"/>
          <p:cNvGrpSpPr/>
          <p:nvPr/>
        </p:nvGrpSpPr>
        <p:grpSpPr>
          <a:xfrm>
            <a:off x="980694" y="4295775"/>
            <a:ext cx="9649206" cy="533400"/>
            <a:chOff x="980694" y="4295775"/>
            <a:chExt cx="9649206" cy="533400"/>
          </a:xfrm>
        </p:grpSpPr>
        <p:grpSp>
          <p:nvGrpSpPr>
            <p:cNvPr id="27" name="Group 27"/>
            <p:cNvGrpSpPr/>
            <p:nvPr/>
          </p:nvGrpSpPr>
          <p:grpSpPr>
            <a:xfrm>
              <a:off x="980694" y="4438650"/>
              <a:ext cx="2734056" cy="381381"/>
              <a:chOff x="980694" y="4438650"/>
              <a:chExt cx="2734056" cy="381381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990600" y="4438650"/>
                <a:ext cx="27241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990600" y="4438650"/>
                <a:ext cx="2724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出现次数</a:t>
                </a:r>
              </a:p>
            </p:txBody>
          </p:sp>
        </p:grpSp>
        <p:sp>
          <p:nvSpPr>
            <p:cNvPr id="28" name="Rectangle 28"/>
            <p:cNvSpPr/>
            <p:nvPr/>
          </p:nvSpPr>
          <p:spPr>
            <a:xfrm>
              <a:off x="3810000" y="4295775"/>
              <a:ext cx="2247900" cy="5334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31" name="Group 31"/>
            <p:cNvGrpSpPr/>
            <p:nvPr/>
          </p:nvGrpSpPr>
          <p:grpSpPr>
            <a:xfrm>
              <a:off x="3810000" y="4391025"/>
              <a:ext cx="2247900" cy="430227"/>
              <a:chOff x="3810000" y="4391025"/>
              <a:chExt cx="2247900" cy="430227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810000" y="4391025"/>
                <a:ext cx="224790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3810000" y="4391025"/>
                <a:ext cx="224790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32" name="Rectangle 32"/>
            <p:cNvSpPr/>
            <p:nvPr/>
          </p:nvSpPr>
          <p:spPr>
            <a:xfrm>
              <a:off x="6096000" y="4295775"/>
              <a:ext cx="224790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35" name="Group 35"/>
            <p:cNvGrpSpPr/>
            <p:nvPr/>
          </p:nvGrpSpPr>
          <p:grpSpPr>
            <a:xfrm>
              <a:off x="6096000" y="4391025"/>
              <a:ext cx="2247900" cy="430227"/>
              <a:chOff x="6096000" y="4391025"/>
              <a:chExt cx="2247900" cy="430227"/>
            </a:xfrm>
          </p:grpSpPr>
          <p:sp>
            <p:nvSpPr>
              <p:cNvPr id="33" name="Rectangle 33"/>
              <p:cNvSpPr/>
              <p:nvPr/>
            </p:nvSpPr>
            <p:spPr>
              <a:xfrm>
                <a:off x="6096000" y="4391025"/>
                <a:ext cx="224790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6096000" y="4391025"/>
                <a:ext cx="224790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36" name="Rectangle 36"/>
            <p:cNvSpPr/>
            <p:nvPr/>
          </p:nvSpPr>
          <p:spPr>
            <a:xfrm>
              <a:off x="8382000" y="4295775"/>
              <a:ext cx="224790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39" name="Group 39"/>
            <p:cNvGrpSpPr/>
            <p:nvPr/>
          </p:nvGrpSpPr>
          <p:grpSpPr>
            <a:xfrm>
              <a:off x="8382000" y="4391025"/>
              <a:ext cx="2247900" cy="430227"/>
              <a:chOff x="8382000" y="4391025"/>
              <a:chExt cx="2247900" cy="430227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8382000" y="4391025"/>
                <a:ext cx="224790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8382000" y="4391025"/>
                <a:ext cx="224790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</p:grpSp>
      <p:sp>
        <p:nvSpPr>
          <p:cNvPr id="41" name="Freeform 41"/>
          <p:cNvSpPr/>
          <p:nvPr/>
        </p:nvSpPr>
        <p:spPr>
          <a:xfrm>
            <a:off x="990600" y="52197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4" name="Group 44"/>
          <p:cNvGrpSpPr/>
          <p:nvPr/>
        </p:nvGrpSpPr>
        <p:grpSpPr>
          <a:xfrm>
            <a:off x="979932" y="5429250"/>
            <a:ext cx="10202418" cy="410718"/>
            <a:chOff x="979932" y="5429250"/>
            <a:chExt cx="10202418" cy="410718"/>
          </a:xfrm>
        </p:grpSpPr>
        <p:sp>
          <p:nvSpPr>
            <p:cNvPr id="42" name="Rectangle 42"/>
            <p:cNvSpPr/>
            <p:nvPr/>
          </p:nvSpPr>
          <p:spPr>
            <a:xfrm>
              <a:off x="990600" y="54292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990600" y="54292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例如查询数值大于 1 的数量，就取数值 2、3 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和，得到 1+1=2。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权值线段树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同样写叶子2，表示第2项还是数值2？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05717"/>
            <a:ext cx="10477500" cy="504158"/>
            <a:chOff x="827056" y="2305717"/>
            <a:chExt cx="10477500" cy="504158"/>
          </a:xfrm>
        </p:grpSpPr>
        <p:sp>
          <p:nvSpPr>
            <p:cNvPr id="7" name="body-sequence"/>
            <p:cNvSpPr/>
            <p:nvPr/>
          </p:nvSpPr>
          <p:spPr>
            <a:xfrm>
              <a:off x="827056" y="2305717"/>
              <a:ext cx="10477500" cy="5041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例如序列 [3,1,2,1]。把“位置”和“数值”分成两种坐标来看。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239167"/>
            <a:ext cx="10477500" cy="868394"/>
            <a:chOff x="827056" y="3239167"/>
            <a:chExt cx="10477500" cy="868394"/>
          </a:xfrm>
        </p:grpSpPr>
        <p:sp>
          <p:nvSpPr>
            <p:cNvPr id="9" name="body-position-space"/>
            <p:cNvSpPr/>
            <p:nvPr/>
          </p:nvSpPr>
          <p:spPr>
            <a:xfrm>
              <a:off x="827056" y="323916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按位置建树：四个叶子存 3、1、2、1。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叶子 2 表示第 2 个位置，那里存的是 1。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4553617"/>
            <a:ext cx="10477500" cy="885158"/>
            <a:chOff x="827056" y="4553617"/>
            <a:chExt cx="10477500" cy="885158"/>
          </a:xfrm>
        </p:grpSpPr>
        <p:sp>
          <p:nvSpPr>
            <p:cNvPr id="11" name="body-value-space"/>
            <p:cNvSpPr/>
            <p:nvPr/>
          </p:nvSpPr>
          <p:spPr>
            <a:xfrm>
              <a:off x="827056" y="4553617"/>
              <a:ext cx="10477500" cy="8851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按数值建树：数值 1、2、3 的叶子存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2、1、1。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叶子 2 表示数值 2，它出现了 1 次；相等值共用一个叶子。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580" y="5729002"/>
            <a:ext cx="10477500" cy="371570"/>
            <a:chOff x="828580" y="5729002"/>
            <a:chExt cx="10477500" cy="371570"/>
          </a:xfrm>
        </p:grpSpPr>
        <p:sp>
          <p:nvSpPr>
            <p:cNvPr id="13" name="body-frequency-change"/>
            <p:cNvSpPr/>
            <p:nvPr/>
          </p:nvSpPr>
          <p:spPr>
            <a:xfrm>
              <a:off x="828580" y="5729002"/>
              <a:ext cx="1047750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把一个 x 改成 y，就让数值 x 的</a:t>
              </a:r>
              <a:r>
                <a:rPr lang="zh-CN" sz="19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减 1，数值 y 的</a:t>
              </a:r>
              <a:r>
                <a:rPr lang="zh-CN" sz="19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加 1。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权值线段树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例6-7 逆序对：题目要我们做什么？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给定一个序列，统计位置在前、数值却更大的两项。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也就是 i&lt;j 且 a[i]&gt;a[j] 的位置对。数值相等不算，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位置分别计数。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5272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324177"/>
            <a:ext cx="10202925" cy="782652"/>
            <a:chOff x="979425" y="3324177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输入：n，以及 n 个整数。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输出：全序列逆序对总数。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20995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390930"/>
            <a:ext cx="10202037" cy="396050"/>
            <a:chOff x="980313" y="4390930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数据范围：n≤5×10⁵，数值≤10⁹；总对数用 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long long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0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权值线段树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例6-7 逆序对：对照原题样例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681800"/>
            <a:chOff x="980313" y="2647950"/>
            <a:chExt cx="5249037" cy="68180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671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671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5 4 2 6 3 1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11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387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953000"/>
            <a:ext cx="10202418" cy="753618"/>
            <a:chOff x="979932" y="4953000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从左往右看，当前数之前更大的数量依次是 0、1、2、0、3、5。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合计 11；这次按每对的右端点来统计。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权值线段树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例6-7 逆序对：当前数的左边，有几个比它大？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58092"/>
            <a:ext cx="10477500" cy="830294"/>
            <a:chOff x="827056" y="2258092"/>
            <a:chExt cx="10477500" cy="830294"/>
          </a:xfrm>
        </p:grpSpPr>
        <p:sp>
          <p:nvSpPr>
            <p:cNvPr id="7" name="body-task"/>
            <p:cNvSpPr/>
            <p:nvPr/>
          </p:nvSpPr>
          <p:spPr>
            <a:xfrm>
              <a:off x="827056" y="2258092"/>
              <a:ext cx="10477500" cy="8302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逆序对要求左边位置更靠前，数值却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更大。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从左往右处理，让树里只保存当前数之前的出现次数。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401092"/>
            <a:ext cx="10477500" cy="430244"/>
            <a:chOff x="827056" y="3401092"/>
            <a:chExt cx="10477500" cy="430244"/>
          </a:xfrm>
        </p:grpSpPr>
        <p:sp>
          <p:nvSpPr>
            <p:cNvPr id="9" name="body-scan-three"/>
            <p:cNvSpPr/>
            <p:nvPr/>
          </p:nvSpPr>
          <p:spPr>
            <a:xfrm>
              <a:off x="827056" y="34010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读到 3：此前为空，贡献 0；再插入一个 3。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3991642"/>
            <a:ext cx="10477500" cy="430244"/>
            <a:chOff x="827056" y="3991642"/>
            <a:chExt cx="10477500" cy="430244"/>
          </a:xfrm>
        </p:grpSpPr>
        <p:sp>
          <p:nvSpPr>
            <p:cNvPr id="11" name="body-scan-one"/>
            <p:cNvSpPr/>
            <p:nvPr/>
          </p:nvSpPr>
          <p:spPr>
            <a:xfrm>
              <a:off x="827056" y="399164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读到 1：此前只有 3，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更大有 1 个；再插入 1。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56" y="4582192"/>
            <a:ext cx="10477500" cy="430244"/>
            <a:chOff x="827056" y="4582192"/>
            <a:chExt cx="10477500" cy="430244"/>
          </a:xfrm>
        </p:grpSpPr>
        <p:sp>
          <p:nvSpPr>
            <p:cNvPr id="13" name="body-scan-two"/>
            <p:cNvSpPr/>
            <p:nvPr/>
          </p:nvSpPr>
          <p:spPr>
            <a:xfrm>
              <a:off x="827056" y="45821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读到 2：此前有 3、1，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更大只有 3，贡献 1；再插入 2。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7056" y="5172742"/>
            <a:ext cx="10477500" cy="839819"/>
            <a:chOff x="827056" y="5172742"/>
            <a:chExt cx="10477500" cy="839819"/>
          </a:xfrm>
        </p:grpSpPr>
        <p:sp>
          <p:nvSpPr>
            <p:cNvPr id="15" name="body-scan-last"/>
            <p:cNvSpPr/>
            <p:nvPr/>
          </p:nvSpPr>
          <p:spPr>
            <a:xfrm>
              <a:off x="827056" y="5172742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再读到 1：此前的 3、2 更大，贡献 2。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合计 0+1+1+2=4，相等的两个 1 不算。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权值线段树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例6-7：已经是最大排名，还能查到什么？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77142"/>
            <a:ext cx="10477500" cy="839819"/>
            <a:chOff x="827056" y="2277142"/>
            <a:chExt cx="10477500" cy="839819"/>
          </a:xfrm>
        </p:grpSpPr>
        <p:sp>
          <p:nvSpPr>
            <p:cNvPr id="7" name="body-empty-range"/>
            <p:cNvSpPr/>
            <p:nvPr/>
          </p:nvSpPr>
          <p:spPr>
            <a:xfrm>
              <a:off x="827056" y="2277142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值的排名为 1～V。当前 rank=V，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更大范围就是 [V+1,V]。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左端已经越过右端，这是空区间，应该直接返回 0。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8549" y="3509672"/>
            <a:ext cx="10525251" cy="2433928"/>
            <a:chOff x="828549" y="3509672"/>
            <a:chExt cx="10525251" cy="2433928"/>
          </a:xfrm>
        </p:grpSpPr>
        <p:sp>
          <p:nvSpPr>
            <p:cNvPr id="9" name="body-frequency-query"/>
            <p:cNvSpPr txBox="1"/>
            <p:nvPr/>
          </p:nvSpPr>
          <p:spPr>
            <a:xfrm>
              <a:off x="828580" y="3509672"/>
              <a:ext cx="10287000" cy="2099262"/>
            </a:xfrm>
            <a:prstGeom prst="rect">
              <a:avLst/>
            </a:prstGeom>
            <a:ln>
              <a:noFill/>
            </a:ln>
            <a:noFill/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80"/>
                </a:lnSpc>
              </a:pPr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int query(int u,int L,int R,int l,int r) {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 xml:space="preserve">    if(l&gt;r || r&lt;L || R&lt;l) return 0;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 xml:space="preserve">    if(l&lt;=L &amp;&amp; R&lt;=r) return count[u];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 xml:space="preserve">    int M=(L+R)/2;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 xml:space="preserve">    return query(u*2,L,M,l,r)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 xml:space="preserve">         + query(u*2+1,M+1,R,l,r);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714280" y="3509672"/>
            <a:ext cx="9525" cy="2002755"/>
          </a:xfrm>
          <a:custGeom>
            <a:avLst/>
            <a:gdLst/>
            <a:ahLst/>
            <a:cxnLst/>
            <a:rect l="l" t="t" r="r" b="b"/>
            <a:pathLst>
              <a:path w="9525" h="2002755">
                <a:moveTo>
                  <a:pt x="0" y="0"/>
                </a:moveTo>
                <a:lnTo>
                  <a:pt x="0" y="200275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权值线段树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例6-7 逆序对：把当前排名的出现次数增加1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权值树的 count 初始全为 0，rank 已由排序去重后的值表得到。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857500"/>
            <a:ext cx="10201911" cy="2105709"/>
            <a:chOff x="980439" y="2857500"/>
            <a:chExt cx="10201911" cy="2105709"/>
          </a:xfrm>
        </p:grpSpPr>
        <p:sp>
          <p:nvSpPr>
            <p:cNvPr id="9" name="Rectangle 9"/>
            <p:cNvSpPr/>
            <p:nvPr/>
          </p:nvSpPr>
          <p:spPr>
            <a:xfrm>
              <a:off x="990600" y="2857500"/>
              <a:ext cx="10191750" cy="2095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857500"/>
              <a:ext cx="10191750" cy="2095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add(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u,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L,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R,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rank)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++count[u];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(L == R)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 = (L + R) / 2;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(rank &lt;= M) add(u*2, L, M, rank);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else add(u*2+1, M+1, R, rank);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857500"/>
            <a:ext cx="9525" cy="2038398"/>
          </a:xfrm>
          <a:custGeom>
            <a:avLst/>
            <a:gdLst/>
            <a:ahLst/>
            <a:cxnLst/>
            <a:rect l="l" t="t" r="r" b="b"/>
            <a:pathLst>
              <a:path w="9525" h="2038398">
                <a:moveTo>
                  <a:pt x="0" y="0"/>
                </a:moveTo>
                <a:lnTo>
                  <a:pt x="0" y="2038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51340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5257848"/>
            <a:ext cx="10202418" cy="753618"/>
            <a:chOff x="979932" y="5257848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525784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25784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经过的每个数值区间都包含 rank，所以都增加一次出现。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沿一条路径到叶子，实际加的是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1，不是原数值。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权值线段树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例6-7：查询更大排名，再插入当前排名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77142"/>
            <a:ext cx="10477500" cy="1249394"/>
            <a:chOff x="827056" y="2277142"/>
            <a:chExt cx="10477500" cy="1249394"/>
          </a:xfrm>
        </p:grpSpPr>
        <p:sp>
          <p:nvSpPr>
            <p:cNvPr id="7" name="body-compression"/>
            <p:cNvSpPr/>
            <p:nvPr/>
          </p:nvSpPr>
          <p:spPr>
            <a:xfrm>
              <a:off x="827056" y="2277142"/>
              <a:ext cx="10477500" cy="1249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复制原数组，排序去重得到 values，共 V 个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值，原数组顺序不动。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lower_bound 找到位置后加 1，作为 rank；相等值用同一个排名。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8549" y="3938297"/>
            <a:ext cx="4929756" cy="781128"/>
            <a:chOff x="828549" y="3938297"/>
            <a:chExt cx="4929756" cy="781128"/>
          </a:xfrm>
        </p:grpSpPr>
        <p:sp>
          <p:nvSpPr>
            <p:cNvPr id="9" name="TextBox 9"/>
            <p:cNvSpPr txBox="1"/>
            <p:nvPr/>
          </p:nvSpPr>
          <p:spPr>
            <a:xfrm>
              <a:off x="828580" y="3938297"/>
              <a:ext cx="10287000" cy="651462"/>
            </a:xfrm>
            <a:prstGeom prst="rect">
              <a:avLst/>
            </a:prstGeom>
            <a:ln>
              <a:noFill/>
            </a:ln>
            <a:noFill/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80"/>
                </a:lnSpc>
              </a:pPr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answer += tree.query(1,1,V,rank+1,V);</a:t>
              </a:r>
              <a:br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tree.add(1,1,V,rank);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8675" y="5238750"/>
            <a:ext cx="10477500" cy="876300"/>
            <a:chOff x="828675" y="5238750"/>
            <a:chExt cx="10477500" cy="876300"/>
          </a:xfrm>
        </p:grpSpPr>
        <p:sp>
          <p:nvSpPr>
            <p:cNvPr id="11" name="body-counting-meaning"/>
            <p:cNvSpPr/>
            <p:nvPr/>
          </p:nvSpPr>
          <p:spPr>
            <a:xfrm>
              <a:off x="828675" y="5238750"/>
              <a:ext cx="10477500" cy="8763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18"/>
                </a:lnSpc>
              </a:pP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树里先只放此前的数，查完再插入当前值。</a:t>
              </a:r>
              <a:br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单个</a:t>
              </a:r>
              <a:r>
                <a:rPr lang="zh-CN" sz="19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不超过 n；总逆序对可能很大，answer 用 </a:t>
              </a:r>
              <a:r>
                <a:rPr lang="en-US" sz="19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long long</a:t>
              </a: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714280" y="3938297"/>
            <a:ext cx="9525" cy="554955"/>
          </a:xfrm>
          <a:custGeom>
            <a:avLst/>
            <a:gdLst/>
            <a:ahLst/>
            <a:cxnLst/>
            <a:rect l="l" t="t" r="r" b="b"/>
            <a:pathLst>
              <a:path w="9525" h="554955">
                <a:moveTo>
                  <a:pt x="0" y="0"/>
                </a:moveTo>
                <a:lnTo>
                  <a:pt x="0" y="55495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权值线段树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例6-7：每对只在读到右端点时数一次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05717"/>
            <a:ext cx="10477500" cy="1287494"/>
            <a:chOff x="827056" y="2305717"/>
            <a:chExt cx="10477500" cy="1287494"/>
          </a:xfrm>
        </p:grpSpPr>
        <p:sp>
          <p:nvSpPr>
            <p:cNvPr id="7" name="body-proof"/>
            <p:cNvSpPr/>
            <p:nvPr/>
          </p:nvSpPr>
          <p:spPr>
            <a:xfrm>
              <a:off x="827056" y="2305717"/>
              <a:ext cx="10477500" cy="12874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处理位置 j 时，树里恰好是所有 i&lt;j 的元素。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只查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大于 a[j] 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，就数出以 j 作为右端点的全部逆序对。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每对只有一个右端点，因此不会数两遍。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4077367"/>
            <a:ext cx="10477500" cy="885158"/>
            <a:chOff x="827056" y="4077367"/>
            <a:chExt cx="10477500" cy="885158"/>
          </a:xfrm>
        </p:grpSpPr>
        <p:sp>
          <p:nvSpPr>
            <p:cNvPr id="9" name="body-cross-check"/>
            <p:cNvSpPr/>
            <p:nvPr/>
          </p:nvSpPr>
          <p:spPr>
            <a:xfrm>
              <a:off x="827056" y="4077367"/>
              <a:ext cx="10477500" cy="8851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上一章从右往左数更小值，这次从左往右数更大值。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同一个 [3,1,2,1] 都应得到 4，相等值始终排除。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563267"/>
            <a:ext cx="10477500" cy="437483"/>
            <a:chOff x="827056" y="5563267"/>
            <a:chExt cx="10477500" cy="437483"/>
          </a:xfrm>
        </p:grpSpPr>
        <p:sp>
          <p:nvSpPr>
            <p:cNvPr id="11" name="body-complexity"/>
            <p:cNvSpPr/>
            <p:nvPr/>
          </p:nvSpPr>
          <p:spPr>
            <a:xfrm>
              <a:off x="827056" y="5563267"/>
              <a:ext cx="10477500" cy="4374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离散化与扫描总时间 O(n log n)，空间 O(n)。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section-title Placeholder Carrier"/>
          <p:cNvSpPr/>
          <p:nvPr/>
        </p:nvSpPr>
        <p:spPr>
          <a:xfrm>
            <a:off x="971550" y="2322195"/>
            <a:ext cx="104775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9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课后习题：需要存什么，才能回答这道题？</a:t>
            </a:r>
          </a:p>
        </p:txBody>
      </p:sp>
      <p:sp>
        <p:nvSpPr>
          <p:cNvPr id="7" name="section-description Placeholder Carrier"/>
          <p:cNvSpPr/>
          <p:nvPr>
            <p:ph type="body" idx="2"/>
          </p:nvPr>
        </p:nvSpPr>
        <p:spPr>
          <a:xfrm>
            <a:off x="1009650" y="3905250"/>
            <a:ext cx="10477500" cy="1752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8"/>
              </a:lnSpc>
            </a:pPr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先读清题目，要查什么、改什么。</a:t>
            </a:r>
            <a:br/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再考虑结点保存哪些信息，左右怎样合并，</a:t>
            </a:r>
            <a:br/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新的操作怎样接到旧操作后面。</a:t>
            </a:r>
          </a:p>
        </p:txBody>
      </p:sp>
    </p:spTree>
  </p:cSld>
  <p:clrMapOvr>
    <a:masterClrMapping/>
  </p:clrMapOvr>
  <p:transition p14:dur="350">
    <p:fade/>
  </p:transition>
</p:sld>
</file>

<file path=ppt/slides/slide1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习题1 忠诚数：题目要我们做什么？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 m 笔账目，之后 n 次询问。每次给出起止编号，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请找这一段账目中的最小金额。账目本身不会修改。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5272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324177"/>
            <a:ext cx="10202925" cy="782652"/>
            <a:chOff x="979425" y="3324177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输入：m、n，m 个金额，再给 n 个查询区间。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输出：按询问顺序，把每个最小金额放在同一行，空格隔开。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20995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390930"/>
            <a:ext cx="10202037" cy="396050"/>
            <a:chOff x="980313" y="4390930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数据范围：m,n≤10⁵，0≤金额≤10⁵。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习题1 忠诚数：对照原题样例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1539050"/>
            <a:chOff x="980313" y="2647950"/>
            <a:chExt cx="5249037" cy="153905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1528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1528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1 2 3 4 5 6 7 8 9 10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2 7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3 9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1 10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2 3 1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387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953000"/>
            <a:ext cx="10202418" cy="753618"/>
            <a:chOff x="979932" y="4953000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账目金额按 1～10 递增。[2,7] 最小为 2，[3,9] 最小为 3，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[1,10] 最小为 1，所以依次输出 2、3、1。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习题1 忠诚数：两段的最小值怎样合成？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05717"/>
            <a:ext cx="10477500" cy="885158"/>
            <a:chOff x="827056" y="2305717"/>
            <a:chExt cx="10477500" cy="885158"/>
          </a:xfrm>
        </p:grpSpPr>
        <p:sp>
          <p:nvSpPr>
            <p:cNvPr id="7" name="body-hint"/>
            <p:cNvSpPr/>
            <p:nvPr/>
          </p:nvSpPr>
          <p:spPr>
            <a:xfrm>
              <a:off x="827056" y="2305717"/>
              <a:ext cx="10477500" cy="8851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反复查询一段账目的最小金额，没有修改。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左边最小是 3、右边最小是 5，合起来的最小值就是 3。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829717"/>
            <a:ext cx="10477500" cy="1380458"/>
            <a:chOff x="827056" y="3829717"/>
            <a:chExt cx="10477500" cy="1380458"/>
          </a:xfrm>
        </p:grpSpPr>
        <p:sp>
          <p:nvSpPr>
            <p:cNvPr id="9" name="body-answer"/>
            <p:cNvSpPr/>
            <p:nvPr/>
          </p:nvSpPr>
          <p:spPr>
            <a:xfrm>
              <a:off x="827056" y="3829717"/>
              <a:ext cx="10477500" cy="13804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结点存区间最小值，父亲取两个孩子中较小的那个。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建树 O(n)，每次查询 O(log n)，空间 O(n)。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因为数据不修改，也可用 ST 表预处理后 O(1) 查询。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8580" y="5690902"/>
            <a:ext cx="10477500" cy="371570"/>
            <a:chOff x="828580" y="5690902"/>
            <a:chExt cx="10477500" cy="371570"/>
          </a:xfrm>
        </p:grpSpPr>
        <p:sp>
          <p:nvSpPr>
            <p:cNvPr id="11" name="body-boundary"/>
            <p:cNvSpPr/>
            <p:nvPr/>
          </p:nvSpPr>
          <p:spPr>
            <a:xfrm>
              <a:off x="828580" y="5690902"/>
              <a:ext cx="1047750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无交分支返回正无穷，才不会把不存在的 0 当成最小金额。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习题2 方差：题目要我们做什么？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维护一个实数序列。既能给一段每项加 k，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也能查询一段的平均数，或衡量分散程度的方差。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5272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324177"/>
            <a:ext cx="10202925" cy="1135077"/>
            <a:chOff x="979425" y="3324177"/>
            <a:chExt cx="10202925" cy="1135077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输入：N、M，N 个实数，再给 M 行操作。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l r k：每项加 k；2 l r：查询平均数；3 l r：查询方差。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每次查询输出一行，四舍五入保留 4 位小数。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56238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743355"/>
            <a:ext cx="10202037" cy="396050"/>
            <a:chOff x="980313" y="4743355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474335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74335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数据范围：N,M≤10⁵；输入初值与 k 在 [−100,100] 内，使用浮点运算。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习题2 方差：对照原题样例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2110550"/>
            <a:chOff x="980313" y="2647950"/>
            <a:chExt cx="5249037" cy="211055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21002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21002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1 5 4 2 3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2 1 4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3 1 5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1 1 1 1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2 -1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3 1 5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967550"/>
            <a:chOff x="6657213" y="2647950"/>
            <a:chExt cx="4487037" cy="9675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9572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9572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3.0000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2.0000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0.8000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6251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976812"/>
            <a:ext cx="10202418" cy="753618"/>
            <a:chOff x="979932" y="4976812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97681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97681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初始平均数为 3，全体方差为 2。修改两项后得到 [2,4,4,2,3]，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平均数仍为 3，平方偏差合计 4，方差为 4/5=0.8。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平均数相同，方差为什么还会不同？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[2,2] 与 [1,3]，两组的平均数都是 2。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14700"/>
            <a:ext cx="10202925" cy="1487502"/>
            <a:chOff x="979425" y="3314700"/>
            <a:chExt cx="10202925" cy="1487502"/>
          </a:xfrm>
        </p:grpSpPr>
        <p:sp>
          <p:nvSpPr>
            <p:cNvPr id="9" name="Rectangle 9"/>
            <p:cNvSpPr/>
            <p:nvPr/>
          </p:nvSpPr>
          <p:spPr>
            <a:xfrm>
              <a:off x="990600" y="3314700"/>
              <a:ext cx="10191750" cy="147632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14700"/>
              <a:ext cx="10191750" cy="1476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[2,2] 离平均数的差都是 0，方差为 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[1,3] 的差是 −1、1，平方后平均为 1，方差为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总和同为 4，却无法区分这两组。平方和分别为 8、10，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保留了分散程度的信息。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625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因此每块保存总和 S 与平方和 Q；整段加数时，这两项都要更新。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习题2 方差：只存总和，能看出数据分散吗？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77142"/>
            <a:ext cx="10477500" cy="839819"/>
            <a:chOff x="827056" y="2277142"/>
            <a:chExt cx="10477500" cy="839819"/>
          </a:xfrm>
        </p:grpSpPr>
        <p:sp>
          <p:nvSpPr>
            <p:cNvPr id="7" name="body-hint"/>
            <p:cNvSpPr/>
            <p:nvPr/>
          </p:nvSpPr>
          <p:spPr>
            <a:xfrm>
              <a:off x="827056" y="2277142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平均数相同，数据也可能一组集中、一组分散。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除总和 S 外，再存平方和 Q，才能计算方差。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27025" y="3432920"/>
            <a:ext cx="10479150" cy="958105"/>
            <a:chOff x="827025" y="3432920"/>
            <a:chExt cx="10479150" cy="958105"/>
          </a:xfrm>
        </p:grpSpPr>
        <mc:AlternateContent>
          <mc:Choice Requires="a14">
            <p:sp>
              <p:nvSpPr>
                <p:cNvPr id="9" name="TextBox 9"/>
                <p:cNvSpPr txBox="1"/>
                <p:nvPr/>
              </p:nvSpPr>
              <p:spPr>
                <a:xfrm>
                  <a:off x="827025" y="3432920"/>
                  <a:ext cx="10515600" cy="4936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 xml:space="preserve">参考答案：先 </a:t>
                  </a:r>
                  <a14:m>
                    <m:oMath>
                      <m:r>
                        <a:rPr lang="zh-CN" sz="2200" dirty="0">
                          <a:solidFill>
                            <a:schemeClr val="accent3"/>
                          </a:solidFill>
                          <a:latin typeface="Consolas"/>
                          <a:ea typeface="Microsoft YaHei"/>
                          <a:cs typeface="Consolas"/>
                        </a:rPr>
                        <m:t>Q</m:t>
                      </m:r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3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←</m:t>
                      </m:r>
                      <m:r>
                        <a:rPr lang="zh-CN" sz="2200" dirty="0">
                          <a:solidFill>
                            <a:schemeClr val="accent3"/>
                          </a:solidFill>
                          <a:latin typeface="Consolas"/>
                          <a:ea typeface="Microsoft YaHei"/>
                          <a:cs typeface="Consolas"/>
                        </a:rPr>
                        <m:t>Q</m:t>
                      </m:r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3"/>
                          </a:solidFill>
                          <a:latin typeface="Consolas"/>
                          <a:ea typeface="Microsoft YaHei"/>
                          <a:cs typeface="Consolas"/>
                        </a:rPr>
                        <m:t>+</m:t>
                      </m:r>
                      <m:r>
                        <a:rPr lang="zh-CN" sz="2200" dirty="0">
                          <a:solidFill>
                            <a:schemeClr val="accent3"/>
                          </a:solidFill>
                          <a:latin typeface="Consolas"/>
                          <a:ea typeface="Microsoft YaHei"/>
                          <a:cs typeface="Consolas"/>
                        </a:rPr>
                        <m:t>2kS</m:t>
                      </m:r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3"/>
                          </a:solidFill>
                          <a:latin typeface="Consolas"/>
                          <a:ea typeface="Microsoft YaHei"/>
                          <a:cs typeface="Consolas"/>
                        </a:rPr>
                        <m:t>+</m:t>
                      </m:r>
                      <m:r>
                        <a:rPr lang="zh-CN" sz="2200" dirty="0">
                          <a:solidFill>
                            <a:schemeClr val="accent3"/>
                          </a:solidFill>
                          <a:latin typeface="Consolas"/>
                          <a:ea typeface="Microsoft YaHei"/>
                          <a:cs typeface="Consolas"/>
                        </a:rPr>
                        <m:t>len</m:t>
                      </m:r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3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⋅</m:t>
                      </m:r>
                      <m:sSup>
                        <m:e>
                          <m:r>
                            <a:rPr lang="zh-CN" sz="2200" dirty="0">
                              <a:solidFill>
                                <a:schemeClr val="accent3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k</m:t>
                          </m:r>
                        </m:e>
                        <m:sup>
                          <m:r>
                            <a:rPr lang="zh-CN" sz="2200" dirty="0">
                              <a:solidFill>
                                <a:schemeClr val="accent3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2</m:t>
                          </m:r>
                        </m:sup>
                      </m:sSup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，这里S是旧值。</a:t>
                  </a:r>
                </a:p>
              </p:txBody>
            </p:sp>
          </mc:Choice>
        </mc:AlternateContent>
        <p:sp>
          <p:nvSpPr>
            <p:cNvPr id="10" name="TextBox 10"/>
            <p:cNvSpPr/>
            <p:nvPr/>
          </p:nvSpPr>
          <p:spPr>
            <a:xfrm>
              <a:off x="828675" y="3914775"/>
              <a:ext cx="10477500" cy="4762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再让 S 增加 len×k，并把 k 累计到加法标记。</a:t>
              </a:r>
            </a:p>
          </p:txBody>
        </p:sp>
      </p:grpSp>
      <mc:AlternateContent>
        <mc:Choice Requires="a14">
          <p:sp>
            <p:nvSpPr>
              <p:cNvPr id="12" name="variance-formula"/>
              <p:cNvSpPr txBox="1">
                <a:spLocks noGrp="1"/>
              </p:cNvSpPr>
              <p:nvPr/>
            </p:nvSpPr>
            <p:spPr>
              <a:xfrm>
                <a:off x="838200" y="4514850"/>
                <a:ext cx="10515600" cy="1016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μ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fPr>
                        <m:num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S</m:t>
                          </m:r>
                        </m:num>
                        <m:den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len</m:t>
                          </m:r>
                        </m:den>
                      </m:f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 xml:space="preserve">  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V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fPr>
                        <m:num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Q</m:t>
                          </m:r>
                        </m:num>
                        <m:den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len</m:t>
                          </m:r>
                        </m:den>
                      </m:f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−</m:t>
                      </m:r>
                      <m:sSup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bar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</m:ctrlPr>
                                </m:fPr>
                                <m:num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S</m:t>
                                  </m:r>
                                </m:num>
                                <m:den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len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</a:p>
            </p:txBody>
          </p:sp>
        </mc:Choice>
      </mc:AlternateContent>
      <p:grpSp>
        <p:nvGrpSpPr>
          <p:cNvPr id="14" name="Group 14"/>
          <p:cNvGrpSpPr/>
          <p:nvPr/>
        </p:nvGrpSpPr>
        <p:grpSpPr>
          <a:xfrm>
            <a:off x="828580" y="5690902"/>
            <a:ext cx="10477500" cy="371570"/>
            <a:chOff x="828580" y="5690902"/>
            <a:chExt cx="10477500" cy="371570"/>
          </a:xfrm>
        </p:grpSpPr>
        <p:sp>
          <p:nvSpPr>
            <p:cNvPr id="13" name="body-precision"/>
            <p:cNvSpPr/>
            <p:nvPr/>
          </p:nvSpPr>
          <p:spPr>
            <a:xfrm>
              <a:off x="828580" y="5690902"/>
              <a:ext cx="1047750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按题意保留 4 位小数。理论方差非负，极小负数可能来自浮点舍入，要与逻辑错误区分。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657339" y="4667250"/>
            <a:ext cx="4486911" cy="734109"/>
            <a:chOff x="6657339" y="4667250"/>
            <a:chExt cx="4486911" cy="734109"/>
          </a:xfrm>
        </p:grpSpPr>
        <p:sp>
          <p:nvSpPr>
            <p:cNvPr id="19" name="Rectangle 19"/>
            <p:cNvSpPr/>
            <p:nvPr/>
          </p:nvSpPr>
          <p:spPr>
            <a:xfrm>
              <a:off x="6667500" y="4667250"/>
              <a:ext cx="4476750" cy="7239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667500" y="4667250"/>
              <a:ext cx="4476750" cy="7239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μ：平均数，V：方差</a:t>
              </a:r>
              <a:br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len：区间长度 R−L+1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习题3 STEP：题目要我们做什么？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长度为 n 的 01 串最初全为 0。每次把一个位置翻转，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接着求全串最长的相邻数字不断交替的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连续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段，如 01010。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5272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324177"/>
            <a:ext cx="10202925" cy="782652"/>
            <a:chOff x="979425" y="3324177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输入：n、q，之后 q 行各给一个要翻转的位置 x。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每次修改后输出一行，给最长交替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连续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段的长度。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20995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390930"/>
            <a:ext cx="10202037" cy="396050"/>
            <a:chOff x="980313" y="4390930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数据范围：n,q≤2×10⁵，位置从 1 开始。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习题3 STEP：对照原题样例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967550"/>
            <a:chOff x="980313" y="2647950"/>
            <a:chExt cx="5249037" cy="96755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9572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9572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681800"/>
            <a:chOff x="6657213" y="2647950"/>
            <a:chExt cx="4487037" cy="68180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671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671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387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953000"/>
            <a:ext cx="10202418" cy="753618"/>
            <a:chOff x="979932" y="4953000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翻转第 2 位后是 010000，最长交替段 010 长 3。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再翻第 4 位，得到 010100，最长 01010 长 5。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习题3 STEP：跨过分界以后，还能继续交替吗？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86667"/>
            <a:ext cx="10477500" cy="849344"/>
            <a:chOff x="827056" y="2286667"/>
            <a:chExt cx="10477500" cy="849344"/>
          </a:xfrm>
        </p:grpSpPr>
        <p:sp>
          <p:nvSpPr>
            <p:cNvPr id="7" name="body-hint"/>
            <p:cNvSpPr/>
            <p:nvPr/>
          </p:nvSpPr>
          <p:spPr>
            <a:xfrm>
              <a:off x="827056" y="228666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每次翻转一个位置，求整个串中最长的 0、1 交替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连续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段。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跨分界能不能接上，要看左侧末位和右侧首位是否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553492"/>
            <a:ext cx="10477500" cy="1580483"/>
            <a:chOff x="827056" y="3553492"/>
            <a:chExt cx="10477500" cy="1580483"/>
          </a:xfrm>
        </p:grpSpPr>
        <p:sp>
          <p:nvSpPr>
            <p:cNvPr id="9" name="body-answer"/>
            <p:cNvSpPr/>
            <p:nvPr/>
          </p:nvSpPr>
          <p:spPr>
            <a:xfrm>
              <a:off x="827056" y="3553492"/>
              <a:ext cx="10477500" cy="15804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保存首位、末位、长度，以及交替前缀、交替后缀、最长交替段。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分界两位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，才能拼“左后缀+右前缀”。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父前缀想伸进右边，还要求左段全部交替；后缀的判断对称。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534692"/>
            <a:ext cx="10477500" cy="475583"/>
            <a:chOff x="827056" y="5534692"/>
            <a:chExt cx="10477500" cy="475583"/>
          </a:xfrm>
        </p:grpSpPr>
        <p:sp>
          <p:nvSpPr>
            <p:cNvPr id="11" name="body-complexity"/>
            <p:cNvSpPr/>
            <p:nvPr/>
          </p:nvSpPr>
          <p:spPr>
            <a:xfrm>
              <a:off x="827056" y="5534692"/>
              <a:ext cx="10477500" cy="4755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单点翻转后沿祖先合并，每次 O(log n)；根的最长交替段就是答案。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习题4 三元上升子序列：题目要我们做什么？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统计三处位置 i&lt;j&lt;k，且数值 a[i]&lt;a[j]&lt;a[k] 的选择数。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位置不必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连续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，但位置和数值都要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递增。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5272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324177"/>
            <a:ext cx="10202925" cy="782652"/>
            <a:chOff x="979425" y="3324177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输入：n，以及 n 个正整数。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输出：满足条件的位置三元组数量。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20995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390930"/>
            <a:ext cx="10202037" cy="396050"/>
            <a:chOff x="980313" y="4390930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数据范围：n≤3×10⁴，1≤a[i]≤10⁵，计数用 64 位整数。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习题4 三元上升子序列：对照原题样例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681800"/>
            <a:chOff x="980313" y="2647950"/>
            <a:chExt cx="5249037" cy="68180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671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671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2 1 3 4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387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953000"/>
            <a:ext cx="10202418" cy="753618"/>
            <a:chOff x="979932" y="4953000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可以选位置 (1,3,4)，对应 2、3、4；也可以选 (2,3,4)，对应 1、3、4。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没有其他选择，所以输出 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习题4 三元上升子序列：固定中间项，再选两边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86667"/>
            <a:ext cx="10477500" cy="849344"/>
            <a:chOff x="827056" y="2286667"/>
            <a:chExt cx="10477500" cy="849344"/>
          </a:xfrm>
        </p:grpSpPr>
        <p:sp>
          <p:nvSpPr>
            <p:cNvPr id="7" name="body-hint"/>
            <p:cNvSpPr/>
            <p:nvPr/>
          </p:nvSpPr>
          <p:spPr>
            <a:xfrm>
              <a:off x="827056" y="228666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要数位置、数值都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递增的三元组。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固定中间位置 j，左边选比 a[j] 小的，右边选比它大的。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553492"/>
            <a:ext cx="10477500" cy="849344"/>
            <a:chOff x="827056" y="3553492"/>
            <a:chExt cx="10477500" cy="849344"/>
          </a:xfrm>
        </p:grpSpPr>
        <p:sp>
          <p:nvSpPr>
            <p:cNvPr id="9" name="body-answer"/>
            <p:cNvSpPr/>
            <p:nvPr/>
          </p:nvSpPr>
          <p:spPr>
            <a:xfrm>
              <a:off x="827056" y="355349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左侧合适位置有 L[j] 个，右侧有 R[j] 个。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每个左侧选择都能搭配每个右侧选择，所以贡献 L[j]×R[j]。</a:t>
              </a:r>
            </a:p>
          </p:txBody>
        </p:sp>
      </p:grpSp>
      <mc:AlternateContent>
        <mc:Choice Requires="a14">
          <p:sp>
            <p:nvSpPr>
              <p:cNvPr id="11" name="triple-count"/>
              <p:cNvSpPr txBox="1">
                <a:spLocks noGrp="1"/>
              </p:cNvSpPr>
              <p:nvPr/>
            </p:nvSpPr>
            <p:spPr>
              <a:xfrm>
                <a:off x="838200" y="4495800"/>
                <a:ext cx="10515600" cy="1143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answer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ff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j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=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sub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n</m:t>
                          </m:r>
                        </m:sup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L</m:t>
                          </m:r>
                          <m:d>
                            <m:dPr>
                              <m:begChr m:val="["/>
                              <m:sepChr m:val=""/>
                              <m:endChr m:val="]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j</m:t>
                              </m:r>
                            </m:e>
                          </m:d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R</m:t>
                          </m:r>
                          <m:d>
                            <m:dPr>
                              <m:begChr m:val="["/>
                              <m:sepChr m:val=""/>
                              <m:endChr m:val="]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j</m:t>
                              </m:r>
                            </m:e>
                          </m:d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828580" y="5652802"/>
            <a:ext cx="10477500" cy="371570"/>
            <a:chOff x="828580" y="5652802"/>
            <a:chExt cx="10477500" cy="371570"/>
          </a:xfrm>
        </p:grpSpPr>
        <p:sp>
          <p:nvSpPr>
            <p:cNvPr id="12" name="body-method"/>
            <p:cNvSpPr/>
            <p:nvPr/>
          </p:nvSpPr>
          <p:spPr>
            <a:xfrm>
              <a:off x="828580" y="5652802"/>
              <a:ext cx="1047750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两次 BIT 或权值树扫描，O(n log n)。</a:t>
              </a:r>
              <a:r>
                <a:rPr lang="zh-CN" sz="19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比较，乘积与总和用 64 位。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习题5 色板游戏：题目要我们做什么？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长度 L 的色板分成 L 格，起初都是颜色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可以把某段涂成同一种颜色，也可以询问某段出现几种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颜色。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5272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324177"/>
            <a:ext cx="10202925" cy="1135077"/>
            <a:chOff x="979425" y="3324177"/>
            <a:chExt cx="10202925" cy="1135077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输入：L、颜色数 T、操作数 O，之后 O 行操作。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 A B c：把这段涂成 c；P A B：查询颜色种类，输出一行。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A&gt;B 时要先交换端点。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56238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743355"/>
            <a:ext cx="10202037" cy="396050"/>
            <a:chOff x="980313" y="4743355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474335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74335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数据范围：L,O≤10⁵，T≤30，颜色编号为 1～T。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习题5 色板游戏：对照原题样例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1539050"/>
            <a:chOff x="980313" y="2647950"/>
            <a:chExt cx="5249037" cy="153905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1528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1528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2 2 4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 1 1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 1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 2 2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 1 2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681800"/>
            <a:chOff x="6657213" y="2647950"/>
            <a:chExt cx="4487037" cy="68180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671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671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387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953000"/>
            <a:ext cx="10202418" cy="753618"/>
            <a:chOff x="979932" y="4953000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起初 [1,1]，第 1 格涂成 2 后为 [2,1]，两种颜色。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2 格也涂成 2 后为 [2,2]，只剩一种颜色。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红蓝两色，加上蓝绿两色，为什么不是四种？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左侧颜色集合是 {红,蓝}，右侧是 {蓝,绿}，蓝色出现了两次。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14700"/>
            <a:ext cx="10202925" cy="1135077"/>
            <a:chOff x="979425" y="3314700"/>
            <a:chExt cx="10202925" cy="1135077"/>
          </a:xfrm>
        </p:grpSpPr>
        <p:sp>
          <p:nvSpPr>
            <p:cNvPr id="9" name="Rectangle 9"/>
            <p:cNvSpPr/>
            <p:nvPr/>
          </p:nvSpPr>
          <p:spPr>
            <a:xfrm>
              <a:off x="990600" y="33147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147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用三位分别表示红、蓝、绿，有这种颜色就把那一位设为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左侧 011，右侧 110，按位或得到 111，三个 1 表示三种颜色。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按位或 OR：同一位只要有一边为 1，合并后就是 1。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625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753618"/>
            <a:chOff x="979932" y="5095875"/>
            <a:chExt cx="10202418" cy="7536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用集合的并保留“出现过什么”，查询结束后再数种类，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不能把局部种类数相加。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习题5 色板游戏：两边都有红色，只能算一种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86667"/>
            <a:ext cx="10477500" cy="849344"/>
            <a:chOff x="827056" y="2286667"/>
            <a:chExt cx="10477500" cy="849344"/>
          </a:xfrm>
        </p:grpSpPr>
        <p:sp>
          <p:nvSpPr>
            <p:cNvPr id="7" name="body-hint"/>
            <p:cNvSpPr/>
            <p:nvPr/>
          </p:nvSpPr>
          <p:spPr>
            <a:xfrm>
              <a:off x="827056" y="228666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区间涂成一种颜色，再查区间内有几种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颜色。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两边可能有重复颜色，不能把各自的种类数直接相加。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601117"/>
            <a:ext cx="10477500" cy="1485233"/>
            <a:chOff x="827056" y="3601117"/>
            <a:chExt cx="10477500" cy="1485233"/>
          </a:xfrm>
        </p:grpSpPr>
        <p:sp>
          <p:nvSpPr>
            <p:cNvPr id="9" name="body-answer"/>
            <p:cNvSpPr/>
            <p:nvPr/>
          </p:nvSpPr>
          <p:spPr>
            <a:xfrm>
              <a:off x="827056" y="3601117"/>
              <a:ext cx="10477500" cy="14852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每种颜色占一位，结点保存颜色集合的掩码，左右合并用按位或 OR。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整段涂成 c，掩码只剩第 c−1 位为 1，赋色标记覆盖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旧标记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查询得到整个颜色集合，再数其中有几位 1。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553742"/>
            <a:ext cx="10477500" cy="447008"/>
            <a:chOff x="827056" y="5553742"/>
            <a:chExt cx="10477500" cy="447008"/>
          </a:xfrm>
        </p:grpSpPr>
        <p:sp>
          <p:nvSpPr>
            <p:cNvPr id="11" name="body-checks"/>
            <p:cNvSpPr/>
            <p:nvPr/>
          </p:nvSpPr>
          <p:spPr>
            <a:xfrm>
              <a:off x="827056" y="5553742"/>
              <a:ext cx="10477500" cy="4470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颜色最多 30 种。端点若逆序要先交换，每次操作 O(log n)。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习题6 煮酒：题目要我们做什么？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 m 个长 n 的字符串，只含 0、1、?。问号可独立替换成 0 或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每次查询：有多少个具体 01 串，能够同时与区间内的每一个串相符？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也可以把某一个字符串改成新串。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051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676602"/>
            <a:ext cx="10202925" cy="1135077"/>
            <a:chOff x="979425" y="3676602"/>
            <a:chExt cx="10202925" cy="1135077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输入：n、m、q，m 个字符串，再给 q 个操作。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l r：查询；1 pos t：把第 pos 个串改成 t。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最后只输出各次查询答案的按位异或和，不逐次输出答案。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91480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5095780"/>
            <a:ext cx="10202037" cy="396050"/>
            <a:chOff x="980313" y="5095780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509578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09578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数据范围：n≤30，m≤100007，q≤1000007，q 可以为 0；输入串总长度≤5×10⁶。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习题6 煮酒：对照原题样例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313" y="2266950"/>
            <a:ext cx="3296412" cy="396050"/>
            <a:chOff x="980313" y="2266950"/>
            <a:chExt cx="3296412" cy="396050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输入（前半）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61713" y="2266950"/>
            <a:ext cx="3296412" cy="396050"/>
            <a:chOff x="4561713" y="2266950"/>
            <a:chExt cx="3296412" cy="396050"/>
          </a:xfrm>
        </p:grpSpPr>
        <p:sp>
          <p:nvSpPr>
            <p:cNvPr id="9" name="Rectangle 9"/>
            <p:cNvSpPr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输入（接左列）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6463" y="2266950"/>
            <a:ext cx="2867787" cy="396050"/>
            <a:chOff x="8276463" y="2266950"/>
            <a:chExt cx="2867787" cy="396050"/>
          </a:xfrm>
        </p:grpSpPr>
        <p:sp>
          <p:nvSpPr>
            <p:cNvPr id="12" name="Rectangle 12"/>
            <p:cNvSpPr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949" y="2714625"/>
            <a:ext cx="3295776" cy="1476453"/>
            <a:chOff x="980949" y="2714625"/>
            <a:chExt cx="3295776" cy="1476453"/>
          </a:xfrm>
        </p:grpSpPr>
        <p:sp>
          <p:nvSpPr>
            <p:cNvPr id="15" name="Rectangle 15"/>
            <p:cNvSpPr/>
            <p:nvPr/>
          </p:nvSpPr>
          <p:spPr>
            <a:xfrm>
              <a:off x="9906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906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3 3 5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010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0?0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1?0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0 1 2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562349" y="2714625"/>
            <a:ext cx="3295776" cy="1200228"/>
            <a:chOff x="4562349" y="2714625"/>
            <a:chExt cx="3295776" cy="1200228"/>
          </a:xfrm>
        </p:grpSpPr>
        <p:sp>
          <p:nvSpPr>
            <p:cNvPr id="18" name="Rectangle 18"/>
            <p:cNvSpPr/>
            <p:nvPr/>
          </p:nvSpPr>
          <p:spPr>
            <a:xfrm>
              <a:off x="45720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45720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0 2 3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3 0??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0 2 3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0 1 3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277099" y="2714625"/>
            <a:ext cx="2867151" cy="371553"/>
            <a:chOff x="8277099" y="2714625"/>
            <a:chExt cx="2867151" cy="371553"/>
          </a:xfrm>
        </p:grpSpPr>
        <p:sp>
          <p:nvSpPr>
            <p:cNvPr id="21" name="Rectangle 21"/>
            <p:cNvSpPr/>
            <p:nvPr/>
          </p:nvSpPr>
          <p:spPr>
            <a:xfrm>
              <a:off x="8286750" y="2714625"/>
              <a:ext cx="2857500" cy="361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286750" y="2714625"/>
              <a:ext cx="2857500" cy="361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990600" y="48387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7" name="Group 27"/>
          <p:cNvGrpSpPr/>
          <p:nvPr/>
        </p:nvGrpSpPr>
        <p:grpSpPr>
          <a:xfrm>
            <a:off x="979932" y="4953000"/>
            <a:ext cx="10202418" cy="753618"/>
            <a:chOff x="979932" y="4953000"/>
            <a:chExt cx="10202418" cy="753618"/>
          </a:xfrm>
        </p:grpSpPr>
        <p:sp>
          <p:nvSpPr>
            <p:cNvPr id="25" name="Rectangle 25"/>
            <p:cNvSpPr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四次查询的答案依次为 1、0、2、1。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0?0 与 0?? 同时允许 000、010，共 2 种；1 xor 0 xor 2 xor 1=2。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0?0与0??，哪些具体字符串能同时符合？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第一位都必须是 0；第三位只要有一个串要求为 0，就也得取 0。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14700"/>
            <a:ext cx="10202925" cy="1135077"/>
            <a:chOff x="979425" y="3314700"/>
            <a:chExt cx="10202925" cy="1135077"/>
          </a:xfrm>
        </p:grpSpPr>
        <p:sp>
          <p:nvSpPr>
            <p:cNvPr id="9" name="Rectangle 9"/>
            <p:cNvSpPr/>
            <p:nvPr/>
          </p:nvSpPr>
          <p:spPr>
            <a:xfrm>
              <a:off x="990600" y="33147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147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第二位都是 ?，可以自由取 0 或 1，所以得到 000、010 两种。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若把其中一个串第一位改成 1，它又与另一个要求的 0 冲突，便没有答案。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我们只需记录各位置有没有强制 0、有没有强制 1。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625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无冲突时，每个自由位独立有两种选择；冲突时，不管其他位怎么填都无解。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3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习题6 煮酒：这一位有没有互相冲突的要求？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77142"/>
            <a:ext cx="10477500" cy="856583"/>
            <a:chOff x="827056" y="2277142"/>
            <a:chExt cx="10477500" cy="856583"/>
          </a:xfrm>
        </p:grpSpPr>
        <p:sp>
          <p:nvSpPr>
            <p:cNvPr id="7" name="body-hint"/>
            <p:cNvSpPr/>
            <p:nvPr/>
          </p:nvSpPr>
          <p:spPr>
            <a:xfrm>
              <a:off x="827056" y="2277142"/>
              <a:ext cx="10477500" cy="8565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每个字符串中的 0、1 是必须满足的要求，? 表示这一位都可以。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要找一个具体 01 串，同时满足查询区间内的全部字符串。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524917"/>
            <a:ext cx="10477500" cy="923258"/>
            <a:chOff x="827056" y="3524917"/>
            <a:chExt cx="10477500" cy="923258"/>
          </a:xfrm>
        </p:grpSpPr>
        <p:sp>
          <p:nvSpPr>
            <p:cNvPr id="9" name="body-answer-mask"/>
            <p:cNvSpPr/>
            <p:nvPr/>
          </p:nvSpPr>
          <p:spPr>
            <a:xfrm>
              <a:off x="827056" y="3524917"/>
              <a:ext cx="10477500" cy="9232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分别记录“强制为 0”的位 Z 与“强制为 1”的位 O，合并都用 OR。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 Z &amp; O 非零，某一位要求冲突，答案为 0；没有冲突才数自由位。</a:t>
              </a:r>
            </a:p>
          </p:txBody>
        </p:sp>
      </p:grpSp>
      <mc:AlternateContent>
        <mc:Choice Requires="a14">
          <p:sp>
            <p:nvSpPr>
              <p:cNvPr id="11" name="free-bits"/>
              <p:cNvSpPr txBox="1">
                <a:spLocks noGrp="1"/>
              </p:cNvSpPr>
              <p:nvPr/>
            </p:nvSpPr>
            <p:spPr>
              <a:xfrm>
                <a:off x="838200" y="4591050"/>
                <a:ext cx="10515600" cy="742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answer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sSup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2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n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func>
                            <m:funcPr/>
                            <m:fNam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popcount</m:t>
                              </m:r>
                            </m:fName>
                            <m:e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Z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|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O</m:t>
                                  </m:r>
                                </m:e>
                              </m:d>
                            </m:e>
                          </m:func>
                        </m:sup>
                      </m:sSup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828580" y="5662327"/>
            <a:ext cx="10477500" cy="371570"/>
            <a:chOff x="828580" y="5662327"/>
            <a:chExt cx="10477500" cy="371570"/>
          </a:xfrm>
        </p:grpSpPr>
        <p:sp>
          <p:nvSpPr>
            <p:cNvPr id="12" name="body-output-rule"/>
            <p:cNvSpPr/>
            <p:nvPr/>
          </p:nvSpPr>
          <p:spPr>
            <a:xfrm>
              <a:off x="828580" y="5662327"/>
              <a:ext cx="1047750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公式中的 n 是串长。单点修改两个掩码，最终把各次查询答案异或后输出。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习题7 游历：题目要我们做什么？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维护一个正整数序列。修改时，把指定区间各数开平方并向下取整；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查询时，输出指定区间的元素和。修改与查询交错进行。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5272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324177"/>
            <a:ext cx="10202925" cy="1135077"/>
            <a:chOff x="979425" y="3324177"/>
            <a:chExt cx="10202925" cy="1135077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输入：n，n 个初值，m，再给 m 行 k、l、r。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k=0：区间开方；k=1：查询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区间和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，输出一行。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端点可能逆序，需要先交换。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56238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743355"/>
            <a:ext cx="10202037" cy="396050"/>
            <a:chOff x="980313" y="4743355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474335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74335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数据范围：n,m≤10⁵，1≤初值≤10¹²。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习题7 游历：对照原题样例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313" y="2266950"/>
            <a:ext cx="3296412" cy="396050"/>
            <a:chOff x="980313" y="2266950"/>
            <a:chExt cx="3296412" cy="396050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输入（前半）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61713" y="2266950"/>
            <a:ext cx="3296412" cy="396050"/>
            <a:chOff x="4561713" y="2266950"/>
            <a:chExt cx="3296412" cy="396050"/>
          </a:xfrm>
        </p:grpSpPr>
        <p:sp>
          <p:nvSpPr>
            <p:cNvPr id="9" name="Rectangle 9"/>
            <p:cNvSpPr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输入（接左列）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6463" y="2266950"/>
            <a:ext cx="2867787" cy="396050"/>
            <a:chOff x="8276463" y="2266950"/>
            <a:chExt cx="2867787" cy="396050"/>
          </a:xfrm>
        </p:grpSpPr>
        <p:sp>
          <p:nvSpPr>
            <p:cNvPr id="12" name="Rectangle 12"/>
            <p:cNvSpPr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949" y="2714625"/>
            <a:ext cx="3295776" cy="1200228"/>
            <a:chOff x="980949" y="2714625"/>
            <a:chExt cx="3295776" cy="1200228"/>
          </a:xfrm>
        </p:grpSpPr>
        <p:sp>
          <p:nvSpPr>
            <p:cNvPr id="15" name="Rectangle 15"/>
            <p:cNvSpPr/>
            <p:nvPr/>
          </p:nvSpPr>
          <p:spPr>
            <a:xfrm>
              <a:off x="9906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906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1 2 3 4 5 6 7 8 9 10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0 1 10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562349" y="2714625"/>
            <a:ext cx="3295776" cy="1200228"/>
            <a:chOff x="4562349" y="2714625"/>
            <a:chExt cx="3295776" cy="1200228"/>
          </a:xfrm>
        </p:grpSpPr>
        <p:sp>
          <p:nvSpPr>
            <p:cNvPr id="18" name="Rectangle 18"/>
            <p:cNvSpPr/>
            <p:nvPr/>
          </p:nvSpPr>
          <p:spPr>
            <a:xfrm>
              <a:off x="45720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45720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1 1 10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1 1 5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0 5 8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1 4 8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277099" y="2714625"/>
            <a:ext cx="2867151" cy="924003"/>
            <a:chOff x="8277099" y="2714625"/>
            <a:chExt cx="2867151" cy="924003"/>
          </a:xfrm>
        </p:grpSpPr>
        <p:sp>
          <p:nvSpPr>
            <p:cNvPr id="21" name="Rectangle 21"/>
            <p:cNvSpPr/>
            <p:nvPr/>
          </p:nvSpPr>
          <p:spPr>
            <a:xfrm>
              <a:off x="8286750" y="2714625"/>
              <a:ext cx="2857500" cy="9143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286750" y="2714625"/>
              <a:ext cx="2857500" cy="9143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19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7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990600" y="48387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7" name="Group 27"/>
          <p:cNvGrpSpPr/>
          <p:nvPr/>
        </p:nvGrpSpPr>
        <p:grpSpPr>
          <a:xfrm>
            <a:off x="979932" y="4953000"/>
            <a:ext cx="10202418" cy="753618"/>
            <a:chOff x="979932" y="4953000"/>
            <a:chExt cx="10202418" cy="753618"/>
          </a:xfrm>
        </p:grpSpPr>
        <p:sp>
          <p:nvSpPr>
            <p:cNvPr id="25" name="Rectangle 25"/>
            <p:cNvSpPr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全体开方变为 [1,1,1,2,2,2,2,2,3,3]，总和 19，前 5 项和 7。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再给 [5,8] 开方，第 4～8 项为 [2,1,1,1,1]，和为 6。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习题7 游历：已经变成1，还需要再开方吗？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86667"/>
            <a:ext cx="10477500" cy="849344"/>
            <a:chOff x="827056" y="2286667"/>
            <a:chExt cx="10477500" cy="849344"/>
          </a:xfrm>
        </p:grpSpPr>
        <p:sp>
          <p:nvSpPr>
            <p:cNvPr id="7" name="body-hint"/>
            <p:cNvSpPr/>
            <p:nvPr/>
          </p:nvSpPr>
          <p:spPr>
            <a:xfrm>
              <a:off x="827056" y="228666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区间各数开平方后向下取整，再查询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区间和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16→4→2→1→1，变成 1 后，后面再开方也不变。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496342"/>
            <a:ext cx="10477500" cy="1441542"/>
            <a:chOff x="827056" y="3496342"/>
            <a:chExt cx="10477500" cy="1441542"/>
          </a:xfrm>
        </p:grpSpPr>
        <p:sp>
          <p:nvSpPr>
            <p:cNvPr id="9" name="body-answer"/>
            <p:cNvSpPr/>
            <p:nvPr/>
          </p:nvSpPr>
          <p:spPr>
            <a:xfrm>
              <a:off x="827056" y="3496342"/>
              <a:ext cx="10477500" cy="14415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结点存 sum 与 max，max≤1 说明整段都不会再变，可以跳过。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否则递归到需要改变的叶子，改完向上合并。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只知道旧 sum，不能唯一算出开方后的 sum，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所以不能直接整段打一个开方标记。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8580" y="5195602"/>
            <a:ext cx="10477500" cy="833723"/>
            <a:chOff x="828580" y="5195602"/>
            <a:chExt cx="10477500" cy="833723"/>
          </a:xfrm>
        </p:grpSpPr>
        <p:sp>
          <p:nvSpPr>
            <p:cNvPr id="11" name="body-amortized"/>
            <p:cNvSpPr/>
            <p:nvPr/>
          </p:nvSpPr>
          <p:spPr>
            <a:xfrm>
              <a:off x="828580" y="5195602"/>
              <a:ext cx="10477500" cy="8337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18"/>
                </a:lnSpc>
              </a:pP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每个数有效改变 O(log log A) 次，A 为最大初值。</a:t>
              </a:r>
              <a:br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总计 O((n log log A+m)log n)，这是对整串操作合计分析，不是单次最坏界。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 序列操作：题目要我们做什么？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 01 序列，位置编号从 0 开始。既能整段覆盖或翻转，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又要查询 1 的数量，以及最长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连续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1 的长度。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5272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324177"/>
            <a:ext cx="10202925" cy="1487502"/>
            <a:chOff x="979425" y="3324177"/>
            <a:chExt cx="10202925" cy="1487502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147632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1476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输入：n、m，n 个初值，再给 m 行 op、l、r。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op=0：全设 0；1：全设 1；2：翻转；3：查询 1 的数量；4：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查询最长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连续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每次查询输出一行，位置范围是 0～n−1，两个端点都包含。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91480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5095780"/>
            <a:ext cx="10202037" cy="396050"/>
            <a:chOff x="980313" y="5095780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509578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09578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数据范围：n,m≤10⁵。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连续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1 是相邻不间断的一段，不是整个区间内 1 的总数。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3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 序列操作：对照原题样例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313" y="2266950"/>
            <a:ext cx="3296412" cy="396050"/>
            <a:chOff x="980313" y="2266950"/>
            <a:chExt cx="3296412" cy="396050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输入（前半）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61713" y="2266950"/>
            <a:ext cx="3296412" cy="396050"/>
            <a:chOff x="4561713" y="2266950"/>
            <a:chExt cx="3296412" cy="396050"/>
          </a:xfrm>
        </p:grpSpPr>
        <p:sp>
          <p:nvSpPr>
            <p:cNvPr id="9" name="Rectangle 9"/>
            <p:cNvSpPr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输入（接左列）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6463" y="2266950"/>
            <a:ext cx="2867787" cy="396050"/>
            <a:chOff x="8276463" y="2266950"/>
            <a:chExt cx="2867787" cy="396050"/>
          </a:xfrm>
        </p:grpSpPr>
        <p:sp>
          <p:nvSpPr>
            <p:cNvPr id="12" name="Rectangle 12"/>
            <p:cNvSpPr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949" y="2714625"/>
            <a:ext cx="3295776" cy="1752678"/>
            <a:chOff x="980949" y="2714625"/>
            <a:chExt cx="3295776" cy="1752678"/>
          </a:xfrm>
        </p:grpSpPr>
        <p:sp>
          <p:nvSpPr>
            <p:cNvPr id="15" name="Rectangle 15"/>
            <p:cNvSpPr/>
            <p:nvPr/>
          </p:nvSpPr>
          <p:spPr>
            <a:xfrm>
              <a:off x="990600" y="2714625"/>
              <a:ext cx="3286125" cy="174302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90600" y="2714625"/>
              <a:ext cx="3286125" cy="17430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10 10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0 0 0 1 1 0 1 0 1 1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1 0 2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3 0 5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2 2 2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4 0 4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562349" y="2714625"/>
            <a:ext cx="3295776" cy="1752678"/>
            <a:chOff x="4562349" y="2714625"/>
            <a:chExt cx="3295776" cy="1752678"/>
          </a:xfrm>
        </p:grpSpPr>
        <p:sp>
          <p:nvSpPr>
            <p:cNvPr id="18" name="Rectangle 18"/>
            <p:cNvSpPr/>
            <p:nvPr/>
          </p:nvSpPr>
          <p:spPr>
            <a:xfrm>
              <a:off x="4572000" y="2714625"/>
              <a:ext cx="3286125" cy="174302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4572000" y="2714625"/>
              <a:ext cx="3286125" cy="17430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0 3 6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2 3 7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4 2 8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1 0 5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0 5 6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3 3 9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277099" y="2714625"/>
            <a:ext cx="2867151" cy="1200228"/>
            <a:chOff x="8277099" y="2714625"/>
            <a:chExt cx="2867151" cy="1200228"/>
          </a:xfrm>
        </p:grpSpPr>
        <p:sp>
          <p:nvSpPr>
            <p:cNvPr id="21" name="Rectangle 21"/>
            <p:cNvSpPr/>
            <p:nvPr/>
          </p:nvSpPr>
          <p:spPr>
            <a:xfrm>
              <a:off x="8286750" y="2714625"/>
              <a:ext cx="2857500" cy="11905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286750" y="2714625"/>
              <a:ext cx="2857500" cy="11905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990600" y="48387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7" name="Group 27"/>
          <p:cNvGrpSpPr/>
          <p:nvPr/>
        </p:nvGrpSpPr>
        <p:grpSpPr>
          <a:xfrm>
            <a:off x="979932" y="4953000"/>
            <a:ext cx="10202418" cy="753618"/>
            <a:chOff x="979932" y="4953000"/>
            <a:chExt cx="10202418" cy="753618"/>
          </a:xfrm>
        </p:grpSpPr>
        <p:sp>
          <p:nvSpPr>
            <p:cNvPr id="25" name="Rectangle 25"/>
            <p:cNvSpPr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 3 项覆盖为 1 后，查 [0,5] 有 5 个 1。再翻第 2 项，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[0,4] 最长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连续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1 长 2。后面两次查询依次得到 6、5。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 序列操作：翻转会把连续0变成连续1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77142"/>
            <a:ext cx="10477500" cy="839819"/>
            <a:chOff x="827056" y="2277142"/>
            <a:chExt cx="10477500" cy="839819"/>
          </a:xfrm>
        </p:grpSpPr>
        <p:sp>
          <p:nvSpPr>
            <p:cNvPr id="7" name="body-hint"/>
            <p:cNvSpPr/>
            <p:nvPr/>
          </p:nvSpPr>
          <p:spPr>
            <a:xfrm>
              <a:off x="827056" y="2277142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既能覆盖 0、覆盖 1，也能翻转；查询 1 的个数和最长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连续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翻转后原来的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连续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0 会变成连续 1，两种信息都要留下。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448717"/>
            <a:ext cx="10477500" cy="839819"/>
            <a:chOff x="827056" y="3448717"/>
            <a:chExt cx="10477500" cy="839819"/>
          </a:xfrm>
        </p:grpSpPr>
        <p:sp>
          <p:nvSpPr>
            <p:cNvPr id="9" name="body-answer-info"/>
            <p:cNvSpPr/>
            <p:nvPr/>
          </p:nvSpPr>
          <p:spPr>
            <a:xfrm>
              <a:off x="827056" y="3448717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保存 ones，以及 0、1 各自的前缀、后缀、最长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连续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段。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翻转就交换两套信息，ones 变为 len−ones。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4648867"/>
            <a:ext cx="10477500" cy="1332833"/>
            <a:chOff x="827056" y="4648867"/>
            <a:chExt cx="10477500" cy="1332833"/>
          </a:xfrm>
        </p:grpSpPr>
        <p:sp>
          <p:nvSpPr>
            <p:cNvPr id="11" name="body-answer-tags"/>
            <p:cNvSpPr/>
            <p:nvPr/>
          </p:nvSpPr>
          <p:spPr>
            <a:xfrm>
              <a:off x="827056" y="4648867"/>
              <a:ext cx="10477500" cy="13328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新覆盖：重置整段信息，记录覆盖值，清掉旧 flip。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新翻转：已有覆盖就把覆盖值翻过来，没有覆盖才把 flip 异或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照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时间顺序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合并，每次操作 O(log n)。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习题9 Points：题目要我们做什么？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平面上可以加入、删除点。每次查询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位于 (x,y) 右上方的点：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横、纵坐标都必须更大。候选中先选横坐标最小的，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同一横坐标内，再选纵坐标最小的。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051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676602"/>
            <a:ext cx="10202925" cy="1135077"/>
            <a:chOff x="979425" y="3676602"/>
            <a:chExt cx="10202925" cy="1135077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输入：操作数 n，之后各行是 add x y、remove x y 或 find x y。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加入的点原先不存在，删除的点保证存在。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 find 输出选中点的坐标；不存在则输出 −1。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91480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5095780"/>
            <a:ext cx="10202037" cy="396050"/>
            <a:chOff x="980313" y="5095780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509578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09578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数据范围：n≤2×10⁵，坐标为 0～10⁹ 的整数。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习题9 Points：对照原题样例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313" y="2266950"/>
            <a:ext cx="3296412" cy="396050"/>
            <a:chOff x="980313" y="2266950"/>
            <a:chExt cx="3296412" cy="396050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输入（前半）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61713" y="2266950"/>
            <a:ext cx="3296412" cy="396050"/>
            <a:chOff x="4561713" y="2266950"/>
            <a:chExt cx="3296412" cy="396050"/>
          </a:xfrm>
        </p:grpSpPr>
        <p:sp>
          <p:nvSpPr>
            <p:cNvPr id="9" name="Rectangle 9"/>
            <p:cNvSpPr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输入（接左列）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6463" y="2266950"/>
            <a:ext cx="2867787" cy="396050"/>
            <a:chOff x="8276463" y="2266950"/>
            <a:chExt cx="2867787" cy="396050"/>
          </a:xfrm>
        </p:grpSpPr>
        <p:sp>
          <p:nvSpPr>
            <p:cNvPr id="12" name="Rectangle 12"/>
            <p:cNvSpPr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949" y="2714625"/>
            <a:ext cx="3295776" cy="1200228"/>
            <a:chOff x="980949" y="2714625"/>
            <a:chExt cx="3295776" cy="1200228"/>
          </a:xfrm>
        </p:grpSpPr>
        <p:sp>
          <p:nvSpPr>
            <p:cNvPr id="15" name="Rectangle 15"/>
            <p:cNvSpPr/>
            <p:nvPr/>
          </p:nvSpPr>
          <p:spPr>
            <a:xfrm>
              <a:off x="9906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906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7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add 1 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add 3 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find 0 0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562349" y="2714625"/>
            <a:ext cx="3295776" cy="1200228"/>
            <a:chOff x="4562349" y="2714625"/>
            <a:chExt cx="3295776" cy="1200228"/>
          </a:xfrm>
        </p:grpSpPr>
        <p:sp>
          <p:nvSpPr>
            <p:cNvPr id="18" name="Rectangle 18"/>
            <p:cNvSpPr/>
            <p:nvPr/>
          </p:nvSpPr>
          <p:spPr>
            <a:xfrm>
              <a:off x="45720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45720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remove 1 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find 0 0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add 1 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find 0 0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277099" y="2714625"/>
            <a:ext cx="2867151" cy="924003"/>
            <a:chOff x="8277099" y="2714625"/>
            <a:chExt cx="2867151" cy="924003"/>
          </a:xfrm>
        </p:grpSpPr>
        <p:sp>
          <p:nvSpPr>
            <p:cNvPr id="21" name="Rectangle 21"/>
            <p:cNvSpPr/>
            <p:nvPr/>
          </p:nvSpPr>
          <p:spPr>
            <a:xfrm>
              <a:off x="8286750" y="2714625"/>
              <a:ext cx="2857500" cy="9143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286750" y="2714625"/>
              <a:ext cx="2857500" cy="9143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1 1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990600" y="48387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7" name="Group 27"/>
          <p:cNvGrpSpPr/>
          <p:nvPr/>
        </p:nvGrpSpPr>
        <p:grpSpPr>
          <a:xfrm>
            <a:off x="979932" y="4953000"/>
            <a:ext cx="10202418" cy="753618"/>
            <a:chOff x="979932" y="4953000"/>
            <a:chExt cx="10202418" cy="753618"/>
          </a:xfrm>
        </p:grpSpPr>
        <p:sp>
          <p:nvSpPr>
            <p:cNvPr id="25" name="Rectangle 25"/>
            <p:cNvSpPr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(1,1)、(3,4) 都在 (0,0) 右上方，先选更靠左的 (1,1)。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删除它后，查到 (3,4)；再加回来，又选 (1,1)。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习题9 Points：先找最靠左的可行列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77142"/>
            <a:ext cx="10477500" cy="849344"/>
            <a:chOff x="827056" y="2277142"/>
            <a:chExt cx="10477500" cy="849344"/>
          </a:xfrm>
        </p:grpSpPr>
        <p:sp>
          <p:nvSpPr>
            <p:cNvPr id="7" name="body-hint"/>
            <p:cNvSpPr/>
            <p:nvPr/>
          </p:nvSpPr>
          <p:spPr>
            <a:xfrm>
              <a:off x="827056" y="227714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位于 (x0,y0) 右上方的点，即 x&gt;x0、y&gt;y0。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多个点可选时，先取 x 最小，再在这一列取 y 最小。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477292"/>
            <a:ext cx="10477500" cy="849344"/>
            <a:chOff x="827056" y="3477292"/>
            <a:chExt cx="10477500" cy="849344"/>
          </a:xfrm>
        </p:grpSpPr>
        <p:sp>
          <p:nvSpPr>
            <p:cNvPr id="9" name="body-answer-structure"/>
            <p:cNvSpPr/>
            <p:nvPr/>
          </p:nvSpPr>
          <p:spPr>
            <a:xfrm>
              <a:off x="827056" y="347729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离散化 x，每个 x 用有序集合保存 y。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线段树记录各列的最大 y；某列最大值都不够，这列就能整块跳过。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4648867"/>
            <a:ext cx="10477500" cy="1323308"/>
            <a:chOff x="827056" y="4648867"/>
            <a:chExt cx="10477500" cy="1323308"/>
          </a:xfrm>
        </p:grpSpPr>
        <p:sp>
          <p:nvSpPr>
            <p:cNvPr id="11" name="body-answer-query"/>
            <p:cNvSpPr/>
            <p:nvPr/>
          </p:nvSpPr>
          <p:spPr>
            <a:xfrm>
              <a:off x="827056" y="4648867"/>
              <a:ext cx="10477500" cy="13233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 x&gt;x0 的范围向左优先找 maxY&gt;y0 的第一列。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再在这一列用 upper_bound(y0) 找最小可行 y，没有答案输出 −1。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增删点后，同步修改这一列的最大 y。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本章回顾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设计线段树，先把每个量的含义说完整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15242"/>
            <a:ext cx="10477500" cy="532733"/>
            <a:chOff x="827056" y="2315242"/>
            <a:chExt cx="10477500" cy="532733"/>
          </a:xfrm>
        </p:grpSpPr>
        <p:sp>
          <p:nvSpPr>
            <p:cNvPr id="7" name="body-information"/>
            <p:cNvSpPr/>
            <p:nvPr/>
          </p:nvSpPr>
          <p:spPr>
            <a:xfrm>
              <a:off x="827056" y="2315242"/>
              <a:ext cx="10477500" cy="5327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存什么：这些信息能不能区分会产生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答案的两种情况？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182017"/>
            <a:ext cx="10477500" cy="532733"/>
            <a:chOff x="827056" y="3182017"/>
            <a:chExt cx="10477500" cy="532733"/>
          </a:xfrm>
        </p:grpSpPr>
        <p:sp>
          <p:nvSpPr>
            <p:cNvPr id="9" name="body-merge"/>
            <p:cNvSpPr/>
            <p:nvPr/>
          </p:nvSpPr>
          <p:spPr>
            <a:xfrm>
              <a:off x="827056" y="3182017"/>
              <a:ext cx="10477500" cy="5327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怎么合：左右结果怎样拼成父亲，顺序能不能交换？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4048792"/>
            <a:ext cx="10477500" cy="532733"/>
            <a:chOff x="827056" y="4048792"/>
            <a:chExt cx="10477500" cy="532733"/>
          </a:xfrm>
        </p:grpSpPr>
        <p:sp>
          <p:nvSpPr>
            <p:cNvPr id="11" name="body-action"/>
            <p:cNvSpPr/>
            <p:nvPr/>
          </p:nvSpPr>
          <p:spPr>
            <a:xfrm>
              <a:off x="827056" y="4048792"/>
              <a:ext cx="10477500" cy="5327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怎么改：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每个元素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的变化，会让整段信息增加或变成多少？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56" y="4915567"/>
            <a:ext cx="10477500" cy="532733"/>
            <a:chOff x="827056" y="4915567"/>
            <a:chExt cx="10477500" cy="532733"/>
          </a:xfrm>
        </p:grpSpPr>
        <p:sp>
          <p:nvSpPr>
            <p:cNvPr id="13" name="body-composition"/>
            <p:cNvSpPr/>
            <p:nvPr/>
          </p:nvSpPr>
          <p:spPr>
            <a:xfrm>
              <a:off x="827056" y="4915567"/>
              <a:ext cx="10477500" cy="5327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怎么传：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旧标记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与新操作谁先谁后，传完怎样恢复“没有待传操作”？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8580" y="5709952"/>
            <a:ext cx="10477500" cy="371570"/>
            <a:chOff x="828580" y="5709952"/>
            <a:chExt cx="10477500" cy="371570"/>
          </a:xfrm>
        </p:grpSpPr>
        <p:sp>
          <p:nvSpPr>
            <p:cNvPr id="15" name="body-final-check"/>
            <p:cNvSpPr/>
            <p:nvPr/>
          </p:nvSpPr>
          <p:spPr>
            <a:xfrm>
              <a:off x="828580" y="5709952"/>
              <a:ext cx="1047750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再检查无交返回值、空区间、全负数和整数范围，用小数组逐步核对。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192C4D"/>
      </a:dk1>
      <a:lt1>
        <a:srgbClr val="FFFFFF"/>
      </a:lt1>
      <a:dk2>
        <a:srgbClr val="1F497D"/>
      </a:dk2>
      <a:lt2>
        <a:srgbClr val="F2F6F8"/>
      </a:lt2>
      <a:accent1>
        <a:srgbClr val="192C4D"/>
      </a:accent1>
      <a:accent2>
        <a:srgbClr val="70AA43"/>
      </a:accent2>
      <a:accent3>
        <a:srgbClr val="167DA8"/>
      </a:accent3>
      <a:accent4>
        <a:srgbClr val="192C4D"/>
      </a:accent4>
      <a:accent5>
        <a:srgbClr val="233448"/>
      </a:accent5>
      <a:accent6>
        <a:srgbClr val="526477"/>
      </a:accent6>
      <a:hlink>
        <a:srgbClr val="70AA43"/>
      </a:hlink>
      <a:folHlink>
        <a:srgbClr val="167DA8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192C4D"/>
      </a:dk1>
      <a:lt1>
        <a:srgbClr val="FFFFFF"/>
      </a:lt1>
      <a:dk2>
        <a:srgbClr val="1F497D"/>
      </a:dk2>
      <a:lt2>
        <a:srgbClr val="F2F6F8"/>
      </a:lt2>
      <a:accent1>
        <a:srgbClr val="192C4D"/>
      </a:accent1>
      <a:accent2>
        <a:srgbClr val="70AA43"/>
      </a:accent2>
      <a:accent3>
        <a:srgbClr val="167DA8"/>
      </a:accent3>
      <a:accent4>
        <a:srgbClr val="192C4D"/>
      </a:accent4>
      <a:accent5>
        <a:srgbClr val="233448"/>
      </a:accent5>
      <a:accent6>
        <a:srgbClr val="526477"/>
      </a:accent6>
      <a:hlink>
        <a:srgbClr val="70AA43"/>
      </a:hlink>
      <a:folHlink>
        <a:srgbClr val="167DA8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TotalTime>1</ns0:TotalTime>
  <ns0:Words>0</ns0:Words>
  <ns0:Application>Microsoft Office PowerPoint</ns0:Application>
  <ns0:PresentationFormat>On-screen Show (16:9)</ns0:PresentationFormat>
  <ns0:Paragraphs>0</ns0:Paragraphs>
  <ns0:Slides>143</ns0:Slides>
  <ns0:Notes>0</ns0:Notes>
  <ns0:HiddenSlides>0</ns0:HiddenSlides>
  <ns0:MMClips>0</ns0:MMClips>
  <ns0:ScaleCrop>false</ns0:ScaleCrop>
  <ns0:HeadingPairs>
    <ns1:vector size="4" baseType="variant">
      <ns1:variant>
        <ns1:lpstr>Theme</ns1:lpstr>
      </ns1:variant>
      <ns1:variant>
        <ns1:i4>1</ns1:i4>
      </ns1:variant>
      <ns1:variant>
        <ns1:lpstr>Slide Titles</ns1:lpstr>
      </ns1:variant>
      <ns1:variant>
        <ns1:i4>0</ns1:i4>
      </ns1:variant>
    </ns1:vector>
  </ns0:HeadingPairs>
  <ns0:TitlesOfParts>
    <ns1:vector size="1" baseType="lpstr">
      <ns1:lpstr>Office Theme</ns1:lpstr>
    </ns1:vector>
  </ns0:TitlesOfParts>
  <ns0:Manager/>
  <ns0:Company/>
  <ns0:LinksUpToDate>false</ns0:LinksUpToDate>
  <ns0:SharedDoc>false</ns0:SharedDoc>
  <ns0:HyperlinkBase/>
  <ns0:HyperlinksChanged>false</ns0:HyperlinksChanged>
  <ns0:AppVersion>14.0000</ns0:AppVersion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2026-10-08T05:26:25Z</dcterms:created>
  <dcterms:modified xsi:type="dcterms:W3CDTF">2026-10-08T05:26:25Z</dcterms:modified>
  <cp:category/>
  <cp:contentStatus/>
</cp:coreProperties>
</file>