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8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  <Relationship Id="rId8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章处理两类常见问题：在一段文本里寻找模式，以及在一组词里查找对象。我们会先把子串、前后缀这些概念说清楚，再推导KMP和Trie。全章七道例题中有一道概念例，其余结合可运行代码讲解；十一道课后题保留提示和关键答案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两个小任务。在ababa里找aba，要找的是连续相等的片段，两个起点分别是一和三。词表里有ann、anna和bob时，查询an与ann却要得到不同的存在性结果，因为an只是前缀。请想一想，直接做这两个任务会反复比较哪些字符，哪些结果值得提前保存？本章会用到string、数组、递归、位运算和堆；遇到树路径时，我们会先补齐所需的树上关系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失配发生时，前面已经比较成功的字符并没有失去价值。KMP要解决的就是怎样保留这些相等关系，避免重新比较。我们先统一子串、前缀和后缀的含义，再用具体字符串推导回退规则。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abcabcd从零开始编号，一共有七个字符，最后下标却是六。下标零和下标三都放着a，所以字符值相同并不意味着位置相同。空串的长度为零，没有任何可以按下标访问的字符，更不能把下标零想成一个实际字符。例七之一先用这些关系建立字符串的基本概念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abcabcd里，位置一到三连续组成bca，因此bca是子串。按位置零、三、五取字符得到aac，顺序没有改变，但中间跳过了字符，所以它是子序列，却不是这个串的子串。判断时先问是否保留顺序，再问是否连续；全串、单个字符和空串也要按同一定义处理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缀必须从开头出发，所以a、abc和abca都是abcabcd的前缀。后缀必须延伸到最后，d和abcd符合；abcd虽然长度不短，却从位置三开始，不能称为前缀。整个串既是前缀又是后缀，增加“真”字后要排除它本身。后面的border讨论会保留长度为零的空串，作为所有非空候选失败后的合法状态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典序从左向右看第一对不同的字符，abz比ac小，是因为第二个字符b比c小，不能只比较长度。若短串恰好是真前缀，例如abc与abcd，则短串在前。回文是另一种关系：把字符逆序以后，是否还与原串相同？abcabcd反过来是dcbacba，不是回文；空串、单个字符和abba都是回文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中的size返回七，substr从下标一开始复制三个字符，得到bca。方便的接口也有运行成本：取长度、按下标读字符是常数时间，截取子串和构造逆序串要复制相应字符；比较两个串，最坏会一直读到较短串末尾。完整概念程序还用扫描判定子序列和回文，并用assert核对结果。遇到大数据时，先问一句“这行代码复制了多少字符”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七之二要求输出模式P在文本S中的所有起点，原题的位置从一开始，还要输出模式每个前缀的最长相等真前后缀长度。教学例用ababa与aba，两个答案是一和三，重叠出现也要保留。原题两串长度各可达一百万，并使用大写字母；我们用小写演示不影响算法，因为代码只判断字符相等。先从逐起点比较出发，看看瓶颈在哪里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本前面有许多a，模式是四个a后接一个b。第一次比较四个a都成功，第五个字符失败；把起点右移一格后，又要比较四个a。同样的字符在许多起点被反复读取，最坏比较次数达到文本长乘模式长。刚匹配过的aaaa是否真的全部未知？这个问题把我们带到相等前后缀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已经匹配了ababa，末尾的aba与模式开头的aba相同。重新对齐时，可以直接把这三个字符看作已经匹配，不必再比较。一个串同时相等的真前缀和真后缀叫作border；这里排除整个串本身。ababa的最长border是aba，长度三，这个长度就是接下来要保存的信息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i的第i项针对的是模式从零到i的这一段，保存它的最长border长度。因为这段共有i加一个字符，真前后缀的长度最多是i。依次看ababa的五个前缀，得到零、零、一、二、三。特别注意pi存的是长度：已经匹配了j个字符时，下一个要比较的是下标j，而这段已匹配部分的最后下标才是j减一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前缀的最长border长j，若新来的字符等于模式下标j处的字符，两端各添一个字符，就得到长j加一的border。为什么不可能一下增加更多？假设新border比j加一还长，删去它的末尾字符，就会得到一个比j还长的旧border，与j的最长性矛盾。所以先尝试延长当前最长候选；延长失败后，再找更短的合法候选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ababaca手算。处理下标五的c时，原来的j等于三，模式下标三是b，比较失败；退到pi的第二项，也就是一。下标一仍是b，于是再退到零；下标零是a，仍不等于c，因此这一项pi为零。下一个a可以让零长度候选延长成一，最后整列是零、零、一、二、三、零、一。让学生逐次指出比较的是哪一个模式字符，避免只背数字变化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j从三直接减到二，为什么不行？在ababa里，长二的前缀是ab，后缀却是ba，两者不相等；如果不重新检查就保留这两个字符，不变量已经被破坏。更短的合法border，必然也是当前最长border的border。因此沿pi链回退，跳过的只是非法长度，合法候选一个也不会漏。这个理由同时解释了正确性和跳跃回退的来源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初始为零，因此第一个字符的pi不用计算，循环从下标一开始。先取上一前缀的最长border长度；失配且j大于零时，反复退到pi的j减一项。退到零也要再比较当前字符与模式第零个字符，相等才让j加一，最后写入本项pi。这里j始终表示长度，访问pi时减一表示找到这段的末位置。请把上一页三到一到零的手算，对应到while的连续执行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前缀函数用于文本匹配。读文本下标i之前，模式的前j个字符已经等于扫描过的文本末尾j个字符，这是整个扫描要保持的不变量。失配只沿pi链缩短j，不移动文本指针；相等则把j延长一位。j达到模式长度时，刚刚结束的这一段就是一次完整出现。模式端保留了哪些信息，要始终能对应到文本末尾的实际字符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文本ababa、模式aba，模式pi为零、零、一。依次读文本下标零、一、二，匹配长度分别变为一、二、三，在下标二结束时命中。零基起点是当前下标减模式长再加一，结果为零；题目要求一基，输出再加一，得到一。命中后退到pi的第二项，即保留一个a，下一次从文本下标三继续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次命中后，文本下标二处的a同时也是下一次出现的开头，所以保留j等于一。随后读b，j变二；再读a，j变三，第二次起点是三。若第一次命中后直接清零，就把这个已经知道的a丢掉了，结果会漏掉重叠。可以再用AAAA中找AA检查：三个合法起点是一、二、三，而不是只有一和三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扫描函数沿用同一个回退规则，只是新字符来自文本。相等后增加j，达到模式长度便输出一基起点，再退到模式的最长border以保留重叠。原题保证模式非空，所以可以访问模式的第零个字符；每次命中后已经回退，也不会在下一轮访问模式末尾之外。文本扫描结束后，主程序还要单独输出模式的pi数组，别漏掉题目的第二部分要求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能仅看到for里面有while就判断为平方复杂度。每读一个新字符，j至多增加一；while每执行一次又严格减少j，而j不可能低于零。总共能减少多少，受此前增加的总量限制，因此整个扫描的回退次数也是线性的。模式长m、文本长n时，预处理花费线性于m的时间，匹配花费线性于n的时间，只保存模式pi则额外空间为线性于m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还给出拼接路线，把模式、字符集外的分隔符、文本连在一起，统一计算前缀函数。分隔符之后某项pi等于模式长度，就表示以这里结尾的文本片段匹配了整个模式。代码中的i是拼接串下标，扣除模式与分隔符的偏移，再换成一基起点，得到i减二倍模式长再加一。原模式的pi就是数组最前面的m项。分隔符必须真的不在输入字符集中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几类边界检查两种实现。模式长于文本时没有出现位置，但模式pi仍然要输出；aaaa中找aa，应得到一、二、三。拼接版必须避免分隔符出现在原字符集中，它还保存整个拼接串，所以空间是文本长与模式长之和。两版时间都线性，可以用逐起点暴力比较来核对输出；教学代码已经通过官方样例、二十组题包数据以及独立暴力校验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七之三收到的只是反复发射串的一段前缀，接收可以在一次重复的中间停止。收到ababa时，发射串ab已经足够，取反复发射的前五个字符即可，答案为二。abcdef没有更短周期，答案为六；aaaa只需一个a，答案为一。因此这里不要求周期整除收到的长度，也不要求看到至少两个完整的重复块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看ababa，前面的aba与后面的aba相等，对应字符的位置差都是二。一般地，长度L减p的前缀与后缀相等，正好等价于每个位置i从p开始，都与前面i减p处的字符相同。这就是周期长度p的条件。由相等前后缀可以推出周期，反过来也能推出相等前后缀，因此两种描述完全对应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周期等于串长减border长度，要使周期最短，就选最长border，得到L减最后一项pi。上一页已经保证这个值确实是周期。若还有一个更短的周期q，就对应更长的border，和pi的最长性矛盾。只有额外要求全串由完整相同块拼接而成时，才检查长度是否被周期整除；不要把那个问题的条件带入本题，ababa就是反例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缀函数不需要重新发明，直接复用已经验证的函数，再输出长度减最后一项pi。若不存在非空border，最后一项是零，答案就是整个串长；若字符全部相同，最长border只少一个字符，答案就是一。计算和存储pi都与收到的长度成正比。本题不做整除筛选，否则会把合法的截断接收错误排除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章先掌握KMP，后面可以向两个方向继续学习。多个模式同时匹配时，AC自动机会把Trie的共享前缀和失配关系结合起来；Z函数则记录每个后缀与整个串前缀的最长公共前缀长度，配合字符串拼接也能解决匹配问题。现在先能解释border和回退的依据，再研究这些结构的实现会更顺畅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如果很多词有相同开头，为每个词单独存一遍会重复。Trie让相同前缀共用一段路径，分歧出现时才分叉。我们先用词链和点名理解路径与完整对象的区别，再把整数看成固定长度的二进制串，处理异或查询。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七之四从给定词表里选尽量多的词，前一个必须是后一个的前缀。教材词表中，i、int、intern、internet依次延长，组成长度四的链；ink和integer不能插入这条链。原题保证输入按字典序排列且不重复，至多两千个小写单词，每词长至多七十五。这项顺序保证稍后会支撑边插入边统计的方法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插入i，再插入ink和int。后两个词共用根到i、再到in的路径，直到下一字符分别是k和t才分叉。边上放的是字符，结点表示从根走到这里所拼成的整个前缀，根对应空串。每个结点最多有二十六种小写字母孩子。图中结点写出前缀是为了帮助辨认，程序实际保存的是孩子编号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词表只有abc时，为了到达abc，当然会经过a和ab，但这不说明a和ab也是词表里的完整词。我们只在abc的末端设置终止标记，另外两处不设置。路径存在性和完整词存在性必须分开。词链要数的是路径上有多少终止词，不能把走过的字符数直接当作链长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词的真前缀字典序更小，所以按字典序读入当前词时，所有可以作为它前缀的完整词已经出现。沿路径累加已有终止标记，再加上当前词本身，就能得到以它结尾的最长链。如果任意顺序输入abc、ab、a，边插入边统计时看不到后来出现的短词，虽然三者本应形成长度三的链，却会漏算。没有顺序保证时，要先排序，或先建完树再统计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u从根零出发，逐个把字符换成零到二十五的编号。缺少对应边才新建结点，写入孩子编号后再扩容；这样不会保留因vector扩容而失效的元素引用。走到孩子以后，把这里已有的终止次数加到chain。由于单词无重复，当前词末端之前还未终止，最后标记它并返回chain加一。编号零既作根又作缺边哨兵可行，是因为新结点从一开始，根不会成为自己的孩子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插入internet时，沿路遇到的完整词依次是i、int、intern，加入自身后累计数变成一、二、三、四。中间的in、inte和inter虽然都是路径上的前缀，却没有终止标记，不增加链长。ink在k处分叉，integer在后续字母处也分叉，不在internet这条路径上。这个手算同时检查了终止标记和路径归属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从合法词链出发：链里每个词都是最后一个词的前缀，因此它们一定落在末词的同一路径上。再从路径出发：沿途完整词按长度递增排列，每个都是下一个的前缀，确实组成合法链。所以对每个末词统计终止词数并取最大，不会漏解，也不会把分叉混进去。设输入总字符数为T，每个字符只处理一次，结点最多T加一；二十六叉数组存储的空间为二十六倍T的量级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七之五先登记花名册，再依次回答点名。不存在的完整姓名返回WRONG；存在且第一次被叫返回OK；之前已经叫过则返回REPEAT。用ann、anna、bob作教学花名册，依次查询an、ann、ann、anna，看看两个共享前缀的名字如何保持独立。terminal记是否登记，called记是否被叫；姓名只含小写字母且长不超过五十，登记人数最多一万，查询最多十万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的路径存在，但不是终止姓名，所以返回WRONG，不修改任何状态。第一次查询ann，到它的终止结点后把called设为真，返回OK；再次查询同一个结点返回REPEAT。接着查询anna，还要向下多走一个a，它的末端尚未被叫，因此仍返回OK。成功时只修改目标姓名的末端，不能把沿途结点全部标记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从根逐字符查边，任何一条边不存在，都可以立即返回WRONG。所有字符走完以后仍需检查terminal，排除只有前缀路径却没登记完整姓名的情况。只有通过存在性检查，才检查called；已经为真就返回REPEAT，否则设真并返回OK。建树只在姓名末端设置terminal。输出OK的第一个字符是字母O，拼写错误同样会导致评测失败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小测试能定位常见状态错误。只登记abc而查询ab应返回WRONG；登记ann与anna后分别首次点到，两次都应为OK；错误姓名重复查询仍应两次WRONG。建树和查询都只沿各自字符串走，所以总时间与登记和查询的总字符数成正比。查询不创建结点，空间只取决于花名册总字符数T，为二十六倍T的量级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三、四、五统一写成三位二进制，分别是零一一、一零零、一零一。它们也可以从高位到低位走Trie，只不过每个结点现在只有零和一两个孩子。四和五共用一零的前缀，最后一位才分叉。必须保留前导零，让每一层都对应同一个二进制位；图中三位只用于示意，正式程序的层数由数据范围决定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七之六的“最长”指路径上边权异或值最大，不是边数最多，也不是边权和最大。树连通且无环，所以两点间唯一的简单路径没有选择歧义。节点数可达十万，边权非负且小于二的三十一次方，逐对枚举太慢。我们任选一号点为根，先给每个点算一个根路径异或值，再尝试用两个点值表示它们之间的路径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一到二的边权是三，一到三是五，三到四是六。根到自身没有边，异或值设为零；二号点得到三，三号点得到五，四号点是五异或六，等于三。一般从父亲u沿边到孩子v，就用父亲的值再异或这条边权。先访问父亲才能计算孩子，而且根的零也必须进入候选集合，否则会漏掉以根为端点的路径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根到u、根到v两条路径的异或值再异或，公共边会各出现两次，由一个数异或自身等于零自动抵消，剩下的就是u到v的路径。例子里二到三得到三异或五等于六；二到四得到三异或五异或六等于零，也等于两个根值三异或三。三到四时，公共的边权五抵消，只留下六。这个转换不需要先求出公共祖先的编号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候选变成零、三、五、三这些整数，统一按位放入Trie。本题只求最大值，两份三共用同一条路径不会影响是否存在可选的数。代码从第三十位到第零位，共三十一层；每次移位并与一取按位与，得到当前位。缺边时记录新编号并追加空结点，再移动到孩子。u初始为根零，新结点从一开始，别漏掉根路径的零值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已经选择的高位相同，正在决定第b位。能选到与查询数相反的位，就能在异或结果这一位得到一，贡献二的b次方；所有更低位即使全是一，总和也只有二的b次方减一。低位无法弥补当前位的损失，例如二进制一零零的四就大于零一一的三。因此有反位孩子就优先走反位，没有反位才走同位。这个不等式是贪心的依据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询三，也就是零一一，候选是零零零、零一一、一零一。最高位查询为零，优先选择一开头的子树，只剩一零一，答案最高位得到一。中间位查询为一而候选为零，又得到一；最后一位两者都是一，只能得到零。最终异或值是一一零，即六。选中的数是五，但函数应返回三异或五得到的六，二者不能混淆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swer从零开始，循环按高位到低位访问。c是当前查询位，c异或一表示反位；反位孩子存在时，把答案第b位设为一，再走入该孩子，否则走同位。这里使用的uint是uint32_t的别名，一后面写U表示无符号常量，移位得到对应位的掩码。遍历结束返回累计的异或结果，不必恢复被选中的整数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求根异或只要求父亲先于孩子，不一定要递归。order开始只有根，每处理一个点，就把不是父亲的邻点加入末尾，同时记录父亲并计算根异或值。因为原图是树，排除父边之后不会再绕回已访问结点。这样即使树退化为十万点长链，也不会占用深递归栈。所有点算完后依次插入Trie，再逐点查询最大异或并取全局最大值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正确性分两部分：根异或转换保留了全部树上路径，高位贪心为每个固定端点找到最好的配对端点，最后取最大便覆盖全局最优。单点树和全零边权答案都是零，根异或重复也不需要特殊排除。只有一条大权边时，可以检查根零值和最高有效位三十是否被保留。每个数插入、查询各走三十一层，时间和Trie空间都是三十一倍n的量级，树遍历另花线性时间与空间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七之七把目标改成最大的k个非空连续子段的异或值之和。不同子段看端点下标，两个子段的值相同也可以都选，所以不能对权值去重。n可达五十万，k可达二十万，单个数使用完整三十二位无符号范围。全部非空子段有n乘n加一再除二个，逐个生成再排序太多；我们希望只产生真正进入前k大的那些候选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学例取数组一、二、三，并选前三大。前缀异或从s零等于零开始，依次是一、三、零；区间l到r等于s的r项异或s的l减一项，因为前面的部分抵消了。三个单元素区间的值分别是一、二、三，两个长二区间的值是三和一，全段异或为零。降序排列得到三、三、二、一、一、零，前三项之和是八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非空区间对应两个不同的前缀下标。反过来，一对不同下标也唯一确定一个区间：较小下标加一到较大下标。若把两个方向都枚举，原来每个区间值恰好出现两次，因为异或满足交换律。教学例原前三大是三、三、二，双份集合的前六大便是四个三和两个二，总和十六。于是可以求前二倍k项的和再除二，但还要检查自配对产生的额外候选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自己和自己配对只产生零，共有n加一个额外零。异或值都非负，如果这些额外零进入前二倍k大，替换掉的只能是原有零，总和不会改变；数组全零时也一样成立。这允许每个前缀与所有前缀配对，省去下标顺序限制。另一方面，相同数值对应不同下标时必须保留次数，教学例s零和s三虽然都为零，却是两份候选。因此Trie要增加count，不能只保存路径是否存在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每一个前缀，与全部四个前缀配对，就得到页面上的四条降序序列。两个零各产生三、一、零、零；固定一得到二、一、一、零；固定三得到三、三、二、零。我们不会真正把这些序列全部排序保存，它们只是理解算法的概念模型。Trie按需查询某一条的第几大，最大堆保存每条尚未取出的最大候选，需要下一项时才计算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插入一个值时，根和经过的所有结点计数都加一，重复值也照加。查询第rank大时，反位子树的全部异或值都比同位子树大，设它有cnt项。若rank不超过cnt，目标在反位子树；否则先跳过这cnt项，把rank减去cnt，再去同位子树。rank一直是当前子树内的相对名次。本题代码把根放在一号、空孩子放在零号，保证空孩子的count永远是零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查询数是一，候选为零、零、一、三，异或降序是二、一、一、零，目标第三大。用两位来看，最高位的反位子树只有候选三，计数一；三大于一，所以跳过它，rank降为二，进入零开头的子树。最低位的反位分支包含两份零，计数二，正好容纳当前第二名，于是答案得到一。两份零分别占第二和第三名，若只记不同数的数量，排名就错了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kthXor从根开始，依次处理第三十一位到第零位。preferred保存反位孩子编号；它的计数足够覆盖rank，就走反位并把答案该位置一。否则减去反位子树计数，进入同位。由于每层都维护相对名次，走到叶子时便找到了指定排名的异或值。调用前必须保证rank在一到n加一之间，否则目标根本不存在，不能指望函数自行返回一个合理值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四条序列的第一大放进最大堆，即三、二、三、三。每弹出一项，就只补入同一条序列的下一名；在教学例中会先取到四个三，再取到两个二，累加十六后除二得到八。为什么没有漏掉更大的隐藏值？任何尚未露出的尾部，都不大于本序列当前的堆中元素，所以堆顶一定是全局下一大。初始化对前缀下标零到n全部执行，不能漏掉s零所在的序列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andidate除了值，还保存来自哪个前缀的序列，以及当前是该序列第几大。比较器按value比较，标准优先队列就会把较大值放在顶部。每次弹出后累加，用原序列编号和rank加一查询下一项；只有新名次不超过n加一才继续入堆。循环执行二倍k次，最终输出累加和的一半。answer使用无符号六十四位类型，完整代码中的q是Candidate的优先队列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这题最大数是四十二亿九千四百九十六万七千二百九十五，三十二位都可能用到，不能继续沿用上一例从第三十位开始的循环。单个结果使用uint32_t，累加和使用unsigned long long，并以无符号的一构造位掩码。还有三个数量条件：包含s零，一共n加一个前缀；相同值保留次数；每条候选序列只有n加一项。全零、重复前缀和最高位为一的数据，分别检查这些实现细节。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证明连起来。区间转换为前缀下标对，有序配对得到双份区间值，额外零不会改变目标总和；计数Trie准确查询每条候选序列的指定名次；最大堆保证逐个取到全局下一大。于是前二倍k项之和除二就是答案。建Trie和所有排名查询共需n加k数量级的按位操作，堆操作再贡献k乘log n；这里位数固定为三十二，空间主要是Trie的n乘三十二个结点量级。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个计数Trie也能维护数值顺序。求数值第k小时，先看零分支数量；求异或第k大时，优先分支取决于查询数当前位。插入沿路径加计数，删除减计数，结点虽然还在但计数为零时不能继续当作有效候选。若允许负数，直接把补码当无符号数排序会出错，可以翻转符号位作保序编码，或在合法范围内统一偏移。这样可以实现排名、第k小、前驱和后继等操作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下面十一道题先给提示，再给关键方法与答案，留出独立实现的空间。习题八、九还要用可持久化和树路径知识，可以在第八、九章学完后再回来做；现在先理解它们怎样从本章的异或转换出发。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示是把“哪些前缀可拼出”记为布尔状态，空前缀先设为可达。从每个可达位置沿Trie继续读，遇到一个完整原语的末端，就把新的位置标记为可达。原语最长十个字符，所以每次向后最多尝试十步。关键答案是最大的可达前缀长度，即使后面剩下的部分无法拼出，也不影响这个前缀成为答案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去掉已经被别的串包含的字符串，因为安排包含它的串时，它已经自动出现。剩余至多三个串，枚举至多六种先后顺序；计算前串后缀与后串前缀的最大重叠后，用总长度减去两处相邻重叠，取所有排列的最小值。包含判断和重叠长度都可以用KMP。先处理包含关系，是使用这种排列公式的前提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题要求每个前缀的最大周期，而且周期要短于这个前缀。由周期长度等于串长减border长度，应选择最短的非空border；若一个也没有，这个前缀贡献零。可以借助已求得的最短border递推，避免对每个前缀重新走到链底。最后对全部前缀贡献求和，用六十四位整数。这与无线传输选择最长border求最短周期的目标恰好相反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重叠把合法border限制在当前长度的一半以内。预处理cnt，零长度的cnt为零，正长度的cnt等于它最长border的cnt加一，表示包括自身在内的非空border链项数。扫描时回退到两倍j不超过当前长度，所有更短border也都合法，因此合法非空border数量是cnt的j项。每个前缀再加上不选择非空border的一种情况，把这些因子相乘，对十亿零七取模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给原座位顺序编号一到n，用姓名查回原编号，就把新顺序变成一个排列。最少相邻交换次数等于这个排列的逆序对数，可用第五章的树状数组，也可用归并排序，在n乘log n的时间内计算。姓名映射必须区分大小写，逆序对总数需要六十四位整数。字符串在这里承担的是标识作用，真正需要计算的是排名关系。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相容消息必须有一条是另一条的前缀。Trie上，严格较短的相容消息落在查询路径经过的终止结点；与查询等长或更长的消息落在查询末端的子树。沿路只累加严格较短的终止次数，走完后再加当前子树总数，等长情况就不会重复计算。若中途断边，只保留此前遇到的短前缀；重复消息按出现次数计入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查询方向反过来，为每个完整单词保存出现过的文章编号集合，就得到倒排索引。Trie的终止结点可以存有序集合或位集，同一篇文章反复出现这个词只记录一次，查询后按文章编号升序输出。路径存在但没有终止标记仍表示完整词未出现；没有任何文章时输出空行。这里的集合语义与上一题保留消息重数的语义不同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示先把固定的部分合并：从p到当前末尾N的异或，再异或x，等于前缀s的p减一项异或固定数s的N项再异或x。p位于l到r，所以候选前缀下标是l减一到r减一。答案路线是按前缀下标建立可持久化Trie，用两个版本的计数差限制候选，再按位贪心；追加元素创建新版本。实现放到第八章后，尤其要检查s零是否纳入版本约定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子树在DFS序上连续，因此可以转成区间版本差，再查询最大点权异或。路径则建立根到各点的Trie版本，设z是x和y的最近公共祖先，用x版本加y版本，减z版本，再减z父亲版本。这样公共祖先点权恰好保留一次，公共祖先以上全部消掉。它与前面边权异或自动抵消的题意不同；完整实现需要第八章可持久化和第九章DFS序、最近公共祖先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子树计数维护零一Trie，插入和删除沿路径改变数量，第k小按左子树数量定位。严格小于x的元素个数加一就是排名；严格前驱对应第countLess个，严格后继对应第countLE加一个，其中后者先统计小于等于x的数量。重复值必须计入次数，负数先作保序编码，删除后计数为零的分支不能再进入。前驱或后继查询还要遵守题目保证其存在的条件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择同一个x，让尽量多的数异或它以后不超过k。从最高位向下，若k当前位为零，只有异或结果为零的一支还能保留，尝试x的两种选择取较大值。若k当前位为一，异或结果为零的一支已经严格更小，可以全部计入；另一支仍相等，递归处理低位，所以得到页面上的两个“子树大小加递归值”取最大。位处理完返回叶子次数，空结点返回零。仍需递归的只是一支，因此不会给两支分别挑选不一致的低位x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看这几种算法省下的工作。KMP保留已经匹配的后缀，沿border链退到合法候选，文本不回头；Trie让公共前缀共享路径，再把完整对象的终止标记和点名状态分别记录。零一Trie利用高位贡献选择分支，计数让它能够查询排名，堆再按需合并候选序列。独立写代码时，最后检查下标、重叠、完整词、重数、最高有效位和累加范围，这些条件直接决定程序是否与刚才的证明一致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90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4236549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2644127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lnSpc>
                <a:spcPts val="3300"/>
              </a:lnSpc>
              <a:buNone/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590169998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8.xml"/>
</Relationships>
</file>

<file path=ppt/slides/_rels/slide5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9.xml"/>
</Relationships>
</file>

<file path=ppt/slides/_rels/slide6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0.xml"/>
</Relationships>
</file>

<file path=ppt/slides/_rels/slide6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1.xml"/>
</Relationships>
</file>

<file path=ppt/slides/_rels/slide6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2.xml"/>
</Relationships>
</file>

<file path=ppt/slides/_rels/slide6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3.xml"/>
</Relationships>
</file>

<file path=ppt/slides/_rels/slide6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4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4.xml"/>
</Relationships>
</file>

<file path=ppt/slides/_rels/slide6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5.xml"/>
</Relationships>
</file>

<file path=ppt/slides/_rels/slide6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6.xml"/>
</Relationships>
</file>

<file path=ppt/slides/_rels/slide6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7.xml"/>
</Relationships>
</file>

<file path=ppt/slides/_rels/slide6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8.xml"/>
</Relationships>
</file>

<file path=ppt/slides/_rels/slide6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9.xml"/>
</Relationships>
</file>

<file path=ppt/slides/_rels/slide7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0.xml"/>
</Relationships>
</file>

<file path=ppt/slides/_rels/slide7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1.xml"/>
</Relationships>
</file>

<file path=ppt/slides/_rels/slide7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2.xml"/>
</Relationships>
</file>

<file path=ppt/slides/_rels/slide7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3.xml"/>
</Relationships>
</file>

<file path=ppt/slides/_rels/slide7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4.xml"/>
</Relationships>
</file>

<file path=ppt/slides/_rels/slide7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5.xml"/>
</Relationships>
</file>

<file path=ppt/slides/_rels/slide7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6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cover-title Placeholder Carrier"/>
          <p:cNvSpPr txBox="1"/>
          <p:nvPr>
            <p:ph type="title"/>
          </p:nvPr>
        </p:nvSpPr>
        <p:spPr>
          <a:xfrm>
            <a:off x="971550" y="2329815"/>
            <a:ext cx="1976628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字符串</a:t>
            </a:r>
          </a:p>
        </p:txBody>
      </p:sp>
      <p:sp>
        <p:nvSpPr>
          <p:cNvPr id="7" name="cover-subtitle Placeholder Carrier"/>
          <p:cNvSpPr txBox="1"/>
          <p:nvPr>
            <p:ph type="body" idx="2"/>
          </p:nvPr>
        </p:nvSpPr>
        <p:spPr>
          <a:xfrm>
            <a:off x="1014984" y="4137660"/>
            <a:ext cx="4142232" cy="10233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90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保留已经匹配的信息，</a:t>
            </a:r>
            <a:br/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让公共前缀共用一条路径。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9049" y="5548022"/>
            <a:ext cx="10144251" cy="405103"/>
            <a:chOff x="1019049" y="5548022"/>
            <a:chExt cx="10144251" cy="405103"/>
          </a:xfrm>
        </p:grpSpPr>
        <p:sp>
          <p:nvSpPr>
            <p:cNvPr id="8" name="body-course-scope"/>
            <p:cNvSpPr txBox="1"/>
            <p:nvPr/>
          </p:nvSpPr>
          <p:spPr>
            <a:xfrm>
              <a:off x="1019049" y="5548022"/>
              <a:ext cx="10144251" cy="405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字符串概念、KMP与Trie；7道例题，11道习题提示答案。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在哪里出现？词表里有没有？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34287"/>
            <a:ext cx="4964175" cy="1475713"/>
            <a:chOff x="827025" y="2334287"/>
            <a:chExt cx="4964175" cy="1475713"/>
          </a:xfrm>
        </p:grpSpPr>
        <p:sp>
          <p:nvSpPr>
            <p:cNvPr id="7" name="body-matching-task"/>
            <p:cNvSpPr txBox="1"/>
            <p:nvPr/>
          </p:nvSpPr>
          <p:spPr>
            <a:xfrm>
              <a:off x="827025" y="2334287"/>
              <a:ext cx="4964175" cy="14757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例如：在 ababa 中找 aba。</a:t>
              </a:r>
            </a:p>
            <a:p>
              <a:pPr algn="l">
                <a:lnSpc>
                  <a:spcPts val="3600"/>
                </a:lnSpc>
              </a:pPr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b a b a</a:t>
              </a:r>
            </a:p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需要找出所有连续匹配的起点。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180075" y="2334287"/>
            <a:ext cx="5173725" cy="1475713"/>
            <a:chOff x="6180075" y="2334287"/>
            <a:chExt cx="5173725" cy="1475713"/>
          </a:xfrm>
        </p:grpSpPr>
        <p:sp>
          <p:nvSpPr>
            <p:cNvPr id="9" name="body-dictionary-task"/>
            <p:cNvSpPr txBox="1"/>
            <p:nvPr/>
          </p:nvSpPr>
          <p:spPr>
            <a:xfrm>
              <a:off x="6180075" y="2334287"/>
              <a:ext cx="5173725" cy="14757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词表：ann、anna、bob。</a:t>
              </a:r>
            </a:p>
            <a:p>
              <a:pPr algn="l">
                <a:lnSpc>
                  <a:spcPts val="3600"/>
                </a:lnSpc>
              </a:pPr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查询 an 与 ann</a:t>
              </a:r>
            </a:p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要区分完整单词与词的一部分。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248812"/>
            <a:ext cx="10526775" cy="656563"/>
            <a:chOff x="827025" y="4248812"/>
            <a:chExt cx="10526775" cy="656563"/>
          </a:xfrm>
        </p:grpSpPr>
        <p:sp>
          <p:nvSpPr>
            <p:cNvPr id="11" name="body-question-goal"/>
            <p:cNvSpPr txBox="1"/>
            <p:nvPr/>
          </p:nvSpPr>
          <p:spPr>
            <a:xfrm>
              <a:off x="827025" y="4248812"/>
              <a:ext cx="10526775" cy="656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两个任务会反复比较哪些字符？可以提前记录什么？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338472"/>
            <a:ext cx="10525251" cy="714453"/>
            <a:chOff x="828549" y="5338472"/>
            <a:chExt cx="10525251" cy="714453"/>
          </a:xfrm>
        </p:grpSpPr>
        <p:sp>
          <p:nvSpPr>
            <p:cNvPr id="13" name="body-prior-knowledge"/>
            <p:cNvSpPr txBox="1"/>
            <p:nvPr/>
          </p:nvSpPr>
          <p:spPr>
            <a:xfrm>
              <a:off x="828549" y="5338472"/>
              <a:ext cx="10525251" cy="7144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已有基础：string、数组、递归、位运算与堆。</a:t>
              </a:r>
              <a:br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后面涉及树路径时，再补充相应的树上关系。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3223870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7.1 KMP算法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7525" y="3982112"/>
            <a:ext cx="5889749" cy="8493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300"/>
              </a:lnSpc>
              <a:buNone/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失配以后，已经匹配的字符还有哪些可以保留？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先分清子串和前后缀，再推导回退规则。</a:t>
            </a:r>
          </a:p>
        </p:txBody>
      </p:sp>
    </p:spTree>
  </p:cSld>
  <p:clrMapOvr>
    <a:masterClrMapping/>
  </p:clrMapOvr>
  <p:transition p14:dur="35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75879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例7-1：字符与位置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542263"/>
            <a:chOff x="827025" y="2286662"/>
            <a:chExt cx="10526775" cy="542263"/>
          </a:xfrm>
        </p:grpSpPr>
        <p:sp>
          <p:nvSpPr>
            <p:cNvPr id="7" name="body-given-string"/>
            <p:cNvSpPr txBox="1"/>
            <p:nvPr/>
          </p:nvSpPr>
          <p:spPr>
            <a:xfrm>
              <a:off x="827025" y="2286662"/>
              <a:ext cx="105267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 = abcabcd；字符从26个小写字母中选取。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3229637"/>
            <a:ext cx="7351240" cy="963627"/>
            <a:chOff x="827025" y="3229637"/>
            <a:chExt cx="7351240" cy="963627"/>
          </a:xfrm>
        </p:grpSpPr>
        <p:sp>
          <p:nvSpPr>
            <p:cNvPr id="9" name="TextBox 9"/>
            <p:cNvSpPr txBox="1"/>
            <p:nvPr/>
          </p:nvSpPr>
          <p:spPr>
            <a:xfrm>
              <a:off x="827025" y="322963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下标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484375" y="3229637"/>
              <a:ext cx="569389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　　 1　　 2　　 3　　 4　　 5　　 6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7025" y="3763037"/>
              <a:ext cx="614677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字符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484375" y="3763037"/>
              <a:ext cx="569389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　　 b　　 c　　 a　　 b　　 c　　 d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7025" y="4658387"/>
            <a:ext cx="10526775" cy="849327"/>
            <a:chOff x="827025" y="4658387"/>
            <a:chExt cx="10526775" cy="849327"/>
          </a:xfrm>
        </p:grpSpPr>
        <p:sp>
          <p:nvSpPr>
            <p:cNvPr id="14" name="body-length-versus-index"/>
            <p:cNvSpPr txBox="1"/>
            <p:nvPr/>
          </p:nvSpPr>
          <p:spPr>
            <a:xfrm>
              <a:off x="827025" y="46583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长度是7，最后一个字符的下标是6。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S[0]与S[3]都是a；相同字符可以出现在不同位置。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549" y="5690897"/>
            <a:ext cx="10525251" cy="371553"/>
            <a:chOff x="828549" y="5690897"/>
            <a:chExt cx="10525251" cy="371553"/>
          </a:xfrm>
        </p:grpSpPr>
        <p:sp>
          <p:nvSpPr>
            <p:cNvPr id="16" name="body-empty-string"/>
            <p:cNvSpPr txBox="1"/>
            <p:nvPr/>
          </p:nvSpPr>
          <p:spPr>
            <a:xfrm>
              <a:off x="828549" y="569089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空串没有字符，长度为0。空串没有下标0对应的字符。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子串必须连续，子序列可以跳选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7025" y="2362862"/>
            <a:ext cx="7449741" cy="978889"/>
            <a:chOff x="827025" y="2362862"/>
            <a:chExt cx="7449741" cy="978889"/>
          </a:xfrm>
        </p:grpSpPr>
        <p:sp>
          <p:nvSpPr>
            <p:cNvPr id="7" name="TextBox 7"/>
            <p:cNvSpPr txBox="1"/>
            <p:nvPr/>
          </p:nvSpPr>
          <p:spPr>
            <a:xfrm>
              <a:off x="827025" y="2362862"/>
              <a:ext cx="388729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在 abcabcd 中取位置1到3：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558034" y="2813685"/>
              <a:ext cx="262627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a </a:t>
              </a:r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b c a</a:t>
              </a: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b c d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418200" y="2867687"/>
              <a:ext cx="185856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bca 是子串。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2943225" y="3295650"/>
              <a:ext cx="1000125" cy="9525"/>
            </a:xfrm>
            <a:custGeom>
              <a:avLst/>
              <a:gdLst/>
              <a:ahLst/>
              <a:cxnLst/>
              <a:rect l="l" t="t" r="r" b="b"/>
              <a:pathLst>
                <a:path w="1000125" h="9525">
                  <a:moveTo>
                    <a:pt x="0" y="0"/>
                  </a:moveTo>
                  <a:lnTo>
                    <a:pt x="1000125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827025" y="4001162"/>
            <a:ext cx="9226725" cy="978889"/>
            <a:chOff x="827025" y="4001162"/>
            <a:chExt cx="9226725" cy="978889"/>
          </a:xfrm>
        </p:grpSpPr>
        <p:sp>
          <p:nvSpPr>
            <p:cNvPr id="12" name="TextBox 12"/>
            <p:cNvSpPr txBox="1"/>
            <p:nvPr/>
          </p:nvSpPr>
          <p:spPr>
            <a:xfrm>
              <a:off x="827025" y="4001162"/>
              <a:ext cx="317649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按顺序取位置0、3、5：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558034" y="4451985"/>
              <a:ext cx="262627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b c </a:t>
              </a:r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</a:t>
              </a: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b </a:t>
              </a:r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c</a:t>
              </a: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d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418200" y="4505987"/>
              <a:ext cx="36355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aac 是子序列，不是子串。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549" y="5567072"/>
            <a:ext cx="10525251" cy="500353"/>
            <a:chOff x="828549" y="5567072"/>
            <a:chExt cx="10525251" cy="500353"/>
          </a:xfrm>
        </p:grpSpPr>
        <p:sp>
          <p:nvSpPr>
            <p:cNvPr id="16" name="body-edge-cases"/>
            <p:cNvSpPr txBox="1"/>
            <p:nvPr/>
          </p:nvSpPr>
          <p:spPr>
            <a:xfrm>
              <a:off x="828549" y="5567072"/>
              <a:ext cx="10525251" cy="5003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两者都保留顺序；全串、单字符、空串也符合相应定义。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前缀从开头起，后缀到结尾止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7025" y="2324762"/>
            <a:ext cx="6182561" cy="963627"/>
            <a:chOff x="827025" y="2324762"/>
            <a:chExt cx="6182561" cy="963627"/>
          </a:xfrm>
        </p:grpSpPr>
        <p:sp>
          <p:nvSpPr>
            <p:cNvPr id="7" name="TextBox 7"/>
            <p:cNvSpPr txBox="1"/>
            <p:nvPr/>
          </p:nvSpPr>
          <p:spPr>
            <a:xfrm>
              <a:off x="827025" y="2324762"/>
              <a:ext cx="524751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 = abcabcd；哪些子串从位置0开始？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7025" y="2858162"/>
              <a:ext cx="618256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前缀：a、abc、abca；也包括整个 abcabcd。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3772562"/>
            <a:ext cx="7145094" cy="896952"/>
            <a:chOff x="827025" y="3772562"/>
            <a:chExt cx="7145094" cy="896952"/>
          </a:xfrm>
        </p:grpSpPr>
        <p:sp>
          <p:nvSpPr>
            <p:cNvPr id="10" name="TextBox 10"/>
            <p:cNvSpPr txBox="1"/>
            <p:nvPr/>
          </p:nvSpPr>
          <p:spPr>
            <a:xfrm>
              <a:off x="827025" y="3772562"/>
              <a:ext cx="476097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哪些子串一直延伸到最后一个位置？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7025" y="4239287"/>
              <a:ext cx="714509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后缀：d、abcd；abcd 从位置3开始，所以不是前缀。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201312"/>
            <a:ext cx="10526775" cy="866113"/>
            <a:chOff x="827025" y="5201312"/>
            <a:chExt cx="10526775" cy="866113"/>
          </a:xfrm>
        </p:grpSpPr>
        <p:sp>
          <p:nvSpPr>
            <p:cNvPr id="13" name="body-proper"/>
            <p:cNvSpPr txBox="1"/>
            <p:nvPr/>
          </p:nvSpPr>
          <p:spPr>
            <a:xfrm>
              <a:off x="827025" y="5201312"/>
              <a:ext cx="105267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真前缀、真后缀：排除整个串本身。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空串长度为0；之后讨论border时，保留这个零长度候选。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261721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字典序与回文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34287"/>
            <a:ext cx="10526775" cy="1456663"/>
            <a:chOff x="827025" y="2334287"/>
            <a:chExt cx="10526775" cy="1456663"/>
          </a:xfrm>
        </p:grpSpPr>
        <p:sp>
          <p:nvSpPr>
            <p:cNvPr id="7" name="body-lexicographic"/>
            <p:cNvSpPr txBox="1"/>
            <p:nvPr/>
          </p:nvSpPr>
          <p:spPr>
            <a:xfrm>
              <a:off x="827025" y="2334287"/>
              <a:ext cx="10526775" cy="1456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字典序：从左到右，比较第一对不同的字符。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abz &lt; ac，因为第二个字符 b &lt; c。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若短串恰好是真前缀，短串较小：abc &lt; abcd。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4229762"/>
            <a:ext cx="10526775" cy="913738"/>
            <a:chOff x="827025" y="4229762"/>
            <a:chExt cx="10526775" cy="913738"/>
          </a:xfrm>
        </p:grpSpPr>
        <p:sp>
          <p:nvSpPr>
            <p:cNvPr id="9" name="body-palindrome"/>
            <p:cNvSpPr txBox="1"/>
            <p:nvPr/>
          </p:nvSpPr>
          <p:spPr>
            <a:xfrm>
              <a:off x="827025" y="4229762"/>
              <a:ext cx="10526775" cy="9137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回文：逆序后仍与原串相同。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abcabcd 逆序为 dcbacba，因此不是回文。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525162"/>
            <a:ext cx="10526775" cy="504163"/>
            <a:chOff x="827025" y="5525162"/>
            <a:chExt cx="10526775" cy="504163"/>
          </a:xfrm>
        </p:grpSpPr>
        <p:sp>
          <p:nvSpPr>
            <p:cNvPr id="11" name="body-palindrome-check"/>
            <p:cNvSpPr txBox="1"/>
            <p:nvPr/>
          </p:nvSpPr>
          <p:spPr>
            <a:xfrm>
              <a:off x="827025" y="5525162"/>
              <a:ext cx="105267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空串、单字符、abba 都是回文。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0388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string操作也有成本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328572"/>
            <a:ext cx="10525251" cy="1081378"/>
            <a:chOff x="828549" y="2328572"/>
            <a:chExt cx="10525251" cy="1081378"/>
          </a:xfrm>
        </p:grpSpPr>
        <p:sp>
          <p:nvSpPr>
            <p:cNvPr id="7" name="body-string-demo"/>
            <p:cNvSpPr txBox="1"/>
            <p:nvPr/>
          </p:nvSpPr>
          <p:spPr>
            <a:xfrm>
              <a:off x="828549" y="2328572"/>
              <a:ext cx="10525251" cy="10813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string s = "abcabcd";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s.size();          // 7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s.substr(1, 3);    // "bca"，从下标1起复制3个字符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848762"/>
            <a:ext cx="10526775" cy="1275688"/>
            <a:chOff x="827025" y="3848762"/>
            <a:chExt cx="10526775" cy="1275688"/>
          </a:xfrm>
        </p:grpSpPr>
        <p:sp>
          <p:nvSpPr>
            <p:cNvPr id="9" name="body-costs"/>
            <p:cNvSpPr txBox="1"/>
            <p:nvPr/>
          </p:nvSpPr>
          <p:spPr>
            <a:xfrm>
              <a:off x="827025" y="3848762"/>
              <a:ext cx="10526775" cy="1275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size和按下标访问是常数时间。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substr、构造逆序串要复制字符；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两个串比较，最坏要读到较短串的末尾。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49" y="5500397"/>
            <a:ext cx="10525251" cy="528928"/>
            <a:chOff x="828549" y="5500397"/>
            <a:chExt cx="10525251" cy="528928"/>
          </a:xfrm>
        </p:grpSpPr>
        <p:sp>
          <p:nvSpPr>
            <p:cNvPr id="11" name="body-executable-demo"/>
            <p:cNvSpPr txBox="1"/>
            <p:nvPr/>
          </p:nvSpPr>
          <p:spPr>
            <a:xfrm>
              <a:off x="828549" y="5500397"/>
              <a:ext cx="10525251" cy="5289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完整概念程序还用扫描检查子序列、回文，并用assert核对这些结果。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例7-2：找出全部出现位置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951838"/>
            <a:chOff x="827025" y="2315237"/>
            <a:chExt cx="10526775" cy="951838"/>
          </a:xfrm>
        </p:grpSpPr>
        <p:sp>
          <p:nvSpPr>
            <p:cNvPr id="7" name="body-problem"/>
            <p:cNvSpPr txBox="1"/>
            <p:nvPr/>
          </p:nvSpPr>
          <p:spPr>
            <a:xfrm>
              <a:off x="827025" y="2315237"/>
              <a:ext cx="105267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P3375 / J0702：给定文本S和模式P。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输出P在S中出现的所有起点，位置从1开始。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58262"/>
            <a:ext cx="10526775" cy="951838"/>
            <a:chOff x="827025" y="3658262"/>
            <a:chExt cx="10526775" cy="951838"/>
          </a:xfrm>
        </p:grpSpPr>
        <p:sp>
          <p:nvSpPr>
            <p:cNvPr id="9" name="body-example"/>
            <p:cNvSpPr txBox="1"/>
            <p:nvPr/>
          </p:nvSpPr>
          <p:spPr>
            <a:xfrm>
              <a:off x="827025" y="3658262"/>
              <a:ext cx="105267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S=ababa，P=aba，起点为1和3，允许重叠。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还要输出：P每个前缀的最长相等真前后缀长度。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49" y="5043197"/>
            <a:ext cx="10525251" cy="1076403"/>
            <a:chOff x="828549" y="5043197"/>
            <a:chExt cx="10525251" cy="1076403"/>
          </a:xfrm>
        </p:grpSpPr>
        <p:sp>
          <p:nvSpPr>
            <p:cNvPr id="11" name="body-limits"/>
            <p:cNvSpPr txBox="1"/>
            <p:nvPr/>
          </p:nvSpPr>
          <p:spPr>
            <a:xfrm>
              <a:off x="828549" y="5043197"/>
              <a:ext cx="10525251" cy="10764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两串长度各不超过100万；原题字符为大写字母。</a:t>
              </a:r>
              <a:br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教学例子用小写说明关系，算法只比较字符是否相等。</a:t>
              </a:r>
              <a:br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先看直接逐位置匹配会重复做什么。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暴力为什么反复比较同一段？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7025" y="2267612"/>
            <a:ext cx="9071430" cy="1426564"/>
            <a:chOff x="827025" y="2267612"/>
            <a:chExt cx="9071430" cy="1426564"/>
          </a:xfrm>
        </p:grpSpPr>
        <p:sp>
          <p:nvSpPr>
            <p:cNvPr id="7" name="TextBox 7"/>
            <p:cNvSpPr txBox="1"/>
            <p:nvPr/>
          </p:nvSpPr>
          <p:spPr>
            <a:xfrm>
              <a:off x="827025" y="2267612"/>
              <a:ext cx="516079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例如文本 aaaaaaaaab，模式 aaaab：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24534" y="2708910"/>
              <a:ext cx="3610737" cy="9852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 a a a a a a a a b</a:t>
              </a:r>
              <a:br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a a a b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751575" y="3105812"/>
              <a:ext cx="314688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四个a相等，随后失配。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24534" y="3899535"/>
            <a:ext cx="8836811" cy="985266"/>
            <a:chOff x="1224534" y="3899535"/>
            <a:chExt cx="8836811" cy="985266"/>
          </a:xfrm>
        </p:grpSpPr>
        <p:sp>
          <p:nvSpPr>
            <p:cNvPr id="11" name="TextBox 11"/>
            <p:cNvSpPr txBox="1"/>
            <p:nvPr/>
          </p:nvSpPr>
          <p:spPr>
            <a:xfrm>
              <a:off x="1224534" y="3899535"/>
              <a:ext cx="3610737" cy="9852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 a a a a a a a a b</a:t>
              </a:r>
              <a:br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 xml:space="preserve">  a a a a b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751575" y="4315487"/>
              <a:ext cx="330977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起点移1，再比较四个a。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7025" y="5296562"/>
            <a:ext cx="10526775" cy="839802"/>
            <a:chOff x="827025" y="5296562"/>
            <a:chExt cx="10526775" cy="839802"/>
          </a:xfrm>
        </p:grpSpPr>
        <p:sp>
          <p:nvSpPr>
            <p:cNvPr id="14" name="body-bottleneck"/>
            <p:cNvSpPr txBox="1"/>
            <p:nvPr/>
          </p:nvSpPr>
          <p:spPr>
            <a:xfrm>
              <a:off x="827025" y="5296562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最坏需要 O(|S||P|) 次比较。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刚刚匹配过的 aaaa，哪些字符还可以继续利用？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把已匹配后缀对齐到模式前缀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849327"/>
            <a:chOff x="827025" y="2315237"/>
            <a:chExt cx="10526775" cy="849327"/>
          </a:xfrm>
        </p:grpSpPr>
        <p:sp>
          <p:nvSpPr>
            <p:cNvPr id="7" name="body-known-match"/>
            <p:cNvSpPr txBox="1"/>
            <p:nvPr/>
          </p:nvSpPr>
          <p:spPr>
            <a:xfrm>
              <a:off x="827025" y="231523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例如已经匹配 ababa。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末尾的 aba 与开头的 aba 相同，可以继续利用。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43584" y="3470910"/>
            <a:ext cx="9210800" cy="1051941"/>
            <a:chOff x="1243584" y="3470910"/>
            <a:chExt cx="9210800" cy="1051941"/>
          </a:xfrm>
        </p:grpSpPr>
        <p:sp>
          <p:nvSpPr>
            <p:cNvPr id="9" name="TextBox 9"/>
            <p:cNvSpPr txBox="1"/>
            <p:nvPr/>
          </p:nvSpPr>
          <p:spPr>
            <a:xfrm>
              <a:off x="1243584" y="3470910"/>
              <a:ext cx="2101977" cy="10519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125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a b </a:t>
              </a:r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b a</a:t>
              </a:r>
              <a:br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b a</a:t>
              </a: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…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989575" y="3753512"/>
              <a:ext cx="446480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这三个字符已经相等，无须重比。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5020337"/>
            <a:ext cx="10526775" cy="999463"/>
            <a:chOff x="827025" y="5020337"/>
            <a:chExt cx="10526775" cy="999463"/>
          </a:xfrm>
        </p:grpSpPr>
        <p:sp>
          <p:nvSpPr>
            <p:cNvPr id="12" name="body-border-definition"/>
            <p:cNvSpPr txBox="1"/>
            <p:nvPr/>
          </p:nvSpPr>
          <p:spPr>
            <a:xfrm>
              <a:off x="827025" y="5020337"/>
              <a:ext cx="10526775" cy="999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同时是前缀和后缀的相等部分，称为border。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这里取真前后缀，排除完整串；ababa的最长border是aba。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37423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前缀函数pi保存border长度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66113"/>
            <a:chOff x="827025" y="2286662"/>
            <a:chExt cx="10526775" cy="866113"/>
          </a:xfrm>
        </p:grpSpPr>
        <p:sp>
          <p:nvSpPr>
            <p:cNvPr id="7" name="body-definition"/>
            <p:cNvSpPr txBox="1"/>
            <p:nvPr/>
          </p:nvSpPr>
          <p:spPr>
            <a:xfrm>
              <a:off x="827025" y="2286662"/>
              <a:ext cx="105267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pi[i]：P从下标0到i这一段的最长border长度。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只考虑0到i之间的长度，保证是“真”前后缀。</a:t>
              </a:r>
            </a:p>
          </p:txBody>
        </p:sp>
      </p:grpSp>
      <mc:AlternateContent>
        <mc:Choice Requires="a14">
          <p:sp>
            <p:nvSpPr>
              <p:cNvPr id="9" name="pi-formula"/>
              <p:cNvSpPr txBox="1">
                <a:spLocks noGrp="1"/>
              </p:cNvSpPr>
              <p:nvPr/>
            </p:nvSpPr>
            <p:spPr>
              <a:xfrm>
                <a:off x="838200" y="3333750"/>
                <a:ext cx="10515600" cy="742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π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: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0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 xml:space="preserve"> 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0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…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k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=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k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…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410737"/>
            <a:ext cx="10526775" cy="894688"/>
            <a:chOff x="827025" y="4410737"/>
            <a:chExt cx="10526775" cy="894688"/>
          </a:xfrm>
        </p:grpSpPr>
        <p:sp>
          <p:nvSpPr>
            <p:cNvPr id="10" name="body-prefix-examples"/>
            <p:cNvSpPr txBox="1"/>
            <p:nvPr/>
          </p:nvSpPr>
          <p:spPr>
            <a:xfrm>
              <a:off x="827025" y="4410737"/>
              <a:ext cx="105267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P=ababa：前缀  a    ab    aba    abab    ababa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 xml:space="preserve">对应pi值：     0     0      1       2        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549" y="5652797"/>
            <a:ext cx="10525251" cy="371553"/>
            <a:chOff x="828549" y="5652797"/>
            <a:chExt cx="10525251" cy="371553"/>
          </a:xfrm>
        </p:grpSpPr>
        <p:sp>
          <p:nvSpPr>
            <p:cNvPr id="12" name="body-length-not-index"/>
            <p:cNvSpPr txBox="1"/>
            <p:nvPr/>
          </p:nvSpPr>
          <p:spPr>
            <a:xfrm>
              <a:off x="828549" y="565279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pi存长度。已经匹配j个字符时，下一个待比较的模式字符是P[j]。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13730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新字符最多让border增加1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989938"/>
            <a:chOff x="827025" y="2315237"/>
            <a:chExt cx="10526775" cy="989938"/>
          </a:xfrm>
        </p:grpSpPr>
        <p:sp>
          <p:nvSpPr>
            <p:cNvPr id="7" name="body-extension"/>
            <p:cNvSpPr txBox="1"/>
            <p:nvPr/>
          </p:nvSpPr>
          <p:spPr>
            <a:xfrm>
              <a:off x="827025" y="2315237"/>
              <a:ext cx="10526775" cy="989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已知 j = pi[i−1]，旧前缀与旧后缀有j个字符相同。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若 P[i] == P[j]，两端各添这个字符，长度变成j+1。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867812"/>
            <a:ext cx="10526775" cy="1268427"/>
            <a:chOff x="827025" y="3867812"/>
            <a:chExt cx="10526775" cy="1268427"/>
          </a:xfrm>
        </p:grpSpPr>
        <p:sp>
          <p:nvSpPr>
            <p:cNvPr id="9" name="body-why-no-more"/>
            <p:cNvSpPr txBox="1"/>
            <p:nvPr/>
          </p:nvSpPr>
          <p:spPr>
            <a:xfrm>
              <a:off x="827025" y="3867812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能不能一次增加2或更多？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若新border长于j+1，去掉它末尾的字符，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就得到一个长于j的旧border，与j是旧最长长度矛盾。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610887"/>
            <a:ext cx="10526775" cy="430227"/>
            <a:chOff x="827025" y="5610887"/>
            <a:chExt cx="10526775" cy="430227"/>
          </a:xfrm>
        </p:grpSpPr>
        <p:sp>
          <p:nvSpPr>
            <p:cNvPr id="11" name="body-next-candidate"/>
            <p:cNvSpPr txBox="1"/>
            <p:nvPr/>
          </p:nvSpPr>
          <p:spPr>
            <a:xfrm>
              <a:off x="827025" y="56108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因此先尝试延长j；延长失败，再寻找更短的合法候选。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76194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延长失败，就沿border链回退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599413"/>
            <a:chOff x="827025" y="2277137"/>
            <a:chExt cx="10526775" cy="599413"/>
          </a:xfrm>
        </p:grpSpPr>
        <p:sp>
          <p:nvSpPr>
            <p:cNvPr id="7" name="body-case"/>
            <p:cNvSpPr txBox="1"/>
            <p:nvPr/>
          </p:nvSpPr>
          <p:spPr>
            <a:xfrm>
              <a:off x="827025" y="2277137"/>
              <a:ext cx="10526775" cy="599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P=ababaca；处理下标5的c，旧j=pi[4]=3。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182012"/>
            <a:ext cx="10526775" cy="466063"/>
            <a:chOff x="827025" y="3182012"/>
            <a:chExt cx="10526775" cy="466063"/>
          </a:xfrm>
        </p:grpSpPr>
        <p:sp>
          <p:nvSpPr>
            <p:cNvPr id="9" name="body-candidate-three"/>
            <p:cNvSpPr txBox="1"/>
            <p:nvPr/>
          </p:nvSpPr>
          <p:spPr>
            <a:xfrm>
              <a:off x="827025" y="3182012"/>
              <a:ext cx="105267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j=3：P[3]=b，与c不同；退到pi[2]=1。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3886862"/>
            <a:ext cx="10526775" cy="466063"/>
            <a:chOff x="827025" y="3886862"/>
            <a:chExt cx="10526775" cy="466063"/>
          </a:xfrm>
        </p:grpSpPr>
        <p:sp>
          <p:nvSpPr>
            <p:cNvPr id="11" name="body-candidate-one"/>
            <p:cNvSpPr txBox="1"/>
            <p:nvPr/>
          </p:nvSpPr>
          <p:spPr>
            <a:xfrm>
              <a:off x="827025" y="3886862"/>
              <a:ext cx="105267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j=1：P[1]=b，仍不同；退到pi[0]=0。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4591712"/>
            <a:ext cx="10526775" cy="466063"/>
            <a:chOff x="827025" y="4591712"/>
            <a:chExt cx="10526775" cy="466063"/>
          </a:xfrm>
        </p:grpSpPr>
        <p:sp>
          <p:nvSpPr>
            <p:cNvPr id="13" name="body-candidate-zero"/>
            <p:cNvSpPr txBox="1"/>
            <p:nvPr/>
          </p:nvSpPr>
          <p:spPr>
            <a:xfrm>
              <a:off x="827025" y="4591712"/>
              <a:ext cx="10526775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j=0：P[0]=a，仍不同；没有非空候选，pi[5]=0。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7025" y="5296562"/>
            <a:ext cx="10526775" cy="811227"/>
            <a:chOff x="827025" y="5296562"/>
            <a:chExt cx="10526775" cy="811227"/>
          </a:xfrm>
        </p:grpSpPr>
        <p:sp>
          <p:nvSpPr>
            <p:cNvPr id="15" name="body-complete-pi"/>
            <p:cNvSpPr txBox="1"/>
            <p:nvPr/>
          </p:nvSpPr>
          <p:spPr>
            <a:xfrm>
              <a:off x="827025" y="5296562"/>
              <a:ext cx="105267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下一字符a能把长度0延长到1：pi[6]=1。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整列pi为 [0,0,1,2,3,0,1]。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81421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为什么不能随便把j减1？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467637"/>
            <a:ext cx="10526775" cy="970888"/>
            <a:chOff x="827025" y="2467637"/>
            <a:chExt cx="10526775" cy="970888"/>
          </a:xfrm>
        </p:grpSpPr>
        <p:sp>
          <p:nvSpPr>
            <p:cNvPr id="7" name="body-question"/>
            <p:cNvSpPr txBox="1"/>
            <p:nvPr/>
          </p:nvSpPr>
          <p:spPr>
            <a:xfrm>
              <a:off x="827025" y="2467637"/>
              <a:ext cx="10526775" cy="970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ababa的border长度为3、1、0。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如果从3直接退到2，前两个字符和后两个字符相等吗？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4484" y="3880485"/>
            <a:ext cx="10529316" cy="729615"/>
            <a:chOff x="824484" y="3880485"/>
            <a:chExt cx="10529316" cy="729615"/>
          </a:xfrm>
        </p:grpSpPr>
        <p:sp>
          <p:nvSpPr>
            <p:cNvPr id="9" name="body-counterexample"/>
            <p:cNvSpPr txBox="1"/>
            <p:nvPr/>
          </p:nvSpPr>
          <p:spPr>
            <a:xfrm>
              <a:off x="824484" y="3880485"/>
              <a:ext cx="10529316" cy="7296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前缀 ab ≠ 后缀 ba；长度2不是合法候选。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087012"/>
            <a:ext cx="10526775" cy="951838"/>
            <a:chOff x="827025" y="5087012"/>
            <a:chExt cx="10526775" cy="951838"/>
          </a:xfrm>
        </p:grpSpPr>
        <p:sp>
          <p:nvSpPr>
            <p:cNvPr id="11" name="body-complete-chain"/>
            <p:cNvSpPr txBox="1"/>
            <p:nvPr/>
          </p:nvSpPr>
          <p:spPr>
            <a:xfrm>
              <a:off x="827025" y="5087012"/>
              <a:ext cx="105267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更短的border，必然也是当前最长border的border。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因此沿 pi[j−1] 回退，既保留已知相等关系，也不会漏候选。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前缀函数：失配回退，相等延长</a:t>
            </a:r>
          </a:p>
        </p:txBody>
      </p:sp>
      <p:sp>
        <p:nvSpPr>
          <p:cNvPr id="9" name="textbox-prefix-code"/>
          <p:cNvSpPr/>
          <p:nvPr/>
        </p:nvSpPr>
        <p:spPr>
          <a:xfrm>
            <a:off x="838200" y="2209800"/>
            <a:ext cx="10515600" cy="3152775"/>
          </a:xfrm>
          <a:prstGeom prst="roundRect">
            <a:avLst>
              <a:gd name="adj" fmla="val 3625"/>
            </a:avLst>
          </a:prstGeom>
          <a:solidFill>
            <a:schemeClr val="lt2"/>
          </a:solidFill>
          <a:ln>
            <a:noFill/>
          </a:ln>
        </p:spPr>
        <p:txBody>
          <a:bodyPr wrap="square" lIns="185475" tIns="56723" rIns="185475" bIns="-33474" anchor="t" anchorCtr="0">
            <a:noAutofit/>
          </a:bodyPr>
          <a:lstStyle/>
          <a:p>
            <a:pPr algn="l">
              <a:lnSpc>
                <a:spcPts val="210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vector&lt;int&gt; prefixFunction(const string&amp; p)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vector&lt;int&gt; pi(p.size());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for(int i=1;i&lt;(int)p.size();++i)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int j=pi[i-1];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while(j&gt;0 &amp;&amp; p[i]!=p[j]) j=pi[j-1];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if(p[i]==p[j]) ++j;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pi[i]=j;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return pi;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49" y="5652797"/>
            <a:ext cx="10525251" cy="371553"/>
            <a:chOff x="828549" y="5652797"/>
            <a:chExt cx="10525251" cy="371553"/>
          </a:xfrm>
        </p:grpSpPr>
        <p:sp>
          <p:nvSpPr>
            <p:cNvPr id="10" name="body-length-and-end"/>
            <p:cNvSpPr txBox="1"/>
            <p:nvPr/>
          </p:nvSpPr>
          <p:spPr>
            <a:xfrm>
              <a:off x="828549" y="565279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j是长度，j−1才是末下标；pi[0]=0，从第二个字符开始推。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匹配时，文本指针始终向右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62862"/>
            <a:ext cx="10526775" cy="932788"/>
            <a:chOff x="827025" y="2362862"/>
            <a:chExt cx="10526775" cy="932788"/>
          </a:xfrm>
        </p:grpSpPr>
        <p:sp>
          <p:nvSpPr>
            <p:cNvPr id="7" name="body-matching-invariant"/>
            <p:cNvSpPr txBox="1"/>
            <p:nvPr/>
          </p:nvSpPr>
          <p:spPr>
            <a:xfrm>
              <a:off x="827025" y="2362862"/>
              <a:ext cx="10526775" cy="932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读S[i]之前，j表示已经匹配的模式前缀长度：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P的前j个字符 = 已扫描文本末尾的j个字符。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791612"/>
            <a:ext cx="10526775" cy="849327"/>
            <a:chOff x="827025" y="3791612"/>
            <a:chExt cx="10526775" cy="849327"/>
          </a:xfrm>
        </p:grpSpPr>
        <p:sp>
          <p:nvSpPr>
            <p:cNvPr id="9" name="body-mismatch"/>
            <p:cNvSpPr txBox="1"/>
            <p:nvPr/>
          </p:nvSpPr>
          <p:spPr>
            <a:xfrm>
              <a:off x="827025" y="37916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S[i]与P[j]失配：j退到pi[j−1]，保持上述相等关系。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只缩短候选模式前缀，文本下标i不回退。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039387"/>
            <a:ext cx="10526775" cy="961363"/>
            <a:chOff x="827025" y="5039387"/>
            <a:chExt cx="10526775" cy="961363"/>
          </a:xfrm>
        </p:grpSpPr>
        <p:sp>
          <p:nvSpPr>
            <p:cNvPr id="11" name="body-success"/>
            <p:cNvSpPr txBox="1"/>
            <p:nvPr/>
          </p:nvSpPr>
          <p:spPr>
            <a:xfrm>
              <a:off x="827025" y="5039387"/>
              <a:ext cx="10526775" cy="961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两字符相等：j增加1，再读下一个文本字符。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若j达到模式长度，刚结束的这一段就是一次完整出现。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51266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ababa中第一次找到aba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789913"/>
            <a:chOff x="827025" y="2315237"/>
            <a:chExt cx="10526775" cy="789913"/>
          </a:xfrm>
        </p:grpSpPr>
        <p:sp>
          <p:nvSpPr>
            <p:cNvPr id="7" name="body-strings"/>
            <p:cNvSpPr txBox="1"/>
            <p:nvPr/>
          </p:nvSpPr>
          <p:spPr>
            <a:xfrm>
              <a:off x="827025" y="2315237"/>
              <a:ext cx="10526775" cy="7899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 S=ababa，P=aba；pi=[0,0,1]，模式长度m=3。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9284" y="3328035"/>
            <a:ext cx="8332595" cy="994791"/>
            <a:chOff x="1129284" y="3328035"/>
            <a:chExt cx="8332595" cy="994791"/>
          </a:xfrm>
        </p:grpSpPr>
        <p:sp>
          <p:nvSpPr>
            <p:cNvPr id="9" name="TextBox 9"/>
            <p:cNvSpPr txBox="1"/>
            <p:nvPr/>
          </p:nvSpPr>
          <p:spPr>
            <a:xfrm>
              <a:off x="1129284" y="3328035"/>
              <a:ext cx="1724787" cy="994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b a</a:t>
              </a: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b a</a:t>
              </a:r>
              <a:br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b 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751450" y="3382037"/>
              <a:ext cx="3710429" cy="8969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读下标0、1、2：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j依次为1、2、3，完整命中。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4801262"/>
            <a:ext cx="10526775" cy="647038"/>
            <a:chOff x="827025" y="4801262"/>
            <a:chExt cx="10526775" cy="647038"/>
          </a:xfrm>
        </p:grpSpPr>
        <p:sp>
          <p:nvSpPr>
            <p:cNvPr id="12" name="body-output-index"/>
            <p:cNvSpPr txBox="1"/>
            <p:nvPr/>
          </p:nvSpPr>
          <p:spPr>
            <a:xfrm>
              <a:off x="827025" y="4801262"/>
              <a:ext cx="10526775" cy="647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0基起点 i−m+1=0；原题输出1基起点 i−m+2=1。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549" y="5709947"/>
            <a:ext cx="10525251" cy="371553"/>
            <a:chOff x="828549" y="5709947"/>
            <a:chExt cx="10525251" cy="371553"/>
          </a:xfrm>
        </p:grpSpPr>
        <p:sp>
          <p:nvSpPr>
            <p:cNvPr id="14" name="body-keep-border"/>
            <p:cNvSpPr txBox="1"/>
            <p:nvPr/>
          </p:nvSpPr>
          <p:spPr>
            <a:xfrm>
              <a:off x="828549" y="570994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命中后 j=pi[2]=1，保留末尾a；下一页继续读下标3。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86963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保留末尾a，继续找到重叠出现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675613"/>
            <a:chOff x="827025" y="2315237"/>
            <a:chExt cx="10526775" cy="675613"/>
          </a:xfrm>
        </p:grpSpPr>
        <p:sp>
          <p:nvSpPr>
            <p:cNvPr id="7" name="body-continuing-state"/>
            <p:cNvSpPr txBox="1"/>
            <p:nvPr/>
          </p:nvSpPr>
          <p:spPr>
            <a:xfrm>
              <a:off x="827025" y="2315237"/>
              <a:ext cx="10526775" cy="6756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第一次命中后，下标2的a仍然匹配，j=1。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9284" y="3328035"/>
            <a:ext cx="8081135" cy="994791"/>
            <a:chOff x="1129284" y="3328035"/>
            <a:chExt cx="8081135" cy="994791"/>
          </a:xfrm>
        </p:grpSpPr>
        <p:sp>
          <p:nvSpPr>
            <p:cNvPr id="9" name="TextBox 9"/>
            <p:cNvSpPr txBox="1"/>
            <p:nvPr/>
          </p:nvSpPr>
          <p:spPr>
            <a:xfrm>
              <a:off x="1129284" y="3328035"/>
              <a:ext cx="1724787" cy="994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a b </a:t>
              </a:r>
              <a:r>
                <a:rPr lang="zh-CN" sz="27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b a</a:t>
              </a:r>
              <a:br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 xml:space="preserve">    a b 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751450" y="3382037"/>
              <a:ext cx="3458969" cy="8969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读下标3的b：j=2。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读下标4的a：j=3，输出3。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4877462"/>
            <a:ext cx="10526775" cy="589888"/>
            <a:chOff x="827025" y="4877462"/>
            <a:chExt cx="10526775" cy="589888"/>
          </a:xfrm>
        </p:grpSpPr>
        <p:sp>
          <p:nvSpPr>
            <p:cNvPr id="12" name="body-overlap-error"/>
            <p:cNvSpPr txBox="1"/>
            <p:nvPr/>
          </p:nvSpPr>
          <p:spPr>
            <a:xfrm>
              <a:off x="827025" y="4877462"/>
              <a:ext cx="10526775" cy="589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若第一次命中就把j清零，会漏掉这次重叠出现。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549" y="5709947"/>
            <a:ext cx="10525251" cy="371553"/>
            <a:chOff x="828549" y="5709947"/>
            <a:chExt cx="10525251" cy="371553"/>
          </a:xfrm>
        </p:grpSpPr>
        <p:sp>
          <p:nvSpPr>
            <p:cNvPr id="14" name="body-check-overlap"/>
            <p:cNvSpPr txBox="1"/>
            <p:nvPr/>
          </p:nvSpPr>
          <p:spPr>
            <a:xfrm>
              <a:off x="828549" y="570994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再检查：AAAA中找AA，必须输出1、2、3。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匹配代码与输出位置</a:t>
            </a:r>
          </a:p>
        </p:txBody>
      </p:sp>
      <p:sp>
        <p:nvSpPr>
          <p:cNvPr id="9" name="textbox-matching-code"/>
          <p:cNvSpPr/>
          <p:nvPr/>
        </p:nvSpPr>
        <p:spPr>
          <a:xfrm>
            <a:off x="838200" y="2181225"/>
            <a:ext cx="10515600" cy="3333750"/>
          </a:xfrm>
          <a:prstGeom prst="roundRect">
            <a:avLst>
              <a:gd name="adj" fmla="val 3429"/>
            </a:avLst>
          </a:prstGeom>
          <a:solidFill>
            <a:schemeClr val="lt2"/>
          </a:solidFill>
          <a:ln>
            <a:noFill/>
          </a:ln>
        </p:spPr>
        <p:txBody>
          <a:bodyPr wrap="square" lIns="185467" tIns="47190" rIns="185467" bIns="-33482" anchor="t" anchorCtr="0">
            <a:noAutofit/>
          </a:bodyPr>
          <a:lstStyle/>
          <a:p>
            <a:pPr algn="l">
              <a:lnSpc>
                <a:spcPts val="1950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void printMatches(const string&amp; s,const string&amp; p,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         const vector&lt;int&gt;&amp; pi)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j=0;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for(int i=0;i&lt;(int)s.size();++i)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while(j&gt;0 &amp;&amp; s[i]!=p[j]) j=pi[j-1];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if(s[i]==p[j]) ++j;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if(j==(int)p.size())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   cout&lt;&lt;i-(int)p.size()+2&lt;&lt;'\n';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   j=pi[j-1];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49" y="5738522"/>
            <a:ext cx="10525251" cy="371553"/>
            <a:chOff x="828549" y="5738522"/>
            <a:chExt cx="10525251" cy="371553"/>
          </a:xfrm>
        </p:grpSpPr>
        <p:sp>
          <p:nvSpPr>
            <p:cNvPr id="10" name="body-print-prefix-values"/>
            <p:cNvSpPr txBox="1"/>
            <p:nvPr/>
          </p:nvSpPr>
          <p:spPr>
            <a:xfrm>
              <a:off x="828549" y="5738522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原题保证模式非空；扫描结束后，再单独输出模式的pi数组。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两层循环，为什么仍然线性？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429537"/>
            <a:ext cx="10526775" cy="866113"/>
            <a:chOff x="827025" y="2429537"/>
            <a:chExt cx="10526775" cy="866113"/>
          </a:xfrm>
        </p:grpSpPr>
        <p:sp>
          <p:nvSpPr>
            <p:cNvPr id="7" name="body-rise-count"/>
            <p:cNvSpPr txBox="1"/>
            <p:nvPr/>
          </p:nvSpPr>
          <p:spPr>
            <a:xfrm>
              <a:off x="827025" y="2429537"/>
              <a:ext cx="105267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每读一个新字符，j最多增加1。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所以整个扫描过程中，j的总增加量不超过字符数。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810662"/>
            <a:ext cx="10526775" cy="980413"/>
            <a:chOff x="827025" y="3810662"/>
            <a:chExt cx="10526775" cy="980413"/>
          </a:xfrm>
        </p:grpSpPr>
        <p:sp>
          <p:nvSpPr>
            <p:cNvPr id="9" name="body-fall-count"/>
            <p:cNvSpPr txBox="1"/>
            <p:nvPr/>
          </p:nvSpPr>
          <p:spPr>
            <a:xfrm>
              <a:off x="827025" y="3810662"/>
              <a:ext cx="105267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while每执行一次，j都严格减小，而j始终不小于0。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能退掉的长度，必须先增加过；总回退次数也是线性的。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306087"/>
            <a:ext cx="10526775" cy="811227"/>
            <a:chOff x="827025" y="5306087"/>
            <a:chExt cx="10526775" cy="811227"/>
          </a:xfrm>
        </p:grpSpPr>
        <p:sp>
          <p:nvSpPr>
            <p:cNvPr id="11" name="body-complexity"/>
            <p:cNvSpPr txBox="1"/>
            <p:nvPr/>
          </p:nvSpPr>
          <p:spPr>
            <a:xfrm>
              <a:off x="827025" y="5306087"/>
              <a:ext cx="105267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模式长m，文本长n：预处理O(m)，匹配O(n)，空间O(m)。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复杂度要统计总执行次数，不能只数循环嵌套层数。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57728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第二种实现：模式@文本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932788"/>
            <a:chOff x="827025" y="2296187"/>
            <a:chExt cx="10526775" cy="932788"/>
          </a:xfrm>
        </p:grpSpPr>
        <p:sp>
          <p:nvSpPr>
            <p:cNvPr id="7" name="body-joined-rule"/>
            <p:cNvSpPr txBox="1"/>
            <p:nvPr/>
          </p:nvSpPr>
          <p:spPr>
            <a:xfrm>
              <a:off x="827025" y="2296187"/>
              <a:ext cx="10526775" cy="9327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拼成 P + @ + S；@必须不在两串的字符集中。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分隔符之后若pi[i]=m，说明文本末尾匹配了整个模式。</a:t>
              </a:r>
            </a:p>
          </p:txBody>
        </p:sp>
      </p:grpSp>
      <p:sp>
        <p:nvSpPr>
          <p:cNvPr id="11" name="textbox-concat-code"/>
          <p:cNvSpPr/>
          <p:nvPr/>
        </p:nvSpPr>
        <p:spPr>
          <a:xfrm>
            <a:off x="838200" y="3476625"/>
            <a:ext cx="10515600" cy="1895475"/>
          </a:xfrm>
          <a:prstGeom prst="roundRect">
            <a:avLst>
              <a:gd name="adj" fmla="val 6030"/>
            </a:avLst>
          </a:prstGeom>
          <a:solidFill>
            <a:schemeClr val="lt2"/>
          </a:solidFill>
          <a:ln>
            <a:noFill/>
          </a:ln>
        </p:spPr>
        <p:txBody>
          <a:bodyPr wrap="square" lIns="185473" tIns="56721" rIns="185473" bIns="-33476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string joined=pattern+"@"+text;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vector&lt;int&gt; pi=prefixFunction(joined);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int m=(int)pattern.size();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for(int i=m+1;i&lt;(int)joined.size();++i)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if(pi[i]==m) cout&lt;&lt;i-2*m+1&lt;&lt;'\n';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8549" y="5671847"/>
            <a:ext cx="10525251" cy="376528"/>
            <a:chOff x="828549" y="5671847"/>
            <a:chExt cx="10525251" cy="376528"/>
          </a:xfrm>
        </p:grpSpPr>
        <p:sp>
          <p:nvSpPr>
            <p:cNvPr id="12" name="body-index-conversion"/>
            <p:cNvSpPr txBox="1"/>
            <p:nvPr/>
          </p:nvSpPr>
          <p:spPr>
            <a:xfrm>
              <a:off x="828549" y="5671847"/>
              <a:ext cx="10525251" cy="3765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减去模式和分隔符的偏移，再转为1基起点；原模式pi是最前面的m项。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检查长度、重叠和分隔符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410487"/>
            <a:ext cx="10526775" cy="570838"/>
            <a:chOff x="827025" y="2410487"/>
            <a:chExt cx="10526775" cy="570838"/>
          </a:xfrm>
        </p:grpSpPr>
        <p:sp>
          <p:nvSpPr>
            <p:cNvPr id="7" name="body-long-pattern"/>
            <p:cNvSpPr txBox="1"/>
            <p:nvPr/>
          </p:nvSpPr>
          <p:spPr>
            <a:xfrm>
              <a:off x="827025" y="2410487"/>
              <a:ext cx="10526775" cy="570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模式比文本长：没有出现位置，但仍要输出模式pi。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362987"/>
            <a:ext cx="10526775" cy="627988"/>
            <a:chOff x="827025" y="3362987"/>
            <a:chExt cx="10526775" cy="627988"/>
          </a:xfrm>
        </p:grpSpPr>
        <p:sp>
          <p:nvSpPr>
            <p:cNvPr id="9" name="body-overlap-test"/>
            <p:cNvSpPr txBox="1"/>
            <p:nvPr/>
          </p:nvSpPr>
          <p:spPr>
            <a:xfrm>
              <a:off x="827025" y="3362987"/>
              <a:ext cx="10526775" cy="627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aaaa中找aa：两种实现都应输出1、2、3。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325012"/>
            <a:ext cx="10526775" cy="849327"/>
            <a:chOff x="827025" y="4325012"/>
            <a:chExt cx="10526775" cy="849327"/>
          </a:xfrm>
        </p:grpSpPr>
        <p:sp>
          <p:nvSpPr>
            <p:cNvPr id="11" name="body-separator-test"/>
            <p:cNvSpPr txBox="1"/>
            <p:nvPr/>
          </p:nvSpPr>
          <p:spPr>
            <a:xfrm>
              <a:off x="827025" y="43250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拼接版必须选字符集外的分隔符，避免匹配跨过分隔位置。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两版时间都线性；拼接版还保存joined，空间O(n+m)。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652797"/>
            <a:ext cx="10525251" cy="376528"/>
            <a:chOff x="828549" y="5652797"/>
            <a:chExt cx="10525251" cy="376528"/>
          </a:xfrm>
        </p:grpSpPr>
        <p:sp>
          <p:nvSpPr>
            <p:cNvPr id="13" name="body-validation"/>
            <p:cNvSpPr txBox="1"/>
            <p:nvPr/>
          </p:nvSpPr>
          <p:spPr>
            <a:xfrm>
              <a:off x="828549" y="5652797"/>
              <a:ext cx="10525251" cy="3765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逐个起点暴力比较，可以用来核对两种KMP实现的结果。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例7-3：接收末尾可以截断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43812"/>
            <a:ext cx="10526775" cy="970888"/>
            <a:chOff x="827025" y="2343812"/>
            <a:chExt cx="10526775" cy="970888"/>
          </a:xfrm>
        </p:grpSpPr>
        <p:sp>
          <p:nvSpPr>
            <p:cNvPr id="7" name="body-problem"/>
            <p:cNvSpPr txBox="1"/>
            <p:nvPr/>
          </p:nvSpPr>
          <p:spPr>
            <a:xfrm>
              <a:off x="827025" y="2343812"/>
              <a:ext cx="10526775" cy="970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无线传输 · P4391 / J0703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某个短串反复发射，收到它从开头起的一段，求最短短串长度。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763037"/>
            <a:ext cx="10526775" cy="1018513"/>
            <a:chOff x="827025" y="3763037"/>
            <a:chExt cx="10526775" cy="1018513"/>
          </a:xfrm>
        </p:grpSpPr>
        <p:sp>
          <p:nvSpPr>
            <p:cNvPr id="9" name="body-truncated-case"/>
            <p:cNvSpPr txBox="1"/>
            <p:nvPr/>
          </p:nvSpPr>
          <p:spPr>
            <a:xfrm>
              <a:off x="827025" y="3763037"/>
              <a:ext cx="10526775" cy="1018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例如收到 ababa：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发射 ab | ab | ab | …，取前5个字符，答案是2。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210837"/>
            <a:ext cx="10526775" cy="849327"/>
            <a:chOff x="827025" y="5210837"/>
            <a:chExt cx="10526775" cy="849327"/>
          </a:xfrm>
        </p:grpSpPr>
        <p:sp>
          <p:nvSpPr>
            <p:cNvPr id="11" name="body-period-cases"/>
            <p:cNvSpPr txBox="1"/>
            <p:nvPr/>
          </p:nvSpPr>
          <p:spPr>
            <a:xfrm>
              <a:off x="827025" y="521083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不要求收到完整的重复块，也不要求周期整除长度。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abcdef的答案是6；aaaa的答案是1。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46959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border与周期相互对应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7025" y="2334287"/>
            <a:ext cx="8920960" cy="1455139"/>
            <a:chOff x="827025" y="2334287"/>
            <a:chExt cx="8920960" cy="1455139"/>
          </a:xfrm>
        </p:grpSpPr>
        <p:sp>
          <p:nvSpPr>
            <p:cNvPr id="7" name="TextBox 7"/>
            <p:cNvSpPr txBox="1"/>
            <p:nvPr/>
          </p:nvSpPr>
          <p:spPr>
            <a:xfrm>
              <a:off x="827025" y="2334287"/>
              <a:ext cx="604733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仍看 ababa，长度L=5，前aba与后aba相同：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367409" y="2813685"/>
              <a:ext cx="1724787" cy="9757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b a</a:t>
              </a:r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b a</a:t>
              </a:r>
              <a:br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</a:t>
              </a:r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 b 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275325" y="3086762"/>
              <a:ext cx="347266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对应字符相隔p=2个位置。</a:t>
              </a:r>
            </a:p>
          </p:txBody>
        </p:sp>
      </p:grpSp>
      <mc:AlternateContent>
        <mc:Choice Requires="a14">
          <p:sp>
            <p:nvSpPr>
              <p:cNvPr id="11" name="equivalence"/>
              <p:cNvSpPr txBox="1">
                <a:spLocks noGrp="1"/>
              </p:cNvSpPr>
              <p:nvPr/>
            </p:nvSpPr>
            <p:spPr>
              <a:xfrm>
                <a:off x="838200" y="3971925"/>
                <a:ext cx="105156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…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…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⟺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</m:sub>
                      </m:sSub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≤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&lt;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827025" y="5191787"/>
            <a:ext cx="10526775" cy="866113"/>
            <a:chOff x="827025" y="5191787"/>
            <a:chExt cx="10526775" cy="866113"/>
          </a:xfrm>
        </p:grpSpPr>
        <p:sp>
          <p:nvSpPr>
            <p:cNvPr id="12" name="body-period-explanation"/>
            <p:cNvSpPr txBox="1"/>
            <p:nvPr/>
          </p:nvSpPr>
          <p:spPr>
            <a:xfrm>
              <a:off x="827025" y="5191787"/>
              <a:ext cx="105267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后面的每个字符，都与前面相隔p的位置相同。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所以长度L−p的border，恰好对应长度p的周期。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46959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最长border给最短周期</a:t>
            </a:r>
          </a:p>
        </p:txBody>
      </p:sp>
      <mc:AlternateContent>
        <mc:Choice Requires="a14">
          <p:sp>
            <p:nvSpPr>
              <p:cNvPr id="7" name="minimum-period"/>
              <p:cNvSpPr txBox="1">
                <a:spLocks noGrp="1"/>
              </p:cNvSpPr>
              <p:nvPr/>
            </p:nvSpPr>
            <p:spPr>
              <a:xfrm>
                <a:off x="838200" y="2305050"/>
                <a:ext cx="1051560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L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π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827025" y="3410612"/>
            <a:ext cx="10526775" cy="1268427"/>
            <a:chOff x="827025" y="3410612"/>
            <a:chExt cx="10526775" cy="1268427"/>
          </a:xfrm>
        </p:grpSpPr>
        <p:sp>
          <p:nvSpPr>
            <p:cNvPr id="8" name="body-minimality"/>
            <p:cNvSpPr txBox="1"/>
            <p:nvPr/>
          </p:nvSpPr>
          <p:spPr>
            <a:xfrm>
              <a:off x="827025" y="3410612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上一页已经证明：这个p满足周期条件。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若存在更短的周期q，便有一个长为L−q的border。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q&lt;p使L−q更长，与pi记录最长border矛盾。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7025" y="5172737"/>
            <a:ext cx="10526775" cy="866113"/>
            <a:chOff x="827025" y="5172737"/>
            <a:chExt cx="10526775" cy="866113"/>
          </a:xfrm>
        </p:grpSpPr>
        <p:sp>
          <p:nvSpPr>
            <p:cNvPr id="10" name="body-divisibility"/>
            <p:cNvSpPr txBox="1"/>
            <p:nvPr/>
          </p:nvSpPr>
          <p:spPr>
            <a:xfrm>
              <a:off x="827025" y="5172737"/>
              <a:ext cx="105267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只有要求“完整相同块拼成全串”时，才检查 L % p == 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ababa不能由完整ab拼成，但它的最短周期仍为2。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90957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周期代码与退化情形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528597"/>
            <a:ext cx="4398896" cy="743028"/>
            <a:chOff x="828549" y="2528597"/>
            <a:chExt cx="4398896" cy="743028"/>
          </a:xfrm>
        </p:grpSpPr>
        <p:sp>
          <p:nvSpPr>
            <p:cNvPr id="7" name="TextBox 7"/>
            <p:cNvSpPr txBox="1"/>
            <p:nvPr/>
          </p:nvSpPr>
          <p:spPr>
            <a:xfrm>
              <a:off x="828549" y="2528597"/>
              <a:ext cx="4398896" cy="743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vector&lt;int&gt; pi=prefixFunction(s);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cout&lt;&lt;length-pi.back()&lt;&lt;'\n';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886862"/>
            <a:ext cx="10526775" cy="504163"/>
            <a:chOff x="827025" y="3886862"/>
            <a:chExt cx="10526775" cy="504163"/>
          </a:xfrm>
        </p:grpSpPr>
        <p:sp>
          <p:nvSpPr>
            <p:cNvPr id="9" name="body-no-border"/>
            <p:cNvSpPr txBox="1"/>
            <p:nvPr/>
          </p:nvSpPr>
          <p:spPr>
            <a:xfrm>
              <a:off x="827025" y="3886862"/>
              <a:ext cx="105267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没有非空border：pi最后一项为0，答案就是整个串长。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763162"/>
            <a:ext cx="10526775" cy="504163"/>
            <a:chOff x="827025" y="4763162"/>
            <a:chExt cx="10526775" cy="504163"/>
          </a:xfrm>
        </p:grpSpPr>
        <p:sp>
          <p:nvSpPr>
            <p:cNvPr id="11" name="body-same-character"/>
            <p:cNvSpPr txBox="1"/>
            <p:nvPr/>
          </p:nvSpPr>
          <p:spPr>
            <a:xfrm>
              <a:off x="827025" y="4763162"/>
              <a:ext cx="105267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所有字符相同：最长border只少一个字符，答案为1。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610887"/>
            <a:ext cx="10526775" cy="430227"/>
            <a:chOff x="827025" y="5610887"/>
            <a:chExt cx="10526775" cy="430227"/>
          </a:xfrm>
        </p:grpSpPr>
        <p:sp>
          <p:nvSpPr>
            <p:cNvPr id="13" name="body-period-complexity"/>
            <p:cNvSpPr txBox="1"/>
            <p:nvPr/>
          </p:nvSpPr>
          <p:spPr>
            <a:xfrm>
              <a:off x="827025" y="56108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时间与空间均为O(L)。本题不要增加整除筛选。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88304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继续学习：多模式匹配与Z函数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572412"/>
            <a:ext cx="10526775" cy="961363"/>
            <a:chOff x="827025" y="2572412"/>
            <a:chExt cx="10526775" cy="961363"/>
          </a:xfrm>
        </p:grpSpPr>
        <p:sp>
          <p:nvSpPr>
            <p:cNvPr id="7" name="body-ac-direction"/>
            <p:cNvSpPr txBox="1"/>
            <p:nvPr/>
          </p:nvSpPr>
          <p:spPr>
            <a:xfrm>
              <a:off x="827025" y="2572412"/>
              <a:ext cx="10526775" cy="961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AC自动机：同时寻找多个模式。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它把下一节的Trie与失配关系结合起来。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4163087"/>
            <a:ext cx="10526775" cy="999463"/>
            <a:chOff x="827025" y="4163087"/>
            <a:chExt cx="10526775" cy="999463"/>
          </a:xfrm>
        </p:grpSpPr>
        <p:sp>
          <p:nvSpPr>
            <p:cNvPr id="9" name="body-z-direction"/>
            <p:cNvSpPr txBox="1"/>
            <p:nvPr/>
          </p:nvSpPr>
          <p:spPr>
            <a:xfrm>
              <a:off x="827025" y="4163087"/>
              <a:ext cx="10526775" cy="999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Z函数：每个后缀与整个串前缀的最长公共前缀长度。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通过拼接字符串，也能处理相关匹配问题。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49" y="5624222"/>
            <a:ext cx="10525251" cy="386053"/>
            <a:chOff x="828549" y="5624222"/>
            <a:chExt cx="10525251" cy="386053"/>
          </a:xfrm>
        </p:grpSpPr>
        <p:sp>
          <p:nvSpPr>
            <p:cNvPr id="11" name="body-next-step"/>
            <p:cNvSpPr txBox="1"/>
            <p:nvPr/>
          </p:nvSpPr>
          <p:spPr>
            <a:xfrm>
              <a:off x="828549" y="5624222"/>
              <a:ext cx="10525251" cy="3860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先掌握border与回退，再研究这些拓展的实现。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2768194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7.2 字典树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7525" y="3982112"/>
            <a:ext cx="7566149" cy="8493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300"/>
              </a:lnSpc>
              <a:buNone/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许多单词的开头相同，能否共用一段存储？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从词链与点名开始，再把整数写成二进制串，处理异或查询。</a:t>
            </a:r>
          </a:p>
        </p:txBody>
      </p:sp>
    </p:spTree>
  </p:cSld>
  <p:clrMapOvr>
    <a:masterClrMapping/>
  </p:clrMapOvr>
  <p:transition p14:dur="350">
    <p:fade/>
  </p:transition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32801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例7-4：魔族密码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34287"/>
            <a:ext cx="10526775" cy="989938"/>
            <a:chOff x="827025" y="2334287"/>
            <a:chExt cx="10526775" cy="989938"/>
          </a:xfrm>
        </p:grpSpPr>
        <p:sp>
          <p:nvSpPr>
            <p:cNvPr id="7" name="body-word-chain-task"/>
            <p:cNvSpPr txBox="1"/>
            <p:nvPr/>
          </p:nvSpPr>
          <p:spPr>
            <a:xfrm>
              <a:off x="827025" y="2334287"/>
              <a:ext cx="10526775" cy="989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P1481 / J0704：选尽量多的单词，组成一条前缀链。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链中前一个词，必须是后一个词的前缀。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67787"/>
            <a:ext cx="10526775" cy="618463"/>
            <a:chOff x="827025" y="3667787"/>
            <a:chExt cx="10526775" cy="618463"/>
          </a:xfrm>
        </p:grpSpPr>
        <p:sp>
          <p:nvSpPr>
            <p:cNvPr id="9" name="body-book-words"/>
            <p:cNvSpPr txBox="1"/>
            <p:nvPr/>
          </p:nvSpPr>
          <p:spPr>
            <a:xfrm>
              <a:off x="827025" y="3667787"/>
              <a:ext cx="10526775" cy="618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教材词表：i、ink、int、integer、intern、internet、oh。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4484" y="4690110"/>
            <a:ext cx="10529316" cy="558165"/>
            <a:chOff x="824484" y="4690110"/>
            <a:chExt cx="10529316" cy="558165"/>
          </a:xfrm>
        </p:grpSpPr>
        <p:sp>
          <p:nvSpPr>
            <p:cNvPr id="11" name="body-longest-chain"/>
            <p:cNvSpPr txBox="1"/>
            <p:nvPr/>
          </p:nvSpPr>
          <p:spPr>
            <a:xfrm>
              <a:off x="824484" y="4690110"/>
              <a:ext cx="10529316" cy="558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i → int → intern → internet，链长4。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614697"/>
            <a:ext cx="10525251" cy="405103"/>
            <a:chOff x="828549" y="5614697"/>
            <a:chExt cx="10525251" cy="405103"/>
          </a:xfrm>
        </p:grpSpPr>
        <p:sp>
          <p:nvSpPr>
            <p:cNvPr id="13" name="body-input-conditions"/>
            <p:cNvSpPr txBox="1"/>
            <p:nvPr/>
          </p:nvSpPr>
          <p:spPr>
            <a:xfrm>
              <a:off x="828549" y="5614697"/>
              <a:ext cx="10525251" cy="405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输入按字典序排列且无重复；N≤2000，每个小写单词长≤75。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共享前缀怎样变成一棵树？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43812"/>
            <a:ext cx="10526775" cy="618463"/>
            <a:chOff x="827025" y="2343812"/>
            <a:chExt cx="10526775" cy="618463"/>
          </a:xfrm>
        </p:grpSpPr>
        <p:sp>
          <p:nvSpPr>
            <p:cNvPr id="7" name="body-insert-order"/>
            <p:cNvSpPr txBox="1"/>
            <p:nvPr/>
          </p:nvSpPr>
          <p:spPr>
            <a:xfrm>
              <a:off x="827025" y="2343812"/>
              <a:ext cx="10526775" cy="618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依次插入 i、ink、int：相同的开头，只走同一段路径。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52500" y="3229637"/>
            <a:ext cx="8543925" cy="1830402"/>
            <a:chOff x="952500" y="3229637"/>
            <a:chExt cx="8543925" cy="1830402"/>
          </a:xfrm>
        </p:grpSpPr>
        <p:sp>
          <p:nvSpPr>
            <p:cNvPr id="9" name="Line 9"/>
            <p:cNvSpPr/>
            <p:nvPr/>
          </p:nvSpPr>
          <p:spPr>
            <a:xfrm>
              <a:off x="2095500" y="4019550"/>
              <a:ext cx="1095375" cy="9525"/>
            </a:xfrm>
            <a:custGeom>
              <a:avLst/>
              <a:gdLst/>
              <a:ahLst/>
              <a:cxnLst/>
              <a:rect l="l" t="t" r="r" b="b"/>
              <a:pathLst>
                <a:path w="1095375" h="9525">
                  <a:moveTo>
                    <a:pt x="0" y="0"/>
                  </a:moveTo>
                  <a:lnTo>
                    <a:pt x="1095375" y="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4238625" y="4019550"/>
              <a:ext cx="1095375" cy="9525"/>
            </a:xfrm>
            <a:custGeom>
              <a:avLst/>
              <a:gdLst/>
              <a:ahLst/>
              <a:cxnLst/>
              <a:rect l="l" t="t" r="r" b="b"/>
              <a:pathLst>
                <a:path w="1095375" h="9525">
                  <a:moveTo>
                    <a:pt x="0" y="0"/>
                  </a:moveTo>
                  <a:lnTo>
                    <a:pt x="1095375" y="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6381750" y="3543300"/>
              <a:ext cx="1857375" cy="476250"/>
            </a:xfrm>
            <a:custGeom>
              <a:avLst/>
              <a:gdLst/>
              <a:ahLst/>
              <a:cxnLst/>
              <a:rect l="l" t="t" r="r" b="b"/>
              <a:pathLst>
                <a:path w="1857375" h="476250">
                  <a:moveTo>
                    <a:pt x="0" y="476250"/>
                  </a:moveTo>
                  <a:lnTo>
                    <a:pt x="1857375" y="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6381750" y="4019550"/>
              <a:ext cx="1857375" cy="714375"/>
            </a:xfrm>
            <a:custGeom>
              <a:avLst/>
              <a:gdLst/>
              <a:ahLst/>
              <a:cxnLst/>
              <a:rect l="l" t="t" r="r" b="b"/>
              <a:pathLst>
                <a:path w="1857375" h="714375">
                  <a:moveTo>
                    <a:pt x="0" y="0"/>
                  </a:moveTo>
                  <a:lnTo>
                    <a:pt x="1857375" y="7143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5" name="textbox-root"/>
            <p:cNvSpPr/>
            <p:nvPr/>
          </p:nvSpPr>
          <p:spPr>
            <a:xfrm>
              <a:off x="952500" y="3714750"/>
              <a:ext cx="1143000" cy="609600"/>
            </a:xfrm>
            <a:prstGeom prst="roundRect">
              <a:avLst>
                <a:gd name="adj" fmla="val 1875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119585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空串</a:t>
              </a:r>
            </a:p>
          </p:txBody>
        </p:sp>
        <p:sp>
          <p:nvSpPr>
            <p:cNvPr id="18" name="textbox-prefix-i"/>
            <p:cNvSpPr/>
            <p:nvPr/>
          </p:nvSpPr>
          <p:spPr>
            <a:xfrm>
              <a:off x="3190875" y="3714750"/>
              <a:ext cx="1047750" cy="609600"/>
            </a:xfrm>
            <a:prstGeom prst="roundRect">
              <a:avLst>
                <a:gd name="adj" fmla="val 1875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119585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1" name="textbox-prefix-in"/>
            <p:cNvSpPr/>
            <p:nvPr/>
          </p:nvSpPr>
          <p:spPr>
            <a:xfrm>
              <a:off x="5334000" y="3714750"/>
              <a:ext cx="1047750" cy="609600"/>
            </a:xfrm>
            <a:prstGeom prst="roundRect">
              <a:avLst>
                <a:gd name="adj" fmla="val 18750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119585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</a:t>
              </a:r>
            </a:p>
          </p:txBody>
        </p:sp>
        <p:sp>
          <p:nvSpPr>
            <p:cNvPr id="24" name="textbox-word-ink"/>
            <p:cNvSpPr/>
            <p:nvPr/>
          </p:nvSpPr>
          <p:spPr>
            <a:xfrm>
              <a:off x="8239125" y="3238500"/>
              <a:ext cx="1257300" cy="609600"/>
            </a:xfrm>
            <a:prstGeom prst="roundRect">
              <a:avLst>
                <a:gd name="adj" fmla="val 1875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119585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ink</a:t>
              </a:r>
            </a:p>
          </p:txBody>
        </p:sp>
        <p:sp>
          <p:nvSpPr>
            <p:cNvPr id="27" name="textbox-word-int"/>
            <p:cNvSpPr/>
            <p:nvPr/>
          </p:nvSpPr>
          <p:spPr>
            <a:xfrm>
              <a:off x="8239125" y="4429125"/>
              <a:ext cx="1257300" cy="609600"/>
            </a:xfrm>
            <a:prstGeom prst="roundRect">
              <a:avLst>
                <a:gd name="adj" fmla="val 18750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119585" rIns="-33477" bIns="-33477" anchor="t" anchorCtr="0">
              <a:no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int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560575" y="35344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i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703700" y="35344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227825" y="32296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k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227825" y="462981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t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28549" y="5462297"/>
            <a:ext cx="10525251" cy="695403"/>
            <a:chOff x="828549" y="5462297"/>
            <a:chExt cx="10525251" cy="695403"/>
          </a:xfrm>
        </p:grpSpPr>
        <p:sp>
          <p:nvSpPr>
            <p:cNvPr id="33" name="body-trie-definition"/>
            <p:cNvSpPr txBox="1"/>
            <p:nvPr/>
          </p:nvSpPr>
          <p:spPr>
            <a:xfrm>
              <a:off x="828549" y="5462297"/>
              <a:ext cx="10525251" cy="6954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边表示一个字符；结点表示从根到这里拼成的前缀。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每个结点至多有26个小写字母孩子，根代表空串。这就是Trie。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经过一个结点，不代表这里有单词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43812"/>
            <a:ext cx="10526775" cy="656563"/>
            <a:chOff x="827025" y="2343812"/>
            <a:chExt cx="10526775" cy="656563"/>
          </a:xfrm>
        </p:grpSpPr>
        <p:sp>
          <p:nvSpPr>
            <p:cNvPr id="7" name="body-dictionary"/>
            <p:cNvSpPr txBox="1"/>
            <p:nvPr/>
          </p:nvSpPr>
          <p:spPr>
            <a:xfrm>
              <a:off x="827025" y="2343812"/>
              <a:ext cx="10526775" cy="656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例如词表只有 abc。沿路径经过a、ab，能把它们也算作词吗？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38200" y="3362325"/>
            <a:ext cx="8162925" cy="923925"/>
            <a:chOff x="838200" y="3362325"/>
            <a:chExt cx="8162925" cy="923925"/>
          </a:xfrm>
        </p:grpSpPr>
        <p:sp>
          <p:nvSpPr>
            <p:cNvPr id="9" name="Line 9"/>
            <p:cNvSpPr/>
            <p:nvPr/>
          </p:nvSpPr>
          <p:spPr>
            <a:xfrm>
              <a:off x="2286000" y="3810000"/>
              <a:ext cx="1428750" cy="9525"/>
            </a:xfrm>
            <a:custGeom>
              <a:avLst/>
              <a:gdLst/>
              <a:ahLst/>
              <a:cxnLst/>
              <a:rect l="l" t="t" r="r" b="b"/>
              <a:pathLst>
                <a:path w="1428750" h="9525">
                  <a:moveTo>
                    <a:pt x="0" y="0"/>
                  </a:moveTo>
                  <a:lnTo>
                    <a:pt x="1428750" y="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5524500" y="381000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3" name="textbox-a"/>
            <p:cNvSpPr/>
            <p:nvPr/>
          </p:nvSpPr>
          <p:spPr>
            <a:xfrm>
              <a:off x="838200" y="3362325"/>
              <a:ext cx="1447800" cy="923925"/>
            </a:xfrm>
            <a:prstGeom prst="roundRect">
              <a:avLst>
                <a:gd name="adj" fmla="val 12371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52910" rIns="-33477" bIns="-33477" anchor="t" anchorCtr="0">
              <a:noAutofit/>
            </a:bodyPr>
            <a:lstStyle/>
            <a:p>
              <a:pPr algn="ctr">
                <a:lnSpc>
                  <a:spcPts val="30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未终止</a:t>
              </a:r>
            </a:p>
          </p:txBody>
        </p:sp>
        <p:sp>
          <p:nvSpPr>
            <p:cNvPr id="16" name="textbox-ab"/>
            <p:cNvSpPr/>
            <p:nvPr/>
          </p:nvSpPr>
          <p:spPr>
            <a:xfrm>
              <a:off x="3714750" y="3362325"/>
              <a:ext cx="1809750" cy="923925"/>
            </a:xfrm>
            <a:prstGeom prst="roundRect">
              <a:avLst>
                <a:gd name="adj" fmla="val 12371"/>
              </a:avLst>
            </a:prstGeom>
            <a:solidFill>
              <a:schemeClr val="lt2"/>
            </a:solidFill>
            <a:ln>
              <a:noFill/>
            </a:ln>
          </p:spPr>
          <p:txBody>
            <a:bodyPr wrap="square" lIns="-33477" tIns="52910" rIns="-33477" bIns="-33477" anchor="t" anchorCtr="0">
              <a:noAutofit/>
            </a:bodyPr>
            <a:lstStyle/>
            <a:p>
              <a:pPr algn="ctr">
                <a:lnSpc>
                  <a:spcPts val="30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ab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未终止</a:t>
              </a:r>
            </a:p>
          </p:txBody>
        </p:sp>
        <p:sp>
          <p:nvSpPr>
            <p:cNvPr id="19" name="textbox-abc"/>
            <p:cNvSpPr/>
            <p:nvPr/>
          </p:nvSpPr>
          <p:spPr>
            <a:xfrm>
              <a:off x="7048500" y="3362325"/>
              <a:ext cx="1952625" cy="923925"/>
            </a:xfrm>
            <a:prstGeom prst="roundRect">
              <a:avLst>
                <a:gd name="adj" fmla="val 12371"/>
              </a:avLst>
            </a:prstGeom>
            <a:solidFill>
              <a:srgbClr val="E6F0F5"/>
            </a:solidFill>
            <a:ln>
              <a:noFill/>
            </a:ln>
          </p:spPr>
          <p:txBody>
            <a:bodyPr wrap="square" lIns="-33477" tIns="52910" rIns="-33477" bIns="-33477" anchor="t" anchorCtr="0">
              <a:noAutofit/>
            </a:bodyPr>
            <a:lstStyle/>
            <a:p>
              <a:pPr algn="ctr">
                <a:lnSpc>
                  <a:spcPts val="30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abc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terminal=1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32050" y="33820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180075" y="33820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7025" y="5077487"/>
            <a:ext cx="10526775" cy="980413"/>
            <a:chOff x="827025" y="5077487"/>
            <a:chExt cx="10526775" cy="980413"/>
          </a:xfrm>
        </p:grpSpPr>
        <p:sp>
          <p:nvSpPr>
            <p:cNvPr id="23" name="body-word-marker"/>
            <p:cNvSpPr txBox="1"/>
            <p:nvPr/>
          </p:nvSpPr>
          <p:spPr>
            <a:xfrm>
              <a:off x="827025" y="5077487"/>
              <a:ext cx="10526775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路径存在，只说明它是某个词的前缀。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完整词要另外标记终止；词链统计终止词数，不是路径长度。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在线计数依赖字典序输入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53337"/>
            <a:ext cx="10526775" cy="885163"/>
            <a:chOff x="827025" y="2353337"/>
            <a:chExt cx="10526775" cy="885163"/>
          </a:xfrm>
        </p:grpSpPr>
        <p:sp>
          <p:nvSpPr>
            <p:cNvPr id="7" name="body-sorted-prefix"/>
            <p:cNvSpPr txBox="1"/>
            <p:nvPr/>
          </p:nvSpPr>
          <p:spPr>
            <a:xfrm>
              <a:off x="827025" y="2353337"/>
              <a:ext cx="105267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一个词的真前缀，字典序一定更小。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原题按字典序输入且无重复，当前词的可选前缀都已插入。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743987"/>
            <a:ext cx="10526775" cy="637513"/>
            <a:chOff x="827025" y="3743987"/>
            <a:chExt cx="10526775" cy="637513"/>
          </a:xfrm>
        </p:grpSpPr>
        <p:sp>
          <p:nvSpPr>
            <p:cNvPr id="9" name="body-online-rule"/>
            <p:cNvSpPr txBox="1"/>
            <p:nvPr/>
          </p:nvSpPr>
          <p:spPr>
            <a:xfrm>
              <a:off x="827025" y="3743987"/>
              <a:ext cx="10526775" cy="637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沿路径累计已有terminal，再加当前词自身，得到链长。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858412"/>
            <a:ext cx="10526775" cy="1268427"/>
            <a:chOff x="827025" y="4858412"/>
            <a:chExt cx="10526775" cy="1268427"/>
          </a:xfrm>
        </p:grpSpPr>
        <p:sp>
          <p:nvSpPr>
            <p:cNvPr id="11" name="body-unsorted-counterexample"/>
            <p:cNvSpPr txBox="1"/>
            <p:nvPr/>
          </p:nvSpPr>
          <p:spPr>
            <a:xfrm>
              <a:off x="827025" y="4858412"/>
              <a:ext cx="10526775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若输入顺序是 abc、ab、a，边插入边统计会漏掉长链。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任意顺序需要先排序，或先建完整棵树，再统计路径上的词。</a:t>
              </a:r>
            </a:p>
            <a:p>
              <a:pPr algn="l">
                <a:lnSpc>
                  <a:spcPts val="330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abc、ab、a本应组成长度为3的链。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304800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插入并统计词链</a:t>
            </a:r>
          </a:p>
        </p:txBody>
      </p:sp>
      <p:sp>
        <p:nvSpPr>
          <p:cNvPr id="9" name="textbox-insert-code"/>
          <p:cNvSpPr/>
          <p:nvPr/>
        </p:nvSpPr>
        <p:spPr>
          <a:xfrm>
            <a:off x="838200" y="2190750"/>
            <a:ext cx="10515600" cy="3543300"/>
          </a:xfrm>
          <a:prstGeom prst="roundRect">
            <a:avLst>
              <a:gd name="adj" fmla="val 3226"/>
            </a:avLst>
          </a:prstGeom>
          <a:solidFill>
            <a:schemeClr val="lt2"/>
          </a:solidFill>
          <a:ln>
            <a:noFill/>
          </a:ln>
        </p:spPr>
        <p:txBody>
          <a:bodyPr wrap="square" lIns="185470" tIns="56718" rIns="185470" bIns="-33479" anchor="t" anchorCtr="0">
            <a:noAutofit/>
          </a:bodyPr>
          <a:lstStyle/>
          <a:p>
            <a:pPr algn="l">
              <a:lnSpc>
                <a:spcPts val="187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int insertAndCount(const string&amp; s)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u=0,chain=0;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for(char c:s)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int letter=c-'a';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if(next[u][letter]==0)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   next[u][letter]=(int)next.size();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   next.push_back({}); terminal.push_back(0);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u=next[u][letter];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chain+=terminal[u];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++terminal[u];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return chain+1;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49" y="5767097"/>
            <a:ext cx="10525251" cy="371553"/>
            <a:chOff x="828549" y="5767097"/>
            <a:chExt cx="10525251" cy="371553"/>
          </a:xfrm>
        </p:grpSpPr>
        <p:sp>
          <p:nvSpPr>
            <p:cNvPr id="10" name="body-node-meaning"/>
            <p:cNvSpPr txBox="1"/>
            <p:nvPr/>
          </p:nvSpPr>
          <p:spPr>
            <a:xfrm>
              <a:off x="828549" y="576709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根编号0，缺边记0；新结点从1起。扩容前写下标，不保存vector元素引用。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0966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从i到internet：每个终止词贡献1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675613"/>
            <a:chOff x="827025" y="2315237"/>
            <a:chExt cx="10526775" cy="675613"/>
          </a:xfrm>
        </p:grpSpPr>
        <p:sp>
          <p:nvSpPr>
            <p:cNvPr id="7" name="body-walk-word"/>
            <p:cNvSpPr txBox="1"/>
            <p:nvPr/>
          </p:nvSpPr>
          <p:spPr>
            <a:xfrm>
              <a:off x="827025" y="2315237"/>
              <a:ext cx="10526775" cy="6756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按教材词表插入internet，沿同一条路径检查终止标记。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382037"/>
            <a:ext cx="10526775" cy="1028038"/>
            <a:chOff x="827025" y="3382037"/>
            <a:chExt cx="10526775" cy="1028038"/>
          </a:xfrm>
        </p:grpSpPr>
        <p:sp>
          <p:nvSpPr>
            <p:cNvPr id="9" name="body-count-path"/>
            <p:cNvSpPr txBox="1"/>
            <p:nvPr/>
          </p:nvSpPr>
          <p:spPr>
            <a:xfrm>
              <a:off x="827025" y="3382037"/>
              <a:ext cx="10526775" cy="1028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1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完整词：    i        int        intern        internet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 xml:space="preserve">累计数：    1         2            3               4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791737"/>
            <a:ext cx="10526775" cy="485113"/>
            <a:chOff x="827025" y="4791737"/>
            <a:chExt cx="10526775" cy="485113"/>
          </a:xfrm>
        </p:grpSpPr>
        <p:sp>
          <p:nvSpPr>
            <p:cNvPr id="11" name="body-non-terminal"/>
            <p:cNvSpPr txBox="1"/>
            <p:nvPr/>
          </p:nvSpPr>
          <p:spPr>
            <a:xfrm>
              <a:off x="827025" y="4791737"/>
              <a:ext cx="10526775" cy="485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in、inte、inter没有终止标记，经过它们不会增加链长。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610887"/>
            <a:ext cx="10526775" cy="430227"/>
            <a:chOff x="827025" y="5610887"/>
            <a:chExt cx="10526775" cy="430227"/>
          </a:xfrm>
        </p:grpSpPr>
        <p:sp>
          <p:nvSpPr>
            <p:cNvPr id="13" name="body-off-path"/>
            <p:cNvSpPr txBox="1"/>
            <p:nvPr/>
          </p:nvSpPr>
          <p:spPr>
            <a:xfrm>
              <a:off x="827025" y="56108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ink与integer分叉到别处，不属于这条前缀链。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为什么数路径上的终止词就够了？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58852"/>
            <a:chOff x="827025" y="2305712"/>
            <a:chExt cx="10526775" cy="858852"/>
          </a:xfrm>
        </p:grpSpPr>
        <p:sp>
          <p:nvSpPr>
            <p:cNvPr id="7" name="body-chain-to-path"/>
            <p:cNvSpPr txBox="1"/>
            <p:nvPr/>
          </p:nvSpPr>
          <p:spPr>
            <a:xfrm>
              <a:off x="827025" y="2305712"/>
              <a:ext cx="10526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从词链看路径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前面的词都是末词的前缀，所以都落在末词的同一路径上。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15387"/>
            <a:ext cx="10526775" cy="858852"/>
            <a:chOff x="827025" y="3515387"/>
            <a:chExt cx="10526775" cy="858852"/>
          </a:xfrm>
        </p:grpSpPr>
        <p:sp>
          <p:nvSpPr>
            <p:cNvPr id="9" name="body-path-to-chain"/>
            <p:cNvSpPr txBox="1"/>
            <p:nvPr/>
          </p:nvSpPr>
          <p:spPr>
            <a:xfrm>
              <a:off x="827025" y="3515387"/>
              <a:ext cx="10526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从路径看词链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沿路径遇到的完整词，按由短到长的顺序，恰好构成词链。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744112"/>
            <a:ext cx="10526775" cy="430227"/>
            <a:chOff x="827025" y="4744112"/>
            <a:chExt cx="10526775" cy="430227"/>
          </a:xfrm>
        </p:grpSpPr>
        <p:sp>
          <p:nvSpPr>
            <p:cNvPr id="11" name="body-take-maximum"/>
            <p:cNvSpPr txBox="1"/>
            <p:nvPr/>
          </p:nvSpPr>
          <p:spPr>
            <a:xfrm>
              <a:off x="827025" y="47441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对每个末词统计并取最大值，既不会漏链，也不会计入分叉。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452772"/>
            <a:ext cx="10525251" cy="695403"/>
            <a:chOff x="828549" y="5452772"/>
            <a:chExt cx="10525251" cy="695403"/>
          </a:xfrm>
        </p:grpSpPr>
        <p:sp>
          <p:nvSpPr>
            <p:cNvPr id="13" name="body-cost"/>
            <p:cNvSpPr txBox="1"/>
            <p:nvPr/>
          </p:nvSpPr>
          <p:spPr>
            <a:xfrm>
              <a:off x="828549" y="5452772"/>
              <a:ext cx="10525251" cy="6954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设所有词的总字符数为T：时间O(T)，结点最多T+1。</a:t>
              </a:r>
              <a:br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每结点保存26条孩子边，空间O(26T)；本题输入已按字典序排列。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4350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例7-5：正确名字还要区分第一次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866113"/>
            <a:chOff x="827025" y="2277137"/>
            <a:chExt cx="10526775" cy="866113"/>
          </a:xfrm>
        </p:grpSpPr>
        <p:sp>
          <p:nvSpPr>
            <p:cNvPr id="7" name="body-task"/>
            <p:cNvSpPr txBox="1"/>
            <p:nvPr/>
          </p:nvSpPr>
          <p:spPr>
            <a:xfrm>
              <a:off x="827025" y="2277137"/>
              <a:ext cx="10526775" cy="866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P2580 / J0705　先登记花名册，再依次处理老师的点名。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教学例：花名册有ann、anna、bob；依次叫an、ann、ann、anna。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67762"/>
            <a:ext cx="10526775" cy="1363677"/>
            <a:chOff x="827025" y="3467762"/>
            <a:chExt cx="10526775" cy="1363677"/>
          </a:xfrm>
        </p:grpSpPr>
        <p:sp>
          <p:nvSpPr>
            <p:cNvPr id="9" name="body-results"/>
            <p:cNvSpPr txBox="1"/>
            <p:nvPr/>
          </p:nvSpPr>
          <p:spPr>
            <a:xfrm>
              <a:off x="827025" y="3467762"/>
              <a:ext cx="10526775" cy="13636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完整姓名不存在　　　　　　WRONG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姓名存在，第一次被叫　　　OK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姓名存在，之前已经叫过　　REPEAT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144162"/>
            <a:ext cx="10526775" cy="430227"/>
            <a:chOff x="827025" y="5144162"/>
            <a:chExt cx="10526775" cy="430227"/>
          </a:xfrm>
        </p:grpSpPr>
        <p:sp>
          <p:nvSpPr>
            <p:cNvPr id="11" name="body-two-states"/>
            <p:cNvSpPr txBox="1"/>
            <p:nvPr/>
          </p:nvSpPr>
          <p:spPr>
            <a:xfrm>
              <a:off x="827025" y="51441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terminal记录是否登记；called记录是否已经点到。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748047"/>
            <a:ext cx="10525251" cy="371553"/>
            <a:chOff x="828549" y="5748047"/>
            <a:chExt cx="10525251" cy="371553"/>
          </a:xfrm>
        </p:grpSpPr>
        <p:sp>
          <p:nvSpPr>
            <p:cNvPr id="13" name="body-limits"/>
            <p:cNvSpPr txBox="1"/>
            <p:nvPr/>
          </p:nvSpPr>
          <p:spPr>
            <a:xfrm>
              <a:off x="828549" y="574804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姓名只有小写字母，长度≤50；花名册n≤10⁴，点名次数m≤10⁵。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同一条路径上的姓名，各记各的状态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7025" y="2286662"/>
            <a:ext cx="8068968" cy="430227"/>
            <a:chOff x="827025" y="2286662"/>
            <a:chExt cx="8068968" cy="430227"/>
          </a:xfrm>
        </p:grpSpPr>
        <p:sp>
          <p:nvSpPr>
            <p:cNvPr id="7" name="TextBox 7"/>
            <p:cNvSpPr txBox="1"/>
            <p:nvPr/>
          </p:nvSpPr>
          <p:spPr>
            <a:xfrm>
              <a:off x="827025" y="2286662"/>
              <a:ext cx="171711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an → WRONG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513075" y="2286662"/>
              <a:ext cx="538291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路径走得通，但an不是登记的完整姓名。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3191537"/>
            <a:ext cx="9194391" cy="430227"/>
            <a:chOff x="827025" y="3191537"/>
            <a:chExt cx="9194391" cy="430227"/>
          </a:xfrm>
        </p:grpSpPr>
        <p:sp>
          <p:nvSpPr>
            <p:cNvPr id="10" name="TextBox 10"/>
            <p:cNvSpPr txBox="1"/>
            <p:nvPr/>
          </p:nvSpPr>
          <p:spPr>
            <a:xfrm>
              <a:off x="827025" y="3191537"/>
              <a:ext cx="135497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ann → OK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513075" y="3191537"/>
              <a:ext cx="650834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到终止结点；把ann的called从false改为true。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7025" y="4096412"/>
            <a:ext cx="6558531" cy="430227"/>
            <a:chOff x="827025" y="4096412"/>
            <a:chExt cx="6558531" cy="430227"/>
          </a:xfrm>
        </p:grpSpPr>
        <p:sp>
          <p:nvSpPr>
            <p:cNvPr id="13" name="TextBox 13"/>
            <p:cNvSpPr txBox="1"/>
            <p:nvPr/>
          </p:nvSpPr>
          <p:spPr>
            <a:xfrm>
              <a:off x="827025" y="4096412"/>
              <a:ext cx="2050793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ann → REPEAT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513075" y="4096412"/>
              <a:ext cx="387248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同一个终止结点已经标记过。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7025" y="5001287"/>
            <a:ext cx="8202242" cy="430227"/>
            <a:chOff x="827025" y="5001287"/>
            <a:chExt cx="8202242" cy="430227"/>
          </a:xfrm>
        </p:grpSpPr>
        <p:sp>
          <p:nvSpPr>
            <p:cNvPr id="16" name="TextBox 16"/>
            <p:cNvSpPr txBox="1"/>
            <p:nvPr/>
          </p:nvSpPr>
          <p:spPr>
            <a:xfrm>
              <a:off x="827025" y="5001287"/>
              <a:ext cx="151602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anna → OK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513075" y="5001287"/>
              <a:ext cx="551619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还要向下走一条a边，这个姓名尚未被叫。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8549" y="5757572"/>
            <a:ext cx="10525251" cy="371553"/>
            <a:chOff x="828549" y="5757572"/>
            <a:chExt cx="10525251" cy="371553"/>
          </a:xfrm>
        </p:grpSpPr>
        <p:sp>
          <p:nvSpPr>
            <p:cNvPr id="19" name="body-state-owner"/>
            <p:cNvSpPr txBox="1"/>
            <p:nvPr/>
          </p:nvSpPr>
          <p:spPr>
            <a:xfrm>
              <a:off x="828549" y="5757572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错误查询不修改状态；成功时只标记末端，不把沿途结点都标为called。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55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按路径、终止标记、点名状态依次判断</a:t>
            </a:r>
          </a:p>
        </p:txBody>
      </p:sp>
      <p:sp>
        <p:nvSpPr>
          <p:cNvPr id="9" name="textbox-call-code"/>
          <p:cNvSpPr/>
          <p:nvPr/>
        </p:nvSpPr>
        <p:spPr>
          <a:xfrm>
            <a:off x="838200" y="2190750"/>
            <a:ext cx="10515600" cy="3467100"/>
          </a:xfrm>
          <a:prstGeom prst="roundRect">
            <a:avLst>
              <a:gd name="adj" fmla="val 3297"/>
            </a:avLst>
          </a:prstGeom>
          <a:solidFill>
            <a:schemeClr val="lt2"/>
          </a:solidFill>
          <a:ln>
            <a:noFill/>
          </a:ln>
        </p:spPr>
        <p:txBody>
          <a:bodyPr wrap="square" lIns="166419" tIns="47192" rIns="166419" bIns="-33480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string call(const string&amp; s)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u=0;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for(char c:s)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int letter=c-'a';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if(nodes[u].next[letter]==0) return "WRONG";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u=nodes[u].next[letter];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 xml:space="preserve">    if(!nodes[u].terminal) return "WRONG";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if(nodes[u].called) return "REPEAT";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nodes[u].called=true;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return "OK";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49" y="5767097"/>
            <a:ext cx="10525251" cy="371553"/>
            <a:chOff x="828549" y="5767097"/>
            <a:chExt cx="10525251" cy="371553"/>
          </a:xfrm>
        </p:grpSpPr>
        <p:sp>
          <p:nvSpPr>
            <p:cNvPr id="10" name="body-output-spelling"/>
            <p:cNvSpPr txBox="1"/>
            <p:nvPr/>
          </p:nvSpPr>
          <p:spPr>
            <a:xfrm>
              <a:off x="828549" y="576709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OK的第一个字符是字母O。建树时只在每个姓名末端设置terminal。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用共享前缀检查状态有没有放错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542263"/>
            <a:chOff x="827025" y="2315237"/>
            <a:chExt cx="10526775" cy="542263"/>
          </a:xfrm>
        </p:grpSpPr>
        <p:sp>
          <p:nvSpPr>
            <p:cNvPr id="7" name="body-prefix-test"/>
            <p:cNvSpPr txBox="1"/>
            <p:nvPr/>
          </p:nvSpPr>
          <p:spPr>
            <a:xfrm>
              <a:off x="827025" y="2315237"/>
              <a:ext cx="105267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只登记abc，查询ab：应为WRONG，不能把路径当成完整词。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210587"/>
            <a:ext cx="10526775" cy="542263"/>
            <a:chOff x="827025" y="3210587"/>
            <a:chExt cx="10526775" cy="542263"/>
          </a:xfrm>
        </p:grpSpPr>
        <p:sp>
          <p:nvSpPr>
            <p:cNvPr id="9" name="body-independent-test"/>
            <p:cNvSpPr txBox="1"/>
            <p:nvPr/>
          </p:nvSpPr>
          <p:spPr>
            <a:xfrm>
              <a:off x="827025" y="3210587"/>
              <a:ext cx="105267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登记ann、anna，先叫ann再叫anna：两次都应为OK。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105937"/>
            <a:ext cx="10526775" cy="542263"/>
            <a:chOff x="827025" y="4105937"/>
            <a:chExt cx="10526775" cy="542263"/>
          </a:xfrm>
        </p:grpSpPr>
        <p:sp>
          <p:nvSpPr>
            <p:cNvPr id="11" name="body-wrong-test"/>
            <p:cNvSpPr txBox="1"/>
            <p:nvPr/>
          </p:nvSpPr>
          <p:spPr>
            <a:xfrm>
              <a:off x="827025" y="4105937"/>
              <a:ext cx="10526775" cy="542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同一个错误姓名连续叫两遍：两次都是WRONG。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191787"/>
            <a:ext cx="10526775" cy="894688"/>
            <a:chOff x="827025" y="5191787"/>
            <a:chExt cx="10526775" cy="894688"/>
          </a:xfrm>
        </p:grpSpPr>
        <p:sp>
          <p:nvSpPr>
            <p:cNvPr id="13" name="body-cost"/>
            <p:cNvSpPr txBox="1"/>
            <p:nvPr/>
          </p:nvSpPr>
          <p:spPr>
            <a:xfrm>
              <a:off x="827025" y="5191787"/>
              <a:ext cx="105267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时间与“花名册字符数＋所有查询字符数”成正比。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空间O(26T)，T只统计花名册；查询不会增加Trie结点。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301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整数也能写成一条Trie路径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49327"/>
            <a:chOff x="827025" y="2305712"/>
            <a:chExt cx="10526775" cy="849327"/>
          </a:xfrm>
        </p:grpSpPr>
        <p:sp>
          <p:nvSpPr>
            <p:cNvPr id="7" name="body-fixed-bits"/>
            <p:cNvSpPr txBox="1"/>
            <p:nvPr/>
          </p:nvSpPr>
          <p:spPr>
            <a:xfrm>
              <a:off x="827025" y="23057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用3位二进制示意：3=011，4=100，5=101。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从高位向低位插入；每个结点只有0、1两个孩子。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46125" y="3486812"/>
            <a:ext cx="10107675" cy="1494763"/>
            <a:chOff x="1246125" y="3486812"/>
            <a:chExt cx="10107675" cy="1494763"/>
          </a:xfrm>
        </p:grpSpPr>
        <p:sp>
          <p:nvSpPr>
            <p:cNvPr id="9" name="body-bit-paths"/>
            <p:cNvSpPr txBox="1"/>
            <p:nvPr/>
          </p:nvSpPr>
          <p:spPr>
            <a:xfrm>
              <a:off x="1246125" y="3486812"/>
              <a:ext cx="10107675" cy="14947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3：根 ──0── 0 ──1── 01 ──1── 011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4：根 ──1── 1 ──0── 10 ──0── 100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5：共享4的“10”路径，再从最后一层走向1。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344187"/>
            <a:ext cx="10526775" cy="792177"/>
            <a:chOff x="827025" y="5344187"/>
            <a:chExt cx="10526775" cy="792177"/>
          </a:xfrm>
        </p:grpSpPr>
        <p:sp>
          <p:nvSpPr>
            <p:cNvPr id="11" name="body-width-rule"/>
            <p:cNvSpPr txBox="1"/>
            <p:nvPr/>
          </p:nvSpPr>
          <p:spPr>
            <a:xfrm>
              <a:off x="827025" y="5344187"/>
              <a:ext cx="10526775" cy="792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必须统一位宽，保留前导零，同一层才表示同一个二进制位。</a:t>
              </a:r>
            </a:p>
            <a:p>
              <a:pPr algn="l">
                <a:lnSpc>
                  <a:spcPts val="285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图中只用3位；写程序时，要由数据上限确定实际层数。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4350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例7-6：找树上异或值最大的路径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1287477"/>
            <a:chOff x="827025" y="2296187"/>
            <a:chExt cx="10526775" cy="1287477"/>
          </a:xfrm>
        </p:grpSpPr>
        <p:sp>
          <p:nvSpPr>
            <p:cNvPr id="7" name="body-path-task"/>
            <p:cNvSpPr txBox="1"/>
            <p:nvPr/>
          </p:nvSpPr>
          <p:spPr>
            <a:xfrm>
              <a:off x="827025" y="2296187"/>
              <a:ext cx="105267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P4551 / J0706　给定一棵边带权的树。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两点之间的路径权值，是路径上所有边权的异或。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求最大的路径权值。这里的“最长”不按边数或权值和计算。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905912"/>
            <a:ext cx="10526775" cy="839802"/>
            <a:chOff x="827025" y="3905912"/>
            <a:chExt cx="10526775" cy="839802"/>
          </a:xfrm>
        </p:grpSpPr>
        <p:sp>
          <p:nvSpPr>
            <p:cNvPr id="9" name="body-tree-prerequisite"/>
            <p:cNvSpPr txBox="1"/>
            <p:nvPr/>
          </p:nvSpPr>
          <p:spPr>
            <a:xfrm>
              <a:off x="827025" y="3905912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树连通且无环，因此两点之间只有一条简单路径。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任选结点1作根，先考虑“根到每个点”的异或值。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087012"/>
            <a:ext cx="10526775" cy="942313"/>
            <a:chOff x="827025" y="5087012"/>
            <a:chExt cx="10526775" cy="942313"/>
          </a:xfrm>
        </p:grpSpPr>
        <p:sp>
          <p:nvSpPr>
            <p:cNvPr id="11" name="body-scale"/>
            <p:cNvSpPr txBox="1"/>
            <p:nvPr/>
          </p:nvSpPr>
          <p:spPr>
            <a:xfrm>
              <a:off x="827025" y="5087012"/>
              <a:ext cx="10526775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n≤10⁵，0≤边权&lt;2³¹；逐对枚举约有n²个候选，太多。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能否只给每个点算一个值，就表示任意两点的路径？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先求每个点到根的异或值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285875" y="2276475"/>
            <a:ext cx="3726890" cy="3183614"/>
            <a:chOff x="1285875" y="2276475"/>
            <a:chExt cx="3726890" cy="3183614"/>
          </a:xfrm>
        </p:grpSpPr>
        <p:sp>
          <p:nvSpPr>
            <p:cNvPr id="7" name="Line 7"/>
            <p:cNvSpPr/>
            <p:nvPr/>
          </p:nvSpPr>
          <p:spPr>
            <a:xfrm>
              <a:off x="1695450" y="2828925"/>
              <a:ext cx="1333500" cy="876300"/>
            </a:xfrm>
            <a:custGeom>
              <a:avLst/>
              <a:gdLst/>
              <a:ahLst/>
              <a:cxnLst/>
              <a:rect l="l" t="t" r="r" b="b"/>
              <a:pathLst>
                <a:path w="1333500" h="876300">
                  <a:moveTo>
                    <a:pt x="1333500" y="0"/>
                  </a:moveTo>
                  <a:lnTo>
                    <a:pt x="0" y="8763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3314700" y="2828925"/>
              <a:ext cx="1285875" cy="876300"/>
            </a:xfrm>
            <a:custGeom>
              <a:avLst/>
              <a:gdLst/>
              <a:ahLst/>
              <a:cxnLst/>
              <a:rect l="l" t="t" r="r" b="b"/>
              <a:pathLst>
                <a:path w="1285875" h="876300">
                  <a:moveTo>
                    <a:pt x="0" y="0"/>
                  </a:moveTo>
                  <a:lnTo>
                    <a:pt x="1285875" y="876300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4600575" y="4219575"/>
              <a:ext cx="9525" cy="676275"/>
            </a:xfrm>
            <a:custGeom>
              <a:avLst/>
              <a:gdLst/>
              <a:ahLst/>
              <a:cxnLst/>
              <a:rect l="l" t="t" r="r" b="b"/>
              <a:pathLst>
                <a:path w="9525" h="676275">
                  <a:moveTo>
                    <a:pt x="0" y="0"/>
                  </a:moveTo>
                  <a:lnTo>
                    <a:pt x="0" y="676275"/>
                  </a:lnTo>
                </a:path>
              </a:pathLst>
            </a:custGeom>
            <a:noFill/>
            <a:ln w="28575">
              <a:solidFill>
                <a:srgbClr val="C7D3DC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989075" y="30105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189350" y="30200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827525" y="43726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5" name="textbox-node-1"/>
            <p:cNvSpPr/>
            <p:nvPr/>
          </p:nvSpPr>
          <p:spPr>
            <a:xfrm>
              <a:off x="2762250" y="2276475"/>
              <a:ext cx="819150" cy="552450"/>
            </a:xfrm>
            <a:prstGeom prst="roundRect">
              <a:avLst>
                <a:gd name="adj" fmla="val 20690"/>
              </a:avLst>
            </a:prstGeom>
            <a:solidFill>
              <a:srgbClr val="E6F0F5"/>
            </a:solidFill>
            <a:ln w="9525">
              <a:solidFill>
                <a:schemeClr val="accent3"/>
              </a:solidFill>
            </a:ln>
          </p:spPr>
          <p:txBody>
            <a:bodyPr wrap="square" lIns="288722" tIns="100534" rIns="278232" bIns="-33478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textbox-node-2"/>
            <p:cNvSpPr/>
            <p:nvPr/>
          </p:nvSpPr>
          <p:spPr>
            <a:xfrm>
              <a:off x="1285875" y="3705225"/>
              <a:ext cx="819150" cy="552450"/>
            </a:xfrm>
            <a:prstGeom prst="roundRect">
              <a:avLst>
                <a:gd name="adj" fmla="val 20690"/>
              </a:avLst>
            </a:prstGeom>
            <a:solidFill>
              <a:schemeClr val="lt2"/>
            </a:solidFill>
            <a:ln w="9525">
              <a:solidFill>
                <a:srgbClr val="C7D3DC"/>
              </a:solidFill>
            </a:ln>
          </p:spPr>
          <p:txBody>
            <a:bodyPr wrap="square" lIns="288722" tIns="100534" rIns="278232" bIns="-33478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1" name="textbox-node-3"/>
            <p:cNvSpPr/>
            <p:nvPr/>
          </p:nvSpPr>
          <p:spPr>
            <a:xfrm>
              <a:off x="4191000" y="3705225"/>
              <a:ext cx="819150" cy="552450"/>
            </a:xfrm>
            <a:prstGeom prst="roundRect">
              <a:avLst>
                <a:gd name="adj" fmla="val 20690"/>
              </a:avLst>
            </a:prstGeom>
            <a:solidFill>
              <a:schemeClr val="lt2"/>
            </a:solidFill>
            <a:ln w="9525">
              <a:solidFill>
                <a:srgbClr val="C7D3DC"/>
              </a:solidFill>
            </a:ln>
          </p:spPr>
          <p:txBody>
            <a:bodyPr wrap="square" lIns="288722" tIns="100534" rIns="278232" bIns="-33478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-node-4"/>
            <p:cNvSpPr/>
            <p:nvPr/>
          </p:nvSpPr>
          <p:spPr>
            <a:xfrm>
              <a:off x="4191000" y="4895850"/>
              <a:ext cx="819150" cy="552450"/>
            </a:xfrm>
            <a:prstGeom prst="roundRect">
              <a:avLst>
                <a:gd name="adj" fmla="val 20690"/>
              </a:avLst>
            </a:prstGeom>
            <a:solidFill>
              <a:schemeClr val="lt2"/>
            </a:solidFill>
            <a:ln w="9525">
              <a:solidFill>
                <a:srgbClr val="C7D3DC"/>
              </a:solidFill>
            </a:ln>
          </p:spPr>
          <p:txBody>
            <a:bodyPr wrap="square" lIns="288722" tIns="100534" rIns="278232" bIns="-33478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094350" y="2410487"/>
            <a:ext cx="5259450" cy="2332963"/>
            <a:chOff x="6094350" y="2410487"/>
            <a:chExt cx="5259450" cy="2332963"/>
          </a:xfrm>
        </p:grpSpPr>
        <p:sp>
          <p:nvSpPr>
            <p:cNvPr id="26" name="body-root-values"/>
            <p:cNvSpPr txBox="1"/>
            <p:nvPr/>
          </p:nvSpPr>
          <p:spPr>
            <a:xfrm>
              <a:off x="6094350" y="2410487"/>
              <a:ext cx="5259450" cy="23329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5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根：s₁=0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s₂=0 xor 3=3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s₃=0 xor 5=5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s₄=5 xor 6=3</a:t>
              </a:r>
            </a:p>
          </p:txBody>
        </p:sp>
      </p:grpSp>
      <mc:AlternateContent>
        <mc:Choice Requires="a14">
          <p:sp>
            <p:nvSpPr>
              <p:cNvPr id="28" name="root-transition"/>
              <p:cNvSpPr txBox="1">
                <a:spLocks noGrp="1"/>
              </p:cNvSpPr>
              <p:nvPr/>
            </p:nvSpPr>
            <p:spPr>
              <a:xfrm>
                <a:off x="6105525" y="4953000"/>
                <a:ext cx="5248275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u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⊕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w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u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30" name="Group 30"/>
          <p:cNvGrpSpPr/>
          <p:nvPr/>
        </p:nvGrpSpPr>
        <p:grpSpPr>
          <a:xfrm>
            <a:off x="828549" y="5748047"/>
            <a:ext cx="10525251" cy="371553"/>
            <a:chOff x="828549" y="5748047"/>
            <a:chExt cx="10525251" cy="371553"/>
          </a:xfrm>
        </p:grpSpPr>
        <p:sp>
          <p:nvSpPr>
            <p:cNvPr id="29" name="body-include-root"/>
            <p:cNvSpPr txBox="1"/>
            <p:nvPr/>
          </p:nvSpPr>
          <p:spPr>
            <a:xfrm>
              <a:off x="828549" y="574804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先算父亲，再沿边更新孩子；根的0也要加入后面的候选集合。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两条根路径的公共边会自动抵消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49327"/>
            <a:chOff x="827025" y="2305712"/>
            <a:chExt cx="10526775" cy="849327"/>
          </a:xfrm>
        </p:grpSpPr>
        <p:sp>
          <p:nvSpPr>
            <p:cNvPr id="7" name="body-cancel-rule"/>
            <p:cNvSpPr txBox="1"/>
            <p:nvPr/>
          </p:nvSpPr>
          <p:spPr>
            <a:xfrm>
              <a:off x="827025" y="23057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根到u、根到v的公共边，各被异或两次。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由x xor x=0，公共部分消失，剩下的正好是u到v的路径。</a:t>
              </a:r>
            </a:p>
          </p:txBody>
        </p:sp>
      </p:grpSp>
      <mc:AlternateContent>
        <mc:Choice Requires="a14">
          <p:sp>
            <p:nvSpPr>
              <p:cNvPr id="9" name="path-formula"/>
              <p:cNvSpPr txBox="1">
                <a:spLocks noGrp="1"/>
              </p:cNvSpPr>
              <p:nvPr/>
            </p:nvSpPr>
            <p:spPr>
              <a:xfrm>
                <a:off x="838200" y="3390900"/>
                <a:ext cx="10515600" cy="628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xorPath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u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v</m:t>
                              </m:r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u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⊕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353587"/>
            <a:ext cx="10526775" cy="904213"/>
            <a:chOff x="827025" y="4353587"/>
            <a:chExt cx="10526775" cy="904213"/>
          </a:xfrm>
        </p:grpSpPr>
        <p:sp>
          <p:nvSpPr>
            <p:cNvPr id="10" name="body-two-paths"/>
            <p:cNvSpPr txBox="1"/>
            <p:nvPr/>
          </p:nvSpPr>
          <p:spPr>
            <a:xfrm>
              <a:off x="827025" y="4353587"/>
              <a:ext cx="105267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2→3：3 xor 5=6，也就是s₂ xor s₃。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2→4：3 xor 5 xor 6=0，也就是s₂ xor s₄=3 xor 3。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5639462"/>
            <a:ext cx="10526775" cy="430227"/>
            <a:chOff x="827025" y="5639462"/>
            <a:chExt cx="10526775" cy="430227"/>
          </a:xfrm>
        </p:grpSpPr>
        <p:sp>
          <p:nvSpPr>
            <p:cNvPr id="12" name="body-shared-check"/>
            <p:cNvSpPr txBox="1"/>
            <p:nvPr/>
          </p:nvSpPr>
          <p:spPr>
            <a:xfrm>
              <a:off x="827025" y="56394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3→4时公共边权5出现两遍：5 xor (5 xor 6)=6。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831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把所有根异或值放进0-1 Trie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58852"/>
            <a:chOff x="827025" y="2305712"/>
            <a:chExt cx="10526775" cy="858852"/>
          </a:xfrm>
        </p:grpSpPr>
        <p:sp>
          <p:nvSpPr>
            <p:cNvPr id="7" name="body-values"/>
            <p:cNvSpPr txBox="1"/>
            <p:nvPr/>
          </p:nvSpPr>
          <p:spPr>
            <a:xfrm>
              <a:off x="827025" y="2305712"/>
              <a:ext cx="10526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刚才得到0、3、5、3；用3位画成000、011、101、011。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两份3走同一路径；本题只问最大值，共享一条路径就够了。</a:t>
              </a:r>
            </a:p>
          </p:txBody>
        </p:sp>
      </p:grpSp>
      <p:sp>
        <p:nvSpPr>
          <p:cNvPr id="11" name="textbox-insert"/>
          <p:cNvSpPr/>
          <p:nvPr/>
        </p:nvSpPr>
        <p:spPr>
          <a:xfrm>
            <a:off x="838200" y="3343275"/>
            <a:ext cx="10515600" cy="1866900"/>
          </a:xfrm>
          <a:prstGeom prst="roundRect">
            <a:avLst>
              <a:gd name="adj" fmla="val 6122"/>
            </a:avLst>
          </a:prstGeom>
          <a:solidFill>
            <a:schemeClr val="lt2"/>
          </a:solidFill>
          <a:ln>
            <a:noFill/>
          </a:ln>
        </p:spPr>
        <p:txBody>
          <a:bodyPr wrap="square" lIns="166424" tIns="28147" rIns="166424" bIns="-33475" anchor="t" anchorCtr="0">
            <a:noAutofit/>
          </a:bodyPr>
          <a:lstStyle/>
          <a:p>
            <a:pPr algn="l">
              <a:lnSpc>
                <a:spcPts val="187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for(int b=30;b&gt;=0;--b)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c=(x&gt;&gt;b)&amp;1U;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if(next[u][c]==0)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next[u][c]=(int)next.size(); next.push_back({});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u=next[u][c];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8549" y="5357522"/>
            <a:ext cx="10525251" cy="728953"/>
            <a:chOff x="828549" y="5357522"/>
            <a:chExt cx="10525251" cy="728953"/>
          </a:xfrm>
        </p:grpSpPr>
        <p:sp>
          <p:nvSpPr>
            <p:cNvPr id="12" name="body-insert-details"/>
            <p:cNvSpPr txBox="1"/>
            <p:nvPr/>
          </p:nvSpPr>
          <p:spPr>
            <a:xfrm>
              <a:off x="828549" y="5357522"/>
              <a:ext cx="10525251" cy="7289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u从根0出发，新结点从1开始；缺边时才分配空间。</a:t>
              </a:r>
              <a:br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正式数据用第30到0位，共31层；所有叶子等深，根值0不能遗漏。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0042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高位能得到1，为什么一定要选？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849327"/>
            <a:chOff x="827025" y="2296187"/>
            <a:chExt cx="10526775" cy="849327"/>
          </a:xfrm>
        </p:grpSpPr>
        <p:sp>
          <p:nvSpPr>
            <p:cNvPr id="7" name="body-choice"/>
            <p:cNvSpPr txBox="1"/>
            <p:nvPr/>
          </p:nvSpPr>
          <p:spPr>
            <a:xfrm>
              <a:off x="827025" y="22961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当前处理第b位，前面的高位已经相同。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选择与x相反的位，异或结果这一位就为1，贡献2ᵇ。</a:t>
              </a:r>
            </a:p>
          </p:txBody>
        </p:sp>
      </p:grpSp>
      <mc:AlternateContent>
        <mc:Choice Requires="a14">
          <p:sp>
            <p:nvSpPr>
              <p:cNvPr id="9" name="bit-inequality"/>
              <p:cNvSpPr txBox="1">
                <a:spLocks noGrp="1"/>
              </p:cNvSpPr>
              <p:nvPr/>
            </p:nvSpPr>
            <p:spPr>
              <a:xfrm>
                <a:off x="838200" y="3381375"/>
                <a:ext cx="10515600" cy="838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&gt;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  <m:e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t</m:t>
                              </m:r>
                            </m:sup>
                          </m:sSup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505987"/>
            <a:ext cx="10526775" cy="849327"/>
            <a:chOff x="827025" y="4505987"/>
            <a:chExt cx="10526775" cy="849327"/>
          </a:xfrm>
        </p:grpSpPr>
        <p:sp>
          <p:nvSpPr>
            <p:cNvPr id="10" name="body-cannot-catch-up"/>
            <p:cNvSpPr txBox="1"/>
            <p:nvPr/>
          </p:nvSpPr>
          <p:spPr>
            <a:xfrm>
              <a:off x="827025" y="45059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同位分支即使把后面的低位全变成1，也补不回这一位。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例如100₂=4，而011₂=3。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5658512"/>
            <a:ext cx="10526775" cy="430227"/>
            <a:chOff x="827025" y="5658512"/>
            <a:chExt cx="10526775" cy="430227"/>
          </a:xfrm>
        </p:grpSpPr>
        <p:sp>
          <p:nvSpPr>
            <p:cNvPr id="12" name="body-greedy-rule"/>
            <p:cNvSpPr txBox="1"/>
            <p:nvPr/>
          </p:nvSpPr>
          <p:spPr>
            <a:xfrm>
              <a:off x="827025" y="565851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有反位孩子就走反位；没有时才走同位。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91271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查询011：候选怎样逐层缩小？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77137"/>
            <a:ext cx="10526775" cy="430227"/>
            <a:chOff x="827025" y="2277137"/>
            <a:chExt cx="10526775" cy="430227"/>
          </a:xfrm>
        </p:grpSpPr>
        <p:sp>
          <p:nvSpPr>
            <p:cNvPr id="7" name="body-candidates"/>
            <p:cNvSpPr txBox="1"/>
            <p:nvPr/>
          </p:nvSpPr>
          <p:spPr>
            <a:xfrm>
              <a:off x="827025" y="227713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x=011；候选为000、011、101。每次只在当前子树里选择。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2991512"/>
            <a:ext cx="10526775" cy="792177"/>
            <a:chOff x="827025" y="2991512"/>
            <a:chExt cx="10526775" cy="792177"/>
          </a:xfrm>
        </p:grpSpPr>
        <p:sp>
          <p:nvSpPr>
            <p:cNvPr id="9" name="body-high-bit"/>
            <p:cNvSpPr txBox="1"/>
            <p:nvPr/>
          </p:nvSpPr>
          <p:spPr>
            <a:xfrm>
              <a:off x="827025" y="2991512"/>
              <a:ext cx="10526775" cy="792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第2位：x是0，选反位1。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只剩候选101，异或结果目前是1??。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010687"/>
            <a:ext cx="10526775" cy="792177"/>
            <a:chOff x="827025" y="4010687"/>
            <a:chExt cx="10526775" cy="792177"/>
          </a:xfrm>
        </p:grpSpPr>
        <p:sp>
          <p:nvSpPr>
            <p:cNvPr id="11" name="body-middle-bit"/>
            <p:cNvSpPr txBox="1"/>
            <p:nvPr/>
          </p:nvSpPr>
          <p:spPr>
            <a:xfrm>
              <a:off x="827025" y="4010687"/>
              <a:ext cx="10526775" cy="792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第1位：x是1，候选走0。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得到异或位1，结果成为11?。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029862"/>
            <a:ext cx="10526775" cy="792177"/>
            <a:chOff x="827025" y="5029862"/>
            <a:chExt cx="10526775" cy="792177"/>
          </a:xfrm>
        </p:grpSpPr>
        <p:sp>
          <p:nvSpPr>
            <p:cNvPr id="13" name="body-low-bit"/>
            <p:cNvSpPr txBox="1"/>
            <p:nvPr/>
          </p:nvSpPr>
          <p:spPr>
            <a:xfrm>
              <a:off x="827025" y="5029862"/>
              <a:ext cx="10526775" cy="792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第0位：x是1，当前只能走1。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得到异或位0，结果110₂=6；选中的数是101₂=5。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549" y="5757572"/>
            <a:ext cx="10525251" cy="371553"/>
            <a:chOff x="828549" y="5757572"/>
            <a:chExt cx="10525251" cy="371553"/>
          </a:xfrm>
        </p:grpSpPr>
        <p:sp>
          <p:nvSpPr>
            <p:cNvPr id="15" name="body-value-or-answer"/>
            <p:cNvSpPr txBox="1"/>
            <p:nvPr/>
          </p:nvSpPr>
          <p:spPr>
            <a:xfrm>
              <a:off x="828549" y="5757572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查询返回的是3 xor 5=6，不能误把被选中的5当成答案。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0042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走反位时，把答案的这一位设为1</a:t>
            </a:r>
          </a:p>
        </p:txBody>
      </p:sp>
      <p:sp>
        <p:nvSpPr>
          <p:cNvPr id="9" name="textbox-best-xor"/>
          <p:cNvSpPr/>
          <p:nvPr/>
        </p:nvSpPr>
        <p:spPr>
          <a:xfrm>
            <a:off x="838200" y="2190750"/>
            <a:ext cx="10515600" cy="3267075"/>
          </a:xfrm>
          <a:prstGeom prst="roundRect">
            <a:avLst>
              <a:gd name="adj" fmla="val 3499"/>
            </a:avLst>
          </a:prstGeom>
          <a:solidFill>
            <a:schemeClr val="lt2"/>
          </a:solidFill>
          <a:ln>
            <a:noFill/>
          </a:ln>
        </p:spPr>
        <p:txBody>
          <a:bodyPr wrap="square" lIns="166417" tIns="56715" rIns="166417" bIns="-33482" anchor="t" anchorCtr="0">
            <a:noAutofit/>
          </a:bodyPr>
          <a:lstStyle/>
          <a:p>
            <a:pPr algn="l">
              <a:lnSpc>
                <a:spcPts val="217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uint bestXor(uint x) const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u=0; uint answer=0;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for(int b=30;b&gt;=0;--b)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int c=(x&gt;&gt;b)&amp;1U;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if(next[u][c^1]) {</a:t>
            </a:r>
            <a:br/>
            <a:r>
              <a:rPr lang="zh-CN" sz="19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 xml:space="preserve">            answer|=1U&lt;&lt;b; u=next[u][c^1];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} else u=next[u][c];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return answer;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49" y="5700422"/>
            <a:ext cx="8479883" cy="371553"/>
            <a:chOff x="828549" y="5700422"/>
            <a:chExt cx="8479883" cy="371553"/>
          </a:xfrm>
        </p:grpSpPr>
        <p:sp>
          <p:nvSpPr>
            <p:cNvPr id="10" name="TextBox 10"/>
            <p:cNvSpPr txBox="1"/>
            <p:nvPr/>
          </p:nvSpPr>
          <p:spPr>
            <a:xfrm>
              <a:off x="828549" y="5700422"/>
              <a:ext cx="8479883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uint在完整代码中定义为uint32_t；c^1翻转当前位，1U&lt;&lt;b产生位掩码。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父亲先于孩子：用迭代遍历求根异或</a:t>
            </a:r>
          </a:p>
        </p:txBody>
      </p:sp>
      <p:sp>
        <p:nvSpPr>
          <p:cNvPr id="9" name="textbox-traversal"/>
          <p:cNvSpPr/>
          <p:nvPr/>
        </p:nvSpPr>
        <p:spPr>
          <a:xfrm>
            <a:off x="838200" y="2190750"/>
            <a:ext cx="10515600" cy="2819400"/>
          </a:xfrm>
          <a:prstGeom prst="roundRect">
            <a:avLst>
              <a:gd name="adj" fmla="val 4054"/>
            </a:avLst>
          </a:prstGeom>
          <a:solidFill>
            <a:schemeClr val="lt2"/>
          </a:solidFill>
          <a:ln>
            <a:noFill/>
          </a:ln>
        </p:spPr>
        <p:txBody>
          <a:bodyPr wrap="square" lIns="166422" tIns="47195" rIns="166422" bIns="-33477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vector&lt;int&gt; parent(n+1),order{1};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vector&lt;uint&gt; rootXor(n+1);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for(size_t i=0;i&lt;order.size();++i)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u=order[i];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for(auto [v,w]:edges[u]) if(v!=parent[u])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parent[v]=u;</a:t>
            </a:r>
            <a:br/>
            <a:r>
              <a:rPr lang="zh-CN" sz="19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 xml:space="preserve">        rootXor[v]=rootXor[u]^w;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order.push_back(v);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49" y="5224172"/>
            <a:ext cx="10525251" cy="371553"/>
            <a:chOff x="828549" y="5224172"/>
            <a:chExt cx="10525251" cy="371553"/>
          </a:xfrm>
        </p:grpSpPr>
        <p:sp>
          <p:nvSpPr>
            <p:cNvPr id="10" name="body-traversal-reason"/>
            <p:cNvSpPr txBox="1"/>
            <p:nvPr/>
          </p:nvSpPr>
          <p:spPr>
            <a:xfrm>
              <a:off x="828549" y="5224172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树无环，排除父亲就不会重复访问；十万点长链也不占用递归栈。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5725187"/>
            <a:ext cx="10526775" cy="430227"/>
            <a:chOff x="827025" y="5725187"/>
            <a:chExt cx="10526775" cy="430227"/>
          </a:xfrm>
        </p:grpSpPr>
        <p:sp>
          <p:nvSpPr>
            <p:cNvPr id="12" name="body-finish"/>
            <p:cNvSpPr txBox="1"/>
            <p:nvPr/>
          </p:nvSpPr>
          <p:spPr>
            <a:xfrm>
              <a:off x="827025" y="57251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插入所有rootXor，再逐点调用bestXor，取最大值。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55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路径转换和逐位选择，分别保证什么？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58852"/>
            <a:chOff x="827025" y="2305712"/>
            <a:chExt cx="10526775" cy="858852"/>
          </a:xfrm>
        </p:grpSpPr>
        <p:sp>
          <p:nvSpPr>
            <p:cNvPr id="7" name="body-proof"/>
            <p:cNvSpPr txBox="1"/>
            <p:nvPr/>
          </p:nvSpPr>
          <p:spPr>
            <a:xfrm>
              <a:off x="827025" y="2305712"/>
              <a:ext cx="10526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根异或转换保证：任意树上路径都能表示为两个点值的异或。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高位贪心保证：固定一个点时，Trie找到了最好的另一个点。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67762"/>
            <a:ext cx="10526775" cy="1342363"/>
            <a:chOff x="827025" y="3467762"/>
            <a:chExt cx="10526775" cy="1342363"/>
          </a:xfrm>
        </p:grpSpPr>
        <p:sp>
          <p:nvSpPr>
            <p:cNvPr id="9" name="body-tests"/>
            <p:cNvSpPr txBox="1"/>
            <p:nvPr/>
          </p:nvSpPr>
          <p:spPr>
            <a:xfrm>
              <a:off x="827025" y="3467762"/>
              <a:ext cx="10526775" cy="1342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单点树、全零边权：答案为0。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根异或值重复：路径仍合法，不必强行去重或排除。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只有一条大权边：检查根的0和最高有效位30是否被保留。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191787"/>
            <a:ext cx="10526775" cy="858852"/>
            <a:chOff x="827025" y="5191787"/>
            <a:chExt cx="10526775" cy="858852"/>
          </a:xfrm>
        </p:grpSpPr>
        <p:sp>
          <p:nvSpPr>
            <p:cNvPr id="11" name="body-complexity"/>
            <p:cNvSpPr txBox="1"/>
            <p:nvPr/>
          </p:nvSpPr>
          <p:spPr>
            <a:xfrm>
              <a:off x="827025" y="5191787"/>
              <a:ext cx="10526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每个数插入、查询各走31层，总时间O(31n)。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最多31n+1个Trie结点，空间O(31n)，树遍历另需O(n)。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4964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例7-7：取最大的k个子段异或值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1287477"/>
            <a:chOff x="827025" y="2305712"/>
            <a:chExt cx="10526775" cy="1287477"/>
          </a:xfrm>
        </p:grpSpPr>
        <p:sp>
          <p:nvSpPr>
            <p:cNvPr id="7" name="body-task"/>
            <p:cNvSpPr txBox="1"/>
            <p:nvPr/>
          </p:nvSpPr>
          <p:spPr>
            <a:xfrm>
              <a:off x="827025" y="2305712"/>
              <a:ext cx="10526775" cy="1287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P5283 / J0707　异或粽子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每个非空连续子段的权值，是其中所有数的异或。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选出权值最大的k个不同子段，求这些权值之和。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934487"/>
            <a:ext cx="10526775" cy="830277"/>
            <a:chOff x="827025" y="3934487"/>
            <a:chExt cx="10526775" cy="830277"/>
          </a:xfrm>
        </p:grpSpPr>
        <p:sp>
          <p:nvSpPr>
            <p:cNvPr id="9" name="body-different-intervals"/>
            <p:cNvSpPr txBox="1"/>
            <p:nvPr/>
          </p:nvSpPr>
          <p:spPr>
            <a:xfrm>
              <a:off x="827025" y="3934487"/>
              <a:ext cx="10526775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“不同”看端点下标。两个子段异或值相同，也可以都选。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n≤5×10⁵，k≤2×10⁵，数值为0到2³²−1。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153687"/>
            <a:ext cx="10526775" cy="885163"/>
            <a:chOff x="827025" y="5153687"/>
            <a:chExt cx="10526775" cy="885163"/>
          </a:xfrm>
        </p:grpSpPr>
        <p:sp>
          <p:nvSpPr>
            <p:cNvPr id="11" name="body-bottleneck"/>
            <p:cNvSpPr txBox="1"/>
            <p:nvPr/>
          </p:nvSpPr>
          <p:spPr>
            <a:xfrm>
              <a:off x="827025" y="5153687"/>
              <a:ext cx="105267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共有n(n+1)/2个非空子段，全部求出再排序无法承受。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只取前k大，能不能让较小候选暂时不出现？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子段异或，转成两个前缀的异或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49327"/>
            <a:chOff x="827025" y="2286662"/>
            <a:chExt cx="10526775" cy="849327"/>
          </a:xfrm>
        </p:grpSpPr>
        <p:sp>
          <p:nvSpPr>
            <p:cNvPr id="7" name="body-example"/>
            <p:cNvSpPr txBox="1"/>
            <p:nvPr/>
          </p:nvSpPr>
          <p:spPr>
            <a:xfrm>
              <a:off x="827025" y="22866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教学例：a=[1,2,3]，k=3；前缀异或s=[0,1,3,0]。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s₀=0；sᵢ是前i项异或。前面重复的部分会两两抵消。</a:t>
              </a:r>
            </a:p>
          </p:txBody>
        </p:sp>
      </p:grpSp>
      <mc:AlternateContent>
        <mc:Choice Requires="a14">
          <p:sp>
            <p:nvSpPr>
              <p:cNvPr id="9" name="prefix-formula"/>
              <p:cNvSpPr txBox="1">
                <a:spLocks noGrp="1"/>
              </p:cNvSpPr>
              <p:nvPr/>
            </p:nvSpPr>
            <p:spPr>
              <a:xfrm>
                <a:off x="838200" y="3295650"/>
                <a:ext cx="10515600" cy="60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⊕⋯⊕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⊕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827025" y="4239287"/>
            <a:ext cx="10526775" cy="989938"/>
            <a:chOff x="827025" y="4239287"/>
            <a:chExt cx="10526775" cy="989938"/>
          </a:xfrm>
        </p:grpSpPr>
        <p:sp>
          <p:nvSpPr>
            <p:cNvPr id="10" name="body-six-intervals"/>
            <p:cNvSpPr txBox="1"/>
            <p:nvPr/>
          </p:nvSpPr>
          <p:spPr>
            <a:xfrm>
              <a:off x="827025" y="4239287"/>
              <a:ext cx="10526775" cy="989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单元素：[1,1]→1；[2,2]→2；[3,3]→3。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较长的：[1,2]→3；[2,3]→1；[1,3]→0。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7025" y="5610887"/>
            <a:ext cx="10526775" cy="456538"/>
            <a:chOff x="827025" y="5610887"/>
            <a:chExt cx="10526775" cy="456538"/>
          </a:xfrm>
        </p:grpSpPr>
        <p:sp>
          <p:nvSpPr>
            <p:cNvPr id="12" name="body-top-three"/>
            <p:cNvSpPr txBox="1"/>
            <p:nvPr/>
          </p:nvSpPr>
          <p:spPr>
            <a:xfrm>
              <a:off x="827025" y="5610887"/>
              <a:ext cx="105267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六个值降序为3、3、2、1、1、0，前三个之和为8。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55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把两个方向都保留，每个子段出现两次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49327"/>
            <a:chOff x="827025" y="2305712"/>
            <a:chExt cx="10526775" cy="849327"/>
          </a:xfrm>
        </p:grpSpPr>
        <p:sp>
          <p:nvSpPr>
            <p:cNvPr id="7" name="body-unordered-pair"/>
            <p:cNvSpPr txBox="1"/>
            <p:nvPr/>
          </p:nvSpPr>
          <p:spPr>
            <a:xfrm>
              <a:off x="827025" y="23057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一个非空子段[l,r]，对应两个不同前缀下标l−1和r。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反过来，一对不同下标i、j，唯一对应[min(i,j)+1,max(i,j)]。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77287"/>
            <a:ext cx="10526775" cy="849327"/>
            <a:chOff x="827025" y="3477287"/>
            <a:chExt cx="10526775" cy="849327"/>
          </a:xfrm>
        </p:grpSpPr>
        <p:sp>
          <p:nvSpPr>
            <p:cNvPr id="9" name="body-both-directions"/>
            <p:cNvSpPr txBox="1"/>
            <p:nvPr/>
          </p:nvSpPr>
          <p:spPr>
            <a:xfrm>
              <a:off x="827025" y="34772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若枚举所有有序对(i,j)，同一子段有(i,j)、(j,i)两份。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两份值相同：sᵢ xor sⱼ = sⱼ xor sᵢ。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658387"/>
            <a:ext cx="10526775" cy="849327"/>
            <a:chOff x="827025" y="4658387"/>
            <a:chExt cx="10526775" cy="849327"/>
          </a:xfrm>
        </p:grpSpPr>
        <p:sp>
          <p:nvSpPr>
            <p:cNvPr id="11" name="body-double-top"/>
            <p:cNvSpPr txBox="1"/>
            <p:nvPr/>
          </p:nvSpPr>
          <p:spPr>
            <a:xfrm>
              <a:off x="827025" y="465838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原来前三大：3、3、2，和为8。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双份候选的前六大：3、3、3、3、2、2，和为16。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738522"/>
            <a:ext cx="10525251" cy="371553"/>
            <a:chOff x="828549" y="5738522"/>
            <a:chExt cx="10525251" cy="371553"/>
          </a:xfrm>
        </p:grpSpPr>
        <p:sp>
          <p:nvSpPr>
            <p:cNvPr id="13" name="body-divide-two"/>
            <p:cNvSpPr txBox="1"/>
            <p:nvPr/>
          </p:nvSpPr>
          <p:spPr>
            <a:xfrm>
              <a:off x="828549" y="5738522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于是求前2k大的和，再除以2；下一页检查额外的(i,i)。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20506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自己配自己产生0，会影响前2k大吗？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849327"/>
            <a:chOff x="827025" y="2315237"/>
            <a:chExt cx="10526775" cy="849327"/>
          </a:xfrm>
        </p:grpSpPr>
        <p:sp>
          <p:nvSpPr>
            <p:cNvPr id="7" name="body-self-pairs"/>
            <p:cNvSpPr txBox="1"/>
            <p:nvPr/>
          </p:nvSpPr>
          <p:spPr>
            <a:xfrm>
              <a:off x="827025" y="231523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把(i,i)也加入，就额外增加n+1个0。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所有异或值非负。若这些额外的0进入前2k大，挤掉的只能是0。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72537"/>
            <a:ext cx="10526775" cy="849327"/>
            <a:chOff x="827025" y="3572537"/>
            <a:chExt cx="10526775" cy="849327"/>
          </a:xfrm>
        </p:grpSpPr>
        <p:sp>
          <p:nvSpPr>
            <p:cNvPr id="9" name="body-sum-unchanged"/>
            <p:cNvSpPr txBox="1"/>
            <p:nvPr/>
          </p:nvSpPr>
          <p:spPr>
            <a:xfrm>
              <a:off x="827025" y="3572537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所以前2k大的总和不变，允许每个前缀与全部前缀配对。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即使数组全为0，这个结论仍然成立。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858412"/>
            <a:ext cx="10526775" cy="1220802"/>
            <a:chOff x="827025" y="4858412"/>
            <a:chExt cx="10526775" cy="1220802"/>
          </a:xfrm>
        </p:grpSpPr>
        <p:sp>
          <p:nvSpPr>
            <p:cNvPr id="11" name="body-multiplicity"/>
            <p:cNvSpPr txBox="1"/>
            <p:nvPr/>
          </p:nvSpPr>
          <p:spPr>
            <a:xfrm>
              <a:off x="827025" y="4858412"/>
              <a:ext cx="10526775" cy="1220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但不同下标出现相同前缀值，必须分别计数。</a:t>
              </a:r>
            </a:p>
            <a:p>
              <a:pPr algn="l">
                <a:lnSpc>
                  <a:spcPts val="2925"/>
                </a:lnSpc>
                <a:spcBef>
                  <a:spcPts val="375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在s=[0,1,3,0]里，s₀和s₃是两个候选，不能合并成一份。</a:t>
              </a:r>
            </a:p>
            <a:p>
              <a:pPr algn="l">
                <a:lnSpc>
                  <a:spcPts val="2925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因此Trie需要记录数量；只记“路径存在”已经不够了。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55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固定一个前缀，得到一条降序候选序列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430227"/>
            <a:chOff x="827025" y="2296187"/>
            <a:chExt cx="10526775" cy="430227"/>
          </a:xfrm>
        </p:grpSpPr>
        <p:sp>
          <p:nvSpPr>
            <p:cNvPr id="7" name="body-row-definition"/>
            <p:cNvSpPr txBox="1"/>
            <p:nvPr/>
          </p:nvSpPr>
          <p:spPr>
            <a:xfrm>
              <a:off x="827025" y="22961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s=[0,1,3,0]；每个sᵢ与全部四个前缀异或，并按值降序排列。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08025" y="3048662"/>
            <a:ext cx="10145775" cy="2047213"/>
            <a:chOff x="1208025" y="3048662"/>
            <a:chExt cx="10145775" cy="2047213"/>
          </a:xfrm>
        </p:grpSpPr>
        <p:sp>
          <p:nvSpPr>
            <p:cNvPr id="9" name="body-four-rows"/>
            <p:cNvSpPr txBox="1"/>
            <p:nvPr/>
          </p:nvSpPr>
          <p:spPr>
            <a:xfrm>
              <a:off x="1208025" y="3048662"/>
              <a:ext cx="10145775" cy="2047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40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i=0，sᵢ=0：     3    1    0    0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i=1，sᵢ=1：     2    1    1    0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i=2，sᵢ=3：     3    3    2    0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i=3，sᵢ=0：     3    1    0    0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382287"/>
            <a:ext cx="10526775" cy="754077"/>
            <a:chOff x="827025" y="5382287"/>
            <a:chExt cx="10526775" cy="754077"/>
          </a:xfrm>
        </p:grpSpPr>
        <p:sp>
          <p:nvSpPr>
            <p:cNvPr id="11" name="body-lazy-candidates"/>
            <p:cNvSpPr txBox="1"/>
            <p:nvPr/>
          </p:nvSpPr>
          <p:spPr>
            <a:xfrm>
              <a:off x="827025" y="5382287"/>
              <a:ext cx="10526775" cy="7540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不用真的排出全部序列。Trie负责按需查询“这一条的第几大”。</a:t>
              </a:r>
            </a:p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最大堆只保留每条序列当前尚未取出的最大值。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44199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找第rank大，需要知道反位子树有多大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39802"/>
            <a:chOff x="827025" y="2305712"/>
            <a:chExt cx="10526775" cy="839802"/>
          </a:xfrm>
        </p:grpSpPr>
        <p:sp>
          <p:nvSpPr>
            <p:cNvPr id="7" name="body-count-insert"/>
            <p:cNvSpPr txBox="1"/>
            <p:nvPr/>
          </p:nvSpPr>
          <p:spPr>
            <a:xfrm>
              <a:off x="827025" y="2305712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每次插入时，根和路径上每个结点的count都加1。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重复值照样增加计数，因为它们占不同名次。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39187"/>
            <a:ext cx="10526775" cy="430227"/>
            <a:chOff x="827025" y="3439187"/>
            <a:chExt cx="10526775" cy="430227"/>
          </a:xfrm>
        </p:grpSpPr>
        <p:sp>
          <p:nvSpPr>
            <p:cNvPr id="9" name="body-preferred-count"/>
            <p:cNvSpPr txBox="1"/>
            <p:nvPr/>
          </p:nvSpPr>
          <p:spPr>
            <a:xfrm>
              <a:off x="827025" y="34391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当前位优先走反位。设反位子树共有cnt个候选：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153562"/>
            <a:ext cx="10526775" cy="456538"/>
            <a:chOff x="827025" y="4153562"/>
            <a:chExt cx="10526775" cy="456538"/>
          </a:xfrm>
        </p:grpSpPr>
        <p:sp>
          <p:nvSpPr>
            <p:cNvPr id="11" name="body-within-preferred"/>
            <p:cNvSpPr txBox="1"/>
            <p:nvPr/>
          </p:nvSpPr>
          <p:spPr>
            <a:xfrm>
              <a:off x="827025" y="4153562"/>
              <a:ext cx="10526775" cy="4565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rank≤cnt：目标就在反位子树，答案这一位为1。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4953662"/>
            <a:ext cx="10526775" cy="811227"/>
            <a:chOff x="827025" y="4953662"/>
            <a:chExt cx="10526775" cy="811227"/>
          </a:xfrm>
        </p:grpSpPr>
        <p:sp>
          <p:nvSpPr>
            <p:cNvPr id="13" name="body-skip-preferred"/>
            <p:cNvSpPr txBox="1"/>
            <p:nvPr/>
          </p:nvSpPr>
          <p:spPr>
            <a:xfrm>
              <a:off x="827025" y="4953662"/>
              <a:ext cx="10526775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rank&gt;cnt：跳过这cnt个较大值，令rank减去cnt，走同位。</a:t>
              </a:r>
            </a:p>
            <a:p>
              <a:pPr algn="l">
                <a:lnSpc>
                  <a:spcPts val="300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rank始终表示“在当前候选子树中的相对名次”。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549" y="5776622"/>
            <a:ext cx="10525251" cy="371553"/>
            <a:chOff x="828549" y="5776622"/>
            <a:chExt cx="10525251" cy="371553"/>
          </a:xfrm>
        </p:grpSpPr>
        <p:sp>
          <p:nvSpPr>
            <p:cNvPr id="15" name="body-null-node"/>
            <p:cNvSpPr txBox="1"/>
            <p:nvPr/>
          </p:nvSpPr>
          <p:spPr>
            <a:xfrm>
              <a:off x="828549" y="5776622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本例根编号1；空孩子编号0，其count恒为0，不能把根也放在0号。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0042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查第3大：先跳过一个更大的候选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49327"/>
            <a:chOff x="827025" y="2305712"/>
            <a:chExt cx="10526775" cy="849327"/>
          </a:xfrm>
        </p:grpSpPr>
        <p:sp>
          <p:nvSpPr>
            <p:cNvPr id="7" name="body-rank-example"/>
            <p:cNvSpPr txBox="1"/>
            <p:nvPr/>
          </p:nvSpPr>
          <p:spPr>
            <a:xfrm>
              <a:off x="827025" y="23057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x=1，候选0、0、1、3；异或值降序为2、1、1、0。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用两位表示：x=01；目标rank=3。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67762"/>
            <a:ext cx="10526775" cy="849327"/>
            <a:chOff x="827025" y="3467762"/>
            <a:chExt cx="10526775" cy="849327"/>
          </a:xfrm>
        </p:grpSpPr>
        <p:sp>
          <p:nvSpPr>
            <p:cNvPr id="9" name="body-high-decision"/>
            <p:cNvSpPr txBox="1"/>
            <p:nvPr/>
          </p:nvSpPr>
          <p:spPr>
            <a:xfrm>
              <a:off x="827025" y="34677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最高位：反位1的子树只有11，即候选3，cnt=1。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3&gt;1，跳过它，rank变为2，进入0开头的子树。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629812"/>
            <a:ext cx="10526775" cy="849327"/>
            <a:chOff x="827025" y="4629812"/>
            <a:chExt cx="10526775" cy="849327"/>
          </a:xfrm>
        </p:grpSpPr>
        <p:sp>
          <p:nvSpPr>
            <p:cNvPr id="11" name="body-low-decision"/>
            <p:cNvSpPr txBox="1"/>
            <p:nvPr/>
          </p:nvSpPr>
          <p:spPr>
            <a:xfrm>
              <a:off x="827025" y="46298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最低位：x是1，反位0包含两份00，cnt=2。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2≤2，走反位，答案为01₂=1。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738522"/>
            <a:ext cx="10525251" cy="371553"/>
            <a:chOff x="828549" y="5738522"/>
            <a:chExt cx="10525251" cy="371553"/>
          </a:xfrm>
        </p:grpSpPr>
        <p:sp>
          <p:nvSpPr>
            <p:cNvPr id="13" name="body-duplicate-ranks"/>
            <p:cNvSpPr txBox="1"/>
            <p:nvPr/>
          </p:nvSpPr>
          <p:spPr>
            <a:xfrm>
              <a:off x="828549" y="5738522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两份0产生相同异或值，但分别占第2、3名；count不能只记不同数的个数。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58043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第rank大查询：每层重新定位名次</a:t>
            </a:r>
          </a:p>
        </p:txBody>
      </p:sp>
      <p:sp>
        <p:nvSpPr>
          <p:cNvPr id="9" name="textbox-kth-xor"/>
          <p:cNvSpPr/>
          <p:nvPr/>
        </p:nvSpPr>
        <p:spPr>
          <a:xfrm>
            <a:off x="838200" y="2190750"/>
            <a:ext cx="10515600" cy="3486150"/>
          </a:xfrm>
          <a:prstGeom prst="roundRect">
            <a:avLst>
              <a:gd name="adj" fmla="val 3279"/>
            </a:avLst>
          </a:prstGeom>
          <a:solidFill>
            <a:schemeClr val="lt2"/>
          </a:solidFill>
          <a:ln>
            <a:noFill/>
          </a:ln>
        </p:spPr>
        <p:txBody>
          <a:bodyPr wrap="square" lIns="166418" tIns="37666" rIns="166418" bIns="-33481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uint kthXor(uint x,int rank) const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int u=root; uint answer=0;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for(int b=31;b&gt;=0;--b)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int c=(x&gt;&gt;b)&amp;1U,preferred=nodes[u].next[c^1];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if(nodes[preferred].count&gt;=rank)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   answer|=1U&lt;&lt;b; u=preferred;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} else {</a:t>
            </a:r>
            <a:br/>
            <a:r>
              <a:rPr lang="zh-CN" sz="19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 xml:space="preserve">            rank-=nodes[preferred].count;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   u=nodes[u].next[c];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return answer;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549" y="5786147"/>
            <a:ext cx="10525251" cy="371553"/>
            <a:chOff x="828549" y="5786147"/>
            <a:chExt cx="10525251" cy="371553"/>
          </a:xfrm>
        </p:grpSpPr>
        <p:sp>
          <p:nvSpPr>
            <p:cNvPr id="10" name="body-rank-precondition"/>
            <p:cNvSpPr txBox="1"/>
            <p:nvPr/>
          </p:nvSpPr>
          <p:spPr>
            <a:xfrm>
              <a:off x="828549" y="5786147"/>
              <a:ext cx="10525251" cy="371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查询前必须保证1≤rank≤n+1；本题使用32位，即第31到0位。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477113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最大堆合并各条候选序列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49327"/>
            <a:chOff x="827025" y="2305712"/>
            <a:chExt cx="10526775" cy="849327"/>
          </a:xfrm>
        </p:grpSpPr>
        <p:sp>
          <p:nvSpPr>
            <p:cNvPr id="7" name="body-initial-heads"/>
            <p:cNvSpPr txBox="1"/>
            <p:nvPr/>
          </p:nvSpPr>
          <p:spPr>
            <a:xfrm>
              <a:off x="827025" y="23057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开始只把每条序列的第1大放入堆：3、2、3、3。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弹出哪条序列的值，就用Trie查询并补入这条序列的下一名。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29662"/>
            <a:ext cx="10526775" cy="858852"/>
            <a:chOff x="827025" y="3429662"/>
            <a:chExt cx="10526775" cy="858852"/>
          </a:xfrm>
        </p:grpSpPr>
        <p:sp>
          <p:nvSpPr>
            <p:cNvPr id="9" name="body-merge-example"/>
            <p:cNvSpPr txBox="1"/>
            <p:nvPr/>
          </p:nvSpPr>
          <p:spPr>
            <a:xfrm>
              <a:off x="827025" y="3429662"/>
              <a:ext cx="10526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依次取到：3、3、3、3、2、2；同值之间顺序不限。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总和16，除以2，得到原问题的答案8。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572662"/>
            <a:ext cx="10526775" cy="839802"/>
            <a:chOff x="827025" y="4572662"/>
            <a:chExt cx="10526775" cy="839802"/>
          </a:xfrm>
        </p:grpSpPr>
        <p:sp>
          <p:nvSpPr>
            <p:cNvPr id="11" name="body-heap-proof"/>
            <p:cNvSpPr txBox="1"/>
            <p:nvPr/>
          </p:nvSpPr>
          <p:spPr>
            <a:xfrm>
              <a:off x="827025" y="4572662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每条序列尚未露出的值，都不大于它当前的堆中元素。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因此所有当前元素中的最大值，就是全局下一大值。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605172"/>
            <a:ext cx="10525251" cy="471778"/>
            <a:chOff x="828549" y="5605172"/>
            <a:chExt cx="10525251" cy="471778"/>
          </a:xfrm>
        </p:grpSpPr>
        <p:sp>
          <p:nvSpPr>
            <p:cNvPr id="13" name="body-heap-init"/>
            <p:cNvSpPr txBox="1"/>
            <p:nvPr/>
          </p:nvSpPr>
          <p:spPr>
            <a:xfrm>
              <a:off x="828549" y="5605172"/>
              <a:ext cx="10525251" cy="47177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初始化：q.push({trie.kthXor(prefix[i],1),i,1})，i取0到n。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堆元素：值、序列编号、序列内名次</a:t>
            </a:r>
          </a:p>
        </p:txBody>
      </p:sp>
      <p:sp>
        <p:nvSpPr>
          <p:cNvPr id="9" name="textbox-heap-code"/>
          <p:cNvSpPr/>
          <p:nvPr/>
        </p:nvSpPr>
        <p:spPr>
          <a:xfrm>
            <a:off x="838200" y="2190750"/>
            <a:ext cx="10515600" cy="3876675"/>
          </a:xfrm>
          <a:prstGeom prst="roundRect">
            <a:avLst>
              <a:gd name="adj" fmla="val 2948"/>
            </a:avLst>
          </a:prstGeom>
          <a:solidFill>
            <a:schemeClr val="lt2"/>
          </a:solidFill>
          <a:ln>
            <a:noFill/>
          </a:ln>
        </p:spPr>
        <p:txBody>
          <a:bodyPr wrap="square" lIns="166426" tIns="37674" rIns="166426" bIns="-33473" anchor="t" anchorCtr="0">
            <a:noAutofit/>
          </a:bodyPr>
          <a:lstStyle/>
          <a:p>
            <a:pPr algn="l">
              <a:lnSpc>
                <a:spcPts val="2025"/>
              </a:lnSpc>
            </a:pPr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struct Candidate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uint value; int index,rank;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bool operator&lt;(const Candidate&amp; other) const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return value&lt;other.value;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ull answer=0;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for(long long t=0;t&lt;2*k;++t) {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Candidate cur=q.top(); q.pop(); answer+=cur.value;</a:t>
            </a:r>
            <a:br/>
            <a:r>
              <a:rPr lang="zh-CN" sz="1900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 xml:space="preserve">    if(cur.rank+1&lt;=n+1)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q.push({trie.kthXor(prefix[cur.index],cur.rank+1),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 xml:space="preserve">                cur.index,cur.rank+1});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}</a:t>
            </a:r>
            <a:br/>
            <a:r>
              <a:rPr lang="zh-CN" sz="19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cout&lt;&lt;answer/2&lt;&lt;'\n';</a:t>
            </a:r>
          </a:p>
        </p:txBody>
      </p:sp>
    </p:spTree>
  </p:cSld>
  <p:clrMapOvr>
    <a:masterClrMapping/>
  </p:clrMapOvr>
  <p:transition p14:dur="350">
    <p:fade/>
  </p:transition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先核对位宽，再检查候选数量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39802"/>
            <a:chOff x="827025" y="2305712"/>
            <a:chExt cx="10526775" cy="839802"/>
          </a:xfrm>
        </p:grpSpPr>
        <p:sp>
          <p:nvSpPr>
            <p:cNvPr id="7" name="body-bit-width"/>
            <p:cNvSpPr txBox="1"/>
            <p:nvPr/>
          </p:nvSpPr>
          <p:spPr>
            <a:xfrm>
              <a:off x="827025" y="2305712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最大数据是4294967295，即2³²−1，要保留第31位。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使用uint32_t与1U&lt;&lt;31，不能沿用上一例的31层Trie。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48712"/>
            <a:ext cx="10526775" cy="839802"/>
            <a:chOff x="827025" y="3448712"/>
            <a:chExt cx="10526775" cy="839802"/>
          </a:xfrm>
        </p:grpSpPr>
        <p:sp>
          <p:nvSpPr>
            <p:cNvPr id="9" name="body-sum-width"/>
            <p:cNvSpPr txBox="1"/>
            <p:nvPr/>
          </p:nvSpPr>
          <p:spPr>
            <a:xfrm>
              <a:off x="827025" y="3448712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单个异或值能放入32位，总和却可能超出。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answer使用unsigned long long；2k次累加后再除以2。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591712"/>
            <a:ext cx="10526775" cy="1370938"/>
            <a:chOff x="827025" y="4591712"/>
            <a:chExt cx="10526775" cy="1370938"/>
          </a:xfrm>
        </p:grpSpPr>
        <p:sp>
          <p:nvSpPr>
            <p:cNvPr id="11" name="body-candidate-count"/>
            <p:cNvSpPr txBox="1"/>
            <p:nvPr/>
          </p:nvSpPr>
          <p:spPr>
            <a:xfrm>
              <a:off x="827025" y="4591712"/>
              <a:ext cx="10526775" cy="1370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共有n+1个前缀，包含s₀；相同前缀值保留全部次数。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一条候选序列最多n+1项，耗尽后不能再查询下一名。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用全零数组、重复前缀和最高位为1的数据，检查这些条件。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0192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把三个已证明的步骤连起来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01702"/>
            <a:chOff x="827025" y="2305712"/>
            <a:chExt cx="10526775" cy="801702"/>
          </a:xfrm>
        </p:grpSpPr>
        <p:sp>
          <p:nvSpPr>
            <p:cNvPr id="7" name="body-pair-proof"/>
            <p:cNvSpPr txBox="1"/>
            <p:nvPr/>
          </p:nvSpPr>
          <p:spPr>
            <a:xfrm>
              <a:off x="827025" y="2305712"/>
              <a:ext cx="105267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子段对应不同前缀下标对。有序配对让每个值出现两次，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额外的自配零值不改变前2k大之和。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315362"/>
            <a:ext cx="10526775" cy="430227"/>
            <a:chOff x="827025" y="3315362"/>
            <a:chExt cx="10526775" cy="430227"/>
          </a:xfrm>
        </p:grpSpPr>
        <p:sp>
          <p:nvSpPr>
            <p:cNvPr id="9" name="body-rank-proof"/>
            <p:cNvSpPr txBox="1"/>
            <p:nvPr/>
          </p:nvSpPr>
          <p:spPr>
            <a:xfrm>
              <a:off x="827025" y="33153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带计数Trie按高位优先准确取得每条候选序列的指定名次。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096412"/>
            <a:ext cx="10526775" cy="801702"/>
            <a:chOff x="827025" y="4096412"/>
            <a:chExt cx="10526775" cy="801702"/>
          </a:xfrm>
        </p:grpSpPr>
        <p:sp>
          <p:nvSpPr>
            <p:cNvPr id="11" name="body-merge-proof"/>
            <p:cNvSpPr txBox="1"/>
            <p:nvPr/>
          </p:nvSpPr>
          <p:spPr>
            <a:xfrm>
              <a:off x="827025" y="4096412"/>
              <a:ext cx="105267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堆顶是全局下一大候选，弹出后补入同序列下一项。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因此取出的前2k项总和除以2，就是目标答案。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025" y="5134637"/>
            <a:ext cx="10526775" cy="951838"/>
            <a:chOff x="827025" y="5134637"/>
            <a:chExt cx="10526775" cy="951838"/>
          </a:xfrm>
        </p:grpSpPr>
        <p:sp>
          <p:nvSpPr>
            <p:cNvPr id="13" name="body-complexity"/>
            <p:cNvSpPr txBox="1"/>
            <p:nvPr/>
          </p:nvSpPr>
          <p:spPr>
            <a:xfrm>
              <a:off x="827025" y="5134637"/>
              <a:ext cx="10526775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时间O((n+k)log A+k log n)，空间O(n log A)。</a:t>
              </a:r>
            </a:p>
            <a:p>
              <a:pPr algn="l">
                <a:lnSpc>
                  <a:spcPts val="330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这里log A=32：建Trie和查询按位走；堆每次弹入弹出各O(log n)。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593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同一棵计数Trie，还能按数值排名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15237"/>
            <a:ext cx="10526775" cy="858852"/>
            <a:chOff x="827025" y="2315237"/>
            <a:chExt cx="10526775" cy="858852"/>
          </a:xfrm>
        </p:grpSpPr>
        <p:sp>
          <p:nvSpPr>
            <p:cNvPr id="7" name="body-two-orders"/>
            <p:cNvSpPr txBox="1"/>
            <p:nvPr/>
          </p:nvSpPr>
          <p:spPr>
            <a:xfrm>
              <a:off x="827025" y="2315237"/>
              <a:ext cx="10526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数值从小到大：优先0分支，子树计数告诉我们它占多少名次。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异或从大到小：优先与查询数当前位相反的分支。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43962"/>
            <a:ext cx="10526775" cy="858852"/>
            <a:chOff x="827025" y="3543962"/>
            <a:chExt cx="10526775" cy="858852"/>
          </a:xfrm>
        </p:grpSpPr>
        <p:sp>
          <p:nvSpPr>
            <p:cNvPr id="9" name="body-updates"/>
            <p:cNvSpPr txBox="1"/>
            <p:nvPr/>
          </p:nvSpPr>
          <p:spPr>
            <a:xfrm>
              <a:off x="827025" y="3543962"/>
              <a:ext cx="10526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插入沿路径加计数；删除沿路径减计数。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结点仍存在但count为0时，查询不能把这条分支当作候选。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791737"/>
            <a:ext cx="10526775" cy="1237588"/>
            <a:chOff x="827025" y="4791737"/>
            <a:chExt cx="10526775" cy="1237588"/>
          </a:xfrm>
        </p:grpSpPr>
        <p:sp>
          <p:nvSpPr>
            <p:cNvPr id="11" name="body-signed-values"/>
            <p:cNvSpPr txBox="1"/>
            <p:nvPr/>
          </p:nvSpPr>
          <p:spPr>
            <a:xfrm>
              <a:off x="827025" y="4791737"/>
              <a:ext cx="10526775" cy="1237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负数的补码若直接按无符号数排序，顺序会出错。</a:t>
              </a:r>
            </a:p>
            <a:p>
              <a:pPr algn="l">
                <a:lnSpc>
                  <a:spcPts val="2925"/>
                </a:lnSpc>
                <a:spcBef>
                  <a:spcPts val="375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可翻转符号位得到保序编码，或在范围允许时加固定偏移。</a:t>
              </a:r>
            </a:p>
            <a:p>
              <a:pPr algn="l">
                <a:lnSpc>
                  <a:spcPts val="2925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这条路线可支持插入、删除、排名、第k小、前驱和后继。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section-title Placeholder Carrier"/>
          <p:cNvSpPr txBox="1"/>
          <p:nvPr>
            <p:ph type="title"/>
          </p:nvPr>
        </p:nvSpPr>
        <p:spPr>
          <a:xfrm>
            <a:off x="971550" y="2322195"/>
            <a:ext cx="3713226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课后习题与实验</a:t>
            </a:r>
          </a:p>
        </p:txBody>
      </p:sp>
      <p:sp>
        <p:nvSpPr>
          <p:cNvPr id="7" name="section-description Placeholder Carrier"/>
          <p:cNvSpPr txBox="1"/>
          <p:nvPr>
            <p:ph type="body" idx="2"/>
          </p:nvPr>
        </p:nvSpPr>
        <p:spPr>
          <a:xfrm>
            <a:off x="1017525" y="3982112"/>
            <a:ext cx="7342629" cy="85885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375"/>
              </a:lnSpc>
              <a:buNone/>
            </a:pPr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11道题：先看提示，再核对方法与关键答案。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习题8、9涉及可持久化与树路径，可学完第8、9章再回来。</a:t>
            </a:r>
          </a:p>
        </p:txBody>
      </p:sp>
    </p:spTree>
  </p:cSld>
  <p:clrMapOvr>
    <a:masterClrMapping/>
  </p:clrMapOvr>
  <p:transition p14:dur="350">
    <p:fade/>
  </p:transition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7016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习题1：最长前缀　P1470 / J0708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85163"/>
            <a:chOff x="827025" y="2305712"/>
            <a:chExt cx="10526775" cy="885163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305712"/>
              <a:ext cx="10526775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提示：设f[i]表示前i个字符能否由若干原语拼出。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如果f[i]为真，从i后面开始，哪些原语能接上？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77312"/>
            <a:ext cx="10526775" cy="1399513"/>
            <a:chOff x="827025" y="3677312"/>
            <a:chExt cx="10526775" cy="1399513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677312"/>
              <a:ext cx="10526775" cy="1399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答案：f[0]=true；把原语放进Trie。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从每个可达位置向后匹配，遇到终止结点，就标记新位置可达。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原语长度至多10，每次最多向后尝试10个字符。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553737"/>
            <a:ext cx="10526775" cy="504163"/>
            <a:chOff x="827025" y="5553737"/>
            <a:chExt cx="10526775" cy="504163"/>
          </a:xfrm>
        </p:grpSpPr>
        <p:sp>
          <p:nvSpPr>
            <p:cNvPr id="11" name="body-key-answer"/>
            <p:cNvSpPr txBox="1"/>
            <p:nvPr/>
          </p:nvSpPr>
          <p:spPr>
            <a:xfrm>
              <a:off x="827025" y="5553737"/>
              <a:ext cx="105267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输出最大的可达前缀长度，不要求整串都能拼出。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0860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习题2：测试　CF25E / J0709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58852"/>
            <a:chOff x="827025" y="2305712"/>
            <a:chExt cx="10526775" cy="858852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305712"/>
              <a:ext cx="10526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提示：三个字符串要放进最短的共同超串。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若一个串已经包含于另一个串，还需要单独为它安排位置吗？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58262"/>
            <a:ext cx="10526775" cy="1389988"/>
            <a:chOff x="827025" y="3658262"/>
            <a:chExt cx="10526775" cy="1389988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658262"/>
              <a:ext cx="10526775" cy="13899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答案：先删除被包含的串，再枚举剩余串的排列，至多6种。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计算每对字符串的最大“前串后缀—后串前缀”重叠。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一个排列的长度＝各串长度之和−相邻两对的重叠长度。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515637"/>
            <a:ext cx="10526775" cy="523213"/>
            <a:chOff x="827025" y="5515637"/>
            <a:chExt cx="10526775" cy="523213"/>
          </a:xfrm>
        </p:grpSpPr>
        <p:sp>
          <p:nvSpPr>
            <p:cNvPr id="11" name="body-minimum"/>
            <p:cNvSpPr txBox="1"/>
            <p:nvPr/>
          </p:nvSpPr>
          <p:spPr>
            <a:xfrm>
              <a:off x="827025" y="5515637"/>
              <a:ext cx="10526775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取所有排列的最小值；包含与重叠都可以用KMP计算。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40095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习题3：单词的周期　P3435 / J0710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904213"/>
            <a:chOff x="827025" y="2305712"/>
            <a:chExt cx="10526775" cy="904213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305712"/>
              <a:ext cx="10526775" cy="904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提示：这次求每个前缀的最大周期，周期必须短于该前缀。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由周期＝串长−border长度，应该选最长还是最短的border？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77312"/>
            <a:ext cx="10526775" cy="1380463"/>
            <a:chOff x="827025" y="3677312"/>
            <a:chExt cx="10526775" cy="1380463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677312"/>
              <a:ext cx="10526775" cy="1380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答案：沿pi链求最短非空border。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若长度为len的前缀有最短正border b，它的贡献为len−b。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没有非空border时，贡献为0；把所有前缀的贡献相加。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549" y="5500397"/>
            <a:ext cx="10525251" cy="657303"/>
            <a:chOff x="828549" y="5500397"/>
            <a:chExt cx="10525251" cy="657303"/>
          </a:xfrm>
        </p:grpSpPr>
        <p:sp>
          <p:nvSpPr>
            <p:cNvPr id="11" name="body-implementation"/>
            <p:cNvSpPr txBox="1"/>
            <p:nvPr/>
          </p:nvSpPr>
          <p:spPr>
            <a:xfrm>
              <a:off x="828549" y="5500397"/>
              <a:ext cx="10525251" cy="6573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用已算好的最短border递推，避免每个前缀都重新走完整条链。</a:t>
              </a:r>
              <a:br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总和使用64位整数；不要照搬“最长border求最短周期”的选择。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53938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习题4：动物园　P2375 / J0711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75638"/>
            <a:chOff x="827025" y="2305712"/>
            <a:chExt cx="10526775" cy="875638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305712"/>
              <a:ext cx="10526775" cy="875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提示：前缀和后缀不能重叠，border长度j必须满足2j≤len。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找到最长合法border以后，它的更短border是否也都合法？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72537"/>
            <a:ext cx="10526775" cy="1380463"/>
            <a:chOff x="827025" y="3572537"/>
            <a:chExt cx="10526775" cy="1380463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572537"/>
              <a:ext cx="10526775" cy="1380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答案：预处理cnt[0]=0，cnt[len]=cnt[pi[len−1]]+1。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cnt[len]数这一前缀及其非空border链上的项数。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匹配时沿pi回退到2j≤len，则合法非空border共有cnt[j]个。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401337"/>
            <a:ext cx="10526775" cy="754077"/>
            <a:chOff x="827025" y="5401337"/>
            <a:chExt cx="10526775" cy="754077"/>
          </a:xfrm>
        </p:grpSpPr>
        <p:sp>
          <p:nvSpPr>
            <p:cNvPr id="11" name="body-product"/>
            <p:cNvSpPr txBox="1"/>
            <p:nvPr/>
          </p:nvSpPr>
          <p:spPr>
            <a:xfrm>
              <a:off x="827025" y="5401337"/>
              <a:ext cx="10526775" cy="7540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每个前缀贡献cnt[j]+1，把它们相乘，对10⁹+7取模。</a:t>
              </a:r>
            </a:p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额外的1对应“不选择非空border”这一种情况。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7016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习题5：会议座位　P5149 / J0712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94688"/>
            <a:chOff x="827025" y="2305712"/>
            <a:chExt cx="10526775" cy="894688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305712"/>
              <a:ext cx="10526775" cy="894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提示：姓名只是人的标识，把原座位顺序改写成1到n。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新顺序换成编号后，最少相邻交换次数是哪一个熟悉的量？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77312"/>
            <a:ext cx="10526775" cy="1399513"/>
            <a:chOff x="827025" y="3677312"/>
            <a:chExt cx="10526775" cy="1399513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677312"/>
              <a:ext cx="10526775" cy="1399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答案：建立“姓名→原位置”的映射，读新顺序得到一个排列。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该排列的逆序对总数，就是最少相邻交换次数。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使用树状数组或归并排序计数，时间O(n log n)。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544212"/>
            <a:ext cx="10526775" cy="504163"/>
            <a:chOff x="827025" y="5544212"/>
            <a:chExt cx="10526775" cy="504163"/>
          </a:xfrm>
        </p:grpSpPr>
        <p:sp>
          <p:nvSpPr>
            <p:cNvPr id="11" name="body-details"/>
            <p:cNvSpPr txBox="1"/>
            <p:nvPr/>
          </p:nvSpPr>
          <p:spPr>
            <a:xfrm>
              <a:off x="827025" y="5544212"/>
              <a:ext cx="105267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姓名区分大小写；逆序对答案使用64位整数。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7016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习题6：秘密信道　P2922 / J0713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75638"/>
            <a:chOff x="827025" y="2305712"/>
            <a:chExt cx="10526775" cy="875638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305712"/>
              <a:ext cx="10526775" cy="875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提示：两个消息相容，等价于其中一个是另一个的前缀。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Trie上的较短消息在哪里？较长消息又在哪里？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58262"/>
            <a:ext cx="10526775" cy="1380463"/>
            <a:chOff x="827025" y="3658262"/>
            <a:chExt cx="10526775" cy="1380463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658262"/>
              <a:ext cx="10526775" cy="1380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答案：结点保存终止次数和子树中的消息总数。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查询时，累加路径上严格较短的终止消息。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若完整走到查询末端，再加该结点子树内的全部消息数。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496587"/>
            <a:ext cx="10526775" cy="580363"/>
            <a:chOff x="827025" y="5496587"/>
            <a:chExt cx="10526775" cy="580363"/>
          </a:xfrm>
        </p:grpSpPr>
        <p:sp>
          <p:nvSpPr>
            <p:cNvPr id="11" name="body-count-once"/>
            <p:cNvSpPr txBox="1"/>
            <p:nvPr/>
          </p:nvSpPr>
          <p:spPr>
            <a:xfrm>
              <a:off x="827025" y="5496587"/>
              <a:ext cx="10526775" cy="5803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等长消息只计一次；重复输入的消息按出现次数分别计数。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7016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习题7：阅读理解　P3879 / J0714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75638"/>
            <a:chOff x="827025" y="2305712"/>
            <a:chExt cx="10526775" cy="875638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305712"/>
              <a:ext cx="10526775" cy="875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提示：查询一个词在哪些文章中出现，可以反过来为词建索引。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一个词在同一篇文章里出现十次，答案中该文章应出现几次？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667787"/>
            <a:ext cx="10526775" cy="1418563"/>
            <a:chOff x="827025" y="3667787"/>
            <a:chExt cx="10526775" cy="1418563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667787"/>
              <a:ext cx="10526775" cy="14185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答案：Trie的终止结点保存包含该词的文章编号集合或位集。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读文章时加入编号，同一篇中重复出现只保留一次。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查询完整词，按文章编号从小到大输出保存的集合。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544212"/>
            <a:ext cx="10526775" cy="504163"/>
            <a:chOff x="827025" y="5544212"/>
            <a:chExt cx="10526775" cy="504163"/>
          </a:xfrm>
        </p:grpSpPr>
        <p:sp>
          <p:nvSpPr>
            <p:cNvPr id="11" name="body-terminal"/>
            <p:cNvSpPr txBox="1"/>
            <p:nvPr/>
          </p:nvSpPr>
          <p:spPr>
            <a:xfrm>
              <a:off x="827025" y="5544212"/>
              <a:ext cx="10526775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前缀路径存在仍不等于完整词出现；没有结果时输出空行。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40095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习题8：最大异或和　P4735 / J0715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39802"/>
            <a:chOff x="827025" y="2305712"/>
            <a:chExt cx="10526775" cy="839802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305712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提示：当前序列长N，查询p∈[l,r]时，先合并固定部分。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待求值aₚ xor … xor aₙ xor x，等于sₚ₋₁ xor (sₙ xor x)。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553487"/>
            <a:ext cx="10526775" cy="1399513"/>
            <a:chOff x="827025" y="3553487"/>
            <a:chExt cx="10526775" cy="1399513"/>
          </a:xfrm>
        </p:grpSpPr>
        <p:sp>
          <p:nvSpPr>
            <p:cNvPr id="9" name="body-answer"/>
            <p:cNvSpPr txBox="1"/>
            <p:nvPr/>
          </p:nvSpPr>
          <p:spPr>
            <a:xfrm>
              <a:off x="827025" y="3553487"/>
              <a:ext cx="10526775" cy="13995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答案：固定查询数sₙ xor x，候选是前缀下标[l−1,r−1]。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建立按前缀下标增长的可持久化Trie，用两个版本的计数差，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只在这个区间的候选中逐位贪心；追加元素时创建新版本。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5420387"/>
            <a:ext cx="10526775" cy="754077"/>
            <a:chOff x="827025" y="5420387"/>
            <a:chExt cx="10526775" cy="754077"/>
          </a:xfrm>
        </p:grpSpPr>
        <p:sp>
          <p:nvSpPr>
            <p:cNvPr id="11" name="body-prerequisite"/>
            <p:cNvSpPr txBox="1"/>
            <p:nvPr/>
          </p:nvSpPr>
          <p:spPr>
            <a:xfrm>
              <a:off x="827025" y="5420387"/>
              <a:ext cx="10526775" cy="7540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先学第8章可持久化，再完成实现。</a:t>
              </a:r>
            </a:p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版本下标约定要包含s₀，不能把[l−1,r−1]误写成[l,r]。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0860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习题9：异或　P4592 / J0716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839802"/>
            <a:chOff x="827025" y="2296187"/>
            <a:chExt cx="10526775" cy="839802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96187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提示：子树在DFS序中是一段连续区间。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路径查询则可以用两条根路径，减去重复包含的公共部分。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467762"/>
            <a:ext cx="10526775" cy="430227"/>
            <a:chOff x="827025" y="3467762"/>
            <a:chExt cx="10526775" cy="430227"/>
          </a:xfrm>
        </p:grpSpPr>
        <p:sp>
          <p:nvSpPr>
            <p:cNvPr id="9" name="body-subtree-answer"/>
            <p:cNvSpPr txBox="1"/>
            <p:nvPr/>
          </p:nvSpPr>
          <p:spPr>
            <a:xfrm>
              <a:off x="827025" y="3467762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答案：子树用DFS序区间的Trie版本差，查最大点权异或。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239287"/>
            <a:ext cx="10526775" cy="858852"/>
            <a:chOff x="827025" y="4239287"/>
            <a:chExt cx="10526775" cy="858852"/>
          </a:xfrm>
        </p:grpSpPr>
        <p:sp>
          <p:nvSpPr>
            <p:cNvPr id="11" name="body-path-answer"/>
            <p:cNvSpPr txBox="1"/>
            <p:nvPr/>
          </p:nvSpPr>
          <p:spPr>
            <a:xfrm>
              <a:off x="827025" y="4239287"/>
              <a:ext cx="10526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对点x、y，令z=LCA(x,y)，使用根路径版本的计数组合：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root[x] + root[y] − root[z] − root[parent(z)]。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471822"/>
            <a:ext cx="10525251" cy="676353"/>
            <a:chOff x="828549" y="5471822"/>
            <a:chExt cx="10525251" cy="676353"/>
          </a:xfrm>
        </p:grpSpPr>
        <p:sp>
          <p:nvSpPr>
            <p:cNvPr id="13" name="body-prerequisite"/>
            <p:cNvSpPr txBox="1"/>
            <p:nvPr/>
          </p:nvSpPr>
          <p:spPr>
            <a:xfrm>
              <a:off x="828549" y="5471822"/>
              <a:ext cx="10525251" cy="6763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这里处理点权，公共祖先z必须留下恰好一次。</a:t>
              </a:r>
              <a:br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需第8章可持久化、第9章DFS序与最近公共祖先知识。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63788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习题10：普通平衡树　P3369 / J0717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96187"/>
            <a:ext cx="10526775" cy="430227"/>
            <a:chOff x="827025" y="2296187"/>
            <a:chExt cx="10526775" cy="430227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96187"/>
              <a:ext cx="10526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提示：用带子树计数的0-1 Trie，按数值从小到大选择分支。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143912"/>
            <a:ext cx="10526775" cy="849327"/>
            <a:chOff x="827025" y="3143912"/>
            <a:chExt cx="10526775" cy="849327"/>
          </a:xfrm>
        </p:grpSpPr>
        <p:sp>
          <p:nvSpPr>
            <p:cNvPr id="9" name="body-basic-answer"/>
            <p:cNvSpPr txBox="1"/>
            <p:nvPr/>
          </p:nvSpPr>
          <p:spPr>
            <a:xfrm>
              <a:off x="827025" y="31439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答案：插入、删除沿路径增减计数；第k小用子树数量定位。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countLess(x)统计严格小于x的数量，排名是它加1。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363112"/>
            <a:ext cx="10526775" cy="849327"/>
            <a:chOff x="827025" y="4363112"/>
            <a:chExt cx="10526775" cy="849327"/>
          </a:xfrm>
        </p:grpSpPr>
        <p:sp>
          <p:nvSpPr>
            <p:cNvPr id="11" name="body-neighbors"/>
            <p:cNvSpPr txBox="1"/>
            <p:nvPr/>
          </p:nvSpPr>
          <p:spPr>
            <a:xfrm>
              <a:off x="827025" y="436311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严格前驱：kth(countLess(x))。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严格后继：kth(countLE(x)+1)，其中countLE统计≤x的数量。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624222"/>
            <a:ext cx="10525251" cy="462253"/>
            <a:chOff x="828549" y="5624222"/>
            <a:chExt cx="10525251" cy="462253"/>
          </a:xfrm>
        </p:grpSpPr>
        <p:sp>
          <p:nvSpPr>
            <p:cNvPr id="13" name="body-conditions"/>
            <p:cNvSpPr txBox="1"/>
            <p:nvPr/>
          </p:nvSpPr>
          <p:spPr>
            <a:xfrm>
              <a:off x="828549" y="5624222"/>
              <a:ext cx="10525251" cy="4622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负数先作保序编码；重复值保留次数；删除后不能进入计数为0的分支。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455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习题11：可乐　P6824 / J0718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286662"/>
            <a:ext cx="10526775" cy="839802"/>
            <a:chOff x="827025" y="2286662"/>
            <a:chExt cx="10526775" cy="839802"/>
          </a:xfrm>
        </p:grpSpPr>
        <p:sp>
          <p:nvSpPr>
            <p:cNvPr id="7" name="body-hint"/>
            <p:cNvSpPr txBox="1"/>
            <p:nvPr/>
          </p:nvSpPr>
          <p:spPr>
            <a:xfrm>
              <a:off x="827025" y="2286662"/>
              <a:ext cx="105267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提示：选择同一个x，使满足a xor x≤k的数尽量多。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从高位比较：已经小于k的分支，后面的低位还有限制吗？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362987"/>
            <a:ext cx="10526775" cy="782652"/>
            <a:chOff x="827025" y="3362987"/>
            <a:chExt cx="10526775" cy="782652"/>
          </a:xfrm>
        </p:grpSpPr>
        <p:sp>
          <p:nvSpPr>
            <p:cNvPr id="9" name="body-state"/>
            <p:cNvSpPr txBox="1"/>
            <p:nvPr/>
          </p:nvSpPr>
          <p:spPr>
            <a:xfrm>
              <a:off x="827025" y="3362987"/>
              <a:ext cx="10526775" cy="7826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令F(u,b)为当前结点还能保留的最多数量，L、R是左右孩子。</a:t>
              </a:r>
            </a:p>
            <a:p>
              <a:pPr algn="l">
                <a:lnSpc>
                  <a:spcPts val="2775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下面F(L)、F(R)均表示递归处理下一位b−1。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305962"/>
            <a:ext cx="10526775" cy="849327"/>
            <a:chOff x="827025" y="4305962"/>
            <a:chExt cx="10526775" cy="849327"/>
          </a:xfrm>
        </p:grpSpPr>
        <p:sp>
          <p:nvSpPr>
            <p:cNvPr id="11" name="body-recurrence"/>
            <p:cNvSpPr txBox="1"/>
            <p:nvPr/>
          </p:nvSpPr>
          <p:spPr>
            <a:xfrm>
              <a:off x="827025" y="4305962"/>
              <a:ext cx="105267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k的这一位为0：F(u,b)=max(F(L),F(R))。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k的这一位为1：max(size(L)+F(R),size(R)+F(L))。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367047"/>
            <a:ext cx="10525251" cy="728953"/>
            <a:chOff x="828549" y="5367047"/>
            <a:chExt cx="10525251" cy="728953"/>
          </a:xfrm>
        </p:grpSpPr>
        <p:sp>
          <p:nvSpPr>
            <p:cNvPr id="13" name="body-meaning"/>
            <p:cNvSpPr txBox="1"/>
            <p:nvPr/>
          </p:nvSpPr>
          <p:spPr>
            <a:xfrm>
              <a:off x="828549" y="5367047"/>
              <a:ext cx="10525251" cy="7289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前缀已小的一支全部计入；仍相等的一支继续递归。</a:t>
              </a:r>
              <a:br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b&lt;0时返回该叶子的count；空结点返回0。相同数按出现次数计算。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77756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第7章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78662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哪些信息值得保留，哪些工作可以省下？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25" y="2305712"/>
            <a:ext cx="10526775" cy="801702"/>
            <a:chOff x="827025" y="2305712"/>
            <a:chExt cx="10526775" cy="801702"/>
          </a:xfrm>
        </p:grpSpPr>
        <p:sp>
          <p:nvSpPr>
            <p:cNvPr id="7" name="body-kmp"/>
            <p:cNvSpPr txBox="1"/>
            <p:nvPr/>
          </p:nvSpPr>
          <p:spPr>
            <a:xfrm>
              <a:off x="827025" y="2305712"/>
              <a:ext cx="105267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KMP保留已经匹配的后缀。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失配时沿border链寻找合法候选，文本指针不用退回去。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7025" y="3305837"/>
            <a:ext cx="10526775" cy="801702"/>
            <a:chOff x="827025" y="3305837"/>
            <a:chExt cx="10526775" cy="801702"/>
          </a:xfrm>
        </p:grpSpPr>
        <p:sp>
          <p:nvSpPr>
            <p:cNvPr id="9" name="body-trie"/>
            <p:cNvSpPr txBox="1"/>
            <p:nvPr/>
          </p:nvSpPr>
          <p:spPr>
            <a:xfrm>
              <a:off x="827025" y="3305837"/>
              <a:ext cx="105267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Trie让公共前缀只保存一条路径。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终止标记、点名状态、出现次数，分别放在它们所属的位置。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7025" y="4315487"/>
            <a:ext cx="10526775" cy="801702"/>
            <a:chOff x="827025" y="4315487"/>
            <a:chExt cx="10526775" cy="801702"/>
          </a:xfrm>
        </p:grpSpPr>
        <p:sp>
          <p:nvSpPr>
            <p:cNvPr id="11" name="body-xor"/>
            <p:cNvSpPr txBox="1"/>
            <p:nvPr/>
          </p:nvSpPr>
          <p:spPr>
            <a:xfrm>
              <a:off x="827025" y="4315487"/>
              <a:ext cx="105267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0-1 Trie按高位筛选，计数决定排名。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堆只保留每条候选序列当前的最大值，需要时再补下一项。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5471822"/>
            <a:ext cx="10525251" cy="676353"/>
            <a:chOff x="828549" y="5471822"/>
            <a:chExt cx="10525251" cy="676353"/>
          </a:xfrm>
        </p:grpSpPr>
        <p:sp>
          <p:nvSpPr>
            <p:cNvPr id="13" name="body-final-check"/>
            <p:cNvSpPr txBox="1"/>
            <p:nvPr/>
          </p:nvSpPr>
          <p:spPr>
            <a:xfrm>
              <a:off x="828549" y="5471822"/>
              <a:ext cx="10525251" cy="6763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写完程序再检查：下标起点、重叠匹配、完整词标记、重复次数、</a:t>
              </a:r>
              <a:br/>
              <a:r>
                <a:rPr lang="zh-CN" sz="19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最高有效位，以及累加答案所需的整数范围。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477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76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2026-10-08T06:08:43Z</dcterms:created>
  <dcterms:modified xsi:type="dcterms:W3CDTF">2026-10-08T06:08:43Z</dcterms:modified>
  <cp:category/>
  <cp:contentStatus/>
</cp:coreProperties>
</file>