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83"/>
  </p:notesMasterIdLst>
  <p:sldIdLst>
    <p:sldId id="256" r:id="rId84"/>
    <p:sldId id="257" r:id="rId85"/>
    <p:sldId id="258" r:id="rId86"/>
    <p:sldId id="259" r:id="rId87"/>
    <p:sldId id="260" r:id="rId88"/>
    <p:sldId id="261" r:id="rId89"/>
    <p:sldId id="262" r:id="rId90"/>
    <p:sldId id="263" r:id="rId91"/>
    <p:sldId id="264" r:id="rId92"/>
    <p:sldId id="265" r:id="rId93"/>
    <p:sldId id="266" r:id="rId94"/>
    <p:sldId id="267" r:id="rId95"/>
    <p:sldId id="268" r:id="rId96"/>
    <p:sldId id="269" r:id="rId97"/>
    <p:sldId id="270" r:id="rId98"/>
    <p:sldId id="271" r:id="rId99"/>
    <p:sldId id="272" r:id="rId100"/>
    <p:sldId id="273" r:id="rId101"/>
    <p:sldId id="274" r:id="rId102"/>
    <p:sldId id="275" r:id="rId103"/>
    <p:sldId id="276" r:id="rId104"/>
    <p:sldId id="277" r:id="rId105"/>
    <p:sldId id="278" r:id="rId106"/>
    <p:sldId id="279" r:id="rId107"/>
    <p:sldId id="280" r:id="rId108"/>
    <p:sldId id="281" r:id="rId109"/>
    <p:sldId id="282" r:id="rId110"/>
    <p:sldId id="283" r:id="rId111"/>
    <p:sldId id="284" r:id="rId112"/>
    <p:sldId id="285" r:id="rId113"/>
    <p:sldId id="286" r:id="rId114"/>
    <p:sldId id="287" r:id="rId115"/>
    <p:sldId id="288" r:id="rId116"/>
    <p:sldId id="289" r:id="rId117"/>
    <p:sldId id="290" r:id="rId118"/>
    <p:sldId id="291" r:id="rId119"/>
    <p:sldId id="292" r:id="rId120"/>
    <p:sldId id="293" r:id="rId121"/>
    <p:sldId id="294" r:id="rId122"/>
    <p:sldId id="295" r:id="rId123"/>
    <p:sldId id="296" r:id="rId124"/>
    <p:sldId id="297" r:id="rId125"/>
    <p:sldId id="298" r:id="rId126"/>
    <p:sldId id="299" r:id="rId127"/>
    <p:sldId id="300" r:id="rId128"/>
    <p:sldId id="301" r:id="rId129"/>
    <p:sldId id="302" r:id="rId130"/>
    <p:sldId id="303" r:id="rId131"/>
    <p:sldId id="304" r:id="rId132"/>
    <p:sldId id="305" r:id="rId133"/>
    <p:sldId id="306" r:id="rId134"/>
    <p:sldId id="307" r:id="rId135"/>
    <p:sldId id="308" r:id="rId136"/>
    <p:sldId id="309" r:id="rId137"/>
    <p:sldId id="310" r:id="rId138"/>
    <p:sldId id="311" r:id="rId139"/>
    <p:sldId id="312" r:id="rId140"/>
    <p:sldId id="313" r:id="rId141"/>
    <p:sldId id="314" r:id="rId142"/>
    <p:sldId id="315" r:id="rId143"/>
    <p:sldId id="316" r:id="rId144"/>
    <p:sldId id="317" r:id="rId145"/>
    <p:sldId id="318" r:id="rId146"/>
    <p:sldId id="319" r:id="rId147"/>
    <p:sldId id="320" r:id="rId148"/>
    <p:sldId id="321" r:id="rId149"/>
    <p:sldId id="322" r:id="rId150"/>
    <p:sldId id="323" r:id="rId151"/>
    <p:sldId id="324" r:id="rId152"/>
    <p:sldId id="325" r:id="rId153"/>
    <p:sldId id="326" r:id="rId154"/>
    <p:sldId id="327" r:id="rId155"/>
    <p:sldId id="328" r:id="rId156"/>
    <p:sldId id="329" r:id="rId157"/>
    <p:sldId id="330" r:id="rId158"/>
    <p:sldId id="331" r:id="rId159"/>
    <p:sldId id="332" r:id="rId160"/>
    <p:sldId id="333" r:id="rId161"/>
    <p:sldId id="334" r:id="rId162"/>
    <p:sldId id="335" r:id="rId163"/>
    <p:sldId id="336" r:id="rId164"/>
    <p:sldId id="337" r:id="rId165"/>
    <p:sldId id="338" r:id="rId166"/>
    <p:sldId id="339" r:id="rId167"/>
    <p:sldId id="340" r:id="rId168"/>
    <p:sldId id="341" r:id="rId169"/>
    <p:sldId id="342" r:id="rId170"/>
    <p:sldId id="343" r:id="rId171"/>
    <p:sldId id="344" r:id="rId172"/>
    <p:sldId id="345" r:id="rId173"/>
    <p:sldId id="346" r:id="rId174"/>
    <p:sldId id="347" r:id="rId175"/>
    <p:sldId id="348" r:id="rId176"/>
    <p:sldId id="349" r:id="rId177"/>
    <p:sldId id="350" r:id="rId178"/>
    <p:sldId id="351" r:id="rId179"/>
    <p:sldId id="352" r:id="rId180"/>
    <p:sldId id="353" r:id="rId181"/>
    <p:sldId id="354" r:id="rId182"/>
    <p:sldId id="355" r:id="rId183"/>
    <p:sldId id="356" r:id="rId184"/>
    <p:sldId id="357" r:id="rId185"/>
    <p:sldId id="358" r:id="rId186"/>
    <p:sldId id="359" r:id="rId187"/>
    <p:sldId id="360" r:id="rId188"/>
    <p:sldId id="361" r:id="rId189"/>
    <p:sldId id="362" r:id="rId190"/>
    <p:sldId id="363" r:id="rId191"/>
    <p:sldId id="364" r:id="rId192"/>
    <p:sldId id="365" r:id="rId193"/>
    <p:sldId id="366" r:id="rId194"/>
    <p:sldId id="367" r:id="rId195"/>
    <p:sldId id="368" r:id="rId196"/>
    <p:sldId id="369" r:id="rId197"/>
    <p:sldId id="370" r:id="rId198"/>
    <p:sldId id="371" r:id="rId199"/>
    <p:sldId id="372" r:id="rId200"/>
    <p:sldId id="373" r:id="rId201"/>
    <p:sldId id="374" r:id="rId202"/>
    <p:sldId id="375" r:id="rId203"/>
    <p:sldId id="376" r:id="rId204"/>
    <p:sldId id="377" r:id="rId205"/>
    <p:sldId id="378" r:id="rId206"/>
    <p:sldId id="379" r:id="rId207"/>
    <p:sldId id="380" r:id="rId208"/>
    <p:sldId id="381" r:id="rId209"/>
    <p:sldId id="382" r:id="rId210"/>
    <p:sldId id="383" r:id="rId211"/>
    <p:sldId id="384" r:id="rId212"/>
    <p:sldId id="385" r:id="rId213"/>
    <p:sldId id="386" r:id="rId214"/>
    <p:sldId id="387" r:id="rId215"/>
    <p:sldId id="388" r:id="rId216"/>
    <p:sldId id="389" r:id="rId217"/>
    <p:sldId id="390" r:id="rId218"/>
    <p:sldId id="391" r:id="rId219"/>
    <p:sldId id="392" r:id="rId220"/>
    <p:sldId id="393" r:id="rId221"/>
    <p:sldId id="394" r:id="rId222"/>
    <p:sldId id="395" r:id="rId223"/>
    <p:sldId id="396" r:id="rId224"/>
    <p:sldId id="397" r:id="rId225"/>
    <p:sldId id="398" r:id="rId22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printerSettings" Target="printerSettings/printerSettings1.bin" /><Relationship Id="rId3" Type="http://schemas.openxmlformats.org/officeDocument/2006/relationships/presProps" Target="presProps.xml" /><Relationship Id="rId4" Type="http://schemas.openxmlformats.org/officeDocument/2006/relationships/viewProps" Target="viewProps.xml" /><Relationship Id="rId5" Type="http://schemas.openxmlformats.org/officeDocument/2006/relationships/theme" Target="theme/theme1.xml" /><Relationship Id="rId6" Type="http://schemas.openxmlformats.org/officeDocument/2006/relationships/tableStyles" Target="tableStyles.xml" /><Relationship Id="rId83" Type="http://schemas.openxmlformats.org/officeDocument/2006/relationships/notesMaster" Target="notesMasters/notesMaster1.xml" />
<Relationship Id="rId84" Type="http://schemas.openxmlformats.org/officeDocument/2006/relationships/slide" Target="slides/slide1.xml" /><Relationship Id="rId85" Type="http://schemas.openxmlformats.org/officeDocument/2006/relationships/slide" Target="slides/slide2.xml" /><Relationship Id="rId86" Type="http://schemas.openxmlformats.org/officeDocument/2006/relationships/slide" Target="slides/slide3.xml" /><Relationship Id="rId87" Type="http://schemas.openxmlformats.org/officeDocument/2006/relationships/slide" Target="slides/slide4.xml" /><Relationship Id="rId88" Type="http://schemas.openxmlformats.org/officeDocument/2006/relationships/slide" Target="slides/slide5.xml" /><Relationship Id="rId89" Type="http://schemas.openxmlformats.org/officeDocument/2006/relationships/slide" Target="slides/slide6.xml" /><Relationship Id="rId90" Type="http://schemas.openxmlformats.org/officeDocument/2006/relationships/slide" Target="slides/slide7.xml" /><Relationship Id="rId91" Type="http://schemas.openxmlformats.org/officeDocument/2006/relationships/slide" Target="slides/slide8.xml" /><Relationship Id="rId92" Type="http://schemas.openxmlformats.org/officeDocument/2006/relationships/slide" Target="slides/slide9.xml" /><Relationship Id="rId93" Type="http://schemas.openxmlformats.org/officeDocument/2006/relationships/slide" Target="slides/slide10.xml" /><Relationship Id="rId94" Type="http://schemas.openxmlformats.org/officeDocument/2006/relationships/slide" Target="slides/slide11.xml" /><Relationship Id="rId95" Type="http://schemas.openxmlformats.org/officeDocument/2006/relationships/slide" Target="slides/slide12.xml" /><Relationship Id="rId96" Type="http://schemas.openxmlformats.org/officeDocument/2006/relationships/slide" Target="slides/slide13.xml" /><Relationship Id="rId97" Type="http://schemas.openxmlformats.org/officeDocument/2006/relationships/slide" Target="slides/slide14.xml" /><Relationship Id="rId98" Type="http://schemas.openxmlformats.org/officeDocument/2006/relationships/slide" Target="slides/slide15.xml" /><Relationship Id="rId99" Type="http://schemas.openxmlformats.org/officeDocument/2006/relationships/slide" Target="slides/slide16.xml" /><Relationship Id="rId100" Type="http://schemas.openxmlformats.org/officeDocument/2006/relationships/slide" Target="slides/slide17.xml" /><Relationship Id="rId101" Type="http://schemas.openxmlformats.org/officeDocument/2006/relationships/slide" Target="slides/slide18.xml" /><Relationship Id="rId102" Type="http://schemas.openxmlformats.org/officeDocument/2006/relationships/slide" Target="slides/slide19.xml" /><Relationship Id="rId103" Type="http://schemas.openxmlformats.org/officeDocument/2006/relationships/slide" Target="slides/slide20.xml" /><Relationship Id="rId104" Type="http://schemas.openxmlformats.org/officeDocument/2006/relationships/slide" Target="slides/slide21.xml" /><Relationship Id="rId105" Type="http://schemas.openxmlformats.org/officeDocument/2006/relationships/slide" Target="slides/slide22.xml" /><Relationship Id="rId106" Type="http://schemas.openxmlformats.org/officeDocument/2006/relationships/slide" Target="slides/slide23.xml" /><Relationship Id="rId107" Type="http://schemas.openxmlformats.org/officeDocument/2006/relationships/slide" Target="slides/slide24.xml" /><Relationship Id="rId108" Type="http://schemas.openxmlformats.org/officeDocument/2006/relationships/slide" Target="slides/slide25.xml" /><Relationship Id="rId109" Type="http://schemas.openxmlformats.org/officeDocument/2006/relationships/slide" Target="slides/slide26.xml" /><Relationship Id="rId110" Type="http://schemas.openxmlformats.org/officeDocument/2006/relationships/slide" Target="slides/slide27.xml" /><Relationship Id="rId111" Type="http://schemas.openxmlformats.org/officeDocument/2006/relationships/slide" Target="slides/slide28.xml" /><Relationship Id="rId112" Type="http://schemas.openxmlformats.org/officeDocument/2006/relationships/slide" Target="slides/slide29.xml" /><Relationship Id="rId113" Type="http://schemas.openxmlformats.org/officeDocument/2006/relationships/slide" Target="slides/slide30.xml" /><Relationship Id="rId114" Type="http://schemas.openxmlformats.org/officeDocument/2006/relationships/slide" Target="slides/slide31.xml" /><Relationship Id="rId115" Type="http://schemas.openxmlformats.org/officeDocument/2006/relationships/slide" Target="slides/slide32.xml" /><Relationship Id="rId116" Type="http://schemas.openxmlformats.org/officeDocument/2006/relationships/slide" Target="slides/slide33.xml" /><Relationship Id="rId117" Type="http://schemas.openxmlformats.org/officeDocument/2006/relationships/slide" Target="slides/slide34.xml" /><Relationship Id="rId118" Type="http://schemas.openxmlformats.org/officeDocument/2006/relationships/slide" Target="slides/slide35.xml" /><Relationship Id="rId119" Type="http://schemas.openxmlformats.org/officeDocument/2006/relationships/slide" Target="slides/slide36.xml" /><Relationship Id="rId120" Type="http://schemas.openxmlformats.org/officeDocument/2006/relationships/slide" Target="slides/slide37.xml" /><Relationship Id="rId121" Type="http://schemas.openxmlformats.org/officeDocument/2006/relationships/slide" Target="slides/slide38.xml" /><Relationship Id="rId122" Type="http://schemas.openxmlformats.org/officeDocument/2006/relationships/slide" Target="slides/slide39.xml" /><Relationship Id="rId123" Type="http://schemas.openxmlformats.org/officeDocument/2006/relationships/slide" Target="slides/slide40.xml" /><Relationship Id="rId124" Type="http://schemas.openxmlformats.org/officeDocument/2006/relationships/slide" Target="slides/slide41.xml" /><Relationship Id="rId125" Type="http://schemas.openxmlformats.org/officeDocument/2006/relationships/slide" Target="slides/slide42.xml" /><Relationship Id="rId126" Type="http://schemas.openxmlformats.org/officeDocument/2006/relationships/slide" Target="slides/slide43.xml" /><Relationship Id="rId127" Type="http://schemas.openxmlformats.org/officeDocument/2006/relationships/slide" Target="slides/slide44.xml" /><Relationship Id="rId128" Type="http://schemas.openxmlformats.org/officeDocument/2006/relationships/slide" Target="slides/slide45.xml" /><Relationship Id="rId129" Type="http://schemas.openxmlformats.org/officeDocument/2006/relationships/slide" Target="slides/slide46.xml" /><Relationship Id="rId130" Type="http://schemas.openxmlformats.org/officeDocument/2006/relationships/slide" Target="slides/slide47.xml" /><Relationship Id="rId131" Type="http://schemas.openxmlformats.org/officeDocument/2006/relationships/slide" Target="slides/slide48.xml" /><Relationship Id="rId132" Type="http://schemas.openxmlformats.org/officeDocument/2006/relationships/slide" Target="slides/slide49.xml" /><Relationship Id="rId133" Type="http://schemas.openxmlformats.org/officeDocument/2006/relationships/slide" Target="slides/slide50.xml" /><Relationship Id="rId134" Type="http://schemas.openxmlformats.org/officeDocument/2006/relationships/slide" Target="slides/slide51.xml" /><Relationship Id="rId135" Type="http://schemas.openxmlformats.org/officeDocument/2006/relationships/slide" Target="slides/slide52.xml" /><Relationship Id="rId136" Type="http://schemas.openxmlformats.org/officeDocument/2006/relationships/slide" Target="slides/slide53.xml" /><Relationship Id="rId137" Type="http://schemas.openxmlformats.org/officeDocument/2006/relationships/slide" Target="slides/slide54.xml" /><Relationship Id="rId138" Type="http://schemas.openxmlformats.org/officeDocument/2006/relationships/slide" Target="slides/slide55.xml" /><Relationship Id="rId139" Type="http://schemas.openxmlformats.org/officeDocument/2006/relationships/slide" Target="slides/slide56.xml" /><Relationship Id="rId140" Type="http://schemas.openxmlformats.org/officeDocument/2006/relationships/slide" Target="slides/slide57.xml" /><Relationship Id="rId141" Type="http://schemas.openxmlformats.org/officeDocument/2006/relationships/slide" Target="slides/slide58.xml" /><Relationship Id="rId142" Type="http://schemas.openxmlformats.org/officeDocument/2006/relationships/slide" Target="slides/slide59.xml" /><Relationship Id="rId143" Type="http://schemas.openxmlformats.org/officeDocument/2006/relationships/slide" Target="slides/slide60.xml" /><Relationship Id="rId144" Type="http://schemas.openxmlformats.org/officeDocument/2006/relationships/slide" Target="slides/slide61.xml" /><Relationship Id="rId145" Type="http://schemas.openxmlformats.org/officeDocument/2006/relationships/slide" Target="slides/slide62.xml" /><Relationship Id="rId146" Type="http://schemas.openxmlformats.org/officeDocument/2006/relationships/slide" Target="slides/slide63.xml" /><Relationship Id="rId147" Type="http://schemas.openxmlformats.org/officeDocument/2006/relationships/slide" Target="slides/slide64.xml" /><Relationship Id="rId148" Type="http://schemas.openxmlformats.org/officeDocument/2006/relationships/slide" Target="slides/slide65.xml" /><Relationship Id="rId149" Type="http://schemas.openxmlformats.org/officeDocument/2006/relationships/slide" Target="slides/slide66.xml" /><Relationship Id="rId150" Type="http://schemas.openxmlformats.org/officeDocument/2006/relationships/slide" Target="slides/slide67.xml" /><Relationship Id="rId151" Type="http://schemas.openxmlformats.org/officeDocument/2006/relationships/slide" Target="slides/slide68.xml" /><Relationship Id="rId152" Type="http://schemas.openxmlformats.org/officeDocument/2006/relationships/slide" Target="slides/slide69.xml" /><Relationship Id="rId153" Type="http://schemas.openxmlformats.org/officeDocument/2006/relationships/slide" Target="slides/slide70.xml" /><Relationship Id="rId154" Type="http://schemas.openxmlformats.org/officeDocument/2006/relationships/slide" Target="slides/slide71.xml" /><Relationship Id="rId155" Type="http://schemas.openxmlformats.org/officeDocument/2006/relationships/slide" Target="slides/slide72.xml" /><Relationship Id="rId156" Type="http://schemas.openxmlformats.org/officeDocument/2006/relationships/slide" Target="slides/slide73.xml" /><Relationship Id="rId157" Type="http://schemas.openxmlformats.org/officeDocument/2006/relationships/slide" Target="slides/slide74.xml" /><Relationship Id="rId158" Type="http://schemas.openxmlformats.org/officeDocument/2006/relationships/slide" Target="slides/slide75.xml" /><Relationship Id="rId159" Type="http://schemas.openxmlformats.org/officeDocument/2006/relationships/slide" Target="slides/slide76.xml" /><Relationship Id="rId160" Type="http://schemas.openxmlformats.org/officeDocument/2006/relationships/slide" Target="slides/slide77.xml" /><Relationship Id="rId161" Type="http://schemas.openxmlformats.org/officeDocument/2006/relationships/slide" Target="slides/slide78.xml" /><Relationship Id="rId162" Type="http://schemas.openxmlformats.org/officeDocument/2006/relationships/slide" Target="slides/slide79.xml" /><Relationship Id="rId163" Type="http://schemas.openxmlformats.org/officeDocument/2006/relationships/slide" Target="slides/slide80.xml" /><Relationship Id="rId164" Type="http://schemas.openxmlformats.org/officeDocument/2006/relationships/slide" Target="slides/slide81.xml" /><Relationship Id="rId165" Type="http://schemas.openxmlformats.org/officeDocument/2006/relationships/slide" Target="slides/slide82.xml" /><Relationship Id="rId166" Type="http://schemas.openxmlformats.org/officeDocument/2006/relationships/slide" Target="slides/slide83.xml" /><Relationship Id="rId167" Type="http://schemas.openxmlformats.org/officeDocument/2006/relationships/slide" Target="slides/slide84.xml" /><Relationship Id="rId168" Type="http://schemas.openxmlformats.org/officeDocument/2006/relationships/slide" Target="slides/slide85.xml" /><Relationship Id="rId169" Type="http://schemas.openxmlformats.org/officeDocument/2006/relationships/slide" Target="slides/slide86.xml" /><Relationship Id="rId170" Type="http://schemas.openxmlformats.org/officeDocument/2006/relationships/slide" Target="slides/slide87.xml" /><Relationship Id="rId171" Type="http://schemas.openxmlformats.org/officeDocument/2006/relationships/slide" Target="slides/slide88.xml" /><Relationship Id="rId172" Type="http://schemas.openxmlformats.org/officeDocument/2006/relationships/slide" Target="slides/slide89.xml" /><Relationship Id="rId173" Type="http://schemas.openxmlformats.org/officeDocument/2006/relationships/slide" Target="slides/slide90.xml" /><Relationship Id="rId174" Type="http://schemas.openxmlformats.org/officeDocument/2006/relationships/slide" Target="slides/slide91.xml" /><Relationship Id="rId175" Type="http://schemas.openxmlformats.org/officeDocument/2006/relationships/slide" Target="slides/slide92.xml" /><Relationship Id="rId176" Type="http://schemas.openxmlformats.org/officeDocument/2006/relationships/slide" Target="slides/slide93.xml" /><Relationship Id="rId177" Type="http://schemas.openxmlformats.org/officeDocument/2006/relationships/slide" Target="slides/slide94.xml" /><Relationship Id="rId178" Type="http://schemas.openxmlformats.org/officeDocument/2006/relationships/slide" Target="slides/slide95.xml" /><Relationship Id="rId179" Type="http://schemas.openxmlformats.org/officeDocument/2006/relationships/slide" Target="slides/slide96.xml" /><Relationship Id="rId180" Type="http://schemas.openxmlformats.org/officeDocument/2006/relationships/slide" Target="slides/slide97.xml" /><Relationship Id="rId181" Type="http://schemas.openxmlformats.org/officeDocument/2006/relationships/slide" Target="slides/slide98.xml" /><Relationship Id="rId182" Type="http://schemas.openxmlformats.org/officeDocument/2006/relationships/slide" Target="slides/slide99.xml" /><Relationship Id="rId183" Type="http://schemas.openxmlformats.org/officeDocument/2006/relationships/slide" Target="slides/slide100.xml" /><Relationship Id="rId184" Type="http://schemas.openxmlformats.org/officeDocument/2006/relationships/slide" Target="slides/slide101.xml" /><Relationship Id="rId185" Type="http://schemas.openxmlformats.org/officeDocument/2006/relationships/slide" Target="slides/slide102.xml" /><Relationship Id="rId186" Type="http://schemas.openxmlformats.org/officeDocument/2006/relationships/slide" Target="slides/slide103.xml" /><Relationship Id="rId187" Type="http://schemas.openxmlformats.org/officeDocument/2006/relationships/slide" Target="slides/slide104.xml" /><Relationship Id="rId188" Type="http://schemas.openxmlformats.org/officeDocument/2006/relationships/slide" Target="slides/slide105.xml" /><Relationship Id="rId189" Type="http://schemas.openxmlformats.org/officeDocument/2006/relationships/slide" Target="slides/slide106.xml" /><Relationship Id="rId190" Type="http://schemas.openxmlformats.org/officeDocument/2006/relationships/slide" Target="slides/slide107.xml" /><Relationship Id="rId191" Type="http://schemas.openxmlformats.org/officeDocument/2006/relationships/slide" Target="slides/slide108.xml" /><Relationship Id="rId192" Type="http://schemas.openxmlformats.org/officeDocument/2006/relationships/slide" Target="slides/slide109.xml" /><Relationship Id="rId193" Type="http://schemas.openxmlformats.org/officeDocument/2006/relationships/slide" Target="slides/slide110.xml" /><Relationship Id="rId194" Type="http://schemas.openxmlformats.org/officeDocument/2006/relationships/slide" Target="slides/slide111.xml" /><Relationship Id="rId195" Type="http://schemas.openxmlformats.org/officeDocument/2006/relationships/slide" Target="slides/slide112.xml" /><Relationship Id="rId196" Type="http://schemas.openxmlformats.org/officeDocument/2006/relationships/slide" Target="slides/slide113.xml" /><Relationship Id="rId197" Type="http://schemas.openxmlformats.org/officeDocument/2006/relationships/slide" Target="slides/slide114.xml" /><Relationship Id="rId198" Type="http://schemas.openxmlformats.org/officeDocument/2006/relationships/slide" Target="slides/slide115.xml" /><Relationship Id="rId199" Type="http://schemas.openxmlformats.org/officeDocument/2006/relationships/slide" Target="slides/slide116.xml" /><Relationship Id="rId200" Type="http://schemas.openxmlformats.org/officeDocument/2006/relationships/slide" Target="slides/slide117.xml" /><Relationship Id="rId201" Type="http://schemas.openxmlformats.org/officeDocument/2006/relationships/slide" Target="slides/slide118.xml" /><Relationship Id="rId202" Type="http://schemas.openxmlformats.org/officeDocument/2006/relationships/slide" Target="slides/slide119.xml" /><Relationship Id="rId203" Type="http://schemas.openxmlformats.org/officeDocument/2006/relationships/slide" Target="slides/slide120.xml" /><Relationship Id="rId204" Type="http://schemas.openxmlformats.org/officeDocument/2006/relationships/slide" Target="slides/slide121.xml" /><Relationship Id="rId205" Type="http://schemas.openxmlformats.org/officeDocument/2006/relationships/slide" Target="slides/slide122.xml" /><Relationship Id="rId206" Type="http://schemas.openxmlformats.org/officeDocument/2006/relationships/slide" Target="slides/slide123.xml" /><Relationship Id="rId207" Type="http://schemas.openxmlformats.org/officeDocument/2006/relationships/slide" Target="slides/slide124.xml" /><Relationship Id="rId208" Type="http://schemas.openxmlformats.org/officeDocument/2006/relationships/slide" Target="slides/slide125.xml" /><Relationship Id="rId209" Type="http://schemas.openxmlformats.org/officeDocument/2006/relationships/slide" Target="slides/slide126.xml" /><Relationship Id="rId210" Type="http://schemas.openxmlformats.org/officeDocument/2006/relationships/slide" Target="slides/slide127.xml" /><Relationship Id="rId211" Type="http://schemas.openxmlformats.org/officeDocument/2006/relationships/slide" Target="slides/slide128.xml" /><Relationship Id="rId212" Type="http://schemas.openxmlformats.org/officeDocument/2006/relationships/slide" Target="slides/slide129.xml" /><Relationship Id="rId213" Type="http://schemas.openxmlformats.org/officeDocument/2006/relationships/slide" Target="slides/slide130.xml" /><Relationship Id="rId214" Type="http://schemas.openxmlformats.org/officeDocument/2006/relationships/slide" Target="slides/slide131.xml" /><Relationship Id="rId215" Type="http://schemas.openxmlformats.org/officeDocument/2006/relationships/slide" Target="slides/slide132.xml" /><Relationship Id="rId216" Type="http://schemas.openxmlformats.org/officeDocument/2006/relationships/slide" Target="slides/slide133.xml" /><Relationship Id="rId217" Type="http://schemas.openxmlformats.org/officeDocument/2006/relationships/slide" Target="slides/slide134.xml" /><Relationship Id="rId218" Type="http://schemas.openxmlformats.org/officeDocument/2006/relationships/slide" Target="slides/slide135.xml" /><Relationship Id="rId219" Type="http://schemas.openxmlformats.org/officeDocument/2006/relationships/slide" Target="slides/slide136.xml" /><Relationship Id="rId220" Type="http://schemas.openxmlformats.org/officeDocument/2006/relationships/slide" Target="slides/slide137.xml" /><Relationship Id="rId221" Type="http://schemas.openxmlformats.org/officeDocument/2006/relationships/slide" Target="slides/slide138.xml" /><Relationship Id="rId222" Type="http://schemas.openxmlformats.org/officeDocument/2006/relationships/slide" Target="slides/slide139.xml" /><Relationship Id="rId223" Type="http://schemas.openxmlformats.org/officeDocument/2006/relationships/slide" Target="slides/slide140.xml" /><Relationship Id="rId224" Type="http://schemas.openxmlformats.org/officeDocument/2006/relationships/slide" Target="slides/slide141.xml" /><Relationship Id="rId225" Type="http://schemas.openxmlformats.org/officeDocument/2006/relationships/slide" Target="slides/slide142.xml" /><Relationship Id="rId226" Type="http://schemas.openxmlformats.org/officeDocument/2006/relationships/slide" Target="slides/slide143.xml" />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_rels/notesSlide6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1.xml"/>
</Relationships>
</file>

<file path=ppt/notesSlides/_rels/notesSlide6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2.xml"/>
</Relationships>
</file>

<file path=ppt/notesSlides/_rels/notesSlide6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3.xml"/>
</Relationships>
</file>

<file path=ppt/notesSlides/_rels/notesSlide6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4.xml"/>
</Relationships>
</file>

<file path=ppt/notesSlides/_rels/notesSlide6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5.xml"/>
</Relationships>
</file>

<file path=ppt/notesSlides/_rels/notesSlide6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6.xml"/>
</Relationships>
</file>

<file path=ppt/notesSlides/_rels/notesSlide6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7.xml"/>
</Relationships>
</file>

<file path=ppt/notesSlides/_rels/notesSlide6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8.xml"/>
</Relationships>
</file>

<file path=ppt/notesSlides/_rels/notesSlide6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9.xml"/>
</Relationships>
</file>

<file path=ppt/notesSlides/_rels/notesSlide7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0.xml"/>
</Relationships>
</file>

<file path=ppt/notesSlides/_rels/notesSlide7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1.xml"/>
</Relationships>
</file>

<file path=ppt/notesSlides/_rels/notesSlide7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2.xml"/>
</Relationships>
</file>

<file path=ppt/notesSlides/_rels/notesSlide7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3.xml"/>
</Relationships>
</file>

<file path=ppt/notesSlides/_rels/notesSlide7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4.xml"/>
</Relationships>
</file>

<file path=ppt/notesSlides/_rels/notesSlide7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5.xml"/>
</Relationships>
</file>

<file path=ppt/notesSlides/_rels/notesSlide7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6.xml"/>
</Relationships>
</file>

<file path=ppt/notesSlides/_rels/notesSlide7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7.xml"/>
</Relationships>
</file>

<file path=ppt/notesSlides/_rels/notesSlide7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8.xml"/>
</Relationships>
</file>

<file path=ppt/notesSlides/_rels/notesSlide7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9.xml"/>
</Relationships>
</file>

<file path=ppt/notesSlides/_rels/notesSlide8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0.xml"/>
</Relationships>
</file>

<file path=ppt/notesSlides/_rels/notesSlide8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1.xml"/>
</Relationships>
</file>

<file path=ppt/notesSlides/_rels/notesSlide8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2.xml"/>
</Relationships>
</file>

<file path=ppt/notesSlides/_rels/notesSlide8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3.xml"/>
</Relationships>
</file>

<file path=ppt/notesSlides/_rels/notesSlide8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4.xml"/>
</Relationships>
</file>

<file path=ppt/notesSlides/_rels/notesSlide8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5.xml"/>
</Relationships>
</file>

<file path=ppt/notesSlides/_rels/notesSlide8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6.xml"/>
</Relationships>
</file>

<file path=ppt/notesSlides/_rels/notesSlide8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7.xml"/>
</Relationships>
</file>

<file path=ppt/notesSlides/_rels/notesSlide8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8.xml"/>
</Relationships>
</file>

<file path=ppt/notesSlides/_rels/notesSlide8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9.xml"/>
</Relationships>
</file>

<file path=ppt/notesSlides/_rels/notesSlide9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0.xml"/>
</Relationships>
</file>

<file path=ppt/notesSlides/_rels/notesSlide9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1.xml"/>
</Relationships>
</file>

<file path=ppt/notesSlides/_rels/notesSlide9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2.xml"/>
</Relationships>
</file>

<file path=ppt/notesSlides/_rels/notesSlide9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3.xml"/>
</Relationships>
</file>

<file path=ppt/notesSlides/_rels/notesSlide9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4.xml"/>
</Relationships>
</file>

<file path=ppt/notesSlides/_rels/notesSlide9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5.xml"/>
</Relationships>
</file>

<file path=ppt/notesSlides/_rels/notesSlide9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6.xml"/>
</Relationships>
</file>

<file path=ppt/notesSlides/_rels/notesSlide9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7.xml"/>
</Relationships>
</file>

<file path=ppt/notesSlides/_rels/notesSlide9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8.xml"/>
</Relationships>
</file>

<file path=ppt/notesSlides/_rels/notesSlide9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9.xml"/>
</Relationships>
</file>

<file path=ppt/notesSlides/_rels/notesSlide10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0.xml"/>
</Relationships>
</file>

<file path=ppt/notesSlides/_rels/notesSlide10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1.xml"/>
</Relationships>
</file>

<file path=ppt/notesSlides/_rels/notesSlide10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2.xml"/>
</Relationships>
</file>

<file path=ppt/notesSlides/_rels/notesSlide10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3.xml"/>
</Relationships>
</file>

<file path=ppt/notesSlides/_rels/notesSlide10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4.xml"/>
</Relationships>
</file>

<file path=ppt/notesSlides/_rels/notesSlide10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5.xml"/>
</Relationships>
</file>

<file path=ppt/notesSlides/_rels/notesSlide10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6.xml"/>
</Relationships>
</file>

<file path=ppt/notesSlides/_rels/notesSlide10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7.xml"/>
</Relationships>
</file>

<file path=ppt/notesSlides/_rels/notesSlide10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8.xml"/>
</Relationships>
</file>

<file path=ppt/notesSlides/_rels/notesSlide10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9.xml"/>
</Relationships>
</file>

<file path=ppt/notesSlides/_rels/notesSlide1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0.xml"/>
</Relationships>
</file>

<file path=ppt/notesSlides/_rels/notesSlide1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1.xml"/>
</Relationships>
</file>

<file path=ppt/notesSlides/_rels/notesSlide1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2.xml"/>
</Relationships>
</file>

<file path=ppt/notesSlides/_rels/notesSlide1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3.xml"/>
</Relationships>
</file>

<file path=ppt/notesSlides/_rels/notesSlide1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4.xml"/>
</Relationships>
</file>

<file path=ppt/notesSlides/_rels/notesSlide1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5.xml"/>
</Relationships>
</file>

<file path=ppt/notesSlides/_rels/notesSlide1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6.xml"/>
</Relationships>
</file>

<file path=ppt/notesSlides/_rels/notesSlide1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7.xml"/>
</Relationships>
</file>

<file path=ppt/notesSlides/_rels/notesSlide1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8.xml"/>
</Relationships>
</file>

<file path=ppt/notesSlides/_rels/notesSlide1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9.xml"/>
</Relationships>
</file>

<file path=ppt/notesSlides/_rels/notesSlide1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0.xml"/>
</Relationships>
</file>

<file path=ppt/notesSlides/_rels/notesSlide1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1.xml"/>
</Relationships>
</file>

<file path=ppt/notesSlides/_rels/notesSlide1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2.xml"/>
</Relationships>
</file>

<file path=ppt/notesSlides/_rels/notesSlide1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3.xml"/>
</Relationships>
</file>

<file path=ppt/notesSlides/_rels/notesSlide1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4.xml"/>
</Relationships>
</file>

<file path=ppt/notesSlides/_rels/notesSlide1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5.xml"/>
</Relationships>
</file>

<file path=ppt/notesSlides/_rels/notesSlide1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6.xml"/>
</Relationships>
</file>

<file path=ppt/notesSlides/_rels/notesSlide1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7.xml"/>
</Relationships>
</file>

<file path=ppt/notesSlides/_rels/notesSlide1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8.xml"/>
</Relationships>
</file>

<file path=ppt/notesSlides/_rels/notesSlide1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9.xml"/>
</Relationships>
</file>

<file path=ppt/notesSlides/_rels/notesSlide1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0.xml"/>
</Relationships>
</file>

<file path=ppt/notesSlides/_rels/notesSlide1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1.xml"/>
</Relationships>
</file>

<file path=ppt/notesSlides/_rels/notesSlide1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2.xml"/>
</Relationships>
</file>

<file path=ppt/notesSlides/_rels/notesSlide1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3.xml"/>
</Relationships>
</file>

<file path=ppt/notesSlides/_rels/notesSlide1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4.xml"/>
</Relationships>
</file>

<file path=ppt/notesSlides/_rels/notesSlide1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5.xml"/>
</Relationships>
</file>

<file path=ppt/notesSlides/_rels/notesSlide1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6.xml"/>
</Relationships>
</file>

<file path=ppt/notesSlides/_rels/notesSlide1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7.xml"/>
</Relationships>
</file>

<file path=ppt/notesSlides/_rels/notesSlide1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8.xml"/>
</Relationships>
</file>

<file path=ppt/notesSlides/_rels/notesSlide1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9.xml"/>
</Relationships>
</file>

<file path=ppt/notesSlides/_rels/notesSlide1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0.xml"/>
</Relationships>
</file>

<file path=ppt/notesSlides/_rels/notesSlide1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1.xml"/>
</Relationships>
</file>

<file path=ppt/notesSlides/_rels/notesSlide1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2.xml"/>
</Relationships>
</file>

<file path=ppt/notesSlides/_rels/notesSlide1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3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在文档里找一句话、在名单里查一个名字，都是字符串问题。这一章从这些具体任务出发，学会保留已经得到的比较结果，也学会把相同开头组织在一起。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假如要在ababa里找aba，两处都要找出来，重叠也算。再看名单ann、anna、bob，an虽然出现在名字开头，却不是登记的完整姓名。这两种任务判断的对象不同，后面的算法也会保存不同的信息。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前面比较成功的字符，不会因为后面一次不相等就全部失去作用。我们先分清连续片段、前缀和后缀，再用具体的匹配过程找出哪些相等关系可以留下。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把abcabcd的每个字符放进一格，再从零开始编号。一共七个字符，最后的下标是六；两个a分别在零号和三号位置。后面讲回退时，要随时分清字符值和下标。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位置一到三连续读出bca，是子串。位置零、三、五按原顺序选出aac，中间跳过了字符，是子序列。后面讨论KMP时，我们找的是子串，字符之间不能有空缺。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abcabcd里，从开头连续取，可以得到a、ab、abc等前缀；一直取到末尾，可以得到d、cd、abcd等后缀。abcd从下标三开始，所以它在这里是后缀。说真前缀或真后缀时，我们排除整个串；KMP还会用长度零表示没有保留字符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比较abz和ac，开头的a相同，第二位b比c靠前，因此abz排在前面，长度更长也没有关系。回文判断的是另一个问题：反过来读，是否还是原来的内容？例如abba可以，abcabcd不可以。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substr的一和三分别表示起点下标、取出的字符数，得到的是bca。取长度和按下标读字符很快，复制子串却要真的复制这一段。在循环里反复截取长串时，这部分工作也要算进复杂度。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在文本 S 中找出模式 P 的全部连续出现位置，重叠出现也要保留。还要计算 P 每个前缀的最长相等真前后缀长度。输入两行：文本 S、模式 P。输出全部起点，每行一个，按升序排列；位置从 1 开始。最后一行输出 P 的各项 pi，共 |P| 个整数。题目编号为P3375。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文本 ABABABC 中，ABA 从位置 1、3 开始出现。模式 A、AB、ABA 的最长 border 长度分别是 0、0、1。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原题把被查找的大串叫文本，把要寻找的小串叫模式。我们要输出全部起点，还要输出模式每个前缀的最长相等真前后缀长度。先用ababa找aba理解重叠出现，再看逐起点比较为什么会慢。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模式aaaab对上文本时，四个a都比对成功，遇到后面的b才失败。起点右移一格，又从模式第一个a重新比起。文本和模式都有许多重复字符时，同一批比较会做很多遍。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上行表示失配前已经匹配的五个字符，下行是重新对齐的模式开头。末尾的aba和开头aba一致，因此保留三个字符。高亮同时标出对应范围，不能把中间任意三个字符都当成可以保留的部分。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假设模式开头已经匹配了ababa，这时后面遇到不相等的字符。末尾aba已经和文本相等，而模式开头也是aba，把它们对齐后，三个字符可以保留。这个同时出现在开头和结尾的相同部分，就是border。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仍用 ababa，把末尾与开头对齐，看看能保留多少字符。a：只能保留空串，长度 0。ab：也只能保留 0。aba：两端的 a 相同，长度 1。abab：两端的 ab 相同，长度 2。ababa：aba 相同，长度 3。这些长度都只由模式自身决定，可以提前保存，再用于回退。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例如pi第四项针对的是下标零到四的ababa，保存长度三，而不是保存末位置三。长度三的候选从零开始，对应的最后下标是二。这个区分会解释后面为什么回退读取pi的j减一项。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pi的第i项只看模式下标零到i的这一段，它保存的是长度。这里有i加一个字符，真前后缀最多保留i个。以ababa为例，逐个前缀的结果是零、零、一、二、三。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旧border长度为j，两端已经有j个相等字符。如果新字符和P[j]相同，两端就能各向后添一位。新border也不可能比j加一更长，因为去掉末尾以后，那就会得到比旧最长border还长的旧border。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处理c以前，已经算到ababa，它的最长border是aba，长度三。先试接在aba后面，再试接在a后面，都遇到b与c不相等。最后退到零，a与c仍不相等，所以这一项只能填零。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ababa确实有长度三和一的border，却没有长度二的border。若直接把j减一，就会保留一段根本没有确认相等的字符。更短的border同时也是当前最长border的border，沿pi链正好能找到它们。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函数收到模式 p。单个字符没有非空真前后缀，因此 pi[0]=0。vector 将所有项初始化为 0。i 从 1 开始；处理新字符前，先取旧前缀可以保留的最长长度。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下面这段放在循环中，j 已经取为 pi[i−1]。j 退到 0 后，仍要尝试 p[0]，相等才能延长到 1。最终 j 就是当前前缀的最长 border 长度。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对照刚才的手算读这个函数。vector先把各项设为零，循环从下标一开始，每次取上一项作为候选长度。失配就沿pi回退，相等才加一，再把最后的j写入当前项。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前缀函数已经告诉我们模式可以怎样回退。读文本S[i]以前，末尾的j个字符等于模式开头j个字符；失配只缩短j，不让文本退回去。相等后才把这个新字符接上，j增加一。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读到文本下标二时，已经依次匹配三个字符，得到第一次完整出现。结束下标是二，长度是三，零基起点为零；题目要求从一编号，所以输出一。末尾的a还可以作为下一次匹配的开头。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第一个aba的末尾a，也是第二个aba的开头。因此保留j等于一，再接b和a，就得到起点三。如果一命中就清零，会丢掉已经确认的这个a，漏掉重叠匹配。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已用 prefixFunction(p) 得到 pi，j 初始为 0；下面放在遍历文本的循环中。while 中 i 不变，同一个文本字符可以尝试多个模式候选。相等后才接上新字符，随后判断是否完整命中。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当已匹配长度等于模式长度 m，末尾下标为 i。0 基起点为 i−m+1，题目改成 1 基，得到 i−m+2。输出后退到最长 border，保留可能参与下一次匹配的末尾字符。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while可能连续执行几次，但比较的仍是当前这个文本字符。j达到模式长度后输出起点，再回退到最长border，下一轮才读新的文本字符。原题保证模式非空，扫描结束后还要输出模式的pi数组。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每读一个新字符，j至多增加一。每次while又让j严格变小，而j不能小于零，所以总回退次数受此前增加量限制。复杂度要看所有字符合起来做了多少工作，不能仅凭两层循环判断。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已经会求一个串的 pi。若把文本接到模式后面，它能否告诉我们末尾匹配了多少？例如 P=aba、S=ababa，拼成 aba@ababa。进入文本以后，匹配的开头仍然是 aba。@ 不会等于任何输入字母，因此模式前缀不可能跨过它继续延长。某一项长度达到 3，就表示这里的文本末尾刚好出现 aba；还需换回文本坐标。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前缀函数本来就在比较开头与末尾，接上文本以后也能用它找模式。中间的分隔符不能在输入中出现，这样前缀匹配就不会越过模式。拼接下标换回原文本位置时，要扣除模式和分隔符所占的位置。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模式长于文本时，没有出现位置，但模式的pi仍要输出。aaaa中找aa则必须保留三次重叠。拼接法还要检查分隔符，并为整个拼接串分配空间。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先对照给出的数据逐步判断。起点为 1、2、3，pi=[0,1,2]。每次命中后 j=pi[2]=2，保留末尾 aa，再继续读新字符。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电台不断循环播放同一个短串，接收者听到一段连续内容 S。接收可以从循环中途开始，末尾也可能停在半个重复块中；求最短循环块长度。输入第一行 L，第二行恰好 L 个小写字母。输出一个整数：能产生这段接收内容的最短循环块长度。题目编号为P4391。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不断播放 abc，可以从 c 开始收到 cabcabca。也可以旋转成 cab 来观察：cab|cab|ca，最短周期为 3。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电台反复播放短串，接收者可能在中途开始听，也可能在一轮结束前停止。把循环块旋转到接收的开头，不会改变最短长度，所以课堂里可以从开头重复来观察。收到ababa只需要周期ab，不必要求五能被二整除。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ababa的两个aba错开两个位置。它们对应字符相等，说明后面的每个字符都能向前挪两格找到同样的字符。这正是每隔两个位置重复的意思，所以border长度与周期长度可以互相换算。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下标二与零、三与一、四与二分别相等，说明从下标二开始都能向前移两格找到相同字符。因此前两个字符ab重复即可产生整个接收串。周期短并不要求完整重复块正好用完。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上一页把border和周期对应起来。串长固定，减去的border越长，得到的周期越短，因此使用最后一项pi。如果还有更短的周期，它就会对应更长的border，这与pi的最长性矛盾。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这里没有新的回退规则，直接使用前面写好的前缀函数。没有非空border时，最后一项pi为零，答案等于串长；所有字符都相同时，答案是一。length表示输入的字符串长度。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一次要查很多个模式，多个模式的共同开头也值得利用。下一节的Trie会先把这些共同开头组织成路径，之后再结合失配关系，就能继续学习AC自动机。Z函数是另一种记录前缀匹配信息的方法，这里只认识用途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名单中的ann和anna开头一样，查找它们时，没必要为相同开头建立两条独立路线。Trie让这段路径共用，后面不相同的字符才分叉。我们先用单词理解结构，再把整数写成二进制串。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从给定单词中选出尽量多的词组成词链。前一个词必须是后一个词的前缀；链长统计单词个数，不统计字符数。输入 N，再输入 N 个小写单词，已按字典序排列且无重复。输出最长词链的单词个数。题目编号为P1481。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可以选择 i→int→intern→internet，共 4 个词。integer 与 intern 后面分叉，不能把 5 个词全部接成一条链。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这里的链长数单词个数，不数总字符数。i可以接int，int可以接intern，intern还可以接internet。integer与intern在后面分叉，不能因为开头相似就接在同一条词链上。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从根读i，三个词都经过同一个i结点。接着两个长词共用n，下一字符不同，才分别走向k和t。边代表一个字符，结点代表从根到这里读出的前缀，程序只需要保存孩子编号。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词表只有abc，沿路径一定会经过a和ab，但我们没有登记这两个完整词。因此要在真正的单词末端设置terminal。查完整词与查前缀，是两个不同的问题。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一个真前缀比原词字典序更小，所以按原题顺序读到一个词时，它能使用的短前缀词已经登记过。沿路径数这些完整词，再加当前词，就得到这条链的长度。若输入顺序任意，就应先排序或先建完整棵树。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刚才画的是路径，程序需要保存“从这里读到某字符，该去哪个结点”。next[u][c]：结点 u 读到编号 c 的字符后，孩子结点的编号。terminal[u]：有多少个完整词在 u 结束；不是走过这里的词数。开始只有根 0，各项为 0；新建结点从编号 1 开始。因此 next[u][c]=0 表示缺边，而 terminal[u]=0 表示这里没有完整词。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 Trie 中保存下面两个成员；这时只有一个编号 0 的根。next 的每一行属于一个结点，26 列分别对应 a～z。字母 c 用 c−'a' 换成 0～25 的列号，初始孩子编号全为 0。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u 从根 0 开始，下面放在逐字符循环中；c 是当前读到的字母。新编号等于旧结点数。先写编号，再追加空结点，不用保存可能被 vector 扩容弄失效的元素引用。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循环内每走到一个孩子就累计终止词数；循环结束才登记当前词。chain 初始为 0。原题按字典序输入且无重复，旧前缀词都已登记，最后加 1 表示当前这个词。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对照图看u当前在哪个前缀结点。缺边时创建一个零初始化结点，然后移动到孩子，再累计该结点的终止词数。循环结束才把当前词设为终止；输入无重复，因此返回旧前缀词数加一。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插入internet时，已有的i、int、intern都在同一条路径上。它们各贡献一个完整词，加上internet自身，链长为四。没有终止标记的中间前缀不贡献，分叉到ink或integer的词也不贡献。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任何词链中的词都是最后一个词的前缀，因此都在末词的根路径上。反过来，这条路径上登记的完整词，按长度递增就能组成词链。两个方向都成立，数路径上的终止词才不会漏算或多算。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给定学生花名册，依次处理报出的姓名。区分名字不在名单中、第一次叫到，以及这个名字之前已叫过三种情况。输入 n、n 个互不相同的姓名，再输入 m、m 次点名。逐次输出 WRONG、OK 或 REPEAT，每次一行。题目编号为P2580。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 第一次被叫，输出 OK；第二次还是 a，输出 REPEAT。e 不在登记名单中，输出 WRONG。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花名册先告诉我们哪些完整姓名存在，点名过程再改变这些姓名是否叫过的状态。两份信息分别保存：terminal登记姓名，called登记是否点到。错误的查询不应改变任何登记状态。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an只是一段路径，不是登记姓名，返回WRONG。ann第一次叫到时，修改它自己的末端；第二次才是REPEAT。anna还有一个独立的末端，所以第一次查询它仍是OK。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名单已经建好。u 从根出发，逐字符寻找；全部字符读完还要检查末端。缺边说明连前缀都不存在；走完却没有 terminal，说明只是某个姓名的前缀。这两种情况都不修改 called。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上一段已经排除了错误姓名，u 现在是登记姓名的末端。已经点过就返回 REPEAT。首次点到才把 called 改为 true，只改这个姓名末端，不改共享路径上的其他结点。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中途缺边可以直接返回WRONG，所有字符走完以后，也不能立刻认定姓名存在。接着检查terminal，再检查called；只有真的首次叫到一个登记姓名，才把called设为真。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只登记abc却查询ab，可以检查是否漏了终止判断。先叫ann再叫anna，可以检查是否错误修改了沿途结点。连续叫两个错误名字都应返回WRONG，这说明错误查询没有污染状态。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先对照给出的数据逐步判断。依次为 WRONG、OK、REPEAT、OK。a 没有终止标记；ab 与 abc 各有自己的 called，只在首次叫到时修改。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字典树处理的是一位一位的序列，二进制数也是这样的序列。先把三、四、五补成同样的三位，四和五共用前两位，最后才分叉。统一位宽，才能保证同一层表示同一个二进制位。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给出一棵带边权的树，找出两个端点，使连接它们的简单路径异或值最大。路径异或值是沿途全部边权的异或，目标不按边数或权值和比较。输入 n，随后 n−1 行，每行 u、v、w，表示一条无向边。输出最大路径异或值。题目编号为P4551。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样例路径 1→2→3 的边权是 3、4，异或为 7。其他端点组合不会得到更大值，因此输出 7。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题目给出的是边权，路径的值把沿途所有边权异或起来。最长在这里是题目名称，我们实际比较的是异或值大小。先把根到各点的异或算出来，再看两条根路径合起来会留下哪些边。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根到自己没有边，所以从零开始。一到三的边权五，再走到四的边权六，根到四就是五异或六等于三。父亲的值算好以后，孩子只需再异或一条边。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把根到u与根到v的异或结果再异或，公共边被使用两遍，会变成零。剩下的边恰好连接u与v。这道题用的是边权，所以不需要另外留下公共祖先的点权。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左边零开头有000和011，右边一开头只有101。每一层表示同一个二进制位，相同前缀共用路径。图中的三位只帮助观察，最长异或路径需要三十一位，下一道异或粽子需要三十二位。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插入前先令 u=0。使用无符号 32 位数，下面在第 30～0 位的循环中执行。右移 b 位，再与 1 按位与，留下原来的第 b 位。读出的 c 只可能是 0、1，对应二叉 Trie 的两列。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现在候选变成零、三、五、三。每个数按高位到低位走，缺少的分支才创建。这里仅问某个值是否可选，两份三共用一条路径即可；下一道排名题才需要额外计数。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比较两个异或结果时，从最高的不同位就能决定大小。当前位能得到一，就算另一个分支后面全部是一，也追不上。因此在当前候选子树内，反位分支存在就选反位。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候选是零零零、零一一、一零一。最高位优先选一开头，候选只剩五；后面只能继续沿这一个数的路径走。最后返回的是三异或五等于六，别把被选中的五误当成函数答案。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查询开始前 answer=0、u=0；每层已经取出查询数当前位 c。c^1 表示反位。走反位把答案第 b 位设为 1；没有反位只能走同位，这一位保持 0。候选 Trie 必须非空。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c读出查询数的当前位，c异或一得到反位。有反位孩子时，把答案对应位设为一，再进入这个孩子。没有反位时走同位，答案这一位保持零。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edges 为树的双向邻接表；节点 1 作为根。后三行在遇到非父亲的邻点 v 时执行。父亲先进入 order，也就先算好 rootXor，孩子随后才能使用它。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order最初只有根。一边读order，一边把孩子追加到末尾，就能保证父亲总在孩子前处理。树没有环，排除父亲就不会重复走；算完全部点，再插入Trie并逐点查询。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根异或公式保证没有丢掉任何树上路径，高位选择保证固定端点时能找出最大值。两个结论连起来，逐点查询再取最大就是全局答案。单点树或全零边权时，结果都应为零。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选 k 个不同的非空连续子段，每段的值为其中全部数的异或。使这些值的总和最大；不同看端点下标，相同异或值可以重复入选。输入 n、k，以及 n 个非负整数。输出最大的 k 个子段异或值之和，用足够宽的整数保存。题目编号为P5283。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数组 [1,2,3] 的六个子段值为 1、2、3、3、1、0。原题样例取 k=2，最大的两项是 3、3，答案为 6。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这里区分子段靠的是端点。两个端点不同的子段，即使异或值一样，也都可以被选。全部子段数量太多，而题目只取最大的k个，我们要想办法按需产生较大的候选。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前缀异或从空前缀零开始。把截至r的前缀和截至l减一的前缀异或，前面的数各出现两遍，留下区间l到r。用一、二、三列出六个子段，前三大是三、三、二，和为八。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区间l到r对应前缀下标l减一和r。交换这两个下标，异或值相同，所以有序配对会把每个区间复制两份。原来取前三大，现在取前六大，总和也正好翻倍。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自配对只能得到零，而所有异或值都非负。假如这些额外零进入前二倍k大，挤掉的也只能是零，总和不变。不同下标产生相同前缀值却不能去重，因为它们对应不同的选择。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每一行固定一个前缀下标，与全部前缀配对。行内从大到小排，只是为了帮助理解，不会真的生成全部表格。Trie负责按需找某行第几大，最大堆只保存每行当前露出的最大项。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例如查询 1，候选是 0、0、1、3。按异或值排序得到 2、1、1、0。如果只记 0、1、3 三条路径是否存在，就分不清这里有两份 0。于是为每个结点增加 count，记录经过这条前缀路径的候选份数。同一个值插入两次，每一层的 count 也增加两次。排名要按份数跳过候选；只记录不同数的个数会找错名次。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只知道反位分支存在，足够求最大值，却不够求第三大。还得知道那里有几份候选，才能判断目标在这一支还是后面那一支。重复值也分别占名次，插入时经过的结点都增加计数。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反位一分支只有候选十一，与查询数异或的最高位为一，它排在另外三个前面。目标是第三名，跳过这一项后，只需在同位分支里找第二名。候选零重复两次，第二名仍有明确的份数含义。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候选零、零、一、三，与一异或后是二、一、一、零。最高位反位子树只有一项，容不下第三名，跳过它以后要找第二名。下一位有两份零，都能产生异或值一，第二名正好在其中。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这一例有 n+1 个前缀值。根为 1 号；0 号始终是空孩子，计数为 0。这段展示插入时增加计数的位置，建边规则沿用前例。根与所有经过的孩子都加 1，同值重复插入也不能省略。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preferred 保存当前反位孩子编号，rank 表示在当前候选内的名次。反位子树里的值都排在同位子树前面。份数足够覆盖 rank，就保持这个名次，继续在反位子树查找。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这段对应上一页 if 后面的 else，c 是查询数当前位。例如原来找第 3 大，反位只有 1 项，跳过后就到同位子树里找第 2 大，而不是继续找第 3 大。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preferred保存反位孩子编号。该子树的count足够大，就进去找同一个rank；不够大，就减去它的全部份数，再到同位子树找。查询前保证名次存在，走到叶子才能得到正确结果。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这几行是前面固定各个前缀得到的降序异或序列。初始化四个候选三、二、三、三，取出哪一行就补它的下一项。隐藏的尾部都不比当前行首大，所以不需要一次生成整行。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每行已经降序，藏在后面的值不会超过这一行当前露出的值。因此比较这些露出的项，就足以选出全局下一大。弹出哪一行，只补那一行的下一项，其余行不用动。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Candidate 中的 value 是值，index 是前缀下标，rank 是本行名次。Candidate 的比较规则见完整代码页，按 value 让较大值在堆顶。每行先放第 1 大，包含 prefix[0] 这一行。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下面放在执行 2k 次的循环中；answer 使用 ull，即 unsigned long long，初始为 0。cur.index 保持不变，只把本行名次增加 1。每行最多 n+1 项，耗尽就不再补；最后输出 answer/2。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Candidate记录value、index、rank，分别是异或值、行号和行内名次。堆顶取出后先累加，若本行还有下一项，再向Trie查询。循环取满二倍k次，最后除以二，累加用六十四位无符号整数。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最大元素能占满三十二位，循环必须从第三十一位开始。单个异或值放在uint32_t里，很多项的和则使用unsigned long long。共有n加一个前缀，包含空前缀，重复值也分别计数。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前缀下标对表示子段，有序配对把各个值复制两次。Trie按需取每一行的指定名次，堆再合并各行降序结果。这几步各自有依据，合起来才得到前二倍k项除二的答案。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先对照给出的数据逐步判断。原异或值为 2、1、1、0，第 2、3 大都为 1。删掉一份 0 后变成 2、1、0，第 3 大为 0，所以次数不能去掉。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按数值找第k小，优先的是零分支；按异或找第k大，优先方向由查询数当前位决定。子树计数的用途相同，都是告诉我们可以跳过多少项。允许删除后，还得检查计数是否为零，不能只看孩子编号。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这些题会分别用到匹配、前缀链、文章编号和异或排名。先读完整任务，明确输入、输出以及需要保留的限制，再想哪些记录可以复用。可持久化和树路径两题先认识转换，实现等相应知识学完再做。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给定若干原语，每个原语可以使用任意多次，也可以不用。求序列 S 最长的一个前缀，使它能由这些原语依次拼成。先输入原语，以单独的 . 结束；随后是可能分多行给出的大写序列 S。拼接这些行后处理，输出能拼出的最长前缀长度。题目编号为P1470。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AB|AB|A|CA|BA|AB 能拼出前 11 个字符 ABABACABAAB。最后一个 C 无法继续拼接，因此输出 11，不要求整个序列可拼出。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原语可以重复使用，也不用全部使用。f[i]为真，表示前i个字符能完整拼出，我们才能从这里继续接新的原语。答案是最远的可达位置，后面有无法拼出的字符也不影响前缀答案。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出三个字符串，构造尽量短的新字符串，使三个串都作为连续子串出现。允许它们在新串中重叠，输出最短可能长度。输入三行，每行一个仅含小写字母的字符串。输出能同时包含这三个串的最短字符串长度。题目编号为CF25E。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ab、bc、cd 可以依次重叠，拼成 abcd，长度为 4。三个不同相邻片段不能同时放进更短的串中。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如果一个串已经完整出现在另一个串里，就不必为它安排额外长度。保留互不包含的串后，再枚举先后顺序，把前一个的后缀与后一个的前缀尽量重叠。字符串相同时只保留一份，避免互相删除。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 S 的每一个非空前缀 A，找它的最长周期 Q：Q 是 A 的非空真前缀，且 A 是 Q+Q 的前缀；不存在时长度记 0。输入长度 k 和小写字符串 S。输出 S 的全部非空前缀各自最大周期长度之和。题目编号为P3435。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babababa 的各前缀贡献依次为 0、0、2、2、4、4、6、6。相加得到 24；这里每个前缀要取最大周期。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本题要求 Q 短于原串，而且 Q+Q 的开头能覆盖原串 aaaaa。选 Q=aaaa，重复成 aaaaaaaa，前 5 个字符正好是原串，Q 长 4。它只对应 1 个 a 的 border；若选长 4 的 border，周期会缩成 1。所以这次要选最短的非空 border，和无线传输的目标不同。最短非空 border 若长过半串，两端的重叠部分又是更短的非空 border，产生矛盾。因此对应的周期重复两次足以覆盖原串。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本题对周期的定义还要求Q是真前缀，且QQ的开头能够覆盖整个当前前缀。要把周期变长，就选最短的非空border。若连非空border都没有，则没有合法周期，贡献零。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对每个前缀，数出同时是它前缀和后缀、且两处不重叠的非空串数量 num。输出所有 (num+1) 的乘积，对 10⁹+7 取模。输入测试组数 T，随后 T 个小写字符串。每组输出一个乘积结果，单独一行。题目编号为P2375。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aaaaa 的 num 依次为 0、1、1、2、2，乘积为 1×2×2×3×3=36。ab 没有合法非空 border，结果为 1；abcababc 的结果为 32。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在aaaa里，a和aa都能作为不重叠的相等两端，但aaa会重叠。长度限制写成两倍j不超过当前串长。找到最长合法border后，更短的border也都合法，可以用链长计数。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给出同一批老师的原座位顺序和新顺序。原来左边的人现在排到右边，每一对这样的老师贡献 1；求总交换值。输入 n，随后两行各给 n 个姓名，分别表示原顺序与新顺序。两行包含相同的人，每个姓名唯一；输出顺序颠倒的对数。题目编号为P5149。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原顺序 Stan、Kyle、Kenny，改成 Kyle、Stan、Kenny。只有 Stan 与 Kyle 的先后次序颠倒，所以答案为 1。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名字在这里用来识别人，先把原座位编号存下来。新名单里的名字换成原编号后，顺序颠倒的每一对人就是一个逆序对。人数很大，答案可能超过三十二位，使用六十四位整数。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已知 M 条二进制消息前缀，以及 N 条待查询暗号前缀。若两串前 min(长度) 位完全相同，就认为相容；逐暗号统计相容消息数。输入 M、N；先给 M 条消息，再给 N 条暗号。每行先给长度，再给空格分隔的 0、1；每个暗号输出一个数量。题目编号为P2922。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暗号 1 匹配 1、100、110，共 3 条；暗号 11 匹配 1、110，共 2 条。另外三个暗号各匹配 1 条，输出依次为 1、3、1、1、2。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两条消息相容，要求短的那一条全部等于长消息的开头。查询路径上遇到的短终止消息应计入，走完查询串后，当前子树里的等长和更长消息也都相容。相等长度只在最后这一步计，避免重复。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给出若干文章，再查询若干完整单词。对每个词，列出包含它的文章编号；同一篇出现多次，也只输出一次编号。输入 N，随后 N 行，每行先给单词数，再给该篇的单词。再输入 M 与 M 个查询词；逐词输出升序文章编号，无结果时输出空行。题目编号为P3879。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输入中每一行的开头和数据对应题目的输入格式。先把每篇的词数与后面的单词对应起来，再读取查询。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you 出现在第 1、2、3 篇，i 出现在第 2、3 篇，o 出现在第 1、2 篇。all 只在第 3 篇，naruto 只在第 2 篇；编号不重复。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同一个词在一篇文章出现十次，查询结果里这个文章编号也只出现一次。为完整词保存文章编号集合，查询时直接读取它的集合。找不到完整词时输出空行，只有前缀路径存在仍然不够。</a:t>
            </a: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维护非负序列，可在末尾追加数字，当前长度为 N。查询 l、r、x：选 l≤p≤r，使 a[p] xor … xor a[N] xor x 最大。输入 N、M、N 个初值，再给 M 次操作：A x 追加；Q l r x 查询。每次 Q 输出最大异或值，单独一行；查询使用当时的最新序列。题目编号为P4735。</a:t>
            </a: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追加 1 后，第一次查询取 p=3，得到 4；再追加 4，第二次取 p=6，得到 5。最后一次取 p=4，得到 6，因此依次输出 4、5、6。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查询时当前末尾N是固定的，变化的只有起点p。因此先把s[N]与x异或成一个查询数，候选变成s[p减一]。p的范围从l到r，前缀下标便要同时减一，可持久化版本就是为了只留下这段候选。</a:t>
            </a: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有一棵以 1 为根的树，每个结点有点权。在指定子树或指定两点路径中选一个结点，使它的点权 xor z 最大。输入 n、q、n 个点权、n−1 条边。1 x z 查 x 的子树；2 x y z 查 x 到 y 的路径。逐次输出最大值。题目编号为P4592。</a:t>
            </a: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查询 3 的子树，候选点权 5、2、4，与 5 异或，最大为 7。下一次路径查询的最大值为 6；后面三次依次为 12、11、14。</a:t>
            </a: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这题从指定子树或路径上选一个结点，用它的点权与查询数异或，求最大值。限制的是候选点集合，所以要用版本计数表示。最近公共祖先点权应保留一次，这与前面整条路径边权异或的公式不同。</a:t>
            </a: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维护允许重复的数集，支持插入、删除一份、查询排名、第 k 小、严格前驱与严格后继。排名定义为严格小于 x 的元素个数加 1。输入操作数 n，随后每行 op、x。op=1～6 依次对应上述六种操作。查询排名、第 k 小、前驱、后继时输出结果，每次一行。题目编号为P3369。</a:t>
            </a: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只插入 106465 时，第 1 小就是 106465。81968 的严格后继是 84185，493598 的严格前驱是 492737。</a:t>
            </a: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这里的集合允许重复，一个数字出现三次就占三个名次。严格小于x的数量加一是排名；前驱要严格小，后继要严格大，所以两者使用的计数边界不同。负数在进入按位排序前需要保序转换。</a:t>
            </a: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 n 箱可乐的编号 a，选择一个共同的非负整数 x。只有 a xor x≤k 的箱子能喝到，求最多能喝到多少箱。输入 n、k，再输入 n 个正整数，每行一个。输出满足条件的最大箱数；x 可以取 0，每箱都使用同一个 x。题目编号为P6824。</a:t>
            </a: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取 x=0，2 xor 0=2、3 xor 0=3、4 xor 0=4，都不超过 5。一共只有 3 箱，全部可选，因此最优答案是 3。</a:t>
            </a: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 k=101₂。已经得到异或前缀 0?? 的候选，一定小于 k。这一支后面无论取什么低位，都可以全部计入。异或前缀 1?? 还没分出大小，必须继续与 k 的后两位比较。我们只为仍然相等的那支寻找低位 x，已较小的一支不再增加限制。已较小的分支全部计入，只有仍相等的分支递归；所有候选共用一个 x。</a:t>
            </a:r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我们选择的是同一个x，不能为每箱可乐分别选择。比较异或结果与k时，从高位决定是否已经严格更小；已经小的一支全部计入，仍相等的那一支才继续受低位限制。这就得到两个选择取最大。</a:t>
            </a:r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KMP保存已匹配长度，Trie保存共享路径，再按任务补充终止、状态或次数。能说清每份信息的含义，才容易判断下一步可以读什么、回退什么。最后用重叠匹配、重复词、零值和最高位检查实现边界。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章节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cover-title Placeholder"/>
          <p:cNvSpPr>
            <a:spLocks noGrp="1"/>
          </p:cNvSpPr>
          <p:nvPr>
            <p:ph type="title"/>
          </p:nvPr>
        </p:nvSpPr>
        <p:spPr>
          <a:xfrm>
            <a:off x="990600" y="2228850"/>
            <a:ext cx="102108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/>
            <a:r>
              <a:rPr lang="zh-CN" sz="4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cover-subtitle Placeholder"/>
          <p:cNvSpPr>
            <a:spLocks noGrp="1"/>
          </p:cNvSpPr>
          <p:nvPr>
            <p:ph type="body" idx="2"/>
          </p:nvPr>
        </p:nvSpPr>
        <p:spPr>
          <a:xfrm>
            <a:off x="1028700" y="4114800"/>
            <a:ext cx="10134600" cy="952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700"/>
            </a:lvl1pPr>
          </a:lstStyle>
          <a:p>
            <a:pPr algn="l" marL="0" indent="0">
              <a:lnSpc>
                <a:spcPts val="3900"/>
              </a:lnSpc>
              <a:buNone/>
            </a:pPr>
            <a:r>
              <a:rPr lang="zh-CN" sz="27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4236549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教学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page-title Placeholder"/>
          <p:cNvSpPr>
            <a:spLocks noGrp="1"/>
          </p:cNvSpPr>
          <p:nvPr>
            <p:ph type="title"/>
          </p:nvPr>
        </p:nvSpPr>
        <p:spPr>
          <a:xfrm>
            <a:off x="838200" y="1438275"/>
            <a:ext cx="10515600" cy="571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200"/>
            </a:lvl1pPr>
          </a:lstStyle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val="26441275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小节过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section-title Placeholder"/>
          <p:cNvSpPr>
            <a:spLocks noGrp="1"/>
          </p:cNvSpPr>
          <p:nvPr>
            <p:ph type="title"/>
          </p:nvPr>
        </p:nvSpPr>
        <p:spPr>
          <a:xfrm>
            <a:off x="990600" y="2190750"/>
            <a:ext cx="10210800" cy="1314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900"/>
            </a:lvl1pPr>
          </a:lstStyle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section-description Placeholder"/>
          <p:cNvSpPr>
            <a:spLocks noGrp="1"/>
          </p:cNvSpPr>
          <p:nvPr>
            <p:ph type="body" idx="2"/>
          </p:nvPr>
        </p:nvSpPr>
        <p:spPr>
          <a:xfrm>
            <a:off x="1028700" y="3905250"/>
            <a:ext cx="10134600" cy="1200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lnSpc>
                <a:spcPts val="3300"/>
              </a:lnSpc>
              <a:buNone/>
            </a:pPr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590169998"/>
      </p:ext>
    </p:extLst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349b7aebbbcd46b1.jpg"/>
  <Relationship Id="rId14" Type="http://schemas.openxmlformats.org/officeDocument/2006/relationships/slideLayout" Target="../slideLayouts/slideLayout12.xml"/>
  <Relationship Id="rId15" Type="http://schemas.openxmlformats.org/officeDocument/2006/relationships/slideLayout" Target="../slideLayouts/slideLayout13.xml"/>
  <Relationship Id="rId16" Type="http://schemas.openxmlformats.org/officeDocument/2006/relationships/slideLayout" Target="../slideLayouts/slideLayout14.xml"/>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编程教学星空母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pace-bg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stage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526"/>
            </a:avLst>
          </a:prstGeom>
          <a:solidFill>
            <a:schemeClr val="lt1"/>
          </a:solidFill>
          <a:ln>
            <a:noFill/>
          </a:ln>
        </p:spPr>
      </p:sp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  <p:sldLayoutId id="2147483662" r:id="rId16"/>
  </p:sldLayoutIdLst>
  <p:txStyles>
    <p:titleStyle>
      <a:lvl1pPr algn="ctr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2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4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7.xml"/>
</Relationships>
</file>

<file path=ppt/slides/_rels/slide2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8.xml"/>
</Relationships>
</file>

<file path=ppt/slides/_rels/slide2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9.xml"/>
</Relationships>
</file>

<file path=ppt/slides/_rels/slide3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6.xml"/>
</Relationships>
</file>

<file path=ppt/slides/_rels/slide3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7.xml"/>
</Relationships>
</file>

<file path=ppt/slides/_rels/slide3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8.xml"/>
</Relationships>
</file>

<file path=ppt/slides/_rels/slide3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9.xml"/>
</Relationships>
</file>

<file path=ppt/slides/_rels/slide4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0.xml"/>
</Relationships>
</file>

<file path=ppt/slides/_rels/slide4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1.xml"/>
</Relationships>
</file>

<file path=ppt/slides/_rels/slide4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2.xml"/>
</Relationships>
</file>

<file path=ppt/slides/_rels/slide4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4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3.xml"/>
</Relationships>
</file>

<file path=ppt/slides/_rels/slide4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4.xml"/>
</Relationships>
</file>

<file path=ppt/slides/_rels/slide4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5.xml"/>
</Relationships>
</file>

<file path=ppt/slides/_rels/slide4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6.xml"/>
</Relationships>
</file>

<file path=ppt/slides/_rels/slide4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7.xml"/>
</Relationships>
</file>

<file path=ppt/slides/_rels/slide4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8.xml"/>
</Relationships>
</file>

<file path=ppt/slides/_rels/slide4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9.xml"/>
</Relationships>
</file>

<file path=ppt/slides/_rels/slide5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0.xml"/>
</Relationships>
</file>

<file path=ppt/slides/_rels/slide5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1.xml"/>
</Relationships>
</file>

<file path=ppt/slides/_rels/slide5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2.xml"/>
</Relationships>
</file>

<file path=ppt/slides/_rels/slide5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3.xml"/>
</Relationships>
</file>

<file path=ppt/slides/_rels/slide5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4.xml"/>
</Relationships>
</file>

<file path=ppt/slides/_rels/slide5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5.xml"/>
</Relationships>
</file>

<file path=ppt/slides/_rels/slide5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6.xml"/>
</Relationships>
</file>

<file path=ppt/slides/_rels/slide5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7.xml"/>
</Relationships>
</file>

<file path=ppt/slides/_rels/slide5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8.xml"/>
</Relationships>
</file>

<file path=ppt/slides/_rels/slide5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9.xml"/>
</Relationships>
</file>

<file path=ppt/slides/_rels/slide6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0.xml"/>
</Relationships>
</file>

<file path=ppt/slides/_rels/slide6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1.xml"/>
</Relationships>
</file>

<file path=ppt/slides/_rels/slide6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2.xml"/>
</Relationships>
</file>

<file path=ppt/slides/_rels/slide6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3.xml"/>
</Relationships>
</file>

<file path=ppt/slides/_rels/slide6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4.xml"/>
</Relationships>
</file>

<file path=ppt/slides/_rels/slide6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5.xml"/>
</Relationships>
</file>

<file path=ppt/slides/_rels/slide6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6.xml"/>
</Relationships>
</file>

<file path=ppt/slides/_rels/slide6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7.xml"/>
</Relationships>
</file>

<file path=ppt/slides/_rels/slide6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8.xml"/>
</Relationships>
</file>

<file path=ppt/slides/_rels/slide6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9.xml"/>
</Relationships>
</file>

<file path=ppt/slides/_rels/slide7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0.xml"/>
</Relationships>
</file>

<file path=ppt/slides/_rels/slide7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1.xml"/>
</Relationships>
</file>

<file path=ppt/slides/_rels/slide7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2.xml"/>
</Relationships>
</file>

<file path=ppt/slides/_rels/slide7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3.xml"/>
</Relationships>
</file>

<file path=ppt/slides/_rels/slide7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4.xml"/>
</Relationships>
</file>

<file path=ppt/slides/_rels/slide7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5.xml"/>
</Relationships>
</file>

<file path=ppt/slides/_rels/slide7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6.xml"/>
</Relationships>
</file>

<file path=ppt/slides/_rels/slide7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7.xml"/>
</Relationships>
</file>

<file path=ppt/slides/_rels/slide7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8.xml"/>
</Relationships>
</file>

<file path=ppt/slides/_rels/slide7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9.xml"/>
</Relationships>
</file>

<file path=ppt/slides/_rels/slide8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0.xml"/>
</Relationships>
</file>

<file path=ppt/slides/_rels/slide8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1.xml"/>
</Relationships>
</file>

<file path=ppt/slides/_rels/slide8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2.xml"/>
</Relationships>
</file>

<file path=ppt/slides/_rels/slide8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3.xml"/>
</Relationships>
</file>

<file path=ppt/slides/_rels/slide8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4.xml"/>
</Relationships>
</file>

<file path=ppt/slides/_rels/slide8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5.xml"/>
</Relationships>
</file>

<file path=ppt/slides/_rels/slide8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6.xml"/>
</Relationships>
</file>

<file path=ppt/slides/_rels/slide8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7.xml"/>
</Relationships>
</file>

<file path=ppt/slides/_rels/slide8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8.xml"/>
</Relationships>
</file>

<file path=ppt/slides/_rels/slide8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9.xml"/>
</Relationships>
</file>

<file path=ppt/slides/_rels/slide9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0.xml"/>
</Relationships>
</file>

<file path=ppt/slides/_rels/slide9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1.xml"/>
</Relationships>
</file>

<file path=ppt/slides/_rels/slide9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2.xml"/>
</Relationships>
</file>

<file path=ppt/slides/_rels/slide9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3.xml"/>
</Relationships>
</file>

<file path=ppt/slides/_rels/slide9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4.xml"/>
</Relationships>
</file>

<file path=ppt/slides/_rels/slide9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5.xml"/>
</Relationships>
</file>

<file path=ppt/slides/_rels/slide9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6.xml"/>
</Relationships>
</file>

<file path=ppt/slides/_rels/slide9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7.xml"/>
</Relationships>
</file>

<file path=ppt/slides/_rels/slide9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8.xml"/>
</Relationships>
</file>

<file path=ppt/slides/_rels/slide9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9.xml"/>
</Relationships>
</file>

<file path=ppt/slides/_rels/slide10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0.xml"/>
</Relationships>
</file>

<file path=ppt/slides/_rels/slide10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1.xml"/>
</Relationships>
</file>

<file path=ppt/slides/_rels/slide10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2.xml"/>
</Relationships>
</file>

<file path=ppt/slides/_rels/slide10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3.xml"/>
</Relationships>
</file>

<file path=ppt/slides/_rels/slide10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4.xml"/>
</Relationships>
</file>

<file path=ppt/slides/_rels/slide10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5.xml"/>
</Relationships>
</file>

<file path=ppt/slides/_rels/slide10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4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6.xml"/>
</Relationships>
</file>

<file path=ppt/slides/_rels/slide10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7.xml"/>
</Relationships>
</file>

<file path=ppt/slides/_rels/slide10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8.xml"/>
</Relationships>
</file>

<file path=ppt/slides/_rels/slide10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9.xml"/>
</Relationships>
</file>

<file path=ppt/slides/_rels/slide11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0.xml"/>
</Relationships>
</file>

<file path=ppt/slides/_rels/slide11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1.xml"/>
</Relationships>
</file>

<file path=ppt/slides/_rels/slide11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2.xml"/>
</Relationships>
</file>

<file path=ppt/slides/_rels/slide11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3.xml"/>
</Relationships>
</file>

<file path=ppt/slides/_rels/slide11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4.xml"/>
</Relationships>
</file>

<file path=ppt/slides/_rels/slide11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5.xml"/>
</Relationships>
</file>

<file path=ppt/slides/_rels/slide11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6.xml"/>
</Relationships>
</file>

<file path=ppt/slides/_rels/slide11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7.xml"/>
</Relationships>
</file>

<file path=ppt/slides/_rels/slide11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8.xml"/>
</Relationships>
</file>

<file path=ppt/slides/_rels/slide11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9.xml"/>
</Relationships>
</file>

<file path=ppt/slides/_rels/slide12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0.xml"/>
</Relationships>
</file>

<file path=ppt/slides/_rels/slide12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1.xml"/>
</Relationships>
</file>

<file path=ppt/slides/_rels/slide12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2.xml"/>
</Relationships>
</file>

<file path=ppt/slides/_rels/slide12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3.xml"/>
</Relationships>
</file>

<file path=ppt/slides/_rels/slide12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4.xml"/>
</Relationships>
</file>

<file path=ppt/slides/_rels/slide12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5.xml"/>
</Relationships>
</file>

<file path=ppt/slides/_rels/slide12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6.xml"/>
</Relationships>
</file>

<file path=ppt/slides/_rels/slide12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7.xml"/>
</Relationships>
</file>

<file path=ppt/slides/_rels/slide12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8.xml"/>
</Relationships>
</file>

<file path=ppt/slides/_rels/slide12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9.xml"/>
</Relationships>
</file>

<file path=ppt/slides/_rels/slide13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0.xml"/>
</Relationships>
</file>

<file path=ppt/slides/_rels/slide13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1.xml"/>
</Relationships>
</file>

<file path=ppt/slides/_rels/slide13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2.xml"/>
</Relationships>
</file>

<file path=ppt/slides/_rels/slide13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3.xml"/>
</Relationships>
</file>

<file path=ppt/slides/_rels/slide13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4.xml"/>
</Relationships>
</file>

<file path=ppt/slides/_rels/slide13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5.xml"/>
</Relationships>
</file>

<file path=ppt/slides/_rels/slide13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6.xml"/>
</Relationships>
</file>

<file path=ppt/slides/_rels/slide13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7.xml"/>
</Relationships>
</file>

<file path=ppt/slides/_rels/slide13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8.xml"/>
</Relationships>
</file>

<file path=ppt/slides/_rels/slide13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9.xml"/>
</Relationships>
</file>

<file path=ppt/slides/_rels/slide14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0.xml"/>
</Relationships>
</file>

<file path=ppt/slides/_rels/slide14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1.xml"/>
</Relationships>
</file>

<file path=ppt/slides/_rels/slide14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2.xml"/>
</Relationships>
</file>

<file path=ppt/slides/_rels/slide14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3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字符串</a:t>
            </a:r>
          </a:p>
        </p:txBody>
      </p:sp>
      <p:sp>
        <p:nvSpPr>
          <p:cNvPr id="6" name="cover-title Placeholder Carrier"/>
          <p:cNvSpPr/>
          <p:nvPr/>
        </p:nvSpPr>
        <p:spPr>
          <a:xfrm>
            <a:off x="971550" y="2329815"/>
            <a:ext cx="10477500" cy="933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48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字符串</a:t>
            </a:r>
          </a:p>
        </p:txBody>
      </p:sp>
      <p:sp>
        <p:nvSpPr>
          <p:cNvPr id="7" name="cover-subtitle Placeholder Carrier"/>
          <p:cNvSpPr/>
          <p:nvPr>
            <p:ph type="body" idx="2"/>
          </p:nvPr>
        </p:nvSpPr>
        <p:spPr>
          <a:xfrm>
            <a:off x="1009650" y="3905250"/>
            <a:ext cx="10477500" cy="1752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3294"/>
              </a:lnSpc>
            </a:pPr>
            <a:r>
              <a:rPr lang="zh-CN" sz="27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在一段文字中找出指定内容，</a:t>
            </a:r>
            <a:br/>
            <a:r>
              <a:rPr lang="zh-CN" sz="27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在一张名单中查找</a:t>
            </a:r>
            <a:r>
              <a:rPr lang="zh-CN" sz="27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完整姓名</a:t>
            </a:r>
            <a:r>
              <a:rPr lang="zh-CN" sz="27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19080" y="5548027"/>
            <a:ext cx="10477500" cy="405098"/>
            <a:chOff x="1019080" y="5548027"/>
            <a:chExt cx="10477500" cy="405098"/>
          </a:xfrm>
        </p:grpSpPr>
        <p:sp>
          <p:nvSpPr>
            <p:cNvPr id="8" name="body-course-scope"/>
            <p:cNvSpPr/>
            <p:nvPr/>
          </p:nvSpPr>
          <p:spPr>
            <a:xfrm>
              <a:off x="1019080" y="5548027"/>
              <a:ext cx="10477500" cy="4050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从字符的位置开始，理解 KMP 的回退，再用 Trie 处理查词与异或问题。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字符串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查找一段文字，和查找一个名字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34292"/>
            <a:ext cx="4953000" cy="1475708"/>
            <a:chOff x="827056" y="2334292"/>
            <a:chExt cx="4953000" cy="1475708"/>
          </a:xfrm>
        </p:grpSpPr>
        <p:sp>
          <p:nvSpPr>
            <p:cNvPr id="7" name="body-matching-task"/>
            <p:cNvSpPr/>
            <p:nvPr/>
          </p:nvSpPr>
          <p:spPr>
            <a:xfrm>
              <a:off x="827056" y="2334292"/>
              <a:ext cx="4953000" cy="14757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在文本 ababa 中找 aba：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从第 1、3 个位置开始，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都能连续读到 aba。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180106" y="2334292"/>
            <a:ext cx="4953000" cy="1475708"/>
            <a:chOff x="6180106" y="2334292"/>
            <a:chExt cx="4953000" cy="1475708"/>
          </a:xfrm>
        </p:grpSpPr>
        <p:sp>
          <p:nvSpPr>
            <p:cNvPr id="9" name="body-dictionary-task"/>
            <p:cNvSpPr/>
            <p:nvPr/>
          </p:nvSpPr>
          <p:spPr>
            <a:xfrm>
              <a:off x="6180106" y="2334292"/>
              <a:ext cx="4953000" cy="14757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名单有 ann、anna、bob。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 ann 应当找到；查询 an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则不能算找到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完整姓名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4248817"/>
            <a:ext cx="10477500" cy="759882"/>
            <a:chOff x="827056" y="4248817"/>
            <a:chExt cx="10477500" cy="759882"/>
          </a:xfrm>
        </p:grpSpPr>
        <p:sp>
          <p:nvSpPr>
            <p:cNvPr id="11" name="body-question-goal"/>
            <p:cNvSpPr/>
            <p:nvPr/>
          </p:nvSpPr>
          <p:spPr>
            <a:xfrm>
              <a:off x="827056" y="4248817"/>
              <a:ext cx="10477500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一个任务要找连续出现的位置，另一个要判断完整名字是否存在。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当文本或名单很大时，我们再想办法减少重复比较。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580" y="5338477"/>
            <a:ext cx="10477500" cy="714470"/>
            <a:chOff x="828580" y="5338477"/>
            <a:chExt cx="10477500" cy="714470"/>
          </a:xfrm>
        </p:grpSpPr>
        <p:sp>
          <p:nvSpPr>
            <p:cNvPr id="13" name="body-prior-knowledge"/>
            <p:cNvSpPr/>
            <p:nvPr/>
          </p:nvSpPr>
          <p:spPr>
            <a:xfrm>
              <a:off x="828580" y="5338477"/>
              <a:ext cx="10477500" cy="7144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本章沿用 string、数组、树和位运算；用到新的记录方式时，再对照例子说明。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section-title Placeholder Carrier"/>
          <p:cNvSpPr/>
          <p:nvPr/>
        </p:nvSpPr>
        <p:spPr>
          <a:xfrm>
            <a:off x="971550" y="2322195"/>
            <a:ext cx="104775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9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KMP：失配后，哪些字符还能接着用</a:t>
            </a:r>
          </a:p>
        </p:txBody>
      </p:sp>
      <p:sp>
        <p:nvSpPr>
          <p:cNvPr id="7" name="section-description Placeholder Carrier"/>
          <p:cNvSpPr/>
          <p:nvPr>
            <p:ph type="body" idx="2"/>
          </p:nvPr>
        </p:nvSpPr>
        <p:spPr>
          <a:xfrm>
            <a:off x="1009650" y="3905250"/>
            <a:ext cx="10477500" cy="1752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比较到两个不同的字符，这一轮匹配就失败了，我们把它叫作失配。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如果从下个位置重头比，常会重复读同一段；先看看哪些相等关系还能保留。</a:t>
            </a:r>
          </a:p>
        </p:txBody>
      </p:sp>
    </p:spTree>
  </p:cSld>
  <p:clrMapOvr>
    <a:masterClrMapping/>
  </p:clrMapOvr>
  <p:transition p14:dur="400">
    <p:fade/>
  </p:transition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例7-1：字符相同，位置可以不同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86667"/>
            <a:ext cx="10477500" cy="759882"/>
            <a:chOff x="827056" y="2286667"/>
            <a:chExt cx="10477500" cy="759882"/>
          </a:xfrm>
        </p:grpSpPr>
        <p:sp>
          <p:nvSpPr>
            <p:cNvPr id="7" name="body-given-string"/>
            <p:cNvSpPr/>
            <p:nvPr/>
          </p:nvSpPr>
          <p:spPr>
            <a:xfrm>
              <a:off x="827056" y="2286667"/>
              <a:ext cx="10477500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把字符串 S=abcabcd 的字符依次编号。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这里使用小写字母，a 到 z 一共有 26 种选择。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7025" y="3229637"/>
            <a:ext cx="7351240" cy="963627"/>
            <a:chOff x="827025" y="3229637"/>
            <a:chExt cx="7351240" cy="963627"/>
          </a:xfrm>
        </p:grpSpPr>
        <p:sp>
          <p:nvSpPr>
            <p:cNvPr id="9" name="TextBox 9"/>
            <p:cNvSpPr txBox="1"/>
            <p:nvPr/>
          </p:nvSpPr>
          <p:spPr>
            <a:xfrm>
              <a:off x="827056" y="3229642"/>
              <a:ext cx="995648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Consolas"/>
                  <a:ea typeface="Microsoft YaHei"/>
                  <a:cs typeface="Consolas"/>
                </a:rPr>
                <a:t>下标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484406" y="3229642"/>
              <a:ext cx="5693854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Consolas"/>
                  <a:ea typeface="Microsoft YaHei"/>
                  <a:cs typeface="Consolas"/>
                </a:rPr>
                <a:t>0　　 1　　 2　　 3　　 4　　 5　　 6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27056" y="3763042"/>
              <a:ext cx="995648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字符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484406" y="3763042"/>
              <a:ext cx="5693854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a　　 b　　 c　　 a　　 b　　 c　　 d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27056" y="4658392"/>
            <a:ext cx="10477500" cy="849344"/>
            <a:chOff x="827056" y="4658392"/>
            <a:chExt cx="10477500" cy="849344"/>
          </a:xfrm>
        </p:grpSpPr>
        <p:sp>
          <p:nvSpPr>
            <p:cNvPr id="14" name="body-length-versus-index"/>
            <p:cNvSpPr/>
            <p:nvPr/>
          </p:nvSpPr>
          <p:spPr>
            <a:xfrm>
              <a:off x="827056" y="465839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共有 7 个字符，下标从 0 到 6。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S[0] 和 S[3] 都是 a，但它们在两个不同位置。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28580" y="5690902"/>
            <a:ext cx="10477500" cy="371570"/>
            <a:chOff x="828580" y="5690902"/>
            <a:chExt cx="10477500" cy="371570"/>
          </a:xfrm>
        </p:grpSpPr>
        <p:sp>
          <p:nvSpPr>
            <p:cNvPr id="16" name="body-empty-string"/>
            <p:cNvSpPr/>
            <p:nvPr/>
          </p:nvSpPr>
          <p:spPr>
            <a:xfrm>
              <a:off x="828580" y="5690902"/>
              <a:ext cx="1047750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空串长度为 0，没有任何字符，也不能访问它的第 0 个字符。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从这行字符中，能怎样取出一段内容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7056" y="2362867"/>
            <a:ext cx="10477500" cy="1264707"/>
            <a:chOff x="827056" y="2362867"/>
            <a:chExt cx="10477500" cy="1264707"/>
          </a:xfrm>
        </p:grpSpPr>
        <p:sp>
          <p:nvSpPr>
            <p:cNvPr id="7" name="TextBox 7"/>
            <p:cNvSpPr/>
            <p:nvPr/>
          </p:nvSpPr>
          <p:spPr>
            <a:xfrm>
              <a:off x="827056" y="23628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 abcabcd 的下标 1 读到 3，中间不跳过字符：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558034" y="2813685"/>
              <a:ext cx="262623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 xml:space="preserve">a </a:t>
              </a:r>
              <a:r>
                <a:rPr lang="zh-CN" sz="2700" b="1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b c a</a:t>
              </a:r>
              <a:r>
                <a:rPr lang="zh-CN" sz="27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 xml:space="preserve"> b c d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418231" y="2867692"/>
              <a:ext cx="1858613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得到 bca，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是子串。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2943225" y="3295650"/>
              <a:ext cx="1000125" cy="9525"/>
            </a:xfrm>
            <a:custGeom>
              <a:avLst/>
              <a:gdLst/>
              <a:ahLst/>
              <a:cxnLst/>
              <a:rect l="l" t="t" r="r" b="b"/>
              <a:pathLst>
                <a:path w="1000125" h="9525">
                  <a:moveTo>
                    <a:pt x="0" y="0"/>
                  </a:moveTo>
                  <a:lnTo>
                    <a:pt x="1000125" y="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</p:grpSp>
      <p:grpSp>
        <p:nvGrpSpPr>
          <p:cNvPr id="15" name="Group 15"/>
          <p:cNvGrpSpPr/>
          <p:nvPr/>
        </p:nvGrpSpPr>
        <p:grpSpPr>
          <a:xfrm>
            <a:off x="827056" y="4001167"/>
            <a:ext cx="10477500" cy="1264707"/>
            <a:chOff x="827056" y="4001167"/>
            <a:chExt cx="10477500" cy="1264707"/>
          </a:xfrm>
        </p:grpSpPr>
        <p:sp>
          <p:nvSpPr>
            <p:cNvPr id="12" name="TextBox 12"/>
            <p:cNvSpPr/>
            <p:nvPr/>
          </p:nvSpPr>
          <p:spPr>
            <a:xfrm>
              <a:off x="827056" y="40011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改为依次取下标 0、3、5，允许跳过中间字符：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558034" y="4451985"/>
              <a:ext cx="262623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b="1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a</a:t>
              </a:r>
              <a:r>
                <a:rPr lang="zh-CN" sz="27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 xml:space="preserve"> b c </a:t>
              </a:r>
              <a:r>
                <a:rPr lang="zh-CN" sz="2700" b="1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a</a:t>
              </a:r>
              <a:r>
                <a:rPr lang="zh-CN" sz="27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 xml:space="preserve"> b </a:t>
              </a:r>
              <a:r>
                <a:rPr lang="zh-CN" sz="2700" b="1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c</a:t>
              </a:r>
              <a:r>
                <a:rPr lang="zh-CN" sz="27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 xml:space="preserve"> d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6418231" y="4505992"/>
              <a:ext cx="3635597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得到 aac，是子序列，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却不是这个串的子串。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28580" y="5567077"/>
            <a:ext cx="10477500" cy="500348"/>
            <a:chOff x="828580" y="5567077"/>
            <a:chExt cx="10477500" cy="500348"/>
          </a:xfrm>
        </p:grpSpPr>
        <p:sp>
          <p:nvSpPr>
            <p:cNvPr id="16" name="body-edge-cases"/>
            <p:cNvSpPr/>
            <p:nvPr/>
          </p:nvSpPr>
          <p:spPr>
            <a:xfrm>
              <a:off x="828580" y="5567077"/>
              <a:ext cx="10477500" cy="5003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两种取法都保留原顺序。子串还要求连续；全串、单字符和空串也按这个规则判断。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从开头取前缀，一直取到结尾是后缀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7056" y="2324767"/>
            <a:ext cx="10477500" cy="963644"/>
            <a:chOff x="827056" y="2324767"/>
            <a:chExt cx="10477500" cy="963644"/>
          </a:xfrm>
        </p:grpSpPr>
        <p:sp>
          <p:nvSpPr>
            <p:cNvPr id="7" name="TextBox 7"/>
            <p:cNvSpPr/>
            <p:nvPr/>
          </p:nvSpPr>
          <p:spPr>
            <a:xfrm>
              <a:off x="827056" y="23247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 S=abcabcd 中，从下标 0 开始连续取：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7056" y="28581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a、ab、abc、abca……都是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，整个串也算。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3772567"/>
            <a:ext cx="10477500" cy="896969"/>
            <a:chOff x="827056" y="3772567"/>
            <a:chExt cx="10477500" cy="896969"/>
          </a:xfrm>
        </p:grpSpPr>
        <p:sp>
          <p:nvSpPr>
            <p:cNvPr id="10" name="TextBox 10"/>
            <p:cNvSpPr/>
            <p:nvPr/>
          </p:nvSpPr>
          <p:spPr>
            <a:xfrm>
              <a:off x="827056" y="37725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如果要求一直取到最后一个字符 d：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27056" y="42392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d、cd、abcd……都是后缀；abcd 从下标 3 开始，不是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56" y="5201317"/>
            <a:ext cx="10477500" cy="866108"/>
            <a:chOff x="827056" y="5201317"/>
            <a:chExt cx="10477500" cy="866108"/>
          </a:xfrm>
        </p:grpSpPr>
        <p:sp>
          <p:nvSpPr>
            <p:cNvPr id="13" name="body-proper"/>
            <p:cNvSpPr/>
            <p:nvPr/>
          </p:nvSpPr>
          <p:spPr>
            <a:xfrm>
              <a:off x="827056" y="5201317"/>
              <a:ext cx="10477500" cy="8661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真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、真后缀要排除整个串本身。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KMP 中把空串作为长度 0 的候选，表示暂时没有保留下来的字符。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字典里怎样排序，怎样判断回文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34292"/>
            <a:ext cx="10477500" cy="1456658"/>
            <a:chOff x="827056" y="2334292"/>
            <a:chExt cx="10477500" cy="1456658"/>
          </a:xfrm>
        </p:grpSpPr>
        <p:sp>
          <p:nvSpPr>
            <p:cNvPr id="7" name="body-lexicographic"/>
            <p:cNvSpPr/>
            <p:nvPr/>
          </p:nvSpPr>
          <p:spPr>
            <a:xfrm>
              <a:off x="827056" y="2334292"/>
              <a:ext cx="10477500" cy="14566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 abz 和 ac 排顺序：开头 a 相同，再比 b 与 c。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 比 c 靠前，所以 abz &lt; ac。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若短串恰好是另一个串的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，如 abc 与 abcd，短串排在前面。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4229767"/>
            <a:ext cx="10477500" cy="913733"/>
            <a:chOff x="827056" y="4229767"/>
            <a:chExt cx="10477500" cy="913733"/>
          </a:xfrm>
        </p:grpSpPr>
        <p:sp>
          <p:nvSpPr>
            <p:cNvPr id="9" name="body-palindrome"/>
            <p:cNvSpPr/>
            <p:nvPr/>
          </p:nvSpPr>
          <p:spPr>
            <a:xfrm>
              <a:off x="827056" y="4229767"/>
              <a:ext cx="10477500" cy="9137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把一个串倒过来，仍与原串相同，就叫回文。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abcabcd 倒过来是 dcbacba，因此不是回文。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525167"/>
            <a:ext cx="10477500" cy="504158"/>
            <a:chOff x="827056" y="5525167"/>
            <a:chExt cx="10477500" cy="504158"/>
          </a:xfrm>
        </p:grpSpPr>
        <p:sp>
          <p:nvSpPr>
            <p:cNvPr id="11" name="body-palindrome-check"/>
            <p:cNvSpPr/>
            <p:nvPr/>
          </p:nvSpPr>
          <p:spPr>
            <a:xfrm>
              <a:off x="827056" y="5525167"/>
              <a:ext cx="10477500" cy="5041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abba、单个字符和空串都是回文。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截取子串方便，但它需要复制字符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549" y="2328572"/>
            <a:ext cx="10525251" cy="1081378"/>
            <a:chOff x="828549" y="2328572"/>
            <a:chExt cx="10525251" cy="1081378"/>
          </a:xfrm>
        </p:grpSpPr>
        <p:sp>
          <p:nvSpPr>
            <p:cNvPr id="7" name="body-string-demo"/>
            <p:cNvSpPr txBox="1"/>
            <p:nvPr/>
          </p:nvSpPr>
          <p:spPr>
            <a:xfrm>
              <a:off x="828580" y="2328572"/>
              <a:ext cx="10287000" cy="941022"/>
            </a:xfrm>
            <a:prstGeom prst="rect">
              <a:avLst/>
            </a:prstGeom>
            <a:ln>
              <a:noFill/>
            </a:ln>
            <a:noFill/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80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string s = "abcabcd";</a:t>
              </a:r>
              <a:br/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 xml:space="preserve">s.size();          // 7</a:t>
              </a:r>
              <a:br/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 xml:space="preserve">s.substr(1, 3);    // "bca"，从下标1起复制3个字符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848767"/>
            <a:ext cx="10477500" cy="1275683"/>
            <a:chOff x="827056" y="3848767"/>
            <a:chExt cx="10477500" cy="1275683"/>
          </a:xfrm>
        </p:grpSpPr>
        <p:sp>
          <p:nvSpPr>
            <p:cNvPr id="9" name="body-costs"/>
            <p:cNvSpPr/>
            <p:nvPr/>
          </p:nvSpPr>
          <p:spPr>
            <a:xfrm>
              <a:off x="827056" y="3848767"/>
              <a:ext cx="10477500" cy="12756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size() 和按下标访问是常数时间操作。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substr() 要复制取出的字符，构造逆序串也要复制。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比较两个串，最坏需要一路比到较短串的末尾。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8580" y="5500402"/>
            <a:ext cx="10477500" cy="528923"/>
            <a:chOff x="828580" y="5500402"/>
            <a:chExt cx="10477500" cy="528923"/>
          </a:xfrm>
        </p:grpSpPr>
        <p:sp>
          <p:nvSpPr>
            <p:cNvPr id="11" name="body-executable-demo"/>
            <p:cNvSpPr/>
            <p:nvPr/>
          </p:nvSpPr>
          <p:spPr>
            <a:xfrm>
              <a:off x="828580" y="5500402"/>
              <a:ext cx="10477500" cy="5289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分析复杂度时，别只数函数调用</a:t>
              </a:r>
              <a:r>
                <a:rPr lang="zh-CN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次数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；还要看这次调用处理了多少字符。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714280" y="2328572"/>
            <a:ext cx="9525" cy="844515"/>
          </a:xfrm>
          <a:custGeom>
            <a:avLst/>
            <a:gdLst/>
            <a:ahLst/>
            <a:cxnLst/>
            <a:rect l="l" t="t" r="r" b="b"/>
            <a:pathLst>
              <a:path w="9525" h="844515">
                <a:moveTo>
                  <a:pt x="0" y="0"/>
                </a:moveTo>
                <a:lnTo>
                  <a:pt x="0" y="84451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例7-2 KMP字符串匹配：题目与输入输出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在文本 S 中找出模式 P 的全部连续出现位置，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重叠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出现也要保留。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还要计算 P 每个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的最长相等真前后缀长度。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输入两行：文本 S、模式 P。输出全部起点，每行一个，按升序排列；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位置从 1 开始。最后一行输出 P 的各项 pi，共 |P| 个整数。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两串</a:t>
              </a: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，长度均≤100万，只含大写字母。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例7-2 KMP字符串匹配：原题样例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681800"/>
            <a:chOff x="980313" y="2647950"/>
            <a:chExt cx="5249037" cy="68180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ABABABC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ABA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967550"/>
            <a:chOff x="6657213" y="2647950"/>
            <a:chExt cx="4487037" cy="9675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9572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9572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0 0 1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6482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762500"/>
            <a:ext cx="10202418" cy="753618"/>
            <a:chOff x="979932" y="4762500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7625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7625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文本 ABABABC 中，ABA 从位置 1、3 开始出现。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模式 A、AB、ABA 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最长 border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长度分别是 0、0、1。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例7-2 KMP：找出模式的全部出现位置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15242"/>
            <a:ext cx="10477500" cy="951833"/>
            <a:chOff x="827056" y="2315242"/>
            <a:chExt cx="10477500" cy="951833"/>
          </a:xfrm>
        </p:grpSpPr>
        <p:sp>
          <p:nvSpPr>
            <p:cNvPr id="7" name="body-problem"/>
            <p:cNvSpPr/>
            <p:nvPr/>
          </p:nvSpPr>
          <p:spPr>
            <a:xfrm>
              <a:off x="827056" y="2315242"/>
              <a:ext cx="10477500" cy="9518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给定文本 S 和模式 P，找出 P 在 S 中连续出现的所有起点。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原题的位置从 1 开始，按从小到大输出。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658267"/>
            <a:ext cx="10477500" cy="951833"/>
            <a:chOff x="827056" y="3658267"/>
            <a:chExt cx="10477500" cy="951833"/>
          </a:xfrm>
        </p:grpSpPr>
        <p:sp>
          <p:nvSpPr>
            <p:cNvPr id="9" name="body-example"/>
            <p:cNvSpPr/>
            <p:nvPr/>
          </p:nvSpPr>
          <p:spPr>
            <a:xfrm>
              <a:off x="827056" y="3658267"/>
              <a:ext cx="10477500" cy="9518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S=ababa、P=aba，起点是 1 和 3，两处允许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重叠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另一项任务是输出 P 每个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的最长相等真前后缀长度，后面会逐步解释。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8580" y="5043202"/>
            <a:ext cx="10477500" cy="1076420"/>
            <a:chOff x="828580" y="5043202"/>
            <a:chExt cx="10477500" cy="1076420"/>
          </a:xfrm>
        </p:grpSpPr>
        <p:sp>
          <p:nvSpPr>
            <p:cNvPr id="11" name="body-limits"/>
            <p:cNvSpPr/>
            <p:nvPr/>
          </p:nvSpPr>
          <p:spPr>
            <a:xfrm>
              <a:off x="828580" y="5043202"/>
              <a:ext cx="10477500" cy="10764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18"/>
                </a:lnSpc>
              </a:pP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原题 P3375：两串</a:t>
              </a:r>
              <a:r>
                <a:rPr lang="zh-CN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，长度各不超过 100 万，只含大写字母。</a:t>
              </a:r>
              <a:br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课堂中用小写字母演示同样的相等关系。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起点只移一格，刚比过的 a 又要重比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27056" y="2267617"/>
            <a:ext cx="10477500" cy="1598082"/>
            <a:chOff x="827056" y="2267617"/>
            <a:chExt cx="10477500" cy="1598082"/>
          </a:xfrm>
        </p:grpSpPr>
        <p:sp>
          <p:nvSpPr>
            <p:cNvPr id="7" name="TextBox 7"/>
            <p:cNvSpPr/>
            <p:nvPr/>
          </p:nvSpPr>
          <p:spPr>
            <a:xfrm>
              <a:off x="827056" y="22676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例如在 aaaaaaaaab 中找 aaaab。先从文本开头比较：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224534" y="2708910"/>
              <a:ext cx="4067937" cy="9852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7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a a a a a a a a a b</a:t>
              </a:r>
              <a:br/>
              <a:r>
                <a:rPr lang="zh-CN" sz="27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a a a a b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51606" y="3105817"/>
              <a:ext cx="3146870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 4 个 a 相等，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5 个字符失配。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24534" y="3899535"/>
            <a:ext cx="8836819" cy="1175839"/>
            <a:chOff x="1224534" y="3899535"/>
            <a:chExt cx="8836819" cy="1175839"/>
          </a:xfrm>
        </p:grpSpPr>
        <p:sp>
          <p:nvSpPr>
            <p:cNvPr id="11" name="TextBox 11"/>
            <p:cNvSpPr txBox="1"/>
            <p:nvPr/>
          </p:nvSpPr>
          <p:spPr>
            <a:xfrm>
              <a:off x="1224534" y="3899535"/>
              <a:ext cx="4067937" cy="9852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7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a a a a a a a a a b</a:t>
              </a:r>
              <a:br/>
              <a:r>
                <a:rPr lang="zh-CN" sz="27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 xml:space="preserve">  a a a a b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51606" y="4315492"/>
              <a:ext cx="3309747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起点右移 1 格后，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又从第一个 a 比起。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27056" y="5296567"/>
            <a:ext cx="10477500" cy="839819"/>
            <a:chOff x="827056" y="5296567"/>
            <a:chExt cx="10477500" cy="839819"/>
          </a:xfrm>
        </p:grpSpPr>
        <p:sp>
          <p:nvSpPr>
            <p:cNvPr id="14" name="body-bottleneck"/>
            <p:cNvSpPr/>
            <p:nvPr/>
          </p:nvSpPr>
          <p:spPr>
            <a:xfrm>
              <a:off x="827056" y="5296567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文本长 n、模式长 m，最坏要做 O(nm) 次比较。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已经确认相等的 aaaa，真的一个字符都不能保留吗？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旧末尾和新开头对齐，哪些字符不用重比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假设已经匹配 ababa，后面才失配。把模式开头的 aba 对到旧末尾。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980694" y="2571750"/>
            <a:ext cx="10163556" cy="2601468"/>
            <a:chOff x="980694" y="2571750"/>
            <a:chExt cx="10163556" cy="2601468"/>
          </a:xfrm>
        </p:grpSpPr>
        <p:grpSp>
          <p:nvGrpSpPr>
            <p:cNvPr id="11" name="Group 11"/>
            <p:cNvGrpSpPr/>
            <p:nvPr/>
          </p:nvGrpSpPr>
          <p:grpSpPr>
            <a:xfrm>
              <a:off x="980694" y="2962275"/>
              <a:ext cx="2105406" cy="381381"/>
              <a:chOff x="980694" y="2962275"/>
              <a:chExt cx="2105406" cy="381381"/>
            </a:xfrm>
          </p:grpSpPr>
          <p:sp>
            <p:nvSpPr>
              <p:cNvPr id="9" name="Rectangle 9"/>
              <p:cNvSpPr/>
              <p:nvPr/>
            </p:nvSpPr>
            <p:spPr>
              <a:xfrm>
                <a:off x="990600" y="2962275"/>
                <a:ext cx="2095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990600" y="2962275"/>
                <a:ext cx="2095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已匹配的部分</a:t>
                </a:r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>
              <a:off x="3429000" y="2571750"/>
              <a:ext cx="4733925" cy="801243"/>
              <a:chOff x="3429000" y="2571750"/>
              <a:chExt cx="4733925" cy="801243"/>
            </a:xfrm>
          </p:grpSpPr>
          <p:sp>
            <p:nvSpPr>
              <p:cNvPr id="12" name="Rectangle 12"/>
              <p:cNvSpPr/>
              <p:nvPr/>
            </p:nvSpPr>
            <p:spPr>
              <a:xfrm>
                <a:off x="3429000" y="2857500"/>
                <a:ext cx="9239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15" name="Group 15"/>
              <p:cNvGrpSpPr/>
              <p:nvPr/>
            </p:nvGrpSpPr>
            <p:grpSpPr>
              <a:xfrm>
                <a:off x="3429000" y="2962275"/>
                <a:ext cx="923925" cy="410718"/>
                <a:chOff x="3429000" y="2962275"/>
                <a:chExt cx="923925" cy="410718"/>
              </a:xfrm>
            </p:grpSpPr>
            <p:sp>
              <p:nvSpPr>
                <p:cNvPr id="13" name="Rectangle 13"/>
                <p:cNvSpPr/>
                <p:nvPr/>
              </p:nvSpPr>
              <p:spPr>
                <a:xfrm>
                  <a:off x="3429000" y="296227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14" name="TextBox 14"/>
                <p:cNvSpPr txBox="1"/>
                <p:nvPr/>
              </p:nvSpPr>
              <p:spPr>
                <a:xfrm>
                  <a:off x="3429000" y="296227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a</a:t>
                  </a:r>
                </a:p>
              </p:txBody>
            </p:sp>
          </p:grpSp>
          <p:grpSp>
            <p:nvGrpSpPr>
              <p:cNvPr id="18" name="Group 18"/>
              <p:cNvGrpSpPr/>
              <p:nvPr/>
            </p:nvGrpSpPr>
            <p:grpSpPr>
              <a:xfrm>
                <a:off x="3429000" y="2571750"/>
                <a:ext cx="923925" cy="337376"/>
                <a:chOff x="3429000" y="2571750"/>
                <a:chExt cx="923925" cy="337376"/>
              </a:xfrm>
            </p:grpSpPr>
            <p:sp>
              <p:nvSpPr>
                <p:cNvPr id="16" name="Rectangle 16"/>
                <p:cNvSpPr/>
                <p:nvPr/>
              </p:nvSpPr>
              <p:spPr>
                <a:xfrm>
                  <a:off x="3429000" y="2571750"/>
                  <a:ext cx="923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17" name="TextBox 17"/>
                <p:cNvSpPr txBox="1"/>
                <p:nvPr/>
              </p:nvSpPr>
              <p:spPr>
                <a:xfrm>
                  <a:off x="3429000" y="2571750"/>
                  <a:ext cx="923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172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0</a:t>
                  </a:r>
                </a:p>
              </p:txBody>
            </p:sp>
          </p:grpSp>
          <p:sp>
            <p:nvSpPr>
              <p:cNvPr id="19" name="Rectangle 19"/>
              <p:cNvSpPr/>
              <p:nvPr/>
            </p:nvSpPr>
            <p:spPr>
              <a:xfrm>
                <a:off x="4381500" y="2857500"/>
                <a:ext cx="9239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22" name="Group 22"/>
              <p:cNvGrpSpPr/>
              <p:nvPr/>
            </p:nvGrpSpPr>
            <p:grpSpPr>
              <a:xfrm>
                <a:off x="4381500" y="2962275"/>
                <a:ext cx="923925" cy="410718"/>
                <a:chOff x="4381500" y="2962275"/>
                <a:chExt cx="923925" cy="410718"/>
              </a:xfrm>
            </p:grpSpPr>
            <p:sp>
              <p:nvSpPr>
                <p:cNvPr id="20" name="Rectangle 20"/>
                <p:cNvSpPr/>
                <p:nvPr/>
              </p:nvSpPr>
              <p:spPr>
                <a:xfrm>
                  <a:off x="4381500" y="296227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21" name="TextBox 21"/>
                <p:cNvSpPr txBox="1"/>
                <p:nvPr/>
              </p:nvSpPr>
              <p:spPr>
                <a:xfrm>
                  <a:off x="4381500" y="296227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b</a:t>
                  </a:r>
                </a:p>
              </p:txBody>
            </p:sp>
          </p:grpSp>
          <p:grpSp>
            <p:nvGrpSpPr>
              <p:cNvPr id="25" name="Group 25"/>
              <p:cNvGrpSpPr/>
              <p:nvPr/>
            </p:nvGrpSpPr>
            <p:grpSpPr>
              <a:xfrm>
                <a:off x="4381500" y="2571750"/>
                <a:ext cx="923925" cy="337376"/>
                <a:chOff x="4381500" y="2571750"/>
                <a:chExt cx="923925" cy="337376"/>
              </a:xfrm>
            </p:grpSpPr>
            <p:sp>
              <p:nvSpPr>
                <p:cNvPr id="23" name="Rectangle 23"/>
                <p:cNvSpPr/>
                <p:nvPr/>
              </p:nvSpPr>
              <p:spPr>
                <a:xfrm>
                  <a:off x="4381500" y="2571750"/>
                  <a:ext cx="923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24" name="TextBox 24"/>
                <p:cNvSpPr txBox="1"/>
                <p:nvPr/>
              </p:nvSpPr>
              <p:spPr>
                <a:xfrm>
                  <a:off x="4381500" y="2571750"/>
                  <a:ext cx="923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172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1</a:t>
                  </a:r>
                </a:p>
              </p:txBody>
            </p:sp>
          </p:grpSp>
          <p:sp>
            <p:nvSpPr>
              <p:cNvPr id="26" name="Rectangle 26"/>
              <p:cNvSpPr/>
              <p:nvPr/>
            </p:nvSpPr>
            <p:spPr>
              <a:xfrm>
                <a:off x="5334000" y="2857500"/>
                <a:ext cx="923925" cy="495300"/>
              </a:xfrm>
              <a:prstGeom prst="rect">
                <a:avLst/>
              </a:prstGeom>
              <a:solidFill>
                <a:srgbClr val="167DA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29" name="Group 29"/>
              <p:cNvGrpSpPr/>
              <p:nvPr/>
            </p:nvGrpSpPr>
            <p:grpSpPr>
              <a:xfrm>
                <a:off x="5334000" y="2962275"/>
                <a:ext cx="923925" cy="410718"/>
                <a:chOff x="5334000" y="2962275"/>
                <a:chExt cx="923925" cy="410718"/>
              </a:xfrm>
            </p:grpSpPr>
            <p:sp>
              <p:nvSpPr>
                <p:cNvPr id="27" name="Rectangle 27"/>
                <p:cNvSpPr/>
                <p:nvPr/>
              </p:nvSpPr>
              <p:spPr>
                <a:xfrm>
                  <a:off x="5334000" y="296227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28" name="TextBox 28"/>
                <p:cNvSpPr txBox="1"/>
                <p:nvPr/>
              </p:nvSpPr>
              <p:spPr>
                <a:xfrm>
                  <a:off x="5334000" y="296227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FFFFFF"/>
                      </a:solidFill>
                      <a:latin typeface="Consolas"/>
                      <a:ea typeface="Microsoft YaHei"/>
                      <a:cs typeface="Consolas"/>
                    </a:rPr>
                    <a:t>a</a:t>
                  </a:r>
                </a:p>
              </p:txBody>
            </p:sp>
          </p:grpSp>
          <p:grpSp>
            <p:nvGrpSpPr>
              <p:cNvPr id="32" name="Group 32"/>
              <p:cNvGrpSpPr/>
              <p:nvPr/>
            </p:nvGrpSpPr>
            <p:grpSpPr>
              <a:xfrm>
                <a:off x="5334000" y="2571750"/>
                <a:ext cx="923925" cy="337376"/>
                <a:chOff x="5334000" y="2571750"/>
                <a:chExt cx="923925" cy="337376"/>
              </a:xfrm>
            </p:grpSpPr>
            <p:sp>
              <p:nvSpPr>
                <p:cNvPr id="30" name="Rectangle 30"/>
                <p:cNvSpPr/>
                <p:nvPr/>
              </p:nvSpPr>
              <p:spPr>
                <a:xfrm>
                  <a:off x="5334000" y="2571750"/>
                  <a:ext cx="923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31" name="TextBox 31"/>
                <p:cNvSpPr txBox="1"/>
                <p:nvPr/>
              </p:nvSpPr>
              <p:spPr>
                <a:xfrm>
                  <a:off x="5334000" y="2571750"/>
                  <a:ext cx="923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172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2</a:t>
                  </a:r>
                </a:p>
              </p:txBody>
            </p:sp>
          </p:grpSp>
          <p:sp>
            <p:nvSpPr>
              <p:cNvPr id="33" name="Rectangle 33"/>
              <p:cNvSpPr/>
              <p:nvPr/>
            </p:nvSpPr>
            <p:spPr>
              <a:xfrm>
                <a:off x="6286500" y="2857500"/>
                <a:ext cx="923925" cy="495300"/>
              </a:xfrm>
              <a:prstGeom prst="rect">
                <a:avLst/>
              </a:prstGeom>
              <a:solidFill>
                <a:srgbClr val="167DA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36" name="Group 36"/>
              <p:cNvGrpSpPr/>
              <p:nvPr/>
            </p:nvGrpSpPr>
            <p:grpSpPr>
              <a:xfrm>
                <a:off x="6286500" y="2962275"/>
                <a:ext cx="923925" cy="410718"/>
                <a:chOff x="6286500" y="2962275"/>
                <a:chExt cx="923925" cy="410718"/>
              </a:xfrm>
            </p:grpSpPr>
            <p:sp>
              <p:nvSpPr>
                <p:cNvPr id="34" name="Rectangle 34"/>
                <p:cNvSpPr/>
                <p:nvPr/>
              </p:nvSpPr>
              <p:spPr>
                <a:xfrm>
                  <a:off x="6286500" y="296227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35" name="TextBox 35"/>
                <p:cNvSpPr txBox="1"/>
                <p:nvPr/>
              </p:nvSpPr>
              <p:spPr>
                <a:xfrm>
                  <a:off x="6286500" y="296227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FFFFFF"/>
                      </a:solidFill>
                      <a:latin typeface="Consolas"/>
                      <a:ea typeface="Microsoft YaHei"/>
                      <a:cs typeface="Consolas"/>
                    </a:rPr>
                    <a:t>b</a:t>
                  </a:r>
                </a:p>
              </p:txBody>
            </p:sp>
          </p:grpSp>
          <p:grpSp>
            <p:nvGrpSpPr>
              <p:cNvPr id="39" name="Group 39"/>
              <p:cNvGrpSpPr/>
              <p:nvPr/>
            </p:nvGrpSpPr>
            <p:grpSpPr>
              <a:xfrm>
                <a:off x="6286500" y="2571750"/>
                <a:ext cx="923925" cy="337376"/>
                <a:chOff x="6286500" y="2571750"/>
                <a:chExt cx="923925" cy="337376"/>
              </a:xfrm>
            </p:grpSpPr>
            <p:sp>
              <p:nvSpPr>
                <p:cNvPr id="37" name="Rectangle 37"/>
                <p:cNvSpPr/>
                <p:nvPr/>
              </p:nvSpPr>
              <p:spPr>
                <a:xfrm>
                  <a:off x="6286500" y="2571750"/>
                  <a:ext cx="923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38" name="TextBox 38"/>
                <p:cNvSpPr txBox="1"/>
                <p:nvPr/>
              </p:nvSpPr>
              <p:spPr>
                <a:xfrm>
                  <a:off x="6286500" y="2571750"/>
                  <a:ext cx="923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172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3</a:t>
                  </a:r>
                </a:p>
              </p:txBody>
            </p:sp>
          </p:grpSp>
          <p:sp>
            <p:nvSpPr>
              <p:cNvPr id="40" name="Rectangle 40"/>
              <p:cNvSpPr/>
              <p:nvPr/>
            </p:nvSpPr>
            <p:spPr>
              <a:xfrm>
                <a:off x="7239000" y="2857500"/>
                <a:ext cx="923925" cy="495300"/>
              </a:xfrm>
              <a:prstGeom prst="rect">
                <a:avLst/>
              </a:prstGeom>
              <a:solidFill>
                <a:srgbClr val="167DA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43" name="Group 43"/>
              <p:cNvGrpSpPr/>
              <p:nvPr/>
            </p:nvGrpSpPr>
            <p:grpSpPr>
              <a:xfrm>
                <a:off x="7239000" y="2962275"/>
                <a:ext cx="923925" cy="410718"/>
                <a:chOff x="7239000" y="2962275"/>
                <a:chExt cx="923925" cy="410718"/>
              </a:xfrm>
            </p:grpSpPr>
            <p:sp>
              <p:nvSpPr>
                <p:cNvPr id="41" name="Rectangle 41"/>
                <p:cNvSpPr/>
                <p:nvPr/>
              </p:nvSpPr>
              <p:spPr>
                <a:xfrm>
                  <a:off x="7239000" y="296227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42" name="TextBox 42"/>
                <p:cNvSpPr txBox="1"/>
                <p:nvPr/>
              </p:nvSpPr>
              <p:spPr>
                <a:xfrm>
                  <a:off x="7239000" y="296227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FFFFFF"/>
                      </a:solidFill>
                      <a:latin typeface="Consolas"/>
                      <a:ea typeface="Microsoft YaHei"/>
                      <a:cs typeface="Consolas"/>
                    </a:rPr>
                    <a:t>a</a:t>
                  </a:r>
                </a:p>
              </p:txBody>
            </p:sp>
          </p:grpSp>
          <p:grpSp>
            <p:nvGrpSpPr>
              <p:cNvPr id="46" name="Group 46"/>
              <p:cNvGrpSpPr/>
              <p:nvPr/>
            </p:nvGrpSpPr>
            <p:grpSpPr>
              <a:xfrm>
                <a:off x="7239000" y="2571750"/>
                <a:ext cx="923925" cy="337376"/>
                <a:chOff x="7239000" y="2571750"/>
                <a:chExt cx="923925" cy="337376"/>
              </a:xfrm>
            </p:grpSpPr>
            <p:sp>
              <p:nvSpPr>
                <p:cNvPr id="44" name="Rectangle 44"/>
                <p:cNvSpPr/>
                <p:nvPr/>
              </p:nvSpPr>
              <p:spPr>
                <a:xfrm>
                  <a:off x="7239000" y="2571750"/>
                  <a:ext cx="923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45" name="TextBox 45"/>
                <p:cNvSpPr txBox="1"/>
                <p:nvPr/>
              </p:nvSpPr>
              <p:spPr>
                <a:xfrm>
                  <a:off x="7239000" y="2571750"/>
                  <a:ext cx="923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172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4</a:t>
                  </a:r>
                </a:p>
              </p:txBody>
            </p:sp>
          </p:grpSp>
        </p:grpSp>
        <p:grpSp>
          <p:nvGrpSpPr>
            <p:cNvPr id="50" name="Group 50"/>
            <p:cNvGrpSpPr/>
            <p:nvPr/>
          </p:nvGrpSpPr>
          <p:grpSpPr>
            <a:xfrm>
              <a:off x="980694" y="4038600"/>
              <a:ext cx="2295906" cy="381381"/>
              <a:chOff x="980694" y="4038600"/>
              <a:chExt cx="2295906" cy="381381"/>
            </a:xfrm>
          </p:grpSpPr>
          <p:sp>
            <p:nvSpPr>
              <p:cNvPr id="48" name="Rectangle 48"/>
              <p:cNvSpPr/>
              <p:nvPr/>
            </p:nvSpPr>
            <p:spPr>
              <a:xfrm>
                <a:off x="990600" y="4038600"/>
                <a:ext cx="2286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9" name="TextBox 49"/>
              <p:cNvSpPr txBox="1"/>
              <p:nvPr/>
            </p:nvSpPr>
            <p:spPr>
              <a:xfrm>
                <a:off x="990600" y="4038600"/>
                <a:ext cx="2286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新对齐的模式开头</a:t>
                </a:r>
              </a:p>
            </p:txBody>
          </p:sp>
        </p:grpSp>
        <p:grpSp>
          <p:nvGrpSpPr>
            <p:cNvPr id="63" name="Group 63"/>
            <p:cNvGrpSpPr/>
            <p:nvPr/>
          </p:nvGrpSpPr>
          <p:grpSpPr>
            <a:xfrm>
              <a:off x="5334000" y="3924300"/>
              <a:ext cx="2828925" cy="515493"/>
              <a:chOff x="5334000" y="3924300"/>
              <a:chExt cx="2828925" cy="515493"/>
            </a:xfrm>
          </p:grpSpPr>
          <p:sp>
            <p:nvSpPr>
              <p:cNvPr id="51" name="Rectangle 51"/>
              <p:cNvSpPr/>
              <p:nvPr/>
            </p:nvSpPr>
            <p:spPr>
              <a:xfrm>
                <a:off x="5334000" y="3924300"/>
                <a:ext cx="923925" cy="495300"/>
              </a:xfrm>
              <a:prstGeom prst="rect">
                <a:avLst/>
              </a:prstGeom>
              <a:solidFill>
                <a:srgbClr val="167DA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54" name="Group 54"/>
              <p:cNvGrpSpPr/>
              <p:nvPr/>
            </p:nvGrpSpPr>
            <p:grpSpPr>
              <a:xfrm>
                <a:off x="5334000" y="4029075"/>
                <a:ext cx="923925" cy="410718"/>
                <a:chOff x="5334000" y="4029075"/>
                <a:chExt cx="923925" cy="410718"/>
              </a:xfrm>
            </p:grpSpPr>
            <p:sp>
              <p:nvSpPr>
                <p:cNvPr id="52" name="Rectangle 52"/>
                <p:cNvSpPr/>
                <p:nvPr/>
              </p:nvSpPr>
              <p:spPr>
                <a:xfrm>
                  <a:off x="5334000" y="402907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53" name="TextBox 53"/>
                <p:cNvSpPr txBox="1"/>
                <p:nvPr/>
              </p:nvSpPr>
              <p:spPr>
                <a:xfrm>
                  <a:off x="5334000" y="402907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FFFFFF"/>
                      </a:solidFill>
                      <a:latin typeface="Consolas"/>
                      <a:ea typeface="Microsoft YaHei"/>
                      <a:cs typeface="Consolas"/>
                    </a:rPr>
                    <a:t>a</a:t>
                  </a:r>
                </a:p>
              </p:txBody>
            </p:sp>
          </p:grpSp>
          <p:sp>
            <p:nvSpPr>
              <p:cNvPr id="55" name="Rectangle 55"/>
              <p:cNvSpPr/>
              <p:nvPr/>
            </p:nvSpPr>
            <p:spPr>
              <a:xfrm>
                <a:off x="6286500" y="3924300"/>
                <a:ext cx="923925" cy="495300"/>
              </a:xfrm>
              <a:prstGeom prst="rect">
                <a:avLst/>
              </a:prstGeom>
              <a:solidFill>
                <a:srgbClr val="167DA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58" name="Group 58"/>
              <p:cNvGrpSpPr/>
              <p:nvPr/>
            </p:nvGrpSpPr>
            <p:grpSpPr>
              <a:xfrm>
                <a:off x="6286500" y="4029075"/>
                <a:ext cx="923925" cy="410718"/>
                <a:chOff x="6286500" y="4029075"/>
                <a:chExt cx="923925" cy="410718"/>
              </a:xfrm>
            </p:grpSpPr>
            <p:sp>
              <p:nvSpPr>
                <p:cNvPr id="56" name="Rectangle 56"/>
                <p:cNvSpPr/>
                <p:nvPr/>
              </p:nvSpPr>
              <p:spPr>
                <a:xfrm>
                  <a:off x="6286500" y="402907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57" name="TextBox 57"/>
                <p:cNvSpPr txBox="1"/>
                <p:nvPr/>
              </p:nvSpPr>
              <p:spPr>
                <a:xfrm>
                  <a:off x="6286500" y="402907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FFFFFF"/>
                      </a:solidFill>
                      <a:latin typeface="Consolas"/>
                      <a:ea typeface="Microsoft YaHei"/>
                      <a:cs typeface="Consolas"/>
                    </a:rPr>
                    <a:t>b</a:t>
                  </a:r>
                </a:p>
              </p:txBody>
            </p:sp>
          </p:grpSp>
          <p:sp>
            <p:nvSpPr>
              <p:cNvPr id="59" name="Rectangle 59"/>
              <p:cNvSpPr/>
              <p:nvPr/>
            </p:nvSpPr>
            <p:spPr>
              <a:xfrm>
                <a:off x="7239000" y="3924300"/>
                <a:ext cx="923925" cy="495300"/>
              </a:xfrm>
              <a:prstGeom prst="rect">
                <a:avLst/>
              </a:prstGeom>
              <a:solidFill>
                <a:srgbClr val="167DA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62" name="Group 62"/>
              <p:cNvGrpSpPr/>
              <p:nvPr/>
            </p:nvGrpSpPr>
            <p:grpSpPr>
              <a:xfrm>
                <a:off x="7239000" y="4029075"/>
                <a:ext cx="923925" cy="410718"/>
                <a:chOff x="7239000" y="4029075"/>
                <a:chExt cx="923925" cy="410718"/>
              </a:xfrm>
            </p:grpSpPr>
            <p:sp>
              <p:nvSpPr>
                <p:cNvPr id="60" name="Rectangle 60"/>
                <p:cNvSpPr/>
                <p:nvPr/>
              </p:nvSpPr>
              <p:spPr>
                <a:xfrm>
                  <a:off x="7239000" y="402907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61" name="TextBox 61"/>
                <p:cNvSpPr txBox="1"/>
                <p:nvPr/>
              </p:nvSpPr>
              <p:spPr>
                <a:xfrm>
                  <a:off x="7239000" y="402907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FFFFFF"/>
                      </a:solidFill>
                      <a:latin typeface="Consolas"/>
                      <a:ea typeface="Microsoft YaHei"/>
                      <a:cs typeface="Consolas"/>
                    </a:rPr>
                    <a:t>a</a:t>
                  </a:r>
                </a:p>
              </p:txBody>
            </p:sp>
          </p:grpSp>
        </p:grpSp>
        <p:sp>
          <p:nvSpPr>
            <p:cNvPr id="64" name="Freeform 64"/>
            <p:cNvSpPr/>
            <p:nvPr/>
          </p:nvSpPr>
          <p:spPr>
            <a:xfrm>
              <a:off x="5334000" y="3429000"/>
              <a:ext cx="9525" cy="381000"/>
            </a:xfrm>
            <a:custGeom>
              <a:avLst/>
              <a:gdLst/>
              <a:ahLst/>
              <a:cxnLst/>
              <a:rect l="l" t="t" r="r" b="b"/>
              <a:pathLst>
                <a:path w="9525" h="381000">
                  <a:moveTo>
                    <a:pt x="0" y="0"/>
                  </a:moveTo>
                  <a:lnTo>
                    <a:pt x="0" y="381000"/>
                  </a:lnTo>
                </a:path>
              </a:pathLst>
            </a:custGeom>
            <a:noFill/>
            <a:ln w="7620">
              <a:solidFill>
                <a:srgbClr val="244D87"/>
              </a:solidFill>
            </a:ln>
          </p:spPr>
        </p:sp>
        <p:grpSp>
          <p:nvGrpSpPr>
            <p:cNvPr id="67" name="Group 67"/>
            <p:cNvGrpSpPr/>
            <p:nvPr/>
          </p:nvGrpSpPr>
          <p:grpSpPr>
            <a:xfrm>
              <a:off x="3418332" y="4762500"/>
              <a:ext cx="7725918" cy="410718"/>
              <a:chOff x="3418332" y="4762500"/>
              <a:chExt cx="7725918" cy="410718"/>
            </a:xfrm>
          </p:grpSpPr>
          <p:sp>
            <p:nvSpPr>
              <p:cNvPr id="65" name="Rectangle 65"/>
              <p:cNvSpPr/>
              <p:nvPr/>
            </p:nvSpPr>
            <p:spPr>
              <a:xfrm>
                <a:off x="3429000" y="4762500"/>
                <a:ext cx="771525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6" name="TextBox 66"/>
              <p:cNvSpPr txBox="1"/>
              <p:nvPr/>
            </p:nvSpPr>
            <p:spPr>
              <a:xfrm>
                <a:off x="3429000" y="4762500"/>
                <a:ext cx="771525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保留长度 3：旧末尾 aba = 模式开头 aba。</a:t>
                </a:r>
              </a:p>
            </p:txBody>
          </p:sp>
        </p:grpSp>
      </p:grpSp>
      <p:sp>
        <p:nvSpPr>
          <p:cNvPr id="69" name="Freeform 69"/>
          <p:cNvSpPr/>
          <p:nvPr/>
        </p:nvSpPr>
        <p:spPr>
          <a:xfrm>
            <a:off x="990600" y="536257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72" name="Group 72"/>
          <p:cNvGrpSpPr/>
          <p:nvPr/>
        </p:nvGrpSpPr>
        <p:grpSpPr>
          <a:xfrm>
            <a:off x="980313" y="5476875"/>
            <a:ext cx="10202037" cy="396050"/>
            <a:chOff x="980313" y="5476875"/>
            <a:chExt cx="10202037" cy="396050"/>
          </a:xfrm>
        </p:grpSpPr>
        <p:sp>
          <p:nvSpPr>
            <p:cNvPr id="70" name="Rectangle 70"/>
            <p:cNvSpPr/>
            <p:nvPr/>
          </p:nvSpPr>
          <p:spPr>
            <a:xfrm>
              <a:off x="990600" y="547687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1" name="TextBox 71"/>
            <p:cNvSpPr txBox="1"/>
            <p:nvPr/>
          </p:nvSpPr>
          <p:spPr>
            <a:xfrm>
              <a:off x="990600" y="547687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图中同列的 3 个字符已经确认相等，新的匹配可以从这段之后继续。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模式开头的 aba，可以接住末尾的 aba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15242"/>
            <a:ext cx="10477500" cy="849344"/>
            <a:chOff x="827056" y="2315242"/>
            <a:chExt cx="10477500" cy="849344"/>
          </a:xfrm>
        </p:grpSpPr>
        <p:sp>
          <p:nvSpPr>
            <p:cNvPr id="7" name="body-known-match"/>
            <p:cNvSpPr/>
            <p:nvPr/>
          </p:nvSpPr>
          <p:spPr>
            <a:xfrm>
              <a:off x="827056" y="231524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假设模式开头的 ababa 已经与文本匹配，后面才遇到失配。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这段末尾的 aba，恰好等于模式开头的 aba。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43584" y="3470910"/>
            <a:ext cx="9210866" cy="1051941"/>
            <a:chOff x="1243584" y="3470910"/>
            <a:chExt cx="9210866" cy="1051941"/>
          </a:xfrm>
        </p:grpSpPr>
        <p:sp>
          <p:nvSpPr>
            <p:cNvPr id="9" name="TextBox 9"/>
            <p:cNvSpPr txBox="1"/>
            <p:nvPr/>
          </p:nvSpPr>
          <p:spPr>
            <a:xfrm>
              <a:off x="1243584" y="3470910"/>
              <a:ext cx="2559177" cy="10519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4125"/>
                </a:lnSpc>
              </a:pPr>
              <a:r>
                <a:rPr lang="zh-CN" sz="27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 xml:space="preserve">a b </a:t>
              </a:r>
              <a:r>
                <a:rPr lang="zh-CN" sz="2700" b="1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a b a</a:t>
              </a:r>
              <a:br/>
              <a:r>
                <a:rPr lang="zh-CN" sz="27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2700" b="1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a b a</a:t>
              </a:r>
              <a:r>
                <a:rPr lang="zh-CN" sz="27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 xml:space="preserve"> …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5989606" y="3753517"/>
              <a:ext cx="4464844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 3 个字符已经确认相等，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对齐后可以接着比。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7056" y="5020342"/>
            <a:ext cx="10477500" cy="999458"/>
            <a:chOff x="827056" y="5020342"/>
            <a:chExt cx="10477500" cy="999458"/>
          </a:xfrm>
        </p:grpSpPr>
        <p:sp>
          <p:nvSpPr>
            <p:cNvPr id="12" name="body-border-definition"/>
            <p:cNvSpPr/>
            <p:nvPr/>
          </p:nvSpPr>
          <p:spPr>
            <a:xfrm>
              <a:off x="827056" y="5020342"/>
              <a:ext cx="10477500" cy="9994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把同时相等的真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和真后缀叫作 border。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ababa 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最长 border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是 aba，长度为 3；整个 ababa 本身不算。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先给每个前缀算一个可以保留的长度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仍用 ababa，把末尾与开头对齐，看看能保留多少字符。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1135077"/>
            <a:chOff x="979425" y="3286125"/>
            <a:chExt cx="10202925" cy="1135077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a：只能保留空串，长度 0。ab：也只能保留 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aba：两端的 a 相同，长度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abab：两端的 ab 相同，长度 2。ababa：aba 相同，长度 3。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这些长度都只由模式自身决定，可以提前保存，再用于回退。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每个前缀各有一个 pi 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固定模式 ababa；上方是字符下标，下方记录截至这里的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最长 border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长度。</a:t>
              </a:r>
            </a:p>
          </p:txBody>
        </p:sp>
      </p:grpSp>
      <p:grpSp>
        <p:nvGrpSpPr>
          <p:cNvPr id="75" name="Group 75"/>
          <p:cNvGrpSpPr/>
          <p:nvPr/>
        </p:nvGrpSpPr>
        <p:grpSpPr>
          <a:xfrm>
            <a:off x="979932" y="2686050"/>
            <a:ext cx="10202418" cy="2534793"/>
            <a:chOff x="979932" y="2686050"/>
            <a:chExt cx="10202418" cy="2534793"/>
          </a:xfrm>
        </p:grpSpPr>
        <p:grpSp>
          <p:nvGrpSpPr>
            <p:cNvPr id="11" name="Group 11"/>
            <p:cNvGrpSpPr/>
            <p:nvPr/>
          </p:nvGrpSpPr>
          <p:grpSpPr>
            <a:xfrm>
              <a:off x="980694" y="3086100"/>
              <a:ext cx="1819656" cy="381381"/>
              <a:chOff x="980694" y="3086100"/>
              <a:chExt cx="1819656" cy="381381"/>
            </a:xfrm>
          </p:grpSpPr>
          <p:sp>
            <p:nvSpPr>
              <p:cNvPr id="9" name="Rectangle 9"/>
              <p:cNvSpPr/>
              <p:nvPr/>
            </p:nvSpPr>
            <p:spPr>
              <a:xfrm>
                <a:off x="990600" y="3086100"/>
                <a:ext cx="18097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990600" y="3086100"/>
                <a:ext cx="18097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字符 P[i]</a:t>
                </a:r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>
              <a:off x="3238500" y="2686050"/>
              <a:ext cx="6638925" cy="801243"/>
              <a:chOff x="3238500" y="2686050"/>
              <a:chExt cx="6638925" cy="801243"/>
            </a:xfrm>
          </p:grpSpPr>
          <p:sp>
            <p:nvSpPr>
              <p:cNvPr id="12" name="Rectangle 12"/>
              <p:cNvSpPr/>
              <p:nvPr/>
            </p:nvSpPr>
            <p:spPr>
              <a:xfrm>
                <a:off x="3238500" y="2971800"/>
                <a:ext cx="13049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15" name="Group 15"/>
              <p:cNvGrpSpPr/>
              <p:nvPr/>
            </p:nvGrpSpPr>
            <p:grpSpPr>
              <a:xfrm>
                <a:off x="3238500" y="3076575"/>
                <a:ext cx="1304925" cy="410718"/>
                <a:chOff x="3238500" y="3076575"/>
                <a:chExt cx="1304925" cy="410718"/>
              </a:xfrm>
            </p:grpSpPr>
            <p:sp>
              <p:nvSpPr>
                <p:cNvPr id="13" name="Rectangle 13"/>
                <p:cNvSpPr/>
                <p:nvPr/>
              </p:nvSpPr>
              <p:spPr>
                <a:xfrm>
                  <a:off x="3238500" y="3076575"/>
                  <a:ext cx="1304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14" name="TextBox 14"/>
                <p:cNvSpPr txBox="1"/>
                <p:nvPr/>
              </p:nvSpPr>
              <p:spPr>
                <a:xfrm>
                  <a:off x="3238500" y="3076575"/>
                  <a:ext cx="1304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a</a:t>
                  </a:r>
                </a:p>
              </p:txBody>
            </p:sp>
          </p:grpSp>
          <p:grpSp>
            <p:nvGrpSpPr>
              <p:cNvPr id="18" name="Group 18"/>
              <p:cNvGrpSpPr/>
              <p:nvPr/>
            </p:nvGrpSpPr>
            <p:grpSpPr>
              <a:xfrm>
                <a:off x="3238500" y="2686050"/>
                <a:ext cx="1304925" cy="337376"/>
                <a:chOff x="3238500" y="2686050"/>
                <a:chExt cx="1304925" cy="337376"/>
              </a:xfrm>
            </p:grpSpPr>
            <p:sp>
              <p:nvSpPr>
                <p:cNvPr id="16" name="Rectangle 16"/>
                <p:cNvSpPr/>
                <p:nvPr/>
              </p:nvSpPr>
              <p:spPr>
                <a:xfrm>
                  <a:off x="3238500" y="2686050"/>
                  <a:ext cx="1304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17" name="TextBox 17"/>
                <p:cNvSpPr txBox="1"/>
                <p:nvPr/>
              </p:nvSpPr>
              <p:spPr>
                <a:xfrm>
                  <a:off x="3238500" y="2686050"/>
                  <a:ext cx="1304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172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0</a:t>
                  </a:r>
                </a:p>
              </p:txBody>
            </p:sp>
          </p:grpSp>
          <p:sp>
            <p:nvSpPr>
              <p:cNvPr id="19" name="Rectangle 19"/>
              <p:cNvSpPr/>
              <p:nvPr/>
            </p:nvSpPr>
            <p:spPr>
              <a:xfrm>
                <a:off x="4572000" y="2971800"/>
                <a:ext cx="13049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22" name="Group 22"/>
              <p:cNvGrpSpPr/>
              <p:nvPr/>
            </p:nvGrpSpPr>
            <p:grpSpPr>
              <a:xfrm>
                <a:off x="4572000" y="3076575"/>
                <a:ext cx="1304925" cy="410718"/>
                <a:chOff x="4572000" y="3076575"/>
                <a:chExt cx="1304925" cy="410718"/>
              </a:xfrm>
            </p:grpSpPr>
            <p:sp>
              <p:nvSpPr>
                <p:cNvPr id="20" name="Rectangle 20"/>
                <p:cNvSpPr/>
                <p:nvPr/>
              </p:nvSpPr>
              <p:spPr>
                <a:xfrm>
                  <a:off x="4572000" y="3076575"/>
                  <a:ext cx="1304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21" name="TextBox 21"/>
                <p:cNvSpPr txBox="1"/>
                <p:nvPr/>
              </p:nvSpPr>
              <p:spPr>
                <a:xfrm>
                  <a:off x="4572000" y="3076575"/>
                  <a:ext cx="1304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b</a:t>
                  </a:r>
                </a:p>
              </p:txBody>
            </p:sp>
          </p:grpSp>
          <p:grpSp>
            <p:nvGrpSpPr>
              <p:cNvPr id="25" name="Group 25"/>
              <p:cNvGrpSpPr/>
              <p:nvPr/>
            </p:nvGrpSpPr>
            <p:grpSpPr>
              <a:xfrm>
                <a:off x="4572000" y="2686050"/>
                <a:ext cx="1304925" cy="337376"/>
                <a:chOff x="4572000" y="2686050"/>
                <a:chExt cx="1304925" cy="337376"/>
              </a:xfrm>
            </p:grpSpPr>
            <p:sp>
              <p:nvSpPr>
                <p:cNvPr id="23" name="Rectangle 23"/>
                <p:cNvSpPr/>
                <p:nvPr/>
              </p:nvSpPr>
              <p:spPr>
                <a:xfrm>
                  <a:off x="4572000" y="2686050"/>
                  <a:ext cx="1304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24" name="TextBox 24"/>
                <p:cNvSpPr txBox="1"/>
                <p:nvPr/>
              </p:nvSpPr>
              <p:spPr>
                <a:xfrm>
                  <a:off x="4572000" y="2686050"/>
                  <a:ext cx="1304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172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1</a:t>
                  </a:r>
                </a:p>
              </p:txBody>
            </p:sp>
          </p:grpSp>
          <p:sp>
            <p:nvSpPr>
              <p:cNvPr id="26" name="Rectangle 26"/>
              <p:cNvSpPr/>
              <p:nvPr/>
            </p:nvSpPr>
            <p:spPr>
              <a:xfrm>
                <a:off x="5905500" y="2971800"/>
                <a:ext cx="13049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29" name="Group 29"/>
              <p:cNvGrpSpPr/>
              <p:nvPr/>
            </p:nvGrpSpPr>
            <p:grpSpPr>
              <a:xfrm>
                <a:off x="5905500" y="3076575"/>
                <a:ext cx="1304925" cy="410718"/>
                <a:chOff x="5905500" y="3076575"/>
                <a:chExt cx="1304925" cy="410718"/>
              </a:xfrm>
            </p:grpSpPr>
            <p:sp>
              <p:nvSpPr>
                <p:cNvPr id="27" name="Rectangle 27"/>
                <p:cNvSpPr/>
                <p:nvPr/>
              </p:nvSpPr>
              <p:spPr>
                <a:xfrm>
                  <a:off x="5905500" y="3076575"/>
                  <a:ext cx="1304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28" name="TextBox 28"/>
                <p:cNvSpPr txBox="1"/>
                <p:nvPr/>
              </p:nvSpPr>
              <p:spPr>
                <a:xfrm>
                  <a:off x="5905500" y="3076575"/>
                  <a:ext cx="1304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a</a:t>
                  </a:r>
                </a:p>
              </p:txBody>
            </p:sp>
          </p:grpSp>
          <p:grpSp>
            <p:nvGrpSpPr>
              <p:cNvPr id="32" name="Group 32"/>
              <p:cNvGrpSpPr/>
              <p:nvPr/>
            </p:nvGrpSpPr>
            <p:grpSpPr>
              <a:xfrm>
                <a:off x="5905500" y="2686050"/>
                <a:ext cx="1304925" cy="337376"/>
                <a:chOff x="5905500" y="2686050"/>
                <a:chExt cx="1304925" cy="337376"/>
              </a:xfrm>
            </p:grpSpPr>
            <p:sp>
              <p:nvSpPr>
                <p:cNvPr id="30" name="Rectangle 30"/>
                <p:cNvSpPr/>
                <p:nvPr/>
              </p:nvSpPr>
              <p:spPr>
                <a:xfrm>
                  <a:off x="5905500" y="2686050"/>
                  <a:ext cx="1304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31" name="TextBox 31"/>
                <p:cNvSpPr txBox="1"/>
                <p:nvPr/>
              </p:nvSpPr>
              <p:spPr>
                <a:xfrm>
                  <a:off x="5905500" y="2686050"/>
                  <a:ext cx="1304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172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2</a:t>
                  </a:r>
                </a:p>
              </p:txBody>
            </p:sp>
          </p:grpSp>
          <p:sp>
            <p:nvSpPr>
              <p:cNvPr id="33" name="Rectangle 33"/>
              <p:cNvSpPr/>
              <p:nvPr/>
            </p:nvSpPr>
            <p:spPr>
              <a:xfrm>
                <a:off x="7239000" y="2971800"/>
                <a:ext cx="13049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36" name="Group 36"/>
              <p:cNvGrpSpPr/>
              <p:nvPr/>
            </p:nvGrpSpPr>
            <p:grpSpPr>
              <a:xfrm>
                <a:off x="7239000" y="3076575"/>
                <a:ext cx="1304925" cy="410718"/>
                <a:chOff x="7239000" y="3076575"/>
                <a:chExt cx="1304925" cy="410718"/>
              </a:xfrm>
            </p:grpSpPr>
            <p:sp>
              <p:nvSpPr>
                <p:cNvPr id="34" name="Rectangle 34"/>
                <p:cNvSpPr/>
                <p:nvPr/>
              </p:nvSpPr>
              <p:spPr>
                <a:xfrm>
                  <a:off x="7239000" y="3076575"/>
                  <a:ext cx="1304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35" name="TextBox 35"/>
                <p:cNvSpPr txBox="1"/>
                <p:nvPr/>
              </p:nvSpPr>
              <p:spPr>
                <a:xfrm>
                  <a:off x="7239000" y="3076575"/>
                  <a:ext cx="1304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b</a:t>
                  </a:r>
                </a:p>
              </p:txBody>
            </p:sp>
          </p:grpSp>
          <p:grpSp>
            <p:nvGrpSpPr>
              <p:cNvPr id="39" name="Group 39"/>
              <p:cNvGrpSpPr/>
              <p:nvPr/>
            </p:nvGrpSpPr>
            <p:grpSpPr>
              <a:xfrm>
                <a:off x="7239000" y="2686050"/>
                <a:ext cx="1304925" cy="337376"/>
                <a:chOff x="7239000" y="2686050"/>
                <a:chExt cx="1304925" cy="337376"/>
              </a:xfrm>
            </p:grpSpPr>
            <p:sp>
              <p:nvSpPr>
                <p:cNvPr id="37" name="Rectangle 37"/>
                <p:cNvSpPr/>
                <p:nvPr/>
              </p:nvSpPr>
              <p:spPr>
                <a:xfrm>
                  <a:off x="7239000" y="2686050"/>
                  <a:ext cx="1304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38" name="TextBox 38"/>
                <p:cNvSpPr txBox="1"/>
                <p:nvPr/>
              </p:nvSpPr>
              <p:spPr>
                <a:xfrm>
                  <a:off x="7239000" y="2686050"/>
                  <a:ext cx="1304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172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3</a:t>
                  </a:r>
                </a:p>
              </p:txBody>
            </p:sp>
          </p:grpSp>
          <p:sp>
            <p:nvSpPr>
              <p:cNvPr id="40" name="Rectangle 40"/>
              <p:cNvSpPr/>
              <p:nvPr/>
            </p:nvSpPr>
            <p:spPr>
              <a:xfrm>
                <a:off x="8572500" y="2971800"/>
                <a:ext cx="13049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43" name="Group 43"/>
              <p:cNvGrpSpPr/>
              <p:nvPr/>
            </p:nvGrpSpPr>
            <p:grpSpPr>
              <a:xfrm>
                <a:off x="8572500" y="3076575"/>
                <a:ext cx="1304925" cy="410718"/>
                <a:chOff x="8572500" y="3076575"/>
                <a:chExt cx="1304925" cy="410718"/>
              </a:xfrm>
            </p:grpSpPr>
            <p:sp>
              <p:nvSpPr>
                <p:cNvPr id="41" name="Rectangle 41"/>
                <p:cNvSpPr/>
                <p:nvPr/>
              </p:nvSpPr>
              <p:spPr>
                <a:xfrm>
                  <a:off x="8572500" y="3076575"/>
                  <a:ext cx="1304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42" name="TextBox 42"/>
                <p:cNvSpPr txBox="1"/>
                <p:nvPr/>
              </p:nvSpPr>
              <p:spPr>
                <a:xfrm>
                  <a:off x="8572500" y="3076575"/>
                  <a:ext cx="1304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a</a:t>
                  </a:r>
                </a:p>
              </p:txBody>
            </p:sp>
          </p:grpSp>
          <p:grpSp>
            <p:nvGrpSpPr>
              <p:cNvPr id="46" name="Group 46"/>
              <p:cNvGrpSpPr/>
              <p:nvPr/>
            </p:nvGrpSpPr>
            <p:grpSpPr>
              <a:xfrm>
                <a:off x="8572500" y="2686050"/>
                <a:ext cx="1304925" cy="337376"/>
                <a:chOff x="8572500" y="2686050"/>
                <a:chExt cx="1304925" cy="337376"/>
              </a:xfrm>
            </p:grpSpPr>
            <p:sp>
              <p:nvSpPr>
                <p:cNvPr id="44" name="Rectangle 44"/>
                <p:cNvSpPr/>
                <p:nvPr/>
              </p:nvSpPr>
              <p:spPr>
                <a:xfrm>
                  <a:off x="8572500" y="2686050"/>
                  <a:ext cx="1304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45" name="TextBox 45"/>
                <p:cNvSpPr txBox="1"/>
                <p:nvPr/>
              </p:nvSpPr>
              <p:spPr>
                <a:xfrm>
                  <a:off x="8572500" y="2686050"/>
                  <a:ext cx="1304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172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4</a:t>
                  </a:r>
                </a:p>
              </p:txBody>
            </p:sp>
          </p:grpSp>
        </p:grpSp>
        <p:grpSp>
          <p:nvGrpSpPr>
            <p:cNvPr id="50" name="Group 50"/>
            <p:cNvGrpSpPr/>
            <p:nvPr/>
          </p:nvGrpSpPr>
          <p:grpSpPr>
            <a:xfrm>
              <a:off x="980694" y="4095750"/>
              <a:ext cx="2105406" cy="733806"/>
              <a:chOff x="980694" y="4095750"/>
              <a:chExt cx="2105406" cy="733806"/>
            </a:xfrm>
          </p:grpSpPr>
          <p:sp>
            <p:nvSpPr>
              <p:cNvPr id="48" name="Rectangle 48"/>
              <p:cNvSpPr/>
              <p:nvPr/>
            </p:nvSpPr>
            <p:spPr>
              <a:xfrm>
                <a:off x="990600" y="4095750"/>
                <a:ext cx="2095500" cy="723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9" name="TextBox 49"/>
              <p:cNvSpPr txBox="1"/>
              <p:nvPr/>
            </p:nvSpPr>
            <p:spPr>
              <a:xfrm>
                <a:off x="990600" y="4095750"/>
                <a:ext cx="2095500" cy="72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775"/>
                  </a:lnSpc>
                </a:pP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最长 border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长度</a:t>
                </a:r>
              </a:p>
            </p:txBody>
          </p:sp>
        </p:grpSp>
        <p:grpSp>
          <p:nvGrpSpPr>
            <p:cNvPr id="71" name="Group 71"/>
            <p:cNvGrpSpPr/>
            <p:nvPr/>
          </p:nvGrpSpPr>
          <p:grpSpPr>
            <a:xfrm>
              <a:off x="3238500" y="3981450"/>
              <a:ext cx="6638925" cy="515493"/>
              <a:chOff x="3238500" y="3981450"/>
              <a:chExt cx="6638925" cy="515493"/>
            </a:xfrm>
          </p:grpSpPr>
          <p:sp>
            <p:nvSpPr>
              <p:cNvPr id="51" name="Rectangle 51"/>
              <p:cNvSpPr/>
              <p:nvPr/>
            </p:nvSpPr>
            <p:spPr>
              <a:xfrm>
                <a:off x="3238500" y="3981450"/>
                <a:ext cx="13049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54" name="Group 54"/>
              <p:cNvGrpSpPr/>
              <p:nvPr/>
            </p:nvGrpSpPr>
            <p:grpSpPr>
              <a:xfrm>
                <a:off x="3238500" y="4086225"/>
                <a:ext cx="1304925" cy="410718"/>
                <a:chOff x="3238500" y="4086225"/>
                <a:chExt cx="1304925" cy="410718"/>
              </a:xfrm>
            </p:grpSpPr>
            <p:sp>
              <p:nvSpPr>
                <p:cNvPr id="52" name="Rectangle 52"/>
                <p:cNvSpPr/>
                <p:nvPr/>
              </p:nvSpPr>
              <p:spPr>
                <a:xfrm>
                  <a:off x="3238500" y="4086225"/>
                  <a:ext cx="1304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53" name="TextBox 53"/>
                <p:cNvSpPr txBox="1"/>
                <p:nvPr/>
              </p:nvSpPr>
              <p:spPr>
                <a:xfrm>
                  <a:off x="3238500" y="4086225"/>
                  <a:ext cx="1304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0</a:t>
                  </a:r>
                </a:p>
              </p:txBody>
            </p:sp>
          </p:grpSp>
          <p:sp>
            <p:nvSpPr>
              <p:cNvPr id="55" name="Rectangle 55"/>
              <p:cNvSpPr/>
              <p:nvPr/>
            </p:nvSpPr>
            <p:spPr>
              <a:xfrm>
                <a:off x="4572000" y="3981450"/>
                <a:ext cx="13049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58" name="Group 58"/>
              <p:cNvGrpSpPr/>
              <p:nvPr/>
            </p:nvGrpSpPr>
            <p:grpSpPr>
              <a:xfrm>
                <a:off x="4572000" y="4086225"/>
                <a:ext cx="1304925" cy="410718"/>
                <a:chOff x="4572000" y="4086225"/>
                <a:chExt cx="1304925" cy="410718"/>
              </a:xfrm>
            </p:grpSpPr>
            <p:sp>
              <p:nvSpPr>
                <p:cNvPr id="56" name="Rectangle 56"/>
                <p:cNvSpPr/>
                <p:nvPr/>
              </p:nvSpPr>
              <p:spPr>
                <a:xfrm>
                  <a:off x="4572000" y="4086225"/>
                  <a:ext cx="1304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57" name="TextBox 57"/>
                <p:cNvSpPr txBox="1"/>
                <p:nvPr/>
              </p:nvSpPr>
              <p:spPr>
                <a:xfrm>
                  <a:off x="4572000" y="4086225"/>
                  <a:ext cx="1304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0</a:t>
                  </a:r>
                </a:p>
              </p:txBody>
            </p:sp>
          </p:grpSp>
          <p:sp>
            <p:nvSpPr>
              <p:cNvPr id="59" name="Rectangle 59"/>
              <p:cNvSpPr/>
              <p:nvPr/>
            </p:nvSpPr>
            <p:spPr>
              <a:xfrm>
                <a:off x="5905500" y="3981450"/>
                <a:ext cx="1304925" cy="495300"/>
              </a:xfrm>
              <a:prstGeom prst="rect">
                <a:avLst/>
              </a:prstGeom>
              <a:solidFill>
                <a:srgbClr val="167DA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62" name="Group 62"/>
              <p:cNvGrpSpPr/>
              <p:nvPr/>
            </p:nvGrpSpPr>
            <p:grpSpPr>
              <a:xfrm>
                <a:off x="5905500" y="4086225"/>
                <a:ext cx="1304925" cy="410718"/>
                <a:chOff x="5905500" y="4086225"/>
                <a:chExt cx="1304925" cy="410718"/>
              </a:xfrm>
            </p:grpSpPr>
            <p:sp>
              <p:nvSpPr>
                <p:cNvPr id="60" name="Rectangle 60"/>
                <p:cNvSpPr/>
                <p:nvPr/>
              </p:nvSpPr>
              <p:spPr>
                <a:xfrm>
                  <a:off x="5905500" y="4086225"/>
                  <a:ext cx="1304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61" name="TextBox 61"/>
                <p:cNvSpPr txBox="1"/>
                <p:nvPr/>
              </p:nvSpPr>
              <p:spPr>
                <a:xfrm>
                  <a:off x="5905500" y="4086225"/>
                  <a:ext cx="1304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FFFFFF"/>
                      </a:solidFill>
                      <a:latin typeface="Consolas"/>
                      <a:ea typeface="Microsoft YaHei"/>
                      <a:cs typeface="Consolas"/>
                    </a:rPr>
                    <a:t>1</a:t>
                  </a:r>
                </a:p>
              </p:txBody>
            </p:sp>
          </p:grpSp>
          <p:sp>
            <p:nvSpPr>
              <p:cNvPr id="63" name="Rectangle 63"/>
              <p:cNvSpPr/>
              <p:nvPr/>
            </p:nvSpPr>
            <p:spPr>
              <a:xfrm>
                <a:off x="7239000" y="3981450"/>
                <a:ext cx="1304925" cy="495300"/>
              </a:xfrm>
              <a:prstGeom prst="rect">
                <a:avLst/>
              </a:prstGeom>
              <a:solidFill>
                <a:srgbClr val="167DA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66" name="Group 66"/>
              <p:cNvGrpSpPr/>
              <p:nvPr/>
            </p:nvGrpSpPr>
            <p:grpSpPr>
              <a:xfrm>
                <a:off x="7239000" y="4086225"/>
                <a:ext cx="1304925" cy="410718"/>
                <a:chOff x="7239000" y="4086225"/>
                <a:chExt cx="1304925" cy="410718"/>
              </a:xfrm>
            </p:grpSpPr>
            <p:sp>
              <p:nvSpPr>
                <p:cNvPr id="64" name="Rectangle 64"/>
                <p:cNvSpPr/>
                <p:nvPr/>
              </p:nvSpPr>
              <p:spPr>
                <a:xfrm>
                  <a:off x="7239000" y="4086225"/>
                  <a:ext cx="1304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65" name="TextBox 65"/>
                <p:cNvSpPr txBox="1"/>
                <p:nvPr/>
              </p:nvSpPr>
              <p:spPr>
                <a:xfrm>
                  <a:off x="7239000" y="4086225"/>
                  <a:ext cx="1304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FFFFFF"/>
                      </a:solidFill>
                      <a:latin typeface="Consolas"/>
                      <a:ea typeface="Microsoft YaHei"/>
                      <a:cs typeface="Consolas"/>
                    </a:rPr>
                    <a:t>2</a:t>
                  </a:r>
                </a:p>
              </p:txBody>
            </p:sp>
          </p:grpSp>
          <p:sp>
            <p:nvSpPr>
              <p:cNvPr id="67" name="Rectangle 67"/>
              <p:cNvSpPr/>
              <p:nvPr/>
            </p:nvSpPr>
            <p:spPr>
              <a:xfrm>
                <a:off x="8572500" y="3981450"/>
                <a:ext cx="1304925" cy="495300"/>
              </a:xfrm>
              <a:prstGeom prst="rect">
                <a:avLst/>
              </a:prstGeom>
              <a:solidFill>
                <a:srgbClr val="167DA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70" name="Group 70"/>
              <p:cNvGrpSpPr/>
              <p:nvPr/>
            </p:nvGrpSpPr>
            <p:grpSpPr>
              <a:xfrm>
                <a:off x="8572500" y="4086225"/>
                <a:ext cx="1304925" cy="410718"/>
                <a:chOff x="8572500" y="4086225"/>
                <a:chExt cx="1304925" cy="410718"/>
              </a:xfrm>
            </p:grpSpPr>
            <p:sp>
              <p:nvSpPr>
                <p:cNvPr id="68" name="Rectangle 68"/>
                <p:cNvSpPr/>
                <p:nvPr/>
              </p:nvSpPr>
              <p:spPr>
                <a:xfrm>
                  <a:off x="8572500" y="4086225"/>
                  <a:ext cx="1304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69" name="TextBox 69"/>
                <p:cNvSpPr txBox="1"/>
                <p:nvPr/>
              </p:nvSpPr>
              <p:spPr>
                <a:xfrm>
                  <a:off x="8572500" y="4086225"/>
                  <a:ext cx="1304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FFFFFF"/>
                      </a:solidFill>
                      <a:latin typeface="Consolas"/>
                      <a:ea typeface="Microsoft YaHei"/>
                      <a:cs typeface="Consolas"/>
                    </a:rPr>
                    <a:t>3</a:t>
                  </a:r>
                </a:p>
              </p:txBody>
            </p:sp>
          </p:grpSp>
        </p:grpSp>
        <p:grpSp>
          <p:nvGrpSpPr>
            <p:cNvPr id="74" name="Group 74"/>
            <p:cNvGrpSpPr/>
            <p:nvPr/>
          </p:nvGrpSpPr>
          <p:grpSpPr>
            <a:xfrm>
              <a:off x="979932" y="4810125"/>
              <a:ext cx="10202418" cy="410718"/>
              <a:chOff x="979932" y="4810125"/>
              <a:chExt cx="10202418" cy="410718"/>
            </a:xfrm>
          </p:grpSpPr>
          <p:sp>
            <p:nvSpPr>
              <p:cNvPr id="72" name="Rectangle 72"/>
              <p:cNvSpPr/>
              <p:nvPr/>
            </p:nvSpPr>
            <p:spPr>
              <a:xfrm>
                <a:off x="990600" y="4810125"/>
                <a:ext cx="1019175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3" name="TextBox 73"/>
              <p:cNvSpPr txBox="1"/>
              <p:nvPr/>
            </p:nvSpPr>
            <p:spPr>
              <a:xfrm>
                <a:off x="990600" y="4810125"/>
                <a:ext cx="1019175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pi[4]=3：处理到下标 4 时，ababa 的前后 3 个字符相同。</a:t>
                </a:r>
              </a:p>
            </p:txBody>
          </p:sp>
        </p:grpSp>
      </p:grpSp>
      <p:sp>
        <p:nvSpPr>
          <p:cNvPr id="76" name="Freeform 76"/>
          <p:cNvSpPr/>
          <p:nvPr/>
        </p:nvSpPr>
        <p:spPr>
          <a:xfrm>
            <a:off x="990600" y="536257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79" name="Group 79"/>
          <p:cNvGrpSpPr/>
          <p:nvPr/>
        </p:nvGrpSpPr>
        <p:grpSpPr>
          <a:xfrm>
            <a:off x="980313" y="5476875"/>
            <a:ext cx="10202037" cy="396050"/>
            <a:chOff x="980313" y="5476875"/>
            <a:chExt cx="10202037" cy="396050"/>
          </a:xfrm>
        </p:grpSpPr>
        <p:sp>
          <p:nvSpPr>
            <p:cNvPr id="77" name="Rectangle 77"/>
            <p:cNvSpPr/>
            <p:nvPr/>
          </p:nvSpPr>
          <p:spPr>
            <a:xfrm>
              <a:off x="990600" y="547687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8" name="TextBox 78"/>
            <p:cNvSpPr txBox="1"/>
            <p:nvPr/>
          </p:nvSpPr>
          <p:spPr>
            <a:xfrm>
              <a:off x="990600" y="5476875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pi 的下标指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的结束位置，格子中的值却是长度，两者不能混在一起。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pi[i] 保存这一前缀的最长 border 长度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86667"/>
            <a:ext cx="10477500" cy="866108"/>
            <a:chOff x="827056" y="2286667"/>
            <a:chExt cx="10477500" cy="866108"/>
          </a:xfrm>
        </p:grpSpPr>
        <p:sp>
          <p:nvSpPr>
            <p:cNvPr id="7" name="body-definition"/>
            <p:cNvSpPr/>
            <p:nvPr/>
          </p:nvSpPr>
          <p:spPr>
            <a:xfrm>
              <a:off x="827056" y="2286667"/>
              <a:ext cx="10477500" cy="8661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对模式 P 的每个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P[0..i]，保存它的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最长 border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长度。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把这个长度记为 pi[i]。这一段长 i+1，所以最多保留 i 个字符。</a:t>
              </a:r>
            </a:p>
          </p:txBody>
        </p:sp>
      </p:grpSp>
      <mc:AlternateContent>
        <mc:Choice Requires="a14">
          <p:sp>
            <p:nvSpPr>
              <p:cNvPr id="9" name="pi-formula"/>
              <p:cNvSpPr txBox="1">
                <a:spLocks noGrp="1"/>
              </p:cNvSpPr>
              <p:nvPr/>
            </p:nvSpPr>
            <p:spPr>
              <a:xfrm>
                <a:off x="838200" y="3333750"/>
                <a:ext cx="10515600" cy="742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π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{"/>
                              <m:sepChr m:val=""/>
                              <m:endChr m:val="}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k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: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0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≤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k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≤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i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,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 xml:space="preserve"> 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P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0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…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k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=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P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i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k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+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1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…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i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827056" y="4410742"/>
            <a:ext cx="10477500" cy="894683"/>
            <a:chOff x="827056" y="4410742"/>
            <a:chExt cx="10477500" cy="894683"/>
          </a:xfrm>
        </p:grpSpPr>
        <p:sp>
          <p:nvSpPr>
            <p:cNvPr id="10" name="body-prefix-examples"/>
            <p:cNvSpPr/>
            <p:nvPr/>
          </p:nvSpPr>
          <p:spPr>
            <a:xfrm>
              <a:off x="827056" y="4410742"/>
              <a:ext cx="10477500" cy="8946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P=ababa：</a:t>
              </a:r>
              <a:br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依次为 a、ab、aba、abab、ababa，pi 依次为 0、0、1、2、3。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8580" y="5652802"/>
            <a:ext cx="10477500" cy="371570"/>
            <a:chOff x="828580" y="5652802"/>
            <a:chExt cx="10477500" cy="371570"/>
          </a:xfrm>
        </p:grpSpPr>
        <p:sp>
          <p:nvSpPr>
            <p:cNvPr id="12" name="body-length-not-index"/>
            <p:cNvSpPr/>
            <p:nvPr/>
          </p:nvSpPr>
          <p:spPr>
            <a:xfrm>
              <a:off x="828580" y="5652802"/>
              <a:ext cx="1047750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已经匹配 j 个字符，下一次要比较 P[j]；已匹配部分的最后下标才是 j−1。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新来一个字符，先试着把旧 border 延长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15242"/>
            <a:ext cx="10477500" cy="989933"/>
            <a:chOff x="827056" y="2315242"/>
            <a:chExt cx="10477500" cy="989933"/>
          </a:xfrm>
        </p:grpSpPr>
        <p:sp>
          <p:nvSpPr>
            <p:cNvPr id="7" name="body-extension"/>
            <p:cNvSpPr/>
            <p:nvPr/>
          </p:nvSpPr>
          <p:spPr>
            <a:xfrm>
              <a:off x="827056" y="2315242"/>
              <a:ext cx="10477500" cy="989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旧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最长 border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长 j=pi[i−1]。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若新字符 P[i] 与 P[j] 相同，两端各接上它，长度就变成 j+1。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867817"/>
            <a:ext cx="10477500" cy="1268444"/>
            <a:chOff x="827056" y="3867817"/>
            <a:chExt cx="10477500" cy="1268444"/>
          </a:xfrm>
        </p:grpSpPr>
        <p:sp>
          <p:nvSpPr>
            <p:cNvPr id="9" name="body-why-no-more"/>
            <p:cNvSpPr/>
            <p:nvPr/>
          </p:nvSpPr>
          <p:spPr>
            <a:xfrm>
              <a:off x="827056" y="3867817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为什么最多只增加 1？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假设新 border 比 j+1 还长，去掉末尾的字符后，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就会得到一个比 j 更长的旧 border，与“旧最长”矛盾。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610892"/>
            <a:ext cx="10477500" cy="430244"/>
            <a:chOff x="827056" y="5610892"/>
            <a:chExt cx="10477500" cy="430244"/>
          </a:xfrm>
        </p:grpSpPr>
        <p:sp>
          <p:nvSpPr>
            <p:cNvPr id="11" name="body-next-candidate"/>
            <p:cNvSpPr/>
            <p:nvPr/>
          </p:nvSpPr>
          <p:spPr>
            <a:xfrm>
              <a:off x="827056" y="56108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能接上就延长；接不上，再找旧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里更短的合法 border。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处理 ababaca 的 c：候选长度怎样退回去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77142"/>
            <a:ext cx="10477500" cy="759882"/>
            <a:chOff x="827056" y="2277142"/>
            <a:chExt cx="10477500" cy="759882"/>
          </a:xfrm>
        </p:grpSpPr>
        <p:sp>
          <p:nvSpPr>
            <p:cNvPr id="7" name="body-case"/>
            <p:cNvSpPr/>
            <p:nvPr/>
          </p:nvSpPr>
          <p:spPr>
            <a:xfrm>
              <a:off x="827056" y="2277142"/>
              <a:ext cx="10477500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P=ababaca，正在处理下标 5 的 c。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前面 ababa 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最长 border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长 3，因此先令 j=pi[4]=3。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182017"/>
            <a:ext cx="10477500" cy="466058"/>
            <a:chOff x="827056" y="3182017"/>
            <a:chExt cx="10477500" cy="466058"/>
          </a:xfrm>
        </p:grpSpPr>
        <p:sp>
          <p:nvSpPr>
            <p:cNvPr id="9" name="body-candidate-three"/>
            <p:cNvSpPr/>
            <p:nvPr/>
          </p:nvSpPr>
          <p:spPr>
            <a:xfrm>
              <a:off x="827056" y="3182017"/>
              <a:ext cx="10477500" cy="4660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j=3：要比较 P[3]=b 和 c，失败；退到 pi[2]=1。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3886867"/>
            <a:ext cx="10477500" cy="466058"/>
            <a:chOff x="827056" y="3886867"/>
            <a:chExt cx="10477500" cy="466058"/>
          </a:xfrm>
        </p:grpSpPr>
        <p:sp>
          <p:nvSpPr>
            <p:cNvPr id="11" name="body-candidate-one"/>
            <p:cNvSpPr/>
            <p:nvPr/>
          </p:nvSpPr>
          <p:spPr>
            <a:xfrm>
              <a:off x="827056" y="3886867"/>
              <a:ext cx="10477500" cy="4660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j=1：要比较 P[1]=b 和 c，仍失败；退到 pi[0]=0。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56" y="4591717"/>
            <a:ext cx="10477500" cy="466058"/>
            <a:chOff x="827056" y="4591717"/>
            <a:chExt cx="10477500" cy="466058"/>
          </a:xfrm>
        </p:grpSpPr>
        <p:sp>
          <p:nvSpPr>
            <p:cNvPr id="13" name="body-candidate-zero"/>
            <p:cNvSpPr/>
            <p:nvPr/>
          </p:nvSpPr>
          <p:spPr>
            <a:xfrm>
              <a:off x="827056" y="4591717"/>
              <a:ext cx="10477500" cy="4660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j=0：P[0]=a 也不是 c，pi[5]=0。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7056" y="5296567"/>
            <a:ext cx="10477500" cy="811244"/>
            <a:chOff x="827056" y="5296567"/>
            <a:chExt cx="10477500" cy="811244"/>
          </a:xfrm>
        </p:grpSpPr>
        <p:sp>
          <p:nvSpPr>
            <p:cNvPr id="15" name="body-complete-pi"/>
            <p:cNvSpPr/>
            <p:nvPr/>
          </p:nvSpPr>
          <p:spPr>
            <a:xfrm>
              <a:off x="827056" y="5296567"/>
              <a:ext cx="10477500" cy="811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再读下一个 a，就能从 0 延长到 1，pi[6]=1。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完整结果是 [0,0,1,2,3,0,1]。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从长度 3 退到 1，为什么跳过了 2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467642"/>
            <a:ext cx="10477500" cy="970883"/>
            <a:chOff x="827056" y="2467642"/>
            <a:chExt cx="10477500" cy="970883"/>
          </a:xfrm>
        </p:grpSpPr>
        <p:sp>
          <p:nvSpPr>
            <p:cNvPr id="7" name="body-question"/>
            <p:cNvSpPr/>
            <p:nvPr/>
          </p:nvSpPr>
          <p:spPr>
            <a:xfrm>
              <a:off x="827056" y="2467642"/>
              <a:ext cx="10477500" cy="9708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ababa 的合法 border 长度是 3、1、0。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如果把 j 从 3 直接减成 2，保留的两端还相等吗？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4484" y="3880485"/>
            <a:ext cx="10477500" cy="932688"/>
            <a:chOff x="824484" y="3880485"/>
            <a:chExt cx="10477500" cy="932688"/>
          </a:xfrm>
        </p:grpSpPr>
        <p:sp>
          <p:nvSpPr>
            <p:cNvPr id="9" name="body-counterexample"/>
            <p:cNvSpPr/>
            <p:nvPr/>
          </p:nvSpPr>
          <p:spPr>
            <a:xfrm>
              <a:off x="824484" y="3880485"/>
              <a:ext cx="10477500" cy="932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94"/>
                </a:lnSpc>
              </a:pPr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 2 个是 ab，后 2 个是 ba，不相等。</a:t>
              </a:r>
              <a:br/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所以长度 2 不能直接保留。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087017"/>
            <a:ext cx="10477500" cy="951833"/>
            <a:chOff x="827056" y="5087017"/>
            <a:chExt cx="10477500" cy="951833"/>
          </a:xfrm>
        </p:grpSpPr>
        <p:sp>
          <p:nvSpPr>
            <p:cNvPr id="11" name="body-complete-chain"/>
            <p:cNvSpPr/>
            <p:nvPr/>
          </p:nvSpPr>
          <p:spPr>
            <a:xfrm>
              <a:off x="827056" y="5087017"/>
              <a:ext cx="10477500" cy="9518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更短的合法 border，也必须是当前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最长 border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的 border。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因此改成 j=pi[j−1]，跳过不合法的长度，同时保留全部合法候选。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前缀函数：先为第一个字符确定初值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函数收到模式 p。单个字符没有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真前后缀，因此 pi[0]=0。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095625"/>
            <a:ext cx="10201911" cy="1534209"/>
            <a:chOff x="980439" y="3095625"/>
            <a:chExt cx="10201911" cy="1534209"/>
          </a:xfrm>
        </p:grpSpPr>
        <p:sp>
          <p:nvSpPr>
            <p:cNvPr id="9" name="Rectangle 9"/>
            <p:cNvSpPr/>
            <p:nvPr/>
          </p:nvSpPr>
          <p:spPr>
            <a:xfrm>
              <a:off x="990600" y="3095625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095625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vector&lt;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&gt; pi(p.size());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i=1; i&lt;(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)p.size(); ++i)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j=pi[i-1];</a:t>
              </a:r>
              <a:br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// 接着处理 p[i]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095625"/>
            <a:ext cx="9525" cy="1466898"/>
          </a:xfrm>
          <a:custGeom>
            <a:avLst/>
            <a:gdLst/>
            <a:ahLst/>
            <a:cxnLst/>
            <a:rect l="l" t="t" r="r" b="b"/>
            <a:pathLst>
              <a:path w="9525" h="1466898">
                <a:moveTo>
                  <a:pt x="0" y="0"/>
                </a:moveTo>
                <a:lnTo>
                  <a:pt x="0" y="14668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7530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876848"/>
            <a:ext cx="10202418" cy="744093"/>
            <a:chOff x="979932" y="487684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8768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8768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vector 将所有项初始化为 0。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 从 1 开始；处理新字符前，先取旧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可以保留的最长长度。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前缀函数：候选接不上，就沿链回退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下面这段放在循环中，j 已经取为 pi[i−1]。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095625"/>
            <a:ext cx="10201911" cy="1248459"/>
            <a:chOff x="980439" y="3095625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3095625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095625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while (j&gt;0 &amp;&amp; p[i]!=p[j])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j=pi[j-1];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(p[i]==p[j]) ++j;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pi[i]=j;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095625"/>
            <a:ext cx="9525" cy="1181148"/>
          </a:xfrm>
          <a:custGeom>
            <a:avLst/>
            <a:gdLst/>
            <a:ahLst/>
            <a:cxnLst/>
            <a:rect l="l" t="t" r="r" b="b"/>
            <a:pathLst>
              <a:path w="9525" h="1181148">
                <a:moveTo>
                  <a:pt x="0" y="0"/>
                </a:moveTo>
                <a:lnTo>
                  <a:pt x="0" y="11811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4672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591098"/>
            <a:ext cx="10202418" cy="744093"/>
            <a:chOff x="979932" y="45910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5910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5910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j 退到 0 后，仍要尝试 p[0]，相等才能延长到 1。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最终 j 就是当前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最长 border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长度。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前缀函数：回退到合法候选，再试新字符</a:t>
            </a:r>
          </a:p>
        </p:txBody>
      </p:sp>
      <p:sp>
        <p:nvSpPr>
          <p:cNvPr id="9" name="textbox-prefix-code"/>
          <p:cNvSpPr/>
          <p:nvPr/>
        </p:nvSpPr>
        <p:spPr>
          <a:xfrm>
            <a:off x="1023652" y="2266564"/>
            <a:ext cx="10287000" cy="2676477"/>
          </a:xfrm>
          <a:prstGeom prst="roundRect">
            <a:avLst>
              <a:gd name="adj" fmla="val 3625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25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vector&lt;int&gt; prefixFunction(const string&amp; p)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vector&lt;int&gt; pi(p.size());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for(int i=1;i&lt;(int)p.size();++i)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int j=pi[i-1];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while(j&gt;0 &amp;&amp; p[i]!=p[j]) j=pi[j-1];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if(p[i]==p[j]) ++j;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pi[i]=j;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}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return pi;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8580" y="5652802"/>
            <a:ext cx="10477500" cy="371570"/>
            <a:chOff x="828580" y="5652802"/>
            <a:chExt cx="10477500" cy="371570"/>
          </a:xfrm>
        </p:grpSpPr>
        <p:sp>
          <p:nvSpPr>
            <p:cNvPr id="10" name="body-length-and-end"/>
            <p:cNvSpPr/>
            <p:nvPr/>
          </p:nvSpPr>
          <p:spPr>
            <a:xfrm>
              <a:off x="828580" y="5652802"/>
              <a:ext cx="1047750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pi[0]=0，从下标 1 开始推。j 保存长度；读取 pi[j−1] 时，j−1 是那段的末下标。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909352" y="2266564"/>
            <a:ext cx="9525" cy="2579970"/>
          </a:xfrm>
          <a:custGeom>
            <a:avLst/>
            <a:gdLst/>
            <a:ahLst/>
            <a:cxnLst/>
            <a:rect l="l" t="t" r="r" b="b"/>
            <a:pathLst>
              <a:path w="9525" h="2579970">
                <a:moveTo>
                  <a:pt x="0" y="0"/>
                </a:moveTo>
                <a:lnTo>
                  <a:pt x="0" y="25799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开始扫描文本，j 仍然表示已匹配的长度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62867"/>
            <a:ext cx="10477500" cy="932783"/>
            <a:chOff x="827056" y="2362867"/>
            <a:chExt cx="10477500" cy="932783"/>
          </a:xfrm>
        </p:grpSpPr>
        <p:sp>
          <p:nvSpPr>
            <p:cNvPr id="7" name="body-matching-invariant"/>
            <p:cNvSpPr/>
            <p:nvPr/>
          </p:nvSpPr>
          <p:spPr>
            <a:xfrm>
              <a:off x="827056" y="2362867"/>
              <a:ext cx="10477500" cy="9327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读文本 S[i] 以前，j 表示：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已经读过的文本末尾 j 个字符，等于模式 P 开头 j 个字符。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791617"/>
            <a:ext cx="10477500" cy="849344"/>
            <a:chOff x="827056" y="3791617"/>
            <a:chExt cx="10477500" cy="849344"/>
          </a:xfrm>
        </p:grpSpPr>
        <p:sp>
          <p:nvSpPr>
            <p:cNvPr id="9" name="body-mismatch"/>
            <p:cNvSpPr/>
            <p:nvPr/>
          </p:nvSpPr>
          <p:spPr>
            <a:xfrm>
              <a:off x="827056" y="37916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 S[i] 与 P[j] 不同，令 j=pi[j−1]，再试同一个 S[i]。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缩短的是模式候选长度，文本下标 i 不回退。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039392"/>
            <a:ext cx="10477500" cy="961358"/>
            <a:chOff x="827056" y="5039392"/>
            <a:chExt cx="10477500" cy="961358"/>
          </a:xfrm>
        </p:grpSpPr>
        <p:sp>
          <p:nvSpPr>
            <p:cNvPr id="11" name="body-success"/>
            <p:cNvSpPr/>
            <p:nvPr/>
          </p:nvSpPr>
          <p:spPr>
            <a:xfrm>
              <a:off x="827056" y="5039392"/>
              <a:ext cx="10477500" cy="9613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两字符相同，就让 j 增加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j 达到模式长度，说明以 S[i] 结尾的这一段完整匹配。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例7-2：在 ababa 中找到第一个 aba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15242"/>
            <a:ext cx="10477500" cy="789908"/>
            <a:chOff x="827056" y="2315242"/>
            <a:chExt cx="10477500" cy="789908"/>
          </a:xfrm>
        </p:grpSpPr>
        <p:sp>
          <p:nvSpPr>
            <p:cNvPr id="7" name="body-strings"/>
            <p:cNvSpPr/>
            <p:nvPr/>
          </p:nvSpPr>
          <p:spPr>
            <a:xfrm>
              <a:off x="827056" y="2315242"/>
              <a:ext cx="10477500" cy="7899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S=ababa，P=aba，pi=[0,0,1]，模式长度 m=3。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29284" y="3328035"/>
            <a:ext cx="8332661" cy="994791"/>
            <a:chOff x="1129284" y="3328035"/>
            <a:chExt cx="8332661" cy="994791"/>
          </a:xfrm>
        </p:grpSpPr>
        <p:sp>
          <p:nvSpPr>
            <p:cNvPr id="9" name="TextBox 9"/>
            <p:cNvSpPr txBox="1"/>
            <p:nvPr/>
          </p:nvSpPr>
          <p:spPr>
            <a:xfrm>
              <a:off x="1129284" y="3328035"/>
              <a:ext cx="2181987" cy="9947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75"/>
                </a:lnSpc>
              </a:pPr>
              <a:r>
                <a:rPr lang="zh-CN" sz="2700" b="1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a b a</a:t>
              </a:r>
              <a:r>
                <a:rPr lang="zh-CN" sz="27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 xml:space="preserve"> b a</a:t>
              </a:r>
              <a:br/>
              <a:r>
                <a:rPr lang="zh-CN" sz="27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a b a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5751481" y="3382042"/>
              <a:ext cx="3710464" cy="8969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读下标 0、1、2：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j 依次变为 1、2、3。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7056" y="4801267"/>
            <a:ext cx="10477500" cy="647033"/>
            <a:chOff x="827056" y="4801267"/>
            <a:chExt cx="10477500" cy="647033"/>
          </a:xfrm>
        </p:grpSpPr>
        <p:sp>
          <p:nvSpPr>
            <p:cNvPr id="12" name="body-output-index"/>
            <p:cNvSpPr/>
            <p:nvPr/>
          </p:nvSpPr>
          <p:spPr>
            <a:xfrm>
              <a:off x="827056" y="4801267"/>
              <a:ext cx="10477500" cy="6470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起点的 0 基下标是 i−m+1=0，换成题目要求的 1 基位置，就是 i−m+2=1。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28580" y="5709952"/>
            <a:ext cx="10477500" cy="371570"/>
            <a:chOff x="828580" y="5709952"/>
            <a:chExt cx="10477500" cy="371570"/>
          </a:xfrm>
        </p:grpSpPr>
        <p:sp>
          <p:nvSpPr>
            <p:cNvPr id="14" name="body-keep-border"/>
            <p:cNvSpPr/>
            <p:nvPr/>
          </p:nvSpPr>
          <p:spPr>
            <a:xfrm>
              <a:off x="828580" y="5709952"/>
              <a:ext cx="1047750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输出后令 j=pi[2]=1，保留末尾的 a，继续读文本下标 3。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末尾这个 a，还属于第二次出现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15242"/>
            <a:ext cx="10477500" cy="675608"/>
            <a:chOff x="827056" y="2315242"/>
            <a:chExt cx="10477500" cy="675608"/>
          </a:xfrm>
        </p:grpSpPr>
        <p:sp>
          <p:nvSpPr>
            <p:cNvPr id="7" name="body-continuing-state"/>
            <p:cNvSpPr/>
            <p:nvPr/>
          </p:nvSpPr>
          <p:spPr>
            <a:xfrm>
              <a:off x="827056" y="2315242"/>
              <a:ext cx="10477500" cy="6756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刚找到第一个 aba。文本下标 2 的 a 还可以保留，因此 j=1。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29284" y="3328035"/>
            <a:ext cx="8081201" cy="1154716"/>
            <a:chOff x="1129284" y="3328035"/>
            <a:chExt cx="8081201" cy="1154716"/>
          </a:xfrm>
        </p:grpSpPr>
        <p:sp>
          <p:nvSpPr>
            <p:cNvPr id="9" name="TextBox 9"/>
            <p:cNvSpPr txBox="1"/>
            <p:nvPr/>
          </p:nvSpPr>
          <p:spPr>
            <a:xfrm>
              <a:off x="1129284" y="3328035"/>
              <a:ext cx="2181987" cy="9947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75"/>
                </a:lnSpc>
              </a:pPr>
              <a:r>
                <a:rPr lang="zh-CN" sz="27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 xml:space="preserve">a b </a:t>
              </a:r>
              <a:r>
                <a:rPr lang="zh-CN" sz="2700" b="1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a b a</a:t>
              </a:r>
              <a:br/>
              <a:r>
                <a:rPr lang="zh-CN" sz="27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 xml:space="preserve">    a b a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5751481" y="3382042"/>
              <a:ext cx="3459004" cy="11007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再读下标 3 的 b，j=2。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再读下标 4 的 a，j=3，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输出起点 3。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7056" y="4877467"/>
            <a:ext cx="10477500" cy="589883"/>
            <a:chOff x="827056" y="4877467"/>
            <a:chExt cx="10477500" cy="589883"/>
          </a:xfrm>
        </p:grpSpPr>
        <p:sp>
          <p:nvSpPr>
            <p:cNvPr id="12" name="body-overlap-error"/>
            <p:cNvSpPr/>
            <p:nvPr/>
          </p:nvSpPr>
          <p:spPr>
            <a:xfrm>
              <a:off x="827056" y="4877467"/>
              <a:ext cx="10477500" cy="5898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命中后沿 pi 回退，才能保留可能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重叠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的下一次出现。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28580" y="5709952"/>
            <a:ext cx="10477500" cy="371570"/>
            <a:chOff x="828580" y="5709952"/>
            <a:chExt cx="10477500" cy="371570"/>
          </a:xfrm>
        </p:grpSpPr>
        <p:sp>
          <p:nvSpPr>
            <p:cNvPr id="14" name="body-check-overlap"/>
            <p:cNvSpPr/>
            <p:nvPr/>
          </p:nvSpPr>
          <p:spPr>
            <a:xfrm>
              <a:off x="828580" y="5709952"/>
              <a:ext cx="1047750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例如在 AAAA 中找 AA，应得到位置 1、2、3。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例7-2 KMP：每个文本字符，先回退再尝试延长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744093"/>
            <a:chOff x="979932" y="2286000"/>
            <a:chExt cx="10202418" cy="744093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已用 prefixFunction(p) 得到 pi，j 初始为 0；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下面放在遍历文本的循环中。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71825"/>
            <a:ext cx="10201911" cy="962709"/>
            <a:chOff x="980439" y="3171825"/>
            <a:chExt cx="10201911" cy="962709"/>
          </a:xfrm>
        </p:grpSpPr>
        <p:sp>
          <p:nvSpPr>
            <p:cNvPr id="9" name="Rectangle 9"/>
            <p:cNvSpPr/>
            <p:nvPr/>
          </p:nvSpPr>
          <p:spPr>
            <a:xfrm>
              <a:off x="990600" y="3171825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71825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while (j&gt;0 &amp;&amp; s[i]!=p[j])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j=pi[j-1];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(s[i]==p[j]) ++j;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71825"/>
            <a:ext cx="9525" cy="895398"/>
          </a:xfrm>
          <a:custGeom>
            <a:avLst/>
            <a:gdLst/>
            <a:ahLst/>
            <a:cxnLst/>
            <a:rect l="l" t="t" r="r" b="b"/>
            <a:pathLst>
              <a:path w="9525" h="895398">
                <a:moveTo>
                  <a:pt x="0" y="0"/>
                </a:moveTo>
                <a:lnTo>
                  <a:pt x="0" y="895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577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81548"/>
            <a:ext cx="10202418" cy="744093"/>
            <a:chOff x="979932" y="438154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815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815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while 中 i 不变，同一个文本字符可以尝试多个模式候选。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相等后才接上新字符，随后判断是否完整命中。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例7-2 KMP：命中后输出起点，保留下一次的重叠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当已匹配长度等于模式长度 m，末尾下标为 i。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095625"/>
            <a:ext cx="10201911" cy="1248459"/>
            <a:chOff x="980439" y="3095625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3095625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095625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(j==(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)p.size())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i-(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)p.size()+2 &lt;&lt; '\n';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j=pi[j-1];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095625"/>
            <a:ext cx="9525" cy="1181148"/>
          </a:xfrm>
          <a:custGeom>
            <a:avLst/>
            <a:gdLst/>
            <a:ahLst/>
            <a:cxnLst/>
            <a:rect l="l" t="t" r="r" b="b"/>
            <a:pathLst>
              <a:path w="9525" h="1181148">
                <a:moveTo>
                  <a:pt x="0" y="0"/>
                </a:moveTo>
                <a:lnTo>
                  <a:pt x="0" y="11811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4672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591098"/>
            <a:ext cx="10202418" cy="744093"/>
            <a:chOff x="979932" y="45910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5910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5910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基起点为 i−m+1，题目改成 1 基，得到 i−m+2。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输出后退到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最长 border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，保留可能参与下一次匹配的末尾字符。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例7-2：把匹配、输出和继续扫描接起来</a:t>
            </a:r>
          </a:p>
        </p:txBody>
      </p:sp>
      <p:sp>
        <p:nvSpPr>
          <p:cNvPr id="9" name="textbox-matching-code"/>
          <p:cNvSpPr/>
          <p:nvPr/>
        </p:nvSpPr>
        <p:spPr>
          <a:xfrm>
            <a:off x="1023652" y="2228464"/>
            <a:ext cx="10287000" cy="3190827"/>
          </a:xfrm>
          <a:prstGeom prst="roundRect">
            <a:avLst>
              <a:gd name="adj" fmla="val 3429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25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void printMatches(const string&amp; s,const string&amp; p,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          const vector&lt;int&gt;&amp; pi)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int j=0;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for(int i=0;i&lt;(int)s.size();++i)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while(j&gt;0 &amp;&amp; s[i]!=p[j]) j=pi[j-1];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if(s[i]==p[j]) ++j;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if(j==(int)p.size())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    cout&lt;&lt;i-(int)p.size()+2&lt;&lt;'\n';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    j=pi[j-1];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}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}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8580" y="5738527"/>
            <a:ext cx="10477500" cy="371570"/>
            <a:chOff x="828580" y="5738527"/>
            <a:chExt cx="10477500" cy="371570"/>
          </a:xfrm>
        </p:grpSpPr>
        <p:sp>
          <p:nvSpPr>
            <p:cNvPr id="10" name="body-print-prefix-values"/>
            <p:cNvSpPr/>
            <p:nvPr/>
          </p:nvSpPr>
          <p:spPr>
            <a:xfrm>
              <a:off x="828580" y="5738527"/>
              <a:ext cx="1047750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这段负责输出全部出现位置。主程序还要输出模式的 pi 数组，不能漏掉第二项任务。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909352" y="2228464"/>
            <a:ext cx="9525" cy="3094320"/>
          </a:xfrm>
          <a:custGeom>
            <a:avLst/>
            <a:gdLst/>
            <a:ahLst/>
            <a:cxnLst/>
            <a:rect l="l" t="t" r="r" b="b"/>
            <a:pathLst>
              <a:path w="9525" h="3094320">
                <a:moveTo>
                  <a:pt x="0" y="0"/>
                </a:moveTo>
                <a:lnTo>
                  <a:pt x="0" y="309432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回退会发生多次，但总共能退多少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429542"/>
            <a:ext cx="10477500" cy="866108"/>
            <a:chOff x="827056" y="2429542"/>
            <a:chExt cx="10477500" cy="866108"/>
          </a:xfrm>
        </p:grpSpPr>
        <p:sp>
          <p:nvSpPr>
            <p:cNvPr id="7" name="body-rise-count"/>
            <p:cNvSpPr/>
            <p:nvPr/>
          </p:nvSpPr>
          <p:spPr>
            <a:xfrm>
              <a:off x="827056" y="2429542"/>
              <a:ext cx="10477500" cy="8661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处理一个新字符，j 最多增加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扫描 n 个字符，j 的总增加量最多是 n。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810667"/>
            <a:ext cx="10477500" cy="980408"/>
            <a:chOff x="827056" y="3810667"/>
            <a:chExt cx="10477500" cy="980408"/>
          </a:xfrm>
        </p:grpSpPr>
        <p:sp>
          <p:nvSpPr>
            <p:cNvPr id="9" name="body-fall-count"/>
            <p:cNvSpPr/>
            <p:nvPr/>
          </p:nvSpPr>
          <p:spPr>
            <a:xfrm>
              <a:off x="827056" y="3810667"/>
              <a:ext cx="10477500" cy="9804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while 每执行一次，j 都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变小，而且不会退到负数。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总共能退掉的长度，必须先增加过，所以总回退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次数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也是 O(n)。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306092"/>
            <a:ext cx="10477500" cy="811244"/>
            <a:chOff x="827056" y="5306092"/>
            <a:chExt cx="10477500" cy="811244"/>
          </a:xfrm>
        </p:grpSpPr>
        <p:sp>
          <p:nvSpPr>
            <p:cNvPr id="11" name="body-complexity"/>
            <p:cNvSpPr/>
            <p:nvPr/>
          </p:nvSpPr>
          <p:spPr>
            <a:xfrm>
              <a:off x="827056" y="5306092"/>
              <a:ext cx="10477500" cy="811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模式长 m、文本长 n：预处理 O(m)，匹配 O(n)，额外空间 O(m)。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这里分别统计的是预处理和文本扫描，不是每个位置都重新走整条链。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让前缀函数也能看到文本中的模式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782652"/>
            <a:chOff x="979425" y="234315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已经会求一个串的 pi。若把文本接到模式后面，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它能否告诉我们末尾匹配了多少？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81327"/>
            <a:ext cx="10202925" cy="1135077"/>
            <a:chOff x="979425" y="3381327"/>
            <a:chExt cx="10202925" cy="1135077"/>
          </a:xfrm>
        </p:grpSpPr>
        <p:sp>
          <p:nvSpPr>
            <p:cNvPr id="9" name="Rectangle 9"/>
            <p:cNvSpPr/>
            <p:nvPr/>
          </p:nvSpPr>
          <p:spPr>
            <a:xfrm>
              <a:off x="990600" y="3381327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81327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P=aba、S=ababa，拼成 aba@ababa。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进入文本以后，匹配的开头仍然是 aba。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@ 不会等于任何输入字母，因此模式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不可能跨过它继续延长。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某一项长度达到 3，就表示这里的文本末尾刚好出现 aba；还需换回文本坐标。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例7-2：也可以把模式和文本接在一起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96192"/>
            <a:ext cx="10477500" cy="932783"/>
            <a:chOff x="827056" y="2296192"/>
            <a:chExt cx="10477500" cy="932783"/>
          </a:xfrm>
        </p:grpSpPr>
        <p:sp>
          <p:nvSpPr>
            <p:cNvPr id="7" name="body-joined-rule"/>
            <p:cNvSpPr/>
            <p:nvPr/>
          </p:nvSpPr>
          <p:spPr>
            <a:xfrm>
              <a:off x="827056" y="2296192"/>
              <a:ext cx="10477500" cy="9327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把模式、分隔符、文本接成 P+"@"+S。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@ 不在原字符集中；进入文本后，pi[i]=m 就表示末尾匹配了整个模式。</a:t>
              </a:r>
            </a:p>
          </p:txBody>
        </p:sp>
      </p:grpSp>
      <p:sp>
        <p:nvSpPr>
          <p:cNvPr id="11" name="textbox-concat-code"/>
          <p:cNvSpPr/>
          <p:nvPr/>
        </p:nvSpPr>
        <p:spPr>
          <a:xfrm>
            <a:off x="1023652" y="3533389"/>
            <a:ext cx="10287000" cy="1520142"/>
          </a:xfrm>
          <a:prstGeom prst="roundRect">
            <a:avLst>
              <a:gd name="adj" fmla="val 6030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string joined=pattern+"@"+text;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vector&lt;int&gt; pi=prefixFunction(joined);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int m=(int)pattern.size();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for(int i=m+1;i&lt;(int)joined.size();++i)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if(pi[i]==m) cout&lt;&lt;i-2*m+1&lt;&lt;'\n';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828580" y="5671852"/>
            <a:ext cx="10477500" cy="376523"/>
            <a:chOff x="828580" y="5671852"/>
            <a:chExt cx="10477500" cy="376523"/>
          </a:xfrm>
        </p:grpSpPr>
        <p:sp>
          <p:nvSpPr>
            <p:cNvPr id="12" name="body-index-conversion"/>
            <p:cNvSpPr/>
            <p:nvPr/>
          </p:nvSpPr>
          <p:spPr>
            <a:xfrm>
              <a:off x="828580" y="5671852"/>
              <a:ext cx="10477500" cy="3765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 是拼接串下标。换回文本的 1 基起点得到 i−2m+1；模式的 pi 是最前面的 m 项。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09352" y="3533389"/>
            <a:ext cx="9525" cy="1423635"/>
          </a:xfrm>
          <a:custGeom>
            <a:avLst/>
            <a:gdLst/>
            <a:ahLst/>
            <a:cxnLst/>
            <a:rect l="l" t="t" r="r" b="b"/>
            <a:pathLst>
              <a:path w="9525" h="1423635">
                <a:moveTo>
                  <a:pt x="0" y="0"/>
                </a:moveTo>
                <a:lnTo>
                  <a:pt x="0" y="142363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两种实现都要检查重叠与下标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410492"/>
            <a:ext cx="10477500" cy="570833"/>
            <a:chOff x="827056" y="2410492"/>
            <a:chExt cx="10477500" cy="570833"/>
          </a:xfrm>
        </p:grpSpPr>
        <p:sp>
          <p:nvSpPr>
            <p:cNvPr id="7" name="body-long-pattern"/>
            <p:cNvSpPr/>
            <p:nvPr/>
          </p:nvSpPr>
          <p:spPr>
            <a:xfrm>
              <a:off x="827056" y="2410492"/>
              <a:ext cx="10477500" cy="5708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模式比文本长：找不到出现位置，仍需输出模式的 pi。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362992"/>
            <a:ext cx="10477500" cy="627983"/>
            <a:chOff x="827056" y="3362992"/>
            <a:chExt cx="10477500" cy="627983"/>
          </a:xfrm>
        </p:grpSpPr>
        <p:sp>
          <p:nvSpPr>
            <p:cNvPr id="9" name="body-overlap-test"/>
            <p:cNvSpPr/>
            <p:nvPr/>
          </p:nvSpPr>
          <p:spPr>
            <a:xfrm>
              <a:off x="827056" y="3362992"/>
              <a:ext cx="10477500" cy="6279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 aaaa 中找 aa：两种写法都应得到 1、2、3。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4325017"/>
            <a:ext cx="10477500" cy="849344"/>
            <a:chOff x="827056" y="4325017"/>
            <a:chExt cx="10477500" cy="849344"/>
          </a:xfrm>
        </p:grpSpPr>
        <p:sp>
          <p:nvSpPr>
            <p:cNvPr id="11" name="body-separator-test"/>
            <p:cNvSpPr/>
            <p:nvPr/>
          </p:nvSpPr>
          <p:spPr>
            <a:xfrm>
              <a:off x="827056" y="43250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拼接写法的分隔符必须来自输入字符集之外。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时间仍为 O(n+m)，但要保存整个拼接串，空间变为 O(n+m)。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580" y="5652802"/>
            <a:ext cx="10477500" cy="376523"/>
            <a:chOff x="828580" y="5652802"/>
            <a:chExt cx="10477500" cy="376523"/>
          </a:xfrm>
        </p:grpSpPr>
        <p:sp>
          <p:nvSpPr>
            <p:cNvPr id="13" name="body-validation"/>
            <p:cNvSpPr/>
            <p:nvPr/>
          </p:nvSpPr>
          <p:spPr>
            <a:xfrm>
              <a:off x="828580" y="5652802"/>
              <a:ext cx="10477500" cy="3765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可以手工逐起点核对小串，再对照两种实现，检查有没有漏掉</a:t>
              </a:r>
              <a:r>
                <a:rPr lang="zh-CN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重叠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和偏移。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模拟练习：重叠出现与 pi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300"/>
            <a:ext cx="10202925" cy="782652"/>
            <a:chOff x="979425" y="24003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4003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4003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在文本 aaaaa 中找模式 aaa。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输出哪些 1 基起点？② 模式的 pi 是多少？③ 每次命中后 j 退到几？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42386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4572000"/>
            <a:ext cx="10202925" cy="782652"/>
            <a:chOff x="979425" y="4572000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起点为 1、2、3，pi=[0,1,2]。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每次命中后 j=pi[2]=2，保留末尾 aa，再继续读新字符。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例7-3 无线传输：题目与输入输出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电台不断循环播放同一个短串，接收者听到一段连续内容 S。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接收可以从循环中途开始，末尾也可能停在半个重复块中；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最短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循环块长度。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753618"/>
            <a:chOff x="979932" y="3676602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输入第一行 L，第二行恰好 L 个小写字母。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输出一个整数：能产生这段接收内容的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最短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循环块长度。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648152"/>
            <a:ext cx="10201911" cy="391209"/>
            <a:chOff x="980439" y="46481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6481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6481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1≤L≤100万；接收长度不短于循环块。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例7-3 无线传输：原题样例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681800"/>
            <a:chOff x="980313" y="2647950"/>
            <a:chExt cx="5249037" cy="68180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8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cabcabca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6482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762500"/>
            <a:ext cx="10202418" cy="753618"/>
            <a:chOff x="979932" y="4762500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7625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7625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不断播放 abc，可以从 c 开始收到 cabcabca。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也可以旋转成 cab 来观察：cab|cab|ca，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最短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周期为 3。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例7-3 无线传输：收到的末尾可能不完整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43817"/>
            <a:ext cx="10477500" cy="970883"/>
            <a:chOff x="827056" y="2343817"/>
            <a:chExt cx="10477500" cy="970883"/>
          </a:xfrm>
        </p:grpSpPr>
        <p:sp>
          <p:nvSpPr>
            <p:cNvPr id="7" name="body-problem"/>
            <p:cNvSpPr/>
            <p:nvPr/>
          </p:nvSpPr>
          <p:spPr>
            <a:xfrm>
              <a:off x="827056" y="2343817"/>
              <a:ext cx="10477500" cy="9708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电台反复播放同一段信息，接收者听到连续的一段 S。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求能够产生这段接收内容的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最短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循环信息长度。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763042"/>
            <a:ext cx="10477500" cy="1018508"/>
            <a:chOff x="827056" y="3763042"/>
            <a:chExt cx="10477500" cy="1018508"/>
          </a:xfrm>
        </p:grpSpPr>
        <p:sp>
          <p:nvSpPr>
            <p:cNvPr id="9" name="body-truncated-case"/>
            <p:cNvSpPr/>
            <p:nvPr/>
          </p:nvSpPr>
          <p:spPr>
            <a:xfrm>
              <a:off x="827056" y="3763042"/>
              <a:ext cx="10477500" cy="10185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例如收到 ababa，可以播放 ab|ab|ab|…，只接收前 5 个字符。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末尾停在半个块中，也符合要求，因此答案是 2。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210842"/>
            <a:ext cx="10477500" cy="849344"/>
            <a:chOff x="827056" y="5210842"/>
            <a:chExt cx="10477500" cy="849344"/>
          </a:xfrm>
        </p:grpSpPr>
        <p:sp>
          <p:nvSpPr>
            <p:cNvPr id="11" name="body-period-cases"/>
            <p:cNvSpPr/>
            <p:nvPr/>
          </p:nvSpPr>
          <p:spPr>
            <a:xfrm>
              <a:off x="827056" y="521084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接收也可能从循环中途开始；旋转循环块，不改变它的长度。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本题不要求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最短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周期整除接收长度。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把相同前后缀错开，就是一个周期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27056" y="2334292"/>
            <a:ext cx="10477500" cy="1512357"/>
            <a:chOff x="827056" y="2334292"/>
            <a:chExt cx="10477500" cy="1512357"/>
          </a:xfrm>
        </p:grpSpPr>
        <p:sp>
          <p:nvSpPr>
            <p:cNvPr id="7" name="TextBox 7"/>
            <p:cNvSpPr/>
            <p:nvPr/>
          </p:nvSpPr>
          <p:spPr>
            <a:xfrm>
              <a:off x="827056" y="23342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仍看 ababa：前面的 aba 与后面的 aba 相同，长度 L=5。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367409" y="2813685"/>
              <a:ext cx="2181987" cy="9757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525"/>
                </a:lnSpc>
              </a:pPr>
              <a:r>
                <a:rPr lang="zh-CN" sz="27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a b a</a:t>
              </a:r>
              <a:r>
                <a:rPr lang="zh-CN" sz="27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 xml:space="preserve"> b a</a:t>
              </a:r>
              <a:br/>
              <a:r>
                <a:rPr lang="zh-CN" sz="27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27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a b a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275356" y="3086767"/>
              <a:ext cx="3472624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对应字符相隔 2 位，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前后仍然相同。</a:t>
              </a:r>
            </a:p>
          </p:txBody>
        </p:sp>
      </p:grpSp>
      <mc:AlternateContent>
        <mc:Choice Requires="a14">
          <p:sp>
            <p:nvSpPr>
              <p:cNvPr id="11" name="equivalence"/>
              <p:cNvSpPr txBox="1">
                <a:spLocks noGrp="1"/>
              </p:cNvSpPr>
              <p:nvPr/>
            </p:nvSpPr>
            <p:spPr>
              <a:xfrm>
                <a:off x="838200" y="3971925"/>
                <a:ext cx="10515600" cy="8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0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…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L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…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L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⟺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p</m:t>
                          </m:r>
                        </m:sub>
                      </m:sSub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 xml:space="preserve"> 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≤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&lt;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L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827056" y="5191792"/>
            <a:ext cx="10477500" cy="866108"/>
            <a:chOff x="827056" y="5191792"/>
            <a:chExt cx="10477500" cy="866108"/>
          </a:xfrm>
        </p:grpSpPr>
        <p:sp>
          <p:nvSpPr>
            <p:cNvPr id="12" name="body-period-explanation"/>
            <p:cNvSpPr/>
            <p:nvPr/>
          </p:nvSpPr>
          <p:spPr>
            <a:xfrm>
              <a:off x="827056" y="5191792"/>
              <a:ext cx="10477500" cy="8661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长度 L−p 的相等前后缀，意味着 S[i]=S[i−p]。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所以后面的字符能按前 p 个字符继续重复，p 就是一个周期长度。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ababa 为什么可以每隔 2 位重复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最长 border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是 aba，前后两段相隔 2 位。逐个比较这些相隔位置。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979932" y="2667000"/>
            <a:ext cx="10202418" cy="2696718"/>
            <a:chOff x="979932" y="2667000"/>
            <a:chExt cx="10202418" cy="2696718"/>
          </a:xfrm>
        </p:grpSpPr>
        <p:grpSp>
          <p:nvGrpSpPr>
            <p:cNvPr id="44" name="Group 44"/>
            <p:cNvGrpSpPr/>
            <p:nvPr/>
          </p:nvGrpSpPr>
          <p:grpSpPr>
            <a:xfrm>
              <a:off x="3333750" y="2667000"/>
              <a:ext cx="6162675" cy="801243"/>
              <a:chOff x="3333750" y="2667000"/>
              <a:chExt cx="6162675" cy="801243"/>
            </a:xfrm>
          </p:grpSpPr>
          <p:sp>
            <p:nvSpPr>
              <p:cNvPr id="9" name="Rectangle 9"/>
              <p:cNvSpPr/>
              <p:nvPr/>
            </p:nvSpPr>
            <p:spPr>
              <a:xfrm>
                <a:off x="3333750" y="2952750"/>
                <a:ext cx="120967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12" name="Group 12"/>
              <p:cNvGrpSpPr/>
              <p:nvPr/>
            </p:nvGrpSpPr>
            <p:grpSpPr>
              <a:xfrm>
                <a:off x="3333750" y="3057525"/>
                <a:ext cx="1209675" cy="410718"/>
                <a:chOff x="3333750" y="3057525"/>
                <a:chExt cx="1209675" cy="410718"/>
              </a:xfrm>
            </p:grpSpPr>
            <p:sp>
              <p:nvSpPr>
                <p:cNvPr id="10" name="Rectangle 10"/>
                <p:cNvSpPr/>
                <p:nvPr/>
              </p:nvSpPr>
              <p:spPr>
                <a:xfrm>
                  <a:off x="3333750" y="3057525"/>
                  <a:ext cx="120967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11" name="TextBox 11"/>
                <p:cNvSpPr txBox="1"/>
                <p:nvPr/>
              </p:nvSpPr>
              <p:spPr>
                <a:xfrm>
                  <a:off x="3333750" y="3057525"/>
                  <a:ext cx="120967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a</a:t>
                  </a:r>
                </a:p>
              </p:txBody>
            </p:sp>
          </p:grpSp>
          <p:grpSp>
            <p:nvGrpSpPr>
              <p:cNvPr id="15" name="Group 15"/>
              <p:cNvGrpSpPr/>
              <p:nvPr/>
            </p:nvGrpSpPr>
            <p:grpSpPr>
              <a:xfrm>
                <a:off x="3333750" y="2667000"/>
                <a:ext cx="1209675" cy="337376"/>
                <a:chOff x="3333750" y="2667000"/>
                <a:chExt cx="1209675" cy="337376"/>
              </a:xfrm>
            </p:grpSpPr>
            <p:sp>
              <p:nvSpPr>
                <p:cNvPr id="13" name="Rectangle 13"/>
                <p:cNvSpPr/>
                <p:nvPr/>
              </p:nvSpPr>
              <p:spPr>
                <a:xfrm>
                  <a:off x="3333750" y="2667000"/>
                  <a:ext cx="120967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14" name="TextBox 14"/>
                <p:cNvSpPr txBox="1"/>
                <p:nvPr/>
              </p:nvSpPr>
              <p:spPr>
                <a:xfrm>
                  <a:off x="3333750" y="2667000"/>
                  <a:ext cx="120967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172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0</a:t>
                  </a:r>
                </a:p>
              </p:txBody>
            </p:sp>
          </p:grpSp>
          <p:sp>
            <p:nvSpPr>
              <p:cNvPr id="16" name="Rectangle 16"/>
              <p:cNvSpPr/>
              <p:nvPr/>
            </p:nvSpPr>
            <p:spPr>
              <a:xfrm>
                <a:off x="4572000" y="2952750"/>
                <a:ext cx="120967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19" name="Group 19"/>
              <p:cNvGrpSpPr/>
              <p:nvPr/>
            </p:nvGrpSpPr>
            <p:grpSpPr>
              <a:xfrm>
                <a:off x="4572000" y="3057525"/>
                <a:ext cx="1209675" cy="410718"/>
                <a:chOff x="4572000" y="3057525"/>
                <a:chExt cx="1209675" cy="410718"/>
              </a:xfrm>
            </p:grpSpPr>
            <p:sp>
              <p:nvSpPr>
                <p:cNvPr id="17" name="Rectangle 17"/>
                <p:cNvSpPr/>
                <p:nvPr/>
              </p:nvSpPr>
              <p:spPr>
                <a:xfrm>
                  <a:off x="4572000" y="3057525"/>
                  <a:ext cx="120967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18" name="TextBox 18"/>
                <p:cNvSpPr txBox="1"/>
                <p:nvPr/>
              </p:nvSpPr>
              <p:spPr>
                <a:xfrm>
                  <a:off x="4572000" y="3057525"/>
                  <a:ext cx="120967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b</a:t>
                  </a:r>
                </a:p>
              </p:txBody>
            </p:sp>
          </p:grpSp>
          <p:grpSp>
            <p:nvGrpSpPr>
              <p:cNvPr id="22" name="Group 22"/>
              <p:cNvGrpSpPr/>
              <p:nvPr/>
            </p:nvGrpSpPr>
            <p:grpSpPr>
              <a:xfrm>
                <a:off x="4572000" y="2667000"/>
                <a:ext cx="1209675" cy="337376"/>
                <a:chOff x="4572000" y="2667000"/>
                <a:chExt cx="1209675" cy="337376"/>
              </a:xfrm>
            </p:grpSpPr>
            <p:sp>
              <p:nvSpPr>
                <p:cNvPr id="20" name="Rectangle 20"/>
                <p:cNvSpPr/>
                <p:nvPr/>
              </p:nvSpPr>
              <p:spPr>
                <a:xfrm>
                  <a:off x="4572000" y="2667000"/>
                  <a:ext cx="120967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21" name="TextBox 21"/>
                <p:cNvSpPr txBox="1"/>
                <p:nvPr/>
              </p:nvSpPr>
              <p:spPr>
                <a:xfrm>
                  <a:off x="4572000" y="2667000"/>
                  <a:ext cx="120967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172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1</a:t>
                  </a:r>
                </a:p>
              </p:txBody>
            </p:sp>
          </p:grpSp>
          <p:sp>
            <p:nvSpPr>
              <p:cNvPr id="23" name="Rectangle 23"/>
              <p:cNvSpPr/>
              <p:nvPr/>
            </p:nvSpPr>
            <p:spPr>
              <a:xfrm>
                <a:off x="5810250" y="2952750"/>
                <a:ext cx="120967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26" name="Group 26"/>
              <p:cNvGrpSpPr/>
              <p:nvPr/>
            </p:nvGrpSpPr>
            <p:grpSpPr>
              <a:xfrm>
                <a:off x="5810250" y="3057525"/>
                <a:ext cx="1209675" cy="410718"/>
                <a:chOff x="5810250" y="3057525"/>
                <a:chExt cx="1209675" cy="410718"/>
              </a:xfrm>
            </p:grpSpPr>
            <p:sp>
              <p:nvSpPr>
                <p:cNvPr id="24" name="Rectangle 24"/>
                <p:cNvSpPr/>
                <p:nvPr/>
              </p:nvSpPr>
              <p:spPr>
                <a:xfrm>
                  <a:off x="5810250" y="3057525"/>
                  <a:ext cx="120967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25" name="TextBox 25"/>
                <p:cNvSpPr txBox="1"/>
                <p:nvPr/>
              </p:nvSpPr>
              <p:spPr>
                <a:xfrm>
                  <a:off x="5810250" y="3057525"/>
                  <a:ext cx="120967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a</a:t>
                  </a:r>
                </a:p>
              </p:txBody>
            </p:sp>
          </p:grpSp>
          <p:grpSp>
            <p:nvGrpSpPr>
              <p:cNvPr id="29" name="Group 29"/>
              <p:cNvGrpSpPr/>
              <p:nvPr/>
            </p:nvGrpSpPr>
            <p:grpSpPr>
              <a:xfrm>
                <a:off x="5810250" y="2667000"/>
                <a:ext cx="1209675" cy="337376"/>
                <a:chOff x="5810250" y="2667000"/>
                <a:chExt cx="1209675" cy="337376"/>
              </a:xfrm>
            </p:grpSpPr>
            <p:sp>
              <p:nvSpPr>
                <p:cNvPr id="27" name="Rectangle 27"/>
                <p:cNvSpPr/>
                <p:nvPr/>
              </p:nvSpPr>
              <p:spPr>
                <a:xfrm>
                  <a:off x="5810250" y="2667000"/>
                  <a:ext cx="120967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28" name="TextBox 28"/>
                <p:cNvSpPr txBox="1"/>
                <p:nvPr/>
              </p:nvSpPr>
              <p:spPr>
                <a:xfrm>
                  <a:off x="5810250" y="2667000"/>
                  <a:ext cx="120967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172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2</a:t>
                  </a:r>
                </a:p>
              </p:txBody>
            </p:sp>
          </p:grpSp>
          <p:sp>
            <p:nvSpPr>
              <p:cNvPr id="30" name="Rectangle 30"/>
              <p:cNvSpPr/>
              <p:nvPr/>
            </p:nvSpPr>
            <p:spPr>
              <a:xfrm>
                <a:off x="7048500" y="2952750"/>
                <a:ext cx="120967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33" name="Group 33"/>
              <p:cNvGrpSpPr/>
              <p:nvPr/>
            </p:nvGrpSpPr>
            <p:grpSpPr>
              <a:xfrm>
                <a:off x="7048500" y="3057525"/>
                <a:ext cx="1209675" cy="410718"/>
                <a:chOff x="7048500" y="3057525"/>
                <a:chExt cx="1209675" cy="410718"/>
              </a:xfrm>
            </p:grpSpPr>
            <p:sp>
              <p:nvSpPr>
                <p:cNvPr id="31" name="Rectangle 31"/>
                <p:cNvSpPr/>
                <p:nvPr/>
              </p:nvSpPr>
              <p:spPr>
                <a:xfrm>
                  <a:off x="7048500" y="3057525"/>
                  <a:ext cx="120967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32" name="TextBox 32"/>
                <p:cNvSpPr txBox="1"/>
                <p:nvPr/>
              </p:nvSpPr>
              <p:spPr>
                <a:xfrm>
                  <a:off x="7048500" y="3057525"/>
                  <a:ext cx="120967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b</a:t>
                  </a:r>
                </a:p>
              </p:txBody>
            </p:sp>
          </p:grpSp>
          <p:grpSp>
            <p:nvGrpSpPr>
              <p:cNvPr id="36" name="Group 36"/>
              <p:cNvGrpSpPr/>
              <p:nvPr/>
            </p:nvGrpSpPr>
            <p:grpSpPr>
              <a:xfrm>
                <a:off x="7048500" y="2667000"/>
                <a:ext cx="1209675" cy="337376"/>
                <a:chOff x="7048500" y="2667000"/>
                <a:chExt cx="1209675" cy="337376"/>
              </a:xfrm>
            </p:grpSpPr>
            <p:sp>
              <p:nvSpPr>
                <p:cNvPr id="34" name="Rectangle 34"/>
                <p:cNvSpPr/>
                <p:nvPr/>
              </p:nvSpPr>
              <p:spPr>
                <a:xfrm>
                  <a:off x="7048500" y="2667000"/>
                  <a:ext cx="120967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35" name="TextBox 35"/>
                <p:cNvSpPr txBox="1"/>
                <p:nvPr/>
              </p:nvSpPr>
              <p:spPr>
                <a:xfrm>
                  <a:off x="7048500" y="2667000"/>
                  <a:ext cx="120967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172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3</a:t>
                  </a:r>
                </a:p>
              </p:txBody>
            </p:sp>
          </p:grpSp>
          <p:sp>
            <p:nvSpPr>
              <p:cNvPr id="37" name="Rectangle 37"/>
              <p:cNvSpPr/>
              <p:nvPr/>
            </p:nvSpPr>
            <p:spPr>
              <a:xfrm>
                <a:off x="8286750" y="2952750"/>
                <a:ext cx="120967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40" name="Group 40"/>
              <p:cNvGrpSpPr/>
              <p:nvPr/>
            </p:nvGrpSpPr>
            <p:grpSpPr>
              <a:xfrm>
                <a:off x="8286750" y="3057525"/>
                <a:ext cx="1209675" cy="410718"/>
                <a:chOff x="8286750" y="3057525"/>
                <a:chExt cx="1209675" cy="410718"/>
              </a:xfrm>
            </p:grpSpPr>
            <p:sp>
              <p:nvSpPr>
                <p:cNvPr id="38" name="Rectangle 38"/>
                <p:cNvSpPr/>
                <p:nvPr/>
              </p:nvSpPr>
              <p:spPr>
                <a:xfrm>
                  <a:off x="8286750" y="3057525"/>
                  <a:ext cx="120967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39" name="TextBox 39"/>
                <p:cNvSpPr txBox="1"/>
                <p:nvPr/>
              </p:nvSpPr>
              <p:spPr>
                <a:xfrm>
                  <a:off x="8286750" y="3057525"/>
                  <a:ext cx="120967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a</a:t>
                  </a:r>
                </a:p>
              </p:txBody>
            </p:sp>
          </p:grpSp>
          <p:grpSp>
            <p:nvGrpSpPr>
              <p:cNvPr id="43" name="Group 43"/>
              <p:cNvGrpSpPr/>
              <p:nvPr/>
            </p:nvGrpSpPr>
            <p:grpSpPr>
              <a:xfrm>
                <a:off x="8286750" y="2667000"/>
                <a:ext cx="1209675" cy="337376"/>
                <a:chOff x="8286750" y="2667000"/>
                <a:chExt cx="1209675" cy="337376"/>
              </a:xfrm>
            </p:grpSpPr>
            <p:sp>
              <p:nvSpPr>
                <p:cNvPr id="41" name="Rectangle 41"/>
                <p:cNvSpPr/>
                <p:nvPr/>
              </p:nvSpPr>
              <p:spPr>
                <a:xfrm>
                  <a:off x="8286750" y="2667000"/>
                  <a:ext cx="120967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42" name="TextBox 42"/>
                <p:cNvSpPr txBox="1"/>
                <p:nvPr/>
              </p:nvSpPr>
              <p:spPr>
                <a:xfrm>
                  <a:off x="8286750" y="2667000"/>
                  <a:ext cx="120967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172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4</a:t>
                  </a:r>
                </a:p>
              </p:txBody>
            </p:sp>
          </p:grpSp>
        </p:grpSp>
        <p:sp>
          <p:nvSpPr>
            <p:cNvPr id="45" name="Freeform 45"/>
            <p:cNvSpPr/>
            <p:nvPr/>
          </p:nvSpPr>
          <p:spPr>
            <a:xfrm>
              <a:off x="3943350" y="3562350"/>
              <a:ext cx="2476500" cy="704850"/>
            </a:xfrm>
            <a:custGeom>
              <a:avLst/>
              <a:gdLst/>
              <a:ahLst/>
              <a:cxnLst/>
              <a:rect l="l" t="t" r="r" b="b"/>
              <a:pathLst>
                <a:path w="2476500" h="704850">
                  <a:moveTo>
                    <a:pt x="0" y="0"/>
                  </a:moveTo>
                  <a:lnTo>
                    <a:pt x="0" y="704850"/>
                  </a:lnTo>
                  <a:lnTo>
                    <a:pt x="2476500" y="704850"/>
                  </a:lnTo>
                  <a:lnTo>
                    <a:pt x="2476500" y="0"/>
                  </a:lnTo>
                </a:path>
              </a:pathLst>
            </a:custGeom>
            <a:noFill/>
            <a:ln w="14288">
              <a:solidFill>
                <a:srgbClr val="244D87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5181600" y="3562350"/>
              <a:ext cx="2476500" cy="838200"/>
            </a:xfrm>
            <a:custGeom>
              <a:avLst/>
              <a:gdLst/>
              <a:ahLst/>
              <a:cxnLst/>
              <a:rect l="l" t="t" r="r" b="b"/>
              <a:pathLst>
                <a:path w="2476500" h="838200">
                  <a:moveTo>
                    <a:pt x="0" y="0"/>
                  </a:moveTo>
                  <a:lnTo>
                    <a:pt x="0" y="838200"/>
                  </a:lnTo>
                  <a:lnTo>
                    <a:pt x="2476500" y="838200"/>
                  </a:lnTo>
                  <a:lnTo>
                    <a:pt x="2476500" y="0"/>
                  </a:lnTo>
                </a:path>
              </a:pathLst>
            </a:custGeom>
            <a:noFill/>
            <a:ln w="14288">
              <a:solidFill>
                <a:srgbClr val="244D87"/>
              </a:solidFill>
            </a:ln>
          </p:spPr>
        </p:sp>
        <p:sp>
          <p:nvSpPr>
            <p:cNvPr id="47" name="Freeform 47"/>
            <p:cNvSpPr/>
            <p:nvPr/>
          </p:nvSpPr>
          <p:spPr>
            <a:xfrm>
              <a:off x="6419850" y="3562350"/>
              <a:ext cx="2476500" cy="971550"/>
            </a:xfrm>
            <a:custGeom>
              <a:avLst/>
              <a:gdLst/>
              <a:ahLst/>
              <a:cxnLst/>
              <a:rect l="l" t="t" r="r" b="b"/>
              <a:pathLst>
                <a:path w="2476500" h="971550">
                  <a:moveTo>
                    <a:pt x="0" y="0"/>
                  </a:moveTo>
                  <a:lnTo>
                    <a:pt x="0" y="971550"/>
                  </a:lnTo>
                  <a:lnTo>
                    <a:pt x="2476500" y="971550"/>
                  </a:lnTo>
                  <a:lnTo>
                    <a:pt x="2476500" y="0"/>
                  </a:lnTo>
                </a:path>
              </a:pathLst>
            </a:custGeom>
            <a:noFill/>
            <a:ln w="14288">
              <a:solidFill>
                <a:srgbClr val="244D87"/>
              </a:solidFill>
            </a:ln>
          </p:spPr>
        </p:sp>
        <p:grpSp>
          <p:nvGrpSpPr>
            <p:cNvPr id="50" name="Group 50"/>
            <p:cNvGrpSpPr/>
            <p:nvPr/>
          </p:nvGrpSpPr>
          <p:grpSpPr>
            <a:xfrm>
              <a:off x="979932" y="4953000"/>
              <a:ext cx="10202418" cy="410718"/>
              <a:chOff x="979932" y="4953000"/>
              <a:chExt cx="10202418" cy="410718"/>
            </a:xfrm>
          </p:grpSpPr>
          <p:sp>
            <p:nvSpPr>
              <p:cNvPr id="48" name="Rectangle 48"/>
              <p:cNvSpPr/>
              <p:nvPr/>
            </p:nvSpPr>
            <p:spPr>
              <a:xfrm>
                <a:off x="990600" y="4953000"/>
                <a:ext cx="1019175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9" name="TextBox 49"/>
              <p:cNvSpPr txBox="1"/>
              <p:nvPr/>
            </p:nvSpPr>
            <p:spPr>
              <a:xfrm>
                <a:off x="990600" y="4953000"/>
                <a:ext cx="1019175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2↔0、3↔1、4↔2：对应字符相隔 2 位，并且相等。</a:t>
                </a:r>
              </a:p>
            </p:txBody>
          </p:sp>
        </p:grpSp>
      </p:grpSp>
      <p:sp>
        <p:nvSpPr>
          <p:cNvPr id="52" name="Freeform 52"/>
          <p:cNvSpPr/>
          <p:nvPr/>
        </p:nvSpPr>
        <p:spPr>
          <a:xfrm>
            <a:off x="990600" y="536257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55" name="Group 55"/>
          <p:cNvGrpSpPr/>
          <p:nvPr/>
        </p:nvGrpSpPr>
        <p:grpSpPr>
          <a:xfrm>
            <a:off x="980313" y="5476875"/>
            <a:ext cx="10202037" cy="719900"/>
            <a:chOff x="980313" y="5476875"/>
            <a:chExt cx="10202037" cy="719900"/>
          </a:xfrm>
        </p:grpSpPr>
        <p:sp>
          <p:nvSpPr>
            <p:cNvPr id="53" name="Rectangle 53"/>
            <p:cNvSpPr/>
            <p:nvPr/>
          </p:nvSpPr>
          <p:spPr>
            <a:xfrm>
              <a:off x="990600" y="5476875"/>
              <a:ext cx="10191750" cy="7096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54" name="TextBox 54"/>
            <p:cNvSpPr txBox="1"/>
            <p:nvPr/>
          </p:nvSpPr>
          <p:spPr>
            <a:xfrm>
              <a:off x="990600" y="5476875"/>
              <a:ext cx="10191750" cy="7096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后面的字符都由前 2 个字符重复得到，末尾是否恰好停在块边界，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不影响这个周期。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border 越长，重复所需的周期就越短</a:t>
            </a:r>
          </a:p>
        </p:txBody>
      </p:sp>
      <mc:AlternateContent>
        <mc:Choice Requires="a14">
          <p:sp>
            <p:nvSpPr>
              <p:cNvPr id="7" name="minimum-period"/>
              <p:cNvSpPr txBox="1">
                <a:spLocks noGrp="1"/>
              </p:cNvSpPr>
              <p:nvPr/>
            </p:nvSpPr>
            <p:spPr>
              <a:xfrm>
                <a:off x="838200" y="2305050"/>
                <a:ext cx="10515600" cy="733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p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L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−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π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L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</a:p>
            </p:txBody>
          </p:sp>
        </mc:Choice>
      </mc:AlternateContent>
      <p:grpSp>
        <p:nvGrpSpPr>
          <p:cNvPr id="9" name="Group 9"/>
          <p:cNvGrpSpPr/>
          <p:nvPr/>
        </p:nvGrpSpPr>
        <p:grpSpPr>
          <a:xfrm>
            <a:off x="827056" y="3410617"/>
            <a:ext cx="10477500" cy="1268444"/>
            <a:chOff x="827056" y="3410617"/>
            <a:chExt cx="10477500" cy="1268444"/>
          </a:xfrm>
        </p:grpSpPr>
        <p:sp>
          <p:nvSpPr>
            <p:cNvPr id="8" name="body-minimality"/>
            <p:cNvSpPr/>
            <p:nvPr/>
          </p:nvSpPr>
          <p:spPr>
            <a:xfrm>
              <a:off x="827056" y="3410617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串长固定，border 越长，L 减去它以后就越小。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若还有更短周期 q，就会对应更长的 border L−q，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与 pi 已经保存“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最长 border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”矛盾。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27056" y="5172742"/>
            <a:ext cx="10477500" cy="866108"/>
            <a:chOff x="827056" y="5172742"/>
            <a:chExt cx="10477500" cy="866108"/>
          </a:xfrm>
        </p:grpSpPr>
        <p:sp>
          <p:nvSpPr>
            <p:cNvPr id="10" name="body-divisibility"/>
            <p:cNvSpPr/>
            <p:nvPr/>
          </p:nvSpPr>
          <p:spPr>
            <a:xfrm>
              <a:off x="827056" y="5172742"/>
              <a:ext cx="10477500" cy="8661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无线传输允许接收末尾不完整，所以这里不用检查 L%p。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只有要求整个串恰好由完整重复块拼成时，才需要整除条件。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例7-3：复用 pi，输出最短周期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549" y="2528597"/>
            <a:ext cx="4398896" cy="743028"/>
            <a:chOff x="828549" y="2528597"/>
            <a:chExt cx="4398896" cy="743028"/>
          </a:xfrm>
        </p:grpSpPr>
        <p:sp>
          <p:nvSpPr>
            <p:cNvPr id="7" name="TextBox 7"/>
            <p:cNvSpPr txBox="1"/>
            <p:nvPr/>
          </p:nvSpPr>
          <p:spPr>
            <a:xfrm>
              <a:off x="828580" y="2528597"/>
              <a:ext cx="10287000" cy="651462"/>
            </a:xfrm>
            <a:prstGeom prst="rect">
              <a:avLst/>
            </a:prstGeom>
            <a:ln>
              <a:noFill/>
            </a:ln>
            <a:noFill/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80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vector&lt;int&gt; pi=prefixFunction(s);</a:t>
              </a:r>
              <a:br/>
              <a:r>
                <a:rPr lang="zh-CN" sz="19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cout&lt;&lt;length-pi.back()&lt;&lt;'\n';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886867"/>
            <a:ext cx="10477500" cy="504158"/>
            <a:chOff x="827056" y="3886867"/>
            <a:chExt cx="10477500" cy="504158"/>
          </a:xfrm>
        </p:grpSpPr>
        <p:sp>
          <p:nvSpPr>
            <p:cNvPr id="9" name="body-no-border"/>
            <p:cNvSpPr/>
            <p:nvPr/>
          </p:nvSpPr>
          <p:spPr>
            <a:xfrm>
              <a:off x="827056" y="3886867"/>
              <a:ext cx="10477500" cy="5041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没有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border：最后一项 pi 为 0，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最短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周期就是整个串长。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4763167"/>
            <a:ext cx="10477500" cy="504158"/>
            <a:chOff x="827056" y="4763167"/>
            <a:chExt cx="10477500" cy="504158"/>
          </a:xfrm>
        </p:grpSpPr>
        <p:sp>
          <p:nvSpPr>
            <p:cNvPr id="11" name="body-same-character"/>
            <p:cNvSpPr/>
            <p:nvPr/>
          </p:nvSpPr>
          <p:spPr>
            <a:xfrm>
              <a:off x="827056" y="4763167"/>
              <a:ext cx="10477500" cy="5041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所有字符相同：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最长 border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只少一个字符，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最短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周期是 1。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56" y="5610892"/>
            <a:ext cx="10477500" cy="430244"/>
            <a:chOff x="827056" y="5610892"/>
            <a:chExt cx="10477500" cy="430244"/>
          </a:xfrm>
        </p:grpSpPr>
        <p:sp>
          <p:nvSpPr>
            <p:cNvPr id="13" name="body-period-complexity"/>
            <p:cNvSpPr/>
            <p:nvPr/>
          </p:nvSpPr>
          <p:spPr>
            <a:xfrm>
              <a:off x="827056" y="56108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length 是接收串长 L。计算 pi 的时间与空间均为 O(L)，不额外筛选整除。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714280" y="2528597"/>
            <a:ext cx="9525" cy="554955"/>
          </a:xfrm>
          <a:custGeom>
            <a:avLst/>
            <a:gdLst/>
            <a:ahLst/>
            <a:cxnLst/>
            <a:rect l="l" t="t" r="r" b="b"/>
            <a:pathLst>
              <a:path w="9525" h="554955">
                <a:moveTo>
                  <a:pt x="0" y="0"/>
                </a:moveTo>
                <a:lnTo>
                  <a:pt x="0" y="55495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KMP算法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继续找多个模式之前，先认识共享前缀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572417"/>
            <a:ext cx="10477500" cy="961358"/>
            <a:chOff x="827056" y="2572417"/>
            <a:chExt cx="10477500" cy="961358"/>
          </a:xfrm>
        </p:grpSpPr>
        <p:sp>
          <p:nvSpPr>
            <p:cNvPr id="7" name="body-ac-direction"/>
            <p:cNvSpPr/>
            <p:nvPr/>
          </p:nvSpPr>
          <p:spPr>
            <a:xfrm>
              <a:off x="827056" y="2572417"/>
              <a:ext cx="10477500" cy="9613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KMP 一次处理一个模式。若同时查找许多模式，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可以把它们共同的开头组织到 Trie 中，再结合失配关系，得到 AC 自动机。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4163092"/>
            <a:ext cx="10477500" cy="999458"/>
            <a:chOff x="827056" y="4163092"/>
            <a:chExt cx="10477500" cy="999458"/>
          </a:xfrm>
        </p:grpSpPr>
        <p:sp>
          <p:nvSpPr>
            <p:cNvPr id="9" name="body-z-direction"/>
            <p:cNvSpPr/>
            <p:nvPr/>
          </p:nvSpPr>
          <p:spPr>
            <a:xfrm>
              <a:off x="827056" y="4163092"/>
              <a:ext cx="10477500" cy="9994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Z 函数记录：从每个位置开始的后缀，与全串开头最多相同多少个字符。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它也能配合拼接，处理字符串匹配问题。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8580" y="5624227"/>
            <a:ext cx="10477500" cy="386048"/>
            <a:chOff x="828580" y="5624227"/>
            <a:chExt cx="10477500" cy="386048"/>
          </a:xfrm>
        </p:grpSpPr>
        <p:sp>
          <p:nvSpPr>
            <p:cNvPr id="11" name="body-next-step"/>
            <p:cNvSpPr/>
            <p:nvPr/>
          </p:nvSpPr>
          <p:spPr>
            <a:xfrm>
              <a:off x="828580" y="5624227"/>
              <a:ext cx="10477500" cy="386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本章先把 KMP 和 Trie 分别讲清楚，再考虑它们怎样结合。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字典树</a:t>
            </a:r>
          </a:p>
        </p:txBody>
      </p:sp>
      <p:sp>
        <p:nvSpPr>
          <p:cNvPr id="6" name="section-title Placeholder Carrier"/>
          <p:cNvSpPr/>
          <p:nvPr/>
        </p:nvSpPr>
        <p:spPr>
          <a:xfrm>
            <a:off x="971550" y="2322195"/>
            <a:ext cx="104775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9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字典树：相同开头，只走同一段路径</a:t>
            </a:r>
          </a:p>
        </p:txBody>
      </p:sp>
      <p:sp>
        <p:nvSpPr>
          <p:cNvPr id="7" name="section-description Placeholder Carrier"/>
          <p:cNvSpPr/>
          <p:nvPr>
            <p:ph type="body" idx="2"/>
          </p:nvPr>
        </p:nvSpPr>
        <p:spPr>
          <a:xfrm>
            <a:off x="1009650" y="3905250"/>
            <a:ext cx="10477500" cy="1752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名单里的 ann 和 anna 都从 ann 开始。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让它们共用这段路径，查找时逐字符往下走；有分歧的地方再分叉。</a:t>
            </a:r>
          </a:p>
        </p:txBody>
      </p:sp>
    </p:spTree>
  </p:cSld>
  <p:clrMapOvr>
    <a:masterClrMapping/>
  </p:clrMapOvr>
  <p:transition p14:dur="400">
    <p:fade/>
  </p:transition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例7-4 魔族密码：题目与输入输出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从给定单词中选出尽量多的词组成词链。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前一个词必须是后一个词的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；链长统计单词个数，不统计字符数。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N，再输入 N 个小写单词，已按字典序排列且无重复。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输出最长词链的单词个数。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1≤N≤2000；每个词长度为 1～75。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例7-4 魔族密码：原题样例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1824800"/>
            <a:chOff x="980313" y="2647950"/>
            <a:chExt cx="5249037" cy="182480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1814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1814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</a:t>
              </a:r>
              <a:br/>
              <a:r>
                <a:rPr lang="en-US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integer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intern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internet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6482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762500"/>
            <a:ext cx="10202418" cy="753618"/>
            <a:chOff x="979932" y="4762500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7625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7625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可以选择 i→int→intern→internet，共 4 个词。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integer 与 intern 后面分叉，不能把 5 个词全部接成一条链。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例7-4 魔族密码：选出最长的前缀词链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34292"/>
            <a:ext cx="10477500" cy="989933"/>
            <a:chOff x="827056" y="2334292"/>
            <a:chExt cx="10477500" cy="989933"/>
          </a:xfrm>
        </p:grpSpPr>
        <p:sp>
          <p:nvSpPr>
            <p:cNvPr id="7" name="body-word-chain-task"/>
            <p:cNvSpPr/>
            <p:nvPr/>
          </p:nvSpPr>
          <p:spPr>
            <a:xfrm>
              <a:off x="827056" y="2334292"/>
              <a:ext cx="10477500" cy="989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从给定词表中选出尽量多的词，按由短到长排成一条链。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每个词都必须是下一个词的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，答案是链中的单词个数。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667792"/>
            <a:ext cx="10477500" cy="618458"/>
            <a:chOff x="827056" y="3667792"/>
            <a:chExt cx="10477500" cy="618458"/>
          </a:xfrm>
        </p:grpSpPr>
        <p:sp>
          <p:nvSpPr>
            <p:cNvPr id="9" name="body-book-words"/>
            <p:cNvSpPr/>
            <p:nvPr/>
          </p:nvSpPr>
          <p:spPr>
            <a:xfrm>
              <a:off x="827056" y="3667792"/>
              <a:ext cx="10477500" cy="6184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例如词表有 i、ink、int、integer、intern、internet、oh。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4484" y="4690110"/>
            <a:ext cx="10477500" cy="558165"/>
            <a:chOff x="824484" y="4690110"/>
            <a:chExt cx="10477500" cy="558165"/>
          </a:xfrm>
        </p:grpSpPr>
        <p:sp>
          <p:nvSpPr>
            <p:cNvPr id="11" name="body-longest-chain"/>
            <p:cNvSpPr/>
            <p:nvPr/>
          </p:nvSpPr>
          <p:spPr>
            <a:xfrm>
              <a:off x="824484" y="4690110"/>
              <a:ext cx="10477500" cy="558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 → int → intern → internet，共 4 个词。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580" y="5614702"/>
            <a:ext cx="10477500" cy="405098"/>
            <a:chOff x="828580" y="5614702"/>
            <a:chExt cx="10477500" cy="405098"/>
          </a:xfrm>
        </p:grpSpPr>
        <p:sp>
          <p:nvSpPr>
            <p:cNvPr id="13" name="body-input-conditions"/>
            <p:cNvSpPr/>
            <p:nvPr/>
          </p:nvSpPr>
          <p:spPr>
            <a:xfrm>
              <a:off x="828580" y="5614702"/>
              <a:ext cx="10477500" cy="4050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原题按字典序输入，且没有重复词。N≤2000，小写单词长度为 1～75。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插入 i、ink、int，相同的开头怎样共用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43817"/>
            <a:ext cx="10477500" cy="618458"/>
            <a:chOff x="827056" y="2343817"/>
            <a:chExt cx="10477500" cy="618458"/>
          </a:xfrm>
        </p:grpSpPr>
        <p:sp>
          <p:nvSpPr>
            <p:cNvPr id="7" name="body-insert-order"/>
            <p:cNvSpPr/>
            <p:nvPr/>
          </p:nvSpPr>
          <p:spPr>
            <a:xfrm>
              <a:off x="827056" y="2343817"/>
              <a:ext cx="10477500" cy="6184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依次登记 i、ink、int。已经有的边继续走，没有的边才创建。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952500" y="3229637"/>
            <a:ext cx="8543925" cy="1830402"/>
            <a:chOff x="952500" y="3229637"/>
            <a:chExt cx="8543925" cy="1830402"/>
          </a:xfrm>
        </p:grpSpPr>
        <p:sp>
          <p:nvSpPr>
            <p:cNvPr id="9" name="Line 9"/>
            <p:cNvSpPr/>
            <p:nvPr/>
          </p:nvSpPr>
          <p:spPr>
            <a:xfrm>
              <a:off x="2095500" y="4019550"/>
              <a:ext cx="1095375" cy="9525"/>
            </a:xfrm>
            <a:custGeom>
              <a:avLst/>
              <a:gdLst/>
              <a:ahLst/>
              <a:cxnLst/>
              <a:rect l="l" t="t" r="r" b="b"/>
              <a:pathLst>
                <a:path w="1095375" h="9525">
                  <a:moveTo>
                    <a:pt x="0" y="0"/>
                  </a:moveTo>
                  <a:lnTo>
                    <a:pt x="1095375" y="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4238625" y="4019550"/>
              <a:ext cx="1095375" cy="9525"/>
            </a:xfrm>
            <a:custGeom>
              <a:avLst/>
              <a:gdLst/>
              <a:ahLst/>
              <a:cxnLst/>
              <a:rect l="l" t="t" r="r" b="b"/>
              <a:pathLst>
                <a:path w="1095375" h="9525">
                  <a:moveTo>
                    <a:pt x="0" y="0"/>
                  </a:moveTo>
                  <a:lnTo>
                    <a:pt x="1095375" y="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6381750" y="3543300"/>
              <a:ext cx="1857375" cy="476250"/>
            </a:xfrm>
            <a:custGeom>
              <a:avLst/>
              <a:gdLst/>
              <a:ahLst/>
              <a:cxnLst/>
              <a:rect l="l" t="t" r="r" b="b"/>
              <a:pathLst>
                <a:path w="1857375" h="476250">
                  <a:moveTo>
                    <a:pt x="0" y="476250"/>
                  </a:moveTo>
                  <a:lnTo>
                    <a:pt x="1857375" y="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6381750" y="4019550"/>
              <a:ext cx="1857375" cy="714375"/>
            </a:xfrm>
            <a:custGeom>
              <a:avLst/>
              <a:gdLst/>
              <a:ahLst/>
              <a:cxnLst/>
              <a:rect l="l" t="t" r="r" b="b"/>
              <a:pathLst>
                <a:path w="1857375" h="714375">
                  <a:moveTo>
                    <a:pt x="0" y="0"/>
                  </a:moveTo>
                  <a:lnTo>
                    <a:pt x="1857375" y="71437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5" name="textbox-root"/>
            <p:cNvSpPr/>
            <p:nvPr/>
          </p:nvSpPr>
          <p:spPr>
            <a:xfrm>
              <a:off x="952500" y="3714750"/>
              <a:ext cx="1143000" cy="609600"/>
            </a:xfrm>
            <a:prstGeom prst="roundRect">
              <a:avLst>
                <a:gd name="adj" fmla="val 18750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空串</a:t>
              </a:r>
            </a:p>
          </p:txBody>
        </p:sp>
        <p:sp>
          <p:nvSpPr>
            <p:cNvPr id="18" name="textbox-prefix-i"/>
            <p:cNvSpPr/>
            <p:nvPr/>
          </p:nvSpPr>
          <p:spPr>
            <a:xfrm>
              <a:off x="3190875" y="3714750"/>
              <a:ext cx="1047750" cy="609600"/>
            </a:xfrm>
            <a:prstGeom prst="roundRect">
              <a:avLst>
                <a:gd name="adj" fmla="val 18750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i</a:t>
              </a:r>
            </a:p>
          </p:txBody>
        </p:sp>
        <p:sp>
          <p:nvSpPr>
            <p:cNvPr id="21" name="textbox-prefix-in"/>
            <p:cNvSpPr/>
            <p:nvPr/>
          </p:nvSpPr>
          <p:spPr>
            <a:xfrm>
              <a:off x="5334000" y="3714750"/>
              <a:ext cx="1047750" cy="609600"/>
            </a:xfrm>
            <a:prstGeom prst="roundRect">
              <a:avLst>
                <a:gd name="adj" fmla="val 18750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in</a:t>
              </a:r>
            </a:p>
          </p:txBody>
        </p:sp>
        <p:sp>
          <p:nvSpPr>
            <p:cNvPr id="24" name="textbox-word-ink"/>
            <p:cNvSpPr/>
            <p:nvPr/>
          </p:nvSpPr>
          <p:spPr>
            <a:xfrm>
              <a:off x="8239125" y="3238500"/>
              <a:ext cx="1257300" cy="609600"/>
            </a:xfrm>
            <a:prstGeom prst="roundRect">
              <a:avLst>
                <a:gd name="adj" fmla="val 18750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ink</a:t>
              </a:r>
            </a:p>
          </p:txBody>
        </p:sp>
        <p:sp>
          <p:nvSpPr>
            <p:cNvPr id="27" name="textbox-word-int"/>
            <p:cNvSpPr/>
            <p:nvPr/>
          </p:nvSpPr>
          <p:spPr>
            <a:xfrm>
              <a:off x="8239125" y="4429125"/>
              <a:ext cx="1257300" cy="609600"/>
            </a:xfrm>
            <a:prstGeom prst="roundRect">
              <a:avLst>
                <a:gd name="adj" fmla="val 18750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int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2560606" y="3534442"/>
              <a:ext cx="566261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i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4703731" y="3534442"/>
              <a:ext cx="566261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n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227856" y="3229642"/>
              <a:ext cx="566261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k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227856" y="4629817"/>
              <a:ext cx="566261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t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828580" y="5462302"/>
            <a:ext cx="10477500" cy="695420"/>
            <a:chOff x="828580" y="5462302"/>
            <a:chExt cx="10477500" cy="695420"/>
          </a:xfrm>
        </p:grpSpPr>
        <p:sp>
          <p:nvSpPr>
            <p:cNvPr id="33" name="body-trie-definition"/>
            <p:cNvSpPr/>
            <p:nvPr/>
          </p:nvSpPr>
          <p:spPr>
            <a:xfrm>
              <a:off x="828580" y="5462302"/>
              <a:ext cx="10477500" cy="6954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18"/>
                </a:lnSpc>
              </a:pP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边上写本步读入的字符，结点内写走到这里得到的</a:t>
              </a:r>
              <a:r>
                <a:rPr lang="zh-CN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根代表空串；小写字母有 26 种，所以每个结点至多有 26 个孩子。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走得到 ab，不等于词表中登记了 ab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43817"/>
            <a:ext cx="10477500" cy="656558"/>
            <a:chOff x="827056" y="2343817"/>
            <a:chExt cx="10477500" cy="656558"/>
          </a:xfrm>
        </p:grpSpPr>
        <p:sp>
          <p:nvSpPr>
            <p:cNvPr id="7" name="body-dictionary"/>
            <p:cNvSpPr/>
            <p:nvPr/>
          </p:nvSpPr>
          <p:spPr>
            <a:xfrm>
              <a:off x="827056" y="2343817"/>
              <a:ext cx="10477500" cy="6565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词表里只登记了 abc。查找 ab 时，路径确实走得通，能算找到单词吗？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38200" y="3362325"/>
            <a:ext cx="8162925" cy="923925"/>
            <a:chOff x="838200" y="3362325"/>
            <a:chExt cx="8162925" cy="923925"/>
          </a:xfrm>
        </p:grpSpPr>
        <p:sp>
          <p:nvSpPr>
            <p:cNvPr id="9" name="Line 9"/>
            <p:cNvSpPr/>
            <p:nvPr/>
          </p:nvSpPr>
          <p:spPr>
            <a:xfrm>
              <a:off x="2286000" y="3810000"/>
              <a:ext cx="1428750" cy="9525"/>
            </a:xfrm>
            <a:custGeom>
              <a:avLst/>
              <a:gdLst/>
              <a:ahLst/>
              <a:cxnLst/>
              <a:rect l="l" t="t" r="r" b="b"/>
              <a:pathLst>
                <a:path w="1428750" h="9525">
                  <a:moveTo>
                    <a:pt x="0" y="0"/>
                  </a:moveTo>
                  <a:lnTo>
                    <a:pt x="1428750" y="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5524500" y="3810000"/>
              <a:ext cx="1524000" cy="9525"/>
            </a:xfrm>
            <a:custGeom>
              <a:avLst/>
              <a:gdLst/>
              <a:ahLst/>
              <a:cxnLst/>
              <a:rect l="l" t="t" r="r" b="b"/>
              <a:pathLst>
                <a:path w="1524000" h="9525">
                  <a:moveTo>
                    <a:pt x="0" y="0"/>
                  </a:moveTo>
                  <a:lnTo>
                    <a:pt x="1524000" y="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3" name="textbox-a"/>
            <p:cNvSpPr/>
            <p:nvPr/>
          </p:nvSpPr>
          <p:spPr>
            <a:xfrm>
              <a:off x="838200" y="3362325"/>
              <a:ext cx="1447800" cy="923925"/>
            </a:xfrm>
            <a:prstGeom prst="roundRect">
              <a:avLst>
                <a:gd name="adj" fmla="val 12371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30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a</a:t>
              </a:r>
              <a:br/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未终止</a:t>
              </a:r>
            </a:p>
          </p:txBody>
        </p:sp>
        <p:sp>
          <p:nvSpPr>
            <p:cNvPr id="16" name="textbox-ab"/>
            <p:cNvSpPr/>
            <p:nvPr/>
          </p:nvSpPr>
          <p:spPr>
            <a:xfrm>
              <a:off x="3714750" y="3362325"/>
              <a:ext cx="1809750" cy="923925"/>
            </a:xfrm>
            <a:prstGeom prst="roundRect">
              <a:avLst>
                <a:gd name="adj" fmla="val 12371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30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ab</a:t>
              </a:r>
              <a:br/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未终止</a:t>
              </a:r>
            </a:p>
          </p:txBody>
        </p:sp>
        <p:sp>
          <p:nvSpPr>
            <p:cNvPr id="19" name="textbox-abc"/>
            <p:cNvSpPr/>
            <p:nvPr/>
          </p:nvSpPr>
          <p:spPr>
            <a:xfrm>
              <a:off x="7048500" y="3362325"/>
              <a:ext cx="1952625" cy="923925"/>
            </a:xfrm>
            <a:prstGeom prst="roundRect">
              <a:avLst>
                <a:gd name="adj" fmla="val 12371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307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abc</a:t>
              </a:r>
              <a:br/>
              <a:r>
                <a:rPr lang="zh-CN" sz="22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terminal=1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932081" y="3382042"/>
              <a:ext cx="566261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Consolas"/>
                  <a:ea typeface="Microsoft YaHei"/>
                  <a:cs typeface="Consolas"/>
                </a:rPr>
                <a:t>b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180106" y="3382042"/>
              <a:ext cx="566261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Consolas"/>
                  <a:ea typeface="Microsoft YaHei"/>
                  <a:cs typeface="Consolas"/>
                </a:rPr>
                <a:t>c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27056" y="5077492"/>
            <a:ext cx="10477500" cy="980408"/>
            <a:chOff x="827056" y="5077492"/>
            <a:chExt cx="10477500" cy="980408"/>
          </a:xfrm>
        </p:grpSpPr>
        <p:sp>
          <p:nvSpPr>
            <p:cNvPr id="23" name="body-word-marker"/>
            <p:cNvSpPr/>
            <p:nvPr/>
          </p:nvSpPr>
          <p:spPr>
            <a:xfrm>
              <a:off x="827056" y="5077492"/>
              <a:ext cx="10477500" cy="9804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路径存在，只能说明 ab 是某个词的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完整词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要看末端 terminal；本例只有 abc 的末端标为 1。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边读入边数词链，为什么要按字典序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53342"/>
            <a:ext cx="10477500" cy="885158"/>
            <a:chOff x="827056" y="2353342"/>
            <a:chExt cx="10477500" cy="885158"/>
          </a:xfrm>
        </p:grpSpPr>
        <p:sp>
          <p:nvSpPr>
            <p:cNvPr id="7" name="body-sorted-prefix"/>
            <p:cNvSpPr/>
            <p:nvPr/>
          </p:nvSpPr>
          <p:spPr>
            <a:xfrm>
              <a:off x="827056" y="2353342"/>
              <a:ext cx="10477500" cy="8851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i 是 int 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，字典序也在 int 前面。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原题按字典序输入，因此读到当前词时，可用的短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词都已经登记。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743992"/>
            <a:ext cx="10477500" cy="637508"/>
            <a:chOff x="827056" y="3743992"/>
            <a:chExt cx="10477500" cy="637508"/>
          </a:xfrm>
        </p:grpSpPr>
        <p:sp>
          <p:nvSpPr>
            <p:cNvPr id="9" name="body-online-rule"/>
            <p:cNvSpPr/>
            <p:nvPr/>
          </p:nvSpPr>
          <p:spPr>
            <a:xfrm>
              <a:off x="827056" y="3743992"/>
              <a:ext cx="10477500" cy="6375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沿当前路径，把已有终止词的数量加起来，再加当前词自身。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17500" y="4667250"/>
            <a:ext cx="10488675" cy="1381125"/>
            <a:chOff x="817500" y="4667250"/>
            <a:chExt cx="10488675" cy="1381125"/>
          </a:xfrm>
        </p:grpSpPr>
        <p:grpSp>
          <p:nvGrpSpPr>
            <p:cNvPr id="16" name="Group 16"/>
            <p:cNvGrpSpPr/>
            <p:nvPr/>
          </p:nvGrpSpPr>
          <p:grpSpPr>
            <a:xfrm>
              <a:off x="817500" y="4667250"/>
              <a:ext cx="10488675" cy="1381125"/>
              <a:chOff x="817500" y="4667250"/>
              <a:chExt cx="10488675" cy="138112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828675" y="4667250"/>
                <a:ext cx="10477500" cy="1381125"/>
              </a:xfrm>
              <a:custGeom>
                <a:avLst/>
                <a:gdLst/>
                <a:ahLst/>
                <a:cxnLst/>
                <a:rect l="l" t="t" r="r" b="b"/>
                <a:pathLst>
                  <a:path w="10477500" h="1381125">
                    <a:moveTo>
                      <a:pt x="0" y="0"/>
                    </a:moveTo>
                    <a:lnTo>
                      <a:pt x="10477500" y="0"/>
                    </a:lnTo>
                    <a:lnTo>
                      <a:pt x="10477500" y="1381125"/>
                    </a:lnTo>
                    <a:lnTo>
                      <a:pt x="0" y="1381125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828675" y="4667250"/>
                <a:ext cx="10477500" cy="1381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684"/>
                  </a:lnSpc>
                </a:pP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如果按 abc、ab、a 的顺序边插入边统计，就看不到后来才出现的短</a:t>
                </a:r>
                <a:r>
                  <a:rPr lang="zh-CN" sz="22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前缀</a:t>
                </a: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没有顺序保证时，要先排序，或者先建完整棵树，再统计路径上的</a:t>
                </a:r>
                <a:r>
                  <a:rPr lang="zh-CN" sz="22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完整词</a:t>
                </a: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。</a:t>
                </a:r>
              </a:p>
            </p:txBody>
          </p:sp>
        </p:grp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把图上的孩子与终止标记，存进两张表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刚才画的是路径，程序需要保存“从这里读到某字符，该去哪个结点”。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1135077"/>
            <a:chOff x="979425" y="3286125"/>
            <a:chExt cx="10202925" cy="1135077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next[u][c]：结点 u 读到编号 c 的字符后，孩子结点的编号。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terminal[u]：有多少个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完整词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 u 结束；不是走过这里的词数。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开始只有根 0，各项为 0；新建结点从编号 1 开始。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 next[u][c]=0 表示缺边，而 terminal[u]=0 表示这里没有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完整词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例7-4 词链：准备根结点，再把字符换成列号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 Trie 中保存下面两个成员；这时只有一个编号 0 的根。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095625"/>
            <a:ext cx="10201911" cy="676959"/>
            <a:chOff x="980439" y="3095625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3095625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095625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vector&lt;array&lt;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,26&gt;&gt; next{array&lt;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,26&gt;{}};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vector&lt;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&gt; terminal{0};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095625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019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143375"/>
            <a:ext cx="10202418" cy="744093"/>
            <a:chOff x="979932" y="41433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1433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1433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next 的每一行属于一个结点，26 列分别对应 a～z。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字母 c 用 c−'a' 换成 0～25 的列号，初始孩子编号全为 0。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例7-4 词链：缺少孩子就建一个，再往下走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u 从根 0 开始，下面放在逐字符循环中；c 是当前读到的字母。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857500"/>
            <a:ext cx="10201911" cy="2105709"/>
            <a:chOff x="980439" y="2857500"/>
            <a:chExt cx="10201911" cy="2105709"/>
          </a:xfrm>
        </p:grpSpPr>
        <p:sp>
          <p:nvSpPr>
            <p:cNvPr id="9" name="Rectangle 9"/>
            <p:cNvSpPr/>
            <p:nvPr/>
          </p:nvSpPr>
          <p:spPr>
            <a:xfrm>
              <a:off x="990600" y="2857500"/>
              <a:ext cx="10191750" cy="2095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857500"/>
              <a:ext cx="10191750" cy="2095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letter=c-'a';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(next[u][letter]==0)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next[u][letter]=(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)next.size();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next.push_back({});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terminal.push_back(0);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u=next[u][letter];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857500"/>
            <a:ext cx="9525" cy="2038398"/>
          </a:xfrm>
          <a:custGeom>
            <a:avLst/>
            <a:gdLst/>
            <a:ahLst/>
            <a:cxnLst/>
            <a:rect l="l" t="t" r="r" b="b"/>
            <a:pathLst>
              <a:path w="9525" h="2038398">
                <a:moveTo>
                  <a:pt x="0" y="0"/>
                </a:moveTo>
                <a:lnTo>
                  <a:pt x="0" y="2038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08639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5210223"/>
            <a:ext cx="10202418" cy="744093"/>
            <a:chOff x="979932" y="5210223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5210223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210223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新编号等于旧结点数。先写编号，再追加空结点，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不用保存可能被 vector 扩容弄失效的元素引用。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例7-4 词链：先数旧前缀词，再登记当前词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循环内每走到一个孩子就累计终止词数；循环结束才登记当前词。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095625"/>
            <a:ext cx="10201911" cy="1534209"/>
            <a:chOff x="980439" y="3095625"/>
            <a:chExt cx="10201911" cy="1534209"/>
          </a:xfrm>
        </p:grpSpPr>
        <p:sp>
          <p:nvSpPr>
            <p:cNvPr id="9" name="Rectangle 9"/>
            <p:cNvSpPr/>
            <p:nvPr/>
          </p:nvSpPr>
          <p:spPr>
            <a:xfrm>
              <a:off x="990600" y="3095625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095625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每次移动到孩子后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chain+=terminal[u];</a:t>
              </a:r>
              <a:br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全部字符读完后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++terminal[u];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chain+1;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095625"/>
            <a:ext cx="9525" cy="1466898"/>
          </a:xfrm>
          <a:custGeom>
            <a:avLst/>
            <a:gdLst/>
            <a:ahLst/>
            <a:cxnLst/>
            <a:rect l="l" t="t" r="r" b="b"/>
            <a:pathLst>
              <a:path w="9525" h="1466898">
                <a:moveTo>
                  <a:pt x="0" y="0"/>
                </a:moveTo>
                <a:lnTo>
                  <a:pt x="0" y="14668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7530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876848"/>
            <a:ext cx="10202418" cy="744093"/>
            <a:chOff x="979932" y="487684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8768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8768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chain 初始为 0。原题按字典序输入且无重复，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旧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词都已登记，最后加 1 表示当前这个词。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例7-4：沿字符路径插入，并累计完整词</a:t>
            </a:r>
          </a:p>
        </p:txBody>
      </p:sp>
      <p:sp>
        <p:nvSpPr>
          <p:cNvPr id="9" name="textbox-insert-code"/>
          <p:cNvSpPr/>
          <p:nvPr/>
        </p:nvSpPr>
        <p:spPr>
          <a:xfrm>
            <a:off x="1023652" y="2247514"/>
            <a:ext cx="10287000" cy="3581352"/>
          </a:xfrm>
          <a:prstGeom prst="roundRect">
            <a:avLst>
              <a:gd name="adj" fmla="val 3226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195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int insertAndCount(const string&amp; s)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int u=0,chain=0;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for(char c:s)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int letter=c-'a';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if(next[u][letter]==0)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    next[u][letter]=(int)next.size();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    next.push_back({}); terminal.push_back(0);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}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u=next[u][letter];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chain+=terminal[u];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}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++terminal[u];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return chain+1;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8675" y="5857875"/>
            <a:ext cx="10477500" cy="381000"/>
            <a:chOff x="828675" y="5857875"/>
            <a:chExt cx="10477500" cy="381000"/>
          </a:xfrm>
        </p:grpSpPr>
        <p:sp>
          <p:nvSpPr>
            <p:cNvPr id="10" name="body-node-meaning"/>
            <p:cNvSpPr/>
            <p:nvPr/>
          </p:nvSpPr>
          <p:spPr>
            <a:xfrm>
              <a:off x="828675" y="5857875"/>
              <a:ext cx="104775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next 保存孩子编号，terminal 保存终止词数；根编号 0，新结点从 1 开始。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909352" y="2247514"/>
            <a:ext cx="9525" cy="3484845"/>
          </a:xfrm>
          <a:custGeom>
            <a:avLst/>
            <a:gdLst/>
            <a:ahLst/>
            <a:cxnLst/>
            <a:rect l="l" t="t" r="r" b="b"/>
            <a:pathLst>
              <a:path w="9525" h="3484845">
                <a:moveTo>
                  <a:pt x="0" y="0"/>
                </a:moveTo>
                <a:lnTo>
                  <a:pt x="0" y="348484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走到 internet，链长在哪些位置增加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15242"/>
            <a:ext cx="10477500" cy="675608"/>
            <a:chOff x="827056" y="2315242"/>
            <a:chExt cx="10477500" cy="675608"/>
          </a:xfrm>
        </p:grpSpPr>
        <p:sp>
          <p:nvSpPr>
            <p:cNvPr id="7" name="body-walk-word"/>
            <p:cNvSpPr/>
            <p:nvPr/>
          </p:nvSpPr>
          <p:spPr>
            <a:xfrm>
              <a:off x="827056" y="2315242"/>
              <a:ext cx="10477500" cy="6756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插入 internet，沿路径检查：哪些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已经作为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完整词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登记？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382042"/>
            <a:ext cx="10477500" cy="1028033"/>
            <a:chOff x="827056" y="3382042"/>
            <a:chExt cx="10477500" cy="1028033"/>
          </a:xfrm>
        </p:grpSpPr>
        <p:sp>
          <p:nvSpPr>
            <p:cNvPr id="9" name="body-count-path"/>
            <p:cNvSpPr/>
            <p:nvPr/>
          </p:nvSpPr>
          <p:spPr>
            <a:xfrm>
              <a:off x="827056" y="3382042"/>
              <a:ext cx="10477500" cy="10280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遇到的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完整词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： i、int、intern，再加 internet 自身。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链长依次变为：1、2、3、4。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4791742"/>
            <a:ext cx="10477500" cy="485108"/>
            <a:chOff x="827056" y="4791742"/>
            <a:chExt cx="10477500" cy="485108"/>
          </a:xfrm>
        </p:grpSpPr>
        <p:sp>
          <p:nvSpPr>
            <p:cNvPr id="11" name="body-non-terminal"/>
            <p:cNvSpPr/>
            <p:nvPr/>
          </p:nvSpPr>
          <p:spPr>
            <a:xfrm>
              <a:off x="827056" y="4791742"/>
              <a:ext cx="10477500" cy="4851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in、inte、inter 没有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终止标记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，经过这些结点时，链长不增加。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56" y="5610892"/>
            <a:ext cx="10477500" cy="430244"/>
            <a:chOff x="827056" y="5610892"/>
            <a:chExt cx="10477500" cy="430244"/>
          </a:xfrm>
        </p:grpSpPr>
        <p:sp>
          <p:nvSpPr>
            <p:cNvPr id="13" name="body-off-path"/>
            <p:cNvSpPr/>
            <p:nvPr/>
          </p:nvSpPr>
          <p:spPr>
            <a:xfrm>
              <a:off x="827056" y="56108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ink、integer 已经分叉到另一条路，也不能计入 internet 的词链。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同一路径上的完整词，为什么正好能组成链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05717"/>
            <a:ext cx="10477500" cy="858869"/>
            <a:chOff x="827056" y="2305717"/>
            <a:chExt cx="10477500" cy="858869"/>
          </a:xfrm>
        </p:grpSpPr>
        <p:sp>
          <p:nvSpPr>
            <p:cNvPr id="7" name="body-chain-to-path"/>
            <p:cNvSpPr/>
            <p:nvPr/>
          </p:nvSpPr>
          <p:spPr>
            <a:xfrm>
              <a:off x="827056" y="2305717"/>
              <a:ext cx="10477500" cy="8588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任意一条合法词链里，前面的词都是末词的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所以它们都在通向末词的同一条路径上。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515392"/>
            <a:ext cx="10477500" cy="858869"/>
            <a:chOff x="827056" y="3515392"/>
            <a:chExt cx="10477500" cy="858869"/>
          </a:xfrm>
        </p:grpSpPr>
        <p:sp>
          <p:nvSpPr>
            <p:cNvPr id="9" name="body-path-to-chain"/>
            <p:cNvSpPr/>
            <p:nvPr/>
          </p:nvSpPr>
          <p:spPr>
            <a:xfrm>
              <a:off x="827056" y="3515392"/>
              <a:ext cx="10477500" cy="8588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反过来，这条路径上登记过的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完整词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，按由短到长排列，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每一个都是后一个的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，确实能组成词链。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4744117"/>
            <a:ext cx="10477500" cy="430244"/>
            <a:chOff x="827056" y="4744117"/>
            <a:chExt cx="10477500" cy="430244"/>
          </a:xfrm>
        </p:grpSpPr>
        <p:sp>
          <p:nvSpPr>
            <p:cNvPr id="11" name="body-take-maximum"/>
            <p:cNvSpPr/>
            <p:nvPr/>
          </p:nvSpPr>
          <p:spPr>
            <a:xfrm>
              <a:off x="827056" y="47441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因此逐词统计并取最大，既覆盖全部词链，也不会把分叉处的词算进来。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580" y="5452777"/>
            <a:ext cx="10477500" cy="695420"/>
            <a:chOff x="828580" y="5452777"/>
            <a:chExt cx="10477500" cy="695420"/>
          </a:xfrm>
        </p:grpSpPr>
        <p:sp>
          <p:nvSpPr>
            <p:cNvPr id="13" name="body-cost"/>
            <p:cNvSpPr/>
            <p:nvPr/>
          </p:nvSpPr>
          <p:spPr>
            <a:xfrm>
              <a:off x="828580" y="5452777"/>
              <a:ext cx="10477500" cy="6954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18"/>
                </a:lnSpc>
              </a:pP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总字符数为 T，时间 O(T)，结点最多 T+1。</a:t>
              </a:r>
              <a:br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每个结点存 26 个孩子编号，空间 O(26T)；这里依赖原题的字典序输入。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例7-5 点名：题目与输入输出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给定学生花名册，依次处理报出的姓名。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区分名字不在名单中、第一次叫到，以及这个名字之前已叫过三种情况。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n、n 个互不相同的姓名，再输入 m、m 次点名。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逐次输出 WRONG、OK 或 REPEAT，每次一行。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n≤1万，m≤10万；所有姓名只含小写字母，长度≤50。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例7-5 点名：原题样例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313" y="2266950"/>
            <a:ext cx="3296412" cy="396050"/>
            <a:chOff x="980313" y="2266950"/>
            <a:chExt cx="3296412" cy="396050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输入（前半）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61713" y="2266950"/>
            <a:ext cx="3296412" cy="396050"/>
            <a:chOff x="4561713" y="2266950"/>
            <a:chExt cx="3296412" cy="396050"/>
          </a:xfrm>
        </p:grpSpPr>
        <p:sp>
          <p:nvSpPr>
            <p:cNvPr id="9" name="Rectangle 9"/>
            <p:cNvSpPr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输入（接左列）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6463" y="2266950"/>
            <a:ext cx="2867787" cy="396050"/>
            <a:chOff x="8276463" y="2266950"/>
            <a:chExt cx="2867787" cy="396050"/>
          </a:xfrm>
        </p:grpSpPr>
        <p:sp>
          <p:nvSpPr>
            <p:cNvPr id="12" name="Rectangle 12"/>
            <p:cNvSpPr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949" y="2714625"/>
            <a:ext cx="3295776" cy="1476453"/>
            <a:chOff x="980949" y="2714625"/>
            <a:chExt cx="3295776" cy="1476453"/>
          </a:xfrm>
        </p:grpSpPr>
        <p:sp>
          <p:nvSpPr>
            <p:cNvPr id="15" name="Rectangle 15"/>
            <p:cNvSpPr/>
            <p:nvPr/>
          </p:nvSpPr>
          <p:spPr>
            <a:xfrm>
              <a:off x="9906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906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5 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ad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562349" y="2714625"/>
            <a:ext cx="3295776" cy="1476453"/>
            <a:chOff x="4562349" y="2714625"/>
            <a:chExt cx="3295776" cy="1476453"/>
          </a:xfrm>
        </p:grpSpPr>
        <p:sp>
          <p:nvSpPr>
            <p:cNvPr id="18" name="Rectangle 18"/>
            <p:cNvSpPr/>
            <p:nvPr/>
          </p:nvSpPr>
          <p:spPr>
            <a:xfrm>
              <a:off x="45720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45720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acd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277099" y="2714625"/>
            <a:ext cx="2867151" cy="924003"/>
            <a:chOff x="8277099" y="2714625"/>
            <a:chExt cx="2867151" cy="924003"/>
          </a:xfrm>
        </p:grpSpPr>
        <p:sp>
          <p:nvSpPr>
            <p:cNvPr id="21" name="Rectangle 21"/>
            <p:cNvSpPr/>
            <p:nvPr/>
          </p:nvSpPr>
          <p:spPr>
            <a:xfrm>
              <a:off x="8286750" y="2714625"/>
              <a:ext cx="2857500" cy="9143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286750" y="2714625"/>
              <a:ext cx="2857500" cy="9143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OK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REPEAT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WRONG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990600" y="46482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7" name="Group 27"/>
          <p:cNvGrpSpPr/>
          <p:nvPr/>
        </p:nvGrpSpPr>
        <p:grpSpPr>
          <a:xfrm>
            <a:off x="979932" y="4762500"/>
            <a:ext cx="10202418" cy="753618"/>
            <a:chOff x="979932" y="4762500"/>
            <a:chExt cx="10202418" cy="753618"/>
          </a:xfrm>
        </p:grpSpPr>
        <p:sp>
          <p:nvSpPr>
            <p:cNvPr id="25" name="Rectangle 25"/>
            <p:cNvSpPr/>
            <p:nvPr/>
          </p:nvSpPr>
          <p:spPr>
            <a:xfrm>
              <a:off x="990600" y="47625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0600" y="47625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 第一次被叫，输出 OK；第二次还是 a，输出 REPEAT。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 不在登记名单中，输出 WRONG。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例7-5 点名：姓名存在，还要判断叫过没有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77142"/>
            <a:ext cx="10477500" cy="866108"/>
            <a:chOff x="827056" y="2277142"/>
            <a:chExt cx="10477500" cy="866108"/>
          </a:xfrm>
        </p:grpSpPr>
        <p:sp>
          <p:nvSpPr>
            <p:cNvPr id="7" name="body-task"/>
            <p:cNvSpPr/>
            <p:nvPr/>
          </p:nvSpPr>
          <p:spPr>
            <a:xfrm>
              <a:off x="827056" y="2277142"/>
              <a:ext cx="10477500" cy="8661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先登记花名册，再依次处理老师报出的名字。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例如名单有 ann、anna、bob，老师依次叫 an、ann、ann、anna。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467767"/>
            <a:ext cx="10477500" cy="1363694"/>
            <a:chOff x="827056" y="3467767"/>
            <a:chExt cx="10477500" cy="1363694"/>
          </a:xfrm>
        </p:grpSpPr>
        <p:sp>
          <p:nvSpPr>
            <p:cNvPr id="9" name="body-results"/>
            <p:cNvSpPr/>
            <p:nvPr/>
          </p:nvSpPr>
          <p:spPr>
            <a:xfrm>
              <a:off x="827056" y="3467767"/>
              <a:ext cx="10477500" cy="13636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没有这个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完整姓名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：输出 WRONG。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姓名存在，第一次被叫到：输出 OK。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姓名存在，之前已经叫过：输出 REPEAT。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144167"/>
            <a:ext cx="10477500" cy="430244"/>
            <a:chOff x="827056" y="5144167"/>
            <a:chExt cx="10477500" cy="430244"/>
          </a:xfrm>
        </p:grpSpPr>
        <p:sp>
          <p:nvSpPr>
            <p:cNvPr id="11" name="body-two-states"/>
            <p:cNvSpPr/>
            <p:nvPr/>
          </p:nvSpPr>
          <p:spPr>
            <a:xfrm>
              <a:off x="827056" y="51441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terminal 表示是否登记；called 表示这个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完整姓名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是否已经点到。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580" y="5748052"/>
            <a:ext cx="10477500" cy="371570"/>
            <a:chOff x="828580" y="5748052"/>
            <a:chExt cx="10477500" cy="371570"/>
          </a:xfrm>
        </p:grpSpPr>
        <p:sp>
          <p:nvSpPr>
            <p:cNvPr id="13" name="body-limits"/>
            <p:cNvSpPr/>
            <p:nvPr/>
          </p:nvSpPr>
          <p:spPr>
            <a:xfrm>
              <a:off x="828580" y="5748052"/>
              <a:ext cx="1047750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小写姓名长度≤50，名单人数 n≤1万，点名</a:t>
              </a:r>
              <a:r>
                <a:rPr lang="zh-CN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次数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m≤10万。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ann 被点到，不会把 anna 也算成叫过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7025" y="2286662"/>
            <a:ext cx="8069039" cy="759887"/>
            <a:chOff x="827025" y="2286662"/>
            <a:chExt cx="8069039" cy="759887"/>
          </a:xfrm>
        </p:grpSpPr>
        <p:sp>
          <p:nvSpPr>
            <p:cNvPr id="7" name="TextBox 7"/>
            <p:cNvSpPr txBox="1"/>
            <p:nvPr/>
          </p:nvSpPr>
          <p:spPr>
            <a:xfrm>
              <a:off x="827056" y="2286667"/>
              <a:ext cx="1717072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an → WRONG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513106" y="2286667"/>
              <a:ext cx="5382958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路径存在，但 an 不是登记的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完整姓名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3191537"/>
            <a:ext cx="9194418" cy="430249"/>
            <a:chOff x="827025" y="3191537"/>
            <a:chExt cx="9194418" cy="430249"/>
          </a:xfrm>
        </p:grpSpPr>
        <p:sp>
          <p:nvSpPr>
            <p:cNvPr id="10" name="TextBox 10"/>
            <p:cNvSpPr txBox="1"/>
            <p:nvPr/>
          </p:nvSpPr>
          <p:spPr>
            <a:xfrm>
              <a:off x="827056" y="3191542"/>
              <a:ext cx="1735931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ann → OK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3513106" y="3191542"/>
              <a:ext cx="6508337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ann 首次叫到，末端的 called 改为 true。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27025" y="4096412"/>
            <a:ext cx="6558565" cy="759887"/>
            <a:chOff x="827025" y="4096412"/>
            <a:chExt cx="6558565" cy="759887"/>
          </a:xfrm>
        </p:grpSpPr>
        <p:sp>
          <p:nvSpPr>
            <p:cNvPr id="13" name="TextBox 13"/>
            <p:cNvSpPr txBox="1"/>
            <p:nvPr/>
          </p:nvSpPr>
          <p:spPr>
            <a:xfrm>
              <a:off x="827056" y="4096417"/>
              <a:ext cx="2050828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ann → REPEAT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3513106" y="4096417"/>
              <a:ext cx="3872484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再次到同一个末端，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发现已经叫过。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27025" y="5001287"/>
            <a:ext cx="8202294" cy="759887"/>
            <a:chOff x="827025" y="5001287"/>
            <a:chExt cx="8202294" cy="759887"/>
          </a:xfrm>
        </p:grpSpPr>
        <p:sp>
          <p:nvSpPr>
            <p:cNvPr id="16" name="TextBox 16"/>
            <p:cNvSpPr txBox="1"/>
            <p:nvPr/>
          </p:nvSpPr>
          <p:spPr>
            <a:xfrm>
              <a:off x="827056" y="5001292"/>
              <a:ext cx="1515999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anna → OK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3513106" y="5001292"/>
              <a:ext cx="5516213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再多走一条 a 边，anna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的末端还没叫过。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8580" y="5757577"/>
            <a:ext cx="10477500" cy="371570"/>
            <a:chOff x="828580" y="5757577"/>
            <a:chExt cx="10477500" cy="371570"/>
          </a:xfrm>
        </p:grpSpPr>
        <p:sp>
          <p:nvSpPr>
            <p:cNvPr id="19" name="body-state-owner"/>
            <p:cNvSpPr/>
            <p:nvPr/>
          </p:nvSpPr>
          <p:spPr>
            <a:xfrm>
              <a:off x="828580" y="5757577"/>
              <a:ext cx="1047750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只修改查到的</a:t>
              </a:r>
              <a:r>
                <a:rPr lang="zh-CN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完整姓名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末端。错误名字不记状态，沿路经过的其他结点也不修改。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例7-5 点名：路径查不到，或不是完整姓名，都算错误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名单已经建好。u 从根出发，逐字符寻找；全部字符读完还要检查末端。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095625"/>
            <a:ext cx="10201911" cy="1819959"/>
            <a:chOff x="980439" y="3095625"/>
            <a:chExt cx="10201911" cy="1819959"/>
          </a:xfrm>
        </p:grpSpPr>
        <p:sp>
          <p:nvSpPr>
            <p:cNvPr id="9" name="Rectangle 9"/>
            <p:cNvSpPr/>
            <p:nvPr/>
          </p:nvSpPr>
          <p:spPr>
            <a:xfrm>
              <a:off x="990600" y="3095625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095625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(char c:s)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letter=c-'a';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(nodes[u].next[letter]==0)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"WRONG";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u=nodes[u].next[letter];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(!nodes[u].terminal)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"WRONG";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095625"/>
            <a:ext cx="9525" cy="1752648"/>
          </a:xfrm>
          <a:custGeom>
            <a:avLst/>
            <a:gdLst/>
            <a:ahLst/>
            <a:cxnLst/>
            <a:rect l="l" t="t" r="r" b="b"/>
            <a:pathLst>
              <a:path w="9525" h="1752648">
                <a:moveTo>
                  <a:pt x="0" y="0"/>
                </a:moveTo>
                <a:lnTo>
                  <a:pt x="0" y="1752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0387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5162598"/>
            <a:ext cx="10202418" cy="744093"/>
            <a:chOff x="979932" y="51625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5162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162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缺边说明连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都不存在；走完却没有 terminal，说明只是某个姓名的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这两种情况都不修改 called。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例7-5 点名：确认姓名存在后，再判断是否点过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上一段已经排除了错误姓名，u 现在是登记姓名的末端。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095625"/>
            <a:ext cx="10201911" cy="962709"/>
            <a:chOff x="980439" y="3095625"/>
            <a:chExt cx="10201911" cy="962709"/>
          </a:xfrm>
        </p:grpSpPr>
        <p:sp>
          <p:nvSpPr>
            <p:cNvPr id="9" name="Rectangle 9"/>
            <p:cNvSpPr/>
            <p:nvPr/>
          </p:nvSpPr>
          <p:spPr>
            <a:xfrm>
              <a:off x="990600" y="3095625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095625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(nodes[u].called)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"REPEAT";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nodes[u].called=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true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"OK";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095625"/>
            <a:ext cx="9525" cy="895398"/>
          </a:xfrm>
          <a:custGeom>
            <a:avLst/>
            <a:gdLst/>
            <a:ahLst/>
            <a:cxnLst/>
            <a:rect l="l" t="t" r="r" b="b"/>
            <a:pathLst>
              <a:path w="9525" h="895398">
                <a:moveTo>
                  <a:pt x="0" y="0"/>
                </a:moveTo>
                <a:lnTo>
                  <a:pt x="0" y="895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1815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05348"/>
            <a:ext cx="10202418" cy="744093"/>
            <a:chOff x="979932" y="430534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053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053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已经点过就返回 REPEAT。首次点到才把 called 改为 true，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只改这个姓名末端，不改共享路径上的其他结点。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例7-5：查完路径，仍要检查终止标记</a:t>
            </a:r>
          </a:p>
        </p:txBody>
      </p:sp>
      <p:sp>
        <p:nvSpPr>
          <p:cNvPr id="9" name="textbox-call-code"/>
          <p:cNvSpPr/>
          <p:nvPr/>
        </p:nvSpPr>
        <p:spPr>
          <a:xfrm>
            <a:off x="1004602" y="2237989"/>
            <a:ext cx="10287000" cy="3190827"/>
          </a:xfrm>
          <a:prstGeom prst="roundRect">
            <a:avLst>
              <a:gd name="adj" fmla="val 3297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25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string call(const string&amp; s)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int u=0;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for(char c:s)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int letter=c-'a';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if(nodes[u].next[letter]==0) return "WRONG";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u=nodes[u].next[letter];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}</a:t>
            </a:r>
            <a:br/>
            <a:r>
              <a:rPr lang="zh-CN" sz="1900" dirty="0">
                <a:solidFill>
                  <a:schemeClr val="accent3"/>
                </a:solidFill>
                <a:latin typeface="Consolas"/>
                <a:ea typeface="Microsoft YaHei"/>
                <a:cs typeface="Consolas"/>
              </a:rPr>
              <a:t xml:space="preserve">    if(!nodes[u].terminal) return "WRONG";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if(nodes[u].called) return "REPEAT";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nodes[u].called=true;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return "OK";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8580" y="5767102"/>
            <a:ext cx="10477500" cy="371570"/>
            <a:chOff x="828580" y="5767102"/>
            <a:chExt cx="10477500" cy="371570"/>
          </a:xfrm>
        </p:grpSpPr>
        <p:sp>
          <p:nvSpPr>
            <p:cNvPr id="10" name="body-output-spelling"/>
            <p:cNvSpPr/>
            <p:nvPr/>
          </p:nvSpPr>
          <p:spPr>
            <a:xfrm>
              <a:off x="828580" y="5767102"/>
              <a:ext cx="1047750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terminal 与 called 是两份记录。建树时设置前者，点名成功时才设置后者。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90302" y="2237989"/>
            <a:ext cx="9525" cy="3094320"/>
          </a:xfrm>
          <a:custGeom>
            <a:avLst/>
            <a:gdLst/>
            <a:ahLst/>
            <a:cxnLst/>
            <a:rect l="l" t="t" r="r" b="b"/>
            <a:pathLst>
              <a:path w="9525" h="3094320">
                <a:moveTo>
                  <a:pt x="0" y="0"/>
                </a:moveTo>
                <a:lnTo>
                  <a:pt x="0" y="309432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用几个共享前缀的名字，检查状态是否放对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15242"/>
            <a:ext cx="10477500" cy="542258"/>
            <a:chOff x="827056" y="2315242"/>
            <a:chExt cx="10477500" cy="542258"/>
          </a:xfrm>
        </p:grpSpPr>
        <p:sp>
          <p:nvSpPr>
            <p:cNvPr id="7" name="body-prefix-test"/>
            <p:cNvSpPr/>
            <p:nvPr/>
          </p:nvSpPr>
          <p:spPr>
            <a:xfrm>
              <a:off x="827056" y="2315242"/>
              <a:ext cx="10477500" cy="5422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只登记 abc，查询 ab：应当 WRONG，路径存在还不够。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210592"/>
            <a:ext cx="10477500" cy="542258"/>
            <a:chOff x="827056" y="3210592"/>
            <a:chExt cx="10477500" cy="542258"/>
          </a:xfrm>
        </p:grpSpPr>
        <p:sp>
          <p:nvSpPr>
            <p:cNvPr id="9" name="body-independent-test"/>
            <p:cNvSpPr/>
            <p:nvPr/>
          </p:nvSpPr>
          <p:spPr>
            <a:xfrm>
              <a:off x="827056" y="3210592"/>
              <a:ext cx="10477500" cy="5422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登记 ann、anna，分别第一次叫到：都应当 OK。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4105942"/>
            <a:ext cx="10477500" cy="542258"/>
            <a:chOff x="827056" y="4105942"/>
            <a:chExt cx="10477500" cy="542258"/>
          </a:xfrm>
        </p:grpSpPr>
        <p:sp>
          <p:nvSpPr>
            <p:cNvPr id="11" name="body-wrong-test"/>
            <p:cNvSpPr/>
            <p:nvPr/>
          </p:nvSpPr>
          <p:spPr>
            <a:xfrm>
              <a:off x="827056" y="4105942"/>
              <a:ext cx="10477500" cy="5422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同一个错误姓名连续查询两次：都应当 WRONG。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56" y="5191792"/>
            <a:ext cx="10477500" cy="894683"/>
            <a:chOff x="827056" y="5191792"/>
            <a:chExt cx="10477500" cy="894683"/>
          </a:xfrm>
        </p:grpSpPr>
        <p:sp>
          <p:nvSpPr>
            <p:cNvPr id="13" name="body-cost"/>
            <p:cNvSpPr/>
            <p:nvPr/>
          </p:nvSpPr>
          <p:spPr>
            <a:xfrm>
              <a:off x="827056" y="5191792"/>
              <a:ext cx="10477500" cy="8946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总时间与名单字符数、点名字符数之和成正比。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查询只读路径，不创建结点；空间 O(26T)，T 只统计名单中的字符。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模拟练习：路径、完整词和点名状态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300"/>
            <a:ext cx="10202925" cy="782652"/>
            <a:chOff x="979425" y="24003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4003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4003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名单只有 ab、abc，依次点到 a、ab、ab、abc。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请逐次判断结果，并说明哪一个结点的状态发生变化。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42386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4572000"/>
            <a:ext cx="10202925" cy="782652"/>
            <a:chOff x="979425" y="4572000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依次为 WRONG、OK、REPEAT、OK。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 没有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终止标记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；ab 与 abc 各有自己的 called，只在首次叫到时修改。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把整数写成二进制，也能逐位走字典树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05717"/>
            <a:ext cx="10477500" cy="849344"/>
            <a:chOff x="827056" y="2305717"/>
            <a:chExt cx="10477500" cy="849344"/>
          </a:xfrm>
        </p:grpSpPr>
        <p:sp>
          <p:nvSpPr>
            <p:cNvPr id="7" name="body-fixed-bits"/>
            <p:cNvSpPr/>
            <p:nvPr/>
          </p:nvSpPr>
          <p:spPr>
            <a:xfrm>
              <a:off x="827056" y="23057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 3、4、5 都补成 3 位：011、100、101。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从高位到低位读，每个结点只需要 0、1 两个孩子。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46156" y="3486817"/>
            <a:ext cx="10107644" cy="1494758"/>
            <a:chOff x="1246156" y="3486817"/>
            <a:chExt cx="10107644" cy="1494758"/>
          </a:xfrm>
        </p:grpSpPr>
        <p:sp>
          <p:nvSpPr>
            <p:cNvPr id="9" name="body-bit-paths"/>
            <p:cNvSpPr/>
            <p:nvPr/>
          </p:nvSpPr>
          <p:spPr>
            <a:xfrm>
              <a:off x="1246156" y="3486817"/>
              <a:ext cx="10107644" cy="14947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3：依次走 0、1、1。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4：依次走 1、0、0。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5：复用 4 的前两步 1、0，最后改走 1。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344192"/>
            <a:ext cx="10477500" cy="792194"/>
            <a:chOff x="827056" y="5344192"/>
            <a:chExt cx="10477500" cy="792194"/>
          </a:xfrm>
        </p:grpSpPr>
        <p:sp>
          <p:nvSpPr>
            <p:cNvPr id="11" name="body-width-rule"/>
            <p:cNvSpPr/>
            <p:nvPr/>
          </p:nvSpPr>
          <p:spPr>
            <a:xfrm>
              <a:off x="827056" y="5344192"/>
              <a:ext cx="10477500" cy="7921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位数必须一致，前导零也保留。图中只用 3 位说明关系；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正式程序再根据数据上限确定需要多少层。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例7-6 最长异或路径：题目与输入输出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给出一棵带边权的树，找出两个端点，使连接它们的简单路径异或值最大。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路径异或值是沿途全部边权的异或，目标不按边数或权值和比较。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n，随后 n−1 行，每行 u、v、w，表示一条无向边。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输出最大路径异或值。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1≤n≤10万；0≤w&lt;2³¹。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6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例7-6 最长异或路径：原题样例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1253300"/>
            <a:chOff x="980313" y="2647950"/>
            <a:chExt cx="5249037" cy="125330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2 3 4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2 4 6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7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6482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762500"/>
            <a:ext cx="10202418" cy="753618"/>
            <a:chOff x="979932" y="4762500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7625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7625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样例路径 1→2→3 的边权是 3、4，异或为 7。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其他端点组合不会得到更大值，因此输出 7。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例7-6 最长异或路径：最大的是异或值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96192"/>
            <a:ext cx="10477500" cy="1287494"/>
            <a:chOff x="827056" y="2296192"/>
            <a:chExt cx="10477500" cy="1287494"/>
          </a:xfrm>
        </p:grpSpPr>
        <p:sp>
          <p:nvSpPr>
            <p:cNvPr id="7" name="body-path-task"/>
            <p:cNvSpPr/>
            <p:nvPr/>
          </p:nvSpPr>
          <p:spPr>
            <a:xfrm>
              <a:off x="827056" y="2296192"/>
              <a:ext cx="10477500" cy="12874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给定一棵有 n 个点、n−1 条带权边的树。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一条路径的值，是沿途全部边权的异或；求最大的路径异或值。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905917"/>
            <a:ext cx="10477500" cy="839819"/>
            <a:chOff x="827056" y="3905917"/>
            <a:chExt cx="10477500" cy="839819"/>
          </a:xfrm>
        </p:grpSpPr>
        <p:sp>
          <p:nvSpPr>
            <p:cNvPr id="9" name="body-tree-prerequisite"/>
            <p:cNvSpPr/>
            <p:nvPr/>
          </p:nvSpPr>
          <p:spPr>
            <a:xfrm>
              <a:off x="827056" y="3905917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树连通且无环，两点之间只有一条简单路径。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任选 1 号点作根，先计算根到每个点的路径异或。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087017"/>
            <a:ext cx="10477500" cy="942308"/>
            <a:chOff x="827056" y="5087017"/>
            <a:chExt cx="10477500" cy="942308"/>
          </a:xfrm>
        </p:grpSpPr>
        <p:sp>
          <p:nvSpPr>
            <p:cNvPr id="11" name="body-scale"/>
            <p:cNvSpPr/>
            <p:nvPr/>
          </p:nvSpPr>
          <p:spPr>
            <a:xfrm>
              <a:off x="827056" y="5087017"/>
              <a:ext cx="10477500" cy="9423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n≤10万，边权为 0～2³¹−1。逐对枚举端点，需要约 n² 次比较。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能否给每个点保存一个值，就表示任意两点间的路径？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先给每个点保存：根到这里的边权异或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285875" y="2276475"/>
            <a:ext cx="3726890" cy="3171825"/>
            <a:chOff x="1285875" y="2276475"/>
            <a:chExt cx="3726890" cy="3171825"/>
          </a:xfrm>
        </p:grpSpPr>
        <p:sp>
          <p:nvSpPr>
            <p:cNvPr id="7" name="Line 7"/>
            <p:cNvSpPr/>
            <p:nvPr/>
          </p:nvSpPr>
          <p:spPr>
            <a:xfrm>
              <a:off x="1695450" y="2828925"/>
              <a:ext cx="1333500" cy="876300"/>
            </a:xfrm>
            <a:custGeom>
              <a:avLst/>
              <a:gdLst/>
              <a:ahLst/>
              <a:cxnLst/>
              <a:rect l="l" t="t" r="r" b="b"/>
              <a:pathLst>
                <a:path w="1333500" h="876300">
                  <a:moveTo>
                    <a:pt x="1333500" y="0"/>
                  </a:moveTo>
                  <a:lnTo>
                    <a:pt x="0" y="87630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3314700" y="2828925"/>
              <a:ext cx="1285875" cy="876300"/>
            </a:xfrm>
            <a:custGeom>
              <a:avLst/>
              <a:gdLst/>
              <a:ahLst/>
              <a:cxnLst/>
              <a:rect l="l" t="t" r="r" b="b"/>
              <a:pathLst>
                <a:path w="1285875" h="876300">
                  <a:moveTo>
                    <a:pt x="0" y="0"/>
                  </a:moveTo>
                  <a:lnTo>
                    <a:pt x="1285875" y="87630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4600575" y="4219575"/>
              <a:ext cx="9525" cy="676275"/>
            </a:xfrm>
            <a:custGeom>
              <a:avLst/>
              <a:gdLst/>
              <a:ahLst/>
              <a:cxnLst/>
              <a:rect l="l" t="t" r="r" b="b"/>
              <a:pathLst>
                <a:path w="9525" h="676275">
                  <a:moveTo>
                    <a:pt x="0" y="0"/>
                  </a:moveTo>
                  <a:lnTo>
                    <a:pt x="0" y="67627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989106" y="3010567"/>
              <a:ext cx="566261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189381" y="3020092"/>
              <a:ext cx="566261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5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827556" y="4372642"/>
              <a:ext cx="566261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6</a:t>
              </a:r>
            </a:p>
          </p:txBody>
        </p:sp>
        <p:sp>
          <p:nvSpPr>
            <p:cNvPr id="15" name="textbox-node-1"/>
            <p:cNvSpPr/>
            <p:nvPr/>
          </p:nvSpPr>
          <p:spPr>
            <a:xfrm>
              <a:off x="2762250" y="2276475"/>
              <a:ext cx="819150" cy="552450"/>
            </a:xfrm>
            <a:prstGeom prst="roundRect">
              <a:avLst>
                <a:gd name="adj" fmla="val 20690"/>
              </a:avLst>
            </a:prstGeom>
            <a:solidFill>
              <a:srgbClr val="E6F0F5"/>
            </a:solidFill>
            <a:ln w="9525">
              <a:solidFill>
                <a:schemeClr val="accent3"/>
              </a:solidFill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18" name="textbox-node-2"/>
            <p:cNvSpPr/>
            <p:nvPr/>
          </p:nvSpPr>
          <p:spPr>
            <a:xfrm>
              <a:off x="1285875" y="3705225"/>
              <a:ext cx="819150" cy="552450"/>
            </a:xfrm>
            <a:prstGeom prst="roundRect">
              <a:avLst>
                <a:gd name="adj" fmla="val 20690"/>
              </a:avLst>
            </a:prstGeom>
            <a:solidFill>
              <a:schemeClr val="lt2"/>
            </a:solidFill>
            <a:ln w="9525">
              <a:solidFill>
                <a:srgbClr val="C7D3DC"/>
              </a:solidFill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21" name="textbox-node-3"/>
            <p:cNvSpPr/>
            <p:nvPr/>
          </p:nvSpPr>
          <p:spPr>
            <a:xfrm>
              <a:off x="4191000" y="3705225"/>
              <a:ext cx="819150" cy="552450"/>
            </a:xfrm>
            <a:prstGeom prst="roundRect">
              <a:avLst>
                <a:gd name="adj" fmla="val 20690"/>
              </a:avLst>
            </a:prstGeom>
            <a:solidFill>
              <a:schemeClr val="lt2"/>
            </a:solidFill>
            <a:ln w="9525">
              <a:solidFill>
                <a:srgbClr val="C7D3DC"/>
              </a:solidFill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24" name="textbox-node-4"/>
            <p:cNvSpPr/>
            <p:nvPr/>
          </p:nvSpPr>
          <p:spPr>
            <a:xfrm>
              <a:off x="4191000" y="4895850"/>
              <a:ext cx="819150" cy="552450"/>
            </a:xfrm>
            <a:prstGeom prst="roundRect">
              <a:avLst>
                <a:gd name="adj" fmla="val 20690"/>
              </a:avLst>
            </a:prstGeom>
            <a:solidFill>
              <a:schemeClr val="lt2"/>
            </a:solidFill>
            <a:ln w="9525">
              <a:solidFill>
                <a:srgbClr val="C7D3DC"/>
              </a:solidFill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096000" y="2400300"/>
            <a:ext cx="5238750" cy="2266950"/>
            <a:chOff x="6096000" y="2400300"/>
            <a:chExt cx="5238750" cy="2266950"/>
          </a:xfrm>
        </p:grpSpPr>
        <p:sp>
          <p:nvSpPr>
            <p:cNvPr id="26" name="body-root-values"/>
            <p:cNvSpPr/>
            <p:nvPr/>
          </p:nvSpPr>
          <p:spPr>
            <a:xfrm>
              <a:off x="6096000" y="2400300"/>
              <a:ext cx="5238750" cy="2266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根到自身没有边：s₁=0。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s₂=0 xor 3=3。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s₃=0 xor 5=5。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s₄=5 xor 6=3。</a:t>
              </a:r>
            </a:p>
          </p:txBody>
        </p:sp>
      </p:grpSp>
      <mc:AlternateContent>
        <mc:Choice Requires="a14">
          <p:sp>
            <p:nvSpPr>
              <p:cNvPr id="28" name="root-transition"/>
              <p:cNvSpPr txBox="1">
                <a:spLocks noGrp="1"/>
              </p:cNvSpPr>
              <p:nvPr/>
            </p:nvSpPr>
            <p:spPr>
              <a:xfrm>
                <a:off x="6105525" y="4953000"/>
                <a:ext cx="5248275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v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u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⊕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w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u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v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30" name="Group 30"/>
          <p:cNvGrpSpPr/>
          <p:nvPr/>
        </p:nvGrpSpPr>
        <p:grpSpPr>
          <a:xfrm>
            <a:off x="828580" y="5748052"/>
            <a:ext cx="10477500" cy="371570"/>
            <a:chOff x="828580" y="5748052"/>
            <a:chExt cx="10477500" cy="371570"/>
          </a:xfrm>
        </p:grpSpPr>
        <p:sp>
          <p:nvSpPr>
            <p:cNvPr id="29" name="body-include-root"/>
            <p:cNvSpPr/>
            <p:nvPr/>
          </p:nvSpPr>
          <p:spPr>
            <a:xfrm>
              <a:off x="828580" y="5748052"/>
              <a:ext cx="1047750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u 是父亲，v 是孩子，w(u,v) 是它们之间的边权。父亲先算好，孩子再沿边更新。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两条根路径合起来，公共边各出现两次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05717"/>
            <a:ext cx="10477500" cy="849344"/>
            <a:chOff x="827056" y="2305717"/>
            <a:chExt cx="10477500" cy="849344"/>
          </a:xfrm>
        </p:grpSpPr>
        <p:sp>
          <p:nvSpPr>
            <p:cNvPr id="7" name="body-cancel-rule"/>
            <p:cNvSpPr/>
            <p:nvPr/>
          </p:nvSpPr>
          <p:spPr>
            <a:xfrm>
              <a:off x="827056" y="23057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一条公共边同时属于“根到 u”和“根到 v”，它的边权被异或两遍。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 xor x=0，公共部分抵消后，留下的就是 u 到 v 的路径。</a:t>
              </a:r>
            </a:p>
          </p:txBody>
        </p:sp>
      </p:grpSp>
      <mc:AlternateContent>
        <mc:Choice Requires="a14">
          <p:sp>
            <p:nvSpPr>
              <p:cNvPr id="9" name="path-formula"/>
              <p:cNvSpPr txBox="1">
                <a:spLocks noGrp="1"/>
              </p:cNvSpPr>
              <p:nvPr/>
            </p:nvSpPr>
            <p:spPr>
              <a:xfrm>
                <a:off x="838200" y="3390900"/>
                <a:ext cx="10515600" cy="628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xorPath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u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,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v</m:t>
                              </m:r>
                            </m:e>
                          </m:d>
                        </m:e>
                      </m:func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u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⊕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v</m:t>
                          </m:r>
                        </m:sub>
                      </m:sSub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827056" y="4353592"/>
            <a:ext cx="10477500" cy="904208"/>
            <a:chOff x="827056" y="4353592"/>
            <a:chExt cx="10477500" cy="904208"/>
          </a:xfrm>
        </p:grpSpPr>
        <p:sp>
          <p:nvSpPr>
            <p:cNvPr id="10" name="body-two-paths"/>
            <p:cNvSpPr/>
            <p:nvPr/>
          </p:nvSpPr>
          <p:spPr>
            <a:xfrm>
              <a:off x="827056" y="4353592"/>
              <a:ext cx="10477500" cy="9042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沿上一页的树：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2→3：3 xor 5=6。2→4：3 xor 5 xor 6=0，也就是 s₂ xor s₄。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7056" y="5639467"/>
            <a:ext cx="10477500" cy="430244"/>
            <a:chOff x="827056" y="5639467"/>
            <a:chExt cx="10477500" cy="430244"/>
          </a:xfrm>
        </p:grpSpPr>
        <p:sp>
          <p:nvSpPr>
            <p:cNvPr id="12" name="body-shared-check"/>
            <p:cNvSpPr/>
            <p:nvPr/>
          </p:nvSpPr>
          <p:spPr>
            <a:xfrm>
              <a:off x="827056" y="56394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3→4 时，公共边权 5 消掉：5 xor (5 xor 6)=6。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000、011、101，共同前缀在哪里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把三个数补成同样的 3 位，从高位向低位建立分支。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981075" y="2905125"/>
            <a:ext cx="8105775" cy="2271712"/>
            <a:chOff x="981075" y="2905125"/>
            <a:chExt cx="8105775" cy="2271712"/>
          </a:xfrm>
        </p:grpSpPr>
        <p:sp>
          <p:nvSpPr>
            <p:cNvPr id="9" name="Freeform 9"/>
            <p:cNvSpPr/>
            <p:nvPr/>
          </p:nvSpPr>
          <p:spPr>
            <a:xfrm>
              <a:off x="3905250" y="3238500"/>
              <a:ext cx="2190750" cy="285750"/>
            </a:xfrm>
            <a:custGeom>
              <a:avLst/>
              <a:gdLst/>
              <a:ahLst/>
              <a:cxnLst/>
              <a:rect l="l" t="t" r="r" b="b"/>
              <a:pathLst>
                <a:path w="2190750" h="285750">
                  <a:moveTo>
                    <a:pt x="2190750" y="0"/>
                  </a:moveTo>
                  <a:lnTo>
                    <a:pt x="0" y="285750"/>
                  </a:lnTo>
                </a:path>
              </a:pathLst>
            </a:custGeom>
            <a:noFill/>
            <a:ln w="7620">
              <a:solidFill>
                <a:srgbClr val="B7C8D6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5068062" y="3209925"/>
              <a:ext cx="389763" cy="337376"/>
              <a:chOff x="5068062" y="3209925"/>
              <a:chExt cx="389763" cy="337376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5076825" y="3209925"/>
                <a:ext cx="381000" cy="32861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5076825" y="3209925"/>
                <a:ext cx="381000" cy="3286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1720" dirty="0">
                    <a:solidFill>
                      <a:srgbClr val="244D87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13" name="Freeform 13"/>
            <p:cNvSpPr/>
            <p:nvPr/>
          </p:nvSpPr>
          <p:spPr>
            <a:xfrm>
              <a:off x="6096000" y="3238500"/>
              <a:ext cx="2476500" cy="285750"/>
            </a:xfrm>
            <a:custGeom>
              <a:avLst/>
              <a:gdLst/>
              <a:ahLst/>
              <a:cxnLst/>
              <a:rect l="l" t="t" r="r" b="b"/>
              <a:pathLst>
                <a:path w="2476500" h="285750">
                  <a:moveTo>
                    <a:pt x="0" y="0"/>
                  </a:moveTo>
                  <a:lnTo>
                    <a:pt x="2476500" y="285750"/>
                  </a:lnTo>
                </a:path>
              </a:pathLst>
            </a:custGeom>
            <a:noFill/>
            <a:ln w="7620">
              <a:solidFill>
                <a:srgbClr val="B7C8D6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7401687" y="3209925"/>
              <a:ext cx="389763" cy="337376"/>
              <a:chOff x="7401687" y="3209925"/>
              <a:chExt cx="389763" cy="337376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410450" y="3209925"/>
                <a:ext cx="381000" cy="32861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7410450" y="3209925"/>
                <a:ext cx="381000" cy="3286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1720" dirty="0">
                    <a:solidFill>
                      <a:srgbClr val="244D87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17" name="Freeform 17"/>
            <p:cNvSpPr/>
            <p:nvPr/>
          </p:nvSpPr>
          <p:spPr>
            <a:xfrm>
              <a:off x="2619375" y="3857625"/>
              <a:ext cx="1285875" cy="285750"/>
            </a:xfrm>
            <a:custGeom>
              <a:avLst/>
              <a:gdLst/>
              <a:ahLst/>
              <a:cxnLst/>
              <a:rect l="l" t="t" r="r" b="b"/>
              <a:pathLst>
                <a:path w="1285875" h="285750">
                  <a:moveTo>
                    <a:pt x="1285875" y="0"/>
                  </a:moveTo>
                  <a:lnTo>
                    <a:pt x="0" y="285750"/>
                  </a:lnTo>
                </a:path>
              </a:pathLst>
            </a:custGeom>
            <a:noFill/>
            <a:ln w="7620">
              <a:solidFill>
                <a:srgbClr val="B7C8D6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3329750" y="3829050"/>
              <a:ext cx="389762" cy="337376"/>
              <a:chOff x="3329750" y="3829050"/>
              <a:chExt cx="389762" cy="337376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3338512" y="3829050"/>
                <a:ext cx="381000" cy="32861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3338512" y="3829050"/>
                <a:ext cx="381000" cy="3286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1720" dirty="0">
                    <a:solidFill>
                      <a:srgbClr val="244D87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21" name="Freeform 21"/>
            <p:cNvSpPr/>
            <p:nvPr/>
          </p:nvSpPr>
          <p:spPr>
            <a:xfrm>
              <a:off x="3905250" y="3857625"/>
              <a:ext cx="1285875" cy="285750"/>
            </a:xfrm>
            <a:custGeom>
              <a:avLst/>
              <a:gdLst/>
              <a:ahLst/>
              <a:cxnLst/>
              <a:rect l="l" t="t" r="r" b="b"/>
              <a:pathLst>
                <a:path w="1285875" h="285750">
                  <a:moveTo>
                    <a:pt x="0" y="0"/>
                  </a:moveTo>
                  <a:lnTo>
                    <a:pt x="1285875" y="285750"/>
                  </a:lnTo>
                </a:path>
              </a:pathLst>
            </a:custGeom>
            <a:noFill/>
            <a:ln w="7620">
              <a:solidFill>
                <a:srgbClr val="B7C8D6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4615624" y="3829050"/>
              <a:ext cx="389764" cy="337376"/>
              <a:chOff x="4615624" y="3829050"/>
              <a:chExt cx="389764" cy="337376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4624388" y="3829050"/>
                <a:ext cx="381000" cy="32861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4624388" y="3829050"/>
                <a:ext cx="381000" cy="3286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1720" dirty="0">
                    <a:solidFill>
                      <a:srgbClr val="244D87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25" name="Freeform 25"/>
            <p:cNvSpPr/>
            <p:nvPr/>
          </p:nvSpPr>
          <p:spPr>
            <a:xfrm>
              <a:off x="8572500" y="3857625"/>
              <a:ext cx="9525" cy="285750"/>
            </a:xfrm>
            <a:custGeom>
              <a:avLst/>
              <a:gdLst/>
              <a:ahLst/>
              <a:cxnLst/>
              <a:rect l="l" t="t" r="r" b="b"/>
              <a:pathLst>
                <a:path w="9525" h="285750">
                  <a:moveTo>
                    <a:pt x="0" y="0"/>
                  </a:moveTo>
                  <a:lnTo>
                    <a:pt x="0" y="285750"/>
                  </a:lnTo>
                </a:path>
              </a:pathLst>
            </a:custGeom>
            <a:noFill/>
            <a:ln w="7620">
              <a:solidFill>
                <a:srgbClr val="B7C8D6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8639937" y="3829050"/>
              <a:ext cx="389763" cy="337376"/>
              <a:chOff x="8639937" y="3829050"/>
              <a:chExt cx="389763" cy="337376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8648700" y="3829050"/>
                <a:ext cx="381000" cy="32861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8648700" y="3829050"/>
                <a:ext cx="381000" cy="3286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1720" dirty="0">
                    <a:solidFill>
                      <a:srgbClr val="244D87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29" name="Freeform 29"/>
            <p:cNvSpPr/>
            <p:nvPr/>
          </p:nvSpPr>
          <p:spPr>
            <a:xfrm>
              <a:off x="2619375" y="4476750"/>
              <a:ext cx="9525" cy="285750"/>
            </a:xfrm>
            <a:custGeom>
              <a:avLst/>
              <a:gdLst/>
              <a:ahLst/>
              <a:cxnLst/>
              <a:rect l="l" t="t" r="r" b="b"/>
              <a:pathLst>
                <a:path w="9525" h="285750">
                  <a:moveTo>
                    <a:pt x="0" y="0"/>
                  </a:moveTo>
                  <a:lnTo>
                    <a:pt x="0" y="285750"/>
                  </a:lnTo>
                </a:path>
              </a:pathLst>
            </a:custGeom>
            <a:noFill/>
            <a:ln w="7620">
              <a:solidFill>
                <a:srgbClr val="B7C8D6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2686812" y="4448175"/>
              <a:ext cx="389763" cy="337376"/>
              <a:chOff x="2686812" y="4448175"/>
              <a:chExt cx="389763" cy="337376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2695575" y="4448175"/>
                <a:ext cx="381000" cy="32861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2695575" y="4448175"/>
                <a:ext cx="381000" cy="3286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1720" dirty="0">
                    <a:solidFill>
                      <a:srgbClr val="244D87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33" name="Freeform 33"/>
            <p:cNvSpPr/>
            <p:nvPr/>
          </p:nvSpPr>
          <p:spPr>
            <a:xfrm>
              <a:off x="5191125" y="4476750"/>
              <a:ext cx="9525" cy="285750"/>
            </a:xfrm>
            <a:custGeom>
              <a:avLst/>
              <a:gdLst/>
              <a:ahLst/>
              <a:cxnLst/>
              <a:rect l="l" t="t" r="r" b="b"/>
              <a:pathLst>
                <a:path w="9525" h="285750">
                  <a:moveTo>
                    <a:pt x="0" y="0"/>
                  </a:moveTo>
                  <a:lnTo>
                    <a:pt x="0" y="285750"/>
                  </a:lnTo>
                </a:path>
              </a:pathLst>
            </a:custGeom>
            <a:noFill/>
            <a:ln w="7620">
              <a:solidFill>
                <a:srgbClr val="B7C8D6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5258562" y="4448175"/>
              <a:ext cx="389763" cy="337376"/>
              <a:chOff x="5258562" y="4448175"/>
              <a:chExt cx="389763" cy="337376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5267325" y="4448175"/>
                <a:ext cx="381000" cy="32861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5267325" y="4448175"/>
                <a:ext cx="381000" cy="3286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1720" dirty="0">
                    <a:solidFill>
                      <a:srgbClr val="244D87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37" name="Freeform 37"/>
            <p:cNvSpPr/>
            <p:nvPr/>
          </p:nvSpPr>
          <p:spPr>
            <a:xfrm>
              <a:off x="8572500" y="4476750"/>
              <a:ext cx="9525" cy="285750"/>
            </a:xfrm>
            <a:custGeom>
              <a:avLst/>
              <a:gdLst/>
              <a:ahLst/>
              <a:cxnLst/>
              <a:rect l="l" t="t" r="r" b="b"/>
              <a:pathLst>
                <a:path w="9525" h="285750">
                  <a:moveTo>
                    <a:pt x="0" y="0"/>
                  </a:moveTo>
                  <a:lnTo>
                    <a:pt x="0" y="285750"/>
                  </a:lnTo>
                </a:path>
              </a:pathLst>
            </a:custGeom>
            <a:noFill/>
            <a:ln w="7620">
              <a:solidFill>
                <a:srgbClr val="B7C8D6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8639937" y="4448175"/>
              <a:ext cx="389763" cy="337376"/>
              <a:chOff x="8639937" y="4448175"/>
              <a:chExt cx="389763" cy="337376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8648700" y="4448175"/>
                <a:ext cx="381000" cy="32861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8648700" y="4448175"/>
                <a:ext cx="381000" cy="3286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1720" dirty="0">
                    <a:solidFill>
                      <a:srgbClr val="244D87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41" name="Rectangle 41"/>
            <p:cNvSpPr/>
            <p:nvPr/>
          </p:nvSpPr>
          <p:spPr>
            <a:xfrm>
              <a:off x="5581650" y="2905125"/>
              <a:ext cx="1028700" cy="333375"/>
            </a:xfrm>
            <a:prstGeom prst="rect">
              <a:avLst/>
            </a:prstGeom>
            <a:solidFill>
              <a:srgbClr val="E9F1F5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5581650" y="2933700"/>
              <a:ext cx="1028700" cy="366712"/>
              <a:chOff x="5581650" y="2933700"/>
              <a:chExt cx="1028700" cy="366712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5581650" y="2933700"/>
                <a:ext cx="10287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5581650" y="2933700"/>
                <a:ext cx="10287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root</a:t>
                </a:r>
              </a:p>
            </p:txBody>
          </p:sp>
        </p:grpSp>
        <p:sp>
          <p:nvSpPr>
            <p:cNvPr id="45" name="Rectangle 45"/>
            <p:cNvSpPr/>
            <p:nvPr/>
          </p:nvSpPr>
          <p:spPr>
            <a:xfrm>
              <a:off x="3390900" y="3524250"/>
              <a:ext cx="1028700" cy="333375"/>
            </a:xfrm>
            <a:prstGeom prst="rect">
              <a:avLst/>
            </a:prstGeom>
            <a:solidFill>
              <a:srgbClr val="E9F1F5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3390900" y="3552825"/>
              <a:ext cx="1028700" cy="366712"/>
              <a:chOff x="3390900" y="3552825"/>
              <a:chExt cx="1028700" cy="366712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3390900" y="3552825"/>
                <a:ext cx="10287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3390900" y="3552825"/>
                <a:ext cx="10287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49" name="Rectangle 49"/>
            <p:cNvSpPr/>
            <p:nvPr/>
          </p:nvSpPr>
          <p:spPr>
            <a:xfrm>
              <a:off x="8058150" y="3524250"/>
              <a:ext cx="1028700" cy="333375"/>
            </a:xfrm>
            <a:prstGeom prst="rect">
              <a:avLst/>
            </a:prstGeom>
            <a:solidFill>
              <a:srgbClr val="E9F1F5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8058150" y="3552825"/>
              <a:ext cx="1028700" cy="366712"/>
              <a:chOff x="8058150" y="3552825"/>
              <a:chExt cx="1028700" cy="366712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8058150" y="3552825"/>
                <a:ext cx="10287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8058150" y="3552825"/>
                <a:ext cx="10287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53" name="Rectangle 53"/>
            <p:cNvSpPr/>
            <p:nvPr/>
          </p:nvSpPr>
          <p:spPr>
            <a:xfrm>
              <a:off x="2105025" y="4143375"/>
              <a:ext cx="1028700" cy="333375"/>
            </a:xfrm>
            <a:prstGeom prst="rect">
              <a:avLst/>
            </a:prstGeom>
            <a:solidFill>
              <a:srgbClr val="E9F1F5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6" name="Group 56"/>
            <p:cNvGrpSpPr/>
            <p:nvPr/>
          </p:nvGrpSpPr>
          <p:grpSpPr>
            <a:xfrm>
              <a:off x="2105025" y="4171950"/>
              <a:ext cx="1028700" cy="366712"/>
              <a:chOff x="2105025" y="4171950"/>
              <a:chExt cx="1028700" cy="366712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2105025" y="4171950"/>
                <a:ext cx="10287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2105025" y="4171950"/>
                <a:ext cx="10287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00</a:t>
                </a:r>
              </a:p>
            </p:txBody>
          </p:sp>
        </p:grpSp>
        <p:sp>
          <p:nvSpPr>
            <p:cNvPr id="57" name="Rectangle 57"/>
            <p:cNvSpPr/>
            <p:nvPr/>
          </p:nvSpPr>
          <p:spPr>
            <a:xfrm>
              <a:off x="4676775" y="4143375"/>
              <a:ext cx="1028700" cy="333375"/>
            </a:xfrm>
            <a:prstGeom prst="rect">
              <a:avLst/>
            </a:prstGeom>
            <a:solidFill>
              <a:srgbClr val="E9F1F5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0" name="Group 60"/>
            <p:cNvGrpSpPr/>
            <p:nvPr/>
          </p:nvGrpSpPr>
          <p:grpSpPr>
            <a:xfrm>
              <a:off x="4676775" y="4171950"/>
              <a:ext cx="1028700" cy="366712"/>
              <a:chOff x="4676775" y="4171950"/>
              <a:chExt cx="1028700" cy="366712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4676775" y="4171950"/>
                <a:ext cx="10287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4676775" y="4171950"/>
                <a:ext cx="10287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01</a:t>
                </a:r>
              </a:p>
            </p:txBody>
          </p:sp>
        </p:grpSp>
        <p:sp>
          <p:nvSpPr>
            <p:cNvPr id="61" name="Rectangle 61"/>
            <p:cNvSpPr/>
            <p:nvPr/>
          </p:nvSpPr>
          <p:spPr>
            <a:xfrm>
              <a:off x="8058150" y="4143375"/>
              <a:ext cx="1028700" cy="333375"/>
            </a:xfrm>
            <a:prstGeom prst="rect">
              <a:avLst/>
            </a:prstGeom>
            <a:solidFill>
              <a:srgbClr val="E9F1F5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4" name="Group 64"/>
            <p:cNvGrpSpPr/>
            <p:nvPr/>
          </p:nvGrpSpPr>
          <p:grpSpPr>
            <a:xfrm>
              <a:off x="8058150" y="4171950"/>
              <a:ext cx="1028700" cy="366712"/>
              <a:chOff x="8058150" y="4171950"/>
              <a:chExt cx="1028700" cy="366712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8058150" y="4171950"/>
                <a:ext cx="10287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8058150" y="4171950"/>
                <a:ext cx="10287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10</a:t>
                </a:r>
              </a:p>
            </p:txBody>
          </p:sp>
        </p:grpSp>
        <p:sp>
          <p:nvSpPr>
            <p:cNvPr id="65" name="Rectangle 65"/>
            <p:cNvSpPr/>
            <p:nvPr/>
          </p:nvSpPr>
          <p:spPr>
            <a:xfrm>
              <a:off x="2105025" y="4762500"/>
              <a:ext cx="1028700" cy="333375"/>
            </a:xfrm>
            <a:prstGeom prst="rect">
              <a:avLst/>
            </a:prstGeom>
            <a:solidFill>
              <a:srgbClr val="E9F1F5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8" name="Group 68"/>
            <p:cNvGrpSpPr/>
            <p:nvPr/>
          </p:nvGrpSpPr>
          <p:grpSpPr>
            <a:xfrm>
              <a:off x="2105025" y="4791075"/>
              <a:ext cx="1028700" cy="366712"/>
              <a:chOff x="2105025" y="4791075"/>
              <a:chExt cx="1028700" cy="366712"/>
            </a:xfrm>
          </p:grpSpPr>
          <p:sp>
            <p:nvSpPr>
              <p:cNvPr id="66" name="Rectangle 66"/>
              <p:cNvSpPr/>
              <p:nvPr/>
            </p:nvSpPr>
            <p:spPr>
              <a:xfrm>
                <a:off x="2105025" y="4791075"/>
                <a:ext cx="10287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7" name="TextBox 67"/>
              <p:cNvSpPr txBox="1"/>
              <p:nvPr/>
            </p:nvSpPr>
            <p:spPr>
              <a:xfrm>
                <a:off x="2105025" y="4791075"/>
                <a:ext cx="10287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000</a:t>
                </a:r>
              </a:p>
            </p:txBody>
          </p:sp>
        </p:grpSp>
        <p:sp>
          <p:nvSpPr>
            <p:cNvPr id="69" name="Rectangle 69"/>
            <p:cNvSpPr/>
            <p:nvPr/>
          </p:nvSpPr>
          <p:spPr>
            <a:xfrm>
              <a:off x="4676775" y="4762500"/>
              <a:ext cx="1028700" cy="333375"/>
            </a:xfrm>
            <a:prstGeom prst="rect">
              <a:avLst/>
            </a:prstGeom>
            <a:solidFill>
              <a:srgbClr val="E9F1F5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72" name="Group 72"/>
            <p:cNvGrpSpPr/>
            <p:nvPr/>
          </p:nvGrpSpPr>
          <p:grpSpPr>
            <a:xfrm>
              <a:off x="4676775" y="4791075"/>
              <a:ext cx="1028700" cy="366712"/>
              <a:chOff x="4676775" y="4791075"/>
              <a:chExt cx="1028700" cy="366712"/>
            </a:xfrm>
          </p:grpSpPr>
          <p:sp>
            <p:nvSpPr>
              <p:cNvPr id="70" name="Rectangle 70"/>
              <p:cNvSpPr/>
              <p:nvPr/>
            </p:nvSpPr>
            <p:spPr>
              <a:xfrm>
                <a:off x="4676775" y="4791075"/>
                <a:ext cx="10287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1" name="TextBox 71"/>
              <p:cNvSpPr txBox="1"/>
              <p:nvPr/>
            </p:nvSpPr>
            <p:spPr>
              <a:xfrm>
                <a:off x="4676775" y="4791075"/>
                <a:ext cx="10287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011</a:t>
                </a:r>
              </a:p>
            </p:txBody>
          </p:sp>
        </p:grpSp>
        <p:sp>
          <p:nvSpPr>
            <p:cNvPr id="73" name="Rectangle 73"/>
            <p:cNvSpPr/>
            <p:nvPr/>
          </p:nvSpPr>
          <p:spPr>
            <a:xfrm>
              <a:off x="8058150" y="4762500"/>
              <a:ext cx="1028700" cy="333375"/>
            </a:xfrm>
            <a:prstGeom prst="rect">
              <a:avLst/>
            </a:prstGeom>
            <a:solidFill>
              <a:srgbClr val="E9F1F5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76" name="Group 76"/>
            <p:cNvGrpSpPr/>
            <p:nvPr/>
          </p:nvGrpSpPr>
          <p:grpSpPr>
            <a:xfrm>
              <a:off x="8058150" y="4791075"/>
              <a:ext cx="1028700" cy="366712"/>
              <a:chOff x="8058150" y="4791075"/>
              <a:chExt cx="1028700" cy="366712"/>
            </a:xfrm>
          </p:grpSpPr>
          <p:sp>
            <p:nvSpPr>
              <p:cNvPr id="74" name="Rectangle 74"/>
              <p:cNvSpPr/>
              <p:nvPr/>
            </p:nvSpPr>
            <p:spPr>
              <a:xfrm>
                <a:off x="8058150" y="4791075"/>
                <a:ext cx="10287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5" name="TextBox 75"/>
              <p:cNvSpPr txBox="1"/>
              <p:nvPr/>
            </p:nvSpPr>
            <p:spPr>
              <a:xfrm>
                <a:off x="8058150" y="4791075"/>
                <a:ext cx="10287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101</a:t>
                </a:r>
              </a:p>
            </p:txBody>
          </p:sp>
        </p:grpSp>
        <p:grpSp>
          <p:nvGrpSpPr>
            <p:cNvPr id="79" name="Group 79"/>
            <p:cNvGrpSpPr/>
            <p:nvPr/>
          </p:nvGrpSpPr>
          <p:grpSpPr>
            <a:xfrm>
              <a:off x="981075" y="3571875"/>
              <a:ext cx="1438275" cy="366712"/>
              <a:chOff x="981075" y="3571875"/>
              <a:chExt cx="1438275" cy="366712"/>
            </a:xfrm>
          </p:grpSpPr>
          <p:sp>
            <p:nvSpPr>
              <p:cNvPr id="77" name="Rectangle 77"/>
              <p:cNvSpPr/>
              <p:nvPr/>
            </p:nvSpPr>
            <p:spPr>
              <a:xfrm>
                <a:off x="990600" y="3571875"/>
                <a:ext cx="142875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8" name="TextBox 78"/>
              <p:cNvSpPr txBox="1"/>
              <p:nvPr/>
            </p:nvSpPr>
            <p:spPr>
              <a:xfrm>
                <a:off x="990600" y="3571875"/>
                <a:ext cx="14287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第 2 位</a:t>
                </a:r>
              </a:p>
            </p:txBody>
          </p:sp>
        </p:grpSp>
        <p:grpSp>
          <p:nvGrpSpPr>
            <p:cNvPr id="82" name="Group 82"/>
            <p:cNvGrpSpPr/>
            <p:nvPr/>
          </p:nvGrpSpPr>
          <p:grpSpPr>
            <a:xfrm>
              <a:off x="981075" y="4191000"/>
              <a:ext cx="1438275" cy="366712"/>
              <a:chOff x="981075" y="4191000"/>
              <a:chExt cx="1438275" cy="366712"/>
            </a:xfrm>
          </p:grpSpPr>
          <p:sp>
            <p:nvSpPr>
              <p:cNvPr id="80" name="Rectangle 80"/>
              <p:cNvSpPr/>
              <p:nvPr/>
            </p:nvSpPr>
            <p:spPr>
              <a:xfrm>
                <a:off x="990600" y="4191000"/>
                <a:ext cx="142875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81" name="TextBox 81"/>
              <p:cNvSpPr txBox="1"/>
              <p:nvPr/>
            </p:nvSpPr>
            <p:spPr>
              <a:xfrm>
                <a:off x="990600" y="4191000"/>
                <a:ext cx="14287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第 1 位</a:t>
                </a:r>
              </a:p>
            </p:txBody>
          </p:sp>
        </p:grpSp>
        <p:grpSp>
          <p:nvGrpSpPr>
            <p:cNvPr id="85" name="Group 85"/>
            <p:cNvGrpSpPr/>
            <p:nvPr/>
          </p:nvGrpSpPr>
          <p:grpSpPr>
            <a:xfrm>
              <a:off x="981075" y="4810125"/>
              <a:ext cx="1438275" cy="366712"/>
              <a:chOff x="981075" y="4810125"/>
              <a:chExt cx="1438275" cy="366712"/>
            </a:xfrm>
          </p:grpSpPr>
          <p:sp>
            <p:nvSpPr>
              <p:cNvPr id="83" name="Rectangle 83"/>
              <p:cNvSpPr/>
              <p:nvPr/>
            </p:nvSpPr>
            <p:spPr>
              <a:xfrm>
                <a:off x="990600" y="4810125"/>
                <a:ext cx="142875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84" name="TextBox 84"/>
              <p:cNvSpPr txBox="1"/>
              <p:nvPr/>
            </p:nvSpPr>
            <p:spPr>
              <a:xfrm>
                <a:off x="990600" y="4810125"/>
                <a:ext cx="14287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第 0 位</a:t>
                </a:r>
              </a:p>
            </p:txBody>
          </p:sp>
        </p:grpSp>
      </p:grpSp>
      <p:sp>
        <p:nvSpPr>
          <p:cNvPr id="87" name="Freeform 87"/>
          <p:cNvSpPr/>
          <p:nvPr/>
        </p:nvSpPr>
        <p:spPr>
          <a:xfrm>
            <a:off x="990600" y="536257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0" name="Group 90"/>
          <p:cNvGrpSpPr/>
          <p:nvPr/>
        </p:nvGrpSpPr>
        <p:grpSpPr>
          <a:xfrm>
            <a:off x="980313" y="5476875"/>
            <a:ext cx="10202037" cy="719900"/>
            <a:chOff x="980313" y="5476875"/>
            <a:chExt cx="10202037" cy="719900"/>
          </a:xfrm>
        </p:grpSpPr>
        <p:sp>
          <p:nvSpPr>
            <p:cNvPr id="88" name="Rectangle 88"/>
            <p:cNvSpPr/>
            <p:nvPr/>
          </p:nvSpPr>
          <p:spPr>
            <a:xfrm>
              <a:off x="990600" y="5476875"/>
              <a:ext cx="10191750" cy="7096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89" name="TextBox 89"/>
            <p:cNvSpPr txBox="1"/>
            <p:nvPr/>
          </p:nvSpPr>
          <p:spPr>
            <a:xfrm>
              <a:off x="990600" y="5476875"/>
              <a:ext cx="10191750" cy="7096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根不代表一个实际二进制位。每条边读一位，叶子深度统一为 3；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正式题目再增加层数。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例7-6：从高位读出 0 或 1，再沿孩子走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插入前先令 u=0。使用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无符号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32 位数，下面在第 30～0 位的循环中执行。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095625"/>
            <a:ext cx="10201911" cy="1819959"/>
            <a:chOff x="980439" y="3095625"/>
            <a:chExt cx="10201911" cy="1819959"/>
          </a:xfrm>
        </p:grpSpPr>
        <p:sp>
          <p:nvSpPr>
            <p:cNvPr id="9" name="Rectangle 9"/>
            <p:cNvSpPr/>
            <p:nvPr/>
          </p:nvSpPr>
          <p:spPr>
            <a:xfrm>
              <a:off x="990600" y="3095625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095625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c=(x&gt;&gt;b)&amp;1U;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(next[u][c]==0)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next[u][c]=(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)next.size();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next.push_back({});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u=next[u][c];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095625"/>
            <a:ext cx="9525" cy="1752648"/>
          </a:xfrm>
          <a:custGeom>
            <a:avLst/>
            <a:gdLst/>
            <a:ahLst/>
            <a:cxnLst/>
            <a:rect l="l" t="t" r="r" b="b"/>
            <a:pathLst>
              <a:path w="9525" h="1752648">
                <a:moveTo>
                  <a:pt x="0" y="0"/>
                </a:moveTo>
                <a:lnTo>
                  <a:pt x="0" y="1752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0387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5162598"/>
            <a:ext cx="10202418" cy="744093"/>
            <a:chOff x="979932" y="51625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5162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162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右移 b 位，再与 1 按位与，留下原来的第 b 位。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读出的 c 只可能是 0、1，对应二叉 Trie 的两列。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例7-6：把根异或值逐位放进 Trie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05717"/>
            <a:ext cx="10477500" cy="858869"/>
            <a:chOff x="827056" y="2305717"/>
            <a:chExt cx="10477500" cy="858869"/>
          </a:xfrm>
        </p:grpSpPr>
        <p:sp>
          <p:nvSpPr>
            <p:cNvPr id="7" name="body-values"/>
            <p:cNvSpPr/>
            <p:nvPr/>
          </p:nvSpPr>
          <p:spPr>
            <a:xfrm>
              <a:off x="827056" y="2305717"/>
              <a:ext cx="10477500" cy="8588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根异或值为 0、3、5、3；用 3 位示意为 000、011、101、011。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这题只找最大值，两份 3 走同一路径，不影响可选结果。</a:t>
              </a:r>
            </a:p>
          </p:txBody>
        </p:sp>
      </p:grpSp>
      <p:sp>
        <p:nvSpPr>
          <p:cNvPr id="11" name="textbox-insert"/>
          <p:cNvSpPr/>
          <p:nvPr/>
        </p:nvSpPr>
        <p:spPr>
          <a:xfrm>
            <a:off x="1004602" y="3371464"/>
            <a:ext cx="10287000" cy="2099262"/>
          </a:xfrm>
          <a:prstGeom prst="roundRect">
            <a:avLst>
              <a:gd name="adj" fmla="val 6122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for(int b=30;b&gt;=0;--b)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int c=(x&gt;&gt;b)&amp;1U;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if(next[u][c]==0)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next[u][c]=(int)next.size(); next.push_back({});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}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u=next[u][c];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828580" y="5357527"/>
            <a:ext cx="10477500" cy="728948"/>
            <a:chOff x="828580" y="5357527"/>
            <a:chExt cx="10477500" cy="728948"/>
          </a:xfrm>
        </p:grpSpPr>
        <p:sp>
          <p:nvSpPr>
            <p:cNvPr id="12" name="body-insert-details"/>
            <p:cNvSpPr/>
            <p:nvPr/>
          </p:nvSpPr>
          <p:spPr>
            <a:xfrm>
              <a:off x="828580" y="5357527"/>
              <a:ext cx="10477500" cy="7289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18"/>
                </a:lnSpc>
              </a:pP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u 从根 0 出发。正式数据处理第 30～0 位，共 31 层；</a:t>
              </a:r>
              <a:br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每个数都走满这些层，根异或值 0 也要插入。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890302" y="3371464"/>
            <a:ext cx="9525" cy="2002755"/>
          </a:xfrm>
          <a:custGeom>
            <a:avLst/>
            <a:gdLst/>
            <a:ahLst/>
            <a:cxnLst/>
            <a:rect l="l" t="t" r="r" b="b"/>
            <a:pathLst>
              <a:path w="9525" h="2002755">
                <a:moveTo>
                  <a:pt x="0" y="0"/>
                </a:moveTo>
                <a:lnTo>
                  <a:pt x="0" y="200275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先把高位变成 1，低位无法补回这份差距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96192"/>
            <a:ext cx="10477500" cy="849344"/>
            <a:chOff x="827056" y="2296192"/>
            <a:chExt cx="10477500" cy="849344"/>
          </a:xfrm>
        </p:grpSpPr>
        <p:sp>
          <p:nvSpPr>
            <p:cNvPr id="7" name="body-choice"/>
            <p:cNvSpPr/>
            <p:nvPr/>
          </p:nvSpPr>
          <p:spPr>
            <a:xfrm>
              <a:off x="827056" y="229619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高位已经相同时，再比较第 b 位。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查询数这一位与候选相反，异或位就为 1，贡献 2ᵇ。</a:t>
              </a:r>
            </a:p>
          </p:txBody>
        </p:sp>
      </p:grpSp>
      <mc:AlternateContent>
        <mc:Choice Requires="a14">
          <p:sp>
            <p:nvSpPr>
              <p:cNvPr id="9" name="bit-inequality"/>
              <p:cNvSpPr txBox="1">
                <a:spLocks noGrp="1"/>
              </p:cNvSpPr>
              <p:nvPr/>
            </p:nvSpPr>
            <p:spPr>
              <a:xfrm>
                <a:off x="838200" y="3257550"/>
                <a:ext cx="10515600" cy="1143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2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b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&gt;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ff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t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=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0</m:t>
                          </m:r>
                        </m:sub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b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sup>
                        <m:e>
                          <m:sSup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2</m:t>
                              </m:r>
                            </m:e>
                            <m:sup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t</m:t>
                              </m:r>
                            </m:sup>
                          </m:sSup>
                        </m:e>
                      </m:nary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s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2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b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−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1</m:t>
                      </m:r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827056" y="4505992"/>
            <a:ext cx="10477500" cy="849344"/>
            <a:chOff x="827056" y="4505992"/>
            <a:chExt cx="10477500" cy="849344"/>
          </a:xfrm>
        </p:grpSpPr>
        <p:sp>
          <p:nvSpPr>
            <p:cNvPr id="10" name="body-cannot-catch-up"/>
            <p:cNvSpPr/>
            <p:nvPr/>
          </p:nvSpPr>
          <p:spPr>
            <a:xfrm>
              <a:off x="827056" y="450599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放弃这一位后，所有更低位即使全为 1，也追不上。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100₂=4，仍大于 011₂=3。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7056" y="5658517"/>
            <a:ext cx="10477500" cy="430244"/>
            <a:chOff x="827056" y="5658517"/>
            <a:chExt cx="10477500" cy="430244"/>
          </a:xfrm>
        </p:grpSpPr>
        <p:sp>
          <p:nvSpPr>
            <p:cNvPr id="12" name="body-greedy-rule"/>
            <p:cNvSpPr/>
            <p:nvPr/>
          </p:nvSpPr>
          <p:spPr>
            <a:xfrm>
              <a:off x="827056" y="56585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因此只在当前子树中选：反位分支存在就走反位，否则走同位。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查询 011，候选怎样一步步缩小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77142"/>
            <a:ext cx="10477500" cy="430244"/>
            <a:chOff x="827056" y="2277142"/>
            <a:chExt cx="10477500" cy="430244"/>
          </a:xfrm>
        </p:grpSpPr>
        <p:sp>
          <p:nvSpPr>
            <p:cNvPr id="7" name="body-candidates"/>
            <p:cNvSpPr/>
            <p:nvPr/>
          </p:nvSpPr>
          <p:spPr>
            <a:xfrm>
              <a:off x="827056" y="227714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 x=011，候选为 000、011、101。每一步只能在当前子树里继续。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2991517"/>
            <a:ext cx="10477500" cy="792194"/>
            <a:chOff x="827056" y="2991517"/>
            <a:chExt cx="10477500" cy="792194"/>
          </a:xfrm>
        </p:grpSpPr>
        <p:sp>
          <p:nvSpPr>
            <p:cNvPr id="9" name="body-high-bit"/>
            <p:cNvSpPr/>
            <p:nvPr/>
          </p:nvSpPr>
          <p:spPr>
            <a:xfrm>
              <a:off x="827056" y="2991517"/>
              <a:ext cx="10477500" cy="7921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2 位：x 是 0，选反位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只剩 101，答案目前是 1??。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4010692"/>
            <a:ext cx="10477500" cy="792194"/>
            <a:chOff x="827056" y="4010692"/>
            <a:chExt cx="10477500" cy="792194"/>
          </a:xfrm>
        </p:grpSpPr>
        <p:sp>
          <p:nvSpPr>
            <p:cNvPr id="11" name="body-middle-bit"/>
            <p:cNvSpPr/>
            <p:nvPr/>
          </p:nvSpPr>
          <p:spPr>
            <a:xfrm>
              <a:off x="827056" y="4010692"/>
              <a:ext cx="10477500" cy="7921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1 位：x 是 1，当前候选只能走 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异或位为 1，答案变成 11?。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56" y="5029867"/>
            <a:ext cx="10477500" cy="792194"/>
            <a:chOff x="827056" y="5029867"/>
            <a:chExt cx="10477500" cy="792194"/>
          </a:xfrm>
        </p:grpSpPr>
        <p:sp>
          <p:nvSpPr>
            <p:cNvPr id="13" name="body-low-bit"/>
            <p:cNvSpPr/>
            <p:nvPr/>
          </p:nvSpPr>
          <p:spPr>
            <a:xfrm>
              <a:off x="827056" y="5029867"/>
              <a:ext cx="10477500" cy="7921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0 位：x 是 1，当前只能走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异或位为 0，答案为 110₂=6。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8580" y="5757577"/>
            <a:ext cx="10477500" cy="371570"/>
            <a:chOff x="828580" y="5757577"/>
            <a:chExt cx="10477500" cy="371570"/>
          </a:xfrm>
        </p:grpSpPr>
        <p:sp>
          <p:nvSpPr>
            <p:cNvPr id="15" name="body-value-or-answer"/>
            <p:cNvSpPr/>
            <p:nvPr/>
          </p:nvSpPr>
          <p:spPr>
            <a:xfrm>
              <a:off x="828580" y="5757577"/>
              <a:ext cx="1047750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选到的数是 101₂=5；查询要返回的是 3 xor 5=6。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例7-6：反位存在时，答案的当前位就是 1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查询开始前 answer=0、u=0；每层已经取出查询数当前位 c。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095625"/>
            <a:ext cx="10201911" cy="1819959"/>
            <a:chOff x="980439" y="3095625"/>
            <a:chExt cx="10201911" cy="1819959"/>
          </a:xfrm>
        </p:grpSpPr>
        <p:sp>
          <p:nvSpPr>
            <p:cNvPr id="9" name="Rectangle 9"/>
            <p:cNvSpPr/>
            <p:nvPr/>
          </p:nvSpPr>
          <p:spPr>
            <a:xfrm>
              <a:off x="990600" y="3095625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095625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(next[u][c^1])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answer |= 1U&lt;&lt;b;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u=next[u][c^1];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 else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u=next[u][c];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095625"/>
            <a:ext cx="9525" cy="1752648"/>
          </a:xfrm>
          <a:custGeom>
            <a:avLst/>
            <a:gdLst/>
            <a:ahLst/>
            <a:cxnLst/>
            <a:rect l="l" t="t" r="r" b="b"/>
            <a:pathLst>
              <a:path w="9525" h="1752648">
                <a:moveTo>
                  <a:pt x="0" y="0"/>
                </a:moveTo>
                <a:lnTo>
                  <a:pt x="0" y="1752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0387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5162598"/>
            <a:ext cx="10202418" cy="744093"/>
            <a:chOff x="979932" y="51625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5162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162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c^1 表示反位。走反位把答案第 b 位设为 1；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没有反位只能走同位，这一位保持 0。候选 Trie 必须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例7-6：选反位时，把答案的这一位设为 1</a:t>
            </a:r>
          </a:p>
        </p:txBody>
      </p:sp>
      <p:sp>
        <p:nvSpPr>
          <p:cNvPr id="9" name="textbox-best-xor"/>
          <p:cNvSpPr/>
          <p:nvPr/>
        </p:nvSpPr>
        <p:spPr>
          <a:xfrm>
            <a:off x="1004602" y="2247514"/>
            <a:ext cx="10287000" cy="2676477"/>
          </a:xfrm>
          <a:prstGeom prst="roundRect">
            <a:avLst>
              <a:gd name="adj" fmla="val 3499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25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uint bestXor(uint x) const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int u=0; uint answer=0;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for(int b=30;b&gt;=0;--b)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int c=(x&gt;&gt;b)&amp;1U;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if(next[u][c^1]) {</a:t>
            </a:r>
            <a:br/>
            <a:r>
              <a:rPr lang="zh-CN" sz="1900" dirty="0">
                <a:solidFill>
                  <a:schemeClr val="accent3"/>
                </a:solidFill>
                <a:latin typeface="Consolas"/>
                <a:ea typeface="Microsoft YaHei"/>
                <a:cs typeface="Consolas"/>
              </a:rPr>
              <a:t xml:space="preserve">            answer|=1U&lt;&lt;b; u=next[u][c^1];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} else u=next[u][c];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}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return answer;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8580" y="5700427"/>
            <a:ext cx="10477500" cy="371570"/>
            <a:chOff x="828580" y="5700427"/>
            <a:chExt cx="10477500" cy="371570"/>
          </a:xfrm>
        </p:grpSpPr>
        <p:sp>
          <p:nvSpPr>
            <p:cNvPr id="10" name="TextBox 10"/>
            <p:cNvSpPr/>
            <p:nvPr/>
          </p:nvSpPr>
          <p:spPr>
            <a:xfrm>
              <a:off x="828580" y="5700427"/>
              <a:ext cx="1047750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uint 即 uint32_t；c^1 交换 0、1，1U&lt;&lt;b 只把第 b 位设成 1。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90302" y="2247514"/>
            <a:ext cx="9525" cy="2579970"/>
          </a:xfrm>
          <a:custGeom>
            <a:avLst/>
            <a:gdLst/>
            <a:ahLst/>
            <a:cxnLst/>
            <a:rect l="l" t="t" r="r" b="b"/>
            <a:pathLst>
              <a:path w="9525" h="2579970">
                <a:moveTo>
                  <a:pt x="0" y="0"/>
                </a:moveTo>
                <a:lnTo>
                  <a:pt x="0" y="25799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例7-6：先准备根，再把孩子追加到处理顺序末尾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edges 为树的双向邻接表；节点 1 作为根。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095625"/>
            <a:ext cx="10201911" cy="1819959"/>
            <a:chOff x="980439" y="3095625"/>
            <a:chExt cx="10201911" cy="1819959"/>
          </a:xfrm>
        </p:grpSpPr>
        <p:sp>
          <p:nvSpPr>
            <p:cNvPr id="9" name="Rectangle 9"/>
            <p:cNvSpPr/>
            <p:nvPr/>
          </p:nvSpPr>
          <p:spPr>
            <a:xfrm>
              <a:off x="990600" y="3095625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095625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vector&lt;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&gt; parent(n+1),order{1};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vector&lt;uint&gt; rootXor(n+1);</a:t>
              </a:r>
              <a:br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按 order 中的位置从前到后处理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parent[v]=u;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rootXor[v]=rootXor[u]^w;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order.push_back(v);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095625"/>
            <a:ext cx="9525" cy="1752648"/>
          </a:xfrm>
          <a:custGeom>
            <a:avLst/>
            <a:gdLst/>
            <a:ahLst/>
            <a:cxnLst/>
            <a:rect l="l" t="t" r="r" b="b"/>
            <a:pathLst>
              <a:path w="9525" h="1752648">
                <a:moveTo>
                  <a:pt x="0" y="0"/>
                </a:moveTo>
                <a:lnTo>
                  <a:pt x="0" y="1752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0387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5162598"/>
            <a:ext cx="10202418" cy="744093"/>
            <a:chOff x="979932" y="51625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5162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162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后三行在遇到非父亲的邻点 v 时执行。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父亲先进入 order，也就先算好 rootXor，孩子随后才能使用它。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例7-6：按父亲在前的顺序，计算全部根异或</a:t>
            </a:r>
          </a:p>
        </p:txBody>
      </p:sp>
      <p:sp>
        <p:nvSpPr>
          <p:cNvPr id="9" name="textbox-traversal"/>
          <p:cNvSpPr/>
          <p:nvPr/>
        </p:nvSpPr>
        <p:spPr>
          <a:xfrm>
            <a:off x="1004602" y="2237989"/>
            <a:ext cx="10287000" cy="2676477"/>
          </a:xfrm>
          <a:prstGeom prst="roundRect">
            <a:avLst>
              <a:gd name="adj" fmla="val 4054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25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vector&lt;int&gt; parent(n+1),order{1};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vector&lt;uint&gt; rootXor(n+1);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for(size_t i=0;i&lt;order.size();++i)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int u=order[i];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for(auto [v,w]:edges[u]) if(v!=parent[u])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parent[v]=u;</a:t>
            </a:r>
            <a:br/>
            <a:r>
              <a:rPr lang="zh-CN" sz="1900" dirty="0">
                <a:solidFill>
                  <a:schemeClr val="accent3"/>
                </a:solidFill>
                <a:latin typeface="Consolas"/>
                <a:ea typeface="Microsoft YaHei"/>
                <a:cs typeface="Consolas"/>
              </a:rPr>
              <a:t xml:space="preserve">        rootXor[v]=rootXor[u]^w;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order.push_back(v);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}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8580" y="5224177"/>
            <a:ext cx="10477500" cy="371570"/>
            <a:chOff x="828580" y="5224177"/>
            <a:chExt cx="10477500" cy="371570"/>
          </a:xfrm>
        </p:grpSpPr>
        <p:sp>
          <p:nvSpPr>
            <p:cNvPr id="10" name="body-traversal-reason"/>
            <p:cNvSpPr/>
            <p:nvPr/>
          </p:nvSpPr>
          <p:spPr>
            <a:xfrm>
              <a:off x="828580" y="5224177"/>
              <a:ext cx="1047750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edges 保存双向边。树没有环，跳过父亲后不会重复走；这份迭代写法也不需要深递归。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7056" y="5725192"/>
            <a:ext cx="10477500" cy="430244"/>
            <a:chOff x="827056" y="5725192"/>
            <a:chExt cx="10477500" cy="430244"/>
          </a:xfrm>
        </p:grpSpPr>
        <p:sp>
          <p:nvSpPr>
            <p:cNvPr id="12" name="body-finish"/>
            <p:cNvSpPr/>
            <p:nvPr/>
          </p:nvSpPr>
          <p:spPr>
            <a:xfrm>
              <a:off x="827056" y="57251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把全部 rootXor 插入 Trie，再逐点调用 bestXor，取其中最大值。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890302" y="2237989"/>
            <a:ext cx="9525" cy="2579970"/>
          </a:xfrm>
          <a:custGeom>
            <a:avLst/>
            <a:gdLst/>
            <a:ahLst/>
            <a:cxnLst/>
            <a:rect l="l" t="t" r="r" b="b"/>
            <a:pathLst>
              <a:path w="9525" h="2579970">
                <a:moveTo>
                  <a:pt x="0" y="0"/>
                </a:moveTo>
                <a:lnTo>
                  <a:pt x="0" y="25799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先转换全部路径，再为每个端点找最佳配对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05717"/>
            <a:ext cx="10477500" cy="858869"/>
            <a:chOff x="827056" y="2305717"/>
            <a:chExt cx="10477500" cy="858869"/>
          </a:xfrm>
        </p:grpSpPr>
        <p:sp>
          <p:nvSpPr>
            <p:cNvPr id="7" name="body-proof"/>
            <p:cNvSpPr/>
            <p:nvPr/>
          </p:nvSpPr>
          <p:spPr>
            <a:xfrm>
              <a:off x="827056" y="2305717"/>
              <a:ext cx="10477500" cy="8588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根异或转换保留了全部树上路径：每条路径都能写成两个点值的异或。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Trie 的高位选择再为固定的一个点，找到最好的另一个点。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467767"/>
            <a:ext cx="10477500" cy="1342358"/>
            <a:chOff x="827056" y="3467767"/>
            <a:chExt cx="10477500" cy="1342358"/>
          </a:xfrm>
        </p:grpSpPr>
        <p:sp>
          <p:nvSpPr>
            <p:cNvPr id="9" name="body-tests"/>
            <p:cNvSpPr/>
            <p:nvPr/>
          </p:nvSpPr>
          <p:spPr>
            <a:xfrm>
              <a:off x="827056" y="3467767"/>
              <a:ext cx="10477500" cy="13423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单点树、全零边权：答案都是 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根异或值重复也可以保留；检查最高位与根的 0 有没有遗漏。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191792"/>
            <a:ext cx="10477500" cy="858869"/>
            <a:chOff x="827056" y="5191792"/>
            <a:chExt cx="10477500" cy="858869"/>
          </a:xfrm>
        </p:grpSpPr>
        <p:sp>
          <p:nvSpPr>
            <p:cNvPr id="11" name="body-complexity"/>
            <p:cNvSpPr/>
            <p:nvPr/>
          </p:nvSpPr>
          <p:spPr>
            <a:xfrm>
              <a:off x="827056" y="5191792"/>
              <a:ext cx="10477500" cy="8588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插入、查询一个数各走 31 层，总时间 O(31n)。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结点最多 31n+1，Trie 空间 O(31n)，原树与遍历另需 O(n)。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例7-7 异或粽子：题目与输入输出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 k 个不同的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连续子段，每段的值为其中全部数的异或。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使这些值的总和最大；不同看端点下标，相同异或值可以重复入选。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n、k，以及 n 个非负整数。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输出最大的 k 个子段异或值之和，用足够宽的整数保存。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n≤50万，k≤20万，保证能选出 k 段；元素为 0～2³²−1。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8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例7-7 异或粽子：原题样例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681800"/>
            <a:chOff x="980313" y="2647950"/>
            <a:chExt cx="5249037" cy="68180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1 2 3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6482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762500"/>
            <a:ext cx="10202418" cy="753618"/>
            <a:chOff x="979932" y="4762500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7625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7625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 [1,2,3] 的六个子段值为 1、2、3、3、1、0。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原题样例取 k=2，最大的两项是 3、3，答案为 6。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例7-7 异或粽子：选最大的 k 个子段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05717"/>
            <a:ext cx="10477500" cy="1287494"/>
            <a:chOff x="827056" y="2305717"/>
            <a:chExt cx="10477500" cy="1287494"/>
          </a:xfrm>
        </p:grpSpPr>
        <p:sp>
          <p:nvSpPr>
            <p:cNvPr id="7" name="body-task"/>
            <p:cNvSpPr/>
            <p:nvPr/>
          </p:nvSpPr>
          <p:spPr>
            <a:xfrm>
              <a:off x="827056" y="2305717"/>
              <a:ext cx="10477500" cy="12874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从数组中选 k 个端点不同的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连续子段。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每个子段的值，是其中全部数字的异或；求这 k 个值的最大总和。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934492"/>
            <a:ext cx="10477500" cy="830294"/>
            <a:chOff x="827056" y="3934492"/>
            <a:chExt cx="10477500" cy="830294"/>
          </a:xfrm>
        </p:grpSpPr>
        <p:sp>
          <p:nvSpPr>
            <p:cNvPr id="9" name="body-different-intervals"/>
            <p:cNvSpPr/>
            <p:nvPr/>
          </p:nvSpPr>
          <p:spPr>
            <a:xfrm>
              <a:off x="827056" y="3934492"/>
              <a:ext cx="10477500" cy="8302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值相同也能都选，不能把相同的异或值去重。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n≤50万，k≤20万，元素使用完整的 32 位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无符号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范围。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153692"/>
            <a:ext cx="10477500" cy="885158"/>
            <a:chOff x="827056" y="5153692"/>
            <a:chExt cx="10477500" cy="885158"/>
          </a:xfrm>
        </p:grpSpPr>
        <p:sp>
          <p:nvSpPr>
            <p:cNvPr id="11" name="body-bottleneck"/>
            <p:cNvSpPr/>
            <p:nvPr/>
          </p:nvSpPr>
          <p:spPr>
            <a:xfrm>
              <a:off x="827056" y="5153692"/>
              <a:ext cx="10477500" cy="8851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子段共有 n(n+1)/2 个，全部列出再排序太多。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只需要前 k 大，能否暂时不生成后面那些较小的值？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前面的重复部分抵消，子段变成两个前缀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86667"/>
            <a:ext cx="10477500" cy="849344"/>
            <a:chOff x="827056" y="2286667"/>
            <a:chExt cx="10477500" cy="849344"/>
          </a:xfrm>
        </p:grpSpPr>
        <p:sp>
          <p:nvSpPr>
            <p:cNvPr id="7" name="body-example"/>
            <p:cNvSpPr/>
            <p:nvPr/>
          </p:nvSpPr>
          <p:spPr>
            <a:xfrm>
              <a:off x="827056" y="228666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a=[1,2,3]，取前 k=3 大。</a:t>
              </a:r>
              <a:br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异或 s=[0,1,3,0]；s₀=0，sᵢ 表示前 i 项的异或。</a:t>
              </a:r>
            </a:p>
          </p:txBody>
        </p:sp>
      </p:grpSp>
      <mc:AlternateContent>
        <mc:Choice Requires="a14">
          <p:sp>
            <p:nvSpPr>
              <p:cNvPr id="9" name="prefix-formula"/>
              <p:cNvSpPr txBox="1">
                <a:spLocks noGrp="1"/>
              </p:cNvSpPr>
              <p:nvPr/>
            </p:nvSpPr>
            <p:spPr>
              <a:xfrm>
                <a:off x="838200" y="3295650"/>
                <a:ext cx="105156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a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l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⊕⋯⊕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a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r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r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⊕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l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827056" y="4239292"/>
            <a:ext cx="10477500" cy="989933"/>
            <a:chOff x="827056" y="4239292"/>
            <a:chExt cx="10477500" cy="989933"/>
          </a:xfrm>
        </p:grpSpPr>
        <p:sp>
          <p:nvSpPr>
            <p:cNvPr id="10" name="body-six-intervals"/>
            <p:cNvSpPr/>
            <p:nvPr/>
          </p:nvSpPr>
          <p:spPr>
            <a:xfrm>
              <a:off x="827056" y="4239292"/>
              <a:ext cx="10477500" cy="989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三个单元素子段的值：1、2、3。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[1,2] 的值为 3，[2,3] 为 1，[1,3] 为 0。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7056" y="5610892"/>
            <a:ext cx="10477500" cy="456533"/>
            <a:chOff x="827056" y="5610892"/>
            <a:chExt cx="10477500" cy="456533"/>
          </a:xfrm>
        </p:grpSpPr>
        <p:sp>
          <p:nvSpPr>
            <p:cNvPr id="12" name="body-top-three"/>
            <p:cNvSpPr/>
            <p:nvPr/>
          </p:nvSpPr>
          <p:spPr>
            <a:xfrm>
              <a:off x="827056" y="5610892"/>
              <a:ext cx="10477500" cy="4565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六个值降序为 3、3、2、1、1、0，前三个之和是 8。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先允许两个方向，每个子段就有两份相同值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05717"/>
            <a:ext cx="10477500" cy="849344"/>
            <a:chOff x="827056" y="2305717"/>
            <a:chExt cx="10477500" cy="849344"/>
          </a:xfrm>
        </p:grpSpPr>
        <p:sp>
          <p:nvSpPr>
            <p:cNvPr id="7" name="body-unordered-pair"/>
            <p:cNvSpPr/>
            <p:nvPr/>
          </p:nvSpPr>
          <p:spPr>
            <a:xfrm>
              <a:off x="827056" y="23057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子段 [l,r] 对应两个不同的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下标 l−1、r。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反过来，不同下标 i、j 对应唯一子段 [min(i,j)+1,max(i,j)]。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477292"/>
            <a:ext cx="10477500" cy="849344"/>
            <a:chOff x="827056" y="3477292"/>
            <a:chExt cx="10477500" cy="849344"/>
          </a:xfrm>
        </p:grpSpPr>
        <p:sp>
          <p:nvSpPr>
            <p:cNvPr id="9" name="body-both-directions"/>
            <p:cNvSpPr/>
            <p:nvPr/>
          </p:nvSpPr>
          <p:spPr>
            <a:xfrm>
              <a:off x="827056" y="347729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若保留 (i,j) 和 (j,i) 两个方向，每个子段恰好出现两次，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且两份值相等，因为异或可以交换顺序。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4658392"/>
            <a:ext cx="10477500" cy="849344"/>
            <a:chOff x="827056" y="4658392"/>
            <a:chExt cx="10477500" cy="849344"/>
          </a:xfrm>
        </p:grpSpPr>
        <p:sp>
          <p:nvSpPr>
            <p:cNvPr id="11" name="body-double-top"/>
            <p:cNvSpPr/>
            <p:nvPr/>
          </p:nvSpPr>
          <p:spPr>
            <a:xfrm>
              <a:off x="827056" y="465839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原前三大：3、3、2，和为 8。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双份集合前六大：3、3、3、3、2、2，和为 16。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580" y="5738527"/>
            <a:ext cx="10477500" cy="371570"/>
            <a:chOff x="828580" y="5738527"/>
            <a:chExt cx="10477500" cy="371570"/>
          </a:xfrm>
        </p:grpSpPr>
        <p:sp>
          <p:nvSpPr>
            <p:cNvPr id="13" name="body-divide-two"/>
            <p:cNvSpPr/>
            <p:nvPr/>
          </p:nvSpPr>
          <p:spPr>
            <a:xfrm>
              <a:off x="828580" y="5738527"/>
              <a:ext cx="1047750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所以可以取前 2k 大再除以 2。还剩一个问题：自己与自己配对产生的 0 怎么办？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额外的自配对只有 0，重数却必须保留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15242"/>
            <a:ext cx="10477500" cy="849344"/>
            <a:chOff x="827056" y="2315242"/>
            <a:chExt cx="10477500" cy="849344"/>
          </a:xfrm>
        </p:grpSpPr>
        <p:sp>
          <p:nvSpPr>
            <p:cNvPr id="7" name="body-self-pairs"/>
            <p:cNvSpPr/>
            <p:nvPr/>
          </p:nvSpPr>
          <p:spPr>
            <a:xfrm>
              <a:off x="827056" y="231524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 (i,i) 也放进来，额外得到 n+1 个 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所有异或值非负；这些 0 若进入前 2k 大，替换掉的也只能是 0。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572542"/>
            <a:ext cx="10477500" cy="849344"/>
            <a:chOff x="827056" y="3572542"/>
            <a:chExt cx="10477500" cy="849344"/>
          </a:xfrm>
        </p:grpSpPr>
        <p:sp>
          <p:nvSpPr>
            <p:cNvPr id="9" name="body-sum-unchanged"/>
            <p:cNvSpPr/>
            <p:nvPr/>
          </p:nvSpPr>
          <p:spPr>
            <a:xfrm>
              <a:off x="827056" y="357254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因此前 2k 大的总和不变，可以让每个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与全部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配对。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数组全为 0 时，同样成立。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4858417"/>
            <a:ext cx="10477500" cy="1220819"/>
            <a:chOff x="827056" y="4858417"/>
            <a:chExt cx="10477500" cy="1220819"/>
          </a:xfrm>
        </p:grpSpPr>
        <p:sp>
          <p:nvSpPr>
            <p:cNvPr id="11" name="body-multiplicity"/>
            <p:cNvSpPr/>
            <p:nvPr/>
          </p:nvSpPr>
          <p:spPr>
            <a:xfrm>
              <a:off x="827056" y="4858417"/>
              <a:ext cx="10477500" cy="1220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但相同数值的不同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，必须保留各自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次数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s=[0,1,3,0] 中两个 0 对应两个下标，所以 Trie 要增加 count，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记录候选数量。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固定一个前缀，按异或值排出一条候选序列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96192"/>
            <a:ext cx="10477500" cy="430244"/>
            <a:chOff x="827056" y="2296192"/>
            <a:chExt cx="10477500" cy="430244"/>
          </a:xfrm>
        </p:grpSpPr>
        <p:sp>
          <p:nvSpPr>
            <p:cNvPr id="7" name="body-row-definition"/>
            <p:cNvSpPr/>
            <p:nvPr/>
          </p:nvSpPr>
          <p:spPr>
            <a:xfrm>
              <a:off x="827056" y="22961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s=[0,1,3,0]。固定行号 i，与所有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配对，按异或值降序排列：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08056" y="3048667"/>
            <a:ext cx="10145744" cy="2047208"/>
            <a:chOff x="1208056" y="3048667"/>
            <a:chExt cx="10145744" cy="2047208"/>
          </a:xfrm>
        </p:grpSpPr>
        <p:sp>
          <p:nvSpPr>
            <p:cNvPr id="9" name="body-four-rows"/>
            <p:cNvSpPr/>
            <p:nvPr/>
          </p:nvSpPr>
          <p:spPr>
            <a:xfrm>
              <a:off x="1208056" y="3048667"/>
              <a:ext cx="10145744" cy="20472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i=0，sᵢ=0： 3、1、0、0。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i=1，sᵢ=1： 2、1、1、0。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i=2，sᵢ=3： 3、3、2、0。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i=3，sᵢ=0： 3、1、0、0。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382292"/>
            <a:ext cx="10477500" cy="759882"/>
            <a:chOff x="827056" y="5382292"/>
            <a:chExt cx="10477500" cy="759882"/>
          </a:xfrm>
        </p:grpSpPr>
        <p:sp>
          <p:nvSpPr>
            <p:cNvPr id="11" name="body-lazy-candidates"/>
            <p:cNvSpPr/>
            <p:nvPr/>
          </p:nvSpPr>
          <p:spPr>
            <a:xfrm>
              <a:off x="827056" y="5382292"/>
              <a:ext cx="10477500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这张表只用于观察。Trie 按需找“这一行的第几大”，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最大堆只保存每行当前还没取出的最大值，不生成整张表。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同一个值出现两次，第 2 名和第 3 名都要保留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例如查询 1，候选是 0、0、1、3。按异或值排序得到 2、1、1、0。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1135077"/>
            <a:chOff x="979425" y="3286125"/>
            <a:chExt cx="10202925" cy="1135077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如果只记 0、1、3 三条路径是否存在，就分不清这里有两份 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于是为每个结点增加 count，记录经过这条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路径的候选份数。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同一个值插入两次，每一层的 count 也增加两次。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排名要按份数跳过候选；只记录不同数的个数会找错名次。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要找第 rank 大，就要知道每个分支有几项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05717"/>
            <a:ext cx="10477500" cy="839819"/>
            <a:chOff x="827056" y="2305717"/>
            <a:chExt cx="10477500" cy="839819"/>
          </a:xfrm>
        </p:grpSpPr>
        <p:sp>
          <p:nvSpPr>
            <p:cNvPr id="7" name="body-count-insert"/>
            <p:cNvSpPr/>
            <p:nvPr/>
          </p:nvSpPr>
          <p:spPr>
            <a:xfrm>
              <a:off x="827056" y="2305717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插入一个值，根和沿途每个结点的 count 都增加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同一个值出现两次，也增加两次，因为它占两个名次。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439192"/>
            <a:ext cx="10477500" cy="430244"/>
            <a:chOff x="827056" y="3439192"/>
            <a:chExt cx="10477500" cy="430244"/>
          </a:xfrm>
        </p:grpSpPr>
        <p:sp>
          <p:nvSpPr>
            <p:cNvPr id="9" name="body-preferred-count"/>
            <p:cNvSpPr/>
            <p:nvPr/>
          </p:nvSpPr>
          <p:spPr>
            <a:xfrm>
              <a:off x="827056" y="34391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反位子树中的异或值都更大。设这支有 cnt 个候选：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4153567"/>
            <a:ext cx="10477500" cy="456533"/>
            <a:chOff x="827056" y="4153567"/>
            <a:chExt cx="10477500" cy="456533"/>
          </a:xfrm>
        </p:grpSpPr>
        <p:sp>
          <p:nvSpPr>
            <p:cNvPr id="11" name="body-within-preferred"/>
            <p:cNvSpPr/>
            <p:nvPr/>
          </p:nvSpPr>
          <p:spPr>
            <a:xfrm>
              <a:off x="827056" y="4153567"/>
              <a:ext cx="10477500" cy="4565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rank≤cnt：目标在反位子树，走进去，答案这一位为 1。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56" y="4953667"/>
            <a:ext cx="10477500" cy="811244"/>
            <a:chOff x="827056" y="4953667"/>
            <a:chExt cx="10477500" cy="811244"/>
          </a:xfrm>
        </p:grpSpPr>
        <p:sp>
          <p:nvSpPr>
            <p:cNvPr id="13" name="body-skip-preferred"/>
            <p:cNvSpPr/>
            <p:nvPr/>
          </p:nvSpPr>
          <p:spPr>
            <a:xfrm>
              <a:off x="827056" y="4953667"/>
              <a:ext cx="10477500" cy="811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rank&gt;cnt：跳过这 cnt 项，令 rank 减去 cnt，再走同位。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rank 始终表示在当前候选范围里还要找的名次。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8580" y="5776627"/>
            <a:ext cx="10477500" cy="371570"/>
            <a:chOff x="828580" y="5776627"/>
            <a:chExt cx="10477500" cy="371570"/>
          </a:xfrm>
        </p:grpSpPr>
        <p:sp>
          <p:nvSpPr>
            <p:cNvPr id="15" name="body-null-node"/>
            <p:cNvSpPr/>
            <p:nvPr/>
          </p:nvSpPr>
          <p:spPr>
            <a:xfrm>
              <a:off x="828580" y="5776627"/>
              <a:ext cx="1047750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这一例把根放在 1 号，0 号专门表示空孩子，nodes[0].count 始终为 0。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第 3 大不在只有 1 项的反位子树里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 x=01，候选为 00、00、01、11，先按最高位分两组。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979932" y="3048000"/>
            <a:ext cx="10211943" cy="2649093"/>
            <a:chOff x="979932" y="3048000"/>
            <a:chExt cx="10211943" cy="2649093"/>
          </a:xfrm>
        </p:grpSpPr>
        <p:sp>
          <p:nvSpPr>
            <p:cNvPr id="9" name="Rectangle 9"/>
            <p:cNvSpPr/>
            <p:nvPr/>
          </p:nvSpPr>
          <p:spPr>
            <a:xfrm>
              <a:off x="990600" y="3048000"/>
              <a:ext cx="2667000" cy="6477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1076325" y="3219450"/>
              <a:ext cx="2495550" cy="352044"/>
              <a:chOff x="1076325" y="3219450"/>
              <a:chExt cx="2495550" cy="352044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076325" y="3219450"/>
                <a:ext cx="2495550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076325" y="3219450"/>
                <a:ext cx="249555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最高位分支</a:t>
                </a:r>
              </a:p>
            </p:txBody>
          </p:sp>
        </p:grpSp>
        <p:sp>
          <p:nvSpPr>
            <p:cNvPr id="13" name="Rectangle 13"/>
            <p:cNvSpPr/>
            <p:nvPr/>
          </p:nvSpPr>
          <p:spPr>
            <a:xfrm>
              <a:off x="3667125" y="3048000"/>
              <a:ext cx="2381250" cy="6477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3752850" y="3219450"/>
              <a:ext cx="2209800" cy="352044"/>
              <a:chOff x="3752850" y="3219450"/>
              <a:chExt cx="2209800" cy="352044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752850" y="3219450"/>
                <a:ext cx="2209800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3752850" y="3219450"/>
                <a:ext cx="22098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候选值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6048375" y="3048000"/>
              <a:ext cx="1809750" cy="6477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6134100" y="3219450"/>
              <a:ext cx="1638300" cy="352044"/>
              <a:chOff x="6134100" y="3219450"/>
              <a:chExt cx="1638300" cy="352044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6134100" y="3219450"/>
                <a:ext cx="1638300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6134100" y="3219450"/>
                <a:ext cx="16383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份数 count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7858125" y="3048000"/>
              <a:ext cx="3333750" cy="6477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7943850" y="3219450"/>
              <a:ext cx="3162300" cy="352044"/>
              <a:chOff x="7943850" y="3219450"/>
              <a:chExt cx="3162300" cy="352044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7943850" y="3219450"/>
                <a:ext cx="3162300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7943850" y="3219450"/>
                <a:ext cx="31623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与 x=01 异或的最高位</a:t>
                </a:r>
              </a:p>
            </p:txBody>
          </p:sp>
        </p:grpSp>
        <p:sp>
          <p:nvSpPr>
            <p:cNvPr id="25" name="Rectangle 25"/>
            <p:cNvSpPr/>
            <p:nvPr/>
          </p:nvSpPr>
          <p:spPr>
            <a:xfrm>
              <a:off x="990600" y="3695700"/>
              <a:ext cx="2667000" cy="6477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1076325" y="3867150"/>
              <a:ext cx="2495550" cy="352044"/>
              <a:chOff x="1076325" y="3867150"/>
              <a:chExt cx="2495550" cy="352044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76325" y="3867150"/>
                <a:ext cx="2495550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1076325" y="3867150"/>
                <a:ext cx="249555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 分支（反位）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3667125" y="3695700"/>
              <a:ext cx="2381250" cy="6477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3752850" y="3867150"/>
              <a:ext cx="2209800" cy="352044"/>
              <a:chOff x="3752850" y="3867150"/>
              <a:chExt cx="2209800" cy="352044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3752850" y="3867150"/>
                <a:ext cx="2209800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3752850" y="3867150"/>
                <a:ext cx="22098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11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6048375" y="3695700"/>
              <a:ext cx="1809750" cy="6477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6134100" y="3867150"/>
              <a:ext cx="1638300" cy="352044"/>
              <a:chOff x="6134100" y="3867150"/>
              <a:chExt cx="1638300" cy="352044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6134100" y="3867150"/>
                <a:ext cx="1638300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6134100" y="3867150"/>
                <a:ext cx="16383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37" name="Rectangle 37"/>
            <p:cNvSpPr/>
            <p:nvPr/>
          </p:nvSpPr>
          <p:spPr>
            <a:xfrm>
              <a:off x="7858125" y="3695700"/>
              <a:ext cx="3333750" cy="6477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7943850" y="3867150"/>
              <a:ext cx="3162300" cy="352044"/>
              <a:chOff x="7943850" y="3867150"/>
              <a:chExt cx="3162300" cy="352044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7943850" y="3867150"/>
                <a:ext cx="3162300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7943850" y="3867150"/>
                <a:ext cx="31623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1：排在前面</a:t>
                </a:r>
              </a:p>
            </p:txBody>
          </p:sp>
        </p:grpSp>
        <p:sp>
          <p:nvSpPr>
            <p:cNvPr id="41" name="Rectangle 41"/>
            <p:cNvSpPr/>
            <p:nvPr/>
          </p:nvSpPr>
          <p:spPr>
            <a:xfrm>
              <a:off x="990600" y="4343400"/>
              <a:ext cx="2667000" cy="6477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1076325" y="4514850"/>
              <a:ext cx="2495550" cy="352044"/>
              <a:chOff x="1076325" y="4514850"/>
              <a:chExt cx="2495550" cy="352044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1076325" y="4514850"/>
                <a:ext cx="2495550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1076325" y="4514850"/>
                <a:ext cx="249555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 分支（同位）</a:t>
                </a:r>
              </a:p>
            </p:txBody>
          </p:sp>
        </p:grpSp>
        <p:sp>
          <p:nvSpPr>
            <p:cNvPr id="45" name="Rectangle 45"/>
            <p:cNvSpPr/>
            <p:nvPr/>
          </p:nvSpPr>
          <p:spPr>
            <a:xfrm>
              <a:off x="3667125" y="4343400"/>
              <a:ext cx="2381250" cy="6477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3752850" y="4514850"/>
              <a:ext cx="2209800" cy="352044"/>
              <a:chOff x="3752850" y="4514850"/>
              <a:chExt cx="2209800" cy="352044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3752850" y="4514850"/>
                <a:ext cx="2209800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3752850" y="4514850"/>
                <a:ext cx="22098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00、00、01</a:t>
                </a:r>
              </a:p>
            </p:txBody>
          </p:sp>
        </p:grpSp>
        <p:sp>
          <p:nvSpPr>
            <p:cNvPr id="49" name="Rectangle 49"/>
            <p:cNvSpPr/>
            <p:nvPr/>
          </p:nvSpPr>
          <p:spPr>
            <a:xfrm>
              <a:off x="6048375" y="4343400"/>
              <a:ext cx="1809750" cy="6477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6134100" y="4514850"/>
              <a:ext cx="1638300" cy="352044"/>
              <a:chOff x="6134100" y="4514850"/>
              <a:chExt cx="1638300" cy="352044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6134100" y="4514850"/>
                <a:ext cx="1638300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6134100" y="4514850"/>
                <a:ext cx="16383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53" name="Rectangle 53"/>
            <p:cNvSpPr/>
            <p:nvPr/>
          </p:nvSpPr>
          <p:spPr>
            <a:xfrm>
              <a:off x="7858125" y="4343400"/>
              <a:ext cx="3333750" cy="6477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6" name="Group 56"/>
            <p:cNvGrpSpPr/>
            <p:nvPr/>
          </p:nvGrpSpPr>
          <p:grpSpPr>
            <a:xfrm>
              <a:off x="7943850" y="4514850"/>
              <a:ext cx="3162300" cy="352044"/>
              <a:chOff x="7943850" y="4514850"/>
              <a:chExt cx="3162300" cy="352044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7943850" y="4514850"/>
                <a:ext cx="3162300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7943850" y="4514850"/>
                <a:ext cx="31623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0：排在后面</a:t>
                </a:r>
              </a:p>
            </p:txBody>
          </p:sp>
        </p:grpSp>
        <p:grpSp>
          <p:nvGrpSpPr>
            <p:cNvPr id="59" name="Group 59"/>
            <p:cNvGrpSpPr/>
            <p:nvPr/>
          </p:nvGrpSpPr>
          <p:grpSpPr>
            <a:xfrm>
              <a:off x="979932" y="5286375"/>
              <a:ext cx="10202418" cy="410718"/>
              <a:chOff x="979932" y="5286375"/>
              <a:chExt cx="10202418" cy="410718"/>
            </a:xfrm>
          </p:grpSpPr>
          <p:sp>
            <p:nvSpPr>
              <p:cNvPr id="57" name="Rectangle 57"/>
              <p:cNvSpPr/>
              <p:nvPr/>
            </p:nvSpPr>
            <p:spPr>
              <a:xfrm>
                <a:off x="990600" y="5286375"/>
                <a:ext cx="1019175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8" name="TextBox 58"/>
              <p:cNvSpPr txBox="1"/>
              <p:nvPr/>
            </p:nvSpPr>
            <p:spPr>
              <a:xfrm>
                <a:off x="990600" y="5286375"/>
                <a:ext cx="1019175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找第 3 大：先跳过反位的 1 项，转到同位子树找第 2 大。</a:t>
                </a:r>
              </a:p>
            </p:txBody>
          </p:sp>
        </p:grpSp>
      </p:grpSp>
      <p:sp>
        <p:nvSpPr>
          <p:cNvPr id="61" name="Freeform 61"/>
          <p:cNvSpPr/>
          <p:nvPr/>
        </p:nvSpPr>
        <p:spPr>
          <a:xfrm>
            <a:off x="990600" y="56388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64" name="Group 64"/>
          <p:cNvGrpSpPr/>
          <p:nvPr/>
        </p:nvGrpSpPr>
        <p:grpSpPr>
          <a:xfrm>
            <a:off x="980313" y="5753100"/>
            <a:ext cx="10202037" cy="396050"/>
            <a:chOff x="980313" y="5753100"/>
            <a:chExt cx="10202037" cy="396050"/>
          </a:xfrm>
        </p:grpSpPr>
        <p:sp>
          <p:nvSpPr>
            <p:cNvPr id="62" name="Rectangle 62"/>
            <p:cNvSpPr/>
            <p:nvPr/>
          </p:nvSpPr>
          <p:spPr>
            <a:xfrm>
              <a:off x="990600" y="575310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63" name="TextBox 63"/>
            <p:cNvSpPr txBox="1"/>
            <p:nvPr/>
          </p:nvSpPr>
          <p:spPr>
            <a:xfrm>
              <a:off x="990600" y="575310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下一层继续用相同的计数规则；两个 00 必须分别占一个名次。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找第 3 大：跳过一项，接着找剩下的第 2 大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05717"/>
            <a:ext cx="10477500" cy="849344"/>
            <a:chOff x="827056" y="2305717"/>
            <a:chExt cx="10477500" cy="849344"/>
          </a:xfrm>
        </p:grpSpPr>
        <p:sp>
          <p:nvSpPr>
            <p:cNvPr id="7" name="body-rank-example"/>
            <p:cNvSpPr/>
            <p:nvPr/>
          </p:nvSpPr>
          <p:spPr>
            <a:xfrm>
              <a:off x="827056" y="23057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x=1，候选为 0、0、1、3，异或值降序为 2、1、1、0。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用两位二进制观察，x=01，要找 rank=3。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467767"/>
            <a:ext cx="10477500" cy="849344"/>
            <a:chOff x="827056" y="3467767"/>
            <a:chExt cx="10477500" cy="849344"/>
          </a:xfrm>
        </p:grpSpPr>
        <p:sp>
          <p:nvSpPr>
            <p:cNvPr id="9" name="body-high-decision"/>
            <p:cNvSpPr/>
            <p:nvPr/>
          </p:nvSpPr>
          <p:spPr>
            <a:xfrm>
              <a:off x="827056" y="346776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最高位：反位 1 只有候选 11，cnt=1。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3 名不在这里；跳过 1 项，rank=2，进入 0 开头的子树。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4629817"/>
            <a:ext cx="10477500" cy="849344"/>
            <a:chOff x="827056" y="4629817"/>
            <a:chExt cx="10477500" cy="849344"/>
          </a:xfrm>
        </p:grpSpPr>
        <p:sp>
          <p:nvSpPr>
            <p:cNvPr id="11" name="body-low-decision"/>
            <p:cNvSpPr/>
            <p:nvPr/>
          </p:nvSpPr>
          <p:spPr>
            <a:xfrm>
              <a:off x="827056" y="46298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最低位：x 是 1，反位 0 包含两份 00，cnt=2。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当前第 2 名在这里，得到异或结果 01₂=1。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580" y="5738527"/>
            <a:ext cx="10477500" cy="371570"/>
            <a:chOff x="828580" y="5738527"/>
            <a:chExt cx="10477500" cy="371570"/>
          </a:xfrm>
        </p:grpSpPr>
        <p:sp>
          <p:nvSpPr>
            <p:cNvPr id="13" name="body-duplicate-ranks"/>
            <p:cNvSpPr/>
            <p:nvPr/>
          </p:nvSpPr>
          <p:spPr>
            <a:xfrm>
              <a:off x="828580" y="5738527"/>
              <a:ext cx="1047750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两份 0 的数值相同，却分别占据第 2、3 名；count 统计份数，不是不同数的种类数。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例7-7：给排名查询准备计数，空孩子单独放在 0 号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这一例有 n+1 个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值。根为 1 号；0 号始终是空孩子，计数为 0。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857500"/>
            <a:ext cx="10201911" cy="2391459"/>
            <a:chOff x="980439" y="2857500"/>
            <a:chExt cx="10201911" cy="2391459"/>
          </a:xfrm>
        </p:grpSpPr>
        <p:sp>
          <p:nvSpPr>
            <p:cNvPr id="9" name="Rectangle 9"/>
            <p:cNvSpPr/>
            <p:nvPr/>
          </p:nvSpPr>
          <p:spPr>
            <a:xfrm>
              <a:off x="990600" y="2857500"/>
              <a:ext cx="10191750" cy="2381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857500"/>
              <a:ext cx="10191750" cy="2381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u=root;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++nodes[u].count;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b=31; b&gt;=0; --b)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c=(x&gt;&gt;b)&amp;1U;</a:t>
              </a:r>
              <a:br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// 缺边时先创建 count=0 的孩子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u=nodes[u].next[c];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++nodes[u].count;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857500"/>
            <a:ext cx="9525" cy="2324148"/>
          </a:xfrm>
          <a:custGeom>
            <a:avLst/>
            <a:gdLst/>
            <a:ahLst/>
            <a:cxnLst/>
            <a:rect l="l" t="t" r="r" b="b"/>
            <a:pathLst>
              <a:path w="9525" h="2324148">
                <a:moveTo>
                  <a:pt x="0" y="0"/>
                </a:moveTo>
                <a:lnTo>
                  <a:pt x="0" y="23241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37214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5495973"/>
            <a:ext cx="10202418" cy="744093"/>
            <a:chOff x="979932" y="5495973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5495973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495973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这段展示插入时增加计数的位置，建边规则沿用前例。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根与所有经过的孩子都加 1，同值重复插入也不能省略。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例7-7：反位子树够大，目标就留在其中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preferred 保存当前反位孩子编号，rank 表示在当前候选内的名次。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095625"/>
            <a:ext cx="10201911" cy="1248459"/>
            <a:chOff x="980439" y="3095625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3095625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095625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(nodes[preferred].count&gt;=rank)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answer |= 1U&lt;&lt;b;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u=preferred;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095625"/>
            <a:ext cx="9525" cy="1181148"/>
          </a:xfrm>
          <a:custGeom>
            <a:avLst/>
            <a:gdLst/>
            <a:ahLst/>
            <a:cxnLst/>
            <a:rect l="l" t="t" r="r" b="b"/>
            <a:pathLst>
              <a:path w="9525" h="1181148">
                <a:moveTo>
                  <a:pt x="0" y="0"/>
                </a:moveTo>
                <a:lnTo>
                  <a:pt x="0" y="11811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4672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591098"/>
            <a:ext cx="10202418" cy="744093"/>
            <a:chOff x="979932" y="45910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5910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5910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反位子树里的值都排在同位子树前面。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份数足够覆盖 rank，就保持这个名次，继续在反位子树查找。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例7-7：反位子树放不下，就扣掉它的全部名次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这段对应上一页 if 后面的 else，c 是查询数当前位。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095625"/>
            <a:ext cx="10201911" cy="676959"/>
            <a:chOff x="980439" y="3095625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3095625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095625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rank-=nodes[preferred].count;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u=nodes[u].next[c];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095625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019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143375"/>
            <a:ext cx="10202418" cy="744093"/>
            <a:chOff x="979932" y="41433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1433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1433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例如原来找第 3 大，反位只有 1 项，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跳过后就到同位子树里找第 2 大，而不是继续找第 3 大。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例7-7：每走一层，都更新相对名次</a:t>
            </a:r>
          </a:p>
        </p:txBody>
      </p:sp>
      <p:sp>
        <p:nvSpPr>
          <p:cNvPr id="9" name="textbox-kth-xor"/>
          <p:cNvSpPr/>
          <p:nvPr/>
        </p:nvSpPr>
        <p:spPr>
          <a:xfrm>
            <a:off x="1004602" y="2228464"/>
            <a:ext cx="10287000" cy="3333702"/>
          </a:xfrm>
          <a:prstGeom prst="roundRect">
            <a:avLst>
              <a:gd name="adj" fmla="val 3279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195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uint kthXor(uint x,int rank) const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int u=root; uint answer=0;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for(int b=31;b&gt;=0;--b)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int c=(x&gt;&gt;b)&amp;1U,preferred=nodes[u].next[c^1];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if(nodes[preferred].count&gt;=rank)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    answer|=1U&lt;&lt;b; u=preferred;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} else {</a:t>
            </a:r>
            <a:br/>
            <a:r>
              <a:rPr lang="zh-CN" sz="1900" dirty="0">
                <a:solidFill>
                  <a:schemeClr val="accent3"/>
                </a:solidFill>
                <a:latin typeface="Consolas"/>
                <a:ea typeface="Microsoft YaHei"/>
                <a:cs typeface="Consolas"/>
              </a:rPr>
              <a:t xml:space="preserve">            rank-=nodes[preferred].count;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    u=nodes[u].next[c];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}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}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return answer;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8580" y="5786152"/>
            <a:ext cx="10477500" cy="371570"/>
            <a:chOff x="828580" y="5786152"/>
            <a:chExt cx="10477500" cy="371570"/>
          </a:xfrm>
        </p:grpSpPr>
        <p:sp>
          <p:nvSpPr>
            <p:cNvPr id="10" name="body-rank-precondition"/>
            <p:cNvSpPr/>
            <p:nvPr/>
          </p:nvSpPr>
          <p:spPr>
            <a:xfrm>
              <a:off x="828580" y="5786152"/>
              <a:ext cx="1047750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这里用第 31～0 位，共 32 层。调用前保证 1≤rank≤n+1；空孩子 0 的计数为 0。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90302" y="2228464"/>
            <a:ext cx="9525" cy="3237195"/>
          </a:xfrm>
          <a:custGeom>
            <a:avLst/>
            <a:gdLst/>
            <a:ahLst/>
            <a:cxnLst/>
            <a:rect l="l" t="t" r="r" b="b"/>
            <a:pathLst>
              <a:path w="9525" h="3237195">
                <a:moveTo>
                  <a:pt x="0" y="0"/>
                </a:moveTo>
                <a:lnTo>
                  <a:pt x="0" y="323719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四行候选，只把每行第一项放进堆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蓝色格子表示这一行当前尚未取出的最大项，堆里只需要保存这 4 项。</a:t>
              </a:r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980694" y="2838450"/>
            <a:ext cx="8753856" cy="2401443"/>
            <a:chOff x="980694" y="2838450"/>
            <a:chExt cx="8753856" cy="2401443"/>
          </a:xfrm>
        </p:grpSpPr>
        <p:grpSp>
          <p:nvGrpSpPr>
            <p:cNvPr id="11" name="Group 11"/>
            <p:cNvGrpSpPr/>
            <p:nvPr/>
          </p:nvGrpSpPr>
          <p:grpSpPr>
            <a:xfrm>
              <a:off x="980694" y="2933700"/>
              <a:ext cx="2105406" cy="381381"/>
              <a:chOff x="980694" y="2933700"/>
              <a:chExt cx="2105406" cy="381381"/>
            </a:xfrm>
          </p:grpSpPr>
          <p:sp>
            <p:nvSpPr>
              <p:cNvPr id="9" name="Rectangle 9"/>
              <p:cNvSpPr/>
              <p:nvPr/>
            </p:nvSpPr>
            <p:spPr>
              <a:xfrm>
                <a:off x="990600" y="2933700"/>
                <a:ext cx="2095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990600" y="2933700"/>
                <a:ext cx="2095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i=0，值 0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3667125" y="2838450"/>
              <a:ext cx="6067425" cy="515493"/>
              <a:chOff x="3667125" y="2838450"/>
              <a:chExt cx="6067425" cy="515493"/>
            </a:xfrm>
          </p:grpSpPr>
          <p:sp>
            <p:nvSpPr>
              <p:cNvPr id="12" name="Rectangle 12"/>
              <p:cNvSpPr/>
              <p:nvPr/>
            </p:nvSpPr>
            <p:spPr>
              <a:xfrm>
                <a:off x="3667125" y="2838450"/>
                <a:ext cx="1495425" cy="495300"/>
              </a:xfrm>
              <a:prstGeom prst="rect">
                <a:avLst/>
              </a:prstGeom>
              <a:solidFill>
                <a:srgbClr val="167DA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15" name="Group 15"/>
              <p:cNvGrpSpPr/>
              <p:nvPr/>
            </p:nvGrpSpPr>
            <p:grpSpPr>
              <a:xfrm>
                <a:off x="3667125" y="2943225"/>
                <a:ext cx="1495425" cy="410718"/>
                <a:chOff x="3667125" y="2943225"/>
                <a:chExt cx="1495425" cy="410718"/>
              </a:xfrm>
            </p:grpSpPr>
            <p:sp>
              <p:nvSpPr>
                <p:cNvPr id="13" name="Rectangle 13"/>
                <p:cNvSpPr/>
                <p:nvPr/>
              </p:nvSpPr>
              <p:spPr>
                <a:xfrm>
                  <a:off x="3667125" y="294322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14" name="TextBox 14"/>
                <p:cNvSpPr txBox="1"/>
                <p:nvPr/>
              </p:nvSpPr>
              <p:spPr>
                <a:xfrm>
                  <a:off x="3667125" y="294322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FFFFFF"/>
                      </a:solidFill>
                      <a:latin typeface="Consolas"/>
                      <a:ea typeface="Microsoft YaHei"/>
                      <a:cs typeface="Consolas"/>
                    </a:rPr>
                    <a:t>3</a:t>
                  </a:r>
                </a:p>
              </p:txBody>
            </p:sp>
          </p:grpSp>
          <p:sp>
            <p:nvSpPr>
              <p:cNvPr id="16" name="Rectangle 16"/>
              <p:cNvSpPr/>
              <p:nvPr/>
            </p:nvSpPr>
            <p:spPr>
              <a:xfrm>
                <a:off x="5191125" y="2838450"/>
                <a:ext cx="14954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19" name="Group 19"/>
              <p:cNvGrpSpPr/>
              <p:nvPr/>
            </p:nvGrpSpPr>
            <p:grpSpPr>
              <a:xfrm>
                <a:off x="5191125" y="2943225"/>
                <a:ext cx="1495425" cy="410718"/>
                <a:chOff x="5191125" y="2943225"/>
                <a:chExt cx="1495425" cy="410718"/>
              </a:xfrm>
            </p:grpSpPr>
            <p:sp>
              <p:nvSpPr>
                <p:cNvPr id="17" name="Rectangle 17"/>
                <p:cNvSpPr/>
                <p:nvPr/>
              </p:nvSpPr>
              <p:spPr>
                <a:xfrm>
                  <a:off x="5191125" y="294322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18" name="TextBox 18"/>
                <p:cNvSpPr txBox="1"/>
                <p:nvPr/>
              </p:nvSpPr>
              <p:spPr>
                <a:xfrm>
                  <a:off x="5191125" y="294322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1</a:t>
                  </a:r>
                </a:p>
              </p:txBody>
            </p:sp>
          </p:grpSp>
          <p:sp>
            <p:nvSpPr>
              <p:cNvPr id="20" name="Rectangle 20"/>
              <p:cNvSpPr/>
              <p:nvPr/>
            </p:nvSpPr>
            <p:spPr>
              <a:xfrm>
                <a:off x="6715125" y="2838450"/>
                <a:ext cx="14954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23" name="Group 23"/>
              <p:cNvGrpSpPr/>
              <p:nvPr/>
            </p:nvGrpSpPr>
            <p:grpSpPr>
              <a:xfrm>
                <a:off x="6715125" y="2943225"/>
                <a:ext cx="1495425" cy="410718"/>
                <a:chOff x="6715125" y="2943225"/>
                <a:chExt cx="1495425" cy="410718"/>
              </a:xfrm>
            </p:grpSpPr>
            <p:sp>
              <p:nvSpPr>
                <p:cNvPr id="21" name="Rectangle 21"/>
                <p:cNvSpPr/>
                <p:nvPr/>
              </p:nvSpPr>
              <p:spPr>
                <a:xfrm>
                  <a:off x="6715125" y="294322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22" name="TextBox 22"/>
                <p:cNvSpPr txBox="1"/>
                <p:nvPr/>
              </p:nvSpPr>
              <p:spPr>
                <a:xfrm>
                  <a:off x="6715125" y="294322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0</a:t>
                  </a:r>
                </a:p>
              </p:txBody>
            </p:sp>
          </p:grpSp>
          <p:sp>
            <p:nvSpPr>
              <p:cNvPr id="24" name="Rectangle 24"/>
              <p:cNvSpPr/>
              <p:nvPr/>
            </p:nvSpPr>
            <p:spPr>
              <a:xfrm>
                <a:off x="8239125" y="2838450"/>
                <a:ext cx="14954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27" name="Group 27"/>
              <p:cNvGrpSpPr/>
              <p:nvPr/>
            </p:nvGrpSpPr>
            <p:grpSpPr>
              <a:xfrm>
                <a:off x="8239125" y="2943225"/>
                <a:ext cx="1495425" cy="410718"/>
                <a:chOff x="8239125" y="2943225"/>
                <a:chExt cx="1495425" cy="410718"/>
              </a:xfrm>
            </p:grpSpPr>
            <p:sp>
              <p:nvSpPr>
                <p:cNvPr id="25" name="Rectangle 25"/>
                <p:cNvSpPr/>
                <p:nvPr/>
              </p:nvSpPr>
              <p:spPr>
                <a:xfrm>
                  <a:off x="8239125" y="294322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26" name="TextBox 26"/>
                <p:cNvSpPr txBox="1"/>
                <p:nvPr/>
              </p:nvSpPr>
              <p:spPr>
                <a:xfrm>
                  <a:off x="8239125" y="294322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0</a:t>
                  </a:r>
                </a:p>
              </p:txBody>
            </p:sp>
          </p:grpSp>
        </p:grpSp>
        <p:grpSp>
          <p:nvGrpSpPr>
            <p:cNvPr id="31" name="Group 31"/>
            <p:cNvGrpSpPr/>
            <p:nvPr/>
          </p:nvGrpSpPr>
          <p:grpSpPr>
            <a:xfrm>
              <a:off x="980694" y="3562350"/>
              <a:ext cx="2105406" cy="381381"/>
              <a:chOff x="980694" y="3562350"/>
              <a:chExt cx="2105406" cy="381381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990600" y="3562350"/>
                <a:ext cx="2095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990600" y="3562350"/>
                <a:ext cx="2095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i=1，值 1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3667125" y="3467100"/>
              <a:ext cx="6067425" cy="515493"/>
              <a:chOff x="3667125" y="3467100"/>
              <a:chExt cx="6067425" cy="515493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3667125" y="3467100"/>
                <a:ext cx="1495425" cy="495300"/>
              </a:xfrm>
              <a:prstGeom prst="rect">
                <a:avLst/>
              </a:prstGeom>
              <a:solidFill>
                <a:srgbClr val="167DA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35" name="Group 35"/>
              <p:cNvGrpSpPr/>
              <p:nvPr/>
            </p:nvGrpSpPr>
            <p:grpSpPr>
              <a:xfrm>
                <a:off x="3667125" y="3571875"/>
                <a:ext cx="1495425" cy="410718"/>
                <a:chOff x="3667125" y="3571875"/>
                <a:chExt cx="1495425" cy="410718"/>
              </a:xfrm>
            </p:grpSpPr>
            <p:sp>
              <p:nvSpPr>
                <p:cNvPr id="33" name="Rectangle 33"/>
                <p:cNvSpPr/>
                <p:nvPr/>
              </p:nvSpPr>
              <p:spPr>
                <a:xfrm>
                  <a:off x="3667125" y="357187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34" name="TextBox 34"/>
                <p:cNvSpPr txBox="1"/>
                <p:nvPr/>
              </p:nvSpPr>
              <p:spPr>
                <a:xfrm>
                  <a:off x="3667125" y="357187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FFFFFF"/>
                      </a:solidFill>
                      <a:latin typeface="Consolas"/>
                      <a:ea typeface="Microsoft YaHei"/>
                      <a:cs typeface="Consolas"/>
                    </a:rPr>
                    <a:t>2</a:t>
                  </a:r>
                </a:p>
              </p:txBody>
            </p:sp>
          </p:grpSp>
          <p:sp>
            <p:nvSpPr>
              <p:cNvPr id="36" name="Rectangle 36"/>
              <p:cNvSpPr/>
              <p:nvPr/>
            </p:nvSpPr>
            <p:spPr>
              <a:xfrm>
                <a:off x="5191125" y="3467100"/>
                <a:ext cx="14954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39" name="Group 39"/>
              <p:cNvGrpSpPr/>
              <p:nvPr/>
            </p:nvGrpSpPr>
            <p:grpSpPr>
              <a:xfrm>
                <a:off x="5191125" y="3571875"/>
                <a:ext cx="1495425" cy="410718"/>
                <a:chOff x="5191125" y="3571875"/>
                <a:chExt cx="1495425" cy="410718"/>
              </a:xfrm>
            </p:grpSpPr>
            <p:sp>
              <p:nvSpPr>
                <p:cNvPr id="37" name="Rectangle 37"/>
                <p:cNvSpPr/>
                <p:nvPr/>
              </p:nvSpPr>
              <p:spPr>
                <a:xfrm>
                  <a:off x="5191125" y="357187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38" name="TextBox 38"/>
                <p:cNvSpPr txBox="1"/>
                <p:nvPr/>
              </p:nvSpPr>
              <p:spPr>
                <a:xfrm>
                  <a:off x="5191125" y="357187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1</a:t>
                  </a:r>
                </a:p>
              </p:txBody>
            </p:sp>
          </p:grpSp>
          <p:sp>
            <p:nvSpPr>
              <p:cNvPr id="40" name="Rectangle 40"/>
              <p:cNvSpPr/>
              <p:nvPr/>
            </p:nvSpPr>
            <p:spPr>
              <a:xfrm>
                <a:off x="6715125" y="3467100"/>
                <a:ext cx="14954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43" name="Group 43"/>
              <p:cNvGrpSpPr/>
              <p:nvPr/>
            </p:nvGrpSpPr>
            <p:grpSpPr>
              <a:xfrm>
                <a:off x="6715125" y="3571875"/>
                <a:ext cx="1495425" cy="410718"/>
                <a:chOff x="6715125" y="3571875"/>
                <a:chExt cx="1495425" cy="410718"/>
              </a:xfrm>
            </p:grpSpPr>
            <p:sp>
              <p:nvSpPr>
                <p:cNvPr id="41" name="Rectangle 41"/>
                <p:cNvSpPr/>
                <p:nvPr/>
              </p:nvSpPr>
              <p:spPr>
                <a:xfrm>
                  <a:off x="6715125" y="357187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42" name="TextBox 42"/>
                <p:cNvSpPr txBox="1"/>
                <p:nvPr/>
              </p:nvSpPr>
              <p:spPr>
                <a:xfrm>
                  <a:off x="6715125" y="357187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1</a:t>
                  </a:r>
                </a:p>
              </p:txBody>
            </p:sp>
          </p:grpSp>
          <p:sp>
            <p:nvSpPr>
              <p:cNvPr id="44" name="Rectangle 44"/>
              <p:cNvSpPr/>
              <p:nvPr/>
            </p:nvSpPr>
            <p:spPr>
              <a:xfrm>
                <a:off x="8239125" y="3467100"/>
                <a:ext cx="14954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47" name="Group 47"/>
              <p:cNvGrpSpPr/>
              <p:nvPr/>
            </p:nvGrpSpPr>
            <p:grpSpPr>
              <a:xfrm>
                <a:off x="8239125" y="3571875"/>
                <a:ext cx="1495425" cy="410718"/>
                <a:chOff x="8239125" y="3571875"/>
                <a:chExt cx="1495425" cy="410718"/>
              </a:xfrm>
            </p:grpSpPr>
            <p:sp>
              <p:nvSpPr>
                <p:cNvPr id="45" name="Rectangle 45"/>
                <p:cNvSpPr/>
                <p:nvPr/>
              </p:nvSpPr>
              <p:spPr>
                <a:xfrm>
                  <a:off x="8239125" y="357187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46" name="TextBox 46"/>
                <p:cNvSpPr txBox="1"/>
                <p:nvPr/>
              </p:nvSpPr>
              <p:spPr>
                <a:xfrm>
                  <a:off x="8239125" y="357187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0</a:t>
                  </a:r>
                </a:p>
              </p:txBody>
            </p:sp>
          </p:grpSp>
        </p:grpSp>
        <p:grpSp>
          <p:nvGrpSpPr>
            <p:cNvPr id="51" name="Group 51"/>
            <p:cNvGrpSpPr/>
            <p:nvPr/>
          </p:nvGrpSpPr>
          <p:grpSpPr>
            <a:xfrm>
              <a:off x="980694" y="4191000"/>
              <a:ext cx="2105406" cy="381381"/>
              <a:chOff x="980694" y="4191000"/>
              <a:chExt cx="2105406" cy="381381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990600" y="4191000"/>
                <a:ext cx="2095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0" name="TextBox 50"/>
              <p:cNvSpPr txBox="1"/>
              <p:nvPr/>
            </p:nvSpPr>
            <p:spPr>
              <a:xfrm>
                <a:off x="990600" y="4191000"/>
                <a:ext cx="2095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i=2，值 3</a:t>
                </a:r>
              </a:p>
            </p:txBody>
          </p:sp>
        </p:grpSp>
        <p:grpSp>
          <p:nvGrpSpPr>
            <p:cNvPr id="68" name="Group 68"/>
            <p:cNvGrpSpPr/>
            <p:nvPr/>
          </p:nvGrpSpPr>
          <p:grpSpPr>
            <a:xfrm>
              <a:off x="3667125" y="4095750"/>
              <a:ext cx="6067425" cy="515493"/>
              <a:chOff x="3667125" y="4095750"/>
              <a:chExt cx="6067425" cy="515493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3667125" y="4095750"/>
                <a:ext cx="1495425" cy="495300"/>
              </a:xfrm>
              <a:prstGeom prst="rect">
                <a:avLst/>
              </a:prstGeom>
              <a:solidFill>
                <a:srgbClr val="167DA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55" name="Group 55"/>
              <p:cNvGrpSpPr/>
              <p:nvPr/>
            </p:nvGrpSpPr>
            <p:grpSpPr>
              <a:xfrm>
                <a:off x="3667125" y="4200525"/>
                <a:ext cx="1495425" cy="410718"/>
                <a:chOff x="3667125" y="4200525"/>
                <a:chExt cx="1495425" cy="410718"/>
              </a:xfrm>
            </p:grpSpPr>
            <p:sp>
              <p:nvSpPr>
                <p:cNvPr id="53" name="Rectangle 53"/>
                <p:cNvSpPr/>
                <p:nvPr/>
              </p:nvSpPr>
              <p:spPr>
                <a:xfrm>
                  <a:off x="3667125" y="420052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54" name="TextBox 54"/>
                <p:cNvSpPr txBox="1"/>
                <p:nvPr/>
              </p:nvSpPr>
              <p:spPr>
                <a:xfrm>
                  <a:off x="3667125" y="420052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FFFFFF"/>
                      </a:solidFill>
                      <a:latin typeface="Consolas"/>
                      <a:ea typeface="Microsoft YaHei"/>
                      <a:cs typeface="Consolas"/>
                    </a:rPr>
                    <a:t>3</a:t>
                  </a:r>
                </a:p>
              </p:txBody>
            </p:sp>
          </p:grpSp>
          <p:sp>
            <p:nvSpPr>
              <p:cNvPr id="56" name="Rectangle 56"/>
              <p:cNvSpPr/>
              <p:nvPr/>
            </p:nvSpPr>
            <p:spPr>
              <a:xfrm>
                <a:off x="5191125" y="4095750"/>
                <a:ext cx="14954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59" name="Group 59"/>
              <p:cNvGrpSpPr/>
              <p:nvPr/>
            </p:nvGrpSpPr>
            <p:grpSpPr>
              <a:xfrm>
                <a:off x="5191125" y="4200525"/>
                <a:ext cx="1495425" cy="410718"/>
                <a:chOff x="5191125" y="4200525"/>
                <a:chExt cx="1495425" cy="410718"/>
              </a:xfrm>
            </p:grpSpPr>
            <p:sp>
              <p:nvSpPr>
                <p:cNvPr id="57" name="Rectangle 57"/>
                <p:cNvSpPr/>
                <p:nvPr/>
              </p:nvSpPr>
              <p:spPr>
                <a:xfrm>
                  <a:off x="5191125" y="420052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58" name="TextBox 58"/>
                <p:cNvSpPr txBox="1"/>
                <p:nvPr/>
              </p:nvSpPr>
              <p:spPr>
                <a:xfrm>
                  <a:off x="5191125" y="420052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3</a:t>
                  </a:r>
                </a:p>
              </p:txBody>
            </p:sp>
          </p:grpSp>
          <p:sp>
            <p:nvSpPr>
              <p:cNvPr id="60" name="Rectangle 60"/>
              <p:cNvSpPr/>
              <p:nvPr/>
            </p:nvSpPr>
            <p:spPr>
              <a:xfrm>
                <a:off x="6715125" y="4095750"/>
                <a:ext cx="14954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63" name="Group 63"/>
              <p:cNvGrpSpPr/>
              <p:nvPr/>
            </p:nvGrpSpPr>
            <p:grpSpPr>
              <a:xfrm>
                <a:off x="6715125" y="4200525"/>
                <a:ext cx="1495425" cy="410718"/>
                <a:chOff x="6715125" y="4200525"/>
                <a:chExt cx="1495425" cy="410718"/>
              </a:xfrm>
            </p:grpSpPr>
            <p:sp>
              <p:nvSpPr>
                <p:cNvPr id="61" name="Rectangle 61"/>
                <p:cNvSpPr/>
                <p:nvPr/>
              </p:nvSpPr>
              <p:spPr>
                <a:xfrm>
                  <a:off x="6715125" y="420052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62" name="TextBox 62"/>
                <p:cNvSpPr txBox="1"/>
                <p:nvPr/>
              </p:nvSpPr>
              <p:spPr>
                <a:xfrm>
                  <a:off x="6715125" y="420052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2</a:t>
                  </a:r>
                </a:p>
              </p:txBody>
            </p:sp>
          </p:grpSp>
          <p:sp>
            <p:nvSpPr>
              <p:cNvPr id="64" name="Rectangle 64"/>
              <p:cNvSpPr/>
              <p:nvPr/>
            </p:nvSpPr>
            <p:spPr>
              <a:xfrm>
                <a:off x="8239125" y="4095750"/>
                <a:ext cx="14954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67" name="Group 67"/>
              <p:cNvGrpSpPr/>
              <p:nvPr/>
            </p:nvGrpSpPr>
            <p:grpSpPr>
              <a:xfrm>
                <a:off x="8239125" y="4200525"/>
                <a:ext cx="1495425" cy="410718"/>
                <a:chOff x="8239125" y="4200525"/>
                <a:chExt cx="1495425" cy="410718"/>
              </a:xfrm>
            </p:grpSpPr>
            <p:sp>
              <p:nvSpPr>
                <p:cNvPr id="65" name="Rectangle 65"/>
                <p:cNvSpPr/>
                <p:nvPr/>
              </p:nvSpPr>
              <p:spPr>
                <a:xfrm>
                  <a:off x="8239125" y="420052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66" name="TextBox 66"/>
                <p:cNvSpPr txBox="1"/>
                <p:nvPr/>
              </p:nvSpPr>
              <p:spPr>
                <a:xfrm>
                  <a:off x="8239125" y="420052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0</a:t>
                  </a:r>
                </a:p>
              </p:txBody>
            </p:sp>
          </p:grpSp>
        </p:grpSp>
        <p:grpSp>
          <p:nvGrpSpPr>
            <p:cNvPr id="71" name="Group 71"/>
            <p:cNvGrpSpPr/>
            <p:nvPr/>
          </p:nvGrpSpPr>
          <p:grpSpPr>
            <a:xfrm>
              <a:off x="980694" y="4819650"/>
              <a:ext cx="2105406" cy="381381"/>
              <a:chOff x="980694" y="4819650"/>
              <a:chExt cx="2105406" cy="381381"/>
            </a:xfrm>
          </p:grpSpPr>
          <p:sp>
            <p:nvSpPr>
              <p:cNvPr id="69" name="Rectangle 69"/>
              <p:cNvSpPr/>
              <p:nvPr/>
            </p:nvSpPr>
            <p:spPr>
              <a:xfrm>
                <a:off x="990600" y="4819650"/>
                <a:ext cx="2095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0" name="TextBox 70"/>
              <p:cNvSpPr txBox="1"/>
              <p:nvPr/>
            </p:nvSpPr>
            <p:spPr>
              <a:xfrm>
                <a:off x="990600" y="4819650"/>
                <a:ext cx="2095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i=3，值 0</a:t>
                </a:r>
              </a:p>
            </p:txBody>
          </p:sp>
        </p:grpSp>
        <p:grpSp>
          <p:nvGrpSpPr>
            <p:cNvPr id="88" name="Group 88"/>
            <p:cNvGrpSpPr/>
            <p:nvPr/>
          </p:nvGrpSpPr>
          <p:grpSpPr>
            <a:xfrm>
              <a:off x="3667125" y="4724400"/>
              <a:ext cx="6067425" cy="515493"/>
              <a:chOff x="3667125" y="4724400"/>
              <a:chExt cx="6067425" cy="515493"/>
            </a:xfrm>
          </p:grpSpPr>
          <p:sp>
            <p:nvSpPr>
              <p:cNvPr id="72" name="Rectangle 72"/>
              <p:cNvSpPr/>
              <p:nvPr/>
            </p:nvSpPr>
            <p:spPr>
              <a:xfrm>
                <a:off x="3667125" y="4724400"/>
                <a:ext cx="1495425" cy="495300"/>
              </a:xfrm>
              <a:prstGeom prst="rect">
                <a:avLst/>
              </a:prstGeom>
              <a:solidFill>
                <a:srgbClr val="167DA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75" name="Group 75"/>
              <p:cNvGrpSpPr/>
              <p:nvPr/>
            </p:nvGrpSpPr>
            <p:grpSpPr>
              <a:xfrm>
                <a:off x="3667125" y="4829175"/>
                <a:ext cx="1495425" cy="410718"/>
                <a:chOff x="3667125" y="4829175"/>
                <a:chExt cx="1495425" cy="410718"/>
              </a:xfrm>
            </p:grpSpPr>
            <p:sp>
              <p:nvSpPr>
                <p:cNvPr id="73" name="Rectangle 73"/>
                <p:cNvSpPr/>
                <p:nvPr/>
              </p:nvSpPr>
              <p:spPr>
                <a:xfrm>
                  <a:off x="3667125" y="482917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74" name="TextBox 74"/>
                <p:cNvSpPr txBox="1"/>
                <p:nvPr/>
              </p:nvSpPr>
              <p:spPr>
                <a:xfrm>
                  <a:off x="3667125" y="482917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FFFFFF"/>
                      </a:solidFill>
                      <a:latin typeface="Consolas"/>
                      <a:ea typeface="Microsoft YaHei"/>
                      <a:cs typeface="Consolas"/>
                    </a:rPr>
                    <a:t>3</a:t>
                  </a:r>
                </a:p>
              </p:txBody>
            </p:sp>
          </p:grpSp>
          <p:sp>
            <p:nvSpPr>
              <p:cNvPr id="76" name="Rectangle 76"/>
              <p:cNvSpPr/>
              <p:nvPr/>
            </p:nvSpPr>
            <p:spPr>
              <a:xfrm>
                <a:off x="5191125" y="4724400"/>
                <a:ext cx="14954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79" name="Group 79"/>
              <p:cNvGrpSpPr/>
              <p:nvPr/>
            </p:nvGrpSpPr>
            <p:grpSpPr>
              <a:xfrm>
                <a:off x="5191125" y="4829175"/>
                <a:ext cx="1495425" cy="410718"/>
                <a:chOff x="5191125" y="4829175"/>
                <a:chExt cx="1495425" cy="410718"/>
              </a:xfrm>
            </p:grpSpPr>
            <p:sp>
              <p:nvSpPr>
                <p:cNvPr id="77" name="Rectangle 77"/>
                <p:cNvSpPr/>
                <p:nvPr/>
              </p:nvSpPr>
              <p:spPr>
                <a:xfrm>
                  <a:off x="5191125" y="482917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78" name="TextBox 78"/>
                <p:cNvSpPr txBox="1"/>
                <p:nvPr/>
              </p:nvSpPr>
              <p:spPr>
                <a:xfrm>
                  <a:off x="5191125" y="482917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1</a:t>
                  </a:r>
                </a:p>
              </p:txBody>
            </p:sp>
          </p:grpSp>
          <p:sp>
            <p:nvSpPr>
              <p:cNvPr id="80" name="Rectangle 80"/>
              <p:cNvSpPr/>
              <p:nvPr/>
            </p:nvSpPr>
            <p:spPr>
              <a:xfrm>
                <a:off x="6715125" y="4724400"/>
                <a:ext cx="14954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83" name="Group 83"/>
              <p:cNvGrpSpPr/>
              <p:nvPr/>
            </p:nvGrpSpPr>
            <p:grpSpPr>
              <a:xfrm>
                <a:off x="6715125" y="4829175"/>
                <a:ext cx="1495425" cy="410718"/>
                <a:chOff x="6715125" y="4829175"/>
                <a:chExt cx="1495425" cy="410718"/>
              </a:xfrm>
            </p:grpSpPr>
            <p:sp>
              <p:nvSpPr>
                <p:cNvPr id="81" name="Rectangle 81"/>
                <p:cNvSpPr/>
                <p:nvPr/>
              </p:nvSpPr>
              <p:spPr>
                <a:xfrm>
                  <a:off x="6715125" y="482917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82" name="TextBox 82"/>
                <p:cNvSpPr txBox="1"/>
                <p:nvPr/>
              </p:nvSpPr>
              <p:spPr>
                <a:xfrm>
                  <a:off x="6715125" y="482917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0</a:t>
                  </a:r>
                </a:p>
              </p:txBody>
            </p:sp>
          </p:grpSp>
          <p:sp>
            <p:nvSpPr>
              <p:cNvPr id="84" name="Rectangle 84"/>
              <p:cNvSpPr/>
              <p:nvPr/>
            </p:nvSpPr>
            <p:spPr>
              <a:xfrm>
                <a:off x="8239125" y="4724400"/>
                <a:ext cx="14954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87" name="Group 87"/>
              <p:cNvGrpSpPr/>
              <p:nvPr/>
            </p:nvGrpSpPr>
            <p:grpSpPr>
              <a:xfrm>
                <a:off x="8239125" y="4829175"/>
                <a:ext cx="1495425" cy="410718"/>
                <a:chOff x="8239125" y="4829175"/>
                <a:chExt cx="1495425" cy="410718"/>
              </a:xfrm>
            </p:grpSpPr>
            <p:sp>
              <p:nvSpPr>
                <p:cNvPr id="85" name="Rectangle 85"/>
                <p:cNvSpPr/>
                <p:nvPr/>
              </p:nvSpPr>
              <p:spPr>
                <a:xfrm>
                  <a:off x="8239125" y="482917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86" name="TextBox 86"/>
                <p:cNvSpPr txBox="1"/>
                <p:nvPr/>
              </p:nvSpPr>
              <p:spPr>
                <a:xfrm>
                  <a:off x="8239125" y="4829175"/>
                  <a:ext cx="14954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0</a:t>
                  </a:r>
                </a:p>
              </p:txBody>
            </p:sp>
          </p:grpSp>
        </p:grpSp>
      </p:grpSp>
      <p:sp>
        <p:nvSpPr>
          <p:cNvPr id="90" name="Freeform 90"/>
          <p:cNvSpPr/>
          <p:nvPr/>
        </p:nvSpPr>
        <p:spPr>
          <a:xfrm>
            <a:off x="990600" y="54102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3" name="Group 93"/>
          <p:cNvGrpSpPr/>
          <p:nvPr/>
        </p:nvGrpSpPr>
        <p:grpSpPr>
          <a:xfrm>
            <a:off x="980313" y="5524500"/>
            <a:ext cx="10202037" cy="396050"/>
            <a:chOff x="980313" y="5524500"/>
            <a:chExt cx="10202037" cy="396050"/>
          </a:xfrm>
        </p:grpSpPr>
        <p:sp>
          <p:nvSpPr>
            <p:cNvPr id="91" name="Rectangle 91"/>
            <p:cNvSpPr/>
            <p:nvPr/>
          </p:nvSpPr>
          <p:spPr>
            <a:xfrm>
              <a:off x="990600" y="552450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92" name="TextBox 92"/>
            <p:cNvSpPr txBox="1"/>
            <p:nvPr/>
          </p:nvSpPr>
          <p:spPr>
            <a:xfrm>
              <a:off x="990600" y="552450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从哪一行取走蓝色项，就把那一行的高亮向右移一格，其余行不动。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每行只露出最大项，也能找到全局下一大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05717"/>
            <a:ext cx="10477500" cy="849344"/>
            <a:chOff x="827056" y="2305717"/>
            <a:chExt cx="10477500" cy="849344"/>
          </a:xfrm>
        </p:grpSpPr>
        <p:sp>
          <p:nvSpPr>
            <p:cNvPr id="7" name="body-initial-heads"/>
            <p:cNvSpPr/>
            <p:nvPr/>
          </p:nvSpPr>
          <p:spPr>
            <a:xfrm>
              <a:off x="827056" y="23057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每行先把第 1 大放进最大堆：3、2、3、3。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堆顶来自哪一行，就只补入那一行的下一名。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429667"/>
            <a:ext cx="10477500" cy="858869"/>
            <a:chOff x="827056" y="3429667"/>
            <a:chExt cx="10477500" cy="858869"/>
          </a:xfrm>
        </p:grpSpPr>
        <p:sp>
          <p:nvSpPr>
            <p:cNvPr id="9" name="body-merge-example"/>
            <p:cNvSpPr/>
            <p:nvPr/>
          </p:nvSpPr>
          <p:spPr>
            <a:xfrm>
              <a:off x="827056" y="3429667"/>
              <a:ext cx="10477500" cy="8588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这个例子依次取出 3、3、3、3、2、2。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 2k=6 项总和为 16，除以 2 得到答案 8。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4572667"/>
            <a:ext cx="10477500" cy="839819"/>
            <a:chOff x="827056" y="4572667"/>
            <a:chExt cx="10477500" cy="839819"/>
          </a:xfrm>
        </p:grpSpPr>
        <p:sp>
          <p:nvSpPr>
            <p:cNvPr id="11" name="body-heap-proof"/>
            <p:cNvSpPr/>
            <p:nvPr/>
          </p:nvSpPr>
          <p:spPr>
            <a:xfrm>
              <a:off x="827056" y="4572667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每行隐藏在后面的值，都不大于这一行当前露出的值。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所以当前露出项中最大的那个，也是所有未取项中的最大值。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580" y="5605177"/>
            <a:ext cx="10477500" cy="471773"/>
            <a:chOff x="828580" y="5605177"/>
            <a:chExt cx="10477500" cy="471773"/>
          </a:xfrm>
        </p:grpSpPr>
        <p:sp>
          <p:nvSpPr>
            <p:cNvPr id="13" name="body-heap-init"/>
            <p:cNvSpPr/>
            <p:nvPr/>
          </p:nvSpPr>
          <p:spPr>
            <a:xfrm>
              <a:off x="828580" y="5605177"/>
              <a:ext cx="10477500" cy="47177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堆里需要同时记住：值是多少、来自哪一个</a:t>
              </a:r>
              <a:r>
                <a:rPr lang="zh-CN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、它在本行排第几。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例7-7：一项候选还要记住：来自哪行、排第几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Candidate 中的 value 是值，index 是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下标，rank 是本行名次。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095625"/>
            <a:ext cx="10201911" cy="962709"/>
            <a:chOff x="980439" y="3095625"/>
            <a:chExt cx="10201911" cy="962709"/>
          </a:xfrm>
        </p:grpSpPr>
        <p:sp>
          <p:nvSpPr>
            <p:cNvPr id="9" name="Rectangle 9"/>
            <p:cNvSpPr/>
            <p:nvPr/>
          </p:nvSpPr>
          <p:spPr>
            <a:xfrm>
              <a:off x="990600" y="3095625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095625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priority_queue&lt;Candidate&gt; q;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i=0; i&lt;=n; ++i)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q.push({trie.kthXor(prefix[i],1),i,1});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095625"/>
            <a:ext cx="9525" cy="895398"/>
          </a:xfrm>
          <a:custGeom>
            <a:avLst/>
            <a:gdLst/>
            <a:ahLst/>
            <a:cxnLst/>
            <a:rect l="l" t="t" r="r" b="b"/>
            <a:pathLst>
              <a:path w="9525" h="895398">
                <a:moveTo>
                  <a:pt x="0" y="0"/>
                </a:moveTo>
                <a:lnTo>
                  <a:pt x="0" y="895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1815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05348"/>
            <a:ext cx="10202418" cy="744093"/>
            <a:chOff x="979932" y="430534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053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053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Candidate 的比较规则见完整代码页，按 value 让较大值在堆顶。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每行先放第 1 大，包含 prefix[0] 这一行。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例7-7：取出全局最大项，再补同一行的下一项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744093"/>
            <a:chOff x="979932" y="2286000"/>
            <a:chExt cx="10202418" cy="744093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下面放在执行 2k 次的循环中；answer 使用 ull，即 unsigned long long，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初始为 0。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171825"/>
            <a:ext cx="10201911" cy="1819959"/>
            <a:chOff x="980439" y="3171825"/>
            <a:chExt cx="10201911" cy="1819959"/>
          </a:xfrm>
        </p:grpSpPr>
        <p:sp>
          <p:nvSpPr>
            <p:cNvPr id="9" name="Rectangle 9"/>
            <p:cNvSpPr/>
            <p:nvPr/>
          </p:nvSpPr>
          <p:spPr>
            <a:xfrm>
              <a:off x="990600" y="3171825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171825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Candidate cur=q.top();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q.pop();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answer+=cur.value;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(cur.rank+1&lt;=n+1)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q.push({trie.kthXor(prefix[cur.index],cur.rank+1),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cur.index,cur.rank+1});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171825"/>
            <a:ext cx="9525" cy="1752648"/>
          </a:xfrm>
          <a:custGeom>
            <a:avLst/>
            <a:gdLst/>
            <a:ahLst/>
            <a:cxnLst/>
            <a:rect l="l" t="t" r="r" b="b"/>
            <a:pathLst>
              <a:path w="9525" h="1752648">
                <a:moveTo>
                  <a:pt x="0" y="0"/>
                </a:moveTo>
                <a:lnTo>
                  <a:pt x="0" y="1752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51149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5238798"/>
            <a:ext cx="10202418" cy="744093"/>
            <a:chOff x="979932" y="52387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52387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52387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cur.index 保持不变，只把本行名次增加 1。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每行最多 n+1 项，耗尽就不再补；最后输出 answer/2。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例7-7：弹出一项，只补同一行的下一名</a:t>
            </a:r>
          </a:p>
        </p:txBody>
      </p:sp>
      <p:sp>
        <p:nvSpPr>
          <p:cNvPr id="9" name="textbox-heap-code"/>
          <p:cNvSpPr/>
          <p:nvPr/>
        </p:nvSpPr>
        <p:spPr>
          <a:xfrm>
            <a:off x="1004602" y="2228464"/>
            <a:ext cx="10287000" cy="3581352"/>
          </a:xfrm>
          <a:prstGeom prst="roundRect">
            <a:avLst>
              <a:gd name="adj" fmla="val 2948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195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struct Candidate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uint value; int index,rank;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bool operator&lt;(const Candidate&amp; other) const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return value&lt;other.value;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}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};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ull answer=0;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for(long long t=0;t&lt;2*k;++t)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Candidate cur=q.top(); q.pop(); answer+=cur.value;</a:t>
            </a:r>
            <a:br/>
            <a:r>
              <a:rPr lang="zh-CN" sz="1900" dirty="0">
                <a:solidFill>
                  <a:schemeClr val="accent3"/>
                </a:solidFill>
                <a:latin typeface="Consolas"/>
                <a:ea typeface="Microsoft YaHei"/>
                <a:cs typeface="Consolas"/>
              </a:rPr>
              <a:t xml:space="preserve">    if(cur.rank+1&lt;=n+1)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q.push({trie.kthXor(prefix[cur.index],cur.rank+1),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        cur.index,cur.rank+1});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}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cout&lt;&lt;answer/2&lt;&lt;'\n';</a:t>
            </a:r>
          </a:p>
        </p:txBody>
      </p:sp>
      <p:sp>
        <p:nvSpPr>
          <p:cNvPr id="7" name="Freeform 7"/>
          <p:cNvSpPr/>
          <p:nvPr/>
        </p:nvSpPr>
        <p:spPr>
          <a:xfrm>
            <a:off x="890302" y="2228464"/>
            <a:ext cx="9525" cy="3484845"/>
          </a:xfrm>
          <a:custGeom>
            <a:avLst/>
            <a:gdLst/>
            <a:ahLst/>
            <a:cxnLst/>
            <a:rect l="l" t="t" r="r" b="b"/>
            <a:pathLst>
              <a:path w="9525" h="3484845">
                <a:moveTo>
                  <a:pt x="0" y="0"/>
                </a:moveTo>
                <a:lnTo>
                  <a:pt x="0" y="348484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10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这一题需要 32 位，累加还要更宽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05717"/>
            <a:ext cx="10477500" cy="839819"/>
            <a:chOff x="827056" y="2305717"/>
            <a:chExt cx="10477500" cy="839819"/>
          </a:xfrm>
        </p:grpSpPr>
        <p:sp>
          <p:nvSpPr>
            <p:cNvPr id="7" name="body-bit-width"/>
            <p:cNvSpPr/>
            <p:nvPr/>
          </p:nvSpPr>
          <p:spPr>
            <a:xfrm>
              <a:off x="827056" y="2305717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元素最大为 4294967295，也就是 2³²−1，第 31 位可能是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所以用 uint32_t，并从第 31 位开始，不能沿用上一例的 31 层。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448717"/>
            <a:ext cx="10477500" cy="839819"/>
            <a:chOff x="827056" y="3448717"/>
            <a:chExt cx="10477500" cy="839819"/>
          </a:xfrm>
        </p:grpSpPr>
        <p:sp>
          <p:nvSpPr>
            <p:cNvPr id="9" name="body-sum-width"/>
            <p:cNvSpPr/>
            <p:nvPr/>
          </p:nvSpPr>
          <p:spPr>
            <a:xfrm>
              <a:off x="827056" y="3448717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单个异或值能放进 32 位，很多项的和却可能超出。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answer 使用 unsigned long long，累加 2k 次后再除以 2。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4591717"/>
            <a:ext cx="10477500" cy="1370933"/>
            <a:chOff x="827056" y="4591717"/>
            <a:chExt cx="10477500" cy="1370933"/>
          </a:xfrm>
        </p:grpSpPr>
        <p:sp>
          <p:nvSpPr>
            <p:cNvPr id="11" name="body-candidate-count"/>
            <p:cNvSpPr/>
            <p:nvPr/>
          </p:nvSpPr>
          <p:spPr>
            <a:xfrm>
              <a:off x="827056" y="4591717"/>
              <a:ext cx="10477500" cy="1370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包含 s₀，一共 n+1 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，相同值也保留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次数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每一行只有 n+1 项，取完后不能再查询下一名。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全零、重复前缀和最高位为 1，分别检查这些条件。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前缀转换、Trie 排名与堆，怎样接成完整解法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05717"/>
            <a:ext cx="10477500" cy="801719"/>
            <a:chOff x="827056" y="2305717"/>
            <a:chExt cx="10477500" cy="801719"/>
          </a:xfrm>
        </p:grpSpPr>
        <p:sp>
          <p:nvSpPr>
            <p:cNvPr id="7" name="body-pair-proof"/>
            <p:cNvSpPr/>
            <p:nvPr/>
          </p:nvSpPr>
          <p:spPr>
            <a:xfrm>
              <a:off x="827056" y="2305717"/>
              <a:ext cx="10477500" cy="8017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子段转为不同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下标对；允许两个方向后，每个值有两份。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额外的自配对只产生 0，不改变前 2k 大的总和。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315367"/>
            <a:ext cx="10477500" cy="430244"/>
            <a:chOff x="827056" y="3315367"/>
            <a:chExt cx="10477500" cy="430244"/>
          </a:xfrm>
        </p:grpSpPr>
        <p:sp>
          <p:nvSpPr>
            <p:cNvPr id="9" name="body-rank-proof"/>
            <p:cNvSpPr/>
            <p:nvPr/>
          </p:nvSpPr>
          <p:spPr>
            <a:xfrm>
              <a:off x="827056" y="33153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计数 Trie 按需查询某一行的第 rank 大，不生成整行。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4096417"/>
            <a:ext cx="10477500" cy="801719"/>
            <a:chOff x="827056" y="4096417"/>
            <a:chExt cx="10477500" cy="801719"/>
          </a:xfrm>
        </p:grpSpPr>
        <p:sp>
          <p:nvSpPr>
            <p:cNvPr id="11" name="body-merge-proof"/>
            <p:cNvSpPr/>
            <p:nvPr/>
          </p:nvSpPr>
          <p:spPr>
            <a:xfrm>
              <a:off x="827056" y="4096417"/>
              <a:ext cx="10477500" cy="8017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最大堆每次取出全局下一大，再补上同一行的下一项。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取满 2k 项后，总和除以 2。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56" y="5134642"/>
            <a:ext cx="10477500" cy="951833"/>
            <a:chOff x="827056" y="5134642"/>
            <a:chExt cx="10477500" cy="951833"/>
          </a:xfrm>
        </p:grpSpPr>
        <p:sp>
          <p:nvSpPr>
            <p:cNvPr id="13" name="body-complexity"/>
            <p:cNvSpPr/>
            <p:nvPr/>
          </p:nvSpPr>
          <p:spPr>
            <a:xfrm>
              <a:off x="827056" y="5134642"/>
              <a:ext cx="10477500" cy="9518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时间 O((n+k)log A+k log n)，空间 O(n log A)，本题位数为 32。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前一部分是按位操作，后一部分是最大堆的弹出与插入。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模拟练习：重复值也要占名次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300"/>
            <a:ext cx="10202925" cy="782652"/>
            <a:chOff x="979425" y="24003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4003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4003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查询数 x=1，候选为 0、0、1、3。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2、3 大异或值分别是多少？如果删掉一份 0，第 3 大又是多少？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42386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4572000"/>
            <a:ext cx="10202925" cy="782652"/>
            <a:chOff x="979425" y="4572000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原异或值为 2、1、1、0，第 2、3 大都为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删掉一份 0 后变成 2、1、0，第 3 大为 0，所以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次数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不能去掉。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0-1字典树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同一份子树计数，也能找第 k 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15242"/>
            <a:ext cx="10477500" cy="858869"/>
            <a:chOff x="827056" y="2315242"/>
            <a:chExt cx="10477500" cy="858869"/>
          </a:xfrm>
        </p:grpSpPr>
        <p:sp>
          <p:nvSpPr>
            <p:cNvPr id="7" name="body-two-orders"/>
            <p:cNvSpPr/>
            <p:nvPr/>
          </p:nvSpPr>
          <p:spPr>
            <a:xfrm>
              <a:off x="827056" y="2315242"/>
              <a:ext cx="10477500" cy="8588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按数值找第 k 小：0 分支的数更小，先看那里有几项。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按异或找第 k 大：反位分支的结果更大，先看那里有几项。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543967"/>
            <a:ext cx="10477500" cy="858869"/>
            <a:chOff x="827056" y="3543967"/>
            <a:chExt cx="10477500" cy="858869"/>
          </a:xfrm>
        </p:grpSpPr>
        <p:sp>
          <p:nvSpPr>
            <p:cNvPr id="9" name="body-updates"/>
            <p:cNvSpPr/>
            <p:nvPr/>
          </p:nvSpPr>
          <p:spPr>
            <a:xfrm>
              <a:off x="827056" y="3543967"/>
              <a:ext cx="10477500" cy="8588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插入时沿路径加 count，删除时沿路径减 count。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孩子编号还在、count 却为 0 的分支，已经没有可选元素。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4791742"/>
            <a:ext cx="10477500" cy="1237583"/>
            <a:chOff x="827056" y="4791742"/>
            <a:chExt cx="10477500" cy="1237583"/>
          </a:xfrm>
        </p:grpSpPr>
        <p:sp>
          <p:nvSpPr>
            <p:cNvPr id="11" name="body-signed-values"/>
            <p:cNvSpPr/>
            <p:nvPr/>
          </p:nvSpPr>
          <p:spPr>
            <a:xfrm>
              <a:off x="827056" y="4791742"/>
              <a:ext cx="10477500" cy="12375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若允许负数，要先统一作保序编码，例如在范围允许时加固定偏移。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再用计数完成插入、删除、排名、第 k 小、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前驱和后继。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section-title Placeholder Carrier"/>
          <p:cNvSpPr/>
          <p:nvPr/>
        </p:nvSpPr>
        <p:spPr>
          <a:xfrm>
            <a:off x="971550" y="2322195"/>
            <a:ext cx="104775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9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课后习题：先把每道题要处理的对象说清楚</a:t>
            </a:r>
          </a:p>
        </p:txBody>
      </p:sp>
      <p:sp>
        <p:nvSpPr>
          <p:cNvPr id="7" name="section-description Placeholder Carrier"/>
          <p:cNvSpPr/>
          <p:nvPr>
            <p:ph type="body" idx="2"/>
          </p:nvPr>
        </p:nvSpPr>
        <p:spPr>
          <a:xfrm>
            <a:off x="1009650" y="3905250"/>
            <a:ext cx="10477500" cy="1752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先读题，再用小数据试一遍，确认究竟要数什么、选什么。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8、9 还用到可持久化与树路径，先理解转换，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相关内容学完后再完成实现。</a:t>
            </a:r>
          </a:p>
        </p:txBody>
      </p:sp>
    </p:spTree>
  </p:cSld>
  <p:clrMapOvr>
    <a:masterClrMapping/>
  </p:clrMapOvr>
  <p:transition p14:dur="400">
    <p:fade/>
  </p:transition>
</p:sld>
</file>

<file path=ppt/slides/slide10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习题1 最长前缀：题目与输入输出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给定若干原语，每个原语可以使用任意多次，也可以不用。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求序列 S 最长的一个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，使它能由这些原语依次拼成。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先输入原语，以单独的 . 结束；随后是可能分多行给出的大写序列 S。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拼接这些行后处理，输出能拼出的最长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长度。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原语≤200个，每个长≤10；|S|≤20万。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0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习题1 最长前缀：原题样例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967550"/>
            <a:chOff x="980313" y="2647950"/>
            <a:chExt cx="5249037" cy="96755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9572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9572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 AB BA CA BBC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.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ABABACABAABC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11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6482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762500"/>
            <a:ext cx="10202418" cy="753618"/>
            <a:chOff x="979932" y="4762500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7625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7625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AB|AB|A|CA|BA|AB 能拼出前 11 个字符 ABABACABAAB。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最后一个 C 无法继续拼接，因此输出 11，不要求整个序列可拼出。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习题1 最长前缀：哪些位置可以由原语拼到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05717"/>
            <a:ext cx="10477500" cy="885158"/>
            <a:chOff x="827056" y="2305717"/>
            <a:chExt cx="10477500" cy="885158"/>
          </a:xfrm>
        </p:grpSpPr>
        <p:sp>
          <p:nvSpPr>
            <p:cNvPr id="7" name="body-hint"/>
            <p:cNvSpPr/>
            <p:nvPr/>
          </p:nvSpPr>
          <p:spPr>
            <a:xfrm>
              <a:off x="827056" y="2305717"/>
              <a:ext cx="10477500" cy="8851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先记录 f[i]：前 i 个字符能否由给定原语拼出。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只有 f[i] 为真，才从下标 i 开始尝试接下一段原语。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677317"/>
            <a:ext cx="10477500" cy="1399508"/>
            <a:chOff x="827056" y="3677317"/>
            <a:chExt cx="10477500" cy="1399508"/>
          </a:xfrm>
        </p:grpSpPr>
        <p:sp>
          <p:nvSpPr>
            <p:cNvPr id="9" name="body-answer"/>
            <p:cNvSpPr/>
            <p:nvPr/>
          </p:nvSpPr>
          <p:spPr>
            <a:xfrm>
              <a:off x="827056" y="3677317"/>
              <a:ext cx="10477500" cy="13995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空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可达，f[0]=true。把原语放进 Trie，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从可达位置向后读，遇到一个终止结点，就标记新的长度可达。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原语最长为 10，每个位置最多向后尝试 10 个字符。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553742"/>
            <a:ext cx="10477500" cy="504158"/>
            <a:chOff x="827056" y="5553742"/>
            <a:chExt cx="10477500" cy="504158"/>
          </a:xfrm>
        </p:grpSpPr>
        <p:sp>
          <p:nvSpPr>
            <p:cNvPr id="11" name="body-key-answer"/>
            <p:cNvSpPr/>
            <p:nvPr/>
          </p:nvSpPr>
          <p:spPr>
            <a:xfrm>
              <a:off x="827056" y="5553742"/>
              <a:ext cx="10477500" cy="5041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按长度从小到大处理，输出最大的可达长度，不要求整串都能拼出。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习题2 测试：题目与输入输出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给出三个字符串，构造尽量短的新字符串，使三个串都作为连续子串出现。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允许它们在新串中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重叠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，输出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最短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可能长度。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输入三行，每行一个仅含小写字母的字符串。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输出能同时包含这三个串的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最短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字符串长度。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三个串</a:t>
              </a: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，每个长度≤10万。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习题2 测试：原题样例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967550"/>
            <a:chOff x="980313" y="2647950"/>
            <a:chExt cx="5249037" cy="96755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9572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9572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ab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bc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cd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6482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762500"/>
            <a:ext cx="10202418" cy="753618"/>
            <a:chOff x="979932" y="4762500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7625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7625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ab、bc、cd 可以依次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重叠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，拼成 abcd，长度为 4。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三个不同相邻片段不能同时放进更短的串中。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习题2 测试：先去掉已被包含的串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05717"/>
            <a:ext cx="10477500" cy="858869"/>
            <a:chOff x="827056" y="2305717"/>
            <a:chExt cx="10477500" cy="858869"/>
          </a:xfrm>
        </p:grpSpPr>
        <p:sp>
          <p:nvSpPr>
            <p:cNvPr id="7" name="body-hint"/>
            <p:cNvSpPr/>
            <p:nvPr/>
          </p:nvSpPr>
          <p:spPr>
            <a:xfrm>
              <a:off x="827056" y="2305717"/>
              <a:ext cx="10477500" cy="8588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ab 已经出现在 abc 中，安排好 abc 就同时包含 ab。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先处理这种包含关系，再决定剩下几个串怎样连接。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658267"/>
            <a:ext cx="10477500" cy="1389983"/>
            <a:chOff x="827056" y="3658267"/>
            <a:chExt cx="10477500" cy="1389983"/>
          </a:xfrm>
        </p:grpSpPr>
        <p:sp>
          <p:nvSpPr>
            <p:cNvPr id="9" name="body-answer"/>
            <p:cNvSpPr/>
            <p:nvPr/>
          </p:nvSpPr>
          <p:spPr>
            <a:xfrm>
              <a:off x="827056" y="3658267"/>
              <a:ext cx="10477500" cy="13899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互相包含的相同串只保留一份，再删除被别的串包含的串。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枚举剩余串的排列，至多 6 种；每次尽量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重叠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相邻两串的后缀与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8675" y="5381625"/>
            <a:ext cx="10477500" cy="809625"/>
            <a:chOff x="828675" y="5381625"/>
            <a:chExt cx="10477500" cy="809625"/>
          </a:xfrm>
        </p:grpSpPr>
        <p:sp>
          <p:nvSpPr>
            <p:cNvPr id="11" name="body-minimum"/>
            <p:cNvSpPr/>
            <p:nvPr/>
          </p:nvSpPr>
          <p:spPr>
            <a:xfrm>
              <a:off x="828675" y="5381625"/>
              <a:ext cx="10477500" cy="809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每个排列用“总长度减去相邻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重叠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长度”得到结果，取最小值；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匹配与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重叠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可用 KMP。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习题3 单词的周期：题目与输入输出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 S 的每一个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A，找它的最长周期 Q：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Q 是 A 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真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，且 A 是 Q+Q 的前缀；不存在时长度记 0。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输入长度 k 和小写字符串 S。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 S 的全部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非空前缀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各自最大周期长度之和。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1≤k≤100万；答案使用 </a:t>
              </a: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64 位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整数。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习题3 单词的周期：原题样例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681800"/>
            <a:chOff x="980313" y="2647950"/>
            <a:chExt cx="5249037" cy="68180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8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babababa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24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6482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762500"/>
            <a:ext cx="10202418" cy="753618"/>
            <a:chOff x="979932" y="4762500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7625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7625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babababa 的各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贡献依次为 0、0、2、2、4、4、6、6。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相加得到 24；这里每个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要取最大周期。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同样是 aaaaa，这次要让周期尽量长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本题要求 Q 短于原串，而且 Q+Q 的开头能覆盖原串 aaaaa。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1135077"/>
            <a:chOff x="979425" y="3286125"/>
            <a:chExt cx="10202925" cy="1135077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 Q=aaaa，重复成 aaaaaaaa，前 5 个字符正好是原串，Q 长 4。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它只对应 1 个 a 的 border；若选长 4 的 border，周期会缩成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所以这次要选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最短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border，和无线传输的目标不同。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753618"/>
            <a:chOff x="979932" y="5095875"/>
            <a:chExt cx="10202418" cy="7536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最短非空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border 若长过半串，两端的重叠部分又是更短的非空 border，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产生矛盾。因此对应的周期重复两次足以覆盖原串。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习题3 单词的周期：这次要选最长的周期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05717"/>
            <a:ext cx="10477500" cy="904208"/>
            <a:chOff x="827056" y="2305717"/>
            <a:chExt cx="10477500" cy="904208"/>
          </a:xfrm>
        </p:grpSpPr>
        <p:sp>
          <p:nvSpPr>
            <p:cNvPr id="7" name="body-hint"/>
            <p:cNvSpPr/>
            <p:nvPr/>
          </p:nvSpPr>
          <p:spPr>
            <a:xfrm>
              <a:off x="827056" y="2305717"/>
              <a:ext cx="10477500" cy="9042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本题的周期 Q 必须是当前串的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真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而且当前串必须能完整出现在 Q+Q 的开头。每个前缀要取最大的周期长度。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677317"/>
            <a:ext cx="10477500" cy="1380458"/>
            <a:chOff x="827056" y="3677317"/>
            <a:chExt cx="10477500" cy="1380458"/>
          </a:xfrm>
        </p:grpSpPr>
        <p:sp>
          <p:nvSpPr>
            <p:cNvPr id="9" name="body-answer"/>
            <p:cNvSpPr/>
            <p:nvPr/>
          </p:nvSpPr>
          <p:spPr>
            <a:xfrm>
              <a:off x="827056" y="3677317"/>
              <a:ext cx="10477500" cy="13804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周期长度=当前串长−border 长度，这次选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最短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border。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若当前长度为 len，最短正 border 长 b，贡献就是 len−b。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没有非空 border 时，不存在合法周期，贡献为 0。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8580" y="5500402"/>
            <a:ext cx="10477500" cy="657320"/>
            <a:chOff x="828580" y="5500402"/>
            <a:chExt cx="10477500" cy="657320"/>
          </a:xfrm>
        </p:grpSpPr>
        <p:sp>
          <p:nvSpPr>
            <p:cNvPr id="11" name="body-implementation"/>
            <p:cNvSpPr/>
            <p:nvPr/>
          </p:nvSpPr>
          <p:spPr>
            <a:xfrm>
              <a:off x="828580" y="5500402"/>
              <a:ext cx="10477500" cy="6573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18"/>
                </a:lnSpc>
              </a:pP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借助已算好的</a:t>
              </a:r>
              <a:r>
                <a:rPr lang="zh-CN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最短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border 递推，避免逐</a:t>
              </a:r>
              <a:r>
                <a:rPr lang="zh-CN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反复走整条链。</a:t>
              </a:r>
              <a:br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把所有前缀的贡献相加，答案用 64 位整数。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习题4 动物园：题目与输入输出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对每个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，数出同时是它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和后缀、且两处不重叠的非空串数量 num。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输出所有 (num+1) 的乘积，对 10⁹+7 取模。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输入测试组数 T，随后 T 个小写字符串。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每组输出一个乘积结果，单独一行。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T≤5，每串长度≤100万。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习题4 动物园：原题样例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1253300"/>
            <a:chOff x="980313" y="2647950"/>
            <a:chExt cx="5249037" cy="125330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aaaaa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ab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abcababc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967550"/>
            <a:chOff x="6657213" y="2647950"/>
            <a:chExt cx="4487037" cy="9675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9572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9572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36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32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6482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762500"/>
            <a:ext cx="10202418" cy="753618"/>
            <a:chOff x="979932" y="4762500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7625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7625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aaaaa 的 num 依次为 0、1、1、2、2，乘积为 1×2×2×3×3=36。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ab 没有合法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border，结果为 1；abcababc 的结果为 32。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习题4 动物园：相同两端，还不能重叠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05717"/>
            <a:ext cx="10477500" cy="875633"/>
            <a:chOff x="827056" y="2305717"/>
            <a:chExt cx="10477500" cy="875633"/>
          </a:xfrm>
        </p:grpSpPr>
        <p:sp>
          <p:nvSpPr>
            <p:cNvPr id="7" name="body-hint"/>
            <p:cNvSpPr/>
            <p:nvPr/>
          </p:nvSpPr>
          <p:spPr>
            <a:xfrm>
              <a:off x="827056" y="2305717"/>
              <a:ext cx="10477500" cy="875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aaaa：两端各取 a、各取 aa 都不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重叠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各取 aaa 则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重叠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。因此合法 border 长 j 必须满足 2j≤len。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572542"/>
            <a:ext cx="10477500" cy="1380458"/>
            <a:chOff x="827056" y="3572542"/>
            <a:chExt cx="10477500" cy="1380458"/>
          </a:xfrm>
        </p:grpSpPr>
        <p:sp>
          <p:nvSpPr>
            <p:cNvPr id="9" name="body-answer"/>
            <p:cNvSpPr/>
            <p:nvPr/>
          </p:nvSpPr>
          <p:spPr>
            <a:xfrm>
              <a:off x="827056" y="3572542"/>
              <a:ext cx="10477500" cy="13804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预处理 cnt[0]=0，cnt[len]=cnt[pi[len−1]]+1。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cnt[len] 统计这一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及其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border 链，共有多少项。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回退到满足 2j≤len 的最长 border 后，合法非空 border 数量为 cnt[j]。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401342"/>
            <a:ext cx="10477500" cy="759882"/>
            <a:chOff x="827056" y="5401342"/>
            <a:chExt cx="10477500" cy="759882"/>
          </a:xfrm>
        </p:grpSpPr>
        <p:sp>
          <p:nvSpPr>
            <p:cNvPr id="11" name="body-product"/>
            <p:cNvSpPr/>
            <p:nvPr/>
          </p:nvSpPr>
          <p:spPr>
            <a:xfrm>
              <a:off x="827056" y="5401342"/>
              <a:ext cx="10477500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的因子为 cnt[j]+1，把全部因子相乘，对 10⁹+7 取模。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多出的 1 对应不选择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border。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习题5 会议座位：题目与输入输出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给出同一批老师的原座位顺序和新顺序。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原来左边的人现在排到右边，每一对这样的老师贡献 1；求总交换值。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n，随后两行各给 n 个姓名，分别表示原顺序与新顺序。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两行包含相同的人，每个姓名唯一；输出顺序颠倒的对数。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n≤10万；姓名长≤5，只含大小写字母，区分大小写。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习题5 会议座位：原题样例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967550"/>
            <a:chOff x="980313" y="2647950"/>
            <a:chExt cx="5249037" cy="96755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9572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9572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Stan Kyle Kenny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Kyle Stan Kenny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6482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762500"/>
            <a:ext cx="10202418" cy="753618"/>
            <a:chOff x="979932" y="4762500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7625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7625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原顺序 Stan、Kyle、Kenny，改成 Kyle、Stan、Kenny。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只有 Stan 与 Kyle 的先后次序颠倒，所以答案为 1。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习题5 会议座位：把姓名换回原座位编号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05717"/>
            <a:ext cx="10477500" cy="894683"/>
            <a:chOff x="827056" y="2305717"/>
            <a:chExt cx="10477500" cy="894683"/>
          </a:xfrm>
        </p:grpSpPr>
        <p:sp>
          <p:nvSpPr>
            <p:cNvPr id="7" name="body-hint"/>
            <p:cNvSpPr/>
            <p:nvPr/>
          </p:nvSpPr>
          <p:spPr>
            <a:xfrm>
              <a:off x="827056" y="2305717"/>
              <a:ext cx="10477500" cy="8946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按原座位从左到右编号 1～n。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新座位表中的每个姓名，都换成它的原编号，就得到一个排列。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677317"/>
            <a:ext cx="10477500" cy="1399508"/>
            <a:chOff x="827056" y="3677317"/>
            <a:chExt cx="10477500" cy="1399508"/>
          </a:xfrm>
        </p:grpSpPr>
        <p:sp>
          <p:nvSpPr>
            <p:cNvPr id="9" name="body-answer"/>
            <p:cNvSpPr/>
            <p:nvPr/>
          </p:nvSpPr>
          <p:spPr>
            <a:xfrm>
              <a:off x="827056" y="3677317"/>
              <a:ext cx="10477500" cy="13995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建立“姓名到原编号”的映射，姓名区分大小写。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新排列中的逆序对数，就是题目要求的总交换值。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可以用树状数组或归并排序，在 O(n log n) 时间内统计。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8675" y="5381625"/>
            <a:ext cx="10477500" cy="809625"/>
            <a:chOff x="828675" y="5381625"/>
            <a:chExt cx="10477500" cy="809625"/>
          </a:xfrm>
        </p:grpSpPr>
        <p:sp>
          <p:nvSpPr>
            <p:cNvPr id="11" name="body-details"/>
            <p:cNvSpPr/>
            <p:nvPr/>
          </p:nvSpPr>
          <p:spPr>
            <a:xfrm>
              <a:off x="828675" y="5381625"/>
              <a:ext cx="10477500" cy="809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答案用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64 位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整数。若用相邻交换恢复原顺序，每次只能消去一个逆序对。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习题6 秘密信道：题目与输入输出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已知 M 条二进制消息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，以及 N 条待查询暗号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若两串前 min(长度) 位完全相同，就认为相容；逐暗号统计相容消息数。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M、N；先给 M 条消息，再给 N 条暗号。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每行先给长度，再给空格分隔的 0、1；每个暗号输出一个数量。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M、N≤5万，单串长≤1万；全部消息与暗号位数总和≤50万。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习题6 秘密信道：原题样例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313" y="2266950"/>
            <a:ext cx="3296412" cy="396050"/>
            <a:chOff x="980313" y="2266950"/>
            <a:chExt cx="3296412" cy="396050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输入（前半）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61713" y="2266950"/>
            <a:ext cx="3296412" cy="396050"/>
            <a:chOff x="4561713" y="2266950"/>
            <a:chExt cx="3296412" cy="396050"/>
          </a:xfrm>
        </p:grpSpPr>
        <p:sp>
          <p:nvSpPr>
            <p:cNvPr id="9" name="Rectangle 9"/>
            <p:cNvSpPr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输入（接左列）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6463" y="2266950"/>
            <a:ext cx="2867787" cy="396050"/>
            <a:chOff x="8276463" y="2266950"/>
            <a:chExt cx="2867787" cy="396050"/>
          </a:xfrm>
        </p:grpSpPr>
        <p:sp>
          <p:nvSpPr>
            <p:cNvPr id="12" name="Rectangle 12"/>
            <p:cNvSpPr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949" y="2714625"/>
            <a:ext cx="3295776" cy="1476453"/>
            <a:chOff x="980949" y="2714625"/>
            <a:chExt cx="3295776" cy="1476453"/>
          </a:xfrm>
        </p:grpSpPr>
        <p:sp>
          <p:nvSpPr>
            <p:cNvPr id="15" name="Rectangle 15"/>
            <p:cNvSpPr/>
            <p:nvPr/>
          </p:nvSpPr>
          <p:spPr>
            <a:xfrm>
              <a:off x="9906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906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4 5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3 0 1 0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1 1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3 1 0 0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3 1 1 0 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562349" y="2714625"/>
            <a:ext cx="3295776" cy="1476453"/>
            <a:chOff x="4562349" y="2714625"/>
            <a:chExt cx="3295776" cy="1476453"/>
          </a:xfrm>
        </p:grpSpPr>
        <p:sp>
          <p:nvSpPr>
            <p:cNvPr id="18" name="Rectangle 18"/>
            <p:cNvSpPr/>
            <p:nvPr/>
          </p:nvSpPr>
          <p:spPr>
            <a:xfrm>
              <a:off x="45720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45720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1 0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1 1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2 0 1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5 0 1 0 0 1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2 1 1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277099" y="2714625"/>
            <a:ext cx="2867151" cy="1476453"/>
            <a:chOff x="8277099" y="2714625"/>
            <a:chExt cx="2867151" cy="1476453"/>
          </a:xfrm>
        </p:grpSpPr>
        <p:sp>
          <p:nvSpPr>
            <p:cNvPr id="21" name="Rectangle 21"/>
            <p:cNvSpPr/>
            <p:nvPr/>
          </p:nvSpPr>
          <p:spPr>
            <a:xfrm>
              <a:off x="8286750" y="2714625"/>
              <a:ext cx="2857500" cy="14668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286750" y="2714625"/>
              <a:ext cx="2857500" cy="1466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1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3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1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1 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990600" y="46482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7" name="Group 27"/>
          <p:cNvGrpSpPr/>
          <p:nvPr/>
        </p:nvGrpSpPr>
        <p:grpSpPr>
          <a:xfrm>
            <a:off x="979932" y="4762500"/>
            <a:ext cx="10202418" cy="753618"/>
            <a:chOff x="979932" y="4762500"/>
            <a:chExt cx="10202418" cy="753618"/>
          </a:xfrm>
        </p:grpSpPr>
        <p:sp>
          <p:nvSpPr>
            <p:cNvPr id="25" name="Rectangle 25"/>
            <p:cNvSpPr/>
            <p:nvPr/>
          </p:nvSpPr>
          <p:spPr>
            <a:xfrm>
              <a:off x="990600" y="47625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0600" y="47625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暗号 1 匹配 1、100、110，共 3 条；暗号 11 匹配 1、110，共 2 条。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另外三个暗号各匹配 1 条，输出依次为 1、3、1、1、2。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习题6 秘密信道：较短消息必须完全对上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05717"/>
            <a:ext cx="10477500" cy="875633"/>
            <a:chOff x="827056" y="2305717"/>
            <a:chExt cx="10477500" cy="875633"/>
          </a:xfrm>
        </p:grpSpPr>
        <p:sp>
          <p:nvSpPr>
            <p:cNvPr id="7" name="body-hint"/>
            <p:cNvSpPr/>
            <p:nvPr/>
          </p:nvSpPr>
          <p:spPr>
            <a:xfrm>
              <a:off x="827056" y="2305717"/>
              <a:ext cx="10477500" cy="875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例如查询 01，已知消息 0、01、010 都相容，10 不相容。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要么消息是查询的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，要么查询是消息的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658267"/>
            <a:ext cx="10477500" cy="1380458"/>
            <a:chOff x="827056" y="3658267"/>
            <a:chExt cx="10477500" cy="1380458"/>
          </a:xfrm>
        </p:grpSpPr>
        <p:sp>
          <p:nvSpPr>
            <p:cNvPr id="9" name="body-answer"/>
            <p:cNvSpPr/>
            <p:nvPr/>
          </p:nvSpPr>
          <p:spPr>
            <a:xfrm>
              <a:off x="827056" y="3658267"/>
              <a:ext cx="10477500" cy="13804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结点保存 endCount 和子树总数 count。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沿查询路径，累加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较短的终止消息；完整走到末端后，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再加该结点子树中的全部消息数，包括等长消息。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496592"/>
            <a:ext cx="10477500" cy="580358"/>
            <a:chOff x="827056" y="5496592"/>
            <a:chExt cx="10477500" cy="580358"/>
          </a:xfrm>
        </p:grpSpPr>
        <p:sp>
          <p:nvSpPr>
            <p:cNvPr id="11" name="body-count-once"/>
            <p:cNvSpPr/>
            <p:nvPr/>
          </p:nvSpPr>
          <p:spPr>
            <a:xfrm>
              <a:off x="827056" y="5496592"/>
              <a:ext cx="10477500" cy="5803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中途断边就停止，只保留已累计的短消息。相同消息重复出现，要分别计数。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习题7 阅读理解：题目与输入输出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给出若干文章，再查询若干完整单词。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对每个词，列出包含它的文章编号；同一篇出现多次，也只输出一次编号。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N，随后 N 行，每行先给单词数，再给该篇的单词。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再输入 M 与 M 个查询词；逐词输出升序文章编号，无结果时输出空行。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N≤1000，M≤1万；每篇≤5000字符，单词长≤20，仅含小写字母。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习题7 阅读理解：原题样例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949" y="2686050"/>
            <a:ext cx="10201401" cy="2857578"/>
            <a:chOff x="980949" y="2686050"/>
            <a:chExt cx="10201401" cy="2857578"/>
          </a:xfrm>
        </p:grpSpPr>
        <p:sp>
          <p:nvSpPr>
            <p:cNvPr id="9" name="Rectangle 9"/>
            <p:cNvSpPr/>
            <p:nvPr/>
          </p:nvSpPr>
          <p:spPr>
            <a:xfrm>
              <a:off x="990600" y="2686050"/>
              <a:ext cx="10191750" cy="284792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86050"/>
              <a:ext cx="10191750" cy="28479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9 you are a good boy ha ha o yeah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13 o my god you like bleach naruto one piece and so do i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11 but i do not think you will get all the points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you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all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naruto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习题7 阅读理解：样例输出怎样得到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932" y="2714625"/>
            <a:ext cx="10202418" cy="1629918"/>
            <a:chOff x="979932" y="2714625"/>
            <a:chExt cx="10202418" cy="1629918"/>
          </a:xfrm>
        </p:grpSpPr>
        <p:sp>
          <p:nvSpPr>
            <p:cNvPr id="9" name="Rectangle 9"/>
            <p:cNvSpPr/>
            <p:nvPr/>
          </p:nvSpPr>
          <p:spPr>
            <a:xfrm>
              <a:off x="990600" y="2714625"/>
              <a:ext cx="10191750" cy="16192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714625"/>
              <a:ext cx="10191750" cy="1619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1 2 3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4577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4572000"/>
            <a:ext cx="10202418" cy="753618"/>
            <a:chOff x="979932" y="4572000"/>
            <a:chExt cx="10202418" cy="753618"/>
          </a:xfrm>
        </p:grpSpPr>
        <p:sp>
          <p:nvSpPr>
            <p:cNvPr id="13" name="Rectangle 13"/>
            <p:cNvSpPr/>
            <p:nvPr/>
          </p:nvSpPr>
          <p:spPr>
            <a:xfrm>
              <a:off x="990600" y="4572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5720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you 出现在第 1、2、3 篇，i 出现在第 2、3 篇，o 出现在第 1、2 篇。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all 只在第 3 篇，naruto 只在第 2 篇；编号不重复。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习题7 阅读理解：每个词保存出现过的文章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05717"/>
            <a:ext cx="10477500" cy="875633"/>
            <a:chOff x="827056" y="2305717"/>
            <a:chExt cx="10477500" cy="875633"/>
          </a:xfrm>
        </p:grpSpPr>
        <p:sp>
          <p:nvSpPr>
            <p:cNvPr id="7" name="body-hint"/>
            <p:cNvSpPr/>
            <p:nvPr/>
          </p:nvSpPr>
          <p:spPr>
            <a:xfrm>
              <a:off x="827056" y="2305717"/>
              <a:ext cx="10477500" cy="875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查询某个完整单词在哪些文章出现。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同一篇文章出现多次，只输出一次文章编号，不能当作词频统计。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667792"/>
            <a:ext cx="10477500" cy="1418558"/>
            <a:chOff x="827056" y="3667792"/>
            <a:chExt cx="10477500" cy="1418558"/>
          </a:xfrm>
        </p:grpSpPr>
        <p:sp>
          <p:nvSpPr>
            <p:cNvPr id="9" name="body-answer"/>
            <p:cNvSpPr/>
            <p:nvPr/>
          </p:nvSpPr>
          <p:spPr>
            <a:xfrm>
              <a:off x="827056" y="3667792"/>
              <a:ext cx="10477500" cy="14185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 Trie 的完整单词末端，保存包含该词的文章编号集合或位集。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读文章时加入编号并去重，查询时按编号从小到大输出。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544217"/>
            <a:ext cx="10477500" cy="504158"/>
            <a:chOff x="827056" y="5544217"/>
            <a:chExt cx="10477500" cy="504158"/>
          </a:xfrm>
        </p:grpSpPr>
        <p:sp>
          <p:nvSpPr>
            <p:cNvPr id="11" name="body-terminal"/>
            <p:cNvSpPr/>
            <p:nvPr/>
          </p:nvSpPr>
          <p:spPr>
            <a:xfrm>
              <a:off x="827056" y="5544217"/>
              <a:ext cx="10477500" cy="5041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只有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路径不算找到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完整词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。没有对应文章，按题意输出一个空行。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 最大异或和：题目与输入输出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维护非负序列，可在末尾追加数字，当前长度为 N。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 l、r、x：选 l≤p≤r，使 a[p] xor … xor a[N] xor x 最大。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N、M、N 个初值，再给 M 次操作：A x 追加；Q l r x 查询。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 Q 输出最大异或值，单独一行；查询使用当时的最新序列。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N、M≤30万；初值与追加值范围按原题为 0～1千万。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 最大异或和：原题样例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2110550"/>
            <a:chOff x="980313" y="2647950"/>
            <a:chExt cx="5249037" cy="211055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21002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21002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2 6 4 3 6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A 1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Q 3 5 4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 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Q 5 7 0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Q 3 6 6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967550"/>
            <a:chOff x="6657213" y="2647950"/>
            <a:chExt cx="4487037" cy="9675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9572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9572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6251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976812"/>
            <a:ext cx="10202418" cy="753618"/>
            <a:chOff x="979932" y="4976812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97681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97681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追加 1 后，第一次查询取 p=3，得到 4；再追加 4，第二次取 p=6，得到 5。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最后一次取 p=4，得到 6，因此依次输出 4、5、6。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 最大异或和：先固定查询中不变的部分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05717"/>
            <a:ext cx="10477500" cy="839819"/>
            <a:chOff x="827056" y="2305717"/>
            <a:chExt cx="10477500" cy="839819"/>
          </a:xfrm>
        </p:grpSpPr>
        <p:sp>
          <p:nvSpPr>
            <p:cNvPr id="7" name="body-hint"/>
            <p:cNvSpPr/>
            <p:nvPr/>
          </p:nvSpPr>
          <p:spPr>
            <a:xfrm>
              <a:off x="827056" y="2305717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查询时，当前长度为 N，允许起点 p 在 [l,r] 中选择。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a[p] xor … xor a[N] xor x，等于 s[p−1] xor (s[N] xor x)。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553492"/>
            <a:ext cx="10477500" cy="1399508"/>
            <a:chOff x="827056" y="3553492"/>
            <a:chExt cx="10477500" cy="1399508"/>
          </a:xfrm>
        </p:grpSpPr>
        <p:sp>
          <p:nvSpPr>
            <p:cNvPr id="9" name="body-answer"/>
            <p:cNvSpPr/>
            <p:nvPr/>
          </p:nvSpPr>
          <p:spPr>
            <a:xfrm>
              <a:off x="827056" y="3553492"/>
              <a:ext cx="10477500" cy="13995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固定查询数 s[N] xor x，候选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下标就是 [l−1,r−1]。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下标建立可持久化 Trie，用两个版本的计数差限制候选，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再逐位选最大异或；追加元素时创建新版本。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420392"/>
            <a:ext cx="10477500" cy="754094"/>
            <a:chOff x="827056" y="5420392"/>
            <a:chExt cx="10477500" cy="754094"/>
          </a:xfrm>
        </p:grpSpPr>
        <p:sp>
          <p:nvSpPr>
            <p:cNvPr id="11" name="body-prerequisite"/>
            <p:cNvSpPr/>
            <p:nvPr/>
          </p:nvSpPr>
          <p:spPr>
            <a:xfrm>
              <a:off x="827056" y="5420392"/>
              <a:ext cx="10477500" cy="7540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实现要用可持久化。版本包含 s₀，候选是 [l−1,r−1]，不能误写成 [l,r]。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习题9 异或：题目与输入输出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有一棵以 1 为根的树，每个结点有点权。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在指定子树或指定两点路径中选一个结点，使它的点权 xor z 最大。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n、q、n 个点权、n−1 条边。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x z 查 x 的子树；2 x y z 查 x 到 y 的路径。逐次输出最大值。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n、q≤10万；点权和查询数为 1～2³⁰−1。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习题9 异或：原题样例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313" y="2266950"/>
            <a:ext cx="3296412" cy="396050"/>
            <a:chOff x="980313" y="2266950"/>
            <a:chExt cx="3296412" cy="396050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输入（前半）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61713" y="2266950"/>
            <a:ext cx="3296412" cy="396050"/>
            <a:chOff x="4561713" y="2266950"/>
            <a:chExt cx="3296412" cy="396050"/>
          </a:xfrm>
        </p:grpSpPr>
        <p:sp>
          <p:nvSpPr>
            <p:cNvPr id="9" name="Rectangle 9"/>
            <p:cNvSpPr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输入（接左列）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6463" y="2266950"/>
            <a:ext cx="2867787" cy="396050"/>
            <a:chOff x="8276463" y="2266950"/>
            <a:chExt cx="2867787" cy="396050"/>
          </a:xfrm>
        </p:grpSpPr>
        <p:sp>
          <p:nvSpPr>
            <p:cNvPr id="12" name="Rectangle 12"/>
            <p:cNvSpPr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949" y="2714625"/>
            <a:ext cx="3295776" cy="2028903"/>
            <a:chOff x="980949" y="2714625"/>
            <a:chExt cx="3295776" cy="2028903"/>
          </a:xfrm>
        </p:grpSpPr>
        <p:sp>
          <p:nvSpPr>
            <p:cNvPr id="15" name="Rectangle 15"/>
            <p:cNvSpPr/>
            <p:nvPr/>
          </p:nvSpPr>
          <p:spPr>
            <a:xfrm>
              <a:off x="990600" y="2714625"/>
              <a:ext cx="3286125" cy="20192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90600" y="2714625"/>
              <a:ext cx="3286125" cy="20192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7 5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1 3 5 7 9 2 4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3 6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562349" y="2714625"/>
            <a:ext cx="3295776" cy="1752678"/>
            <a:chOff x="4562349" y="2714625"/>
            <a:chExt cx="3295776" cy="1752678"/>
          </a:xfrm>
        </p:grpSpPr>
        <p:sp>
          <p:nvSpPr>
            <p:cNvPr id="18" name="Rectangle 18"/>
            <p:cNvSpPr/>
            <p:nvPr/>
          </p:nvSpPr>
          <p:spPr>
            <a:xfrm>
              <a:off x="4572000" y="2714625"/>
              <a:ext cx="3286125" cy="174302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4572000" y="2714625"/>
              <a:ext cx="3286125" cy="17430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3 7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1 3 5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2 4 6 3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1 5 5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2 5 7 2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1 1 9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277099" y="2714625"/>
            <a:ext cx="2867151" cy="1476453"/>
            <a:chOff x="8277099" y="2714625"/>
            <a:chExt cx="2867151" cy="1476453"/>
          </a:xfrm>
        </p:grpSpPr>
        <p:sp>
          <p:nvSpPr>
            <p:cNvPr id="21" name="Rectangle 21"/>
            <p:cNvSpPr/>
            <p:nvPr/>
          </p:nvSpPr>
          <p:spPr>
            <a:xfrm>
              <a:off x="8286750" y="2714625"/>
              <a:ext cx="2857500" cy="14668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286750" y="2714625"/>
              <a:ext cx="2857500" cy="1466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7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14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990600" y="48481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7" name="Group 27"/>
          <p:cNvGrpSpPr/>
          <p:nvPr/>
        </p:nvGrpSpPr>
        <p:grpSpPr>
          <a:xfrm>
            <a:off x="979932" y="4962477"/>
            <a:ext cx="10202418" cy="753618"/>
            <a:chOff x="979932" y="4962477"/>
            <a:chExt cx="10202418" cy="753618"/>
          </a:xfrm>
        </p:grpSpPr>
        <p:sp>
          <p:nvSpPr>
            <p:cNvPr id="25" name="Rectangle 25"/>
            <p:cNvSpPr/>
            <p:nvPr/>
          </p:nvSpPr>
          <p:spPr>
            <a:xfrm>
              <a:off x="990600" y="49624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0600" y="49624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 3 的子树，候选点权 5、2、4，与 5 异或，最大为 7。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下一次路径查询的最大值为 6；后面三次依次为 12、11、14。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习题9 异或：查询的是点权，不是整条边权异或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96192"/>
            <a:ext cx="10477500" cy="839819"/>
            <a:chOff x="827056" y="2296192"/>
            <a:chExt cx="10477500" cy="839819"/>
          </a:xfrm>
        </p:grpSpPr>
        <p:sp>
          <p:nvSpPr>
            <p:cNvPr id="7" name="body-hint"/>
            <p:cNvSpPr/>
            <p:nvPr/>
          </p:nvSpPr>
          <p:spPr>
            <a:xfrm>
              <a:off x="827056" y="2296192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子树中的点，在 DFS 序中对应连续区间。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路径上的候选点，则可由两条根路径加减得到。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467767"/>
            <a:ext cx="10477500" cy="430244"/>
            <a:chOff x="827056" y="3467767"/>
            <a:chExt cx="10477500" cy="430244"/>
          </a:xfrm>
        </p:grpSpPr>
        <p:sp>
          <p:nvSpPr>
            <p:cNvPr id="9" name="body-subtree-answer"/>
            <p:cNvSpPr/>
            <p:nvPr/>
          </p:nvSpPr>
          <p:spPr>
            <a:xfrm>
              <a:off x="827056" y="34677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子树查询：用 DFS 序区间的 Trie 版本计数差，限制候选点权。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4239292"/>
            <a:ext cx="10477500" cy="858869"/>
            <a:chOff x="827056" y="4239292"/>
            <a:chExt cx="10477500" cy="858869"/>
          </a:xfrm>
        </p:grpSpPr>
        <p:sp>
          <p:nvSpPr>
            <p:cNvPr id="11" name="body-path-answer"/>
            <p:cNvSpPr/>
            <p:nvPr/>
          </p:nvSpPr>
          <p:spPr>
            <a:xfrm>
              <a:off x="827056" y="4239292"/>
              <a:ext cx="10477500" cy="8588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路径端点为 u、v，令 a=LCA(u,v)。按根路径版本组合计数：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root[u]+root[v]−root[a]−root[parent(a)]。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580" y="5471827"/>
            <a:ext cx="10477500" cy="676370"/>
            <a:chOff x="828580" y="5471827"/>
            <a:chExt cx="10477500" cy="676370"/>
          </a:xfrm>
        </p:grpSpPr>
        <p:sp>
          <p:nvSpPr>
            <p:cNvPr id="13" name="body-prerequisite"/>
            <p:cNvSpPr/>
            <p:nvPr/>
          </p:nvSpPr>
          <p:spPr>
            <a:xfrm>
              <a:off x="828580" y="5471827"/>
              <a:ext cx="10477500" cy="6763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18"/>
                </a:lnSpc>
              </a:pP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这是各分支的计数加减，不是四个根编号相加减。公共祖先点权恰好保留一次。</a:t>
              </a:r>
              <a:br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实现需要可持久化、DFS 序和最近公共祖先知识。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习题10 普通平衡树：题目与输入输出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维护允许重复的数集，支持插入、删除一份、查询排名、第 k 小、</a:t>
              </a:r>
              <a:br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前驱与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后继。排名定义为严格小于 x 的元素个数加 1。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输入操作数 n，随后每行 op、x。op=1～6 依次对应上述六种操作。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查询排名、第 k 小、前驱、后继时输出结果，每次一行。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715059"/>
            <a:chOff x="980439" y="4295727"/>
            <a:chExt cx="10201911" cy="71505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7048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7048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n≤10万，|x|≤1千万。操作 3、5、6 不要求 x 存在；操作 4、5、6</a:t>
              </a:r>
              <a:br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保证答案存在。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习题10 普通平衡树：原题样例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313" y="2266950"/>
            <a:ext cx="3296412" cy="396050"/>
            <a:chOff x="980313" y="2266950"/>
            <a:chExt cx="3296412" cy="396050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输入（前半）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61713" y="2266950"/>
            <a:ext cx="3296412" cy="396050"/>
            <a:chOff x="4561713" y="2266950"/>
            <a:chExt cx="3296412" cy="396050"/>
          </a:xfrm>
        </p:grpSpPr>
        <p:sp>
          <p:nvSpPr>
            <p:cNvPr id="9" name="Rectangle 9"/>
            <p:cNvSpPr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输入（接左列）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6463" y="2266950"/>
            <a:ext cx="2867787" cy="396050"/>
            <a:chOff x="8276463" y="2266950"/>
            <a:chExt cx="2867787" cy="396050"/>
          </a:xfrm>
        </p:grpSpPr>
        <p:sp>
          <p:nvSpPr>
            <p:cNvPr id="12" name="Rectangle 12"/>
            <p:cNvSpPr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949" y="2714625"/>
            <a:ext cx="3295776" cy="1752678"/>
            <a:chOff x="980949" y="2714625"/>
            <a:chExt cx="3295776" cy="1752678"/>
          </a:xfrm>
        </p:grpSpPr>
        <p:sp>
          <p:nvSpPr>
            <p:cNvPr id="15" name="Rectangle 15"/>
            <p:cNvSpPr/>
            <p:nvPr/>
          </p:nvSpPr>
          <p:spPr>
            <a:xfrm>
              <a:off x="990600" y="2714625"/>
              <a:ext cx="3286125" cy="174302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90600" y="2714625"/>
              <a:ext cx="3286125" cy="17430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1 106465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1 317721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1 460929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1 644985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562349" y="2714625"/>
            <a:ext cx="3295776" cy="1476453"/>
            <a:chOff x="4562349" y="2714625"/>
            <a:chExt cx="3295776" cy="1476453"/>
          </a:xfrm>
        </p:grpSpPr>
        <p:sp>
          <p:nvSpPr>
            <p:cNvPr id="18" name="Rectangle 18"/>
            <p:cNvSpPr/>
            <p:nvPr/>
          </p:nvSpPr>
          <p:spPr>
            <a:xfrm>
              <a:off x="45720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45720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1 84185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1 89851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6 81968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1 492737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5 493598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277099" y="2714625"/>
            <a:ext cx="2867151" cy="924003"/>
            <a:chOff x="8277099" y="2714625"/>
            <a:chExt cx="2867151" cy="924003"/>
          </a:xfrm>
        </p:grpSpPr>
        <p:sp>
          <p:nvSpPr>
            <p:cNvPr id="21" name="Rectangle 21"/>
            <p:cNvSpPr/>
            <p:nvPr/>
          </p:nvSpPr>
          <p:spPr>
            <a:xfrm>
              <a:off x="8286750" y="2714625"/>
              <a:ext cx="2857500" cy="9143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286750" y="2714625"/>
              <a:ext cx="2857500" cy="9143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106465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84185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492737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990600" y="46482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7" name="Group 27"/>
          <p:cNvGrpSpPr/>
          <p:nvPr/>
        </p:nvGrpSpPr>
        <p:grpSpPr>
          <a:xfrm>
            <a:off x="979932" y="4762500"/>
            <a:ext cx="10202418" cy="753618"/>
            <a:chOff x="979932" y="4762500"/>
            <a:chExt cx="10202418" cy="753618"/>
          </a:xfrm>
        </p:grpSpPr>
        <p:sp>
          <p:nvSpPr>
            <p:cNvPr id="25" name="Rectangle 25"/>
            <p:cNvSpPr/>
            <p:nvPr/>
          </p:nvSpPr>
          <p:spPr>
            <a:xfrm>
              <a:off x="990600" y="47625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0600" y="47625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只插入 106465 时，第 1 小就是 106465。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81968 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后继是 84185，493598 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前驱是 492737。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习题10 普通平衡树：数量决定排名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96192"/>
            <a:ext cx="10477500" cy="430244"/>
            <a:chOff x="827056" y="2296192"/>
            <a:chExt cx="10477500" cy="430244"/>
          </a:xfrm>
        </p:grpSpPr>
        <p:sp>
          <p:nvSpPr>
            <p:cNvPr id="7" name="body-hint"/>
            <p:cNvSpPr/>
            <p:nvPr/>
          </p:nvSpPr>
          <p:spPr>
            <a:xfrm>
              <a:off x="827056" y="22961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用计数 0-1 Trie 维护允许重复的数集，按数值从小到大选择分支。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143917"/>
            <a:ext cx="10477500" cy="849344"/>
            <a:chOff x="827056" y="3143917"/>
            <a:chExt cx="10477500" cy="849344"/>
          </a:xfrm>
        </p:grpSpPr>
        <p:sp>
          <p:nvSpPr>
            <p:cNvPr id="9" name="body-basic-answer"/>
            <p:cNvSpPr/>
            <p:nvPr/>
          </p:nvSpPr>
          <p:spPr>
            <a:xfrm>
              <a:off x="827056" y="31439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插入、删除沿路径增减计数，第 k 小由子树数量定位。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countLess(x) 数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小于 x 的元素，排名就是 countLess(x)+1。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4363117"/>
            <a:ext cx="10477500" cy="849344"/>
            <a:chOff x="827056" y="4363117"/>
            <a:chExt cx="10477500" cy="849344"/>
          </a:xfrm>
        </p:grpSpPr>
        <p:sp>
          <p:nvSpPr>
            <p:cNvPr id="11" name="body-neighbors"/>
            <p:cNvSpPr/>
            <p:nvPr/>
          </p:nvSpPr>
          <p:spPr>
            <a:xfrm>
              <a:off x="827056" y="43631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前驱：kth(countLess(x))。</a:t>
              </a:r>
              <a:br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后继：kth(countLE(x)+1)，其中 countLE(x) 数小于等于 x 的元素。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675" y="5524500"/>
            <a:ext cx="10477500" cy="685800"/>
            <a:chOff x="828675" y="5524500"/>
            <a:chExt cx="10477500" cy="685800"/>
          </a:xfrm>
        </p:grpSpPr>
        <p:sp>
          <p:nvSpPr>
            <p:cNvPr id="13" name="body-conditions"/>
            <p:cNvSpPr/>
            <p:nvPr/>
          </p:nvSpPr>
          <p:spPr>
            <a:xfrm>
              <a:off x="828675" y="5524500"/>
              <a:ext cx="104775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18"/>
                </a:lnSpc>
              </a:pP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重复值保留</a:t>
              </a:r>
              <a:r>
                <a:rPr lang="zh-CN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次数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，删除只删一份；先处理负数保序编码。前驱、</a:t>
              </a:r>
              <a:br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后继按题目保证存在时查询。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习题11 可乐：题目与输入输出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 n 箱可乐的编号 a，选择一个共同的非负整数 x。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只有 a xor x≤k 的箱子能喝到，求最多能喝到多少箱。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n、k，再输入 n 个正整数，每行一个。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输出满足条件的最大箱数；x 可以取 0，每箱都使用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同一个 x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1≤n、k、a≤100万。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习题11 可乐：原题样例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1253300"/>
            <a:chOff x="980313" y="2647950"/>
            <a:chExt cx="5249037" cy="125330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6482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762500"/>
            <a:ext cx="10202418" cy="753618"/>
            <a:chOff x="979932" y="4762500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47625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7625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取 x=0，2 xor 0=2、3 xor 0=3、4 xor 0=4，都不超过 5。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一共只有 3 箱，全部可选，因此最优答案是 3。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先看高位是否已经小于 k，再决定低位要不要限制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k=101₂。已经得到异或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0?? 的候选，一定小于 k。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1135077"/>
            <a:chOff x="979425" y="3286125"/>
            <a:chExt cx="10202925" cy="1135077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这一支后面无论取什么低位，都可以全部计入。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异或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1?? 还没分出大小，必须继续与 k 的后两位比较。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我们只为仍然相等的那支寻找低位 x，已较小的一支不再增加限制。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已较小的分支全部计入，只有仍相等的分支递归；所有候选共用一个 x。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习题11 可乐：所有箱子必须共用同一个 x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86667"/>
            <a:ext cx="10477500" cy="839819"/>
            <a:chOff x="827056" y="2286667"/>
            <a:chExt cx="10477500" cy="839819"/>
          </a:xfrm>
        </p:grpSpPr>
        <p:sp>
          <p:nvSpPr>
            <p:cNvPr id="7" name="body-hint"/>
            <p:cNvSpPr/>
            <p:nvPr/>
          </p:nvSpPr>
          <p:spPr>
            <a:xfrm>
              <a:off x="827056" y="2286667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给全部箱子选择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同一个 x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，使满足 a xor x≤k 的箱数最多。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从高位比较：一旦已经小于 k，后面的低位就不再限制这支候选。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362992"/>
            <a:ext cx="10477500" cy="782669"/>
            <a:chOff x="827056" y="3362992"/>
            <a:chExt cx="10477500" cy="782669"/>
          </a:xfrm>
        </p:grpSpPr>
        <p:sp>
          <p:nvSpPr>
            <p:cNvPr id="9" name="body-state"/>
            <p:cNvSpPr/>
            <p:nvPr/>
          </p:nvSpPr>
          <p:spPr>
            <a:xfrm>
              <a:off x="827056" y="3362992"/>
              <a:ext cx="10477500" cy="7826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F(u,b)：走到结点 u，前面仍与 k 相等，低位还能选到的最多箱数。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L、R 为当前两个孩子，下面的 F(L)、F(R) 都表示继续处理第 b−1 位。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4305967"/>
            <a:ext cx="10477500" cy="849344"/>
            <a:chOff x="827056" y="4305967"/>
            <a:chExt cx="10477500" cy="849344"/>
          </a:xfrm>
        </p:grpSpPr>
        <p:sp>
          <p:nvSpPr>
            <p:cNvPr id="11" name="body-recurrence"/>
            <p:cNvSpPr/>
            <p:nvPr/>
          </p:nvSpPr>
          <p:spPr>
            <a:xfrm>
              <a:off x="827056" y="430596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k 当前位为 0：必须让异或位为 0，比较 F(L)、F(R)。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k 当前位为 1：可以选 size(L)+F(R)，或 size(R)+F(L)，取较大值。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580" y="5367052"/>
            <a:ext cx="10477500" cy="728948"/>
            <a:chOff x="828580" y="5367052"/>
            <a:chExt cx="10477500" cy="728948"/>
          </a:xfrm>
        </p:grpSpPr>
        <p:sp>
          <p:nvSpPr>
            <p:cNvPr id="13" name="body-meaning"/>
            <p:cNvSpPr/>
            <p:nvPr/>
          </p:nvSpPr>
          <p:spPr>
            <a:xfrm>
              <a:off x="828580" y="5367052"/>
              <a:ext cx="10477500" cy="7289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18"/>
                </a:lnSpc>
              </a:pP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已经较小的一支全部计入，仍相等的一支继续递归，共用同一组低位 x。</a:t>
              </a:r>
              <a:br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空结点返回 0；位处理完，返回叶子 count。重复箱子也分别计数。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本章回顾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写字符串算法，先说明自己保存了什么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05717"/>
            <a:ext cx="10477500" cy="801719"/>
            <a:chOff x="827056" y="2305717"/>
            <a:chExt cx="10477500" cy="801719"/>
          </a:xfrm>
        </p:grpSpPr>
        <p:sp>
          <p:nvSpPr>
            <p:cNvPr id="7" name="body-kmp"/>
            <p:cNvSpPr/>
            <p:nvPr/>
          </p:nvSpPr>
          <p:spPr>
            <a:xfrm>
              <a:off x="827056" y="2305717"/>
              <a:ext cx="10477500" cy="8017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KMP 保存已经匹配的长度。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失配后沿 border 链缩短候选，文本字符继续向右读取。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305842"/>
            <a:ext cx="10477500" cy="801719"/>
            <a:chOff x="827056" y="3305842"/>
            <a:chExt cx="10477500" cy="801719"/>
          </a:xfrm>
        </p:grpSpPr>
        <p:sp>
          <p:nvSpPr>
            <p:cNvPr id="9" name="body-trie"/>
            <p:cNvSpPr/>
            <p:nvPr/>
          </p:nvSpPr>
          <p:spPr>
            <a:xfrm>
              <a:off x="827056" y="3305842"/>
              <a:ext cx="10477500" cy="8017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Trie 保存共享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路径。</a:t>
              </a:r>
              <a:br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终止标记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回答“是不是完整词”，状态和 count 再分别记录点名与份数。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4315492"/>
            <a:ext cx="10477500" cy="801719"/>
            <a:chOff x="827056" y="4315492"/>
            <a:chExt cx="10477500" cy="801719"/>
          </a:xfrm>
        </p:grpSpPr>
        <p:sp>
          <p:nvSpPr>
            <p:cNvPr id="11" name="body-xor"/>
            <p:cNvSpPr/>
            <p:nvPr/>
          </p:nvSpPr>
          <p:spPr>
            <a:xfrm>
              <a:off x="827056" y="4315492"/>
              <a:ext cx="10477500" cy="8017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0-1 Trie 按高位决定候选方向，子树计数决定名次。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最大堆只保留每行当前最大项，需要时再补下一项。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580" y="5471827"/>
            <a:ext cx="10477500" cy="676370"/>
            <a:chOff x="828580" y="5471827"/>
            <a:chExt cx="10477500" cy="676370"/>
          </a:xfrm>
        </p:grpSpPr>
        <p:sp>
          <p:nvSpPr>
            <p:cNvPr id="13" name="body-final-check"/>
            <p:cNvSpPr/>
            <p:nvPr/>
          </p:nvSpPr>
          <p:spPr>
            <a:xfrm>
              <a:off x="828580" y="5471827"/>
              <a:ext cx="10477500" cy="6763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最后核对：下标与长度、</a:t>
              </a:r>
              <a:r>
                <a:rPr lang="zh-CN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重叠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出现、</a:t>
              </a:r>
              <a:r>
                <a:rPr lang="zh-CN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完整词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标记、重复次数、最高有效位与答案范围。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192C4D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233448"/>
      </a:accent5>
      <a:accent6>
        <a:srgbClr val="526477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192C4D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233448"/>
      </a:accent5>
      <a:accent6>
        <a:srgbClr val="526477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TotalTime>1</ns0:TotalTime>
  <ns0:Words>0</ns0:Words>
  <ns0:Application>Microsoft Office PowerPoint</ns0:Application>
  <ns0:PresentationFormat>On-screen Show (16:9)</ns0:PresentationFormat>
  <ns0:Paragraphs>0</ns0:Paragraphs>
  <ns0:Slides>143</ns0:Slides>
  <ns0:Notes>0</ns0:Notes>
  <ns0:HiddenSlides>0</ns0:HiddenSlides>
  <ns0:MMClips>0</ns0:MMClips>
  <ns0:ScaleCrop>false</ns0:ScaleCrop>
  <ns0:HeadingPairs>
    <ns1:vector size="4" baseType="variant">
      <ns1:variant>
        <ns1:lpstr>Theme</ns1:lpstr>
      </ns1:variant>
      <ns1:variant>
        <ns1:i4>1</ns1:i4>
      </ns1:variant>
      <ns1:variant>
        <ns1:lpstr>Slide Titles</ns1:lpstr>
      </ns1:variant>
      <ns1:variant>
        <ns1:i4>0</ns1:i4>
      </ns1:variant>
    </ns1:vector>
  </ns0:HeadingPairs>
  <ns0:TitlesOfParts>
    <ns1:vector size="1" baseType="lpstr">
      <ns1:lpstr>Office Theme</ns1:lpstr>
    </ns1:vector>
  </ns0:TitlesOfParts>
  <ns0:Manager/>
  <ns0:Company/>
  <ns0:LinksUpToDate>false</ns0:LinksUpToDate>
  <ns0:SharedDoc>false</ns0:SharedDoc>
  <ns0:HyperlinkBase/>
  <ns0:HyperlinksChanged>false</ns0:HyperlinksChanged>
  <ns0:AppVersion>14.0000</ns0:AppVersion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2026-10-08T06:08:43Z</dcterms:created>
  <dcterms:modified xsi:type="dcterms:W3CDTF">2026-10-08T06:08:43Z</dcterms:modified>
  <cp:category/>
  <cp:contentStatus/>
</cp:coreProperties>
</file>