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68"/>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  <Relationship Id="rId68"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章继续使用权值线段树，但改变组织数据的方法。先保留每个前缀的历史版本，再用树状数组管理可以修改的位置块。四道例题会逐步讲清推导、实现和边界，九道习题只给提示与关键答案。后面出现的小数组和坐标都是课堂演算例子。</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看数组三、一、二、二。位置二到四取出一、二、二，这是按下标筛选；其中值一有一个、值二有两个，又是按数值统计。让学生说一说这两个区间是否表示同一件事，答案显然不是。接下来每层结构都要有明确分工。继续前先回想前缀差、离散化、权值线段树和树状数组的含义。</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我们希望随时读取每个前缀的频数，却不能为每个前缀复制一棵完整的树。观察一次插入究竟改变了哪些结点，就能找到共享的方法。先用数量回答第几个，再把同一结构中的信息改成数值总和。</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道题的数组不会改变，询问给出左右端点和排名。先让学生手算二到四的第二小，得到二，重复出现的二要分别占一个位置。原题的数组和询问上限都是二十万，元素非负且不超过十亿。逐个询问截取排序虽然正确，最坏却达到询问数乘数组长度再乘排序因子，大量工作被重复执行。</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不同的值排序后得到一、二、三，三个叶子的频数分别是一、二、一。这里去重的是值表，不能删掉原数组中的重复对象。询问第几小时只需知道值的大小关系，所以可以离散化。最后停一下，问叶子编号能否直接输出；应当先映回原值，因为排名与数值只是恰好在这个例子中相同。</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定义第零个版本为空，版本四记录整个数组，版本一只记录最前面的三。按值一、二、三的顺序相减，频数从一、二、一减去零、零、一，得到一、二、零。这恰好是位置二到四的三个元素。点击显示公式后，把右前缀减去左端点之前的前缀，与普通前缀和联系起来。</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沿图中的根看下去，值域一到三分成一到二和三，一到二再分成两个叶子。所有版本必须复用这套值表和划分，否则同一方向的结点可能指不同数值范围，计数就不能直接相减。这个做法还要求信息可减；频数与数值和可以，区间最大值一般不能从两个前缀最大值中减出来。</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继续数组三、一、二、二。前三项的根频数为三，左半频数为二，叶二频数为一。加入最后一个二，只把这三个数分别增加一，所以新路径上的频数是四、三、二。让学生指出叶一和叶三是否变化，它们都不变，新版本继续指向原结点。图中仅画出复制路径，其余孩子用原编号共享，并不是被删除。</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停在问题上：把旧结点改完再复制，能不能保留历史？旧根仍然指向这个结点，写入时历史就已经改变，因此必须先复制再写副本。动态开点与可持久化要分开理解。前者是在需要时才分配结点，后者还要求后续操作不能破坏旧版本。它们可以同时使用，但不是同一个概念。</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取新编号，复制旧结点的全部字段，再将新结点频数增加一。到叶子立即返回；否则按中点只递归一个孩子。展示的是左分支，右分支将孩子改为右孩子，区间改为中点加一到右端点，最后返回新根。代码先保存递归返回的整数编号，再写回结点，避免递归期间向量扩容使旧引用失效。另一个孩子从复制开始就保持原编号。</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所有初值排序并去重，统一建立值表。依次处理数组，每次用上一个版本的根插入当前元素的离散排名，将返回的新根保存到当前版本。排名从一开始，值表访问从零开始，两者不要混淆。根数组初始为零，零号结点的两个孩子和频数也全为零，因此空版本可直接参加版本差查询。</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现在查询位置二到四的第二小。先问左半一到二有几个元素，版本差算出三个，因此两个根一起左走，排名仍是二。再看左叶一只有一个，比目标排名少，跳过这一项之后在右侧找第一个。最终到叶二，答案就是二。每次点击只推进一层，让学生先预测走向再看结果。</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参数 before 是左端点之前的版本，after 是右端点版本。左计数用后版本的左孩子频数减去前版本的左孩子频数。数量足够时两根一起左走；不够时一起右走，并从目标排名中减去左侧数量。终止返回的是离散排名，主函数还要用排名减一访问值表。检查代码时尤其注意相减方向，不能反过来。</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正确性可以用两个始终成立的含义说明：当前两根之差是目标下标区间在当前值域里的频数，当前排名是目标在这段值域中的排名。所有左侧值都小于右侧值，因此左边数量足够就必在左边；否则必须跳过完整左侧，重新计算右侧排名。每次范围缩小，到一个叶子只剩一种值。路径复制保证这些版本中的统计一直没有被后续插入破坏。</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不同值有多少种，就决定值域树的高度。一次插入和一次查询都只走一条根到叶的路径，因此不能只写单次的对数复杂度就结束。建立所有版本需要数组长度乘树高，全部查询再加询问数乘树高。空间按实际复制的结点数量计算，最后乘结点字节数。这样既避免复制整棵树，也避免凭印象开一个过大的结点池。</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让学生独立回答三个七的第二小。值域只有一个叶子，但这个叶子的频数是三，所以可以合法查询第二小。函数返回离散排名一，输出必须是七。左端点为一时，第零个空版本使通用查询自然成立。再问一次先改旧结点的问题，确认学生知道一旦写入共享的旧结点，复制已无法恢复原来的历史。</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神秘数要求从下标区间里选择若干正数，每个位置最多选一次，求最小无法组成的正数。用一、一、三先枚举：空集合得到零，两个一得到二，三与它们组合后得到四、五，因此答案六。原题长度与询问数各十万，总和不超过十亿。逐次排序仍会重复处理区间，我们先证明排序贪心，再用值域树批量完成它。</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假设旧元素已经能组成零到 R 的每个整数。加入 v 后，不选它的结果不变，选它则把所有旧结果整体增加 v。只要 v 不超过 R 加一，两段就没有空隙，合起来覆盖到 R 加 v。请学生解释为什么旧范围从零开始：只选新数时，旧部分就是空集合。最小缺失数始终等于连续可达上界加一。</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现在按从小到大考虑剩余元素。如果最小的剩余值已经大于 R 加一，旧数达不到这个缺口，任何新数单独就超过缺口，正数相加更不可能变小。例如一和三，使用一后只能连续表示零、一；二缺失，不能因为可以组成三、四就把整个零到四算成可达。正数条件在这里不可省略。</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再用一、一、三走一遍批量过程。候选一时，新开放的值域只有一，两项总和二使候选变三。第二轮只查二到三，加入三后候选变六。第三轮查四到六，没有元素，答案六。每次点击前让学生报出查询的左右边界。previous 记录上轮已处理的阈值，确保每个位置只使用一次，而不是重复累加小元素。</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版本仍按原数组下标建立，树内横轴改用一到十亿的原数值范围。结点的 sum 是落在该值域的元素总和，插入一个值时，路径上的每个结点加这个值。两个一的贡献为二，一个三的贡献为三，所以不能用出现次数替代数值和。两个前缀版本相减，仍然准确保留指定下标区间的统计，和用长整型保存。</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区分两套边界：left 和 right 描述当前树结点，ql 和 qr 描述本轮新开放的数值段。没有交集就返回零；两个版本结点相同也表示差为零。完全覆盖时直接返回后版本的和减前版本的和，部分覆盖再递归左右并相加。这只是普通值域求和加上双版本相减，不能把原数组的左右端点误传成值域边界。</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候选初始化为一，已处理阈值为零。每轮查询 previous 加一到 answer 的数值和；没有新元素便停止。更新时先让 previous 保存旧 answer，再把新增和加到 answer 上，顺序不能颠倒。最后输出最小缺失值。如果每轮都重新查一到 answer 然后累加，就会把已经用过的元素再次使用，违背题目限制。</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让学生判断每轮候选是否一定至少翻倍。用一、一、一、二手算，第一轮三个一使候选从一到四，第二轮只有一个二，使候选从四到六，显然小于八。这组短反例修正了教材中的增长说法，并不否定贪心算法。程序正确与复杂度证明正确是两件都需要检查的事；下一页给出足以证明对数轮数的增长关系。</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设初始候选为 A 零，等于一，每个成功批次后的候选记为 A t。第二批开始，新查范围的左端点超过前前轮候选，因此只要本批成功，至少加入一个严格大于前前轮候选的数。本轮候选就大于前两轮候选之和，又因为候选一直增长，进一步大于前前轮的两倍。每两轮翻倍已经足够推出对数轮数。候选最多为总和加一，所以每次询问是树高乘总和的对数，建树仍是数组长度乘树高。</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先检查正数条件：没有一时，最小缺失正数立即是一。再检查每个位置只用一次，previous 必须不断前移，一、一、三与一、一、一、二都应算出六。最后检查证明中的空集合以及结点信息：零保证只选新元素的情况被覆盖，结点保存数值和才能正确扩大可达范围。让学生分别指出这三个条件在代码或证明的哪一步使用。</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静态前缀版本已经解决了不修改的区间查询。若数组会改值，直接维护所有受影响前缀就太慢。接下来复用树状数组的少量位置块，每个块内部再放一棵权值线段树。先完成动态排名，再把这两层结构解释为二维前缀计数。</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题目有五种操作：单点改值，以及四类区间顺序统计。排名数严格更小的元素，前驱和后继也都要求严格比较，重复值不会成为自己的前驱或后继。不存在时两个哨兵分别是负的和正的二十一亿四千七百四十八万三千六百四十七。当前公开规模为二十万次操作，数值不超过一亿。请学生解释修改位置 p 会影响哪些静态前缀，答案是从 p 到末尾的所有版本。</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当长度为八时，前缀七可以拆成位置一到四、五到六和七，各自由 BIT 结点四、六、七负责。每个块保存这些位置中的数值频数，而不是只保存一个总和。块之间不重叠，合起来恰好覆盖前缀。让学生分清结点编号六与数值六：前者只决定位置块，内树的值域才描述元素值。</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以位置三到七为例，右前缀收集根七、六、四，左端点之前的前缀收集根二。前三棵树相加再减根二，就去掉位置一、二，只保留三到七的频数。我们无需真的合并这些树，只带着正负两组编号下探。所有内树用同一个值表和划分，才能在每一层统计同一段值域。</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把数组三、一、二、二的位置二改成四。沿 BIT 更新方向，长度为四时只经过二和四，每个块都删去一个一，再加入一个四。如果长度为八还要处理根八。操作完成后块内元素总数不变，只是分布改变。原数组记录也要更新，因为下次修改这个位置时，需要删掉当前的四，而不是最初的一。</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这里每棵内树只保存当前状态。根编号为零时先创建结点，再把频数加上 delta；到叶子就返回，否则修改对应的一侧孩子。代码使用分段存储的 deque 结点池，返回的整数编号保存在父结点中。删除操作只能针对确实存在的旧值，不能让频数变成负数。由于无需访问旧状态，这里不再执行路径复制。</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外层循环从位置开始不断加 lowbit，将同一个值频数变化写入所有包含该位置的块。内层 modify 可能创建新根，因此返回值必须重新赋给 root。主函数先删旧排名，再更新数组记录，最后加入新排名。离散化预先收集初值和未来修改值，但实际操作仍按原顺序执行，查询阈值本身不一定需要加入值表。</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正根组从右端点开始减 lowbit，负根组从左端点减一开始减 lowbit。复制到两个局部向量中的只是整数编号，并没有复制整棵树，因此成本很小。查询时这些编号可以逐层变成孩子。停下来问，如果直接让全局根变成左孩子会怎样；之后将无法访问被丢掉的右侧值域，下一次查询就错了。</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修改后的数组是三、四、二、二，查询二到四的第二小。按统一值域一、二、三、四统计，频数为零、二、零、一。左半有两个，目标排名二仍在左半，因此所有正负根一起左走。左叶一没有元素，向右时扣零，到叶二得到答案二。多个根只是统计来源不同，选择第几小的逻辑没有改变。</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前几行建立两组局部根，然后用 left 和 right 保存它们当前共同对应的值域。每轮将所有正根左孩子的数量相加，将所有负根左孩子的数量减去。请学生检查有没有哪棵树单独选择不同方向；不允许，因为下一轮相加相减必须仍对应同一段值域。循环的后半段在下一页，代码不是在这里结束。</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先判断左计数是否足够，若走右侧就扣掉完整左计数。随后两个循环都用引用修改局部编号，使所有根沿相同方向前进，最后同步缩小公共值域。这里的引用指向向量元素，并不指向全局 root 数组。左右端点相等时返回离散排名，再由主函数映回原值。这与静态双根版本使用的是同一个排名不变量。</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值表为一、二、四时，查询值三并不在表里，但 lower_bound 的零基位置二说明前两类值都严格小于三。再查询这两类的实际频数，才得到较小元素的个数。对区间二、二、四，小于三的有两个，排名三。不同值类数与元素数不要混淆。阈值一百会覆盖全域，阈值零应返回零个元素。</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显示排名公式，再区分严格小于和小于等于两种计数。前驱是所有较小元素中的最后一个，因此取严格小于的数量作为排名；后继要跳过所有等于当前值的元素，因此取小于等于的数量再加一。二、二、四中查询二，没有前驱，后继是第三小的四。调用第几小前必须先检测排名是否合法，否则无法输出正确的不存在哨兵。</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值域前缀查询先处理空结点和阈值小于当前左边界，再处理当前区间全部不超过阈值的情况。第二个判断保证阈值超过全值域时直接返回全部频数，不能在叶子把最大值漏掉。部分相交才递归。外层还要沿 BIT 的位置前缀累加，最后用右前缀减左端点之前的前缀。这里的两个前缀分别属于值和位置。</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外层正确性来自 BIT 块不重不漏地覆盖位置前缀，两个前缀相减得到目标区间。内层正确性来自每一层都保持同一值域，所以根组和差始终是真实频数，第几小的判断成立。一次操作涉及对数个根，每个根下降对数层，两者相乘得到复杂度。空间按实际动态结点数量估算，最坏可用操作数乘两层对数作为上界；这里仍不需要历史版本。</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停在问题上，让学生先报答案。区间二、二、四中，一百比所有元素都大，所以排名是长度加一，也就是四；前驱为四，后继不存在。反过来查询零，排名一，没有前驱，后继二。最后再问查询是否会修改全局根，答案不修改。这个检查能同时发现严格比较、越界排名和局部根副本三类错误。</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每个点要数出三个坐标都不超过它的其他点，自身明确排除。这里不是直接输出每个点的 f，而是输出 f 等于零到长度减一时分别有多少个点。十万点无法枚举所有有序点对，因此先想如何让一个条件自动成立。坐标在一到 k 范围内，k 最多二十万，适合用两层前缀结构统计。</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按 z 从小到大处理，并在查询某批次时保证结构包含全部且仅包含 z 不大的点，第三个条件就已经成立。剩下的两个条件是 x 和 y 都不超过当前值，相当于左下矩形前缀。外层 BIT 管 x，内树管 y。当前点也会被插入并被查询到，所以结果要减一。相等 z 如何做到全部进入，是后面需要仔细处理的地方。</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看 A 的坐标一、二、一和 B 的坐标二、一、一。A 的 x 更小但 y 更大，任意一方都没有同时满足另一方的两个条件，因此二者不能互相贡献。C 的三个坐标都是二，能够看到 A、B，也会查到自己，减一后得到二。最终两个点的 f 为零、没有点的 f 为一、一个点的 f 为二，所以输出二、零、一。</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用三个完全相同的点检验等号处理。每个点都应看到另外两个，所以三个 f 必须全是二。整批插入后，每个查询得到三，减去自己即可。如果逐个先查后插，得到零、一、二，结果取决于任意处理顺序，显然不符合对称的题意。压缩重复坐标也不能当成一个对象，必须保存重数，否则贡献丢失。</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运行前按 z 排序。i 是批次起点，j 找到第一个 z 不同的位置，半开区间内都是同一批。第一个循环插入整个批次，第二个循环才查询，并减去自己，增加对应的直方计数。最后把 i 移到 j。让学生指出两循环是否能合并，答案不能，这会破坏同批点相互贡献。输出的是直方数组从零到长度减一。</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插入时，外层从 x 开始不断加 lowbit，在每个相关块的内树里插入 y。查询时从 x 不断减 lowbit，将这些不交块内 y 前缀的计数相加。内层 prefix 的边界判断与前面排名查询一致，返回坐标不超过 y 的对象数。bound 是 k，内外两维都在这个坐标范围内；循环变量 i 表示外层位置，不要误当成点编号。</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逐个对照三个条件：排序和同值批次保证 z 不大，BIT 的前缀块保证 x 不大且没有重复计数，内树前缀保证 y 不大。查询中只有当前对象自身需要删除一次，其余坐标相同的对象仍合法。每个点做一次二维插入和查询，每次是两层对数，总时间为点数乘对数平方，动态结点数也有相应上界。</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先让学生回答，严格小于是否允许同 z 点贡献。既然不允许，整个批次必须先查询，再插入；这和原题的小于等于条件相反。如果严格条件出现在 x 或 y，则整数前缀查询边界也应对应减一。处理顺序应从比较符号推出来，而不能记住一段批次代码就原样套用。</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后面的习题先看提示，写清维护对象、结点信息与转移条件，再揭示关键答案。不在这里展开完整实现。前几题用位置和值域两个条件，后面还会把版本组织到时间轴或阈值轴上，阅读答案时尤其注意版本究竟表示什么。</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先提醒至多一个位置发生变化，不能把前后两个元素的最坏值同时代入。低值和高值都必须包括原值。连接 j 到 i 时，若 i 改变，要用原来的 a[j] 比 lo[i]；若 j 改变，要用 hi[j] 比原来的 a[i]。加上下标严格在前，就得到页面条件。用点的两个坐标维护合法前驱中的最大动态规划值，再加一，最终答案是所有状态最大值。</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让学生先列删除元素参与的逆序对：左边比它大的，与右边比它小的，两类不重叠。先输出当前总数，然后用两层计数结构求出两类数量并减去，最后删除该元素的频数。若先删除再求贡献，要保证查询定义仍一致，课堂实现建议保持页面顺序。总数可能达到平方量级，用长整型保存。</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异或仍然可以按高位贪心，但参与异或的是加过偏移量的 y，而不是原来的 a。固定 y 的二进制前缀得到一个连续数值区间，将两端同时减去偏移量，就转成对原值 a 的范围查询。持久化树检查目标下标区间里是否还有候选，有就选择能使本位异或为一的分支，没有就换一边。加法进位通过区间平移被完整保留。</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先按输入顺序处理边，让已保存状态只来自更早编号。处理 u 到 v、权 w 时，查询终点 u 且最后权值严格小于 w 的最好状态，再加一并更新终点 v、末权 w。每个终点可用一棵值域最大值树保存这些状态。即使有自环，也先查询后更新，避免使用本条边刚生成的状态；同权边不能相接。所有状态的最大值就是答案。</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这题可以直接保留例三中的单点改值和区间第几小，删去不需要的接口。先收集初值及未来修改值离散化，修改时在相关 BIT 块中删旧加新。查询收集两个前缀的根组，每一层求左频数和差，足够则左走，否则扣除左侧数量后右走。单次仍为两层对数，重点检查局部根组不能污染全局根。</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任务在结束时刻仍然有效，所以删除事件放在结束时刻加一。按时间建立版本，每个值域结点同时存数量和优先级总和。求前几个的和时，先看左边数量是否够，够则继续左查；不够则拿走左边全部总和，再去右边取剩余。请求数量超过任务总数时返回全部和。询问中的数量依赖上一答案解码，不能改变回答顺序。</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候选阈值确定后，把不小于它的元素记为正一，其余负一。因为采用上中位数，偶数长度时正负数量相同仍符合要求，因此判定是和不小于零。合法区间由左端可选段的一段后缀、中间必选段和右端可选段的一段前缀组成，分别取最大即可。按值阈值组织持久化的和、前缀最大和、后缀最大和，并按上一答案在线解码后排序四个端点。</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固定最低美味度后，先排除所有不足阈值的果汁。剩下只要按价格从低到高购买，就能得到凑足指定体积的最低费用。价格树保存体积及费用，允许在最后一种价格处只取所需部分。体积不够或最低费用超过预算都不可行，二分找最大的可行美味度。体积和费用累计使用长整型，避免乘积或累加溢出。</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把站点连通转成中间路灯全部点亮，再强调查询是历史累计时间。用有序集合找到翻转灯左右最近的暗灯，就能限定这次连通变化涉及的左右端点范围，两者组成一个矩形。将翻转时刻写成时长系数的更新，二维结构做矩形更新和端点对查询。只维护当前连通状态会漏掉之前的亮灯时段，这正是本题额外要保存的信息。</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最后让学生分别说出三类问题的组织方式。静态数组可以使用前缀版本差，修改数组用 BIT 位置块的正负根组，多维条件先排序消去一维，再处理剩余前缀。共同要求是明确版本、位置和值域的含义。开始编码前，核对等号是否允许同批贡献、重复对象是否保留重数、空版本如何表示、严格前驱后继的边界以及数值和的整数类型。</a:t>
            </a:r>
          </a:p>
        </p:txBody>
      </p:sp>
    </p:spTree>
  </p:cSld>
  <p:clrMapOvr>
    <a:masterClrMapping/>
  </p:clrMapOvr>
</p:note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2.xml><?xml version="1.0" encoding="utf-8"?>
<p:sldLayout xmlns:a="http://schemas.openxmlformats.org/drawingml/2006/main" xmlns:p="http://schemas.openxmlformats.org/presentationml/2006/main" xmlns:p14="http://schemas.microsoft.com/office/powerpoint/2010/main" type="cust" preserve="1" showMasterSp="1">
  <p:cSld name="章节封面">
    <p:spTree>
      <p:nvGrpSpPr>
        <p:cNvPr id="1" name=""/>
        <p:cNvGrpSpPr/>
        <p:nvPr/>
      </p:nvGrpSpPr>
      <p:grpSpPr>
        <a:xfrm>
          <a:off x="0" y="0"/>
          <a:ext cx="0" cy="0"/>
          <a:chOff x="0" y="0"/>
          <a:chExt cx="0" cy="0"/>
        </a:xfrm>
      </p:grpSpPr>
      <p:sp>
        <p:nvSpPr>
          <p:cNvPr id="2" name="chapter-tab Layout"/>
          <p:cNvSpPr/>
          <p:nvPr/>
        </p:nvSpPr>
        <p:spPr>
          <a:xfrm>
            <a:off x="819150" y="714375"/>
            <a:ext cx="3429000" cy="514350"/>
          </a:xfrm>
          <a:prstGeom prst="roundRect">
            <a:avLst>
              <a:gd name="adj" fmla="val 25926"/>
            </a:avLst>
          </a:prstGeom>
          <a:solidFill>
            <a:schemeClr val="accent2"/>
          </a:solidFill>
          <a:ln>
            <a:noFill/>
          </a:ln>
        </p:spPr>
      </p:sp>
      <p:sp>
        <p:nvSpPr>
          <p:cNvPr id="3" name="chapter-label Placeholder"/>
          <p:cNvSpPr>
            <a:spLocks noGrp="1"/>
          </p:cNvSpPr>
          <p:nvPr>
            <p:ph type="subTitle" idx="1"/>
          </p:nvPr>
        </p:nvSpPr>
        <p:spPr>
          <a:xfrm>
            <a:off x="971550" y="809625"/>
            <a:ext cx="3124200" cy="361950"/>
          </a:xfrm>
          <a:prstGeom prst="rect">
            <a:avLst/>
          </a:prstGeom>
          <a:noFill/>
          <a:ln>
            <a:noFill/>
          </a:ln>
        </p:spPr>
        <p:txBody>
          <a:bodyPr wrap="square" lIns="0" tIns="0" rIns="0" bIns="0" anchor="ctr" anchorCtr="0">
            <a:noAutofit/>
          </a:bodyPr>
          <a:lstStyle>
            <a:lvl1pPr marL="0" indent="0">
              <a:buNone/>
              <a:defRPr sz="2200"/>
            </a:lvl1pPr>
          </a:lstStyle>
          <a:p>
            <a:pPr algn="l" marL="0" indent="0">
              <a:buNone/>
            </a:pPr>
            <a:r>
              <a:rPr lang="zh-CN" sz="2200" b="1" dirty="0">
                <a:solidFill>
                  <a:schemeClr val="accent5"/>
                </a:solidFill>
                <a:latin typeface="+mn-lt"/>
                <a:ea typeface="+mn-ea"/>
                <a:cs typeface="+mn-cs"/>
              </a:rPr>
              <a:t>Click to add subtitle</a:t>
            </a:r>
            <a:endParaRPr lang="en-US"/>
          </a:p>
        </p:txBody>
      </p:sp>
      <p:sp>
        <p:nvSpPr>
          <p:cNvPr id="4" name="cover-title Placeholder"/>
          <p:cNvSpPr>
            <a:spLocks noGrp="1"/>
          </p:cNvSpPr>
          <p:nvPr>
            <p:ph type="title"/>
          </p:nvPr>
        </p:nvSpPr>
        <p:spPr>
          <a:xfrm>
            <a:off x="990600" y="2228850"/>
            <a:ext cx="10210800" cy="1524000"/>
          </a:xfrm>
          <a:prstGeom prst="rect">
            <a:avLst/>
          </a:prstGeom>
          <a:noFill/>
          <a:ln>
            <a:noFill/>
          </a:ln>
        </p:spPr>
        <p:txBody>
          <a:bodyPr wrap="square" lIns="0" tIns="0" rIns="0" bIns="0" anchor="ctr" anchorCtr="0">
            <a:noAutofit/>
          </a:bodyPr>
          <a:lstStyle>
            <a:lvl1pPr>
              <a:defRPr sz="4800"/>
            </a:lvl1pPr>
          </a:lstStyle>
          <a:p>
            <a:pPr algn="l"/>
            <a:r>
              <a:rPr lang="zh-CN" sz="4800" b="1" dirty="0">
                <a:solidFill>
                  <a:schemeClr val="accent1"/>
                </a:solidFill>
                <a:latin typeface="+mj-lt"/>
                <a:ea typeface="+mj-ea"/>
                <a:cs typeface="+mj-cs"/>
              </a:rPr>
              <a:t>Click to add title</a:t>
            </a:r>
            <a:endParaRPr lang="en-US"/>
          </a:p>
        </p:txBody>
      </p:sp>
      <p:sp>
        <p:nvSpPr>
          <p:cNvPr id="5" name="cover-subtitle Placeholder"/>
          <p:cNvSpPr>
            <a:spLocks noGrp="1"/>
          </p:cNvSpPr>
          <p:nvPr>
            <p:ph type="body" idx="2"/>
          </p:nvPr>
        </p:nvSpPr>
        <p:spPr>
          <a:xfrm>
            <a:off x="1028700" y="4114800"/>
            <a:ext cx="10134600" cy="952500"/>
          </a:xfrm>
          <a:prstGeom prst="rect">
            <a:avLst/>
          </a:prstGeom>
          <a:noFill/>
          <a:ln>
            <a:noFill/>
          </a:ln>
        </p:spPr>
        <p:txBody>
          <a:bodyPr wrap="square" lIns="0" tIns="0" rIns="0" bIns="0" anchor="ctr" anchorCtr="0">
            <a:noAutofit/>
          </a:bodyPr>
          <a:lstStyle>
            <a:lvl1pPr marL="0" indent="0">
              <a:buNone/>
              <a:defRPr sz="2700"/>
            </a:lvl1pPr>
          </a:lstStyle>
          <a:p>
            <a:pPr algn="l" marL="0" indent="0">
              <a:lnSpc>
                <a:spcPts val="3750"/>
              </a:lnSpc>
              <a:buNone/>
            </a:pPr>
            <a:r>
              <a:rPr lang="zh-CN" sz="2700" dirty="0">
                <a:solidFill>
                  <a:schemeClr val="accent5"/>
                </a:solidFill>
                <a:latin typeface="+mn-lt"/>
                <a:ea typeface="+mn-ea"/>
                <a:cs typeface="+mn-cs"/>
              </a:rPr>
              <a:t>Click to add text</a:t>
            </a:r>
            <a:endParaRPr lang="en-US"/>
          </a:p>
        </p:txBody>
      </p:sp>
    </p:spTree>
    <p:extLst>
      <p:ext uri="{BB962C8B-B14F-4D97-AF65-F5344CB8AC3E}">
        <p14:creationId val="2724892372"/>
      </p:ext>
    </p:extLst>
  </p:cSld>
  <p:clrMapOvr>
    <a:masterClrMapping/>
  </p:clrMapOvr>
</p:sldLayout>
</file>

<file path=ppt/slideLayouts/slideLayout13.xml><?xml version="1.0" encoding="utf-8"?>
<p:sldLayout xmlns:a="http://schemas.openxmlformats.org/drawingml/2006/main" xmlns:p="http://schemas.openxmlformats.org/presentationml/2006/main" xmlns:p14="http://schemas.microsoft.com/office/powerpoint/2010/main" type="cust" preserve="1" showMasterSp="1">
  <p:cSld name="教学正文">
    <p:spTree>
      <p:nvGrpSpPr>
        <p:cNvPr id="1" name=""/>
        <p:cNvGrpSpPr/>
        <p:nvPr/>
      </p:nvGrpSpPr>
      <p:grpSpPr>
        <a:xfrm>
          <a:off x="0" y="0"/>
          <a:ext cx="0" cy="0"/>
          <a:chOff x="0" y="0"/>
          <a:chExt cx="0" cy="0"/>
        </a:xfrm>
      </p:grpSpPr>
      <p:sp>
        <p:nvSpPr>
          <p:cNvPr id="2" name="chapter-tab Layout"/>
          <p:cNvSpPr/>
          <p:nvPr/>
        </p:nvSpPr>
        <p:spPr>
          <a:xfrm>
            <a:off x="819150" y="714375"/>
            <a:ext cx="3429000" cy="514350"/>
          </a:xfrm>
          <a:prstGeom prst="roundRect">
            <a:avLst>
              <a:gd name="adj" fmla="val 25926"/>
            </a:avLst>
          </a:prstGeom>
          <a:solidFill>
            <a:schemeClr val="accent2"/>
          </a:solidFill>
          <a:ln>
            <a:noFill/>
          </a:ln>
        </p:spPr>
      </p:sp>
      <p:sp>
        <p:nvSpPr>
          <p:cNvPr id="3" name="chapter-label Placeholder"/>
          <p:cNvSpPr>
            <a:spLocks noGrp="1"/>
          </p:cNvSpPr>
          <p:nvPr>
            <p:ph type="subTitle" idx="1"/>
          </p:nvPr>
        </p:nvSpPr>
        <p:spPr>
          <a:xfrm>
            <a:off x="971550" y="809625"/>
            <a:ext cx="3124200" cy="361950"/>
          </a:xfrm>
          <a:prstGeom prst="rect">
            <a:avLst/>
          </a:prstGeom>
          <a:noFill/>
          <a:ln>
            <a:noFill/>
          </a:ln>
        </p:spPr>
        <p:txBody>
          <a:bodyPr wrap="square" lIns="0" tIns="0" rIns="0" bIns="0" anchor="ctr" anchorCtr="0">
            <a:noAutofit/>
          </a:bodyPr>
          <a:lstStyle>
            <a:lvl1pPr marL="0" indent="0">
              <a:buNone/>
              <a:defRPr sz="2200"/>
            </a:lvl1pPr>
          </a:lstStyle>
          <a:p>
            <a:pPr algn="l" marL="0" indent="0">
              <a:buNone/>
            </a:pPr>
            <a:r>
              <a:rPr lang="zh-CN" sz="2200" b="1" dirty="0">
                <a:solidFill>
                  <a:schemeClr val="accent5"/>
                </a:solidFill>
                <a:latin typeface="+mn-lt"/>
                <a:ea typeface="+mn-ea"/>
                <a:cs typeface="+mn-cs"/>
              </a:rPr>
              <a:t>Click to add subtitle</a:t>
            </a:r>
            <a:endParaRPr lang="en-US"/>
          </a:p>
        </p:txBody>
      </p:sp>
      <p:sp>
        <p:nvSpPr>
          <p:cNvPr id="4" name="page-title Placeholder"/>
          <p:cNvSpPr>
            <a:spLocks noGrp="1"/>
          </p:cNvSpPr>
          <p:nvPr>
            <p:ph type="title"/>
          </p:nvPr>
        </p:nvSpPr>
        <p:spPr>
          <a:xfrm>
            <a:off x="838200" y="1438275"/>
            <a:ext cx="10515600" cy="571500"/>
          </a:xfrm>
          <a:prstGeom prst="rect">
            <a:avLst/>
          </a:prstGeom>
          <a:noFill/>
          <a:ln>
            <a:noFill/>
          </a:ln>
        </p:spPr>
        <p:txBody>
          <a:bodyPr wrap="square" lIns="0" tIns="0" rIns="0" bIns="0" anchor="ctr" anchorCtr="0">
            <a:noAutofit/>
          </a:bodyPr>
          <a:lstStyle>
            <a:lvl1pPr>
              <a:defRPr sz="3200"/>
            </a:lvl1pPr>
          </a:lstStyle>
          <a:p>
            <a:pPr algn="l"/>
            <a:r>
              <a:rPr lang="zh-CN" sz="3200" b="1" dirty="0">
                <a:solidFill>
                  <a:schemeClr val="accent1"/>
                </a:solidFill>
                <a:latin typeface="+mj-lt"/>
                <a:ea typeface="+mj-ea"/>
                <a:cs typeface="+mj-cs"/>
              </a:rPr>
              <a:t>Click to add title</a:t>
            </a:r>
            <a:endParaRPr lang="en-US"/>
          </a:p>
        </p:txBody>
      </p:sp>
    </p:spTree>
    <p:extLst>
      <p:ext uri="{BB962C8B-B14F-4D97-AF65-F5344CB8AC3E}">
        <p14:creationId val="3821005103"/>
      </p:ext>
    </p:extLst>
  </p:cSld>
  <p:clrMapOvr>
    <a:masterClrMapping/>
  </p:clrMapOvr>
</p:sldLayout>
</file>

<file path=ppt/slideLayouts/slideLayout14.xml><?xml version="1.0" encoding="utf-8"?>
<p:sldLayout xmlns:a="http://schemas.openxmlformats.org/drawingml/2006/main" xmlns:p="http://schemas.openxmlformats.org/presentationml/2006/main" xmlns:p14="http://schemas.microsoft.com/office/powerpoint/2010/main" type="cust" preserve="1" showMasterSp="1">
  <p:cSld name="小节过渡">
    <p:spTree>
      <p:nvGrpSpPr>
        <p:cNvPr id="1" name=""/>
        <p:cNvGrpSpPr/>
        <p:nvPr/>
      </p:nvGrpSpPr>
      <p:grpSpPr>
        <a:xfrm>
          <a:off x="0" y="0"/>
          <a:ext cx="0" cy="0"/>
          <a:chOff x="0" y="0"/>
          <a:chExt cx="0" cy="0"/>
        </a:xfrm>
      </p:grpSpPr>
      <p:sp>
        <p:nvSpPr>
          <p:cNvPr id="2" name="chapter-tab Layout"/>
          <p:cNvSpPr/>
          <p:nvPr/>
        </p:nvSpPr>
        <p:spPr>
          <a:xfrm>
            <a:off x="819150" y="714375"/>
            <a:ext cx="3429000" cy="514350"/>
          </a:xfrm>
          <a:prstGeom prst="roundRect">
            <a:avLst>
              <a:gd name="adj" fmla="val 25926"/>
            </a:avLst>
          </a:prstGeom>
          <a:solidFill>
            <a:schemeClr val="accent2"/>
          </a:solidFill>
          <a:ln>
            <a:noFill/>
          </a:ln>
        </p:spPr>
      </p:sp>
      <p:sp>
        <p:nvSpPr>
          <p:cNvPr id="3" name="chapter-label Placeholder"/>
          <p:cNvSpPr>
            <a:spLocks noGrp="1"/>
          </p:cNvSpPr>
          <p:nvPr>
            <p:ph type="subTitle" idx="1"/>
          </p:nvPr>
        </p:nvSpPr>
        <p:spPr>
          <a:xfrm>
            <a:off x="971550" y="809625"/>
            <a:ext cx="3124200" cy="361950"/>
          </a:xfrm>
          <a:prstGeom prst="rect">
            <a:avLst/>
          </a:prstGeom>
          <a:noFill/>
          <a:ln>
            <a:noFill/>
          </a:ln>
        </p:spPr>
        <p:txBody>
          <a:bodyPr wrap="square" lIns="0" tIns="0" rIns="0" bIns="0" anchor="ctr" anchorCtr="0">
            <a:noAutofit/>
          </a:bodyPr>
          <a:lstStyle>
            <a:lvl1pPr marL="0" indent="0">
              <a:buNone/>
              <a:defRPr sz="2200"/>
            </a:lvl1pPr>
          </a:lstStyle>
          <a:p>
            <a:pPr algn="l" marL="0" indent="0">
              <a:buNone/>
            </a:pPr>
            <a:r>
              <a:rPr lang="zh-CN" sz="2200" b="1" dirty="0">
                <a:solidFill>
                  <a:schemeClr val="accent5"/>
                </a:solidFill>
                <a:latin typeface="+mn-lt"/>
                <a:ea typeface="+mn-ea"/>
                <a:cs typeface="+mn-cs"/>
              </a:rPr>
              <a:t>Click to add subtitle</a:t>
            </a:r>
            <a:endParaRPr lang="en-US"/>
          </a:p>
        </p:txBody>
      </p:sp>
      <p:sp>
        <p:nvSpPr>
          <p:cNvPr id="4" name="section-title Placeholder"/>
          <p:cNvSpPr>
            <a:spLocks noGrp="1"/>
          </p:cNvSpPr>
          <p:nvPr>
            <p:ph type="title"/>
          </p:nvPr>
        </p:nvSpPr>
        <p:spPr>
          <a:xfrm>
            <a:off x="990600" y="2190750"/>
            <a:ext cx="10210800" cy="1314450"/>
          </a:xfrm>
          <a:prstGeom prst="rect">
            <a:avLst/>
          </a:prstGeom>
          <a:noFill/>
          <a:ln>
            <a:noFill/>
          </a:ln>
        </p:spPr>
        <p:txBody>
          <a:bodyPr wrap="square" lIns="0" tIns="0" rIns="0" bIns="0" anchor="ctr" anchorCtr="0">
            <a:noAutofit/>
          </a:bodyPr>
          <a:lstStyle>
            <a:lvl1pPr>
              <a:defRPr sz="3900"/>
            </a:lvl1pPr>
          </a:lstStyle>
          <a:p>
            <a:pPr algn="l"/>
            <a:r>
              <a:rPr lang="zh-CN" sz="3900" b="1" dirty="0">
                <a:solidFill>
                  <a:schemeClr val="accent1"/>
                </a:solidFill>
                <a:latin typeface="+mj-lt"/>
                <a:ea typeface="+mj-ea"/>
                <a:cs typeface="+mj-cs"/>
              </a:rPr>
              <a:t>Click to add title</a:t>
            </a:r>
            <a:endParaRPr lang="en-US"/>
          </a:p>
        </p:txBody>
      </p:sp>
      <p:sp>
        <p:nvSpPr>
          <p:cNvPr id="5" name="section-description Placeholder"/>
          <p:cNvSpPr>
            <a:spLocks noGrp="1"/>
          </p:cNvSpPr>
          <p:nvPr>
            <p:ph type="body" idx="2"/>
          </p:nvPr>
        </p:nvSpPr>
        <p:spPr>
          <a:xfrm>
            <a:off x="1028700" y="3905250"/>
            <a:ext cx="10134600" cy="1200150"/>
          </a:xfrm>
          <a:prstGeom prst="rect">
            <a:avLst/>
          </a:prstGeom>
          <a:noFill/>
          <a:ln>
            <a:noFill/>
          </a:ln>
        </p:spPr>
        <p:txBody>
          <a:bodyPr wrap="square" lIns="0" tIns="0" rIns="0" bIns="0" anchor="ctr" anchorCtr="0">
            <a:noAutofit/>
          </a:bodyPr>
          <a:lstStyle>
            <a:lvl1pPr marL="0" indent="0">
              <a:buNone/>
              <a:defRPr sz="2400"/>
            </a:lvl1pPr>
          </a:lstStyle>
          <a:p>
            <a:pPr algn="l" marL="0" indent="0">
              <a:lnSpc>
                <a:spcPts val="3600"/>
              </a:lnSpc>
              <a:buNone/>
            </a:pPr>
            <a:r>
              <a:rPr lang="zh-CN" sz="2400" dirty="0">
                <a:solidFill>
                  <a:schemeClr val="accent5"/>
                </a:solidFill>
                <a:latin typeface="+mn-lt"/>
                <a:ea typeface="+mn-ea"/>
                <a:cs typeface="+mn-cs"/>
              </a:rPr>
              <a:t>Click to add text</a:t>
            </a:r>
            <a:endParaRPr lang="en-US"/>
          </a:p>
        </p:txBody>
      </p:sp>
    </p:spTree>
    <p:extLst>
      <p:ext uri="{BB962C8B-B14F-4D97-AF65-F5344CB8AC3E}">
        <p14:creationId val="4034618632"/>
      </p:ext>
    </p:extLst>
  </p:cSld>
  <p:clrMapOvr>
    <a:masterClrMapping/>
  </p:clrMapOvr>
</p:sldLayout>
</file>

<file path=ppt/slideMasters/_rels/slideMaster1.xml.rels><?xml version='1.0' encoding='UTF-8' standalone='yes'?>
<Relationships xmlns="http://schemas.openxmlformats.org/package/2006/relationships"><Relationship Id="rId12" Type="http://schemas.openxmlformats.org/officeDocument/2006/relationships/theme" Target="../theme/theme1.xml"/>  <Relationship Id="rId13" Type="http://schemas.openxmlformats.org/officeDocument/2006/relationships/image" Target="../media/image_349b7aebbbcd46b1.jpg"/>
  <Relationship Id="rId14" Type="http://schemas.openxmlformats.org/officeDocument/2006/relationships/slideLayout" Target="../slideLayouts/slideLayout12.xml"/>
  <Relationship Id="rId15" Type="http://schemas.openxmlformats.org/officeDocument/2006/relationships/slideLayout" Target="../slideLayouts/slideLayout13.xml"/>
  <Relationship Id="rId16" Type="http://schemas.openxmlformats.org/officeDocument/2006/relationships/slideLayout" Target="../slideLayouts/slideLayout14.xml"/>
</Relationships>
</file>

<file path=ppt/slideMasters/slideMaster1.xml><?xml version="1.0" encoding="utf-8"?>
<p:sldMaster xmlns:a="http://schemas.openxmlformats.org/drawingml/2006/main" xmlns:p="http://schemas.openxmlformats.org/presentationml/2006/main" xmlns:p14="http://schemas.microsoft.com/office/powerpoint/2010/main" xmlns:r="http://schemas.openxmlformats.org/officeDocument/2006/relationships">
  <p:cSld name="编程教学星空母版">
    <p:bg>
      <p:bgRef idx="1001">
        <a:schemeClr val="bg1"/>
      </p:bgRef>
    </p:bg>
    <p:spTree>
      <p:nvGrpSpPr>
        <p:cNvPr id="1" name=""/>
        <p:cNvGrpSpPr/>
        <p:nvPr/>
      </p:nvGrpSpPr>
      <p:grpSpPr>
        <a:xfrm>
          <a:off x="0" y="0"/>
          <a:ext cx="0" cy="0"/>
          <a:chOff x="0" y="0"/>
          <a:chExt cx="0" cy="0"/>
        </a:xfrm>
      </p:grpSpPr>
      <p:pic>
        <p:nvPicPr>
          <p:cNvPr id="2" name="space-bg Master"/>
          <p:cNvPicPr>
            <a:picLocks noChangeAspect="1"/>
          </p:cNvPicPr>
          <p:nvPr/>
        </p:nvPicPr>
        <p:blipFill>
          <a:blip r:embed="rId13"/>
          <a:stretch>
            <a:fillRect/>
          </a:stretch>
        </p:blipFill>
        <p:spPr>
          <a:xfrm>
            <a:off x="0" y="0"/>
            <a:ext cx="12192000" cy="6858000"/>
          </a:xfrm>
          <a:prstGeom prst="rect">
            <a:avLst/>
          </a:prstGeom>
        </p:spPr>
      </p:pic>
      <p:sp>
        <p:nvSpPr>
          <p:cNvPr id="3" name="white-stage Master"/>
          <p:cNvSpPr/>
          <p:nvPr/>
        </p:nvSpPr>
        <p:spPr>
          <a:xfrm>
            <a:off x="457200" y="457200"/>
            <a:ext cx="11277600" cy="5943600"/>
          </a:xfrm>
          <a:prstGeom prst="roundRect">
            <a:avLst>
              <a:gd name="adj" fmla="val 3526"/>
            </a:avLst>
          </a:prstGeom>
          <a:solidFill>
            <a:schemeClr val="lt1"/>
          </a:solidFill>
          <a:ln>
            <a:noFill/>
          </a:ln>
        </p:spPr>
      </p:sp>
    </p:spTree>
    <p:extLst>
      <p:ext uri="{BB962C8B-B14F-4D97-AF65-F5344CB8AC3E}">
        <p14:creationId val="2209977519"/>
      </p:ext>
    </p:extLst>
  </p:cSld>
  <p:clrMap bg1="lt1" tx1="dk1" bg2="lt2" tx2="dk2" accent1="accent1" accent2="accent2" accent3="accent3" accent4="accent4" accent5="accent5" accent6="accent6" hlink="hlink" folHlink="folHlink"/>
  <p:sldLayoutIdLst>
    <p:sldLayoutId id="2147483660" r:id="rId14"/>
    <p:sldLayoutId id="2147483661" r:id="rId15"/>
    <p:sldLayoutId id="2147483662" r:id="rId16"/>
  </p:sldLayoutIdLst>
  <p:txStyles>
    <p:titleStyle>
      <a:lvl1pPr algn="ctr" defTabSz="4572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9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5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4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2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100" kern="1200">
          <a:solidFill>
            <a:schemeClr val="tx1"/>
          </a:solidFill>
          <a:latin typeface="+mn-lt"/>
          <a:ea typeface="+mn-ea"/>
          <a:cs typeface="+mn-cs"/>
        </a:defRPr>
      </a:lvl9pPr>
    </p:bodyStyle>
    <p:otherStyle>
      <a:defPPr>
        <a:defRPr lang="en-US"/>
      </a:defPPr>
      <a:lvl1pPr marL="0" algn="l" defTabSz="457200" rtl="0" eaLnBrk="1" latinLnBrk="0" hangingPunct="1">
        <a:defRPr sz="2200" kern="1200">
          <a:solidFill>
            <a:schemeClr val="tx1"/>
          </a:solidFill>
          <a:latin typeface="+mn-lt"/>
          <a:ea typeface="+mn-ea"/>
          <a:cs typeface="+mn-cs"/>
        </a:defRPr>
      </a:lvl1pPr>
      <a:lvl2pPr marL="457200" algn="l" defTabSz="457200" rtl="0" eaLnBrk="1" latinLnBrk="0" hangingPunct="1">
        <a:defRPr sz="2050" kern="1200">
          <a:solidFill>
            <a:schemeClr val="tx1"/>
          </a:solidFill>
          <a:latin typeface="+mn-lt"/>
          <a:ea typeface="+mn-ea"/>
          <a:cs typeface="+mn-cs"/>
        </a:defRPr>
      </a:lvl2pPr>
      <a:lvl3pPr marL="914400" algn="l" defTabSz="457200" rtl="0" eaLnBrk="1" latinLnBrk="0" hangingPunct="1">
        <a:defRPr sz="19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650" kern="1200">
          <a:solidFill>
            <a:schemeClr val="tx1"/>
          </a:solidFill>
          <a:latin typeface="+mn-lt"/>
          <a:ea typeface="+mn-ea"/>
          <a:cs typeface="+mn-cs"/>
        </a:defRPr>
      </a:lvl5pPr>
      <a:lvl6pPr marL="2286000" algn="l" defTabSz="457200" rtl="0" eaLnBrk="1" latinLnBrk="0" hangingPunct="1">
        <a:defRPr sz="1500" kern="1200">
          <a:solidFill>
            <a:schemeClr val="tx1"/>
          </a:solidFill>
          <a:latin typeface="+mn-lt"/>
          <a:ea typeface="+mn-ea"/>
          <a:cs typeface="+mn-cs"/>
        </a:defRPr>
      </a:lvl6pPr>
      <a:lvl7pPr marL="2743200" algn="l" defTabSz="457200" rtl="0" eaLnBrk="1" latinLnBrk="0" hangingPunct="1">
        <a:defRPr sz="1400" kern="1200">
          <a:solidFill>
            <a:schemeClr val="tx1"/>
          </a:solidFill>
          <a:latin typeface="+mn-lt"/>
          <a:ea typeface="+mn-ea"/>
          <a:cs typeface="+mn-cs"/>
        </a:defRPr>
      </a:lvl7pPr>
      <a:lvl8pPr marL="3200400" algn="l" defTabSz="457200" rtl="0" eaLnBrk="1" latinLnBrk="0" hangingPunct="1">
        <a:defRPr sz="1250" kern="1200">
          <a:solidFill>
            <a:schemeClr val="tx1"/>
          </a:solidFill>
          <a:latin typeface="+mn-lt"/>
          <a:ea typeface="+mn-ea"/>
          <a:cs typeface="+mn-cs"/>
        </a:defRPr>
      </a:lvl8pPr>
      <a:lvl9pPr marL="3657600" algn="l" defTabSz="457200" rtl="0" eaLnBrk="1" latinLnBrk="0" hangingPunct="1">
        <a:defRPr sz="1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_349b7aebbbcd46b1.jp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4.xml"/>
  <Relationship Id="rId2" Type="http://schemas.openxmlformats.org/officeDocument/2006/relationships/image" Target="../media/image_349b7aebbbcd46b1.jpg"/>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4.xml"/>
  <Relationship Id="rId2" Type="http://schemas.openxmlformats.org/officeDocument/2006/relationships/image" Target="../media/image_349b7aebbbcd46b1.jpg"/>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4.xml"/>
  <Relationship Id="rId2" Type="http://schemas.openxmlformats.org/officeDocument/2006/relationships/image" Target="../media/image_349b7aebbbcd46b1.jpg"/>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_349b7aebbbcd46b1.jpg"/>
  <Relationship Id="rId3" Type="http://schemas.openxmlformats.org/officeDocument/2006/relationships/notesSlide" Target="../notesSlides/notesSlide61.xml"/>
</Relationships>
</file>

<file path=ppt/slides/slide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1103348"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a:t>
            </a:r>
          </a:p>
        </p:txBody>
      </p:sp>
      <p:sp>
        <p:nvSpPr>
          <p:cNvPr id="6" name="cover-title Placeholder Carrier"/>
          <p:cNvSpPr txBox="1"/>
          <p:nvPr>
            <p:ph type="title"/>
          </p:nvPr>
        </p:nvSpPr>
        <p:spPr>
          <a:xfrm>
            <a:off x="971550" y="2329815"/>
            <a:ext cx="5207508" cy="933450"/>
          </a:xfrm>
          <a:prstGeom prst="rect">
            <a:avLst/>
          </a:prstGeom>
          <a:noFill/>
          <a:ln>
            <a:noFill/>
          </a:ln>
        </p:spPr>
        <p:txBody>
          <a:bodyPr wrap="none" lIns="0" tIns="0" rIns="0" bIns="0" anchor="t" anchorCtr="0">
            <a:spAutoFit/>
          </a:bodyPr>
          <a:lstStyle/>
          <a:p>
            <a:pPr algn="l"/>
            <a:r>
              <a:rPr lang="zh-CN" sz="4800" b="1" dirty="0">
                <a:solidFill>
                  <a:schemeClr val="accent1"/>
                </a:solidFill>
                <a:latin typeface="+mj-lt"/>
                <a:ea typeface="+mj-ea"/>
                <a:cs typeface="+mj-cs"/>
              </a:rPr>
              <a:t>线段树的进阶用法</a:t>
            </a:r>
          </a:p>
        </p:txBody>
      </p:sp>
      <p:sp>
        <p:nvSpPr>
          <p:cNvPr id="7" name="cover-subtitle Placeholder Carrier"/>
          <p:cNvSpPr txBox="1"/>
          <p:nvPr>
            <p:ph type="body" idx="2"/>
          </p:nvPr>
        </p:nvSpPr>
        <p:spPr>
          <a:xfrm>
            <a:off x="1014984" y="4137660"/>
            <a:ext cx="5805297" cy="1004316"/>
          </a:xfrm>
          <a:prstGeom prst="rect">
            <a:avLst/>
          </a:prstGeom>
          <a:noFill/>
          <a:ln>
            <a:noFill/>
          </a:ln>
        </p:spPr>
        <p:txBody>
          <a:bodyPr wrap="none" lIns="0" tIns="0" rIns="0" bIns="0" anchor="t" anchorCtr="0">
            <a:noAutofit/>
          </a:bodyPr>
          <a:lstStyle/>
          <a:p>
            <a:pPr algn="l" marL="0" indent="0">
              <a:lnSpc>
                <a:spcPts val="3750"/>
              </a:lnSpc>
              <a:buNone/>
            </a:pPr>
            <a:r>
              <a:rPr lang="zh-CN" sz="2700" dirty="0">
                <a:solidFill>
                  <a:schemeClr val="accent5"/>
                </a:solidFill>
                <a:latin typeface="+mn-lt"/>
                <a:ea typeface="+mn-ea"/>
                <a:cs typeface="+mn-cs"/>
              </a:rPr>
              <a:t>共享历史版本，维护可修改的位置块</a:t>
            </a:r>
            <a:br/>
            <a:r>
              <a:rPr lang="zh-CN" sz="2700" dirty="0">
                <a:solidFill>
                  <a:schemeClr val="accent5"/>
                </a:solidFill>
                <a:latin typeface="+mn-lt"/>
                <a:ea typeface="+mn-ea"/>
                <a:cs typeface="+mn-cs"/>
              </a:rPr>
              <a:t>4 道例题详讲 · 9 道习题提示与答案</a:t>
            </a:r>
          </a:p>
        </p:txBody>
      </p:sp>
    </p:spTree>
  </p:cSld>
  <p:clrMapOvr>
    <a:masterClrMapping/>
  </p:clrMapOvr>
  <p:transition p14:dur="350">
    <p:fade/>
  </p:transition>
</p:sld>
</file>

<file path=ppt/slides/slide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3072839"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线段树进阶</a:t>
            </a:r>
          </a:p>
        </p:txBody>
      </p:sp>
      <p:sp>
        <p:nvSpPr>
          <p:cNvPr id="6" name="page-title Placeholder Carrier"/>
          <p:cNvSpPr txBox="1"/>
          <p:nvPr>
            <p:ph type="title"/>
          </p:nvPr>
        </p:nvSpPr>
        <p:spPr>
          <a:xfrm>
            <a:off x="821943" y="1511908"/>
            <a:ext cx="520192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位置和值，分别由谁管理？</a:t>
            </a:r>
          </a:p>
        </p:txBody>
      </p:sp>
      <p:grpSp>
        <p:nvGrpSpPr>
          <p:cNvPr id="11" name="Group 11"/>
          <p:cNvGrpSpPr/>
          <p:nvPr/>
        </p:nvGrpSpPr>
        <p:grpSpPr>
          <a:xfrm>
            <a:off x="827025" y="2277137"/>
            <a:ext cx="10526775" cy="1228063"/>
            <a:chOff x="827025" y="2277137"/>
            <a:chExt cx="10526775" cy="1228063"/>
          </a:xfrm>
        </p:grpSpPr>
        <p:sp>
          <p:nvSpPr>
            <p:cNvPr id="7" name="TextBox 7"/>
            <p:cNvSpPr txBox="1"/>
            <p:nvPr/>
          </p:nvSpPr>
          <p:spPr>
            <a:xfrm>
              <a:off x="827025" y="2277137"/>
              <a:ext cx="4272303"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例如：数组 a = [3, 1, 2, 2]</a:t>
              </a:r>
            </a:p>
          </p:txBody>
        </p:sp>
        <p:sp>
          <p:nvSpPr>
            <p:cNvPr id="10" name="textbox-position"/>
            <p:cNvSpPr/>
            <p:nvPr/>
          </p:nvSpPr>
          <p:spPr>
            <a:xfrm>
              <a:off x="838200" y="2800350"/>
              <a:ext cx="10515600" cy="704850"/>
            </a:xfrm>
            <a:prstGeom prst="roundRect">
              <a:avLst>
                <a:gd name="adj" fmla="val 16216"/>
              </a:avLst>
            </a:prstGeom>
            <a:solidFill>
              <a:schemeClr val="lt2"/>
            </a:solidFill>
            <a:ln>
              <a:noFill/>
            </a:ln>
          </p:spPr>
          <p:txBody>
            <a:bodyPr wrap="square" lIns="183948" tIns="167210" rIns="183948" bIns="-33477" anchor="t" anchorCtr="0">
              <a:noAutofit/>
            </a:bodyPr>
            <a:lstStyle/>
            <a:p>
              <a:pPr algn="l"/>
              <a:r>
                <a:rPr lang="zh-CN" sz="2200" dirty="0">
                  <a:solidFill>
                    <a:schemeClr val="accent5"/>
                  </a:solidFill>
                  <a:latin typeface="+mn-lt"/>
                  <a:ea typeface="+mn-ea"/>
                  <a:cs typeface="+mn-cs"/>
                </a:rPr>
                <a:t>先选位置 [2, 4]：取出 1、2、2。</a:t>
              </a:r>
            </a:p>
          </p:txBody>
        </p:sp>
      </p:grpSp>
      <p:grpSp>
        <p:nvGrpSpPr>
          <p:cNvPr id="13" name="Group 13"/>
          <p:cNvGrpSpPr/>
          <p:nvPr/>
        </p:nvGrpSpPr>
        <p:grpSpPr>
          <a:xfrm>
            <a:off x="827025" y="3877337"/>
            <a:ext cx="10526775" cy="868377"/>
            <a:chOff x="827025" y="3877337"/>
            <a:chExt cx="10526775" cy="868377"/>
          </a:xfrm>
        </p:grpSpPr>
        <p:sp>
          <p:nvSpPr>
            <p:cNvPr id="12" name="body-value-query"/>
            <p:cNvSpPr txBox="1"/>
            <p:nvPr/>
          </p:nvSpPr>
          <p:spPr>
            <a:xfrm>
              <a:off x="827025" y="3877337"/>
              <a:ext cx="10526775" cy="868377"/>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3"/>
                  </a:solidFill>
                  <a:latin typeface="+mn-lt"/>
                  <a:ea typeface="+mn-ea"/>
                  <a:cs typeface="+mn-cs"/>
                </a:rPr>
                <a:t>再按值统计：值 1 有 1 个，值 2 有 2 个。</a:t>
              </a:r>
              <a:br/>
              <a:r>
                <a:rPr lang="zh-CN" sz="2200" dirty="0">
                  <a:solidFill>
                    <a:schemeClr val="accent3"/>
                  </a:solidFill>
                  <a:latin typeface="+mn-lt"/>
                  <a:ea typeface="+mn-ea"/>
                  <a:cs typeface="+mn-cs"/>
                </a:rPr>
                <a:t>“位置在区间里”和“值不超过阈值”是两个条件。</a:t>
              </a:r>
            </a:p>
          </p:txBody>
        </p:sp>
      </p:grpSp>
      <p:grpSp>
        <p:nvGrpSpPr>
          <p:cNvPr id="15" name="Group 15"/>
          <p:cNvGrpSpPr/>
          <p:nvPr/>
        </p:nvGrpSpPr>
        <p:grpSpPr>
          <a:xfrm>
            <a:off x="827025" y="5248937"/>
            <a:ext cx="10526775" cy="561313"/>
            <a:chOff x="827025" y="5248937"/>
            <a:chExt cx="10526775" cy="561313"/>
          </a:xfrm>
        </p:grpSpPr>
        <p:sp>
          <p:nvSpPr>
            <p:cNvPr id="14" name="body-prerequisites"/>
            <p:cNvSpPr txBox="1"/>
            <p:nvPr/>
          </p:nvSpPr>
          <p:spPr>
            <a:xfrm>
              <a:off x="827025" y="5248937"/>
              <a:ext cx="10526775" cy="561313"/>
            </a:xfrm>
            <a:prstGeom prst="rect">
              <a:avLst/>
            </a:prstGeom>
            <a:noFill/>
            <a:ln>
              <a:noFill/>
            </a:ln>
          </p:spPr>
          <p:txBody>
            <a:bodyPr wrap="square" lIns="0" tIns="0" rIns="0" bIns="0" anchor="t" anchorCtr="0">
              <a:noAutofit/>
            </a:bodyPr>
            <a:lstStyle/>
            <a:p>
              <a:pPr algn="l"/>
              <a:r>
                <a:rPr lang="zh-CN" sz="2200" dirty="0">
                  <a:solidFill>
                    <a:schemeClr val="accent6"/>
                  </a:solidFill>
                  <a:latin typeface="+mn-lt"/>
                  <a:ea typeface="+mn-ea"/>
                  <a:cs typeface="+mn-cs"/>
                </a:rPr>
                <a:t>先回想：前缀差、离散化、权值线段树、树状数组。</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080689"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8.1</a:t>
            </a:r>
          </a:p>
        </p:txBody>
      </p:sp>
      <p:sp>
        <p:nvSpPr>
          <p:cNvPr id="6" name="section-title Placeholder Carrier"/>
          <p:cNvSpPr txBox="1"/>
          <p:nvPr>
            <p:ph type="title"/>
          </p:nvPr>
        </p:nvSpPr>
        <p:spPr>
          <a:xfrm>
            <a:off x="971550" y="2322195"/>
            <a:ext cx="3713226" cy="762000"/>
          </a:xfrm>
          <a:prstGeom prst="rect">
            <a:avLst/>
          </a:prstGeom>
          <a:noFill/>
          <a:ln>
            <a:noFill/>
          </a:ln>
        </p:spPr>
        <p:txBody>
          <a:bodyPr wrap="none" lIns="0" tIns="0" rIns="0" bIns="0" anchor="t" anchorCtr="0">
            <a:spAutoFit/>
          </a:bodyPr>
          <a:lstStyle/>
          <a:p>
            <a:pPr algn="l"/>
            <a:r>
              <a:rPr lang="zh-CN" sz="3900" b="1" dirty="0">
                <a:solidFill>
                  <a:schemeClr val="accent1"/>
                </a:solidFill>
                <a:latin typeface="+mj-lt"/>
                <a:ea typeface="+mj-ea"/>
                <a:cs typeface="+mj-cs"/>
              </a:rPr>
              <a:t>可持久化线段树</a:t>
            </a:r>
          </a:p>
        </p:txBody>
      </p:sp>
      <p:sp>
        <p:nvSpPr>
          <p:cNvPr id="7" name="section-description Placeholder Carrier"/>
          <p:cNvSpPr txBox="1"/>
          <p:nvPr>
            <p:ph type="body" idx="2"/>
          </p:nvPr>
        </p:nvSpPr>
        <p:spPr>
          <a:xfrm>
            <a:off x="1016508" y="3960495"/>
            <a:ext cx="6013704" cy="926592"/>
          </a:xfrm>
          <a:prstGeom prst="rect">
            <a:avLst/>
          </a:prstGeom>
          <a:noFill/>
          <a:ln>
            <a:noFill/>
          </a:ln>
        </p:spPr>
        <p:txBody>
          <a:bodyPr wrap="none" lIns="0" tIns="0" rIns="0" bIns="0" anchor="t" anchorCtr="0">
            <a:noAutofit/>
          </a:bodyPr>
          <a:lstStyle/>
          <a:p>
            <a:pPr algn="l" marL="0" indent="0">
              <a:lnSpc>
                <a:spcPts val="3600"/>
              </a:lnSpc>
              <a:buNone/>
            </a:pPr>
            <a:r>
              <a:rPr lang="zh-CN" sz="2400" dirty="0">
                <a:solidFill>
                  <a:schemeClr val="accent5"/>
                </a:solidFill>
                <a:latin typeface="+mn-lt"/>
                <a:ea typeface="+mn-ea"/>
                <a:cs typeface="+mn-cs"/>
              </a:rPr>
              <a:t>保留每个前缀，共享没有修改的子树。</a:t>
            </a:r>
            <a:br/>
            <a:r>
              <a:rPr lang="zh-CN" sz="2400" dirty="0">
                <a:solidFill>
                  <a:schemeClr val="accent5"/>
                </a:solidFill>
                <a:latin typeface="+mn-lt"/>
                <a:ea typeface="+mn-ea"/>
                <a:cs typeface="+mn-cs"/>
              </a:rPr>
              <a:t>先求区间第 k 小，再把数量改为数值总和。</a:t>
            </a:r>
          </a:p>
        </p:txBody>
      </p:sp>
    </p:spTree>
  </p:cSld>
  <p:clrMapOvr>
    <a:masterClrMapping/>
  </p:clrMapOvr>
  <p:transition p14:dur="350">
    <p:fade/>
  </p:transition>
</p:sld>
</file>

<file path=ppt/slides/slide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3328012"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静态区间第 k 小</a:t>
            </a:r>
          </a:p>
        </p:txBody>
      </p:sp>
      <p:grpSp>
        <p:nvGrpSpPr>
          <p:cNvPr id="8" name="Group 8"/>
          <p:cNvGrpSpPr/>
          <p:nvPr/>
        </p:nvGrpSpPr>
        <p:grpSpPr>
          <a:xfrm>
            <a:off x="827025" y="2267612"/>
            <a:ext cx="10526775" cy="1268427"/>
            <a:chOff x="827025" y="2267612"/>
            <a:chExt cx="10526775" cy="1268427"/>
          </a:xfrm>
        </p:grpSpPr>
        <p:sp>
          <p:nvSpPr>
            <p:cNvPr id="7" name="body-task"/>
            <p:cNvSpPr txBox="1"/>
            <p:nvPr/>
          </p:nvSpPr>
          <p:spPr>
            <a:xfrm>
              <a:off x="827025" y="2267612"/>
              <a:ext cx="10526775" cy="12684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数组不修改。每次给定 l、r、k，</a:t>
              </a:r>
              <a:br/>
              <a:r>
                <a:rPr lang="zh-CN" sz="2200" dirty="0">
                  <a:solidFill>
                    <a:schemeClr val="accent5"/>
                  </a:solidFill>
                  <a:latin typeface="+mn-lt"/>
                  <a:ea typeface="+mn-ea"/>
                  <a:cs typeface="+mn-cs"/>
                </a:rPr>
                <a:t>求 a[l..r] 排序后排在第 k 位的值。</a:t>
              </a:r>
            </a:p>
            <a:p>
              <a:pPr algn="l">
                <a:lnSpc>
                  <a:spcPts val="3300"/>
                </a:lnSpc>
              </a:pPr>
              <a:r>
                <a:rPr lang="zh-CN" sz="1900" dirty="0">
                  <a:solidFill>
                    <a:schemeClr val="accent6"/>
                  </a:solidFill>
                  <a:latin typeface="+mn-lt"/>
                  <a:ea typeface="+mn-ea"/>
                  <a:cs typeface="+mn-cs"/>
                </a:rPr>
                <a:t>P3834 / J0801；n、m ≤ 200000；0 ≤ a[i] ≤ 10⁹。</a:t>
              </a:r>
            </a:p>
          </p:txBody>
        </p:sp>
      </p:grpSp>
      <p:sp>
        <p:nvSpPr>
          <p:cNvPr id="11" name="textbox-example"/>
          <p:cNvSpPr/>
          <p:nvPr/>
        </p:nvSpPr>
        <p:spPr>
          <a:xfrm>
            <a:off x="838200" y="3733800"/>
            <a:ext cx="10515600" cy="914400"/>
          </a:xfrm>
          <a:prstGeom prst="roundRect">
            <a:avLst>
              <a:gd name="adj" fmla="val 12500"/>
            </a:avLst>
          </a:prstGeom>
          <a:solidFill>
            <a:schemeClr val="lt2"/>
          </a:solidFill>
          <a:ln>
            <a:noFill/>
          </a:ln>
        </p:spPr>
        <p:txBody>
          <a:bodyPr wrap="square" lIns="183948" tIns="91010" rIns="183948" bIns="-33477" anchor="t" anchorCtr="0">
            <a:noAutofit/>
          </a:bodyPr>
          <a:lstStyle/>
          <a:p>
            <a:pPr algn="l">
              <a:lnSpc>
                <a:spcPts val="3000"/>
              </a:lnSpc>
            </a:pPr>
            <a:r>
              <a:rPr lang="zh-CN" sz="2200" dirty="0">
                <a:solidFill>
                  <a:schemeClr val="accent5"/>
                </a:solidFill>
                <a:latin typeface="+mn-lt"/>
                <a:ea typeface="+mn-ea"/>
                <a:cs typeface="+mn-cs"/>
              </a:rPr>
              <a:t>例如：[3, 1, 2, 2]，查询 l=2，r=4，k=2。</a:t>
            </a:r>
            <a:br/>
            <a:r>
              <a:rPr lang="zh-CN" sz="2200" dirty="0">
                <a:solidFill>
                  <a:schemeClr val="accent3"/>
                </a:solidFill>
                <a:latin typeface="+mn-lt"/>
                <a:ea typeface="+mn-ea"/>
                <a:cs typeface="+mn-cs"/>
              </a:rPr>
              <a:t>取出 [1, 2, 2]，答案为 2。</a:t>
            </a:r>
          </a:p>
        </p:txBody>
      </p:sp>
      <p:grpSp>
        <p:nvGrpSpPr>
          <p:cNvPr id="13" name="Group 13"/>
          <p:cNvGrpSpPr/>
          <p:nvPr/>
        </p:nvGrpSpPr>
        <p:grpSpPr>
          <a:xfrm>
            <a:off x="827025" y="5153687"/>
            <a:ext cx="10526775" cy="830277"/>
            <a:chOff x="827025" y="5153687"/>
            <a:chExt cx="10526775" cy="830277"/>
          </a:xfrm>
        </p:grpSpPr>
        <p:sp>
          <p:nvSpPr>
            <p:cNvPr id="12" name="body-bottleneck"/>
            <p:cNvSpPr txBox="1"/>
            <p:nvPr/>
          </p:nvSpPr>
          <p:spPr>
            <a:xfrm>
              <a:off x="827025" y="5153687"/>
              <a:ext cx="10526775" cy="830277"/>
            </a:xfrm>
            <a:prstGeom prst="rect">
              <a:avLst/>
            </a:prstGeom>
            <a:noFill/>
            <a:ln>
              <a:noFill/>
            </a:ln>
          </p:spPr>
          <p:txBody>
            <a:bodyPr wrap="square" lIns="0" tIns="0" rIns="0" bIns="0" anchor="t" anchorCtr="0">
              <a:noAutofit/>
            </a:bodyPr>
            <a:lstStyle/>
            <a:p>
              <a:pPr algn="l">
                <a:lnSpc>
                  <a:spcPts val="3150"/>
                </a:lnSpc>
              </a:pPr>
              <a:r>
                <a:rPr lang="zh-CN" sz="2200" dirty="0">
                  <a:solidFill>
                    <a:schemeClr val="accent5"/>
                  </a:solidFill>
                  <a:latin typeface="+mn-lt"/>
                  <a:ea typeface="+mn-ea"/>
                  <a:cs typeface="+mn-cs"/>
                </a:rPr>
                <a:t>每次截取再排序，最坏需要 O(mn log n)。</a:t>
              </a:r>
              <a:br/>
              <a:r>
                <a:rPr lang="zh-CN" sz="2200" dirty="0">
                  <a:solidFill>
                    <a:schemeClr val="accent5"/>
                  </a:solidFill>
                  <a:latin typeface="+mn-lt"/>
                  <a:ea typeface="+mn-ea"/>
                  <a:cs typeface="+mn-cs"/>
                </a:rPr>
                <a:t>很多询问会反复处理同一批元素。</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390957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频数树的横轴是数值</a:t>
            </a:r>
          </a:p>
        </p:txBody>
      </p:sp>
      <p:grpSp>
        <p:nvGrpSpPr>
          <p:cNvPr id="8" name="Group 8"/>
          <p:cNvGrpSpPr/>
          <p:nvPr/>
        </p:nvGrpSpPr>
        <p:grpSpPr>
          <a:xfrm>
            <a:off x="827025" y="2277137"/>
            <a:ext cx="10526775" cy="830277"/>
            <a:chOff x="827025" y="2277137"/>
            <a:chExt cx="10526775" cy="830277"/>
          </a:xfrm>
        </p:grpSpPr>
        <p:sp>
          <p:nvSpPr>
            <p:cNvPr id="7" name="body-value-definition"/>
            <p:cNvSpPr txBox="1"/>
            <p:nvPr/>
          </p:nvSpPr>
          <p:spPr>
            <a:xfrm>
              <a:off x="827025" y="2277137"/>
              <a:ext cx="10526775" cy="830277"/>
            </a:xfrm>
            <a:prstGeom prst="rect">
              <a:avLst/>
            </a:prstGeom>
            <a:noFill/>
            <a:ln>
              <a:noFill/>
            </a:ln>
          </p:spPr>
          <p:txBody>
            <a:bodyPr wrap="square" lIns="0" tIns="0" rIns="0" bIns="0" anchor="t" anchorCtr="0">
              <a:noAutofit/>
            </a:bodyPr>
            <a:lstStyle/>
            <a:p>
              <a:pPr algn="l">
                <a:lnSpc>
                  <a:spcPts val="3150"/>
                </a:lnSpc>
              </a:pPr>
              <a:r>
                <a:rPr lang="zh-CN" sz="2200" dirty="0">
                  <a:solidFill>
                    <a:schemeClr val="accent5"/>
                  </a:solidFill>
                  <a:latin typeface="+mn-lt"/>
                  <a:ea typeface="+mn-ea"/>
                  <a:cs typeface="+mn-cs"/>
                </a:rPr>
                <a:t>例如：[3, 1, 2, 2]，离散值表为 [1, 2, 3]。</a:t>
              </a:r>
              <a:br/>
              <a:r>
                <a:rPr lang="zh-CN" sz="2200" dirty="0">
                  <a:solidFill>
                    <a:schemeClr val="accent5"/>
                  </a:solidFill>
                  <a:latin typeface="+mn-lt"/>
                  <a:ea typeface="+mn-ea"/>
                  <a:cs typeface="+mn-cs"/>
                </a:rPr>
                <a:t>每个叶子记录一种值的出现次数。</a:t>
              </a:r>
            </a:p>
          </p:txBody>
        </p:sp>
      </p:grpSp>
      <p:grpSp>
        <p:nvGrpSpPr>
          <p:cNvPr id="18" name="Group 18"/>
          <p:cNvGrpSpPr/>
          <p:nvPr/>
        </p:nvGrpSpPr>
        <p:grpSpPr>
          <a:xfrm>
            <a:off x="838200" y="3371850"/>
            <a:ext cx="10515600" cy="1162050"/>
            <a:chOff x="838200" y="3371850"/>
            <a:chExt cx="10515600" cy="1162050"/>
          </a:xfrm>
        </p:grpSpPr>
        <p:sp>
          <p:nvSpPr>
            <p:cNvPr id="11" name="textbox-one"/>
            <p:cNvSpPr/>
            <p:nvPr/>
          </p:nvSpPr>
          <p:spPr>
            <a:xfrm>
              <a:off x="838200" y="3371850"/>
              <a:ext cx="3048000" cy="1162050"/>
            </a:xfrm>
            <a:prstGeom prst="roundRect">
              <a:avLst>
                <a:gd name="adj" fmla="val 9836"/>
              </a:avLst>
            </a:prstGeom>
            <a:solidFill>
              <a:schemeClr val="lt2"/>
            </a:solidFill>
            <a:ln>
              <a:noFill/>
            </a:ln>
          </p:spPr>
          <p:txBody>
            <a:bodyPr wrap="square" lIns="183948" tIns="110060" rIns="183948" bIns="-33477" anchor="t" anchorCtr="0">
              <a:noAutofit/>
            </a:bodyPr>
            <a:lstStyle/>
            <a:p>
              <a:pPr algn="l">
                <a:lnSpc>
                  <a:spcPts val="3600"/>
                </a:lnSpc>
              </a:pPr>
              <a:r>
                <a:rPr lang="zh-CN" sz="2200" dirty="0">
                  <a:solidFill>
                    <a:schemeClr val="accent5"/>
                  </a:solidFill>
                  <a:latin typeface="+mn-lt"/>
                  <a:ea typeface="+mn-ea"/>
                  <a:cs typeface="+mn-cs"/>
                </a:rPr>
                <a:t>值 1</a:t>
              </a:r>
              <a:br/>
              <a:r>
                <a:rPr lang="zh-CN" sz="2200" dirty="0">
                  <a:solidFill>
                    <a:schemeClr val="accent3"/>
                  </a:solidFill>
                  <a:latin typeface="+mn-lt"/>
                  <a:ea typeface="+mn-ea"/>
                  <a:cs typeface="+mn-cs"/>
                </a:rPr>
                <a:t>频数 1</a:t>
              </a:r>
            </a:p>
          </p:txBody>
        </p:sp>
        <p:sp>
          <p:nvSpPr>
            <p:cNvPr id="14" name="textbox-two"/>
            <p:cNvSpPr/>
            <p:nvPr/>
          </p:nvSpPr>
          <p:spPr>
            <a:xfrm>
              <a:off x="4572000" y="3371850"/>
              <a:ext cx="3048000" cy="1162050"/>
            </a:xfrm>
            <a:prstGeom prst="roundRect">
              <a:avLst>
                <a:gd name="adj" fmla="val 9836"/>
              </a:avLst>
            </a:prstGeom>
            <a:solidFill>
              <a:srgbClr val="E6F0F5"/>
            </a:solidFill>
            <a:ln>
              <a:noFill/>
            </a:ln>
          </p:spPr>
          <p:txBody>
            <a:bodyPr wrap="square" lIns="183948" tIns="110060" rIns="183948" bIns="-33477" anchor="t" anchorCtr="0">
              <a:noAutofit/>
            </a:bodyPr>
            <a:lstStyle/>
            <a:p>
              <a:pPr algn="l">
                <a:lnSpc>
                  <a:spcPts val="3600"/>
                </a:lnSpc>
              </a:pPr>
              <a:r>
                <a:rPr lang="zh-CN" sz="2200" dirty="0">
                  <a:solidFill>
                    <a:schemeClr val="accent5"/>
                  </a:solidFill>
                  <a:latin typeface="+mn-lt"/>
                  <a:ea typeface="+mn-ea"/>
                  <a:cs typeface="+mn-cs"/>
                </a:rPr>
                <a:t>值 2</a:t>
              </a:r>
              <a:br/>
              <a:r>
                <a:rPr lang="zh-CN" sz="2200" dirty="0">
                  <a:solidFill>
                    <a:schemeClr val="accent3"/>
                  </a:solidFill>
                  <a:latin typeface="+mn-lt"/>
                  <a:ea typeface="+mn-ea"/>
                  <a:cs typeface="+mn-cs"/>
                </a:rPr>
                <a:t>频数 2</a:t>
              </a:r>
            </a:p>
          </p:txBody>
        </p:sp>
        <p:sp>
          <p:nvSpPr>
            <p:cNvPr id="17" name="textbox-three"/>
            <p:cNvSpPr/>
            <p:nvPr/>
          </p:nvSpPr>
          <p:spPr>
            <a:xfrm>
              <a:off x="8305800" y="3371850"/>
              <a:ext cx="3048000" cy="1162050"/>
            </a:xfrm>
            <a:prstGeom prst="roundRect">
              <a:avLst>
                <a:gd name="adj" fmla="val 9836"/>
              </a:avLst>
            </a:prstGeom>
            <a:solidFill>
              <a:schemeClr val="lt2"/>
            </a:solidFill>
            <a:ln>
              <a:noFill/>
            </a:ln>
          </p:spPr>
          <p:txBody>
            <a:bodyPr wrap="square" lIns="183948" tIns="110060" rIns="183948" bIns="-33477" anchor="t" anchorCtr="0">
              <a:noAutofit/>
            </a:bodyPr>
            <a:lstStyle/>
            <a:p>
              <a:pPr algn="l">
                <a:lnSpc>
                  <a:spcPts val="3600"/>
                </a:lnSpc>
              </a:pPr>
              <a:r>
                <a:rPr lang="zh-CN" sz="2200" dirty="0">
                  <a:solidFill>
                    <a:schemeClr val="accent5"/>
                  </a:solidFill>
                  <a:latin typeface="+mn-lt"/>
                  <a:ea typeface="+mn-ea"/>
                  <a:cs typeface="+mn-cs"/>
                </a:rPr>
                <a:t>值 3</a:t>
              </a:r>
              <a:br/>
              <a:r>
                <a:rPr lang="zh-CN" sz="2200" dirty="0">
                  <a:solidFill>
                    <a:schemeClr val="accent3"/>
                  </a:solidFill>
                  <a:latin typeface="+mn-lt"/>
                  <a:ea typeface="+mn-ea"/>
                  <a:cs typeface="+mn-cs"/>
                </a:rPr>
                <a:t>频数 1</a:t>
              </a:r>
            </a:p>
          </p:txBody>
        </p:sp>
      </p:grpSp>
      <p:grpSp>
        <p:nvGrpSpPr>
          <p:cNvPr id="20" name="Group 20"/>
          <p:cNvGrpSpPr/>
          <p:nvPr/>
        </p:nvGrpSpPr>
        <p:grpSpPr>
          <a:xfrm>
            <a:off x="827025" y="5058437"/>
            <a:ext cx="10526775" cy="849327"/>
            <a:chOff x="827025" y="5058437"/>
            <a:chExt cx="10526775" cy="849327"/>
          </a:xfrm>
        </p:grpSpPr>
        <p:sp>
          <p:nvSpPr>
            <p:cNvPr id="19" name="body-compression-rule"/>
            <p:cNvSpPr txBox="1"/>
            <p:nvPr/>
          </p:nvSpPr>
          <p:spPr>
            <a:xfrm>
              <a:off x="827025" y="505843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离散化保留大小关系，重复出现仍分别计数。</a:t>
              </a:r>
              <a:br/>
              <a:r>
                <a:rPr lang="zh-CN" sz="2200" dirty="0">
                  <a:solidFill>
                    <a:schemeClr val="accent5"/>
                  </a:solidFill>
                  <a:latin typeface="+mn-lt"/>
                  <a:ea typeface="+mn-ea"/>
                  <a:cs typeface="+mn-cs"/>
                </a:rPr>
                <a:t>找到叶子后，要把离散排名映回原值。</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5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3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477113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区间频数由两个前缀相减</a:t>
            </a:r>
          </a:p>
        </p:txBody>
      </p:sp>
      <p:grpSp>
        <p:nvGrpSpPr>
          <p:cNvPr id="8" name="Group 8"/>
          <p:cNvGrpSpPr/>
          <p:nvPr/>
        </p:nvGrpSpPr>
        <p:grpSpPr>
          <a:xfrm>
            <a:off x="827025" y="2277137"/>
            <a:ext cx="10526775" cy="485113"/>
            <a:chOff x="827025" y="2277137"/>
            <a:chExt cx="10526775" cy="485113"/>
          </a:xfrm>
        </p:grpSpPr>
        <p:sp>
          <p:nvSpPr>
            <p:cNvPr id="7" name="body-version-definition"/>
            <p:cNvSpPr txBox="1"/>
            <p:nvPr/>
          </p:nvSpPr>
          <p:spPr>
            <a:xfrm>
              <a:off x="827025" y="2277137"/>
              <a:ext cx="10526775" cy="485113"/>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root[i] 记录前 i 项，root[0] 是空版本。</a:t>
              </a:r>
            </a:p>
          </p:txBody>
        </p:sp>
      </p:grpSp>
      <p:grpSp>
        <p:nvGrpSpPr>
          <p:cNvPr id="10" name="Group 10"/>
          <p:cNvGrpSpPr/>
          <p:nvPr/>
        </p:nvGrpSpPr>
        <p:grpSpPr>
          <a:xfrm>
            <a:off x="1055625" y="3134387"/>
            <a:ext cx="10298175" cy="1551913"/>
            <a:chOff x="1055625" y="3134387"/>
            <a:chExt cx="10298175" cy="1551913"/>
          </a:xfrm>
        </p:grpSpPr>
        <p:sp>
          <p:nvSpPr>
            <p:cNvPr id="9" name="body-frequency-difference"/>
            <p:cNvSpPr txBox="1"/>
            <p:nvPr/>
          </p:nvSpPr>
          <p:spPr>
            <a:xfrm>
              <a:off x="1055625" y="3134387"/>
              <a:ext cx="10298175" cy="1551913"/>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例如：a = [3, 1, 2, 2]，值域顺序为 1、2、3。</a:t>
              </a:r>
            </a:p>
            <a:p>
              <a:pPr algn="l">
                <a:lnSpc>
                  <a:spcPts val="3300"/>
                </a:lnSpc>
                <a:spcBef>
                  <a:spcPts val="300"/>
                </a:spcBef>
              </a:pPr>
              <a:r>
                <a:rPr lang="zh-CN" sz="2200" dirty="0">
                  <a:solidFill>
                    <a:schemeClr val="accent5"/>
                  </a:solidFill>
                  <a:latin typeface="+mn-lt"/>
                  <a:ea typeface="+mn-ea"/>
                  <a:cs typeface="+mn-cs"/>
                </a:rPr>
                <a:t>root[4]： [1, 2, 1]</a:t>
              </a:r>
              <a:br/>
              <a:r>
                <a:rPr lang="zh-CN" sz="2200" dirty="0">
                  <a:solidFill>
                    <a:schemeClr val="accent5"/>
                  </a:solidFill>
                  <a:latin typeface="+mn-lt"/>
                  <a:ea typeface="+mn-ea"/>
                  <a:cs typeface="+mn-cs"/>
                </a:rPr>
                <a:t>root[1]： [0, 0, 1]　　相减得 [1, 2, 0]</a:t>
              </a:r>
            </a:p>
          </p:txBody>
        </p:sp>
      </p:grpSp>
      <mc:AlternateContent>
        <mc:Choice Requires="a14">
          <p:sp>
            <p:nvSpPr>
              <p:cNvPr id="11" name="prefix-formula"/>
              <p:cNvSpPr txBox="1">
                <a:spLocks noGrp="1"/>
              </p:cNvSpPr>
              <p:nvPr/>
            </p:nvSpPr>
            <p:spPr>
              <a:xfrm>
                <a:off x="838200" y="4953000"/>
                <a:ext cx="10515600" cy="723900"/>
              </a:xfrm>
              <a:prstGeom prst="rect">
                <a:avLst/>
              </a:prstGeom>
              <a:noFill/>
              <a:ln>
                <a:noFill/>
              </a:ln>
            </p:spPr>
            <p:txBody>
              <a:bodyPr lIns="0" tIns="0" rIns="0" bIns="0" wrap="none" anchor="ctr">
                <a:normAutofit/>
              </a:bodyPr>
              <a:lstStyle/>
              <a:p>
                <a:pPr algn="l"/>
                <a14:m>
                  <m:oMathPara>
                    <m:oMathParaPr>
                      <m:jc m:val="left"/>
                    </m:oMathParaPr>
                    <m:oMath>
                      <m:func>
                        <m:funcPr/>
                        <m:fName>
                          <m:sSub>
                            <m:e>
                              <m:r>
                                <m:rPr>
                                  <m:sty m:val="p"/>
                                </m:rPr>
                                <a:rPr lang="zh-CN" sz="2400" dirty="0">
                                  <a:solidFill>
                                    <a:srgbClr val="167DA8"/>
                                  </a:solidFill>
                                  <a:latin typeface="Cambria Math"/>
                                  <a:ea typeface="Cambria Math"/>
                                  <a:cs typeface="Cambria Math"/>
                                </a:rPr>
                                <m:t>freq</m:t>
                              </m:r>
                            </m:e>
                            <m:sub>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l</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r</m:t>
                                  </m:r>
                                </m:e>
                              </m:d>
                            </m:sub>
                          </m:sSub>
                        </m:fName>
                        <m:e/>
                      </m:func>
                      <m:r>
                        <m:rPr>
                          <m:sty m:val="p"/>
                        </m:rPr>
                        <a:rPr lang="zh-CN" sz="2400" dirty="0">
                          <a:solidFill>
                            <a:srgbClr val="167DA8"/>
                          </a:solidFill>
                          <a:latin typeface="Cambria Math"/>
                          <a:ea typeface="Cambria Math"/>
                          <a:cs typeface="Cambria Math"/>
                        </a:rPr>
                        <m:t>=</m:t>
                      </m:r>
                      <m:func>
                        <m:funcPr/>
                        <m:fName>
                          <m:sSub>
                            <m:e>
                              <m:r>
                                <m:rPr>
                                  <m:sty m:val="p"/>
                                </m:rPr>
                                <a:rPr lang="zh-CN" sz="2400" dirty="0">
                                  <a:solidFill>
                                    <a:srgbClr val="167DA8"/>
                                  </a:solidFill>
                                  <a:latin typeface="Cambria Math"/>
                                  <a:ea typeface="Cambria Math"/>
                                  <a:cs typeface="Cambria Math"/>
                                </a:rPr>
                                <m:t>freq</m:t>
                              </m:r>
                            </m:e>
                            <m:sub>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1</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r</m:t>
                                  </m:r>
                                </m:e>
                              </m:d>
                            </m:sub>
                          </m:sSub>
                        </m:fName>
                        <m:e>
                          <m:r>
                            <m:rPr>
                              <m:sty m:val="p"/>
                            </m:rPr>
                            <a:rPr lang="zh-CN" sz="2400" dirty="0">
                              <a:solidFill>
                                <a:srgbClr val="167DA8"/>
                              </a:solidFill>
                              <a:latin typeface="Cambria Math"/>
                              <a:ea typeface="Cambria Math"/>
                              <a:cs typeface="Cambria Math"/>
                            </a:rPr>
                            <m:t>−</m:t>
                          </m:r>
                          <m:func>
                            <m:funcPr/>
                            <m:fName>
                              <m:sSub>
                                <m:e>
                                  <m:r>
                                    <m:rPr>
                                      <m:sty m:val="p"/>
                                    </m:rPr>
                                    <a:rPr lang="zh-CN" sz="2400" dirty="0">
                                      <a:solidFill>
                                        <a:srgbClr val="167DA8"/>
                                      </a:solidFill>
                                      <a:latin typeface="Cambria Math"/>
                                      <a:ea typeface="Cambria Math"/>
                                      <a:cs typeface="Cambria Math"/>
                                    </a:rPr>
                                    <m:t>freq</m:t>
                                  </m:r>
                                </m:e>
                                <m:sub>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1</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l</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1</m:t>
                                      </m:r>
                                    </m:e>
                                  </m:d>
                                </m:sub>
                              </m:sSub>
                            </m:fName>
                            <m:e/>
                          </m:func>
                        </m:e>
                      </m:func>
                    </m:oMath>
                  </m:oMathPara>
                </a14:m>
              </a:p>
            </p:txBody>
          </p:sp>
        </mc:Choice>
      </mc:AlternateContent>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477113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两棵树必须采用同一划分</a:t>
            </a:r>
          </a:p>
        </p:txBody>
      </p:sp>
      <p:grpSp>
        <p:nvGrpSpPr>
          <p:cNvPr id="26" name="Group 26"/>
          <p:cNvGrpSpPr/>
          <p:nvPr/>
        </p:nvGrpSpPr>
        <p:grpSpPr>
          <a:xfrm>
            <a:off x="952500" y="2286000"/>
            <a:ext cx="5048250" cy="2640689"/>
            <a:chOff x="952500" y="2286000"/>
            <a:chExt cx="5048250" cy="2640689"/>
          </a:xfrm>
        </p:grpSpPr>
        <p:sp>
          <p:nvSpPr>
            <p:cNvPr id="7" name="Line 7"/>
            <p:cNvSpPr/>
            <p:nvPr/>
          </p:nvSpPr>
          <p:spPr>
            <a:xfrm>
              <a:off x="2286000" y="2800350"/>
              <a:ext cx="1238250" cy="533400"/>
            </a:xfrm>
            <a:custGeom>
              <a:avLst/>
              <a:gdLst/>
              <a:ahLst/>
              <a:cxnLst/>
              <a:rect l="l" t="t" r="r" b="b"/>
              <a:pathLst>
                <a:path w="1238250" h="533400">
                  <a:moveTo>
                    <a:pt x="1238250" y="0"/>
                  </a:moveTo>
                  <a:lnTo>
                    <a:pt x="0" y="533400"/>
                  </a:lnTo>
                </a:path>
              </a:pathLst>
            </a:custGeom>
            <a:noFill/>
            <a:ln w="28575">
              <a:solidFill>
                <a:srgbClr val="C7D3DC"/>
              </a:solidFill>
            </a:ln>
          </p:spPr>
        </p:sp>
        <p:sp>
          <p:nvSpPr>
            <p:cNvPr id="8" name="Line 8"/>
            <p:cNvSpPr/>
            <p:nvPr/>
          </p:nvSpPr>
          <p:spPr>
            <a:xfrm>
              <a:off x="3524250" y="2800350"/>
              <a:ext cx="1857375" cy="533400"/>
            </a:xfrm>
            <a:custGeom>
              <a:avLst/>
              <a:gdLst/>
              <a:ahLst/>
              <a:cxnLst/>
              <a:rect l="l" t="t" r="r" b="b"/>
              <a:pathLst>
                <a:path w="1857375" h="533400">
                  <a:moveTo>
                    <a:pt x="0" y="0"/>
                  </a:moveTo>
                  <a:lnTo>
                    <a:pt x="1857375" y="533400"/>
                  </a:lnTo>
                </a:path>
              </a:pathLst>
            </a:custGeom>
            <a:noFill/>
            <a:ln w="28575">
              <a:solidFill>
                <a:srgbClr val="C7D3DC"/>
              </a:solidFill>
            </a:ln>
          </p:spPr>
        </p:sp>
        <p:sp>
          <p:nvSpPr>
            <p:cNvPr id="9" name="Line 9"/>
            <p:cNvSpPr/>
            <p:nvPr/>
          </p:nvSpPr>
          <p:spPr>
            <a:xfrm>
              <a:off x="1476375" y="3848100"/>
              <a:ext cx="809625" cy="533400"/>
            </a:xfrm>
            <a:custGeom>
              <a:avLst/>
              <a:gdLst/>
              <a:ahLst/>
              <a:cxnLst/>
              <a:rect l="l" t="t" r="r" b="b"/>
              <a:pathLst>
                <a:path w="809625" h="533400">
                  <a:moveTo>
                    <a:pt x="809625" y="0"/>
                  </a:moveTo>
                  <a:lnTo>
                    <a:pt x="0" y="533400"/>
                  </a:lnTo>
                </a:path>
              </a:pathLst>
            </a:custGeom>
            <a:noFill/>
            <a:ln w="28575">
              <a:solidFill>
                <a:srgbClr val="C7D3DC"/>
              </a:solidFill>
            </a:ln>
          </p:spPr>
        </p:sp>
        <p:sp>
          <p:nvSpPr>
            <p:cNvPr id="10" name="Line 10"/>
            <p:cNvSpPr/>
            <p:nvPr/>
          </p:nvSpPr>
          <p:spPr>
            <a:xfrm>
              <a:off x="2286000" y="3848100"/>
              <a:ext cx="952500" cy="533400"/>
            </a:xfrm>
            <a:custGeom>
              <a:avLst/>
              <a:gdLst/>
              <a:ahLst/>
              <a:cxnLst/>
              <a:rect l="l" t="t" r="r" b="b"/>
              <a:pathLst>
                <a:path w="952500" h="533400">
                  <a:moveTo>
                    <a:pt x="0" y="0"/>
                  </a:moveTo>
                  <a:lnTo>
                    <a:pt x="952500" y="533400"/>
                  </a:lnTo>
                </a:path>
              </a:pathLst>
            </a:custGeom>
            <a:noFill/>
            <a:ln w="28575">
              <a:solidFill>
                <a:srgbClr val="C7D3DC"/>
              </a:solidFill>
            </a:ln>
          </p:spPr>
        </p:sp>
        <p:sp>
          <p:nvSpPr>
            <p:cNvPr id="13" name="textbox-root"/>
            <p:cNvSpPr/>
            <p:nvPr/>
          </p:nvSpPr>
          <p:spPr>
            <a:xfrm>
              <a:off x="2857500" y="2286000"/>
              <a:ext cx="1333500" cy="514350"/>
            </a:xfrm>
            <a:prstGeom prst="roundRect">
              <a:avLst>
                <a:gd name="adj" fmla="val 18519"/>
              </a:avLst>
            </a:prstGeom>
            <a:solidFill>
              <a:srgbClr val="E6F0F5"/>
            </a:solidFill>
            <a:ln>
              <a:noFill/>
            </a:ln>
          </p:spPr>
          <p:txBody>
            <a:bodyPr wrap="square" lIns="189527" tIns="87064" rIns="189527" bIns="-27898" anchor="t" anchorCtr="0">
              <a:noAutofit/>
            </a:bodyPr>
            <a:lstStyle/>
            <a:p>
              <a:pPr algn="l"/>
              <a:r>
                <a:rPr lang="zh-CN" sz="2200" dirty="0">
                  <a:solidFill>
                    <a:schemeClr val="accent5"/>
                  </a:solidFill>
                  <a:latin typeface="+mn-lt"/>
                  <a:ea typeface="+mn-ea"/>
                  <a:cs typeface="+mn-cs"/>
                </a:rPr>
                <a:t>[1,3]</a:t>
              </a:r>
            </a:p>
          </p:txBody>
        </p:sp>
        <p:sp>
          <p:nvSpPr>
            <p:cNvPr id="16" name="textbox-left"/>
            <p:cNvSpPr/>
            <p:nvPr/>
          </p:nvSpPr>
          <p:spPr>
            <a:xfrm>
              <a:off x="1619250" y="3333750"/>
              <a:ext cx="1333500" cy="514350"/>
            </a:xfrm>
            <a:prstGeom prst="roundRect">
              <a:avLst>
                <a:gd name="adj" fmla="val 18519"/>
              </a:avLst>
            </a:prstGeom>
            <a:solidFill>
              <a:schemeClr val="lt2"/>
            </a:solidFill>
            <a:ln>
              <a:noFill/>
            </a:ln>
          </p:spPr>
          <p:txBody>
            <a:bodyPr wrap="square" lIns="189527" tIns="87064" rIns="189527" bIns="-27898" anchor="t" anchorCtr="0">
              <a:noAutofit/>
            </a:bodyPr>
            <a:lstStyle/>
            <a:p>
              <a:pPr algn="l"/>
              <a:r>
                <a:rPr lang="zh-CN" sz="2200" dirty="0">
                  <a:solidFill>
                    <a:schemeClr val="accent5"/>
                  </a:solidFill>
                  <a:latin typeface="+mn-lt"/>
                  <a:ea typeface="+mn-ea"/>
                  <a:cs typeface="+mn-cs"/>
                </a:rPr>
                <a:t>[1,2]</a:t>
              </a:r>
            </a:p>
          </p:txBody>
        </p:sp>
        <p:sp>
          <p:nvSpPr>
            <p:cNvPr id="19" name="textbox-right"/>
            <p:cNvSpPr/>
            <p:nvPr/>
          </p:nvSpPr>
          <p:spPr>
            <a:xfrm>
              <a:off x="4762500" y="3333750"/>
              <a:ext cx="1238250" cy="514350"/>
            </a:xfrm>
            <a:prstGeom prst="roundRect">
              <a:avLst>
                <a:gd name="adj" fmla="val 18519"/>
              </a:avLst>
            </a:prstGeom>
            <a:solidFill>
              <a:schemeClr val="lt2"/>
            </a:solidFill>
            <a:ln>
              <a:noFill/>
            </a:ln>
          </p:spPr>
          <p:txBody>
            <a:bodyPr wrap="square" lIns="418127" tIns="87064" rIns="418127" bIns="-27898" anchor="t" anchorCtr="0">
              <a:noAutofit/>
            </a:bodyPr>
            <a:lstStyle/>
            <a:p>
              <a:pPr algn="l"/>
              <a:r>
                <a:rPr lang="zh-CN" sz="2200" dirty="0">
                  <a:solidFill>
                    <a:schemeClr val="accent5"/>
                  </a:solidFill>
                  <a:latin typeface="+mn-lt"/>
                  <a:ea typeface="+mn-ea"/>
                  <a:cs typeface="+mn-cs"/>
                </a:rPr>
                <a:t>3</a:t>
              </a:r>
            </a:p>
          </p:txBody>
        </p:sp>
        <p:sp>
          <p:nvSpPr>
            <p:cNvPr id="22" name="textbox-leaf1"/>
            <p:cNvSpPr/>
            <p:nvPr/>
          </p:nvSpPr>
          <p:spPr>
            <a:xfrm>
              <a:off x="952500" y="4381500"/>
              <a:ext cx="1047750" cy="514350"/>
            </a:xfrm>
            <a:prstGeom prst="roundRect">
              <a:avLst>
                <a:gd name="adj" fmla="val 18519"/>
              </a:avLst>
            </a:prstGeom>
            <a:solidFill>
              <a:schemeClr val="lt2"/>
            </a:solidFill>
            <a:ln>
              <a:noFill/>
            </a:ln>
          </p:spPr>
          <p:txBody>
            <a:bodyPr wrap="square" lIns="360977" tIns="87064" rIns="360977" bIns="-27898" anchor="t" anchorCtr="0">
              <a:noAutofit/>
            </a:bodyPr>
            <a:lstStyle/>
            <a:p>
              <a:pPr algn="l"/>
              <a:r>
                <a:rPr lang="zh-CN" sz="2200" dirty="0">
                  <a:solidFill>
                    <a:schemeClr val="accent5"/>
                  </a:solidFill>
                  <a:latin typeface="+mn-lt"/>
                  <a:ea typeface="+mn-ea"/>
                  <a:cs typeface="+mn-cs"/>
                </a:rPr>
                <a:t>1</a:t>
              </a:r>
            </a:p>
          </p:txBody>
        </p:sp>
        <p:sp>
          <p:nvSpPr>
            <p:cNvPr id="25" name="textbox-leaf2"/>
            <p:cNvSpPr/>
            <p:nvPr/>
          </p:nvSpPr>
          <p:spPr>
            <a:xfrm>
              <a:off x="2714625" y="4381500"/>
              <a:ext cx="1047750" cy="514350"/>
            </a:xfrm>
            <a:prstGeom prst="roundRect">
              <a:avLst>
                <a:gd name="adj" fmla="val 18519"/>
              </a:avLst>
            </a:prstGeom>
            <a:solidFill>
              <a:schemeClr val="lt2"/>
            </a:solidFill>
            <a:ln>
              <a:noFill/>
            </a:ln>
          </p:spPr>
          <p:txBody>
            <a:bodyPr wrap="square" lIns="370502" tIns="87064" rIns="370502" bIns="-27898" anchor="t" anchorCtr="0">
              <a:noAutofit/>
            </a:bodyPr>
            <a:lstStyle/>
            <a:p>
              <a:pPr algn="l"/>
              <a:r>
                <a:rPr lang="zh-CN" sz="2200" dirty="0">
                  <a:solidFill>
                    <a:schemeClr val="accent5"/>
                  </a:solidFill>
                  <a:latin typeface="+mn-lt"/>
                  <a:ea typeface="+mn-ea"/>
                  <a:cs typeface="+mn-cs"/>
                </a:rPr>
                <a:t>2</a:t>
              </a:r>
            </a:p>
          </p:txBody>
        </p:sp>
      </p:grpSp>
      <p:grpSp>
        <p:nvGrpSpPr>
          <p:cNvPr id="28" name="Group 28"/>
          <p:cNvGrpSpPr/>
          <p:nvPr/>
        </p:nvGrpSpPr>
        <p:grpSpPr>
          <a:xfrm>
            <a:off x="7227825" y="2343812"/>
            <a:ext cx="4125975" cy="2285338"/>
            <a:chOff x="7227825" y="2343812"/>
            <a:chExt cx="4125975" cy="2285338"/>
          </a:xfrm>
        </p:grpSpPr>
        <p:sp>
          <p:nvSpPr>
            <p:cNvPr id="27" name="body-correspondence"/>
            <p:cNvSpPr txBox="1"/>
            <p:nvPr/>
          </p:nvSpPr>
          <p:spPr>
            <a:xfrm>
              <a:off x="7227825" y="2343812"/>
              <a:ext cx="4125975" cy="228533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同一离散值表，</a:t>
              </a:r>
              <a:br/>
              <a:r>
                <a:rPr lang="zh-CN" sz="2200" dirty="0">
                  <a:solidFill>
                    <a:schemeClr val="accent5"/>
                  </a:solidFill>
                  <a:latin typeface="+mn-lt"/>
                  <a:ea typeface="+mn-ea"/>
                  <a:cs typeface="+mn-cs"/>
                </a:rPr>
                <a:t>同一段值域，</a:t>
              </a:r>
              <a:br/>
              <a:r>
                <a:rPr lang="zh-CN" sz="2200" dirty="0">
                  <a:solidFill>
                    <a:schemeClr val="accent5"/>
                  </a:solidFill>
                  <a:latin typeface="+mn-lt"/>
                  <a:ea typeface="+mn-ea"/>
                  <a:cs typeface="+mn-cs"/>
                </a:rPr>
                <a:t>同一方式取中点。</a:t>
              </a:r>
            </a:p>
            <a:p>
              <a:pPr algn="l">
                <a:lnSpc>
                  <a:spcPts val="3300"/>
                </a:lnSpc>
                <a:spcBef>
                  <a:spcPts val="1200"/>
                </a:spcBef>
              </a:pPr>
              <a:r>
                <a:rPr lang="zh-CN" sz="2200" dirty="0">
                  <a:solidFill>
                    <a:schemeClr val="accent3"/>
                  </a:solidFill>
                  <a:latin typeface="+mn-lt"/>
                  <a:ea typeface="+mn-ea"/>
                  <a:cs typeface="+mn-cs"/>
                </a:rPr>
                <a:t>对应结点才可以相减。</a:t>
              </a:r>
            </a:p>
          </p:txBody>
        </p:sp>
      </p:grpSp>
      <p:grpSp>
        <p:nvGrpSpPr>
          <p:cNvPr id="30" name="Group 30"/>
          <p:cNvGrpSpPr/>
          <p:nvPr/>
        </p:nvGrpSpPr>
        <p:grpSpPr>
          <a:xfrm>
            <a:off x="827025" y="5334662"/>
            <a:ext cx="10526775" cy="627988"/>
            <a:chOff x="827025" y="5334662"/>
            <a:chExt cx="10526775" cy="627988"/>
          </a:xfrm>
        </p:grpSpPr>
        <p:sp>
          <p:nvSpPr>
            <p:cNvPr id="29" name="body-subtract-condition"/>
            <p:cNvSpPr txBox="1"/>
            <p:nvPr/>
          </p:nvSpPr>
          <p:spPr>
            <a:xfrm>
              <a:off x="827025" y="5334662"/>
              <a:ext cx="10526775" cy="62798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频数和数值总和具有可减性；最大值、最小值一般没有。</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35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3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610656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插入 2，只复制经过的三个结点</a:t>
            </a:r>
          </a:p>
        </p:txBody>
      </p:sp>
      <p:grpSp>
        <p:nvGrpSpPr>
          <p:cNvPr id="8" name="Group 8"/>
          <p:cNvGrpSpPr/>
          <p:nvPr/>
        </p:nvGrpSpPr>
        <p:grpSpPr>
          <a:xfrm>
            <a:off x="827025" y="2248562"/>
            <a:ext cx="10526775" cy="430227"/>
            <a:chOff x="827025" y="2248562"/>
            <a:chExt cx="10526775" cy="430227"/>
          </a:xfrm>
        </p:grpSpPr>
        <p:sp>
          <p:nvSpPr>
            <p:cNvPr id="7" name="body-copy-labels"/>
            <p:cNvSpPr txBox="1"/>
            <p:nvPr/>
          </p:nvSpPr>
          <p:spPr>
            <a:xfrm>
              <a:off x="827025" y="2248562"/>
              <a:ext cx="10526775" cy="430227"/>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例如：前 3 项 [3,1,2]，再加入第 4 项 2。</a:t>
              </a:r>
            </a:p>
          </p:txBody>
        </p:sp>
      </p:grpSp>
      <p:grpSp>
        <p:nvGrpSpPr>
          <p:cNvPr id="34" name="Group 34"/>
          <p:cNvGrpSpPr/>
          <p:nvPr/>
        </p:nvGrpSpPr>
        <p:grpSpPr>
          <a:xfrm>
            <a:off x="838200" y="2819400"/>
            <a:ext cx="8686800" cy="2259689"/>
            <a:chOff x="838200" y="2819400"/>
            <a:chExt cx="8686800" cy="2259689"/>
          </a:xfrm>
        </p:grpSpPr>
        <p:sp>
          <p:nvSpPr>
            <p:cNvPr id="9" name="Line 9"/>
            <p:cNvSpPr/>
            <p:nvPr/>
          </p:nvSpPr>
          <p:spPr>
            <a:xfrm>
              <a:off x="2362200" y="3333750"/>
              <a:ext cx="9525" cy="333375"/>
            </a:xfrm>
            <a:custGeom>
              <a:avLst/>
              <a:gdLst/>
              <a:ahLst/>
              <a:cxnLst/>
              <a:rect l="l" t="t" r="r" b="b"/>
              <a:pathLst>
                <a:path w="9525" h="333375">
                  <a:moveTo>
                    <a:pt x="0" y="0"/>
                  </a:moveTo>
                  <a:lnTo>
                    <a:pt x="0" y="333375"/>
                  </a:lnTo>
                </a:path>
              </a:pathLst>
            </a:custGeom>
            <a:noFill/>
            <a:ln w="28575">
              <a:solidFill>
                <a:srgbClr val="C7D3DC"/>
              </a:solidFill>
            </a:ln>
          </p:spPr>
        </p:sp>
        <p:sp>
          <p:nvSpPr>
            <p:cNvPr id="10" name="Line 10"/>
            <p:cNvSpPr/>
            <p:nvPr/>
          </p:nvSpPr>
          <p:spPr>
            <a:xfrm>
              <a:off x="2362200" y="4191000"/>
              <a:ext cx="9525" cy="333375"/>
            </a:xfrm>
            <a:custGeom>
              <a:avLst/>
              <a:gdLst/>
              <a:ahLst/>
              <a:cxnLst/>
              <a:rect l="l" t="t" r="r" b="b"/>
              <a:pathLst>
                <a:path w="9525" h="333375">
                  <a:moveTo>
                    <a:pt x="0" y="0"/>
                  </a:moveTo>
                  <a:lnTo>
                    <a:pt x="0" y="333375"/>
                  </a:lnTo>
                </a:path>
              </a:pathLst>
            </a:custGeom>
            <a:noFill/>
            <a:ln w="28575">
              <a:solidFill>
                <a:srgbClr val="C7D3DC"/>
              </a:solidFill>
            </a:ln>
          </p:spPr>
        </p:sp>
        <p:sp>
          <p:nvSpPr>
            <p:cNvPr id="11" name="Line 11"/>
            <p:cNvSpPr/>
            <p:nvPr/>
          </p:nvSpPr>
          <p:spPr>
            <a:xfrm>
              <a:off x="7696200" y="3333750"/>
              <a:ext cx="9525" cy="333375"/>
            </a:xfrm>
            <a:custGeom>
              <a:avLst/>
              <a:gdLst/>
              <a:ahLst/>
              <a:cxnLst/>
              <a:rect l="l" t="t" r="r" b="b"/>
              <a:pathLst>
                <a:path w="9525" h="333375">
                  <a:moveTo>
                    <a:pt x="0" y="0"/>
                  </a:moveTo>
                  <a:lnTo>
                    <a:pt x="0" y="333375"/>
                  </a:lnTo>
                </a:path>
              </a:pathLst>
            </a:custGeom>
            <a:noFill/>
            <a:ln w="28575">
              <a:solidFill>
                <a:schemeClr val="accent3"/>
              </a:solidFill>
            </a:ln>
          </p:spPr>
        </p:sp>
        <p:sp>
          <p:nvSpPr>
            <p:cNvPr id="12" name="Line 12"/>
            <p:cNvSpPr/>
            <p:nvPr/>
          </p:nvSpPr>
          <p:spPr>
            <a:xfrm>
              <a:off x="7696200" y="4191000"/>
              <a:ext cx="9525" cy="333375"/>
            </a:xfrm>
            <a:custGeom>
              <a:avLst/>
              <a:gdLst/>
              <a:ahLst/>
              <a:cxnLst/>
              <a:rect l="l" t="t" r="r" b="b"/>
              <a:pathLst>
                <a:path w="9525" h="333375">
                  <a:moveTo>
                    <a:pt x="0" y="0"/>
                  </a:moveTo>
                  <a:lnTo>
                    <a:pt x="0" y="333375"/>
                  </a:lnTo>
                </a:path>
              </a:pathLst>
            </a:custGeom>
            <a:noFill/>
            <a:ln w="28575">
              <a:solidFill>
                <a:schemeClr val="accent3"/>
              </a:solidFill>
            </a:ln>
          </p:spPr>
        </p:sp>
        <p:sp>
          <p:nvSpPr>
            <p:cNvPr id="15" name="textbox-oldroot"/>
            <p:cNvSpPr/>
            <p:nvPr/>
          </p:nvSpPr>
          <p:spPr>
            <a:xfrm>
              <a:off x="838200" y="2819400"/>
              <a:ext cx="3048000" cy="514350"/>
            </a:xfrm>
            <a:prstGeom prst="roundRect">
              <a:avLst>
                <a:gd name="adj" fmla="val 18519"/>
              </a:avLst>
            </a:prstGeom>
            <a:solidFill>
              <a:schemeClr val="lt2"/>
            </a:solidFill>
            <a:ln>
              <a:noFill/>
            </a:ln>
          </p:spPr>
          <p:txBody>
            <a:bodyPr wrap="square" lIns="189527" tIns="87064" rIns="70427" bIns="-27898" anchor="t" anchorCtr="0">
              <a:noAutofit/>
            </a:bodyPr>
            <a:lstStyle/>
            <a:p>
              <a:pPr algn="l"/>
              <a:r>
                <a:rPr lang="zh-CN" sz="2200" dirty="0">
                  <a:solidFill>
                    <a:schemeClr val="accent5"/>
                  </a:solidFill>
                  <a:latin typeface="+mn-lt"/>
                  <a:ea typeface="+mn-ea"/>
                  <a:cs typeface="+mn-cs"/>
                </a:rPr>
                <a:t>旧 [1,3]：count=3</a:t>
              </a:r>
            </a:p>
          </p:txBody>
        </p:sp>
        <p:sp>
          <p:nvSpPr>
            <p:cNvPr id="18" name="textbox-oldleft"/>
            <p:cNvSpPr/>
            <p:nvPr/>
          </p:nvSpPr>
          <p:spPr>
            <a:xfrm>
              <a:off x="838200" y="3676650"/>
              <a:ext cx="3048000" cy="514350"/>
            </a:xfrm>
            <a:prstGeom prst="roundRect">
              <a:avLst>
                <a:gd name="adj" fmla="val 18519"/>
              </a:avLst>
            </a:prstGeom>
            <a:solidFill>
              <a:schemeClr val="lt2"/>
            </a:solidFill>
            <a:ln>
              <a:noFill/>
            </a:ln>
          </p:spPr>
          <p:txBody>
            <a:bodyPr wrap="square" lIns="189527" tIns="87064" rIns="70427" bIns="-27898" anchor="t" anchorCtr="0">
              <a:noAutofit/>
            </a:bodyPr>
            <a:lstStyle/>
            <a:p>
              <a:pPr algn="l"/>
              <a:r>
                <a:rPr lang="zh-CN" sz="2200" dirty="0">
                  <a:solidFill>
                    <a:schemeClr val="accent5"/>
                  </a:solidFill>
                  <a:latin typeface="+mn-lt"/>
                  <a:ea typeface="+mn-ea"/>
                  <a:cs typeface="+mn-cs"/>
                </a:rPr>
                <a:t>旧 [1,2]：count=2</a:t>
              </a:r>
            </a:p>
          </p:txBody>
        </p:sp>
        <p:sp>
          <p:nvSpPr>
            <p:cNvPr id="21" name="textbox-oldleaf"/>
            <p:cNvSpPr/>
            <p:nvPr/>
          </p:nvSpPr>
          <p:spPr>
            <a:xfrm>
              <a:off x="838200" y="4533900"/>
              <a:ext cx="3048000" cy="514350"/>
            </a:xfrm>
            <a:prstGeom prst="roundRect">
              <a:avLst>
                <a:gd name="adj" fmla="val 18519"/>
              </a:avLst>
            </a:prstGeom>
            <a:solidFill>
              <a:schemeClr val="lt2"/>
            </a:solidFill>
            <a:ln>
              <a:noFill/>
            </a:ln>
          </p:spPr>
          <p:txBody>
            <a:bodyPr wrap="square" lIns="189527" tIns="87064" rIns="189527" bIns="-27898" anchor="t" anchorCtr="0">
              <a:noAutofit/>
            </a:bodyPr>
            <a:lstStyle/>
            <a:p>
              <a:pPr algn="l"/>
              <a:r>
                <a:rPr lang="zh-CN" sz="2200" dirty="0">
                  <a:solidFill>
                    <a:schemeClr val="accent5"/>
                  </a:solidFill>
                  <a:latin typeface="+mn-lt"/>
                  <a:ea typeface="+mn-ea"/>
                  <a:cs typeface="+mn-cs"/>
                </a:rPr>
                <a:t>旧叶 2：count=1</a:t>
              </a:r>
            </a:p>
          </p:txBody>
        </p:sp>
        <p:sp>
          <p:nvSpPr>
            <p:cNvPr id="24" name="textbox-newroot"/>
            <p:cNvSpPr/>
            <p:nvPr/>
          </p:nvSpPr>
          <p:spPr>
            <a:xfrm>
              <a:off x="6172200" y="2819400"/>
              <a:ext cx="3352800" cy="514350"/>
            </a:xfrm>
            <a:prstGeom prst="roundRect">
              <a:avLst>
                <a:gd name="adj" fmla="val 18519"/>
              </a:avLst>
            </a:prstGeom>
            <a:solidFill>
              <a:srgbClr val="E6F0F5"/>
            </a:solidFill>
            <a:ln>
              <a:noFill/>
            </a:ln>
          </p:spPr>
          <p:txBody>
            <a:bodyPr wrap="square" lIns="189527" tIns="87064" rIns="189527" bIns="-27898" anchor="t" anchorCtr="0">
              <a:noAutofit/>
            </a:bodyPr>
            <a:lstStyle/>
            <a:p>
              <a:pPr algn="l"/>
              <a:r>
                <a:rPr lang="zh-CN" sz="2200" dirty="0">
                  <a:solidFill>
                    <a:schemeClr val="accent5"/>
                  </a:solidFill>
                  <a:latin typeface="+mn-lt"/>
                  <a:ea typeface="+mn-ea"/>
                  <a:cs typeface="+mn-cs"/>
                </a:rPr>
                <a:t>新 [1,3]：count=4</a:t>
              </a:r>
            </a:p>
          </p:txBody>
        </p:sp>
        <p:sp>
          <p:nvSpPr>
            <p:cNvPr id="27" name="textbox-newleft"/>
            <p:cNvSpPr/>
            <p:nvPr/>
          </p:nvSpPr>
          <p:spPr>
            <a:xfrm>
              <a:off x="6172200" y="3676650"/>
              <a:ext cx="3352800" cy="514350"/>
            </a:xfrm>
            <a:prstGeom prst="roundRect">
              <a:avLst>
                <a:gd name="adj" fmla="val 18519"/>
              </a:avLst>
            </a:prstGeom>
            <a:solidFill>
              <a:srgbClr val="E6F0F5"/>
            </a:solidFill>
            <a:ln>
              <a:noFill/>
            </a:ln>
          </p:spPr>
          <p:txBody>
            <a:bodyPr wrap="square" lIns="189527" tIns="87064" rIns="189527" bIns="-27898" anchor="t" anchorCtr="0">
              <a:noAutofit/>
            </a:bodyPr>
            <a:lstStyle/>
            <a:p>
              <a:pPr algn="l"/>
              <a:r>
                <a:rPr lang="zh-CN" sz="2200" dirty="0">
                  <a:solidFill>
                    <a:schemeClr val="accent5"/>
                  </a:solidFill>
                  <a:latin typeface="+mn-lt"/>
                  <a:ea typeface="+mn-ea"/>
                  <a:cs typeface="+mn-cs"/>
                </a:rPr>
                <a:t>新 [1,2]：count=3</a:t>
              </a:r>
            </a:p>
          </p:txBody>
        </p:sp>
        <p:sp>
          <p:nvSpPr>
            <p:cNvPr id="30" name="textbox-newleaf"/>
            <p:cNvSpPr/>
            <p:nvPr/>
          </p:nvSpPr>
          <p:spPr>
            <a:xfrm>
              <a:off x="6172200" y="4533900"/>
              <a:ext cx="3352800" cy="514350"/>
            </a:xfrm>
            <a:prstGeom prst="roundRect">
              <a:avLst>
                <a:gd name="adj" fmla="val 18519"/>
              </a:avLst>
            </a:prstGeom>
            <a:solidFill>
              <a:srgbClr val="E6F0F5"/>
            </a:solidFill>
            <a:ln>
              <a:noFill/>
            </a:ln>
          </p:spPr>
          <p:txBody>
            <a:bodyPr wrap="square" lIns="189527" tIns="87064" rIns="189527" bIns="-27898" anchor="t" anchorCtr="0">
              <a:noAutofit/>
            </a:bodyPr>
            <a:lstStyle/>
            <a:p>
              <a:pPr algn="l"/>
              <a:r>
                <a:rPr lang="zh-CN" sz="2200" dirty="0">
                  <a:solidFill>
                    <a:schemeClr val="accent5"/>
                  </a:solidFill>
                  <a:latin typeface="+mn-lt"/>
                  <a:ea typeface="+mn-ea"/>
                  <a:cs typeface="+mn-cs"/>
                </a:rPr>
                <a:t>新叶 2：count=2</a:t>
              </a:r>
            </a:p>
          </p:txBody>
        </p:sp>
        <p:sp>
          <p:nvSpPr>
            <p:cNvPr id="31" name="TextBox 31"/>
            <p:cNvSpPr txBox="1"/>
            <p:nvPr/>
          </p:nvSpPr>
          <p:spPr>
            <a:xfrm>
              <a:off x="4256025" y="2934362"/>
              <a:ext cx="614677" cy="430227"/>
            </a:xfrm>
            <a:prstGeom prst="rect">
              <a:avLst/>
            </a:prstGeom>
            <a:noFill/>
            <a:ln>
              <a:noFill/>
            </a:ln>
          </p:spPr>
          <p:txBody>
            <a:bodyPr wrap="none" lIns="0" tIns="0" rIns="0" bIns="0" anchor="t" anchorCtr="0">
              <a:spAutoFit/>
            </a:bodyPr>
            <a:lstStyle/>
            <a:p>
              <a:pPr algn="l"/>
              <a:r>
                <a:rPr lang="zh-CN" sz="2200" dirty="0">
                  <a:solidFill>
                    <a:schemeClr val="accent3"/>
                  </a:solidFill>
                  <a:latin typeface="+mn-lt"/>
                  <a:ea typeface="+mn-ea"/>
                  <a:cs typeface="+mn-cs"/>
                </a:rPr>
                <a:t>复制</a:t>
              </a:r>
            </a:p>
          </p:txBody>
        </p:sp>
        <p:sp>
          <p:nvSpPr>
            <p:cNvPr id="32" name="TextBox 32"/>
            <p:cNvSpPr txBox="1"/>
            <p:nvPr/>
          </p:nvSpPr>
          <p:spPr>
            <a:xfrm>
              <a:off x="4256025" y="3791612"/>
              <a:ext cx="614677" cy="430227"/>
            </a:xfrm>
            <a:prstGeom prst="rect">
              <a:avLst/>
            </a:prstGeom>
            <a:noFill/>
            <a:ln>
              <a:noFill/>
            </a:ln>
          </p:spPr>
          <p:txBody>
            <a:bodyPr wrap="none" lIns="0" tIns="0" rIns="0" bIns="0" anchor="t" anchorCtr="0">
              <a:spAutoFit/>
            </a:bodyPr>
            <a:lstStyle/>
            <a:p>
              <a:pPr algn="l"/>
              <a:r>
                <a:rPr lang="zh-CN" sz="2200" dirty="0">
                  <a:solidFill>
                    <a:schemeClr val="accent3"/>
                  </a:solidFill>
                  <a:latin typeface="+mn-lt"/>
                  <a:ea typeface="+mn-ea"/>
                  <a:cs typeface="+mn-cs"/>
                </a:rPr>
                <a:t>复制</a:t>
              </a:r>
            </a:p>
          </p:txBody>
        </p:sp>
        <p:sp>
          <p:nvSpPr>
            <p:cNvPr id="33" name="TextBox 33"/>
            <p:cNvSpPr txBox="1"/>
            <p:nvPr/>
          </p:nvSpPr>
          <p:spPr>
            <a:xfrm>
              <a:off x="4256025" y="4648862"/>
              <a:ext cx="614677" cy="430227"/>
            </a:xfrm>
            <a:prstGeom prst="rect">
              <a:avLst/>
            </a:prstGeom>
            <a:noFill/>
            <a:ln>
              <a:noFill/>
            </a:ln>
          </p:spPr>
          <p:txBody>
            <a:bodyPr wrap="none" lIns="0" tIns="0" rIns="0" bIns="0" anchor="t" anchorCtr="0">
              <a:spAutoFit/>
            </a:bodyPr>
            <a:lstStyle/>
            <a:p>
              <a:pPr algn="l"/>
              <a:r>
                <a:rPr lang="zh-CN" sz="2200" dirty="0">
                  <a:solidFill>
                    <a:schemeClr val="accent3"/>
                  </a:solidFill>
                  <a:latin typeface="+mn-lt"/>
                  <a:ea typeface="+mn-ea"/>
                  <a:cs typeface="+mn-cs"/>
                </a:rPr>
                <a:t>复制</a:t>
              </a:r>
            </a:p>
          </p:txBody>
        </p:sp>
      </p:grpSp>
      <p:grpSp>
        <p:nvGrpSpPr>
          <p:cNvPr id="36" name="Group 36"/>
          <p:cNvGrpSpPr/>
          <p:nvPr/>
        </p:nvGrpSpPr>
        <p:grpSpPr>
          <a:xfrm>
            <a:off x="827025" y="5382287"/>
            <a:ext cx="10526775" cy="608938"/>
            <a:chOff x="827025" y="5382287"/>
            <a:chExt cx="10526775" cy="608938"/>
          </a:xfrm>
        </p:grpSpPr>
        <p:sp>
          <p:nvSpPr>
            <p:cNvPr id="35" name="body-shared-children"/>
            <p:cNvSpPr txBox="1"/>
            <p:nvPr/>
          </p:nvSpPr>
          <p:spPr>
            <a:xfrm>
              <a:off x="827025" y="5382287"/>
              <a:ext cx="10526775" cy="60893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叶 1、叶 3 没有变化，新版本沿用旧孩子编号。</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35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3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390957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共享的结点必须只读</a:t>
            </a:r>
          </a:p>
        </p:txBody>
      </p:sp>
      <p:grpSp>
        <p:nvGrpSpPr>
          <p:cNvPr id="8" name="Group 8"/>
          <p:cNvGrpSpPr/>
          <p:nvPr/>
        </p:nvGrpSpPr>
        <p:grpSpPr>
          <a:xfrm>
            <a:off x="824484" y="2432685"/>
            <a:ext cx="10529316" cy="901065"/>
            <a:chOff x="824484" y="2432685"/>
            <a:chExt cx="10529316" cy="901065"/>
          </a:xfrm>
        </p:grpSpPr>
        <p:sp>
          <p:nvSpPr>
            <p:cNvPr id="7" name="body-readonly-question"/>
            <p:cNvSpPr txBox="1"/>
            <p:nvPr/>
          </p:nvSpPr>
          <p:spPr>
            <a:xfrm>
              <a:off x="824484" y="2432685"/>
              <a:ext cx="10529316" cy="901065"/>
            </a:xfrm>
            <a:prstGeom prst="rect">
              <a:avLst/>
            </a:prstGeom>
            <a:noFill/>
            <a:ln>
              <a:noFill/>
            </a:ln>
          </p:spPr>
          <p:txBody>
            <a:bodyPr wrap="square" lIns="0" tIns="0" rIns="0" bIns="0" anchor="t" anchorCtr="0">
              <a:noAutofit/>
            </a:bodyPr>
            <a:lstStyle/>
            <a:p>
              <a:pPr algn="l"/>
              <a:r>
                <a:rPr lang="zh-CN" sz="2700" dirty="0">
                  <a:solidFill>
                    <a:schemeClr val="accent1"/>
                  </a:solidFill>
                  <a:latin typeface="+mn-lt"/>
                  <a:ea typeface="+mn-ea"/>
                  <a:cs typeface="+mn-cs"/>
                </a:rPr>
                <a:t>先把旧结点改好，再复制给新版本，可以吗？</a:t>
              </a:r>
            </a:p>
          </p:txBody>
        </p:sp>
      </p:grpSp>
      <p:grpSp>
        <p:nvGrpSpPr>
          <p:cNvPr id="10" name="Group 10"/>
          <p:cNvGrpSpPr/>
          <p:nvPr/>
        </p:nvGrpSpPr>
        <p:grpSpPr>
          <a:xfrm>
            <a:off x="827025" y="3743987"/>
            <a:ext cx="10526775" cy="961363"/>
            <a:chOff x="827025" y="3743987"/>
            <a:chExt cx="10526775" cy="961363"/>
          </a:xfrm>
        </p:grpSpPr>
        <p:sp>
          <p:nvSpPr>
            <p:cNvPr id="9" name="body-readonly-answer"/>
            <p:cNvSpPr txBox="1"/>
            <p:nvPr/>
          </p:nvSpPr>
          <p:spPr>
            <a:xfrm>
              <a:off x="827025" y="3743987"/>
              <a:ext cx="10526775" cy="961363"/>
            </a:xfrm>
            <a:prstGeom prst="rect">
              <a:avLst/>
            </a:prstGeom>
            <a:noFill/>
            <a:ln>
              <a:noFill/>
            </a:ln>
          </p:spPr>
          <p:txBody>
            <a:bodyPr wrap="square" lIns="0" tIns="0" rIns="0" bIns="0" anchor="t" anchorCtr="0">
              <a:noAutofit/>
            </a:bodyPr>
            <a:lstStyle/>
            <a:p>
              <a:pPr algn="l">
                <a:lnSpc>
                  <a:spcPts val="3600"/>
                </a:lnSpc>
              </a:pPr>
              <a:r>
                <a:rPr lang="zh-CN" sz="2200" dirty="0">
                  <a:solidFill>
                    <a:schemeClr val="accent5"/>
                  </a:solidFill>
                  <a:latin typeface="+mn-lt"/>
                  <a:ea typeface="+mn-ea"/>
                  <a:cs typeface="+mn-cs"/>
                </a:rPr>
                <a:t>不可以。旧根仍能访问这个结点，历史数据已经改变。</a:t>
              </a:r>
              <a:br/>
              <a:r>
                <a:rPr lang="zh-CN" sz="2200" dirty="0">
                  <a:solidFill>
                    <a:schemeClr val="accent3"/>
                  </a:solidFill>
                  <a:latin typeface="+mn-lt"/>
                  <a:ea typeface="+mn-ea"/>
                  <a:cs typeface="+mn-cs"/>
                </a:rPr>
                <a:t>必须先复制，再修改新结点；未改的子树继续共享。</a:t>
              </a:r>
            </a:p>
          </p:txBody>
        </p:sp>
      </p:grpSp>
      <p:grpSp>
        <p:nvGrpSpPr>
          <p:cNvPr id="12" name="Group 12"/>
          <p:cNvGrpSpPr/>
          <p:nvPr/>
        </p:nvGrpSpPr>
        <p:grpSpPr>
          <a:xfrm>
            <a:off x="827025" y="5172737"/>
            <a:ext cx="10526775" cy="849327"/>
            <a:chOff x="827025" y="5172737"/>
            <a:chExt cx="10526775" cy="849327"/>
          </a:xfrm>
        </p:grpSpPr>
        <p:sp>
          <p:nvSpPr>
            <p:cNvPr id="11" name="body-allocation-vs-persistence"/>
            <p:cNvSpPr txBox="1"/>
            <p:nvPr/>
          </p:nvSpPr>
          <p:spPr>
            <a:xfrm>
              <a:off x="827025" y="517273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动态开点：需要时才创建结点。</a:t>
              </a:r>
              <a:br/>
              <a:r>
                <a:rPr lang="zh-CN" sz="2200" dirty="0">
                  <a:solidFill>
                    <a:schemeClr val="accent5"/>
                  </a:solidFill>
                  <a:latin typeface="+mn-lt"/>
                  <a:ea typeface="+mn-ea"/>
                  <a:cs typeface="+mn-cs"/>
                </a:rPr>
                <a:t>可持久化：还要保证旧版本不被后续修改破坏。</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520192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路径复制：先复制，再递归</a:t>
            </a:r>
          </a:p>
        </p:txBody>
      </p:sp>
      <p:sp>
        <p:nvSpPr>
          <p:cNvPr id="9" name="textbox-copy-code"/>
          <p:cNvSpPr/>
          <p:nvPr/>
        </p:nvSpPr>
        <p:spPr>
          <a:xfrm>
            <a:off x="838200" y="2171700"/>
            <a:ext cx="10515600" cy="3028950"/>
          </a:xfrm>
          <a:prstGeom prst="roundRect">
            <a:avLst>
              <a:gd name="adj" fmla="val 3774"/>
            </a:avLst>
          </a:prstGeom>
          <a:solidFill>
            <a:schemeClr val="lt2"/>
          </a:solidFill>
          <a:ln>
            <a:noFill/>
          </a:ln>
        </p:spPr>
        <p:txBody>
          <a:bodyPr wrap="square" lIns="147368" tIns="75766" rIns="147368" bIns="-33481" anchor="t" anchorCtr="0">
            <a:noAutofit/>
          </a:bodyPr>
          <a:lstStyle/>
          <a:p>
            <a:pPr algn="l">
              <a:lnSpc>
                <a:spcPts val="2250"/>
              </a:lnSpc>
            </a:pPr>
            <a:r>
              <a:rPr lang="zh-CN" sz="1900" dirty="0">
                <a:solidFill>
                  <a:schemeClr val="accent5"/>
                </a:solidFill>
                <a:latin typeface="+mn-lt"/>
                <a:ea typeface="+mn-ea"/>
                <a:cs typeface="+mn-cs"/>
              </a:rPr>
              <a:t>int u=(int)tree.size();</a:t>
            </a:r>
            <a:br/>
            <a:r>
              <a:rPr lang="zh-CN" sz="1900" dirty="0">
                <a:solidFill>
                  <a:schemeClr val="accent5"/>
                </a:solidFill>
                <a:latin typeface="+mn-lt"/>
                <a:ea typeface="+mn-ea"/>
                <a:cs typeface="+mn-cs"/>
              </a:rPr>
              <a:t>tree.push_back(tree[old]);</a:t>
            </a:r>
            <a:br/>
            <a:r>
              <a:rPr lang="zh-CN" sz="1900" dirty="0">
                <a:solidFill>
                  <a:schemeClr val="accent5"/>
                </a:solidFill>
                <a:latin typeface="+mn-lt"/>
                <a:ea typeface="+mn-ea"/>
                <a:cs typeface="+mn-cs"/>
              </a:rPr>
              <a:t>++tree[u].count;</a:t>
            </a:r>
            <a:br/>
            <a:r>
              <a:rPr lang="zh-CN" sz="1900" dirty="0">
                <a:solidFill>
                  <a:schemeClr val="accent5"/>
                </a:solidFill>
                <a:latin typeface="+mn-lt"/>
                <a:ea typeface="+mn-ea"/>
                <a:cs typeface="+mn-cs"/>
              </a:rPr>
              <a:t>if(left==right) return u;</a:t>
            </a:r>
            <a:br/>
            <a:r>
              <a:rPr lang="zh-CN" sz="1900" dirty="0">
                <a:solidFill>
                  <a:schemeClr val="accent5"/>
                </a:solidFill>
                <a:latin typeface="+mn-lt"/>
                <a:ea typeface="+mn-ea"/>
                <a:cs typeface="+mn-cs"/>
              </a:rPr>
              <a:t>int middle=(left+right)/2;</a:t>
            </a:r>
            <a:br/>
            <a:r>
              <a:rPr lang="zh-CN" sz="1900" dirty="0">
                <a:solidFill>
                  <a:schemeClr val="accent5"/>
                </a:solidFill>
                <a:latin typeface="+mn-lt"/>
                <a:ea typeface="+mn-ea"/>
                <a:cs typeface="+mn-cs"/>
              </a:rPr>
              <a:t>if(position&lt;=middle) {</a:t>
            </a:r>
            <a:br/>
            <a:r>
              <a:rPr lang="zh-CN" sz="1900" dirty="0">
                <a:solidFill>
                  <a:schemeClr val="accent5"/>
                </a:solidFill>
                <a:latin typeface="+mn-lt"/>
                <a:ea typeface="+mn-ea"/>
                <a:cs typeface="+mn-cs"/>
              </a:rPr>
              <a:t xml:space="preserve">    int child=insert(tree[old].left,left,middle,position);</a:t>
            </a:r>
            <a:br/>
            <a:r>
              <a:rPr lang="zh-CN" sz="1900" dirty="0">
                <a:solidFill>
                  <a:schemeClr val="accent5"/>
                </a:solidFill>
                <a:latin typeface="+mn-lt"/>
                <a:ea typeface="+mn-ea"/>
                <a:cs typeface="+mn-cs"/>
              </a:rPr>
              <a:t xml:space="preserve">    tree[u].left=child;</a:t>
            </a:r>
            <a:br/>
            <a:r>
              <a:rPr lang="zh-CN" sz="1900" dirty="0">
                <a:solidFill>
                  <a:schemeClr val="accent5"/>
                </a:solidFill>
                <a:latin typeface="+mn-lt"/>
                <a:ea typeface="+mn-ea"/>
                <a:cs typeface="+mn-cs"/>
              </a:rPr>
              <a:t>}</a:t>
            </a:r>
          </a:p>
        </p:txBody>
      </p:sp>
      <p:grpSp>
        <p:nvGrpSpPr>
          <p:cNvPr id="11" name="Group 11"/>
          <p:cNvGrpSpPr/>
          <p:nvPr/>
        </p:nvGrpSpPr>
        <p:grpSpPr>
          <a:xfrm>
            <a:off x="828549" y="5433722"/>
            <a:ext cx="7885681" cy="657303"/>
            <a:chOff x="828549" y="5433722"/>
            <a:chExt cx="7885681" cy="657303"/>
          </a:xfrm>
        </p:grpSpPr>
        <p:sp>
          <p:nvSpPr>
            <p:cNvPr id="10" name="TextBox 10"/>
            <p:cNvSpPr txBox="1"/>
            <p:nvPr/>
          </p:nvSpPr>
          <p:spPr>
            <a:xfrm>
              <a:off x="828549" y="5433722"/>
              <a:ext cx="7885681" cy="657303"/>
            </a:xfrm>
            <a:prstGeom prst="rect">
              <a:avLst/>
            </a:prstGeom>
            <a:noFill/>
            <a:ln>
              <a:noFill/>
            </a:ln>
          </p:spPr>
          <p:txBody>
            <a:bodyPr wrap="none" lIns="0" tIns="0" rIns="0" bIns="0" anchor="t" anchorCtr="0">
              <a:spAutoFit/>
            </a:bodyPr>
            <a:lstStyle/>
            <a:p>
              <a:pPr algn="l">
                <a:lnSpc>
                  <a:spcPts val="2250"/>
                </a:lnSpc>
              </a:pPr>
              <a:r>
                <a:rPr lang="zh-CN" sz="1900" dirty="0">
                  <a:solidFill>
                    <a:schemeClr val="accent5"/>
                  </a:solidFill>
                  <a:latin typeface="+mn-lt"/>
                  <a:ea typeface="+mn-ea"/>
                  <a:cs typeface="+mn-cs"/>
                </a:rPr>
                <a:t>右分支同理，改 right 孩子并传 middle+1..right；最后 return u。</a:t>
              </a:r>
              <a:br/>
              <a:r>
                <a:rPr lang="zh-CN" sz="1900" dirty="0">
                  <a:solidFill>
                    <a:schemeClr val="accent5"/>
                  </a:solidFill>
                  <a:latin typeface="+mn-lt"/>
                  <a:ea typeface="+mn-ea"/>
                  <a:cs typeface="+mn-cs"/>
                </a:rPr>
                <a:t>递归结果先存编号，再写回结点，避免 vector 扩容使引用失效。</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477113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按数组顺序建立前缀版本</a:t>
            </a:r>
          </a:p>
        </p:txBody>
      </p:sp>
      <p:grpSp>
        <p:nvGrpSpPr>
          <p:cNvPr id="8" name="Group 8"/>
          <p:cNvGrpSpPr/>
          <p:nvPr/>
        </p:nvGrpSpPr>
        <p:grpSpPr>
          <a:xfrm>
            <a:off x="827025" y="2277137"/>
            <a:ext cx="10526775" cy="849327"/>
            <a:chOff x="827025" y="2277137"/>
            <a:chExt cx="10526775" cy="849327"/>
          </a:xfrm>
        </p:grpSpPr>
        <p:sp>
          <p:nvSpPr>
            <p:cNvPr id="7" name="body-prepare-values"/>
            <p:cNvSpPr txBox="1"/>
            <p:nvPr/>
          </p:nvSpPr>
          <p:spPr>
            <a:xfrm>
              <a:off x="827025" y="227713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先将所有值排序、去重，得到统一的离散值表。</a:t>
              </a:r>
              <a:br/>
              <a:r>
                <a:rPr lang="zh-CN" sz="2200" dirty="0">
                  <a:solidFill>
                    <a:schemeClr val="accent5"/>
                  </a:solidFill>
                  <a:latin typeface="+mn-lt"/>
                  <a:ea typeface="+mn-ea"/>
                  <a:cs typeface="+mn-cs"/>
                </a:rPr>
                <a:t>root[i] 比 root[i−1] 恰好多加入一个 a[i]。</a:t>
              </a:r>
            </a:p>
          </p:txBody>
        </p:sp>
      </p:grpSp>
      <p:sp>
        <p:nvSpPr>
          <p:cNvPr id="11" name="textbox-build-code"/>
          <p:cNvSpPr/>
          <p:nvPr/>
        </p:nvSpPr>
        <p:spPr>
          <a:xfrm>
            <a:off x="838200" y="3371850"/>
            <a:ext cx="10515600" cy="1066800"/>
          </a:xfrm>
          <a:prstGeom prst="roundRect">
            <a:avLst>
              <a:gd name="adj" fmla="val 10714"/>
            </a:avLst>
          </a:prstGeom>
          <a:solidFill>
            <a:schemeClr val="lt2"/>
          </a:solidFill>
          <a:ln>
            <a:noFill/>
          </a:ln>
        </p:spPr>
        <p:txBody>
          <a:bodyPr wrap="square" lIns="185473" tIns="104346" rIns="185473" bIns="-33476" anchor="t" anchorCtr="0">
            <a:noAutofit/>
          </a:bodyPr>
          <a:lstStyle/>
          <a:p>
            <a:pPr algn="l">
              <a:lnSpc>
                <a:spcPts val="3000"/>
              </a:lnSpc>
            </a:pPr>
            <a:r>
              <a:rPr lang="zh-CN" sz="1900" dirty="0">
                <a:solidFill>
                  <a:schemeClr val="accent5"/>
                </a:solidFill>
                <a:latin typeface="+mn-lt"/>
                <a:ea typeface="+mn-ea"/>
                <a:cs typeface="+mn-cs"/>
              </a:rPr>
              <a:t>PersistentCountTree tree(n); vector&lt;int&gt; root(n+1);</a:t>
            </a:r>
            <a:br/>
            <a:r>
              <a:rPr lang="zh-CN" sz="1900" dirty="0">
                <a:solidFill>
                  <a:schemeClr val="accent5"/>
                </a:solidFill>
                <a:latin typeface="+mn-lt"/>
                <a:ea typeface="+mn-ea"/>
                <a:cs typeface="+mn-cs"/>
              </a:rPr>
              <a:t>root[i]=tree.insert(root[i-1],1,valueCount,rank);</a:t>
            </a:r>
          </a:p>
        </p:txBody>
      </p:sp>
      <p:grpSp>
        <p:nvGrpSpPr>
          <p:cNvPr id="13" name="Group 13"/>
          <p:cNvGrpSpPr/>
          <p:nvPr/>
        </p:nvGrpSpPr>
        <p:grpSpPr>
          <a:xfrm>
            <a:off x="827025" y="4915562"/>
            <a:ext cx="10526775" cy="951838"/>
            <a:chOff x="827025" y="4915562"/>
            <a:chExt cx="10526775" cy="951838"/>
          </a:xfrm>
        </p:grpSpPr>
        <p:sp>
          <p:nvSpPr>
            <p:cNvPr id="12" name="body-zero-version"/>
            <p:cNvSpPr txBox="1"/>
            <p:nvPr/>
          </p:nvSpPr>
          <p:spPr>
            <a:xfrm>
              <a:off x="827025" y="4915562"/>
              <a:ext cx="10526775" cy="95183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rank 是当前 a[i] 在值表中的 1 基排名。</a:t>
              </a:r>
              <a:br/>
              <a:r>
                <a:rPr lang="zh-CN" sz="2200" dirty="0">
                  <a:solidFill>
                    <a:schemeClr val="accent5"/>
                  </a:solidFill>
                  <a:latin typeface="+mn-lt"/>
                  <a:ea typeface="+mn-ea"/>
                  <a:cs typeface="+mn-cs"/>
                </a:rPr>
                <a:t>0 号空结点的孩子和频数全为 0，root[0]=0。</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5912716"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第 2 小：两个根始终走同一边</a:t>
            </a:r>
          </a:p>
        </p:txBody>
      </p:sp>
      <p:grpSp>
        <p:nvGrpSpPr>
          <p:cNvPr id="8" name="Group 8"/>
          <p:cNvGrpSpPr/>
          <p:nvPr/>
        </p:nvGrpSpPr>
        <p:grpSpPr>
          <a:xfrm>
            <a:off x="827025" y="2305712"/>
            <a:ext cx="10526775" cy="475588"/>
            <a:chOff x="827025" y="2305712"/>
            <a:chExt cx="10526775" cy="475588"/>
          </a:xfrm>
        </p:grpSpPr>
        <p:sp>
          <p:nvSpPr>
            <p:cNvPr id="7" name="body-query-state"/>
            <p:cNvSpPr txBox="1"/>
            <p:nvPr/>
          </p:nvSpPr>
          <p:spPr>
            <a:xfrm>
              <a:off x="827025" y="2305712"/>
              <a:ext cx="10526775" cy="47558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例如：root[4] − root[1]，区间 [2,4] 的频数为 [1,2,0]。</a:t>
              </a:r>
            </a:p>
          </p:txBody>
        </p:sp>
      </p:grpSp>
      <p:grpSp>
        <p:nvGrpSpPr>
          <p:cNvPr id="10" name="Group 10"/>
          <p:cNvGrpSpPr/>
          <p:nvPr/>
        </p:nvGrpSpPr>
        <p:grpSpPr>
          <a:xfrm>
            <a:off x="827025" y="3124862"/>
            <a:ext cx="10526775" cy="875638"/>
            <a:chOff x="827025" y="3124862"/>
            <a:chExt cx="10526775" cy="875638"/>
          </a:xfrm>
        </p:grpSpPr>
        <p:sp>
          <p:nvSpPr>
            <p:cNvPr id="9" name="body-first-descent"/>
            <p:cNvSpPr txBox="1"/>
            <p:nvPr/>
          </p:nvSpPr>
          <p:spPr>
            <a:xfrm>
              <a:off x="827025" y="3124862"/>
              <a:ext cx="10526775" cy="87563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当前值域 [1,3]，k=2。</a:t>
              </a:r>
              <a:br/>
              <a:r>
                <a:rPr lang="zh-CN" sz="2200" dirty="0">
                  <a:solidFill>
                    <a:schemeClr val="accent3"/>
                  </a:solidFill>
                  <a:latin typeface="+mn-lt"/>
                  <a:ea typeface="+mn-ea"/>
                  <a:cs typeface="+mn-cs"/>
                </a:rPr>
                <a:t>左半 [1,2] 有 3 个元素，3 ≥ 2：两根都往左。</a:t>
              </a:r>
            </a:p>
          </p:txBody>
        </p:sp>
      </p:grpSp>
      <p:grpSp>
        <p:nvGrpSpPr>
          <p:cNvPr id="12" name="Group 12"/>
          <p:cNvGrpSpPr/>
          <p:nvPr/>
        </p:nvGrpSpPr>
        <p:grpSpPr>
          <a:xfrm>
            <a:off x="827025" y="4191662"/>
            <a:ext cx="10526775" cy="875638"/>
            <a:chOff x="827025" y="4191662"/>
            <a:chExt cx="10526775" cy="875638"/>
          </a:xfrm>
        </p:grpSpPr>
        <p:sp>
          <p:nvSpPr>
            <p:cNvPr id="11" name="body-second-descent"/>
            <p:cNvSpPr txBox="1"/>
            <p:nvPr/>
          </p:nvSpPr>
          <p:spPr>
            <a:xfrm>
              <a:off x="827025" y="4191662"/>
              <a:ext cx="10526775" cy="87563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当前值域 [1,2]，k 仍为 2。</a:t>
              </a:r>
              <a:br/>
              <a:r>
                <a:rPr lang="zh-CN" sz="2200" dirty="0">
                  <a:solidFill>
                    <a:schemeClr val="accent3"/>
                  </a:solidFill>
                  <a:latin typeface="+mn-lt"/>
                  <a:ea typeface="+mn-ea"/>
                  <a:cs typeface="+mn-cs"/>
                </a:rPr>
                <a:t>左叶 1 只有 1 个元素：扣掉它，往右找第 1 个。</a:t>
              </a:r>
            </a:p>
          </p:txBody>
        </p:sp>
      </p:grpSp>
      <p:grpSp>
        <p:nvGrpSpPr>
          <p:cNvPr id="14" name="Group 14"/>
          <p:cNvGrpSpPr/>
          <p:nvPr/>
        </p:nvGrpSpPr>
        <p:grpSpPr>
          <a:xfrm>
            <a:off x="827025" y="5429912"/>
            <a:ext cx="10526775" cy="523213"/>
            <a:chOff x="827025" y="5429912"/>
            <a:chExt cx="10526775" cy="523213"/>
          </a:xfrm>
        </p:grpSpPr>
        <p:sp>
          <p:nvSpPr>
            <p:cNvPr id="13" name="body-leaf-answer"/>
            <p:cNvSpPr txBox="1"/>
            <p:nvPr/>
          </p:nvSpPr>
          <p:spPr>
            <a:xfrm>
              <a:off x="827025" y="5429912"/>
              <a:ext cx="10526775" cy="523213"/>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到达叶 2，映回原值：答案为 2。</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3758796"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双版本第 k 小代码</a:t>
            </a:r>
          </a:p>
        </p:txBody>
      </p:sp>
      <p:sp>
        <p:nvSpPr>
          <p:cNvPr id="9" name="textbox-kth-code"/>
          <p:cNvSpPr/>
          <p:nvPr/>
        </p:nvSpPr>
        <p:spPr>
          <a:xfrm>
            <a:off x="838200" y="2181225"/>
            <a:ext cx="10515600" cy="2971800"/>
          </a:xfrm>
          <a:prstGeom prst="roundRect">
            <a:avLst>
              <a:gd name="adj" fmla="val 3846"/>
            </a:avLst>
          </a:prstGeom>
          <a:solidFill>
            <a:schemeClr val="lt2"/>
          </a:solidFill>
          <a:ln>
            <a:noFill/>
          </a:ln>
        </p:spPr>
        <p:txBody>
          <a:bodyPr wrap="square" lIns="147373" tIns="75771" rIns="147373" bIns="-33476" anchor="t" anchorCtr="0">
            <a:noAutofit/>
          </a:bodyPr>
          <a:lstStyle/>
          <a:p>
            <a:pPr algn="l">
              <a:lnSpc>
                <a:spcPts val="2400"/>
              </a:lnSpc>
            </a:pPr>
            <a:r>
              <a:rPr lang="zh-CN" sz="1900" dirty="0">
                <a:solidFill>
                  <a:schemeClr val="accent5"/>
                </a:solidFill>
                <a:latin typeface="+mn-lt"/>
                <a:ea typeface="+mn-ea"/>
                <a:cs typeface="+mn-cs"/>
              </a:rPr>
              <a:t>if(left==right) return left;</a:t>
            </a:r>
            <a:br/>
            <a:r>
              <a:rPr lang="zh-CN" sz="1900" dirty="0">
                <a:solidFill>
                  <a:schemeClr val="accent5"/>
                </a:solidFill>
                <a:latin typeface="+mn-lt"/>
                <a:ea typeface="+mn-ea"/>
                <a:cs typeface="+mn-cs"/>
              </a:rPr>
              <a:t>int middle=(left+right)/2;</a:t>
            </a:r>
            <a:br/>
            <a:r>
              <a:rPr lang="zh-CN" sz="1900" dirty="0">
                <a:solidFill>
                  <a:schemeClr val="accent5"/>
                </a:solidFill>
                <a:latin typeface="+mn-lt"/>
                <a:ea typeface="+mn-ea"/>
                <a:cs typeface="+mn-cs"/>
              </a:rPr>
              <a:t>int countLeft=tree[tree[after].left].count</a:t>
            </a:r>
            <a:br/>
            <a:r>
              <a:rPr lang="zh-CN" sz="1900" dirty="0">
                <a:solidFill>
                  <a:schemeClr val="accent5"/>
                </a:solidFill>
                <a:latin typeface="+mn-lt"/>
                <a:ea typeface="+mn-ea"/>
                <a:cs typeface="+mn-cs"/>
              </a:rPr>
              <a:t xml:space="preserve">             -tree[tree[before].left].count;</a:t>
            </a:r>
            <a:br/>
            <a:r>
              <a:rPr lang="zh-CN" sz="1900" dirty="0">
                <a:solidFill>
                  <a:schemeClr val="accent5"/>
                </a:solidFill>
                <a:latin typeface="+mn-lt"/>
                <a:ea typeface="+mn-ea"/>
                <a:cs typeface="+mn-cs"/>
              </a:rPr>
              <a:t>if(k&lt;=countLeft)</a:t>
            </a:r>
            <a:br/>
            <a:r>
              <a:rPr lang="zh-CN" sz="1900" dirty="0">
                <a:solidFill>
                  <a:schemeClr val="accent5"/>
                </a:solidFill>
                <a:latin typeface="+mn-lt"/>
                <a:ea typeface="+mn-ea"/>
                <a:cs typeface="+mn-cs"/>
              </a:rPr>
              <a:t xml:space="preserve">    return kth(tree[before].left,tree[after].left,</a:t>
            </a:r>
            <a:br/>
            <a:r>
              <a:rPr lang="zh-CN" sz="1900" dirty="0">
                <a:solidFill>
                  <a:schemeClr val="accent5"/>
                </a:solidFill>
                <a:latin typeface="+mn-lt"/>
                <a:ea typeface="+mn-ea"/>
                <a:cs typeface="+mn-cs"/>
              </a:rPr>
              <a:t xml:space="preserve">               left,middle,k);</a:t>
            </a:r>
            <a:br/>
            <a:r>
              <a:rPr lang="zh-CN" sz="1900" dirty="0">
                <a:solidFill>
                  <a:schemeClr val="accent5"/>
                </a:solidFill>
                <a:latin typeface="+mn-lt"/>
                <a:ea typeface="+mn-ea"/>
                <a:cs typeface="+mn-cs"/>
              </a:rPr>
              <a:t>return kth(tree[before].right,tree[after].right,</a:t>
            </a:r>
            <a:br/>
            <a:r>
              <a:rPr lang="zh-CN" sz="1900" dirty="0">
                <a:solidFill>
                  <a:schemeClr val="accent5"/>
                </a:solidFill>
                <a:latin typeface="+mn-lt"/>
                <a:ea typeface="+mn-ea"/>
                <a:cs typeface="+mn-cs"/>
              </a:rPr>
              <a:t xml:space="preserve">           middle+1,right,k-countLeft);</a:t>
            </a:r>
          </a:p>
        </p:txBody>
      </p:sp>
      <p:grpSp>
        <p:nvGrpSpPr>
          <p:cNvPr id="11" name="Group 11"/>
          <p:cNvGrpSpPr/>
          <p:nvPr/>
        </p:nvGrpSpPr>
        <p:grpSpPr>
          <a:xfrm>
            <a:off x="828549" y="5471822"/>
            <a:ext cx="10525251" cy="490828"/>
            <a:chOff x="828549" y="5471822"/>
            <a:chExt cx="10525251" cy="490828"/>
          </a:xfrm>
        </p:grpSpPr>
        <p:sp>
          <p:nvSpPr>
            <p:cNvPr id="10" name="body-kth-parameters"/>
            <p:cNvSpPr txBox="1"/>
            <p:nvPr/>
          </p:nvSpPr>
          <p:spPr>
            <a:xfrm>
              <a:off x="828549" y="5471822"/>
              <a:ext cx="10525251" cy="490828"/>
            </a:xfrm>
            <a:prstGeom prst="rect">
              <a:avLst/>
            </a:prstGeom>
            <a:noFill/>
            <a:ln>
              <a:noFill/>
            </a:ln>
          </p:spPr>
          <p:txBody>
            <a:bodyPr wrap="square" lIns="0" tIns="0" rIns="0" bIns="0" anchor="t" anchorCtr="0">
              <a:noAutofit/>
            </a:bodyPr>
            <a:lstStyle/>
            <a:p>
              <a:pPr algn="l"/>
              <a:r>
                <a:rPr lang="zh-CN" sz="1900" dirty="0">
                  <a:solidFill>
                    <a:schemeClr val="accent5"/>
                  </a:solidFill>
                  <a:latin typeface="+mn-lt"/>
                  <a:ea typeface="+mn-ea"/>
                  <a:cs typeface="+mn-cs"/>
                </a:rPr>
                <a:t>before=root[l−1]，after=root[r]；返回离散排名后输出 values[rank−1]。</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5051148"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为什么第 k 小不会走错？</a:t>
            </a:r>
          </a:p>
        </p:txBody>
      </p:sp>
      <p:grpSp>
        <p:nvGrpSpPr>
          <p:cNvPr id="8" name="Group 8"/>
          <p:cNvGrpSpPr/>
          <p:nvPr/>
        </p:nvGrpSpPr>
        <p:grpSpPr>
          <a:xfrm>
            <a:off x="827025" y="2305712"/>
            <a:ext cx="10526775" cy="913738"/>
            <a:chOff x="827025" y="2305712"/>
            <a:chExt cx="10526775" cy="913738"/>
          </a:xfrm>
        </p:grpSpPr>
        <p:sp>
          <p:nvSpPr>
            <p:cNvPr id="7" name="body-query-invariant"/>
            <p:cNvSpPr txBox="1"/>
            <p:nvPr/>
          </p:nvSpPr>
          <p:spPr>
            <a:xfrm>
              <a:off x="827025" y="2305712"/>
              <a:ext cx="10526775" cy="913738"/>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两根之差始终等于：查询区间在当前值域的频数。</a:t>
              </a:r>
              <a:br/>
              <a:r>
                <a:rPr lang="zh-CN" sz="2200" dirty="0">
                  <a:solidFill>
                    <a:schemeClr val="accent5"/>
                  </a:solidFill>
                  <a:latin typeface="+mn-lt"/>
                  <a:ea typeface="+mn-ea"/>
                  <a:cs typeface="+mn-cs"/>
                </a:rPr>
                <a:t>k 始终表示：目标在当前值域内的排名。</a:t>
              </a:r>
            </a:p>
          </p:txBody>
        </p:sp>
      </p:grpSp>
      <p:grpSp>
        <p:nvGrpSpPr>
          <p:cNvPr id="10" name="Group 10"/>
          <p:cNvGrpSpPr/>
          <p:nvPr/>
        </p:nvGrpSpPr>
        <p:grpSpPr>
          <a:xfrm>
            <a:off x="827025" y="3648737"/>
            <a:ext cx="10526775" cy="1313788"/>
            <a:chOff x="827025" y="3648737"/>
            <a:chExt cx="10526775" cy="1313788"/>
          </a:xfrm>
        </p:grpSpPr>
        <p:sp>
          <p:nvSpPr>
            <p:cNvPr id="9" name="body-branch-reason"/>
            <p:cNvSpPr txBox="1"/>
            <p:nvPr/>
          </p:nvSpPr>
          <p:spPr>
            <a:xfrm>
              <a:off x="827025" y="3648737"/>
              <a:ext cx="10526775" cy="1313788"/>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左侧有至少 k 个元素：第 k 个一定在左侧。</a:t>
              </a:r>
              <a:br/>
              <a:r>
                <a:rPr lang="zh-CN" sz="2200" dirty="0">
                  <a:solidFill>
                    <a:schemeClr val="accent5"/>
                  </a:solidFill>
                  <a:latin typeface="+mn-lt"/>
                  <a:ea typeface="+mn-ea"/>
                  <a:cs typeface="+mn-cs"/>
                </a:rPr>
                <a:t>否则，所有左侧元素都排在目标前面；</a:t>
              </a:r>
              <a:br/>
              <a:r>
                <a:rPr lang="zh-CN" sz="2200" dirty="0">
                  <a:solidFill>
                    <a:schemeClr val="accent3"/>
                  </a:solidFill>
                  <a:latin typeface="+mn-lt"/>
                  <a:ea typeface="+mn-ea"/>
                  <a:cs typeface="+mn-cs"/>
                </a:rPr>
                <a:t>扣除左计数，才得到目标在右侧的排名。</a:t>
              </a:r>
            </a:p>
          </p:txBody>
        </p:sp>
      </p:grpSp>
      <p:grpSp>
        <p:nvGrpSpPr>
          <p:cNvPr id="12" name="Group 12"/>
          <p:cNvGrpSpPr/>
          <p:nvPr/>
        </p:nvGrpSpPr>
        <p:grpSpPr>
          <a:xfrm>
            <a:off x="827025" y="5410862"/>
            <a:ext cx="10526775" cy="551788"/>
            <a:chOff x="827025" y="5410862"/>
            <a:chExt cx="10526775" cy="551788"/>
          </a:xfrm>
        </p:grpSpPr>
        <p:sp>
          <p:nvSpPr>
            <p:cNvPr id="11" name="body-termination"/>
            <p:cNvSpPr txBox="1"/>
            <p:nvPr/>
          </p:nvSpPr>
          <p:spPr>
            <a:xfrm>
              <a:off x="827025" y="5410862"/>
              <a:ext cx="10526775" cy="55178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值域缩到叶子时，只剩一种值，它就是所求答案。</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477113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空间按复制的结点数计算</a:t>
            </a:r>
          </a:p>
        </p:txBody>
      </p:sp>
      <p:grpSp>
        <p:nvGrpSpPr>
          <p:cNvPr id="8" name="Group 8"/>
          <p:cNvGrpSpPr/>
          <p:nvPr/>
        </p:nvGrpSpPr>
        <p:grpSpPr>
          <a:xfrm>
            <a:off x="827025" y="2353337"/>
            <a:ext cx="10526775" cy="868377"/>
            <a:chOff x="827025" y="2353337"/>
            <a:chExt cx="10526775" cy="868377"/>
          </a:xfrm>
        </p:grpSpPr>
        <p:sp>
          <p:nvSpPr>
            <p:cNvPr id="7" name="body-path-cost"/>
            <p:cNvSpPr txBox="1"/>
            <p:nvPr/>
          </p:nvSpPr>
          <p:spPr>
            <a:xfrm>
              <a:off x="827025" y="2353337"/>
              <a:ext cx="10526775" cy="868377"/>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不同值有 V 种，值域树高为 O(log V)。</a:t>
              </a:r>
              <a:br/>
              <a:r>
                <a:rPr lang="zh-CN" sz="2200" dirty="0">
                  <a:solidFill>
                    <a:schemeClr val="accent5"/>
                  </a:solidFill>
                  <a:latin typeface="+mn-lt"/>
                  <a:ea typeface="+mn-ea"/>
                  <a:cs typeface="+mn-cs"/>
                </a:rPr>
                <a:t>每次插入只复制一条路径，每次查询也只走一条路径。</a:t>
              </a:r>
            </a:p>
          </p:txBody>
        </p:sp>
      </p:grpSp>
      <p:grpSp>
        <p:nvGrpSpPr>
          <p:cNvPr id="10" name="Group 10"/>
          <p:cNvGrpSpPr/>
          <p:nvPr/>
        </p:nvGrpSpPr>
        <p:grpSpPr>
          <a:xfrm>
            <a:off x="827025" y="3648737"/>
            <a:ext cx="10526775" cy="1306527"/>
            <a:chOff x="827025" y="3648737"/>
            <a:chExt cx="10526775" cy="1306527"/>
          </a:xfrm>
        </p:grpSpPr>
        <p:sp>
          <p:nvSpPr>
            <p:cNvPr id="9" name="body-cost-sum"/>
            <p:cNvSpPr txBox="1"/>
            <p:nvPr/>
          </p:nvSpPr>
          <p:spPr>
            <a:xfrm>
              <a:off x="827025" y="3648737"/>
              <a:ext cx="10526775" cy="1306527"/>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3"/>
                  </a:solidFill>
                  <a:latin typeface="+mn-lt"/>
                  <a:ea typeface="+mn-ea"/>
                  <a:cs typeface="+mn-cs"/>
                </a:rPr>
                <a:t>建立 n 个版本：O(n log V)</a:t>
              </a:r>
              <a:br/>
              <a:r>
                <a:rPr lang="zh-CN" sz="2200" dirty="0">
                  <a:solidFill>
                    <a:schemeClr val="accent3"/>
                  </a:solidFill>
                  <a:latin typeface="+mn-lt"/>
                  <a:ea typeface="+mn-ea"/>
                  <a:cs typeface="+mn-cs"/>
                </a:rPr>
                <a:t>回答 m 次询问：O(m log V)</a:t>
              </a:r>
              <a:br/>
              <a:r>
                <a:rPr lang="zh-CN" sz="2200" dirty="0">
                  <a:solidFill>
                    <a:schemeClr val="accent3"/>
                  </a:solidFill>
                  <a:latin typeface="+mn-lt"/>
                  <a:ea typeface="+mn-ea"/>
                  <a:cs typeface="+mn-cs"/>
                </a:rPr>
                <a:t>合计：O((n+m) log V)</a:t>
              </a:r>
            </a:p>
          </p:txBody>
        </p:sp>
      </p:grpSp>
      <p:grpSp>
        <p:nvGrpSpPr>
          <p:cNvPr id="12" name="Group 12"/>
          <p:cNvGrpSpPr/>
          <p:nvPr/>
        </p:nvGrpSpPr>
        <p:grpSpPr>
          <a:xfrm>
            <a:off x="827025" y="5334662"/>
            <a:ext cx="10526775" cy="763602"/>
            <a:chOff x="827025" y="5334662"/>
            <a:chExt cx="10526775" cy="763602"/>
          </a:xfrm>
        </p:grpSpPr>
        <p:sp>
          <p:nvSpPr>
            <p:cNvPr id="11" name="body-memory-estimate"/>
            <p:cNvSpPr txBox="1"/>
            <p:nvPr/>
          </p:nvSpPr>
          <p:spPr>
            <a:xfrm>
              <a:off x="827025" y="5334662"/>
              <a:ext cx="10526775" cy="763602"/>
            </a:xfrm>
            <a:prstGeom prst="rect">
              <a:avLst/>
            </a:prstGeom>
            <a:noFill/>
            <a:ln>
              <a:noFill/>
            </a:ln>
          </p:spPr>
          <p:txBody>
            <a:bodyPr wrap="square" lIns="0" tIns="0" rIns="0" bIns="0" anchor="t" anchorCtr="0">
              <a:noAutofit/>
            </a:bodyPr>
            <a:lstStyle/>
            <a:p>
              <a:pPr algn="l">
                <a:lnSpc>
                  <a:spcPts val="2625"/>
                </a:lnSpc>
              </a:pPr>
              <a:r>
                <a:rPr lang="zh-CN" sz="2200" dirty="0">
                  <a:solidFill>
                    <a:schemeClr val="accent5"/>
                  </a:solidFill>
                  <a:latin typeface="+mn-lt"/>
                  <a:ea typeface="+mn-ea"/>
                  <a:cs typeface="+mn-cs"/>
                </a:rPr>
                <a:t>共创建 O(n log V) 个结点，无需复制 n 棵完整树。</a:t>
              </a:r>
            </a:p>
            <a:p>
              <a:pPr algn="l">
                <a:lnSpc>
                  <a:spcPts val="2625"/>
                </a:lnSpc>
              </a:pPr>
              <a:r>
                <a:rPr lang="zh-CN" sz="1900" dirty="0">
                  <a:solidFill>
                    <a:schemeClr val="accent5"/>
                  </a:solidFill>
                  <a:latin typeface="+mn-lt"/>
                  <a:ea typeface="+mn-ea"/>
                  <a:cs typeface="+mn-cs"/>
                </a:rPr>
                <a:t>再乘每个结点的字节数，检查结点池与整数类型。</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8-1</a:t>
            </a:r>
          </a:p>
        </p:txBody>
      </p:sp>
      <p:sp>
        <p:nvSpPr>
          <p:cNvPr id="6" name="page-title Placeholder Carrier"/>
          <p:cNvSpPr txBox="1"/>
          <p:nvPr>
            <p:ph type="title"/>
          </p:nvPr>
        </p:nvSpPr>
        <p:spPr>
          <a:xfrm>
            <a:off x="821943" y="1511908"/>
            <a:ext cx="5051148"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全是 7 时，会发生什么？</a:t>
            </a:r>
          </a:p>
        </p:txBody>
      </p:sp>
      <p:grpSp>
        <p:nvGrpSpPr>
          <p:cNvPr id="8" name="Group 8"/>
          <p:cNvGrpSpPr/>
          <p:nvPr/>
        </p:nvGrpSpPr>
        <p:grpSpPr>
          <a:xfrm>
            <a:off x="824484" y="2451735"/>
            <a:ext cx="10529316" cy="1053465"/>
            <a:chOff x="824484" y="2451735"/>
            <a:chExt cx="10529316" cy="1053465"/>
          </a:xfrm>
        </p:grpSpPr>
        <p:sp>
          <p:nvSpPr>
            <p:cNvPr id="7" name="body-boundary-question"/>
            <p:cNvSpPr txBox="1"/>
            <p:nvPr/>
          </p:nvSpPr>
          <p:spPr>
            <a:xfrm>
              <a:off x="824484" y="2451735"/>
              <a:ext cx="10529316" cy="1053465"/>
            </a:xfrm>
            <a:prstGeom prst="rect">
              <a:avLst/>
            </a:prstGeom>
            <a:noFill/>
            <a:ln>
              <a:noFill/>
            </a:ln>
          </p:spPr>
          <p:txBody>
            <a:bodyPr wrap="square" lIns="0" tIns="0" rIns="0" bIns="0" anchor="t" anchorCtr="0">
              <a:noAutofit/>
            </a:bodyPr>
            <a:lstStyle/>
            <a:p>
              <a:pPr algn="l">
                <a:lnSpc>
                  <a:spcPts val="3750"/>
                </a:lnSpc>
              </a:pPr>
              <a:r>
                <a:rPr lang="zh-CN" sz="2700" dirty="0">
                  <a:solidFill>
                    <a:schemeClr val="accent1"/>
                  </a:solidFill>
                  <a:latin typeface="+mn-lt"/>
                  <a:ea typeface="+mn-ea"/>
                  <a:cs typeface="+mn-cs"/>
                </a:rPr>
                <a:t>例如：[7,7,7]，查询 [1,3] 的第 2 小。</a:t>
              </a:r>
            </a:p>
            <a:p>
              <a:pPr algn="l">
                <a:lnSpc>
                  <a:spcPts val="3750"/>
                </a:lnSpc>
              </a:pPr>
              <a:r>
                <a:rPr lang="zh-CN" sz="2200" dirty="0">
                  <a:solidFill>
                    <a:schemeClr val="accent1"/>
                  </a:solidFill>
                  <a:latin typeface="+mn-lt"/>
                  <a:ea typeface="+mn-ea"/>
                  <a:cs typeface="+mn-cs"/>
                </a:rPr>
                <a:t>树有几个不同的叶子？返回的原值是多少？</a:t>
              </a:r>
            </a:p>
          </p:txBody>
        </p:sp>
      </p:grpSp>
      <p:grpSp>
        <p:nvGrpSpPr>
          <p:cNvPr id="10" name="Group 10"/>
          <p:cNvGrpSpPr/>
          <p:nvPr/>
        </p:nvGrpSpPr>
        <p:grpSpPr>
          <a:xfrm>
            <a:off x="827025" y="3944012"/>
            <a:ext cx="10526775" cy="951838"/>
            <a:chOff x="827025" y="3944012"/>
            <a:chExt cx="10526775" cy="951838"/>
          </a:xfrm>
        </p:grpSpPr>
        <p:sp>
          <p:nvSpPr>
            <p:cNvPr id="9" name="body-boundary-answer"/>
            <p:cNvSpPr txBox="1"/>
            <p:nvPr/>
          </p:nvSpPr>
          <p:spPr>
            <a:xfrm>
              <a:off x="827025" y="3944012"/>
              <a:ext cx="10526775" cy="951838"/>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3"/>
                  </a:solidFill>
                  <a:latin typeface="+mn-lt"/>
                  <a:ea typeface="+mn-ea"/>
                  <a:cs typeface="+mn-cs"/>
                </a:rPr>
                <a:t>只有一个叶子，频数为 3；离散排名是 1，原值是 7。</a:t>
              </a:r>
              <a:br/>
              <a:r>
                <a:rPr lang="zh-CN" sz="2200" dirty="0">
                  <a:solidFill>
                    <a:schemeClr val="accent5"/>
                  </a:solidFill>
                  <a:latin typeface="+mn-lt"/>
                  <a:ea typeface="+mn-ea"/>
                  <a:cs typeface="+mn-cs"/>
                </a:rPr>
                <a:t>l=1 时使用空版本 root[0]，无需另写查询特判。</a:t>
              </a:r>
            </a:p>
          </p:txBody>
        </p:sp>
      </p:grpSp>
      <p:grpSp>
        <p:nvGrpSpPr>
          <p:cNvPr id="12" name="Group 12"/>
          <p:cNvGrpSpPr/>
          <p:nvPr/>
        </p:nvGrpSpPr>
        <p:grpSpPr>
          <a:xfrm>
            <a:off x="827025" y="5382287"/>
            <a:ext cx="10526775" cy="532738"/>
            <a:chOff x="827025" y="5382287"/>
            <a:chExt cx="10526775" cy="532738"/>
          </a:xfrm>
        </p:grpSpPr>
        <p:sp>
          <p:nvSpPr>
            <p:cNvPr id="11" name="body-final-reminder"/>
            <p:cNvSpPr txBox="1"/>
            <p:nvPr/>
          </p:nvSpPr>
          <p:spPr>
            <a:xfrm>
              <a:off x="827025" y="5382287"/>
              <a:ext cx="10526775" cy="53273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若先修改旧结点再复制，旧版本已被破坏，无法补救。</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8-2</a:t>
            </a:r>
          </a:p>
        </p:txBody>
      </p:sp>
      <p:sp>
        <p:nvSpPr>
          <p:cNvPr id="6" name="page-title Placeholder Carrier"/>
          <p:cNvSpPr txBox="1"/>
          <p:nvPr>
            <p:ph type="title"/>
          </p:nvPr>
        </p:nvSpPr>
        <p:spPr>
          <a:xfrm>
            <a:off x="821943" y="1511908"/>
            <a:ext cx="606349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神秘数：最小不能表示的正整数</a:t>
            </a:r>
          </a:p>
        </p:txBody>
      </p:sp>
      <p:grpSp>
        <p:nvGrpSpPr>
          <p:cNvPr id="8" name="Group 8"/>
          <p:cNvGrpSpPr/>
          <p:nvPr/>
        </p:nvGrpSpPr>
        <p:grpSpPr>
          <a:xfrm>
            <a:off x="827025" y="2286662"/>
            <a:ext cx="10526775" cy="1268427"/>
            <a:chOff x="827025" y="2286662"/>
            <a:chExt cx="10526775" cy="1268427"/>
          </a:xfrm>
        </p:grpSpPr>
        <p:sp>
          <p:nvSpPr>
            <p:cNvPr id="7" name="body-missing-task"/>
            <p:cNvSpPr txBox="1"/>
            <p:nvPr/>
          </p:nvSpPr>
          <p:spPr>
            <a:xfrm>
              <a:off x="827025" y="2286662"/>
              <a:ext cx="10526775" cy="12684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从给定下标区间选若干个正数相加，每个位置至多选一次。</a:t>
              </a:r>
              <a:br/>
              <a:r>
                <a:rPr lang="zh-CN" sz="2200" dirty="0">
                  <a:solidFill>
                    <a:schemeClr val="accent5"/>
                  </a:solidFill>
                  <a:latin typeface="+mn-lt"/>
                  <a:ea typeface="+mn-ea"/>
                  <a:cs typeface="+mn-cs"/>
                </a:rPr>
                <a:t>求无法表示的最小正整数。</a:t>
              </a:r>
            </a:p>
            <a:p>
              <a:pPr algn="l">
                <a:lnSpc>
                  <a:spcPts val="3300"/>
                </a:lnSpc>
              </a:pPr>
              <a:r>
                <a:rPr lang="zh-CN" sz="1900" dirty="0">
                  <a:solidFill>
                    <a:schemeClr val="accent6"/>
                  </a:solidFill>
                  <a:latin typeface="+mn-lt"/>
                  <a:ea typeface="+mn-ea"/>
                  <a:cs typeface="+mn-cs"/>
                </a:rPr>
                <a:t>P4587 / J0802；n、m ≤ 100000；全部元素之和 ≤ 10⁹。</a:t>
              </a:r>
            </a:p>
          </p:txBody>
        </p:sp>
      </p:grpSp>
      <p:sp>
        <p:nvSpPr>
          <p:cNvPr id="11" name="textbox-subset-example"/>
          <p:cNvSpPr/>
          <p:nvPr/>
        </p:nvSpPr>
        <p:spPr>
          <a:xfrm>
            <a:off x="838200" y="3886200"/>
            <a:ext cx="10515600" cy="1047750"/>
          </a:xfrm>
          <a:prstGeom prst="roundRect">
            <a:avLst>
              <a:gd name="adj" fmla="val 10909"/>
            </a:avLst>
          </a:prstGeom>
          <a:solidFill>
            <a:schemeClr val="lt2"/>
          </a:solidFill>
          <a:ln>
            <a:noFill/>
          </a:ln>
        </p:spPr>
        <p:txBody>
          <a:bodyPr wrap="square" lIns="183948" tIns="100535" rIns="183948" bIns="-33477" anchor="t" anchorCtr="0">
            <a:noAutofit/>
          </a:bodyPr>
          <a:lstStyle/>
          <a:p>
            <a:pPr algn="l">
              <a:lnSpc>
                <a:spcPts val="3300"/>
              </a:lnSpc>
            </a:pPr>
            <a:r>
              <a:rPr lang="zh-CN" sz="2200" dirty="0">
                <a:solidFill>
                  <a:schemeClr val="accent5"/>
                </a:solidFill>
                <a:latin typeface="+mn-lt"/>
                <a:ea typeface="+mn-ea"/>
                <a:cs typeface="+mn-cs"/>
              </a:rPr>
              <a:t>例如：[1,1,3] 可以表示 0、1、2、3、4、5。</a:t>
            </a:r>
            <a:br/>
            <a:r>
              <a:rPr lang="zh-CN" sz="2200" dirty="0">
                <a:solidFill>
                  <a:schemeClr val="accent3"/>
                </a:solidFill>
                <a:latin typeface="+mn-lt"/>
                <a:ea typeface="+mn-ea"/>
                <a:cs typeface="+mn-cs"/>
              </a:rPr>
              <a:t>最小不能表示的正数是 6。</a:t>
            </a:r>
          </a:p>
        </p:txBody>
      </p:sp>
      <p:grpSp>
        <p:nvGrpSpPr>
          <p:cNvPr id="13" name="Group 13"/>
          <p:cNvGrpSpPr/>
          <p:nvPr/>
        </p:nvGrpSpPr>
        <p:grpSpPr>
          <a:xfrm>
            <a:off x="827025" y="5372762"/>
            <a:ext cx="10526775" cy="542263"/>
            <a:chOff x="827025" y="5372762"/>
            <a:chExt cx="10526775" cy="542263"/>
          </a:xfrm>
        </p:grpSpPr>
        <p:sp>
          <p:nvSpPr>
            <p:cNvPr id="12" name="body-missing-bottleneck"/>
            <p:cNvSpPr txBox="1"/>
            <p:nvPr/>
          </p:nvSpPr>
          <p:spPr>
            <a:xfrm>
              <a:off x="827025" y="5372762"/>
              <a:ext cx="10526775" cy="542263"/>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每次把区间取出排序，会在不同询问中重复大量工作。</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8-2</a:t>
            </a:r>
          </a:p>
        </p:txBody>
      </p:sp>
      <p:sp>
        <p:nvSpPr>
          <p:cNvPr id="6" name="page-title Placeholder Carrier"/>
          <p:cNvSpPr txBox="1"/>
          <p:nvPr>
            <p:ph type="title"/>
          </p:nvPr>
        </p:nvSpPr>
        <p:spPr>
          <a:xfrm>
            <a:off x="821943" y="1511908"/>
            <a:ext cx="770575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已能表示 0 到 R，下一项何时能接上？</a:t>
            </a:r>
          </a:p>
        </p:txBody>
      </p:sp>
      <p:grpSp>
        <p:nvGrpSpPr>
          <p:cNvPr id="8" name="Group 8"/>
          <p:cNvGrpSpPr/>
          <p:nvPr/>
        </p:nvGrpSpPr>
        <p:grpSpPr>
          <a:xfrm>
            <a:off x="827025" y="2334287"/>
            <a:ext cx="10526775" cy="1306527"/>
            <a:chOff x="827025" y="2334287"/>
            <a:chExt cx="10526775" cy="1306527"/>
          </a:xfrm>
        </p:grpSpPr>
        <p:sp>
          <p:nvSpPr>
            <p:cNvPr id="7" name="body-two-choices"/>
            <p:cNvSpPr txBox="1"/>
            <p:nvPr/>
          </p:nvSpPr>
          <p:spPr>
            <a:xfrm>
              <a:off x="827025" y="2334287"/>
              <a:ext cx="10526775" cy="1306527"/>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不选新数 v：仍能表示 [0, R]。</a:t>
              </a:r>
              <a:br/>
              <a:r>
                <a:rPr lang="zh-CN" sz="2200" dirty="0">
                  <a:solidFill>
                    <a:schemeClr val="accent5"/>
                  </a:solidFill>
                  <a:latin typeface="+mn-lt"/>
                  <a:ea typeface="+mn-ea"/>
                  <a:cs typeface="+mn-cs"/>
                </a:rPr>
                <a:t>选择新数 v：能表示 [v, v+R]。</a:t>
              </a:r>
              <a:br/>
              <a:r>
                <a:rPr lang="zh-CN" sz="2200" dirty="0">
                  <a:solidFill>
                    <a:schemeClr val="accent3"/>
                  </a:solidFill>
                  <a:latin typeface="+mn-lt"/>
                  <a:ea typeface="+mn-ea"/>
                  <a:cs typeface="+mn-cs"/>
                </a:rPr>
                <a:t>当 v ≤ R+1，两段重叠或相邻，中间没有缺口。</a:t>
              </a:r>
            </a:p>
          </p:txBody>
        </p:sp>
      </p:grpSp>
      <mc:AlternateContent>
        <mc:Choice Requires="a14">
          <p:sp>
            <p:nvSpPr>
              <p:cNvPr id="9" name="union-formula"/>
              <p:cNvSpPr txBox="1">
                <a:spLocks noGrp="1"/>
              </p:cNvSpPr>
              <p:nvPr/>
            </p:nvSpPr>
            <p:spPr>
              <a:xfrm>
                <a:off x="838200" y="3848100"/>
                <a:ext cx="10515600" cy="666750"/>
              </a:xfrm>
              <a:prstGeom prst="rect">
                <a:avLst/>
              </a:prstGeom>
              <a:noFill/>
              <a:ln>
                <a:noFill/>
              </a:ln>
            </p:spPr>
            <p:txBody>
              <a:bodyPr lIns="0" tIns="0" rIns="0" bIns="0" wrap="none" anchor="ctr">
                <a:normAutofit/>
              </a:bodyPr>
              <a:lstStyle/>
              <a:p>
                <a:pPr algn="l"/>
                <a14:m>
                  <m:oMathPara>
                    <m:oMathParaPr>
                      <m:jc m:val="left"/>
                    </m:oMathParaPr>
                    <m:oMath>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0</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R</m:t>
                          </m:r>
                        </m:e>
                      </m:d>
                      <m:r>
                        <m:rPr>
                          <m:sty m:val="p"/>
                        </m:rPr>
                        <a:rPr lang="zh-CN" sz="2400" dirty="0">
                          <a:solidFill>
                            <a:srgbClr val="167DA8"/>
                          </a:solidFill>
                          <a:latin typeface="Cambria Math"/>
                          <a:ea typeface="Cambria Math"/>
                          <a:cs typeface="Cambria Math"/>
                        </a:rPr>
                        <m:t>∪</m:t>
                      </m:r>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v</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v</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R</m:t>
                          </m:r>
                        </m:e>
                      </m:d>
                      <m:r>
                        <m:rPr>
                          <m:sty m:val="p"/>
                        </m:rPr>
                        <a:rPr lang="zh-CN" sz="2400" dirty="0">
                          <a:solidFill>
                            <a:srgbClr val="167DA8"/>
                          </a:solidFill>
                          <a:latin typeface="Cambria Math"/>
                          <a:ea typeface="Cambria Math"/>
                          <a:cs typeface="Cambria Math"/>
                        </a:rPr>
                        <m:t>=</m:t>
                      </m:r>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0</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R</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v</m:t>
                          </m:r>
                        </m:e>
                      </m:d>
                      <m:r>
                        <a:rPr lang="zh-CN" sz="2400" dirty="0">
                          <a:solidFill>
                            <a:srgbClr val="167DA8"/>
                          </a:solidFill>
                          <a:latin typeface="Cambria Math"/>
                          <a:ea typeface="Cambria Math"/>
                          <a:cs typeface="Cambria Math"/>
                        </a:rPr>
                        <m:t xml:space="preserve"> </m:t>
                      </m:r>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v</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R</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1</m:t>
                          </m:r>
                        </m:e>
                      </m:d>
                    </m:oMath>
                  </m:oMathPara>
                </a14:m>
              </a:p>
            </p:txBody>
          </p:sp>
        </mc:Choice>
      </mc:AlternateContent>
      <p:grpSp>
        <p:nvGrpSpPr>
          <p:cNvPr id="11" name="Group 11"/>
          <p:cNvGrpSpPr/>
          <p:nvPr/>
        </p:nvGrpSpPr>
        <p:grpSpPr>
          <a:xfrm>
            <a:off x="827025" y="5163212"/>
            <a:ext cx="10526775" cy="849327"/>
            <a:chOff x="827025" y="5163212"/>
            <a:chExt cx="10526775" cy="849327"/>
          </a:xfrm>
        </p:grpSpPr>
        <p:sp>
          <p:nvSpPr>
            <p:cNvPr id="10" name="body-zero-is-essential"/>
            <p:cNvSpPr txBox="1"/>
            <p:nvPr/>
          </p:nvSpPr>
          <p:spPr>
            <a:xfrm>
              <a:off x="827025" y="5163212"/>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旧范围必须包括 0：只选新数 v 时，旧部分取空集合。</a:t>
              </a:r>
              <a:br/>
              <a:r>
                <a:rPr lang="zh-CN" sz="2200" dirty="0">
                  <a:solidFill>
                    <a:schemeClr val="accent5"/>
                  </a:solidFill>
                  <a:latin typeface="+mn-lt"/>
                  <a:ea typeface="+mn-ea"/>
                  <a:cs typeface="+mn-cs"/>
                </a:rPr>
                <a:t>因此，“最小缺失数” answer 始终等于 R+1。</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8-2</a:t>
            </a:r>
          </a:p>
        </p:txBody>
      </p:sp>
      <p:sp>
        <p:nvSpPr>
          <p:cNvPr id="6" name="page-title Placeholder Carrier"/>
          <p:cNvSpPr txBox="1"/>
          <p:nvPr>
            <p:ph type="title"/>
          </p:nvPr>
        </p:nvSpPr>
        <p:spPr>
          <a:xfrm>
            <a:off x="821943" y="1511908"/>
            <a:ext cx="64942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出现缺口以后，更大的数补不了它</a:t>
            </a:r>
          </a:p>
        </p:txBody>
      </p:sp>
      <p:grpSp>
        <p:nvGrpSpPr>
          <p:cNvPr id="8" name="Group 8"/>
          <p:cNvGrpSpPr/>
          <p:nvPr/>
        </p:nvGrpSpPr>
        <p:grpSpPr>
          <a:xfrm>
            <a:off x="827025" y="2391437"/>
            <a:ext cx="10526775" cy="1306527"/>
            <a:chOff x="827025" y="2391437"/>
            <a:chExt cx="10526775" cy="1306527"/>
          </a:xfrm>
        </p:grpSpPr>
        <p:sp>
          <p:nvSpPr>
            <p:cNvPr id="7" name="body-gap-condition"/>
            <p:cNvSpPr txBox="1"/>
            <p:nvPr/>
          </p:nvSpPr>
          <p:spPr>
            <a:xfrm>
              <a:off x="827025" y="2391437"/>
              <a:ext cx="10526775" cy="1306527"/>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将正数从小到大考虑，当前连续覆盖 [0,R]。</a:t>
              </a:r>
              <a:br/>
              <a:r>
                <a:rPr lang="zh-CN" sz="2200" dirty="0">
                  <a:solidFill>
                    <a:schemeClr val="accent5"/>
                  </a:solidFill>
                  <a:latin typeface="+mn-lt"/>
                  <a:ea typeface="+mn-ea"/>
                  <a:cs typeface="+mn-cs"/>
                </a:rPr>
                <a:t>若下一个数 v &gt; R+1，旧数无法表示 R+1；</a:t>
              </a:r>
              <a:br/>
              <a:r>
                <a:rPr lang="zh-CN" sz="2200" dirty="0">
                  <a:solidFill>
                    <a:schemeClr val="accent5"/>
                  </a:solidFill>
                  <a:latin typeface="+mn-lt"/>
                  <a:ea typeface="+mn-ea"/>
                  <a:cs typeface="+mn-cs"/>
                </a:rPr>
                <a:t>任何尚未使用的数都至少为 v，也不能补出 R+1。</a:t>
              </a:r>
            </a:p>
          </p:txBody>
        </p:sp>
      </p:grpSp>
      <p:sp>
        <p:nvSpPr>
          <p:cNvPr id="11" name="textbox-gap-example"/>
          <p:cNvSpPr/>
          <p:nvPr/>
        </p:nvSpPr>
        <p:spPr>
          <a:xfrm>
            <a:off x="838200" y="4048125"/>
            <a:ext cx="10515600" cy="1200150"/>
          </a:xfrm>
          <a:prstGeom prst="roundRect">
            <a:avLst>
              <a:gd name="adj" fmla="val 9524"/>
            </a:avLst>
          </a:prstGeom>
          <a:solidFill>
            <a:schemeClr val="lt2"/>
          </a:solidFill>
          <a:ln>
            <a:noFill/>
          </a:ln>
        </p:spPr>
        <p:txBody>
          <a:bodyPr wrap="square" lIns="183947" tIns="100534" rIns="183947" bIns="-33478" anchor="t" anchorCtr="0">
            <a:noAutofit/>
          </a:bodyPr>
          <a:lstStyle/>
          <a:p>
            <a:pPr algn="l">
              <a:lnSpc>
                <a:spcPts val="3300"/>
              </a:lnSpc>
            </a:pPr>
            <a:r>
              <a:rPr lang="zh-CN" sz="2200" dirty="0">
                <a:solidFill>
                  <a:schemeClr val="accent5"/>
                </a:solidFill>
                <a:latin typeface="+mn-lt"/>
                <a:ea typeface="+mn-ea"/>
                <a:cs typeface="+mn-cs"/>
              </a:rPr>
              <a:t>例如：[1,3]。选过 1 后，R=1。</a:t>
            </a:r>
            <a:br/>
            <a:r>
              <a:rPr lang="zh-CN" sz="2200" dirty="0">
                <a:solidFill>
                  <a:schemeClr val="accent3"/>
                </a:solidFill>
                <a:latin typeface="+mn-lt"/>
                <a:ea typeface="+mn-ea"/>
                <a:cs typeface="+mn-cs"/>
              </a:rPr>
              <a:t>下一个数 3 &gt; 2，因此答案是 2。</a:t>
            </a:r>
          </a:p>
        </p:txBody>
      </p:sp>
      <p:grpSp>
        <p:nvGrpSpPr>
          <p:cNvPr id="13" name="Group 13"/>
          <p:cNvGrpSpPr/>
          <p:nvPr/>
        </p:nvGrpSpPr>
        <p:grpSpPr>
          <a:xfrm>
            <a:off x="827025" y="5572787"/>
            <a:ext cx="10526775" cy="430227"/>
            <a:chOff x="827025" y="5572787"/>
            <a:chExt cx="10526775" cy="430227"/>
          </a:xfrm>
        </p:grpSpPr>
        <p:sp>
          <p:nvSpPr>
            <p:cNvPr id="12" name="body-gap-error"/>
            <p:cNvSpPr txBox="1"/>
            <p:nvPr/>
          </p:nvSpPr>
          <p:spPr>
            <a:xfrm>
              <a:off x="827025" y="5572787"/>
              <a:ext cx="10526775" cy="430227"/>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不能跳过缺失的 2，直接声称已经覆盖 [0,4]。</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8-2</a:t>
            </a:r>
          </a:p>
        </p:txBody>
      </p:sp>
      <p:sp>
        <p:nvSpPr>
          <p:cNvPr id="6" name="page-title Placeholder Carrier"/>
          <p:cNvSpPr txBox="1"/>
          <p:nvPr>
            <p:ph type="title"/>
          </p:nvPr>
        </p:nvSpPr>
        <p:spPr>
          <a:xfrm>
            <a:off x="821943" y="1511908"/>
            <a:ext cx="520192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把当前能接上的数一次加入</a:t>
            </a:r>
          </a:p>
        </p:txBody>
      </p:sp>
      <p:grpSp>
        <p:nvGrpSpPr>
          <p:cNvPr id="8" name="Group 8"/>
          <p:cNvGrpSpPr/>
          <p:nvPr/>
        </p:nvGrpSpPr>
        <p:grpSpPr>
          <a:xfrm>
            <a:off x="827025" y="2324762"/>
            <a:ext cx="10526775" cy="456538"/>
            <a:chOff x="827025" y="2324762"/>
            <a:chExt cx="10526775" cy="456538"/>
          </a:xfrm>
        </p:grpSpPr>
        <p:sp>
          <p:nvSpPr>
            <p:cNvPr id="7" name="body-batch-initial"/>
            <p:cNvSpPr txBox="1"/>
            <p:nvPr/>
          </p:nvSpPr>
          <p:spPr>
            <a:xfrm>
              <a:off x="827025" y="2324762"/>
              <a:ext cx="10526775" cy="45653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例如：[1,1,3]；初始 previous=0，answer=1。</a:t>
              </a:r>
            </a:p>
          </p:txBody>
        </p:sp>
      </p:grpSp>
      <p:grpSp>
        <p:nvGrpSpPr>
          <p:cNvPr id="10" name="Group 10"/>
          <p:cNvGrpSpPr/>
          <p:nvPr/>
        </p:nvGrpSpPr>
        <p:grpSpPr>
          <a:xfrm>
            <a:off x="827025" y="3201062"/>
            <a:ext cx="10526775" cy="504163"/>
            <a:chOff x="827025" y="3201062"/>
            <a:chExt cx="10526775" cy="504163"/>
          </a:xfrm>
        </p:grpSpPr>
        <p:sp>
          <p:nvSpPr>
            <p:cNvPr id="9" name="body-batch-one"/>
            <p:cNvSpPr txBox="1"/>
            <p:nvPr/>
          </p:nvSpPr>
          <p:spPr>
            <a:xfrm>
              <a:off x="827025" y="3201062"/>
              <a:ext cx="10526775" cy="504163"/>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查新值段 [1,1]，总和 2：answer 从 1 变为 3。</a:t>
              </a:r>
            </a:p>
          </p:txBody>
        </p:sp>
      </p:grpSp>
      <p:grpSp>
        <p:nvGrpSpPr>
          <p:cNvPr id="12" name="Group 12"/>
          <p:cNvGrpSpPr/>
          <p:nvPr/>
        </p:nvGrpSpPr>
        <p:grpSpPr>
          <a:xfrm>
            <a:off x="827025" y="4153562"/>
            <a:ext cx="10526775" cy="504163"/>
            <a:chOff x="827025" y="4153562"/>
            <a:chExt cx="10526775" cy="504163"/>
          </a:xfrm>
        </p:grpSpPr>
        <p:sp>
          <p:nvSpPr>
            <p:cNvPr id="11" name="body-batch-two"/>
            <p:cNvSpPr txBox="1"/>
            <p:nvPr/>
          </p:nvSpPr>
          <p:spPr>
            <a:xfrm>
              <a:off x="827025" y="4153562"/>
              <a:ext cx="10526775" cy="504163"/>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查新值段 [2,3]，总和 3：answer 从 3 变为 6。</a:t>
              </a:r>
            </a:p>
          </p:txBody>
        </p:sp>
      </p:grpSp>
      <p:grpSp>
        <p:nvGrpSpPr>
          <p:cNvPr id="14" name="Group 14"/>
          <p:cNvGrpSpPr/>
          <p:nvPr/>
        </p:nvGrpSpPr>
        <p:grpSpPr>
          <a:xfrm>
            <a:off x="827025" y="5134637"/>
            <a:ext cx="10526775" cy="839802"/>
            <a:chOff x="827025" y="5134637"/>
            <a:chExt cx="10526775" cy="839802"/>
          </a:xfrm>
        </p:grpSpPr>
        <p:sp>
          <p:nvSpPr>
            <p:cNvPr id="13" name="body-batch-stop"/>
            <p:cNvSpPr txBox="1"/>
            <p:nvPr/>
          </p:nvSpPr>
          <p:spPr>
            <a:xfrm>
              <a:off x="827025" y="5134637"/>
              <a:ext cx="1052677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3"/>
                  </a:solidFill>
                  <a:latin typeface="+mn-lt"/>
                  <a:ea typeface="+mn-ea"/>
                  <a:cs typeface="+mn-cs"/>
                </a:rPr>
                <a:t>查新值段 [4,6]，总和 0：停止，答案为 6。</a:t>
              </a:r>
              <a:br/>
              <a:r>
                <a:rPr lang="zh-CN" sz="2200" dirty="0">
                  <a:solidFill>
                    <a:schemeClr val="accent5"/>
                  </a:solidFill>
                  <a:latin typeface="+mn-lt"/>
                  <a:ea typeface="+mn-ea"/>
                  <a:cs typeface="+mn-cs"/>
                </a:rPr>
                <a:t>每轮只查刚开放的值域，已使用的元素不再加入。</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8-2</a:t>
            </a:r>
          </a:p>
        </p:txBody>
      </p:sp>
      <p:sp>
        <p:nvSpPr>
          <p:cNvPr id="6" name="page-title Placeholder Carrier"/>
          <p:cNvSpPr txBox="1"/>
          <p:nvPr>
            <p:ph type="title"/>
          </p:nvPr>
        </p:nvSpPr>
        <p:spPr>
          <a:xfrm>
            <a:off x="821943" y="1511908"/>
            <a:ext cx="606349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同样的版本树，结点改存数值和</a:t>
            </a:r>
          </a:p>
        </p:txBody>
      </p:sp>
      <p:grpSp>
        <p:nvGrpSpPr>
          <p:cNvPr id="8" name="Group 8"/>
          <p:cNvGrpSpPr/>
          <p:nvPr/>
        </p:nvGrpSpPr>
        <p:grpSpPr>
          <a:xfrm>
            <a:off x="827025" y="2334287"/>
            <a:ext cx="10526775" cy="1306527"/>
            <a:chOff x="827025" y="2334287"/>
            <a:chExt cx="10526775" cy="1306527"/>
          </a:xfrm>
        </p:grpSpPr>
        <p:sp>
          <p:nvSpPr>
            <p:cNvPr id="7" name="body-sum-tree-meaning"/>
            <p:cNvSpPr txBox="1"/>
            <p:nvPr/>
          </p:nvSpPr>
          <p:spPr>
            <a:xfrm>
              <a:off x="827025" y="2334287"/>
              <a:ext cx="10526775" cy="1306527"/>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每个结点记录：落在当前值域内的所有元素之和。</a:t>
              </a:r>
              <a:br/>
              <a:r>
                <a:rPr lang="zh-CN" sz="2200" dirty="0">
                  <a:solidFill>
                    <a:schemeClr val="accent5"/>
                  </a:solidFill>
                  <a:latin typeface="+mn-lt"/>
                  <a:ea typeface="+mn-ea"/>
                  <a:cs typeface="+mn-cs"/>
                </a:rPr>
                <a:t>插入 value 时，路径上的结点都执行 sum += value。</a:t>
              </a:r>
              <a:br/>
              <a:r>
                <a:rPr lang="zh-CN" sz="2200" dirty="0">
                  <a:solidFill>
                    <a:schemeClr val="accent5"/>
                  </a:solidFill>
                  <a:latin typeface="+mn-lt"/>
                  <a:ea typeface="+mn-ea"/>
                  <a:cs typeface="+mn-cs"/>
                </a:rPr>
                <a:t>本题直接在原值域 [1, 10⁹] 上动态开点。</a:t>
              </a:r>
            </a:p>
          </p:txBody>
        </p:sp>
      </p:grpSp>
      <p:sp>
        <p:nvSpPr>
          <p:cNvPr id="11" name="textbox-sum-node"/>
          <p:cNvSpPr/>
          <p:nvPr/>
        </p:nvSpPr>
        <p:spPr>
          <a:xfrm>
            <a:off x="838200" y="3905250"/>
            <a:ext cx="10515600" cy="857250"/>
          </a:xfrm>
          <a:prstGeom prst="roundRect">
            <a:avLst>
              <a:gd name="adj" fmla="val 13333"/>
            </a:avLst>
          </a:prstGeom>
          <a:solidFill>
            <a:schemeClr val="lt2"/>
          </a:solidFill>
          <a:ln>
            <a:noFill/>
          </a:ln>
        </p:spPr>
        <p:txBody>
          <a:bodyPr wrap="square" lIns="185473" tIns="85296" rIns="185473" bIns="-33476" anchor="t" anchorCtr="0">
            <a:noAutofit/>
          </a:bodyPr>
          <a:lstStyle/>
          <a:p>
            <a:pPr algn="l">
              <a:lnSpc>
                <a:spcPts val="2550"/>
              </a:lnSpc>
            </a:pPr>
            <a:r>
              <a:rPr lang="zh-CN" sz="1900" dirty="0">
                <a:solidFill>
                  <a:schemeClr val="accent5"/>
                </a:solidFill>
                <a:latin typeface="+mn-lt"/>
                <a:ea typeface="+mn-ea"/>
                <a:cs typeface="+mn-cs"/>
              </a:rPr>
              <a:t>struct Node { int left=0,right=0; ll sum=0; };</a:t>
            </a:r>
            <a:br/>
            <a:r>
              <a:rPr lang="zh-CN" sz="1900" dirty="0">
                <a:solidFill>
                  <a:schemeClr val="accent5"/>
                </a:solidFill>
                <a:latin typeface="+mn-lt"/>
                <a:ea typeface="+mn-ea"/>
                <a:cs typeface="+mn-cs"/>
              </a:rPr>
              <a:t>tree[u].sum+=value;</a:t>
            </a:r>
          </a:p>
        </p:txBody>
      </p:sp>
      <p:grpSp>
        <p:nvGrpSpPr>
          <p:cNvPr id="13" name="Group 13"/>
          <p:cNvGrpSpPr/>
          <p:nvPr/>
        </p:nvGrpSpPr>
        <p:grpSpPr>
          <a:xfrm>
            <a:off x="827025" y="5201312"/>
            <a:ext cx="10526775" cy="839802"/>
            <a:chOff x="827025" y="5201312"/>
            <a:chExt cx="10526775" cy="839802"/>
          </a:xfrm>
        </p:grpSpPr>
        <p:sp>
          <p:nvSpPr>
            <p:cNvPr id="12" name="body-sum-difference"/>
            <p:cNvSpPr txBox="1"/>
            <p:nvPr/>
          </p:nvSpPr>
          <p:spPr>
            <a:xfrm>
              <a:off x="827025" y="5201312"/>
              <a:ext cx="1052677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值 1 出现两次贡献 2，值 3 出现一次贡献 3。</a:t>
              </a:r>
              <a:br/>
              <a:r>
                <a:rPr lang="zh-CN" sz="2200" dirty="0">
                  <a:solidFill>
                    <a:schemeClr val="accent5"/>
                  </a:solidFill>
                  <a:latin typeface="+mn-lt"/>
                  <a:ea typeface="+mn-ea"/>
                  <a:cs typeface="+mn-cs"/>
                </a:rPr>
                <a:t>两前缀版本相减，得到下标区间中的对应值域和。</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8-2</a:t>
            </a:r>
          </a:p>
        </p:txBody>
      </p:sp>
      <p:sp>
        <p:nvSpPr>
          <p:cNvPr id="6" name="page-title Placeholder Carrier"/>
          <p:cNvSpPr txBox="1"/>
          <p:nvPr>
            <p:ph type="title"/>
          </p:nvPr>
        </p:nvSpPr>
        <p:spPr>
          <a:xfrm>
            <a:off x="821943" y="1511908"/>
            <a:ext cx="606349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值域求和：完整覆盖就返回差值</a:t>
            </a:r>
          </a:p>
        </p:txBody>
      </p:sp>
      <p:sp>
        <p:nvSpPr>
          <p:cNvPr id="9" name="textbox-range-code"/>
          <p:cNvSpPr/>
          <p:nvPr/>
        </p:nvSpPr>
        <p:spPr>
          <a:xfrm>
            <a:off x="838200" y="2209800"/>
            <a:ext cx="10515600" cy="2952750"/>
          </a:xfrm>
          <a:prstGeom prst="roundRect">
            <a:avLst>
              <a:gd name="adj" fmla="val 3871"/>
            </a:avLst>
          </a:prstGeom>
          <a:solidFill>
            <a:schemeClr val="lt2"/>
          </a:solidFill>
          <a:ln>
            <a:noFill/>
          </a:ln>
        </p:spPr>
        <p:txBody>
          <a:bodyPr wrap="square" lIns="147371" tIns="66244" rIns="147371" bIns="-33478" anchor="t" anchorCtr="0">
            <a:noAutofit/>
          </a:bodyPr>
          <a:lstStyle/>
          <a:p>
            <a:pPr algn="l">
              <a:lnSpc>
                <a:spcPts val="2400"/>
              </a:lnSpc>
            </a:pPr>
            <a:r>
              <a:rPr lang="zh-CN" sz="1900" dirty="0">
                <a:solidFill>
                  <a:schemeClr val="accent5"/>
                </a:solidFill>
                <a:latin typeface="+mn-lt"/>
                <a:ea typeface="+mn-ea"/>
                <a:cs typeface="+mn-cs"/>
              </a:rPr>
              <a:t>if(qr&lt;left || right&lt;ql || before==after) return 0;</a:t>
            </a:r>
            <a:br/>
            <a:r>
              <a:rPr lang="zh-CN" sz="1900" dirty="0">
                <a:solidFill>
                  <a:schemeClr val="accent5"/>
                </a:solidFill>
                <a:latin typeface="+mn-lt"/>
                <a:ea typeface="+mn-ea"/>
                <a:cs typeface="+mn-cs"/>
              </a:rPr>
              <a:t>if(ql&lt;=left &amp;&amp; right&lt;=qr)</a:t>
            </a:r>
            <a:br/>
            <a:r>
              <a:rPr lang="zh-CN" sz="1900" dirty="0">
                <a:solidFill>
                  <a:schemeClr val="accent5"/>
                </a:solidFill>
                <a:latin typeface="+mn-lt"/>
                <a:ea typeface="+mn-ea"/>
                <a:cs typeface="+mn-cs"/>
              </a:rPr>
              <a:t xml:space="preserve">    return tree[after].sum-tree[before].sum;</a:t>
            </a:r>
            <a:br/>
            <a:r>
              <a:rPr lang="zh-CN" sz="1900" dirty="0">
                <a:solidFill>
                  <a:schemeClr val="accent5"/>
                </a:solidFill>
                <a:latin typeface="+mn-lt"/>
                <a:ea typeface="+mn-ea"/>
                <a:cs typeface="+mn-cs"/>
              </a:rPr>
              <a:t>int middle=(left+right)/2;</a:t>
            </a:r>
            <a:br/>
            <a:r>
              <a:rPr lang="zh-CN" sz="1900" dirty="0">
                <a:solidFill>
                  <a:schemeClr val="accent5"/>
                </a:solidFill>
                <a:latin typeface="+mn-lt"/>
                <a:ea typeface="+mn-ea"/>
                <a:cs typeface="+mn-cs"/>
              </a:rPr>
              <a:t>return rangeSum(tree[before].left,tree[after].left,</a:t>
            </a:r>
            <a:br/>
            <a:r>
              <a:rPr lang="zh-CN" sz="1900" dirty="0">
                <a:solidFill>
                  <a:schemeClr val="accent5"/>
                </a:solidFill>
                <a:latin typeface="+mn-lt"/>
                <a:ea typeface="+mn-ea"/>
                <a:cs typeface="+mn-cs"/>
              </a:rPr>
              <a:t xml:space="preserve">                left,middle,ql,qr)</a:t>
            </a:r>
            <a:br/>
            <a:r>
              <a:rPr lang="zh-CN" sz="1900" dirty="0">
                <a:solidFill>
                  <a:schemeClr val="accent5"/>
                </a:solidFill>
                <a:latin typeface="+mn-lt"/>
                <a:ea typeface="+mn-ea"/>
                <a:cs typeface="+mn-cs"/>
              </a:rPr>
              <a:t xml:space="preserve">     + rangeSum(tree[before].right,tree[after].right,</a:t>
            </a:r>
            <a:br/>
            <a:r>
              <a:rPr lang="zh-CN" sz="1900" dirty="0">
                <a:solidFill>
                  <a:schemeClr val="accent5"/>
                </a:solidFill>
                <a:latin typeface="+mn-lt"/>
                <a:ea typeface="+mn-ea"/>
                <a:cs typeface="+mn-cs"/>
              </a:rPr>
              <a:t xml:space="preserve">                middle+1,right,ql,qr);</a:t>
            </a:r>
          </a:p>
        </p:txBody>
      </p:sp>
      <p:grpSp>
        <p:nvGrpSpPr>
          <p:cNvPr id="11" name="Group 11"/>
          <p:cNvGrpSpPr/>
          <p:nvPr/>
        </p:nvGrpSpPr>
        <p:grpSpPr>
          <a:xfrm>
            <a:off x="828549" y="5500397"/>
            <a:ext cx="10525251" cy="490828"/>
            <a:chOff x="828549" y="5500397"/>
            <a:chExt cx="10525251" cy="490828"/>
          </a:xfrm>
        </p:grpSpPr>
        <p:sp>
          <p:nvSpPr>
            <p:cNvPr id="10" name="body-range-parameters"/>
            <p:cNvSpPr txBox="1"/>
            <p:nvPr/>
          </p:nvSpPr>
          <p:spPr>
            <a:xfrm>
              <a:off x="828549" y="5500397"/>
              <a:ext cx="10525251" cy="490828"/>
            </a:xfrm>
            <a:prstGeom prst="rect">
              <a:avLst/>
            </a:prstGeom>
            <a:noFill/>
            <a:ln>
              <a:noFill/>
            </a:ln>
          </p:spPr>
          <p:txBody>
            <a:bodyPr wrap="square" lIns="0" tIns="0" rIns="0" bIns="0" anchor="t" anchorCtr="0">
              <a:noAutofit/>
            </a:bodyPr>
            <a:lstStyle/>
            <a:p>
              <a:pPr algn="l"/>
              <a:r>
                <a:rPr lang="zh-CN" sz="1900" dirty="0">
                  <a:solidFill>
                    <a:schemeClr val="accent5"/>
                  </a:solidFill>
                  <a:latin typeface="+mn-lt"/>
                  <a:ea typeface="+mn-ea"/>
                  <a:cs typeface="+mn-cs"/>
                </a:rPr>
                <a:t>[left,right] 是树结点的值域；[ql,qr] 是此次新开放的值域，和用 ll。</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8-2</a:t>
            </a:r>
          </a:p>
        </p:txBody>
      </p:sp>
      <p:sp>
        <p:nvSpPr>
          <p:cNvPr id="6" name="page-title Placeholder Carrier"/>
          <p:cNvSpPr txBox="1"/>
          <p:nvPr>
            <p:ph type="title"/>
          </p:nvPr>
        </p:nvSpPr>
        <p:spPr>
          <a:xfrm>
            <a:off x="821943" y="1511908"/>
            <a:ext cx="692505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批量贪心：先记旧边界，再扩大答案</a:t>
            </a:r>
          </a:p>
        </p:txBody>
      </p:sp>
      <p:sp>
        <p:nvSpPr>
          <p:cNvPr id="9" name="textbox-batch-code"/>
          <p:cNvSpPr/>
          <p:nvPr/>
        </p:nvSpPr>
        <p:spPr>
          <a:xfrm>
            <a:off x="838200" y="2209800"/>
            <a:ext cx="10515600" cy="2914650"/>
          </a:xfrm>
          <a:prstGeom prst="roundRect">
            <a:avLst>
              <a:gd name="adj" fmla="val 3922"/>
            </a:avLst>
          </a:prstGeom>
          <a:solidFill>
            <a:schemeClr val="lt2"/>
          </a:solidFill>
          <a:ln>
            <a:noFill/>
          </a:ln>
        </p:spPr>
        <p:txBody>
          <a:bodyPr wrap="square" lIns="147368" tIns="75766" rIns="147368" bIns="-33481" anchor="t" anchorCtr="0">
            <a:noAutofit/>
          </a:bodyPr>
          <a:lstStyle/>
          <a:p>
            <a:pPr algn="l">
              <a:lnSpc>
                <a:spcPts val="2400"/>
              </a:lnSpc>
            </a:pPr>
            <a:r>
              <a:rPr lang="zh-CN" sz="1900" dirty="0">
                <a:solidFill>
                  <a:schemeClr val="accent5"/>
                </a:solidFill>
                <a:latin typeface="+mn-lt"/>
                <a:ea typeface="+mn-ea"/>
                <a:cs typeface="+mn-cs"/>
              </a:rPr>
              <a:t>ll answer=1,previous=0;</a:t>
            </a:r>
            <a:br/>
            <a:r>
              <a:rPr lang="zh-CN" sz="1900" dirty="0">
                <a:solidFill>
                  <a:schemeClr val="accent5"/>
                </a:solidFill>
                <a:latin typeface="+mn-lt"/>
                <a:ea typeface="+mn-ea"/>
                <a:cs typeface="+mn-cs"/>
              </a:rPr>
              <a:t>while(true) {</a:t>
            </a:r>
            <a:br/>
            <a:r>
              <a:rPr lang="zh-CN" sz="1900" dirty="0">
                <a:solidFill>
                  <a:schemeClr val="accent5"/>
                </a:solidFill>
                <a:latin typeface="+mn-lt"/>
                <a:ea typeface="+mn-ea"/>
                <a:cs typeface="+mn-cs"/>
              </a:rPr>
              <a:t xml:space="preserve">    ll added=tree.rangeSum(root[l-1],root[r],</a:t>
            </a:r>
            <a:br/>
            <a:r>
              <a:rPr lang="zh-CN" sz="1900" dirty="0">
                <a:solidFill>
                  <a:schemeClr val="accent5"/>
                </a:solidFill>
                <a:latin typeface="+mn-lt"/>
                <a:ea typeface="+mn-ea"/>
                <a:cs typeface="+mn-cs"/>
              </a:rPr>
              <a:t xml:space="preserve">                          1,maxValue,previous+1,answer);</a:t>
            </a:r>
            <a:br/>
            <a:r>
              <a:rPr lang="zh-CN" sz="1900" dirty="0">
                <a:solidFill>
                  <a:schemeClr val="accent5"/>
                </a:solidFill>
                <a:latin typeface="+mn-lt"/>
                <a:ea typeface="+mn-ea"/>
                <a:cs typeface="+mn-cs"/>
              </a:rPr>
              <a:t xml:space="preserve">    if(added==0) break;</a:t>
            </a:r>
            <a:br/>
            <a:r>
              <a:rPr lang="zh-CN" sz="1900" dirty="0">
                <a:solidFill>
                  <a:schemeClr val="accent5"/>
                </a:solidFill>
                <a:latin typeface="+mn-lt"/>
                <a:ea typeface="+mn-ea"/>
                <a:cs typeface="+mn-cs"/>
              </a:rPr>
              <a:t xml:space="preserve">    previous=answer;</a:t>
            </a:r>
            <a:br/>
            <a:r>
              <a:rPr lang="zh-CN" sz="1900" dirty="0">
                <a:solidFill>
                  <a:schemeClr val="accent5"/>
                </a:solidFill>
                <a:latin typeface="+mn-lt"/>
                <a:ea typeface="+mn-ea"/>
                <a:cs typeface="+mn-cs"/>
              </a:rPr>
              <a:t xml:space="preserve">    answer+=added;</a:t>
            </a:r>
            <a:br/>
            <a:r>
              <a:rPr lang="zh-CN" sz="1900" dirty="0">
                <a:solidFill>
                  <a:schemeClr val="accent5"/>
                </a:solidFill>
                <a:latin typeface="+mn-lt"/>
                <a:ea typeface="+mn-ea"/>
                <a:cs typeface="+mn-cs"/>
              </a:rPr>
              <a:t>}</a:t>
            </a:r>
            <a:br/>
            <a:r>
              <a:rPr lang="zh-CN" sz="1900" dirty="0">
                <a:solidFill>
                  <a:schemeClr val="accent5"/>
                </a:solidFill>
                <a:latin typeface="+mn-lt"/>
                <a:ea typeface="+mn-ea"/>
                <a:cs typeface="+mn-cs"/>
              </a:rPr>
              <a:t>cout&lt;&lt;answer&lt;&lt;'\n';</a:t>
            </a:r>
          </a:p>
        </p:txBody>
      </p:sp>
      <p:grpSp>
        <p:nvGrpSpPr>
          <p:cNvPr id="11" name="Group 11"/>
          <p:cNvGrpSpPr/>
          <p:nvPr/>
        </p:nvGrpSpPr>
        <p:grpSpPr>
          <a:xfrm>
            <a:off x="827025" y="5477537"/>
            <a:ext cx="8196476" cy="430227"/>
            <a:chOff x="827025" y="5477537"/>
            <a:chExt cx="8196476" cy="430227"/>
          </a:xfrm>
        </p:grpSpPr>
        <p:sp>
          <p:nvSpPr>
            <p:cNvPr id="10" name="TextBox 10"/>
            <p:cNvSpPr txBox="1"/>
            <p:nvPr/>
          </p:nvSpPr>
          <p:spPr>
            <a:xfrm>
              <a:off x="827025" y="5477537"/>
              <a:ext cx="8196476"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不能每轮查询 [1,answer] 后继续累加，那会重复使用元素。</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8-2</a:t>
            </a:r>
          </a:p>
        </p:txBody>
      </p:sp>
      <p:sp>
        <p:nvSpPr>
          <p:cNvPr id="6" name="page-title Placeholder Carrier"/>
          <p:cNvSpPr txBox="1"/>
          <p:nvPr>
            <p:ph type="title"/>
          </p:nvPr>
        </p:nvSpPr>
        <p:spPr>
          <a:xfrm>
            <a:off x="821943" y="1511908"/>
            <a:ext cx="3478787"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每轮都会翻倍吗？</a:t>
            </a:r>
          </a:p>
        </p:txBody>
      </p:sp>
      <p:grpSp>
        <p:nvGrpSpPr>
          <p:cNvPr id="8" name="Group 8"/>
          <p:cNvGrpSpPr/>
          <p:nvPr/>
        </p:nvGrpSpPr>
        <p:grpSpPr>
          <a:xfrm>
            <a:off x="824484" y="2442210"/>
            <a:ext cx="10529316" cy="1023366"/>
            <a:chOff x="824484" y="2442210"/>
            <a:chExt cx="10529316" cy="1023366"/>
          </a:xfrm>
        </p:grpSpPr>
        <p:sp>
          <p:nvSpPr>
            <p:cNvPr id="7" name="body-growth-case"/>
            <p:cNvSpPr txBox="1"/>
            <p:nvPr/>
          </p:nvSpPr>
          <p:spPr>
            <a:xfrm>
              <a:off x="824484" y="2442210"/>
              <a:ext cx="10529316" cy="1023366"/>
            </a:xfrm>
            <a:prstGeom prst="rect">
              <a:avLst/>
            </a:prstGeom>
            <a:noFill/>
            <a:ln>
              <a:noFill/>
            </a:ln>
          </p:spPr>
          <p:txBody>
            <a:bodyPr wrap="square" lIns="0" tIns="0" rIns="0" bIns="0" anchor="t" anchorCtr="0">
              <a:noAutofit/>
            </a:bodyPr>
            <a:lstStyle/>
            <a:p>
              <a:pPr algn="l">
                <a:lnSpc>
                  <a:spcPts val="3900"/>
                </a:lnSpc>
              </a:pPr>
              <a:r>
                <a:rPr lang="zh-CN" sz="2700" dirty="0">
                  <a:solidFill>
                    <a:schemeClr val="accent1"/>
                  </a:solidFill>
                  <a:latin typeface="+mn-lt"/>
                  <a:ea typeface="+mn-ea"/>
                  <a:cs typeface="+mn-cs"/>
                </a:rPr>
                <a:t>例如：[1,1,1,2]</a:t>
              </a:r>
            </a:p>
            <a:p>
              <a:pPr algn="l">
                <a:lnSpc>
                  <a:spcPts val="3900"/>
                </a:lnSpc>
              </a:pPr>
              <a:r>
                <a:rPr lang="zh-CN" sz="2200" dirty="0">
                  <a:solidFill>
                    <a:schemeClr val="accent1"/>
                  </a:solidFill>
                  <a:latin typeface="+mn-lt"/>
                  <a:ea typeface="+mn-ea"/>
                  <a:cs typeface="+mn-cs"/>
                </a:rPr>
                <a:t>answer 的变化是 1 → 4 → 6。</a:t>
              </a:r>
            </a:p>
          </p:txBody>
        </p:sp>
      </p:grpSp>
      <p:grpSp>
        <p:nvGrpSpPr>
          <p:cNvPr id="10" name="Group 10"/>
          <p:cNvGrpSpPr/>
          <p:nvPr/>
        </p:nvGrpSpPr>
        <p:grpSpPr>
          <a:xfrm>
            <a:off x="827025" y="3924962"/>
            <a:ext cx="10526775" cy="923263"/>
            <a:chOff x="827025" y="3924962"/>
            <a:chExt cx="10526775" cy="923263"/>
          </a:xfrm>
        </p:grpSpPr>
        <p:sp>
          <p:nvSpPr>
            <p:cNvPr id="9" name="body-growth-steps"/>
            <p:cNvSpPr txBox="1"/>
            <p:nvPr/>
          </p:nvSpPr>
          <p:spPr>
            <a:xfrm>
              <a:off x="827025" y="3924962"/>
              <a:ext cx="10526775" cy="923263"/>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第一批加入 3 个 1，候选从 1 变成 4。</a:t>
              </a:r>
              <a:br/>
              <a:r>
                <a:rPr lang="zh-CN" sz="2200" dirty="0">
                  <a:solidFill>
                    <a:schemeClr val="accent5"/>
                  </a:solidFill>
                  <a:latin typeface="+mn-lt"/>
                  <a:ea typeface="+mn-ea"/>
                  <a:cs typeface="+mn-cs"/>
                </a:rPr>
                <a:t>第二批只加入 2，候选从 4 变成 6；6 &lt; 2×4。</a:t>
              </a:r>
            </a:p>
          </p:txBody>
        </p:sp>
      </p:grpSp>
      <p:grpSp>
        <p:nvGrpSpPr>
          <p:cNvPr id="12" name="Group 12"/>
          <p:cNvGrpSpPr/>
          <p:nvPr/>
        </p:nvGrpSpPr>
        <p:grpSpPr>
          <a:xfrm>
            <a:off x="827025" y="5382287"/>
            <a:ext cx="10526775" cy="580363"/>
            <a:chOff x="827025" y="5382287"/>
            <a:chExt cx="10526775" cy="580363"/>
          </a:xfrm>
        </p:grpSpPr>
        <p:sp>
          <p:nvSpPr>
            <p:cNvPr id="11" name="body-growth-lesson"/>
            <p:cNvSpPr txBox="1"/>
            <p:nvPr/>
          </p:nvSpPr>
          <p:spPr>
            <a:xfrm>
              <a:off x="827025" y="5382287"/>
              <a:ext cx="10526775" cy="580363"/>
            </a:xfrm>
            <a:prstGeom prst="rect">
              <a:avLst/>
            </a:prstGeom>
            <a:noFill/>
            <a:ln>
              <a:noFill/>
            </a:ln>
          </p:spPr>
          <p:txBody>
            <a:bodyPr wrap="square" lIns="0" tIns="0" rIns="0" bIns="0" anchor="t" anchorCtr="0">
              <a:noAutofit/>
            </a:bodyPr>
            <a:lstStyle/>
            <a:p>
              <a:pPr algn="l"/>
              <a:r>
                <a:rPr lang="zh-CN" sz="2200" dirty="0">
                  <a:solidFill>
                    <a:schemeClr val="accent3"/>
                  </a:solidFill>
                  <a:latin typeface="+mn-lt"/>
                  <a:ea typeface="+mn-ea"/>
                  <a:cs typeface="+mn-cs"/>
                </a:rPr>
                <a:t>程序仍然正确；对数轮数需要另一个增长证明。</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8-2</a:t>
            </a:r>
          </a:p>
        </p:txBody>
      </p:sp>
      <p:sp>
        <p:nvSpPr>
          <p:cNvPr id="6" name="page-title Placeholder Carrier"/>
          <p:cNvSpPr txBox="1"/>
          <p:nvPr>
            <p:ph type="title"/>
          </p:nvPr>
        </p:nvSpPr>
        <p:spPr>
          <a:xfrm>
            <a:off x="821943" y="1511908"/>
            <a:ext cx="606349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每两轮增长，足够证明对数轮数</a:t>
            </a:r>
          </a:p>
        </p:txBody>
      </p:sp>
      <p:grpSp>
        <p:nvGrpSpPr>
          <p:cNvPr id="8" name="Group 8"/>
          <p:cNvGrpSpPr/>
          <p:nvPr/>
        </p:nvGrpSpPr>
        <p:grpSpPr>
          <a:xfrm>
            <a:off x="827025" y="2296187"/>
            <a:ext cx="5903719" cy="942588"/>
            <a:chOff x="827025" y="2296187"/>
            <a:chExt cx="5903719" cy="942588"/>
          </a:xfrm>
        </p:grpSpPr>
        <mc:AlternateContent>
          <mc:Choice Requires="a14">
            <p:sp>
              <p:nvSpPr>
                <p:cNvPr id="7" name="body-growth-indices"/>
                <p:cNvSpPr txBox="1"/>
                <p:nvPr/>
              </p:nvSpPr>
              <p:spPr>
                <a:xfrm>
                  <a:off x="827025" y="2296187"/>
                  <a:ext cx="10526775" cy="94258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 xml:space="preserve">设 </a:t>
                  </a:r>
                  <a14:m>
                    <m:oMath>
                      <m:sSub>
                        <m:e>
                          <m:r>
                            <a:rPr lang="zh-CN" sz="2200" dirty="0">
                              <a:solidFill>
                                <a:schemeClr val="accent5"/>
                              </a:solidFill>
                              <a:latin typeface="Cambria Math"/>
                              <a:ea typeface="Cambria Math"/>
                              <a:cs typeface="Cambria Math"/>
                            </a:rPr>
                            <m:t>A</m:t>
                          </m:r>
                        </m:e>
                        <m:sub>
                          <m:r>
                            <a:rPr lang="zh-CN" sz="2200" dirty="0">
                              <a:solidFill>
                                <a:schemeClr val="accent5"/>
                              </a:solidFill>
                              <a:latin typeface="Cambria Math"/>
                              <a:ea typeface="Cambria Math"/>
                              <a:cs typeface="Cambria Math"/>
                            </a:rPr>
                            <m:t>0</m:t>
                          </m:r>
                        </m:sub>
                      </m:sSub>
                      <m:r>
                        <m:rPr>
                          <m:sty m:val="p"/>
                        </m:rPr>
                        <a:rPr lang="zh-CN" sz="2200" dirty="0">
                          <a:solidFill>
                            <a:schemeClr val="accent5"/>
                          </a:solidFill>
                          <a:latin typeface="Cambria Math"/>
                          <a:ea typeface="Cambria Math"/>
                          <a:cs typeface="Cambria Math"/>
                        </a:rPr>
                        <m:t>=</m:t>
                      </m:r>
                      <m:r>
                        <a:rPr lang="zh-CN" sz="2200" dirty="0">
                          <a:solidFill>
                            <a:schemeClr val="accent5"/>
                          </a:solidFill>
                          <a:latin typeface="Cambria Math"/>
                          <a:ea typeface="Cambria Math"/>
                          <a:cs typeface="Cambria Math"/>
                        </a:rPr>
                        <m:t>1</m:t>
                      </m:r>
                    </m:oMath>
                  </a14:m>
                  <a:r>
                    <a:rPr lang="zh-CN" sz="2200" dirty="0">
                      <a:solidFill>
                        <a:schemeClr val="accent5"/>
                      </a:solidFill>
                      <a:latin typeface="+mn-lt"/>
                      <a:ea typeface="+mn-ea"/>
                      <a:cs typeface="+mn-cs"/>
                    </a:rPr>
                    <a:t xml:space="preserve">，第 t 个成功批次后的候选为 </a:t>
                  </a:r>
                  <a14:m>
                    <m:oMath>
                      <m:sSub>
                        <m:e>
                          <m:r>
                            <a:rPr lang="zh-CN" sz="2200" dirty="0">
                              <a:solidFill>
                                <a:schemeClr val="accent5"/>
                              </a:solidFill>
                              <a:latin typeface="Cambria Math"/>
                              <a:ea typeface="Cambria Math"/>
                              <a:cs typeface="Cambria Math"/>
                            </a:rPr>
                            <m:t>A</m:t>
                          </m:r>
                        </m:e>
                        <m:sub>
                          <m:r>
                            <a:rPr lang="zh-CN" sz="2200" dirty="0">
                              <a:solidFill>
                                <a:schemeClr val="accent5"/>
                              </a:solidFill>
                              <a:latin typeface="Cambria Math"/>
                              <a:ea typeface="Cambria Math"/>
                              <a:cs typeface="Cambria Math"/>
                            </a:rPr>
                            <m:t>t</m:t>
                          </m:r>
                        </m:sub>
                      </m:sSub>
                    </m:oMath>
                  </a14:m>
                  <a:r>
                    <a:rPr lang="zh-CN" sz="2200" dirty="0">
                      <a:solidFill>
                        <a:schemeClr val="accent5"/>
                      </a:solidFill>
                      <a:latin typeface="+mn-lt"/>
                      <a:ea typeface="+mn-ea"/>
                      <a:cs typeface="+mn-cs"/>
                    </a:rPr>
                    <a:t>。</a:t>
                  </a:r>
                  <a:br/>
                  <a:r>
                    <a:rPr lang="zh-CN" sz="2200" dirty="0">
                      <a:solidFill>
                        <a:schemeClr val="accent5"/>
                      </a:solidFill>
                      <a:latin typeface="+mn-lt"/>
                      <a:ea typeface="+mn-ea"/>
                      <a:cs typeface="+mn-cs"/>
                    </a:rPr>
                    <a:t xml:space="preserve">当 t ≥ 2，新加入的每个值都严格大于 </a:t>
                  </a:r>
                  <a14:m>
                    <m:oMath>
                      <m:sSub>
                        <m:e>
                          <m:r>
                            <a:rPr lang="zh-CN" sz="2200" dirty="0">
                              <a:solidFill>
                                <a:schemeClr val="accent5"/>
                              </a:solidFill>
                              <a:latin typeface="Cambria Math"/>
                              <a:ea typeface="Cambria Math"/>
                              <a:cs typeface="Cambria Math"/>
                            </a:rPr>
                            <m:t>A</m:t>
                          </m:r>
                        </m:e>
                        <m:sub>
                          <m:r>
                            <a:rPr lang="zh-CN" sz="2200" dirty="0">
                              <a:solidFill>
                                <a:schemeClr val="accent5"/>
                              </a:solidFill>
                              <a:latin typeface="Cambria Math"/>
                              <a:ea typeface="Cambria Math"/>
                              <a:cs typeface="Cambria Math"/>
                            </a:rPr>
                            <m:t>t</m:t>
                          </m:r>
                          <m:r>
                            <m:rPr>
                              <m:sty m:val="p"/>
                            </m:rPr>
                            <a:rPr lang="zh-CN" sz="2200" dirty="0">
                              <a:solidFill>
                                <a:schemeClr val="accent5"/>
                              </a:solidFill>
                              <a:latin typeface="Cambria Math"/>
                              <a:ea typeface="Cambria Math"/>
                              <a:cs typeface="Cambria Math"/>
                            </a:rPr>
                            <m:t>−</m:t>
                          </m:r>
                          <m:r>
                            <a:rPr lang="zh-CN" sz="2200" dirty="0">
                              <a:solidFill>
                                <a:schemeClr val="accent5"/>
                              </a:solidFill>
                              <a:latin typeface="Cambria Math"/>
                              <a:ea typeface="Cambria Math"/>
                              <a:cs typeface="Cambria Math"/>
                            </a:rPr>
                            <m:t>2</m:t>
                          </m:r>
                        </m:sub>
                      </m:sSub>
                    </m:oMath>
                  </a14:m>
                  <a:r>
                    <a:rPr lang="zh-CN" sz="2200" dirty="0">
                      <a:solidFill>
                        <a:schemeClr val="accent5"/>
                      </a:solidFill>
                      <a:latin typeface="+mn-lt"/>
                      <a:ea typeface="+mn-ea"/>
                      <a:cs typeface="+mn-cs"/>
                    </a:rPr>
                    <a:t>。</a:t>
                  </a:r>
                </a:p>
              </p:txBody>
            </p:sp>
          </mc:Choice>
        </mc:AlternateContent>
      </p:grpSp>
      <mc:AlternateContent>
        <mc:Choice Requires="a14">
          <p:sp>
            <p:nvSpPr>
              <p:cNvPr id="9" name="growth-formula"/>
              <p:cNvSpPr txBox="1">
                <a:spLocks noGrp="1"/>
              </p:cNvSpPr>
              <p:nvPr/>
            </p:nvSpPr>
            <p:spPr>
              <a:xfrm>
                <a:off x="838200" y="3429000"/>
                <a:ext cx="10515600" cy="800100"/>
              </a:xfrm>
              <a:prstGeom prst="rect">
                <a:avLst/>
              </a:prstGeom>
              <a:noFill/>
              <a:ln>
                <a:noFill/>
              </a:ln>
            </p:spPr>
            <p:txBody>
              <a:bodyPr lIns="0" tIns="0" rIns="0" bIns="0" wrap="none" anchor="ctr">
                <a:normAutofit/>
              </a:bodyPr>
              <a:lstStyle/>
              <a:p>
                <a:pPr algn="l"/>
                <a14:m>
                  <m:oMathPara>
                    <m:oMathParaPr>
                      <m:jc m:val="left"/>
                    </m:oMathParaPr>
                    <m:oMath>
                      <m:sSub>
                        <m:e>
                          <m:r>
                            <a:rPr lang="zh-CN" sz="2400" dirty="0">
                              <a:solidFill>
                                <a:srgbClr val="167DA8"/>
                              </a:solidFill>
                              <a:latin typeface="Cambria Math"/>
                              <a:ea typeface="Cambria Math"/>
                              <a:cs typeface="Cambria Math"/>
                            </a:rPr>
                            <m:t>A</m:t>
                          </m:r>
                        </m:e>
                        <m:sub>
                          <m:r>
                            <a:rPr lang="zh-CN" sz="2400" dirty="0">
                              <a:solidFill>
                                <a:srgbClr val="167DA8"/>
                              </a:solidFill>
                              <a:latin typeface="Cambria Math"/>
                              <a:ea typeface="Cambria Math"/>
                              <a:cs typeface="Cambria Math"/>
                            </a:rPr>
                            <m:t>t</m:t>
                          </m:r>
                        </m:sub>
                      </m:sSub>
                      <m:r>
                        <m:rPr>
                          <m:sty m:val="p"/>
                        </m:rPr>
                        <a:rPr lang="zh-CN" sz="2400" dirty="0">
                          <a:solidFill>
                            <a:srgbClr val="167DA8"/>
                          </a:solidFill>
                          <a:latin typeface="Cambria Math"/>
                          <a:ea typeface="Cambria Math"/>
                          <a:cs typeface="Cambria Math"/>
                        </a:rPr>
                        <m:t>&gt;</m:t>
                      </m:r>
                      <m:sSub>
                        <m:e>
                          <m:r>
                            <a:rPr lang="zh-CN" sz="2400" dirty="0">
                              <a:solidFill>
                                <a:srgbClr val="167DA8"/>
                              </a:solidFill>
                              <a:latin typeface="Cambria Math"/>
                              <a:ea typeface="Cambria Math"/>
                              <a:cs typeface="Cambria Math"/>
                            </a:rPr>
                            <m:t>A</m:t>
                          </m:r>
                        </m:e>
                        <m:sub>
                          <m:r>
                            <a:rPr lang="zh-CN" sz="2400" dirty="0">
                              <a:solidFill>
                                <a:srgbClr val="167DA8"/>
                              </a:solidFill>
                              <a:latin typeface="Cambria Math"/>
                              <a:ea typeface="Cambria Math"/>
                              <a:cs typeface="Cambria Math"/>
                            </a:rPr>
                            <m:t>t</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1</m:t>
                          </m:r>
                        </m:sub>
                      </m:sSub>
                      <m:r>
                        <m:rPr>
                          <m:sty m:val="p"/>
                        </m:rPr>
                        <a:rPr lang="zh-CN" sz="2400" dirty="0">
                          <a:solidFill>
                            <a:srgbClr val="167DA8"/>
                          </a:solidFill>
                          <a:latin typeface="Cambria Math"/>
                          <a:ea typeface="Cambria Math"/>
                          <a:cs typeface="Cambria Math"/>
                        </a:rPr>
                        <m:t>+</m:t>
                      </m:r>
                      <m:sSub>
                        <m:e>
                          <m:r>
                            <a:rPr lang="zh-CN" sz="2400" dirty="0">
                              <a:solidFill>
                                <a:srgbClr val="167DA8"/>
                              </a:solidFill>
                              <a:latin typeface="Cambria Math"/>
                              <a:ea typeface="Cambria Math"/>
                              <a:cs typeface="Cambria Math"/>
                            </a:rPr>
                            <m:t>A</m:t>
                          </m:r>
                        </m:e>
                        <m:sub>
                          <m:r>
                            <a:rPr lang="zh-CN" sz="2400" dirty="0">
                              <a:solidFill>
                                <a:srgbClr val="167DA8"/>
                              </a:solidFill>
                              <a:latin typeface="Cambria Math"/>
                              <a:ea typeface="Cambria Math"/>
                              <a:cs typeface="Cambria Math"/>
                            </a:rPr>
                            <m:t>t</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2</m:t>
                          </m:r>
                        </m:sub>
                      </m:sSub>
                      <m:r>
                        <m:rPr>
                          <m:sty m:val="p"/>
                        </m:rPr>
                        <a:rPr lang="zh-CN" sz="2400" dirty="0">
                          <a:solidFill>
                            <a:srgbClr val="167DA8"/>
                          </a:solidFill>
                          <a:latin typeface="Cambria Math"/>
                          <a:ea typeface="Cambria Math"/>
                          <a:cs typeface="Cambria Math"/>
                        </a:rPr>
                        <m:t>&gt;</m:t>
                      </m:r>
                      <m:r>
                        <a:rPr lang="zh-CN" sz="2400" dirty="0">
                          <a:solidFill>
                            <a:srgbClr val="167DA8"/>
                          </a:solidFill>
                          <a:latin typeface="Cambria Math"/>
                          <a:ea typeface="Cambria Math"/>
                          <a:cs typeface="Cambria Math"/>
                        </a:rPr>
                        <m:t>2</m:t>
                      </m:r>
                      <m:sSub>
                        <m:e>
                          <m:r>
                            <a:rPr lang="zh-CN" sz="2400" dirty="0">
                              <a:solidFill>
                                <a:srgbClr val="167DA8"/>
                              </a:solidFill>
                              <a:latin typeface="Cambria Math"/>
                              <a:ea typeface="Cambria Math"/>
                              <a:cs typeface="Cambria Math"/>
                            </a:rPr>
                            <m:t>A</m:t>
                          </m:r>
                        </m:e>
                        <m:sub>
                          <m:r>
                            <a:rPr lang="zh-CN" sz="2400" dirty="0">
                              <a:solidFill>
                                <a:srgbClr val="167DA8"/>
                              </a:solidFill>
                              <a:latin typeface="Cambria Math"/>
                              <a:ea typeface="Cambria Math"/>
                              <a:cs typeface="Cambria Math"/>
                            </a:rPr>
                            <m:t>t</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2</m:t>
                          </m:r>
                        </m:sub>
                      </m:sSub>
                      <m:r>
                        <a:rPr lang="zh-CN" sz="2400" dirty="0">
                          <a:solidFill>
                            <a:srgbClr val="167DA8"/>
                          </a:solidFill>
                          <a:latin typeface="Cambria Math"/>
                          <a:ea typeface="Cambria Math"/>
                          <a:cs typeface="Cambria Math"/>
                        </a:rPr>
                        <m:t xml:space="preserve"> </m:t>
                      </m:r>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t</m:t>
                          </m:r>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2</m:t>
                          </m:r>
                        </m:e>
                      </m:d>
                    </m:oMath>
                  </m:oMathPara>
                </a14:m>
              </a:p>
            </p:txBody>
          </p:sp>
        </mc:Choice>
      </mc:AlternateContent>
      <p:grpSp>
        <p:nvGrpSpPr>
          <p:cNvPr id="11" name="Group 11"/>
          <p:cNvGrpSpPr/>
          <p:nvPr/>
        </p:nvGrpSpPr>
        <p:grpSpPr>
          <a:xfrm>
            <a:off x="827025" y="4658387"/>
            <a:ext cx="10526775" cy="1313788"/>
            <a:chOff x="827025" y="4658387"/>
            <a:chExt cx="10526775" cy="1313788"/>
          </a:xfrm>
        </p:grpSpPr>
        <p:sp>
          <p:nvSpPr>
            <p:cNvPr id="10" name="body-growth-cost"/>
            <p:cNvSpPr txBox="1"/>
            <p:nvPr/>
          </p:nvSpPr>
          <p:spPr>
            <a:xfrm>
              <a:off x="827025" y="4658387"/>
              <a:ext cx="10526775" cy="131378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成功批次至少加入一个数，因此每两轮至少翻倍。</a:t>
              </a:r>
              <a:br/>
              <a:r>
                <a:rPr lang="zh-CN" sz="2200" dirty="0">
                  <a:solidFill>
                    <a:schemeClr val="accent5"/>
                  </a:solidFill>
                  <a:latin typeface="+mn-lt"/>
                  <a:ea typeface="+mn-ea"/>
                  <a:cs typeface="+mn-cs"/>
                </a:rPr>
                <a:t>候选不超过总和加 1，成功批次数为 O(log Σa)。</a:t>
              </a:r>
              <a:br/>
              <a:r>
                <a:rPr lang="zh-CN" sz="2200" dirty="0">
                  <a:solidFill>
                    <a:schemeClr val="accent5"/>
                  </a:solidFill>
                  <a:latin typeface="+mn-lt"/>
                  <a:ea typeface="+mn-ea"/>
                  <a:cs typeface="+mn-cs"/>
                </a:rPr>
                <a:t>每次询问 O(log V · log Σa)，建树 O(n log V)。</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8-2</a:t>
            </a:r>
          </a:p>
        </p:txBody>
      </p:sp>
      <p:sp>
        <p:nvSpPr>
          <p:cNvPr id="6" name="page-title Placeholder Carrier"/>
          <p:cNvSpPr txBox="1"/>
          <p:nvPr>
            <p:ph type="title"/>
          </p:nvPr>
        </p:nvSpPr>
        <p:spPr>
          <a:xfrm>
            <a:off x="821943" y="1511908"/>
            <a:ext cx="390957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神秘数的三个检查点</a:t>
            </a:r>
          </a:p>
        </p:txBody>
      </p:sp>
      <p:grpSp>
        <p:nvGrpSpPr>
          <p:cNvPr id="8" name="Group 8"/>
          <p:cNvGrpSpPr/>
          <p:nvPr/>
        </p:nvGrpSpPr>
        <p:grpSpPr>
          <a:xfrm>
            <a:off x="827025" y="2410487"/>
            <a:ext cx="10526775" cy="849327"/>
            <a:chOff x="827025" y="2410487"/>
            <a:chExt cx="10526775" cy="849327"/>
          </a:xfrm>
        </p:grpSpPr>
        <p:sp>
          <p:nvSpPr>
            <p:cNvPr id="7" name="body-positive-condition"/>
            <p:cNvSpPr txBox="1"/>
            <p:nvPr/>
          </p:nvSpPr>
          <p:spPr>
            <a:xfrm>
              <a:off x="827025" y="241048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所有元素是正数，缺口以后更大的数才无法补缺。</a:t>
              </a:r>
              <a:br/>
              <a:r>
                <a:rPr lang="zh-CN" sz="2200" dirty="0">
                  <a:solidFill>
                    <a:schemeClr val="accent5"/>
                  </a:solidFill>
                  <a:latin typeface="+mn-lt"/>
                  <a:ea typeface="+mn-ea"/>
                  <a:cs typeface="+mn-cs"/>
                </a:rPr>
                <a:t>区间没有 1，答案立即为 1。</a:t>
              </a:r>
            </a:p>
          </p:txBody>
        </p:sp>
      </p:grpSp>
      <p:grpSp>
        <p:nvGrpSpPr>
          <p:cNvPr id="10" name="Group 10"/>
          <p:cNvGrpSpPr/>
          <p:nvPr/>
        </p:nvGrpSpPr>
        <p:grpSpPr>
          <a:xfrm>
            <a:off x="827025" y="3743987"/>
            <a:ext cx="10526775" cy="849327"/>
            <a:chOff x="827025" y="3743987"/>
            <a:chExt cx="10526775" cy="849327"/>
          </a:xfrm>
        </p:grpSpPr>
        <p:sp>
          <p:nvSpPr>
            <p:cNvPr id="9" name="body-once-condition"/>
            <p:cNvSpPr txBox="1"/>
            <p:nvPr/>
          </p:nvSpPr>
          <p:spPr>
            <a:xfrm>
              <a:off x="827025" y="374398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每个位置最多选一次，previous 必须前移。</a:t>
              </a:r>
              <a:br/>
              <a:r>
                <a:rPr lang="zh-CN" sz="2200" dirty="0">
                  <a:solidFill>
                    <a:schemeClr val="accent5"/>
                  </a:solidFill>
                  <a:latin typeface="+mn-lt"/>
                  <a:ea typeface="+mn-ea"/>
                  <a:cs typeface="+mn-cs"/>
                </a:rPr>
                <a:t>[1,1,3] 与 [1,1,1,2] 的答案都是 6。</a:t>
              </a:r>
            </a:p>
          </p:txBody>
        </p:sp>
      </p:grpSp>
      <p:grpSp>
        <p:nvGrpSpPr>
          <p:cNvPr id="12" name="Group 12"/>
          <p:cNvGrpSpPr/>
          <p:nvPr/>
        </p:nvGrpSpPr>
        <p:grpSpPr>
          <a:xfrm>
            <a:off x="827025" y="5106062"/>
            <a:ext cx="10526775" cy="856588"/>
            <a:chOff x="827025" y="5106062"/>
            <a:chExt cx="10526775" cy="856588"/>
          </a:xfrm>
        </p:grpSpPr>
        <p:sp>
          <p:nvSpPr>
            <p:cNvPr id="11" name="body-zero-and-weight"/>
            <p:cNvSpPr txBox="1"/>
            <p:nvPr/>
          </p:nvSpPr>
          <p:spPr>
            <a:xfrm>
              <a:off x="827025" y="5106062"/>
              <a:ext cx="10526775" cy="85658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可表示范围包含 0，才能覆盖“只选新数”这种选择。</a:t>
              </a:r>
              <a:br/>
              <a:r>
                <a:rPr lang="zh-CN" sz="2200" dirty="0">
                  <a:solidFill>
                    <a:schemeClr val="accent3"/>
                  </a:solidFill>
                  <a:latin typeface="+mn-lt"/>
                  <a:ea typeface="+mn-ea"/>
                  <a:cs typeface="+mn-cs"/>
                </a:rPr>
                <a:t>树中保存元素值之和；元素个数不能替代这个和。</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080689"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8.2</a:t>
            </a:r>
          </a:p>
        </p:txBody>
      </p:sp>
      <p:sp>
        <p:nvSpPr>
          <p:cNvPr id="6" name="section-title Placeholder Carrier"/>
          <p:cNvSpPr txBox="1"/>
          <p:nvPr>
            <p:ph type="title"/>
          </p:nvPr>
        </p:nvSpPr>
        <p:spPr>
          <a:xfrm>
            <a:off x="971550" y="2322195"/>
            <a:ext cx="5288280" cy="762000"/>
          </a:xfrm>
          <a:prstGeom prst="rect">
            <a:avLst/>
          </a:prstGeom>
          <a:noFill/>
          <a:ln>
            <a:noFill/>
          </a:ln>
        </p:spPr>
        <p:txBody>
          <a:bodyPr wrap="none" lIns="0" tIns="0" rIns="0" bIns="0" anchor="t" anchorCtr="0">
            <a:spAutoFit/>
          </a:bodyPr>
          <a:lstStyle/>
          <a:p>
            <a:pPr algn="l"/>
            <a:r>
              <a:rPr lang="zh-CN" sz="3900" b="1" dirty="0">
                <a:solidFill>
                  <a:schemeClr val="accent1"/>
                </a:solidFill>
                <a:latin typeface="+mj-lt"/>
                <a:ea typeface="+mj-ea"/>
                <a:cs typeface="+mj-cs"/>
              </a:rPr>
              <a:t>树状数组套权值线段树</a:t>
            </a:r>
          </a:p>
        </p:txBody>
      </p:sp>
      <p:sp>
        <p:nvSpPr>
          <p:cNvPr id="7" name="section-description Placeholder Carrier"/>
          <p:cNvSpPr txBox="1"/>
          <p:nvPr>
            <p:ph type="body" idx="2"/>
          </p:nvPr>
        </p:nvSpPr>
        <p:spPr>
          <a:xfrm>
            <a:off x="1016508" y="3960495"/>
            <a:ext cx="6425184" cy="926592"/>
          </a:xfrm>
          <a:prstGeom prst="rect">
            <a:avLst/>
          </a:prstGeom>
          <a:noFill/>
          <a:ln>
            <a:noFill/>
          </a:ln>
        </p:spPr>
        <p:txBody>
          <a:bodyPr wrap="none" lIns="0" tIns="0" rIns="0" bIns="0" anchor="t" anchorCtr="0">
            <a:noAutofit/>
          </a:bodyPr>
          <a:lstStyle/>
          <a:p>
            <a:pPr algn="l" marL="0" indent="0">
              <a:lnSpc>
                <a:spcPts val="3600"/>
              </a:lnSpc>
              <a:buNone/>
            </a:pPr>
            <a:r>
              <a:rPr lang="zh-CN" sz="2400" dirty="0">
                <a:solidFill>
                  <a:schemeClr val="accent5"/>
                </a:solidFill>
                <a:latin typeface="+mn-lt"/>
                <a:ea typeface="+mn-ea"/>
                <a:cs typeface="+mn-cs"/>
              </a:rPr>
              <a:t>数组可以修改时，改为维护少量位置块。</a:t>
            </a:r>
            <a:br/>
            <a:r>
              <a:rPr lang="zh-CN" sz="2400" dirty="0">
                <a:solidFill>
                  <a:schemeClr val="accent5"/>
                </a:solidFill>
                <a:latin typeface="+mn-lt"/>
                <a:ea typeface="+mn-ea"/>
                <a:cs typeface="+mn-cs"/>
              </a:rPr>
              <a:t>外层管位置，内层管数值，再扩展到多维计数。</a:t>
            </a:r>
          </a:p>
        </p:txBody>
      </p:sp>
    </p:spTree>
  </p:cSld>
  <p:clrMapOvr>
    <a:masterClrMapping/>
  </p:clrMapOvr>
  <p:transition p14:dur="350">
    <p:fade/>
  </p:transition>
</p:sld>
</file>

<file path=ppt/slides/slide2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64942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修改以后，仍要回答区间排名问题</a:t>
            </a:r>
          </a:p>
        </p:txBody>
      </p:sp>
      <p:grpSp>
        <p:nvGrpSpPr>
          <p:cNvPr id="8" name="Group 8"/>
          <p:cNvGrpSpPr/>
          <p:nvPr/>
        </p:nvGrpSpPr>
        <p:grpSpPr>
          <a:xfrm>
            <a:off x="827025" y="2296187"/>
            <a:ext cx="10526775" cy="1294738"/>
            <a:chOff x="827025" y="2296187"/>
            <a:chExt cx="10526775" cy="1294738"/>
          </a:xfrm>
        </p:grpSpPr>
        <p:sp>
          <p:nvSpPr>
            <p:cNvPr id="7" name="body-five-operations"/>
            <p:cNvSpPr txBox="1"/>
            <p:nvPr/>
          </p:nvSpPr>
          <p:spPr>
            <a:xfrm>
              <a:off x="827025" y="2296187"/>
              <a:ext cx="10526775" cy="129473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支持单点改值，以及区间排名、第 k 小、前驱和后继。</a:t>
              </a:r>
              <a:br/>
              <a:r>
                <a:rPr lang="zh-CN" sz="2200" dirty="0">
                  <a:solidFill>
                    <a:schemeClr val="accent5"/>
                  </a:solidFill>
                  <a:latin typeface="+mn-lt"/>
                  <a:ea typeface="+mn-ea"/>
                  <a:cs typeface="+mn-cs"/>
                </a:rPr>
                <a:t>排名 = 严格小于 x 的元素个数 + 1。</a:t>
              </a:r>
              <a:br/>
              <a:r>
                <a:rPr lang="zh-CN" sz="2200" dirty="0">
                  <a:solidFill>
                    <a:schemeClr val="accent5"/>
                  </a:solidFill>
                  <a:latin typeface="+mn-lt"/>
                  <a:ea typeface="+mn-ea"/>
                  <a:cs typeface="+mn-cs"/>
                </a:rPr>
                <a:t>前驱严格小于 x；后继严格大于 x。</a:t>
              </a:r>
            </a:p>
          </p:txBody>
        </p:sp>
      </p:grpSp>
      <p:grpSp>
        <p:nvGrpSpPr>
          <p:cNvPr id="10" name="Group 10"/>
          <p:cNvGrpSpPr/>
          <p:nvPr/>
        </p:nvGrpSpPr>
        <p:grpSpPr>
          <a:xfrm>
            <a:off x="827025" y="3924962"/>
            <a:ext cx="10526775" cy="856588"/>
            <a:chOff x="827025" y="3924962"/>
            <a:chExt cx="10526775" cy="856588"/>
          </a:xfrm>
        </p:grpSpPr>
        <p:sp>
          <p:nvSpPr>
            <p:cNvPr id="9" name="body-missing-sentinel"/>
            <p:cNvSpPr txBox="1"/>
            <p:nvPr/>
          </p:nvSpPr>
          <p:spPr>
            <a:xfrm>
              <a:off x="827025" y="3924962"/>
              <a:ext cx="10526775" cy="85658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3"/>
                  </a:solidFill>
                  <a:latin typeface="+mn-lt"/>
                  <a:ea typeface="+mn-ea"/>
                  <a:cs typeface="+mn-cs"/>
                </a:rPr>
                <a:t>前驱不存在：输出 −2147483647。</a:t>
              </a:r>
              <a:br/>
              <a:r>
                <a:rPr lang="zh-CN" sz="2200" dirty="0">
                  <a:solidFill>
                    <a:schemeClr val="accent3"/>
                  </a:solidFill>
                  <a:latin typeface="+mn-lt"/>
                  <a:ea typeface="+mn-ea"/>
                  <a:cs typeface="+mn-cs"/>
                </a:rPr>
                <a:t>后继不存在：输出 2147483647。</a:t>
              </a:r>
            </a:p>
          </p:txBody>
        </p:sp>
      </p:grpSp>
      <p:grpSp>
        <p:nvGrpSpPr>
          <p:cNvPr id="13" name="Group 13"/>
          <p:cNvGrpSpPr/>
          <p:nvPr/>
        </p:nvGrpSpPr>
        <p:grpSpPr>
          <a:xfrm>
            <a:off x="827025" y="5147972"/>
            <a:ext cx="7041436" cy="855042"/>
            <a:chOff x="827025" y="5147972"/>
            <a:chExt cx="7041436" cy="855042"/>
          </a:xfrm>
        </p:grpSpPr>
        <p:sp>
          <p:nvSpPr>
            <p:cNvPr id="11" name="TextBox 11"/>
            <p:cNvSpPr txBox="1"/>
            <p:nvPr/>
          </p:nvSpPr>
          <p:spPr>
            <a:xfrm>
              <a:off x="828549" y="5147972"/>
              <a:ext cx="6159180" cy="371553"/>
            </a:xfrm>
            <a:prstGeom prst="rect">
              <a:avLst/>
            </a:prstGeom>
            <a:noFill/>
            <a:ln>
              <a:noFill/>
            </a:ln>
          </p:spPr>
          <p:txBody>
            <a:bodyPr wrap="none" lIns="0" tIns="0" rIns="0" bIns="0" anchor="t" anchorCtr="0">
              <a:spAutoFit/>
            </a:bodyPr>
            <a:lstStyle/>
            <a:p>
              <a:pPr algn="l"/>
              <a:r>
                <a:rPr lang="zh-CN" sz="1900" dirty="0">
                  <a:solidFill>
                    <a:schemeClr val="accent6"/>
                  </a:solidFill>
                  <a:latin typeface="+mn-lt"/>
                  <a:ea typeface="+mn-ea"/>
                  <a:cs typeface="+mn-cs"/>
                </a:rPr>
                <a:t>P3380 / J0803；n、m ≤ 200000，值在 [0,10⁸]。</a:t>
              </a:r>
            </a:p>
          </p:txBody>
        </p:sp>
        <p:sp>
          <p:nvSpPr>
            <p:cNvPr id="12" name="TextBox 12"/>
            <p:cNvSpPr txBox="1"/>
            <p:nvPr/>
          </p:nvSpPr>
          <p:spPr>
            <a:xfrm>
              <a:off x="827025" y="5572787"/>
              <a:ext cx="7041436" cy="430227"/>
            </a:xfrm>
            <a:prstGeom prst="rect">
              <a:avLst/>
            </a:prstGeom>
            <a:noFill/>
            <a:ln>
              <a:noFill/>
            </a:ln>
          </p:spPr>
          <p:txBody>
            <a:bodyPr wrap="none" lIns="0" tIns="0" rIns="0" bIns="0" anchor="t" anchorCtr="0">
              <a:spAutoFit/>
            </a:bodyPr>
            <a:lstStyle/>
            <a:p>
              <a:pPr algn="l"/>
              <a:r>
                <a:rPr lang="zh-CN" sz="2200" dirty="0">
                  <a:solidFill>
                    <a:schemeClr val="accent5"/>
                  </a:solidFill>
                  <a:latin typeface="+mn-lt"/>
                  <a:ea typeface="+mn-ea"/>
                  <a:cs typeface="+mn-cs"/>
                </a:rPr>
                <a:t>若修改位置 p，静态前缀 root[p..n] 都受到影响。</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645363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给每个 BIT 位置块放一棵频数树</a:t>
            </a:r>
          </a:p>
        </p:txBody>
      </p:sp>
      <p:grpSp>
        <p:nvGrpSpPr>
          <p:cNvPr id="8" name="Group 8"/>
          <p:cNvGrpSpPr/>
          <p:nvPr/>
        </p:nvGrpSpPr>
        <p:grpSpPr>
          <a:xfrm>
            <a:off x="827025" y="2324762"/>
            <a:ext cx="10526775" cy="551788"/>
            <a:chOff x="827025" y="2324762"/>
            <a:chExt cx="10526775" cy="551788"/>
          </a:xfrm>
        </p:grpSpPr>
        <p:sp>
          <p:nvSpPr>
            <p:cNvPr id="7" name="body-block-definition"/>
            <p:cNvSpPr txBox="1"/>
            <p:nvPr/>
          </p:nvSpPr>
          <p:spPr>
            <a:xfrm>
              <a:off x="827025" y="2324762"/>
              <a:ext cx="10526775" cy="55178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例如 n=8：前缀 [1,7] 拆成三个互不相交的位置块。</a:t>
              </a:r>
            </a:p>
          </p:txBody>
        </p:sp>
      </p:grpSp>
      <p:grpSp>
        <p:nvGrpSpPr>
          <p:cNvPr id="18" name="Group 18"/>
          <p:cNvGrpSpPr/>
          <p:nvPr/>
        </p:nvGrpSpPr>
        <p:grpSpPr>
          <a:xfrm>
            <a:off x="838200" y="3133725"/>
            <a:ext cx="10515600" cy="1562100"/>
            <a:chOff x="838200" y="3133725"/>
            <a:chExt cx="10515600" cy="1562100"/>
          </a:xfrm>
        </p:grpSpPr>
        <p:sp>
          <p:nvSpPr>
            <p:cNvPr id="11" name="textbox-block4"/>
            <p:cNvSpPr/>
            <p:nvPr/>
          </p:nvSpPr>
          <p:spPr>
            <a:xfrm>
              <a:off x="838200" y="3133725"/>
              <a:ext cx="3352800" cy="1562100"/>
            </a:xfrm>
            <a:prstGeom prst="roundRect">
              <a:avLst>
                <a:gd name="adj" fmla="val 7317"/>
              </a:avLst>
            </a:prstGeom>
            <a:solidFill>
              <a:schemeClr val="lt2"/>
            </a:solidFill>
            <a:ln>
              <a:noFill/>
            </a:ln>
          </p:spPr>
          <p:txBody>
            <a:bodyPr wrap="square" lIns="183948" tIns="100535" rIns="183948" bIns="-33477" anchor="t" anchorCtr="0">
              <a:noAutofit/>
            </a:bodyPr>
            <a:lstStyle/>
            <a:p>
              <a:pPr algn="l">
                <a:lnSpc>
                  <a:spcPts val="3450"/>
                </a:lnSpc>
              </a:pPr>
              <a:r>
                <a:rPr lang="zh-CN" sz="2200" dirty="0">
                  <a:solidFill>
                    <a:schemeClr val="accent5"/>
                  </a:solidFill>
                  <a:latin typeface="+mn-lt"/>
                  <a:ea typeface="+mn-ea"/>
                  <a:cs typeface="+mn-cs"/>
                </a:rPr>
                <a:t>root[4]</a:t>
              </a:r>
              <a:br/>
              <a:r>
                <a:rPr lang="zh-CN" sz="2200" dirty="0">
                  <a:solidFill>
                    <a:schemeClr val="accent5"/>
                  </a:solidFill>
                  <a:latin typeface="+mn-lt"/>
                  <a:ea typeface="+mn-ea"/>
                  <a:cs typeface="+mn-cs"/>
                </a:rPr>
                <a:t>负责位置 [1,4]</a:t>
              </a:r>
              <a:br/>
              <a:r>
                <a:rPr lang="zh-CN" sz="2200" dirty="0">
                  <a:solidFill>
                    <a:schemeClr val="accent3"/>
                  </a:solidFill>
                  <a:latin typeface="+mn-lt"/>
                  <a:ea typeface="+mn-ea"/>
                  <a:cs typeface="+mn-cs"/>
                </a:rPr>
                <a:t>一棵值域频数树</a:t>
              </a:r>
            </a:p>
          </p:txBody>
        </p:sp>
        <p:sp>
          <p:nvSpPr>
            <p:cNvPr id="14" name="textbox-block6"/>
            <p:cNvSpPr/>
            <p:nvPr/>
          </p:nvSpPr>
          <p:spPr>
            <a:xfrm>
              <a:off x="4419600" y="3133725"/>
              <a:ext cx="3352800" cy="1562100"/>
            </a:xfrm>
            <a:prstGeom prst="roundRect">
              <a:avLst>
                <a:gd name="adj" fmla="val 7317"/>
              </a:avLst>
            </a:prstGeom>
            <a:solidFill>
              <a:schemeClr val="lt2"/>
            </a:solidFill>
            <a:ln>
              <a:noFill/>
            </a:ln>
          </p:spPr>
          <p:txBody>
            <a:bodyPr wrap="square" lIns="183948" tIns="100535" rIns="183948" bIns="-33477" anchor="t" anchorCtr="0">
              <a:noAutofit/>
            </a:bodyPr>
            <a:lstStyle/>
            <a:p>
              <a:pPr algn="l">
                <a:lnSpc>
                  <a:spcPts val="3450"/>
                </a:lnSpc>
              </a:pPr>
              <a:r>
                <a:rPr lang="zh-CN" sz="2200" dirty="0">
                  <a:solidFill>
                    <a:schemeClr val="accent5"/>
                  </a:solidFill>
                  <a:latin typeface="+mn-lt"/>
                  <a:ea typeface="+mn-ea"/>
                  <a:cs typeface="+mn-cs"/>
                </a:rPr>
                <a:t>root[6]</a:t>
              </a:r>
              <a:br/>
              <a:r>
                <a:rPr lang="zh-CN" sz="2200" dirty="0">
                  <a:solidFill>
                    <a:schemeClr val="accent5"/>
                  </a:solidFill>
                  <a:latin typeface="+mn-lt"/>
                  <a:ea typeface="+mn-ea"/>
                  <a:cs typeface="+mn-cs"/>
                </a:rPr>
                <a:t>负责位置 [5,6]</a:t>
              </a:r>
              <a:br/>
              <a:r>
                <a:rPr lang="zh-CN" sz="2200" dirty="0">
                  <a:solidFill>
                    <a:schemeClr val="accent3"/>
                  </a:solidFill>
                  <a:latin typeface="+mn-lt"/>
                  <a:ea typeface="+mn-ea"/>
                  <a:cs typeface="+mn-cs"/>
                </a:rPr>
                <a:t>一棵值域频数树</a:t>
              </a:r>
            </a:p>
          </p:txBody>
        </p:sp>
        <p:sp>
          <p:nvSpPr>
            <p:cNvPr id="17" name="textbox-block7"/>
            <p:cNvSpPr/>
            <p:nvPr/>
          </p:nvSpPr>
          <p:spPr>
            <a:xfrm>
              <a:off x="8001000" y="3133725"/>
              <a:ext cx="3352800" cy="1562100"/>
            </a:xfrm>
            <a:prstGeom prst="roundRect">
              <a:avLst>
                <a:gd name="adj" fmla="val 7317"/>
              </a:avLst>
            </a:prstGeom>
            <a:solidFill>
              <a:schemeClr val="lt2"/>
            </a:solidFill>
            <a:ln>
              <a:noFill/>
            </a:ln>
          </p:spPr>
          <p:txBody>
            <a:bodyPr wrap="square" lIns="183948" tIns="100535" rIns="183948" bIns="-33477" anchor="t" anchorCtr="0">
              <a:noAutofit/>
            </a:bodyPr>
            <a:lstStyle/>
            <a:p>
              <a:pPr algn="l">
                <a:lnSpc>
                  <a:spcPts val="3450"/>
                </a:lnSpc>
              </a:pPr>
              <a:r>
                <a:rPr lang="zh-CN" sz="2200" dirty="0">
                  <a:solidFill>
                    <a:schemeClr val="accent5"/>
                  </a:solidFill>
                  <a:latin typeface="+mn-lt"/>
                  <a:ea typeface="+mn-ea"/>
                  <a:cs typeface="+mn-cs"/>
                </a:rPr>
                <a:t>root[7]</a:t>
              </a:r>
              <a:br/>
              <a:r>
                <a:rPr lang="zh-CN" sz="2200" dirty="0">
                  <a:solidFill>
                    <a:schemeClr val="accent5"/>
                  </a:solidFill>
                  <a:latin typeface="+mn-lt"/>
                  <a:ea typeface="+mn-ea"/>
                  <a:cs typeface="+mn-cs"/>
                </a:rPr>
                <a:t>负责位置 [7,7]</a:t>
              </a:r>
              <a:br/>
              <a:r>
                <a:rPr lang="zh-CN" sz="2200" dirty="0">
                  <a:solidFill>
                    <a:schemeClr val="accent3"/>
                  </a:solidFill>
                  <a:latin typeface="+mn-lt"/>
                  <a:ea typeface="+mn-ea"/>
                  <a:cs typeface="+mn-cs"/>
                </a:rPr>
                <a:t>一棵值域频数树</a:t>
              </a:r>
            </a:p>
          </p:txBody>
        </p:sp>
      </p:grpSp>
      <p:grpSp>
        <p:nvGrpSpPr>
          <p:cNvPr id="20" name="Group 20"/>
          <p:cNvGrpSpPr/>
          <p:nvPr/>
        </p:nvGrpSpPr>
        <p:grpSpPr>
          <a:xfrm>
            <a:off x="827025" y="5220362"/>
            <a:ext cx="10526775" cy="839802"/>
            <a:chOff x="827025" y="5220362"/>
            <a:chExt cx="10526775" cy="839802"/>
          </a:xfrm>
        </p:grpSpPr>
        <p:sp>
          <p:nvSpPr>
            <p:cNvPr id="19" name="body-block-axis-rule"/>
            <p:cNvSpPr txBox="1"/>
            <p:nvPr/>
          </p:nvSpPr>
          <p:spPr>
            <a:xfrm>
              <a:off x="827025" y="5220362"/>
              <a:ext cx="1052677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lowbit 决定位置范围；内层线段树再按数值划分。</a:t>
              </a:r>
              <a:br/>
              <a:r>
                <a:rPr lang="zh-CN" sz="2200" dirty="0">
                  <a:solidFill>
                    <a:schemeClr val="accent5"/>
                  </a:solidFill>
                  <a:latin typeface="+mn-lt"/>
                  <a:ea typeface="+mn-ea"/>
                  <a:cs typeface="+mn-cs"/>
                </a:rPr>
                <a:t>BIT 结点编号 4、6、7 不是元素的值。</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35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3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606349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一个区间，对应两组带符号的根</a:t>
            </a:r>
          </a:p>
        </p:txBody>
      </p:sp>
      <p:grpSp>
        <p:nvGrpSpPr>
          <p:cNvPr id="8" name="Group 8"/>
          <p:cNvGrpSpPr/>
          <p:nvPr/>
        </p:nvGrpSpPr>
        <p:grpSpPr>
          <a:xfrm>
            <a:off x="827025" y="2296187"/>
            <a:ext cx="10526775" cy="494638"/>
            <a:chOff x="827025" y="2296187"/>
            <a:chExt cx="10526775" cy="494638"/>
          </a:xfrm>
        </p:grpSpPr>
        <p:sp>
          <p:nvSpPr>
            <p:cNvPr id="7" name="body-root-group-example"/>
            <p:cNvSpPr txBox="1"/>
            <p:nvPr/>
          </p:nvSpPr>
          <p:spPr>
            <a:xfrm>
              <a:off x="827025" y="2296187"/>
              <a:ext cx="10526775" cy="49463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例如：查询 [3,7]，先取前缀 7，再减去前缀 2。</a:t>
              </a:r>
            </a:p>
          </p:txBody>
        </p:sp>
      </p:grpSp>
      <p:grpSp>
        <p:nvGrpSpPr>
          <p:cNvPr id="10" name="Group 10"/>
          <p:cNvGrpSpPr/>
          <p:nvPr/>
        </p:nvGrpSpPr>
        <p:grpSpPr>
          <a:xfrm>
            <a:off x="824484" y="3251835"/>
            <a:ext cx="10529316" cy="624840"/>
            <a:chOff x="824484" y="3251835"/>
            <a:chExt cx="10529316" cy="624840"/>
          </a:xfrm>
        </p:grpSpPr>
        <p:sp>
          <p:nvSpPr>
            <p:cNvPr id="9" name="body-positive-roots"/>
            <p:cNvSpPr txBox="1"/>
            <p:nvPr/>
          </p:nvSpPr>
          <p:spPr>
            <a:xfrm>
              <a:off x="824484" y="3251835"/>
              <a:ext cx="10529316" cy="624840"/>
            </a:xfrm>
            <a:prstGeom prst="rect">
              <a:avLst/>
            </a:prstGeom>
            <a:noFill/>
            <a:ln>
              <a:noFill/>
            </a:ln>
          </p:spPr>
          <p:txBody>
            <a:bodyPr wrap="square" lIns="0" tIns="0" rIns="0" bIns="0" anchor="t" anchorCtr="0">
              <a:noAutofit/>
            </a:bodyPr>
            <a:lstStyle/>
            <a:p>
              <a:pPr algn="l"/>
              <a:r>
                <a:rPr lang="zh-CN" sz="2700" dirty="0">
                  <a:solidFill>
                    <a:schemeClr val="accent3"/>
                  </a:solidFill>
                  <a:latin typeface="+mn-lt"/>
                  <a:ea typeface="+mn-ea"/>
                  <a:cs typeface="+mn-cs"/>
                </a:rPr>
                <a:t>+ root[7]　+ root[6]　+ root[4]</a:t>
              </a:r>
            </a:p>
          </p:txBody>
        </p:sp>
      </p:grpSp>
      <p:grpSp>
        <p:nvGrpSpPr>
          <p:cNvPr id="12" name="Group 12"/>
          <p:cNvGrpSpPr/>
          <p:nvPr/>
        </p:nvGrpSpPr>
        <p:grpSpPr>
          <a:xfrm>
            <a:off x="824484" y="4185285"/>
            <a:ext cx="10529316" cy="567690"/>
            <a:chOff x="824484" y="4185285"/>
            <a:chExt cx="10529316" cy="567690"/>
          </a:xfrm>
        </p:grpSpPr>
        <p:sp>
          <p:nvSpPr>
            <p:cNvPr id="11" name="body-negative-roots"/>
            <p:cNvSpPr txBox="1"/>
            <p:nvPr/>
          </p:nvSpPr>
          <p:spPr>
            <a:xfrm>
              <a:off x="824484" y="4185285"/>
              <a:ext cx="10529316" cy="567690"/>
            </a:xfrm>
            <a:prstGeom prst="rect">
              <a:avLst/>
            </a:prstGeom>
            <a:noFill/>
            <a:ln>
              <a:noFill/>
            </a:ln>
          </p:spPr>
          <p:txBody>
            <a:bodyPr wrap="square" lIns="0" tIns="0" rIns="0" bIns="0" anchor="t" anchorCtr="0">
              <a:noAutofit/>
            </a:bodyPr>
            <a:lstStyle/>
            <a:p>
              <a:pPr algn="l"/>
              <a:r>
                <a:rPr lang="zh-CN" sz="2700" dirty="0">
                  <a:solidFill>
                    <a:schemeClr val="accent5"/>
                  </a:solidFill>
                  <a:latin typeface="+mn-lt"/>
                  <a:ea typeface="+mn-ea"/>
                  <a:cs typeface="+mn-cs"/>
                </a:rPr>
                <a:t>− root[2]</a:t>
              </a:r>
            </a:p>
          </p:txBody>
        </p:sp>
      </p:grpSp>
      <p:grpSp>
        <p:nvGrpSpPr>
          <p:cNvPr id="14" name="Group 14"/>
          <p:cNvGrpSpPr/>
          <p:nvPr/>
        </p:nvGrpSpPr>
        <p:grpSpPr>
          <a:xfrm>
            <a:off x="827025" y="5229887"/>
            <a:ext cx="10526775" cy="839802"/>
            <a:chOff x="827025" y="5229887"/>
            <a:chExt cx="10526775" cy="839802"/>
          </a:xfrm>
        </p:grpSpPr>
        <p:sp>
          <p:nvSpPr>
            <p:cNvPr id="13" name="body-root-sum-meaning"/>
            <p:cNvSpPr txBox="1"/>
            <p:nvPr/>
          </p:nvSpPr>
          <p:spPr>
            <a:xfrm>
              <a:off x="827025" y="5229887"/>
              <a:ext cx="10526775" cy="839802"/>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5"/>
                  </a:solidFill>
                  <a:latin typeface="+mn-lt"/>
                  <a:ea typeface="+mn-ea"/>
                  <a:cs typeface="+mn-cs"/>
                </a:rPr>
                <a:t>各位置块的频数相加相减，恰好剩下位置 [3,7]。</a:t>
              </a:r>
              <a:br/>
              <a:r>
                <a:rPr lang="zh-CN" sz="2200" dirty="0">
                  <a:solidFill>
                    <a:schemeClr val="accent5"/>
                  </a:solidFill>
                  <a:latin typeface="+mn-lt"/>
                  <a:ea typeface="+mn-ea"/>
                  <a:cs typeface="+mn-cs"/>
                </a:rPr>
                <a:t>内树使用统一离散值域，因此所有根可以同步下降。</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610656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修改位置 2：删旧值，再加新值</a:t>
            </a:r>
          </a:p>
        </p:txBody>
      </p:sp>
      <p:grpSp>
        <p:nvGrpSpPr>
          <p:cNvPr id="8" name="Group 8"/>
          <p:cNvGrpSpPr/>
          <p:nvPr/>
        </p:nvGrpSpPr>
        <p:grpSpPr>
          <a:xfrm>
            <a:off x="827025" y="2372387"/>
            <a:ext cx="10526775" cy="849327"/>
            <a:chOff x="827025" y="2372387"/>
            <a:chExt cx="10526775" cy="849327"/>
          </a:xfrm>
        </p:grpSpPr>
        <p:sp>
          <p:nvSpPr>
            <p:cNvPr id="7" name="body-update-example"/>
            <p:cNvSpPr txBox="1"/>
            <p:nvPr/>
          </p:nvSpPr>
          <p:spPr>
            <a:xfrm>
              <a:off x="827025" y="237238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例如：a = [3,1,2,2]，将位置 2 的值从 1 改成 4。</a:t>
              </a:r>
              <a:br/>
              <a:r>
                <a:rPr lang="zh-CN" sz="2200" dirty="0">
                  <a:solidFill>
                    <a:schemeClr val="accent5"/>
                  </a:solidFill>
                  <a:latin typeface="+mn-lt"/>
                  <a:ea typeface="+mn-ea"/>
                  <a:cs typeface="+mn-cs"/>
                </a:rPr>
                <a:t>BIT 更新经过结点 2、4；若 n=8，还会经过结点 8。</a:t>
              </a:r>
            </a:p>
          </p:txBody>
        </p:sp>
      </p:grpSp>
      <p:grpSp>
        <p:nvGrpSpPr>
          <p:cNvPr id="10" name="Group 10"/>
          <p:cNvGrpSpPr/>
          <p:nvPr/>
        </p:nvGrpSpPr>
        <p:grpSpPr>
          <a:xfrm>
            <a:off x="827025" y="3629687"/>
            <a:ext cx="10526775" cy="942313"/>
            <a:chOff x="827025" y="3629687"/>
            <a:chExt cx="10526775" cy="942313"/>
          </a:xfrm>
        </p:grpSpPr>
        <p:sp>
          <p:nvSpPr>
            <p:cNvPr id="9" name="body-update-each-block"/>
            <p:cNvSpPr txBox="1"/>
            <p:nvPr/>
          </p:nvSpPr>
          <p:spPr>
            <a:xfrm>
              <a:off x="827025" y="3629687"/>
              <a:ext cx="10526775" cy="942313"/>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3"/>
                  </a:solidFill>
                  <a:latin typeface="+mn-lt"/>
                  <a:ea typeface="+mn-ea"/>
                  <a:cs typeface="+mn-cs"/>
                </a:rPr>
                <a:t>root[2]：删除一个 1，加入一个 4。</a:t>
              </a:r>
              <a:br/>
              <a:r>
                <a:rPr lang="zh-CN" sz="2200" dirty="0">
                  <a:solidFill>
                    <a:schemeClr val="accent3"/>
                  </a:solidFill>
                  <a:latin typeface="+mn-lt"/>
                  <a:ea typeface="+mn-ea"/>
                  <a:cs typeface="+mn-cs"/>
                </a:rPr>
                <a:t>root[4]：删除一个 1，加入一个 4。</a:t>
              </a:r>
            </a:p>
          </p:txBody>
        </p:sp>
      </p:grpSp>
      <p:grpSp>
        <p:nvGrpSpPr>
          <p:cNvPr id="12" name="Group 12"/>
          <p:cNvGrpSpPr/>
          <p:nvPr/>
        </p:nvGrpSpPr>
        <p:grpSpPr>
          <a:xfrm>
            <a:off x="827025" y="5115587"/>
            <a:ext cx="10526775" cy="866113"/>
            <a:chOff x="827025" y="5115587"/>
            <a:chExt cx="10526775" cy="866113"/>
          </a:xfrm>
        </p:grpSpPr>
        <p:sp>
          <p:nvSpPr>
            <p:cNvPr id="11" name="body-update-after"/>
            <p:cNvSpPr txBox="1"/>
            <p:nvPr/>
          </p:nvSpPr>
          <p:spPr>
            <a:xfrm>
              <a:off x="827025" y="5115587"/>
              <a:ext cx="10526775" cy="866113"/>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修改后的数组为 [3,4,2,2]，各块的元素总数不变。</a:t>
              </a:r>
              <a:br/>
              <a:r>
                <a:rPr lang="zh-CN" sz="2200" dirty="0">
                  <a:solidFill>
                    <a:schemeClr val="accent5"/>
                  </a:solidFill>
                  <a:latin typeface="+mn-lt"/>
                  <a:ea typeface="+mn-ea"/>
                  <a:cs typeface="+mn-cs"/>
                </a:rPr>
                <a:t>a[2] 的记录也要更新，否则下次会删错旧值。</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520192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内层动态树：空结点先创建</a:t>
            </a:r>
          </a:p>
        </p:txBody>
      </p:sp>
      <p:sp>
        <p:nvSpPr>
          <p:cNvPr id="9" name="textbox-modify-code"/>
          <p:cNvSpPr/>
          <p:nvPr/>
        </p:nvSpPr>
        <p:spPr>
          <a:xfrm>
            <a:off x="838200" y="2181225"/>
            <a:ext cx="10515600" cy="2971800"/>
          </a:xfrm>
          <a:prstGeom prst="roundRect">
            <a:avLst>
              <a:gd name="adj" fmla="val 3846"/>
            </a:avLst>
          </a:prstGeom>
          <a:solidFill>
            <a:schemeClr val="lt2"/>
          </a:solidFill>
          <a:ln>
            <a:noFill/>
          </a:ln>
        </p:spPr>
        <p:txBody>
          <a:bodyPr wrap="square" lIns="147373" tIns="75771" rIns="147373" bIns="-33476" anchor="t" anchorCtr="0">
            <a:noAutofit/>
          </a:bodyPr>
          <a:lstStyle/>
          <a:p>
            <a:pPr algn="l">
              <a:lnSpc>
                <a:spcPts val="2400"/>
              </a:lnSpc>
            </a:pPr>
            <a:r>
              <a:rPr lang="zh-CN" sz="1900" dirty="0">
                <a:solidFill>
                  <a:schemeClr val="accent5"/>
                </a:solidFill>
                <a:latin typeface="+mn-lt"/>
                <a:ea typeface="+mn-ea"/>
                <a:cs typeface="+mn-cs"/>
              </a:rPr>
              <a:t>if(u==0) { u=(int)tree.size(); tree.emplace_back(); }</a:t>
            </a:r>
            <a:br/>
            <a:r>
              <a:rPr lang="zh-CN" sz="1900" dirty="0">
                <a:solidFill>
                  <a:schemeClr val="accent5"/>
                </a:solidFill>
                <a:latin typeface="+mn-lt"/>
                <a:ea typeface="+mn-ea"/>
                <a:cs typeface="+mn-cs"/>
              </a:rPr>
              <a:t>tree[u].count+=delta;</a:t>
            </a:r>
            <a:br/>
            <a:r>
              <a:rPr lang="zh-CN" sz="1900" dirty="0">
                <a:solidFill>
                  <a:schemeClr val="accent5"/>
                </a:solidFill>
                <a:latin typeface="+mn-lt"/>
                <a:ea typeface="+mn-ea"/>
                <a:cs typeface="+mn-cs"/>
              </a:rPr>
              <a:t>if(left==right) return u;</a:t>
            </a:r>
            <a:br/>
            <a:r>
              <a:rPr lang="zh-CN" sz="1900" dirty="0">
                <a:solidFill>
                  <a:schemeClr val="accent5"/>
                </a:solidFill>
                <a:latin typeface="+mn-lt"/>
                <a:ea typeface="+mn-ea"/>
                <a:cs typeface="+mn-cs"/>
              </a:rPr>
              <a:t>int middle=(left+right)/2;</a:t>
            </a:r>
            <a:br/>
            <a:r>
              <a:rPr lang="zh-CN" sz="1900" dirty="0">
                <a:solidFill>
                  <a:schemeClr val="accent5"/>
                </a:solidFill>
                <a:latin typeface="+mn-lt"/>
                <a:ea typeface="+mn-ea"/>
                <a:cs typeface="+mn-cs"/>
              </a:rPr>
              <a:t>if(rank&lt;=middle)</a:t>
            </a:r>
            <a:br/>
            <a:r>
              <a:rPr lang="zh-CN" sz="1900" dirty="0">
                <a:solidFill>
                  <a:schemeClr val="accent5"/>
                </a:solidFill>
                <a:latin typeface="+mn-lt"/>
                <a:ea typeface="+mn-ea"/>
                <a:cs typeface="+mn-cs"/>
              </a:rPr>
              <a:t xml:space="preserve">    tree[u].left=modify(tree[u].left,left,middle,rank,delta);</a:t>
            </a:r>
            <a:br/>
            <a:r>
              <a:rPr lang="zh-CN" sz="1900" dirty="0">
                <a:solidFill>
                  <a:schemeClr val="accent5"/>
                </a:solidFill>
                <a:latin typeface="+mn-lt"/>
                <a:ea typeface="+mn-ea"/>
                <a:cs typeface="+mn-cs"/>
              </a:rPr>
              <a:t>else</a:t>
            </a:r>
            <a:br/>
            <a:r>
              <a:rPr lang="zh-CN" sz="1900" dirty="0">
                <a:solidFill>
                  <a:schemeClr val="accent5"/>
                </a:solidFill>
                <a:latin typeface="+mn-lt"/>
                <a:ea typeface="+mn-ea"/>
                <a:cs typeface="+mn-cs"/>
              </a:rPr>
              <a:t xml:space="preserve">    tree[u].right=modify(tree[u].right,middle+1,right,rank,delta);</a:t>
            </a:r>
            <a:br/>
            <a:r>
              <a:rPr lang="zh-CN" sz="1900" dirty="0">
                <a:solidFill>
                  <a:schemeClr val="accent5"/>
                </a:solidFill>
                <a:latin typeface="+mn-lt"/>
                <a:ea typeface="+mn-ea"/>
                <a:cs typeface="+mn-cs"/>
              </a:rPr>
              <a:t>return u;</a:t>
            </a:r>
          </a:p>
        </p:txBody>
      </p:sp>
      <p:grpSp>
        <p:nvGrpSpPr>
          <p:cNvPr id="11" name="Group 11"/>
          <p:cNvGrpSpPr/>
          <p:nvPr/>
        </p:nvGrpSpPr>
        <p:grpSpPr>
          <a:xfrm>
            <a:off x="828549" y="5443247"/>
            <a:ext cx="10525251" cy="647778"/>
            <a:chOff x="828549" y="5443247"/>
            <a:chExt cx="10525251" cy="647778"/>
          </a:xfrm>
        </p:grpSpPr>
        <p:sp>
          <p:nvSpPr>
            <p:cNvPr id="10" name="body-mutable-meaning"/>
            <p:cNvSpPr txBox="1"/>
            <p:nvPr/>
          </p:nvSpPr>
          <p:spPr>
            <a:xfrm>
              <a:off x="828549" y="5443247"/>
              <a:ext cx="10525251" cy="647778"/>
            </a:xfrm>
            <a:prstGeom prst="rect">
              <a:avLst/>
            </a:prstGeom>
            <a:noFill/>
            <a:ln>
              <a:noFill/>
            </a:ln>
          </p:spPr>
          <p:txBody>
            <a:bodyPr wrap="square" lIns="0" tIns="0" rIns="0" bIns="0" anchor="t" anchorCtr="0">
              <a:noAutofit/>
            </a:bodyPr>
            <a:lstStyle/>
            <a:p>
              <a:pPr algn="l">
                <a:lnSpc>
                  <a:spcPts val="2175"/>
                </a:lnSpc>
              </a:pPr>
              <a:r>
                <a:rPr lang="zh-CN" sz="1900" dirty="0">
                  <a:solidFill>
                    <a:schemeClr val="accent5"/>
                  </a:solidFill>
                  <a:latin typeface="+mn-lt"/>
                  <a:ea typeface="+mn-ea"/>
                  <a:cs typeface="+mn-cs"/>
                </a:rPr>
                <a:t>这里用 deque 结点池直接维护当前频数；旧值存在时才允许减 1。</a:t>
              </a:r>
              <a:br/>
              <a:r>
                <a:rPr lang="zh-CN" sz="1900" dirty="0">
                  <a:solidFill>
                    <a:schemeClr val="accent5"/>
                  </a:solidFill>
                  <a:latin typeface="+mn-lt"/>
                  <a:ea typeface="+mn-ea"/>
                  <a:cs typeface="+mn-cs"/>
                </a:rPr>
                <a:t>不保留历史，所以无需复制旧结点。</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688441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外层更新：沿 BIT 路径改各块频数</a:t>
            </a:r>
          </a:p>
        </p:txBody>
      </p:sp>
      <p:sp>
        <p:nvSpPr>
          <p:cNvPr id="9" name="textbox-add-code"/>
          <p:cNvSpPr/>
          <p:nvPr/>
        </p:nvSpPr>
        <p:spPr>
          <a:xfrm>
            <a:off x="838200" y="2190750"/>
            <a:ext cx="10515600" cy="1485900"/>
          </a:xfrm>
          <a:prstGeom prst="roundRect">
            <a:avLst>
              <a:gd name="adj" fmla="val 7692"/>
            </a:avLst>
          </a:prstGeom>
          <a:solidFill>
            <a:schemeClr val="lt2"/>
          </a:solidFill>
          <a:ln>
            <a:noFill/>
          </a:ln>
        </p:spPr>
        <p:txBody>
          <a:bodyPr wrap="square" lIns="147373" tIns="75771" rIns="147373" bIns="-33476" anchor="t" anchorCtr="0">
            <a:noAutofit/>
          </a:bodyPr>
          <a:lstStyle/>
          <a:p>
            <a:pPr algn="l">
              <a:lnSpc>
                <a:spcPts val="2400"/>
              </a:lnSpc>
            </a:pPr>
            <a:r>
              <a:rPr lang="zh-CN" sz="1900" dirty="0">
                <a:solidFill>
                  <a:schemeClr val="accent5"/>
                </a:solidFill>
                <a:latin typeface="+mn-lt"/>
                <a:ea typeface="+mn-ea"/>
                <a:cs typeface="+mn-cs"/>
              </a:rPr>
              <a:t>void add(int position,int rank,int delta) {</a:t>
            </a:r>
            <a:br/>
            <a:r>
              <a:rPr lang="zh-CN" sz="1900" dirty="0">
                <a:solidFill>
                  <a:schemeClr val="accent5"/>
                </a:solidFill>
                <a:latin typeface="+mn-lt"/>
                <a:ea typeface="+mn-ea"/>
                <a:cs typeface="+mn-cs"/>
              </a:rPr>
              <a:t xml:space="preserve">    for(int x=position;x&lt;=n;x+=x&amp;-x)</a:t>
            </a:r>
            <a:br/>
            <a:r>
              <a:rPr lang="zh-CN" sz="1900" dirty="0">
                <a:solidFill>
                  <a:schemeClr val="accent5"/>
                </a:solidFill>
                <a:latin typeface="+mn-lt"/>
                <a:ea typeface="+mn-ea"/>
                <a:cs typeface="+mn-cs"/>
              </a:rPr>
              <a:t xml:space="preserve">        root[x]=modify(root[x],1,valueCount,rank,delta);</a:t>
            </a:r>
            <a:br/>
            <a:r>
              <a:rPr lang="zh-CN" sz="1900" dirty="0">
                <a:solidFill>
                  <a:schemeClr val="accent5"/>
                </a:solidFill>
                <a:latin typeface="+mn-lt"/>
                <a:ea typeface="+mn-ea"/>
                <a:cs typeface="+mn-cs"/>
              </a:rPr>
              <a:t>}</a:t>
            </a:r>
          </a:p>
        </p:txBody>
      </p:sp>
      <p:sp>
        <p:nvSpPr>
          <p:cNvPr id="12" name="textbox-replace-code"/>
          <p:cNvSpPr/>
          <p:nvPr/>
        </p:nvSpPr>
        <p:spPr>
          <a:xfrm>
            <a:off x="838200" y="3952875"/>
            <a:ext cx="10515600" cy="1152525"/>
          </a:xfrm>
          <a:prstGeom prst="roundRect">
            <a:avLst>
              <a:gd name="adj" fmla="val 9917"/>
            </a:avLst>
          </a:prstGeom>
          <a:solidFill>
            <a:schemeClr val="lt2"/>
          </a:solidFill>
          <a:ln>
            <a:noFill/>
          </a:ln>
        </p:spPr>
        <p:txBody>
          <a:bodyPr wrap="square" lIns="147373" tIns="75771" rIns="147373" bIns="-33476" anchor="t" anchorCtr="0">
            <a:noAutofit/>
          </a:bodyPr>
          <a:lstStyle/>
          <a:p>
            <a:pPr algn="l">
              <a:lnSpc>
                <a:spcPts val="2400"/>
              </a:lnSpc>
            </a:pPr>
            <a:r>
              <a:rPr lang="zh-CN" sz="1900" dirty="0">
                <a:solidFill>
                  <a:schemeClr val="accent5"/>
                </a:solidFill>
                <a:latin typeface="+mn-lt"/>
                <a:ea typeface="+mn-ea"/>
                <a:cs typeface="+mn-cs"/>
              </a:rPr>
              <a:t>data.add(q.l,a[q.l],-1);</a:t>
            </a:r>
            <a:br/>
            <a:r>
              <a:rPr lang="zh-CN" sz="1900" dirty="0">
                <a:solidFill>
                  <a:schemeClr val="accent5"/>
                </a:solidFill>
                <a:latin typeface="+mn-lt"/>
                <a:ea typeface="+mn-ea"/>
                <a:cs typeface="+mn-cs"/>
              </a:rPr>
              <a:t>a[q.l]=rankOf(q.x);</a:t>
            </a:r>
            <a:br/>
            <a:r>
              <a:rPr lang="zh-CN" sz="1900" dirty="0">
                <a:solidFill>
                  <a:schemeClr val="accent5"/>
                </a:solidFill>
                <a:latin typeface="+mn-lt"/>
                <a:ea typeface="+mn-ea"/>
                <a:cs typeface="+mn-cs"/>
              </a:rPr>
              <a:t>data.add(q.l,a[q.l],1);</a:t>
            </a:r>
          </a:p>
        </p:txBody>
      </p:sp>
      <p:grpSp>
        <p:nvGrpSpPr>
          <p:cNvPr id="14" name="Group 14"/>
          <p:cNvGrpSpPr/>
          <p:nvPr/>
        </p:nvGrpSpPr>
        <p:grpSpPr>
          <a:xfrm>
            <a:off x="827025" y="5468012"/>
            <a:ext cx="10526775" cy="532738"/>
            <a:chOff x="827025" y="5468012"/>
            <a:chExt cx="10526775" cy="532738"/>
          </a:xfrm>
        </p:grpSpPr>
        <p:sp>
          <p:nvSpPr>
            <p:cNvPr id="13" name="body-future-values"/>
            <p:cNvSpPr txBox="1"/>
            <p:nvPr/>
          </p:nvSpPr>
          <p:spPr>
            <a:xfrm>
              <a:off x="827025" y="5468012"/>
              <a:ext cx="10526775" cy="53273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离散化先收集初值与所有未来修改值，再按顺序执行操作。</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64942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查询用根的副本，不移动真正的根</a:t>
            </a:r>
          </a:p>
        </p:txBody>
      </p:sp>
      <p:grpSp>
        <p:nvGrpSpPr>
          <p:cNvPr id="8" name="Group 8"/>
          <p:cNvGrpSpPr/>
          <p:nvPr/>
        </p:nvGrpSpPr>
        <p:grpSpPr>
          <a:xfrm>
            <a:off x="827025" y="2353337"/>
            <a:ext cx="10526775" cy="849327"/>
            <a:chOff x="827025" y="2353337"/>
            <a:chExt cx="10526775" cy="849327"/>
          </a:xfrm>
        </p:grpSpPr>
        <p:sp>
          <p:nvSpPr>
            <p:cNvPr id="7" name="body-query-cursor-definition"/>
            <p:cNvSpPr txBox="1"/>
            <p:nvPr/>
          </p:nvSpPr>
          <p:spPr>
            <a:xfrm>
              <a:off x="827025" y="235333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positive 保存右前缀的根；negative 保存左前缀的根。</a:t>
              </a:r>
              <a:br/>
              <a:r>
                <a:rPr lang="zh-CN" sz="2200" dirty="0">
                  <a:solidFill>
                    <a:schemeClr val="accent5"/>
                  </a:solidFill>
                  <a:latin typeface="+mn-lt"/>
                  <a:ea typeface="+mn-ea"/>
                  <a:cs typeface="+mn-cs"/>
                </a:rPr>
                <a:t>它们只是这一次查询的局部编号。</a:t>
              </a:r>
            </a:p>
          </p:txBody>
        </p:sp>
      </p:grpSp>
      <p:sp>
        <p:nvSpPr>
          <p:cNvPr id="11" name="textbox-collect-code"/>
          <p:cNvSpPr/>
          <p:nvPr/>
        </p:nvSpPr>
        <p:spPr>
          <a:xfrm>
            <a:off x="838200" y="3524250"/>
            <a:ext cx="10515600" cy="1409700"/>
          </a:xfrm>
          <a:prstGeom prst="roundRect">
            <a:avLst>
              <a:gd name="adj" fmla="val 8108"/>
            </a:avLst>
          </a:prstGeom>
          <a:solidFill>
            <a:schemeClr val="lt2"/>
          </a:solidFill>
          <a:ln>
            <a:noFill/>
          </a:ln>
        </p:spPr>
        <p:txBody>
          <a:bodyPr wrap="square" lIns="147372" tIns="75770" rIns="147372" bIns="-33477" anchor="t" anchorCtr="0">
            <a:noAutofit/>
          </a:bodyPr>
          <a:lstStyle/>
          <a:p>
            <a:pPr algn="l">
              <a:lnSpc>
                <a:spcPts val="2700"/>
              </a:lnSpc>
            </a:pPr>
            <a:r>
              <a:rPr lang="zh-CN" sz="1900" dirty="0">
                <a:solidFill>
                  <a:schemeClr val="accent5"/>
                </a:solidFill>
                <a:latin typeface="+mn-lt"/>
                <a:ea typeface="+mn-ea"/>
                <a:cs typeface="+mn-cs"/>
              </a:rPr>
              <a:t>vector&lt;int&gt; positive,negative;</a:t>
            </a:r>
            <a:br/>
            <a:r>
              <a:rPr lang="zh-CN" sz="1900" dirty="0">
                <a:solidFill>
                  <a:schemeClr val="accent5"/>
                </a:solidFill>
                <a:latin typeface="+mn-lt"/>
                <a:ea typeface="+mn-ea"/>
                <a:cs typeface="+mn-cs"/>
              </a:rPr>
              <a:t>for(int x=r;x&gt;0;x-=x&amp;-x) positive.push_back(root[x]);</a:t>
            </a:r>
            <a:br/>
            <a:r>
              <a:rPr lang="zh-CN" sz="1900" dirty="0">
                <a:solidFill>
                  <a:schemeClr val="accent5"/>
                </a:solidFill>
                <a:latin typeface="+mn-lt"/>
                <a:ea typeface="+mn-ea"/>
                <a:cs typeface="+mn-cs"/>
              </a:rPr>
              <a:t>for(int x=l-1;x&gt;0;x-=x&amp;-x) negative.push_back(root[x]);</a:t>
            </a:r>
          </a:p>
        </p:txBody>
      </p:sp>
      <p:grpSp>
        <p:nvGrpSpPr>
          <p:cNvPr id="13" name="Group 13"/>
          <p:cNvGrpSpPr/>
          <p:nvPr/>
        </p:nvGrpSpPr>
        <p:grpSpPr>
          <a:xfrm>
            <a:off x="827025" y="5372762"/>
            <a:ext cx="10526775" cy="570838"/>
            <a:chOff x="827025" y="5372762"/>
            <a:chExt cx="10526775" cy="570838"/>
          </a:xfrm>
        </p:grpSpPr>
        <p:sp>
          <p:nvSpPr>
            <p:cNvPr id="12" name="body-global-root-warning"/>
            <p:cNvSpPr txBox="1"/>
            <p:nvPr/>
          </p:nvSpPr>
          <p:spPr>
            <a:xfrm>
              <a:off x="827025" y="5372762"/>
              <a:ext cx="10526775" cy="570838"/>
            </a:xfrm>
            <a:prstGeom prst="rect">
              <a:avLst/>
            </a:prstGeom>
            <a:noFill/>
            <a:ln>
              <a:noFill/>
            </a:ln>
          </p:spPr>
          <p:txBody>
            <a:bodyPr wrap="square" lIns="0" tIns="0" rIns="0" bIns="0" anchor="t" anchorCtr="0">
              <a:noAutofit/>
            </a:bodyPr>
            <a:lstStyle/>
            <a:p>
              <a:pPr algn="l"/>
              <a:r>
                <a:rPr lang="zh-CN" sz="2200" dirty="0">
                  <a:solidFill>
                    <a:schemeClr val="accent3"/>
                  </a:solidFill>
                  <a:latin typeface="+mn-lt"/>
                  <a:ea typeface="+mn-ea"/>
                  <a:cs typeface="+mn-cs"/>
                </a:rPr>
                <a:t>若把真正的 root[x] 改成孩子，下次查询就丢失整棵树。</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520192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多个根仍按左计数选择方向</a:t>
            </a:r>
          </a:p>
        </p:txBody>
      </p:sp>
      <p:grpSp>
        <p:nvGrpSpPr>
          <p:cNvPr id="8" name="Group 8"/>
          <p:cNvGrpSpPr/>
          <p:nvPr/>
        </p:nvGrpSpPr>
        <p:grpSpPr>
          <a:xfrm>
            <a:off x="827025" y="2286662"/>
            <a:ext cx="10526775" cy="849327"/>
            <a:chOff x="827025" y="2286662"/>
            <a:chExt cx="10526775" cy="849327"/>
          </a:xfrm>
        </p:grpSpPr>
        <p:sp>
          <p:nvSpPr>
            <p:cNvPr id="7" name="body-many-root-example"/>
            <p:cNvSpPr txBox="1"/>
            <p:nvPr/>
          </p:nvSpPr>
          <p:spPr>
            <a:xfrm>
              <a:off x="827025" y="2286662"/>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例如：修改后 a=[3,4,2,2]，查询 [2,4] 第 2 小。</a:t>
              </a:r>
              <a:br/>
              <a:r>
                <a:rPr lang="zh-CN" sz="2200" dirty="0">
                  <a:solidFill>
                    <a:schemeClr val="accent5"/>
                  </a:solidFill>
                  <a:latin typeface="+mn-lt"/>
                  <a:ea typeface="+mn-ea"/>
                  <a:cs typeface="+mn-cs"/>
                </a:rPr>
                <a:t>值域 1、2、3、4 的频数为 [0,2,0,1]。</a:t>
              </a:r>
            </a:p>
          </p:txBody>
        </p:sp>
      </p:grpSp>
      <p:grpSp>
        <p:nvGrpSpPr>
          <p:cNvPr id="10" name="Group 10"/>
          <p:cNvGrpSpPr/>
          <p:nvPr/>
        </p:nvGrpSpPr>
        <p:grpSpPr>
          <a:xfrm>
            <a:off x="827025" y="3629687"/>
            <a:ext cx="10526775" cy="849327"/>
            <a:chOff x="827025" y="3629687"/>
            <a:chExt cx="10526775" cy="849327"/>
          </a:xfrm>
        </p:grpSpPr>
        <p:sp>
          <p:nvSpPr>
            <p:cNvPr id="9" name="body-many-root-step1"/>
            <p:cNvSpPr txBox="1"/>
            <p:nvPr/>
          </p:nvSpPr>
          <p:spPr>
            <a:xfrm>
              <a:off x="827025" y="362968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左半 [1,2] 的根组和差为 2，k=2，向左。</a:t>
              </a:r>
              <a:br/>
              <a:r>
                <a:rPr lang="zh-CN" sz="2200" dirty="0">
                  <a:solidFill>
                    <a:schemeClr val="accent3"/>
                  </a:solidFill>
                  <a:latin typeface="+mn-lt"/>
                  <a:ea typeface="+mn-ea"/>
                  <a:cs typeface="+mn-cs"/>
                </a:rPr>
                <a:t>所有正根、负根一起移到各自的左孩子。</a:t>
              </a:r>
            </a:p>
          </p:txBody>
        </p:sp>
      </p:grpSp>
      <p:grpSp>
        <p:nvGrpSpPr>
          <p:cNvPr id="12" name="Group 12"/>
          <p:cNvGrpSpPr/>
          <p:nvPr/>
        </p:nvGrpSpPr>
        <p:grpSpPr>
          <a:xfrm>
            <a:off x="827025" y="5001287"/>
            <a:ext cx="10526775" cy="970888"/>
            <a:chOff x="827025" y="5001287"/>
            <a:chExt cx="10526775" cy="970888"/>
          </a:xfrm>
        </p:grpSpPr>
        <p:sp>
          <p:nvSpPr>
            <p:cNvPr id="11" name="body-many-root-step2"/>
            <p:cNvSpPr txBox="1"/>
            <p:nvPr/>
          </p:nvSpPr>
          <p:spPr>
            <a:xfrm>
              <a:off x="827025" y="5001287"/>
              <a:ext cx="10526775" cy="97088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左叶 1 的频数是 0，扣除 0 后向右。</a:t>
              </a:r>
              <a:br/>
              <a:r>
                <a:rPr lang="zh-CN" sz="2200" dirty="0">
                  <a:solidFill>
                    <a:schemeClr val="accent5"/>
                  </a:solidFill>
                  <a:latin typeface="+mn-lt"/>
                  <a:ea typeface="+mn-ea"/>
                  <a:cs typeface="+mn-cs"/>
                </a:rPr>
                <a:t>到达叶 2，所求原值为 2。</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5912716"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第 k 小：收集根，计算左计数</a:t>
            </a:r>
          </a:p>
        </p:txBody>
      </p:sp>
      <p:sp>
        <p:nvSpPr>
          <p:cNvPr id="9" name="textbox-kth-first"/>
          <p:cNvSpPr/>
          <p:nvPr/>
        </p:nvSpPr>
        <p:spPr>
          <a:xfrm>
            <a:off x="838200" y="2209800"/>
            <a:ext cx="10515600" cy="2714625"/>
          </a:xfrm>
          <a:prstGeom prst="roundRect">
            <a:avLst>
              <a:gd name="adj" fmla="val 4211"/>
            </a:avLst>
          </a:prstGeom>
          <a:solidFill>
            <a:schemeClr val="lt2"/>
          </a:solidFill>
          <a:ln>
            <a:noFill/>
          </a:ln>
        </p:spPr>
        <p:txBody>
          <a:bodyPr wrap="square" lIns="147368" tIns="75766" rIns="147368" bIns="-33481" anchor="t" anchorCtr="0">
            <a:noAutofit/>
          </a:bodyPr>
          <a:lstStyle/>
          <a:p>
            <a:pPr algn="l">
              <a:lnSpc>
                <a:spcPts val="2400"/>
              </a:lnSpc>
            </a:pPr>
            <a:r>
              <a:rPr lang="zh-CN" sz="1900" dirty="0">
                <a:solidFill>
                  <a:schemeClr val="accent5"/>
                </a:solidFill>
                <a:latin typeface="+mn-lt"/>
                <a:ea typeface="+mn-ea"/>
                <a:cs typeface="+mn-cs"/>
              </a:rPr>
              <a:t>vector&lt;int&gt; positive,negative;</a:t>
            </a:r>
            <a:br/>
            <a:r>
              <a:rPr lang="zh-CN" sz="1900" dirty="0">
                <a:solidFill>
                  <a:schemeClr val="accent5"/>
                </a:solidFill>
                <a:latin typeface="+mn-lt"/>
                <a:ea typeface="+mn-ea"/>
                <a:cs typeface="+mn-cs"/>
              </a:rPr>
              <a:t>for(int x=r;x&gt;0;x-=x&amp;-x) positive.push_back(root[x]);</a:t>
            </a:r>
            <a:br/>
            <a:r>
              <a:rPr lang="zh-CN" sz="1900" dirty="0">
                <a:solidFill>
                  <a:schemeClr val="accent5"/>
                </a:solidFill>
                <a:latin typeface="+mn-lt"/>
                <a:ea typeface="+mn-ea"/>
                <a:cs typeface="+mn-cs"/>
              </a:rPr>
              <a:t>for(int x=l-1;x&gt;0;x-=x&amp;-x) negative.push_back(root[x]);</a:t>
            </a:r>
            <a:br/>
            <a:r>
              <a:rPr lang="zh-CN" sz="1900" dirty="0">
                <a:solidFill>
                  <a:schemeClr val="accent5"/>
                </a:solidFill>
                <a:latin typeface="+mn-lt"/>
                <a:ea typeface="+mn-ea"/>
                <a:cs typeface="+mn-cs"/>
              </a:rPr>
              <a:t>int left=1,right=valueCount;</a:t>
            </a:r>
            <a:br/>
            <a:r>
              <a:rPr lang="zh-CN" sz="1900" dirty="0">
                <a:solidFill>
                  <a:schemeClr val="accent5"/>
                </a:solidFill>
                <a:latin typeface="+mn-lt"/>
                <a:ea typeface="+mn-ea"/>
                <a:cs typeface="+mn-cs"/>
              </a:rPr>
              <a:t>while(left&lt;right) {</a:t>
            </a:r>
            <a:br/>
            <a:r>
              <a:rPr lang="zh-CN" sz="1900" dirty="0">
                <a:solidFill>
                  <a:schemeClr val="accent5"/>
                </a:solidFill>
                <a:latin typeface="+mn-lt"/>
                <a:ea typeface="+mn-ea"/>
                <a:cs typeface="+mn-cs"/>
              </a:rPr>
              <a:t xml:space="preserve">    int countLeft=0,middle=(left+right)/2;</a:t>
            </a:r>
            <a:br/>
            <a:r>
              <a:rPr lang="zh-CN" sz="1900" dirty="0">
                <a:solidFill>
                  <a:schemeClr val="accent5"/>
                </a:solidFill>
                <a:latin typeface="+mn-lt"/>
                <a:ea typeface="+mn-ea"/>
                <a:cs typeface="+mn-cs"/>
              </a:rPr>
              <a:t xml:space="preserve">    for(int u:positive) countLeft+=tree[tree[u].left].count;</a:t>
            </a:r>
            <a:br/>
            <a:r>
              <a:rPr lang="zh-CN" sz="1900" dirty="0">
                <a:solidFill>
                  <a:schemeClr val="accent5"/>
                </a:solidFill>
                <a:latin typeface="+mn-lt"/>
                <a:ea typeface="+mn-ea"/>
                <a:cs typeface="+mn-cs"/>
              </a:rPr>
              <a:t xml:space="preserve">    for(int u:negative) countLeft-=tree[tree[u].left].count;</a:t>
            </a:r>
          </a:p>
        </p:txBody>
      </p:sp>
      <p:grpSp>
        <p:nvGrpSpPr>
          <p:cNvPr id="11" name="Group 11"/>
          <p:cNvGrpSpPr/>
          <p:nvPr/>
        </p:nvGrpSpPr>
        <p:grpSpPr>
          <a:xfrm>
            <a:off x="827025" y="5334662"/>
            <a:ext cx="10526775" cy="637513"/>
            <a:chOff x="827025" y="5334662"/>
            <a:chExt cx="10526775" cy="637513"/>
          </a:xfrm>
        </p:grpSpPr>
        <p:sp>
          <p:nvSpPr>
            <p:cNvPr id="10" name="body-same-domain"/>
            <p:cNvSpPr txBox="1"/>
            <p:nvPr/>
          </p:nvSpPr>
          <p:spPr>
            <a:xfrm>
              <a:off x="827025" y="5334662"/>
              <a:ext cx="10526775" cy="637513"/>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所有根必须对应同一段值域，左子树才能相加相减。</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4620364"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第 k 小：一起移动根组</a:t>
            </a:r>
          </a:p>
        </p:txBody>
      </p:sp>
      <p:sp>
        <p:nvSpPr>
          <p:cNvPr id="9" name="textbox-kth-second"/>
          <p:cNvSpPr/>
          <p:nvPr/>
        </p:nvSpPr>
        <p:spPr>
          <a:xfrm>
            <a:off x="838200" y="2209800"/>
            <a:ext cx="10515600" cy="2924175"/>
          </a:xfrm>
          <a:prstGeom prst="roundRect">
            <a:avLst>
              <a:gd name="adj" fmla="val 3909"/>
            </a:avLst>
          </a:prstGeom>
          <a:solidFill>
            <a:schemeClr val="lt2"/>
          </a:solidFill>
          <a:ln>
            <a:noFill/>
          </a:ln>
        </p:spPr>
        <p:txBody>
          <a:bodyPr wrap="square" lIns="147370" tIns="75768" rIns="147370" bIns="-33479" anchor="t" anchorCtr="0">
            <a:noAutofit/>
          </a:bodyPr>
          <a:lstStyle/>
          <a:p>
            <a:pPr algn="l">
              <a:lnSpc>
                <a:spcPts val="2400"/>
              </a:lnSpc>
            </a:pPr>
            <a:r>
              <a:rPr lang="zh-CN" sz="1900" dirty="0">
                <a:solidFill>
                  <a:schemeClr val="accent5"/>
                </a:solidFill>
                <a:latin typeface="+mn-lt"/>
                <a:ea typeface="+mn-ea"/>
                <a:cs typeface="+mn-cs"/>
              </a:rPr>
              <a:t>bool goLeft=(k&lt;=countLeft);</a:t>
            </a:r>
            <a:br/>
            <a:r>
              <a:rPr lang="zh-CN" sz="1900" dirty="0">
                <a:solidFill>
                  <a:schemeClr val="accent5"/>
                </a:solidFill>
                <a:latin typeface="+mn-lt"/>
                <a:ea typeface="+mn-ea"/>
                <a:cs typeface="+mn-cs"/>
              </a:rPr>
              <a:t xml:space="preserve">    if(!goLeft) k-=countLeft;</a:t>
            </a:r>
            <a:br/>
            <a:r>
              <a:rPr lang="zh-CN" sz="1900" dirty="0">
                <a:solidFill>
                  <a:schemeClr val="accent5"/>
                </a:solidFill>
                <a:latin typeface="+mn-lt"/>
                <a:ea typeface="+mn-ea"/>
                <a:cs typeface="+mn-cs"/>
              </a:rPr>
              <a:t xml:space="preserve">    for(int&amp; u:positive)</a:t>
            </a:r>
            <a:br/>
            <a:r>
              <a:rPr lang="zh-CN" sz="1900" dirty="0">
                <a:solidFill>
                  <a:schemeClr val="accent5"/>
                </a:solidFill>
                <a:latin typeface="+mn-lt"/>
                <a:ea typeface="+mn-ea"/>
                <a:cs typeface="+mn-cs"/>
              </a:rPr>
              <a:t xml:space="preserve">        u=goLeft?tree[u].left:tree[u].right;</a:t>
            </a:r>
            <a:br/>
            <a:r>
              <a:rPr lang="zh-CN" sz="1900" dirty="0">
                <a:solidFill>
                  <a:schemeClr val="accent5"/>
                </a:solidFill>
                <a:latin typeface="+mn-lt"/>
                <a:ea typeface="+mn-ea"/>
                <a:cs typeface="+mn-cs"/>
              </a:rPr>
              <a:t xml:space="preserve">    for(int&amp; u:negative)</a:t>
            </a:r>
            <a:br/>
            <a:r>
              <a:rPr lang="zh-CN" sz="1900" dirty="0">
                <a:solidFill>
                  <a:schemeClr val="accent5"/>
                </a:solidFill>
                <a:latin typeface="+mn-lt"/>
                <a:ea typeface="+mn-ea"/>
                <a:cs typeface="+mn-cs"/>
              </a:rPr>
              <a:t xml:space="preserve">        u=goLeft?tree[u].left:tree[u].right;</a:t>
            </a:r>
            <a:br/>
            <a:r>
              <a:rPr lang="zh-CN" sz="1900" dirty="0">
                <a:solidFill>
                  <a:schemeClr val="accent5"/>
                </a:solidFill>
                <a:latin typeface="+mn-lt"/>
                <a:ea typeface="+mn-ea"/>
                <a:cs typeface="+mn-cs"/>
              </a:rPr>
              <a:t xml:space="preserve">    if(goLeft) right=middle; else left=middle+1;</a:t>
            </a:r>
            <a:br/>
            <a:r>
              <a:rPr lang="zh-CN" sz="1900" dirty="0">
                <a:solidFill>
                  <a:schemeClr val="accent5"/>
                </a:solidFill>
                <a:latin typeface="+mn-lt"/>
                <a:ea typeface="+mn-ea"/>
                <a:cs typeface="+mn-cs"/>
              </a:rPr>
              <a:t>}</a:t>
            </a:r>
            <a:br/>
            <a:r>
              <a:rPr lang="zh-CN" sz="1900" dirty="0">
                <a:solidFill>
                  <a:schemeClr val="accent5"/>
                </a:solidFill>
                <a:latin typeface="+mn-lt"/>
                <a:ea typeface="+mn-ea"/>
                <a:cs typeface="+mn-cs"/>
              </a:rPr>
              <a:t>return left;</a:t>
            </a:r>
          </a:p>
        </p:txBody>
      </p:sp>
      <p:grpSp>
        <p:nvGrpSpPr>
          <p:cNvPr id="11" name="Group 11"/>
          <p:cNvGrpSpPr/>
          <p:nvPr/>
        </p:nvGrpSpPr>
        <p:grpSpPr>
          <a:xfrm>
            <a:off x="827025" y="5477537"/>
            <a:ext cx="10526775" cy="504163"/>
            <a:chOff x="827025" y="5477537"/>
            <a:chExt cx="10526775" cy="504163"/>
          </a:xfrm>
        </p:grpSpPr>
        <p:sp>
          <p:nvSpPr>
            <p:cNvPr id="10" name="body-root-reference-note"/>
            <p:cNvSpPr txBox="1"/>
            <p:nvPr/>
          </p:nvSpPr>
          <p:spPr>
            <a:xfrm>
              <a:off x="827025" y="5477537"/>
              <a:ext cx="10526775" cy="504163"/>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int&amp; 改的是局部根组中的编号；到叶后返回离散排名。</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520192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阈值未出现，也能计算排名</a:t>
            </a:r>
          </a:p>
        </p:txBody>
      </p:sp>
      <p:grpSp>
        <p:nvGrpSpPr>
          <p:cNvPr id="8" name="Group 8"/>
          <p:cNvGrpSpPr/>
          <p:nvPr/>
        </p:nvGrpSpPr>
        <p:grpSpPr>
          <a:xfrm>
            <a:off x="827025" y="2315237"/>
            <a:ext cx="10526775" cy="849327"/>
            <a:chOff x="827025" y="2315237"/>
            <a:chExt cx="10526775" cy="849327"/>
          </a:xfrm>
        </p:grpSpPr>
        <p:sp>
          <p:nvSpPr>
            <p:cNvPr id="7" name="body-lower-bound-definition"/>
            <p:cNvSpPr txBox="1"/>
            <p:nvPr/>
          </p:nvSpPr>
          <p:spPr>
            <a:xfrm>
              <a:off x="827025" y="231523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lower_bound(values,x) 的位置给出严格小于 x 的值类数。</a:t>
              </a:r>
              <a:br/>
              <a:r>
                <a:rPr lang="zh-CN" sz="2200" dirty="0">
                  <a:solidFill>
                    <a:schemeClr val="accent5"/>
                  </a:solidFill>
                  <a:latin typeface="+mn-lt"/>
                  <a:ea typeface="+mn-ea"/>
                  <a:cs typeface="+mn-cs"/>
                </a:rPr>
                <a:t>例如值表 [1,2,4]：x=3 没出现，但 less=2。</a:t>
              </a:r>
            </a:p>
          </p:txBody>
        </p:sp>
      </p:grpSp>
      <p:grpSp>
        <p:nvGrpSpPr>
          <p:cNvPr id="10" name="Group 10"/>
          <p:cNvGrpSpPr/>
          <p:nvPr/>
        </p:nvGrpSpPr>
        <p:grpSpPr>
          <a:xfrm>
            <a:off x="827025" y="3620162"/>
            <a:ext cx="10526775" cy="1268427"/>
            <a:chOff x="827025" y="3620162"/>
            <a:chExt cx="10526775" cy="1268427"/>
          </a:xfrm>
        </p:grpSpPr>
        <p:sp>
          <p:nvSpPr>
            <p:cNvPr id="9" name="body-threshold-count"/>
            <p:cNvSpPr txBox="1"/>
            <p:nvPr/>
          </p:nvSpPr>
          <p:spPr>
            <a:xfrm>
              <a:off x="827025" y="3620162"/>
              <a:ext cx="10526775" cy="12684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查询离散排名 ≤ 2 的频数，就数出了所有值 &lt; 3 的元素。</a:t>
              </a:r>
              <a:br/>
              <a:r>
                <a:rPr lang="zh-CN" sz="2200" dirty="0">
                  <a:solidFill>
                    <a:schemeClr val="accent5"/>
                  </a:solidFill>
                  <a:latin typeface="+mn-lt"/>
                  <a:ea typeface="+mn-ea"/>
                  <a:cs typeface="+mn-cs"/>
                </a:rPr>
                <a:t>在区间 [2,2,4] 中，小于 3 的有 2 个，排名为 3。</a:t>
              </a:r>
              <a:br/>
              <a:r>
                <a:rPr lang="zh-CN" sz="2200" dirty="0">
                  <a:solidFill>
                    <a:schemeClr val="accent3"/>
                  </a:solidFill>
                  <a:latin typeface="+mn-lt"/>
                  <a:ea typeface="+mn-ea"/>
                  <a:cs typeface="+mn-cs"/>
                </a:rPr>
                <a:t>计数是元素个数，不是值表中的不同值个数。</a:t>
              </a:r>
            </a:p>
          </p:txBody>
        </p:sp>
      </p:grpSp>
      <p:grpSp>
        <p:nvGrpSpPr>
          <p:cNvPr id="12" name="Group 12"/>
          <p:cNvGrpSpPr/>
          <p:nvPr/>
        </p:nvGrpSpPr>
        <p:grpSpPr>
          <a:xfrm>
            <a:off x="827025" y="5334662"/>
            <a:ext cx="10526775" cy="656563"/>
            <a:chOff x="827025" y="5334662"/>
            <a:chExt cx="10526775" cy="656563"/>
          </a:xfrm>
        </p:grpSpPr>
        <p:sp>
          <p:nvSpPr>
            <p:cNvPr id="11" name="body-threshold-extremes"/>
            <p:cNvSpPr txBox="1"/>
            <p:nvPr/>
          </p:nvSpPr>
          <p:spPr>
            <a:xfrm>
              <a:off x="827025" y="5334662"/>
              <a:ext cx="10526775" cy="656563"/>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x=100 时 less=3，查询全域；x=0 时 less=0，返回 0。</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5632707"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前驱和后继，分别数哪一侧？</a:t>
            </a:r>
          </a:p>
        </p:txBody>
      </p:sp>
      <mc:AlternateContent>
        <mc:Choice Requires="a14">
          <p:sp>
            <p:nvSpPr>
              <p:cNvPr id="7" name="rank-formula"/>
              <p:cNvSpPr txBox="1">
                <a:spLocks noGrp="1"/>
              </p:cNvSpPr>
              <p:nvPr/>
            </p:nvSpPr>
            <p:spPr>
              <a:xfrm>
                <a:off x="838200" y="2171700"/>
                <a:ext cx="10515600" cy="619125"/>
              </a:xfrm>
              <a:prstGeom prst="rect">
                <a:avLst/>
              </a:prstGeom>
              <a:noFill/>
              <a:ln>
                <a:noFill/>
              </a:ln>
            </p:spPr>
            <p:txBody>
              <a:bodyPr lIns="0" tIns="0" rIns="0" bIns="0" wrap="none" anchor="ctr">
                <a:normAutofit/>
              </a:bodyPr>
              <a:lstStyle/>
              <a:p>
                <a:pPr algn="l"/>
                <a14:m>
                  <m:oMathPara>
                    <m:oMathParaPr>
                      <m:jc m:val="left"/>
                    </m:oMathParaPr>
                    <m:oMath>
                      <m:func>
                        <m:funcPr/>
                        <m:fName>
                          <m:r>
                            <m:rPr>
                              <m:sty m:val="p"/>
                            </m:rPr>
                            <a:rPr lang="zh-CN" sz="2400" dirty="0">
                              <a:solidFill>
                                <a:srgbClr val="167DA8"/>
                              </a:solidFill>
                              <a:latin typeface="Cambria Math"/>
                              <a:ea typeface="Cambria Math"/>
                              <a:cs typeface="Cambria Math"/>
                            </a:rPr>
                            <m:t>rank</m:t>
                          </m:r>
                        </m:fName>
                        <m:e>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x</m:t>
                              </m:r>
                            </m:e>
                          </m:d>
                        </m:e>
                      </m:func>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m:t>
                      </m:r>
                      <m:d>
                        <m:dPr>
                          <m:begChr m:val="{"/>
                          <m:sepChr m:val=""/>
                          <m:endChr m:val="}"/>
                          <m:grow m:val="on"/>
                          <m:ctrlPr>
                            <a:rPr lang="zh-CN" sz="2400" dirty="0">
                              <a:solidFill>
                                <a:srgbClr val="167DA8"/>
                              </a:solidFill>
                              <a:latin typeface="Cambria Math"/>
                              <a:ea typeface="Cambria Math"/>
                              <a:cs typeface="Cambria Math"/>
                            </a:rPr>
                          </m:ctrlPr>
                        </m:dPr>
                        <m:e>
                          <m:r>
                            <a:rPr lang="zh-CN" sz="2400" dirty="0">
                              <a:solidFill>
                                <a:srgbClr val="167DA8"/>
                              </a:solidFill>
                              <a:latin typeface="Cambria Math"/>
                              <a:ea typeface="Cambria Math"/>
                              <a:cs typeface="Cambria Math"/>
                            </a:rPr>
                            <m:t>a</m:t>
                          </m:r>
                          <m:r>
                            <m:rPr>
                              <m:sty m:val="p"/>
                            </m:rPr>
                            <a:rPr lang="zh-CN" sz="2400" dirty="0">
                              <a:solidFill>
                                <a:srgbClr val="167DA8"/>
                              </a:solidFill>
                              <a:latin typeface="Cambria Math"/>
                              <a:ea typeface="Cambria Math"/>
                              <a:cs typeface="Cambria Math"/>
                            </a:rPr>
                            <m:t>&lt;</m:t>
                          </m:r>
                          <m:r>
                            <a:rPr lang="zh-CN" sz="2400" dirty="0">
                              <a:solidFill>
                                <a:srgbClr val="167DA8"/>
                              </a:solidFill>
                              <a:latin typeface="Cambria Math"/>
                              <a:ea typeface="Cambria Math"/>
                              <a:cs typeface="Cambria Math"/>
                            </a:rPr>
                            <m:t>x</m:t>
                          </m:r>
                        </m:e>
                      </m:d>
                      <m:r>
                        <m:rPr>
                          <m:sty m:val="p"/>
                        </m:rPr>
                        <a:rPr lang="zh-CN" sz="2400" dirty="0">
                          <a:solidFill>
                            <a:srgbClr val="167DA8"/>
                          </a:solidFill>
                          <a:latin typeface="Cambria Math"/>
                          <a:ea typeface="Cambria Math"/>
                          <a:cs typeface="Cambria Math"/>
                        </a:rPr>
                        <m:t>+</m:t>
                      </m:r>
                      <m:r>
                        <a:rPr lang="zh-CN" sz="2400" dirty="0">
                          <a:solidFill>
                            <a:srgbClr val="167DA8"/>
                          </a:solidFill>
                          <a:latin typeface="Cambria Math"/>
                          <a:ea typeface="Cambria Math"/>
                          <a:cs typeface="Cambria Math"/>
                        </a:rPr>
                        <m:t>1</m:t>
                      </m:r>
                    </m:oMath>
                  </m:oMathPara>
                </a14:m>
              </a:p>
            </p:txBody>
          </p:sp>
        </mc:Choice>
      </mc:AlternateContent>
      <p:grpSp>
        <p:nvGrpSpPr>
          <p:cNvPr id="9" name="Group 9"/>
          <p:cNvGrpSpPr/>
          <p:nvPr/>
        </p:nvGrpSpPr>
        <p:grpSpPr>
          <a:xfrm>
            <a:off x="827025" y="3162962"/>
            <a:ext cx="10526775" cy="1268427"/>
            <a:chOff x="827025" y="3162962"/>
            <a:chExt cx="10526775" cy="1268427"/>
          </a:xfrm>
        </p:grpSpPr>
        <p:sp>
          <p:nvSpPr>
            <p:cNvPr id="8" name="body-strict-counts"/>
            <p:cNvSpPr txBox="1"/>
            <p:nvPr/>
          </p:nvSpPr>
          <p:spPr>
            <a:xfrm>
              <a:off x="827025" y="3162962"/>
              <a:ext cx="10526775" cy="12684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countLess：严格小于 x 的元素数。</a:t>
              </a:r>
              <a:br/>
              <a:r>
                <a:rPr lang="zh-CN" sz="2200" dirty="0">
                  <a:solidFill>
                    <a:schemeClr val="accent5"/>
                  </a:solidFill>
                  <a:latin typeface="+mn-lt"/>
                  <a:ea typeface="+mn-ea"/>
                  <a:cs typeface="+mn-cs"/>
                </a:rPr>
                <a:t>countLE：小于等于 x 的元素数。</a:t>
              </a:r>
              <a:br/>
              <a:r>
                <a:rPr lang="zh-CN" sz="2200" dirty="0">
                  <a:solidFill>
                    <a:schemeClr val="accent5"/>
                  </a:solidFill>
                  <a:latin typeface="+mn-lt"/>
                  <a:ea typeface="+mn-ea"/>
                  <a:cs typeface="+mn-cs"/>
                </a:rPr>
                <a:t>前驱 kth(countLess)；后继 kth(countLE+1)。</a:t>
              </a:r>
            </a:p>
          </p:txBody>
        </p:sp>
      </p:grpSp>
      <p:grpSp>
        <p:nvGrpSpPr>
          <p:cNvPr id="11" name="Group 11"/>
          <p:cNvGrpSpPr/>
          <p:nvPr/>
        </p:nvGrpSpPr>
        <p:grpSpPr>
          <a:xfrm>
            <a:off x="827025" y="4810787"/>
            <a:ext cx="10526775" cy="1220802"/>
            <a:chOff x="827025" y="4810787"/>
            <a:chExt cx="10526775" cy="1220802"/>
          </a:xfrm>
        </p:grpSpPr>
        <p:sp>
          <p:nvSpPr>
            <p:cNvPr id="10" name="body-duplicate-example"/>
            <p:cNvSpPr txBox="1"/>
            <p:nvPr/>
          </p:nvSpPr>
          <p:spPr>
            <a:xfrm>
              <a:off x="827025" y="4810787"/>
              <a:ext cx="10526775" cy="1220802"/>
            </a:xfrm>
            <a:prstGeom prst="rect">
              <a:avLst/>
            </a:prstGeom>
            <a:noFill/>
            <a:ln>
              <a:noFill/>
            </a:ln>
          </p:spPr>
          <p:txBody>
            <a:bodyPr wrap="square" lIns="0" tIns="0" rIns="0" bIns="0" anchor="t" anchorCtr="0">
              <a:noAutofit/>
            </a:bodyPr>
            <a:lstStyle/>
            <a:p>
              <a:pPr algn="l">
                <a:lnSpc>
                  <a:spcPts val="2925"/>
                </a:lnSpc>
              </a:pPr>
              <a:r>
                <a:rPr lang="zh-CN" sz="2200" dirty="0">
                  <a:solidFill>
                    <a:schemeClr val="accent5"/>
                  </a:solidFill>
                  <a:latin typeface="+mn-lt"/>
                  <a:ea typeface="+mn-ea"/>
                  <a:cs typeface="+mn-cs"/>
                </a:rPr>
                <a:t>例如 [2,2,4]，x=2：countLess=0，countLE=2。</a:t>
              </a:r>
            </a:p>
            <a:p>
              <a:pPr algn="l">
                <a:lnSpc>
                  <a:spcPts val="2925"/>
                </a:lnSpc>
                <a:spcBef>
                  <a:spcPts val="375"/>
                </a:spcBef>
              </a:pPr>
              <a:r>
                <a:rPr lang="zh-CN" sz="2200" dirty="0">
                  <a:solidFill>
                    <a:schemeClr val="accent3"/>
                  </a:solidFill>
                  <a:latin typeface="+mn-lt"/>
                  <a:ea typeface="+mn-ea"/>
                  <a:cs typeface="+mn-cs"/>
                </a:rPr>
                <a:t>没有前驱；后继是第 3 小，也就是 4。</a:t>
              </a:r>
            </a:p>
            <a:p>
              <a:pPr algn="l">
                <a:lnSpc>
                  <a:spcPts val="2925"/>
                </a:lnSpc>
              </a:pPr>
              <a:r>
                <a:rPr lang="zh-CN" sz="1900" dirty="0">
                  <a:solidFill>
                    <a:schemeClr val="accent5"/>
                  </a:solidFill>
                  <a:latin typeface="+mn-lt"/>
                  <a:ea typeface="+mn-ea"/>
                  <a:cs typeface="+mn-cs"/>
                </a:rPr>
                <a:t>调用 kth 前先检测缺失情况，按题意输出对应哨兵。</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520192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排名查询：别漏掉值域边界</a:t>
            </a:r>
          </a:p>
        </p:txBody>
      </p:sp>
      <p:sp>
        <p:nvSpPr>
          <p:cNvPr id="9" name="textbox-value-prefix-code"/>
          <p:cNvSpPr/>
          <p:nvPr/>
        </p:nvSpPr>
        <p:spPr>
          <a:xfrm>
            <a:off x="838200" y="2209800"/>
            <a:ext cx="10515600" cy="2114550"/>
          </a:xfrm>
          <a:prstGeom prst="roundRect">
            <a:avLst>
              <a:gd name="adj" fmla="val 5405"/>
            </a:avLst>
          </a:prstGeom>
          <a:solidFill>
            <a:schemeClr val="lt2"/>
          </a:solidFill>
          <a:ln>
            <a:noFill/>
          </a:ln>
        </p:spPr>
        <p:txBody>
          <a:bodyPr wrap="square" lIns="147374" tIns="75772" rIns="147374" bIns="-33475" anchor="t" anchorCtr="0">
            <a:noAutofit/>
          </a:bodyPr>
          <a:lstStyle/>
          <a:p>
            <a:pPr algn="l">
              <a:lnSpc>
                <a:spcPts val="2400"/>
              </a:lnSpc>
            </a:pPr>
            <a:r>
              <a:rPr lang="zh-CN" sz="1900" dirty="0">
                <a:solidFill>
                  <a:schemeClr val="accent5"/>
                </a:solidFill>
                <a:latin typeface="+mn-lt"/>
                <a:ea typeface="+mn-ea"/>
                <a:cs typeface="+mn-cs"/>
              </a:rPr>
              <a:t>if(u==0 || rankLimit&lt;left) return 0;</a:t>
            </a:r>
            <a:br/>
            <a:r>
              <a:rPr lang="zh-CN" sz="1900" dirty="0">
                <a:solidFill>
                  <a:schemeClr val="accent5"/>
                </a:solidFill>
                <a:latin typeface="+mn-lt"/>
                <a:ea typeface="+mn-ea"/>
                <a:cs typeface="+mn-cs"/>
              </a:rPr>
              <a:t>if(right&lt;=rankLimit) return tree[u].count;</a:t>
            </a:r>
            <a:br/>
            <a:r>
              <a:rPr lang="zh-CN" sz="1900" dirty="0">
                <a:solidFill>
                  <a:schemeClr val="accent5"/>
                </a:solidFill>
                <a:latin typeface="+mn-lt"/>
                <a:ea typeface="+mn-ea"/>
                <a:cs typeface="+mn-cs"/>
              </a:rPr>
              <a:t>int middle=(left+right)/2;</a:t>
            </a:r>
            <a:br/>
            <a:r>
              <a:rPr lang="zh-CN" sz="1900" dirty="0">
                <a:solidFill>
                  <a:schemeClr val="accent5"/>
                </a:solidFill>
                <a:latin typeface="+mn-lt"/>
                <a:ea typeface="+mn-ea"/>
                <a:cs typeface="+mn-cs"/>
              </a:rPr>
              <a:t>return valuePrefix(tree[u].left,left,middle,rankLimit)</a:t>
            </a:r>
            <a:br/>
            <a:r>
              <a:rPr lang="zh-CN" sz="1900" dirty="0">
                <a:solidFill>
                  <a:schemeClr val="accent5"/>
                </a:solidFill>
                <a:latin typeface="+mn-lt"/>
                <a:ea typeface="+mn-ea"/>
                <a:cs typeface="+mn-cs"/>
              </a:rPr>
              <a:t xml:space="preserve">     + valuePrefix(tree[u].right,middle+1,right,rankLimit);</a:t>
            </a:r>
          </a:p>
        </p:txBody>
      </p:sp>
      <p:grpSp>
        <p:nvGrpSpPr>
          <p:cNvPr id="11" name="Group 11"/>
          <p:cNvGrpSpPr/>
          <p:nvPr/>
        </p:nvGrpSpPr>
        <p:grpSpPr>
          <a:xfrm>
            <a:off x="827025" y="4686962"/>
            <a:ext cx="6951469" cy="1287477"/>
            <a:chOff x="827025" y="4686962"/>
            <a:chExt cx="6951469" cy="1287477"/>
          </a:xfrm>
        </p:grpSpPr>
        <p:sp>
          <p:nvSpPr>
            <p:cNvPr id="10" name="TextBox 10"/>
            <p:cNvSpPr txBox="1"/>
            <p:nvPr/>
          </p:nvSpPr>
          <p:spPr>
            <a:xfrm>
              <a:off x="827025" y="4686962"/>
              <a:ext cx="6951469" cy="1287477"/>
            </a:xfrm>
            <a:prstGeom prst="rect">
              <a:avLst/>
            </a:prstGeom>
            <a:noFill/>
            <a:ln>
              <a:noFill/>
            </a:ln>
          </p:spPr>
          <p:txBody>
            <a:bodyPr wrap="none" lIns="0" tIns="0" rIns="0" bIns="0" anchor="t" anchorCtr="0">
              <a:spAutoFit/>
            </a:bodyPr>
            <a:lstStyle/>
            <a:p>
              <a:pPr algn="l">
                <a:lnSpc>
                  <a:spcPts val="3300"/>
                </a:lnSpc>
              </a:pPr>
              <a:r>
                <a:rPr lang="zh-CN" sz="2200" dirty="0">
                  <a:solidFill>
                    <a:schemeClr val="accent5"/>
                  </a:solidFill>
                  <a:latin typeface="+mn-lt"/>
                  <a:ea typeface="+mn-ea"/>
                  <a:cs typeface="+mn-cs"/>
                </a:rPr>
                <a:t>这是“值”的前缀。外层还要取“位置”的前缀：</a:t>
              </a:r>
            </a:p>
            <a:p>
              <a:pPr algn="l">
                <a:lnSpc>
                  <a:spcPts val="3300"/>
                </a:lnSpc>
                <a:spcBef>
                  <a:spcPts val="150"/>
                </a:spcBef>
              </a:pPr>
              <a:r>
                <a:rPr lang="zh-CN" sz="2200" dirty="0">
                  <a:solidFill>
                    <a:schemeClr val="accent5"/>
                  </a:solidFill>
                  <a:latin typeface="+mn-lt"/>
                  <a:ea typeface="+mn-ea"/>
                  <a:cs typeface="+mn-cs"/>
                </a:rPr>
                <a:t>沿 x -= lowbit(x) 累加各内树的 valuePrefix。</a:t>
              </a:r>
              <a:br/>
              <a:r>
                <a:rPr lang="zh-CN" sz="2200" dirty="0">
                  <a:solidFill>
                    <a:schemeClr val="accent3"/>
                  </a:solidFill>
                  <a:latin typeface="+mn-lt"/>
                  <a:ea typeface="+mn-ea"/>
                  <a:cs typeface="+mn-cs"/>
                </a:rPr>
                <a:t>区间计数 = prefixCount(r) − prefixCount(l−1)。</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5632707"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正确性与复杂度，分两层解释</a:t>
            </a:r>
          </a:p>
        </p:txBody>
      </p:sp>
      <p:grpSp>
        <p:nvGrpSpPr>
          <p:cNvPr id="8" name="Group 8"/>
          <p:cNvGrpSpPr/>
          <p:nvPr/>
        </p:nvGrpSpPr>
        <p:grpSpPr>
          <a:xfrm>
            <a:off x="827025" y="2305712"/>
            <a:ext cx="10526775" cy="1306527"/>
            <a:chOff x="827025" y="2305712"/>
            <a:chExt cx="10526775" cy="1306527"/>
          </a:xfrm>
        </p:grpSpPr>
        <p:sp>
          <p:nvSpPr>
            <p:cNvPr id="7" name="body-two-layer-proof"/>
            <p:cNvSpPr txBox="1"/>
            <p:nvPr/>
          </p:nvSpPr>
          <p:spPr>
            <a:xfrm>
              <a:off x="827025" y="2305712"/>
              <a:ext cx="10526775" cy="1306527"/>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外层：BIT 的不交块覆盖前缀，正负根组得到区间频数。</a:t>
              </a:r>
              <a:br/>
              <a:r>
                <a:rPr lang="zh-CN" sz="2200" dirty="0">
                  <a:solidFill>
                    <a:schemeClr val="accent5"/>
                  </a:solidFill>
                  <a:latin typeface="+mn-lt"/>
                  <a:ea typeface="+mn-ea"/>
                  <a:cs typeface="+mn-cs"/>
                </a:rPr>
                <a:t>内层：每个根都按同一值域划分，同步选择同一侧。</a:t>
              </a:r>
              <a:br/>
              <a:r>
                <a:rPr lang="zh-CN" sz="2200" dirty="0">
                  <a:solidFill>
                    <a:schemeClr val="accent3"/>
                  </a:solidFill>
                  <a:latin typeface="+mn-lt"/>
                  <a:ea typeface="+mn-ea"/>
                  <a:cs typeface="+mn-cs"/>
                </a:rPr>
                <a:t>每一层都保留真实区间频数，排名判定因此正确。</a:t>
              </a:r>
            </a:p>
          </p:txBody>
        </p:sp>
      </p:grpSp>
      <p:grpSp>
        <p:nvGrpSpPr>
          <p:cNvPr id="10" name="Group 10"/>
          <p:cNvGrpSpPr/>
          <p:nvPr/>
        </p:nvGrpSpPr>
        <p:grpSpPr>
          <a:xfrm>
            <a:off x="827025" y="4124987"/>
            <a:ext cx="10526775" cy="849327"/>
            <a:chOff x="827025" y="4124987"/>
            <a:chExt cx="10526775" cy="849327"/>
          </a:xfrm>
        </p:grpSpPr>
        <p:sp>
          <p:nvSpPr>
            <p:cNvPr id="9" name="body-two-layer-cost"/>
            <p:cNvSpPr txBox="1"/>
            <p:nvPr/>
          </p:nvSpPr>
          <p:spPr>
            <a:xfrm>
              <a:off x="827025" y="412498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涉及 O(log n) 个根，每个根下降 O(log V) 层。</a:t>
              </a:r>
              <a:br/>
              <a:r>
                <a:rPr lang="zh-CN" sz="2200" dirty="0">
                  <a:solidFill>
                    <a:schemeClr val="accent5"/>
                  </a:solidFill>
                  <a:latin typeface="+mn-lt"/>
                  <a:ea typeface="+mn-ea"/>
                  <a:cs typeface="+mn-cs"/>
                </a:rPr>
                <a:t>单次修改与查询均为 O(log n · log V)。</a:t>
              </a:r>
            </a:p>
          </p:txBody>
        </p:sp>
      </p:grpSp>
      <p:grpSp>
        <p:nvGrpSpPr>
          <p:cNvPr id="12" name="Group 12"/>
          <p:cNvGrpSpPr/>
          <p:nvPr/>
        </p:nvGrpSpPr>
        <p:grpSpPr>
          <a:xfrm>
            <a:off x="828549" y="5376572"/>
            <a:ext cx="10525251" cy="666828"/>
            <a:chOff x="828549" y="5376572"/>
            <a:chExt cx="10525251" cy="666828"/>
          </a:xfrm>
        </p:grpSpPr>
        <p:sp>
          <p:nvSpPr>
            <p:cNvPr id="11" name="body-dynamic-memory"/>
            <p:cNvSpPr txBox="1"/>
            <p:nvPr/>
          </p:nvSpPr>
          <p:spPr>
            <a:xfrm>
              <a:off x="828549" y="5376572"/>
              <a:ext cx="10525251" cy="666828"/>
            </a:xfrm>
            <a:prstGeom prst="rect">
              <a:avLst/>
            </a:prstGeom>
            <a:noFill/>
            <a:ln>
              <a:noFill/>
            </a:ln>
          </p:spPr>
          <p:txBody>
            <a:bodyPr wrap="square" lIns="0" tIns="0" rIns="0" bIns="0" anchor="t" anchorCtr="0">
              <a:noAutofit/>
            </a:bodyPr>
            <a:lstStyle/>
            <a:p>
              <a:pPr algn="l">
                <a:lnSpc>
                  <a:spcPts val="2325"/>
                </a:lnSpc>
              </a:pPr>
              <a:r>
                <a:rPr lang="zh-CN" sz="1900" dirty="0">
                  <a:solidFill>
                    <a:schemeClr val="accent5"/>
                  </a:solidFill>
                  <a:latin typeface="+mn-lt"/>
                  <a:ea typeface="+mn-ea"/>
                  <a:cs typeface="+mn-cs"/>
                </a:rPr>
                <a:t>空间按实际创建的结点数计算，上界 O((n+m) log n · log V)。</a:t>
              </a:r>
              <a:br/>
              <a:r>
                <a:rPr lang="zh-CN" sz="1900" dirty="0">
                  <a:solidFill>
                    <a:schemeClr val="accent5"/>
                  </a:solidFill>
                  <a:latin typeface="+mn-lt"/>
                  <a:ea typeface="+mn-ea"/>
                  <a:cs typeface="+mn-cs"/>
                </a:rPr>
                <a:t>只维护当前状态；本题内层无需持久化。</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8-3</a:t>
            </a:r>
          </a:p>
        </p:txBody>
      </p:sp>
      <p:sp>
        <p:nvSpPr>
          <p:cNvPr id="6" name="page-title Placeholder Carrier"/>
          <p:cNvSpPr txBox="1"/>
          <p:nvPr>
            <p:ph type="title"/>
          </p:nvPr>
        </p:nvSpPr>
        <p:spPr>
          <a:xfrm>
            <a:off x="821943" y="1511908"/>
            <a:ext cx="528807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查询比所有元素都大的 100</a:t>
            </a:r>
          </a:p>
        </p:txBody>
      </p:sp>
      <p:grpSp>
        <p:nvGrpSpPr>
          <p:cNvPr id="8" name="Group 8"/>
          <p:cNvGrpSpPr/>
          <p:nvPr/>
        </p:nvGrpSpPr>
        <p:grpSpPr>
          <a:xfrm>
            <a:off x="824484" y="2470785"/>
            <a:ext cx="10529316" cy="1004316"/>
            <a:chOff x="824484" y="2470785"/>
            <a:chExt cx="10529316" cy="1004316"/>
          </a:xfrm>
        </p:grpSpPr>
        <p:sp>
          <p:nvSpPr>
            <p:cNvPr id="7" name="body-high-threshold-question"/>
            <p:cNvSpPr txBox="1"/>
            <p:nvPr/>
          </p:nvSpPr>
          <p:spPr>
            <a:xfrm>
              <a:off x="824484" y="2470785"/>
              <a:ext cx="10529316" cy="1004316"/>
            </a:xfrm>
            <a:prstGeom prst="rect">
              <a:avLst/>
            </a:prstGeom>
            <a:noFill/>
            <a:ln>
              <a:noFill/>
            </a:ln>
          </p:spPr>
          <p:txBody>
            <a:bodyPr wrap="square" lIns="0" tIns="0" rIns="0" bIns="0" anchor="t" anchorCtr="0">
              <a:noAutofit/>
            </a:bodyPr>
            <a:lstStyle/>
            <a:p>
              <a:pPr algn="l">
                <a:lnSpc>
                  <a:spcPts val="3750"/>
                </a:lnSpc>
              </a:pPr>
              <a:r>
                <a:rPr lang="zh-CN" sz="2700" dirty="0">
                  <a:solidFill>
                    <a:schemeClr val="accent1"/>
                  </a:solidFill>
                  <a:latin typeface="+mn-lt"/>
                  <a:ea typeface="+mn-ea"/>
                  <a:cs typeface="+mn-cs"/>
                </a:rPr>
                <a:t>例如区间 [2,2,4]，100 的排名是多少？</a:t>
              </a:r>
            </a:p>
            <a:p>
              <a:pPr algn="l">
                <a:lnSpc>
                  <a:spcPts val="3750"/>
                </a:lnSpc>
              </a:pPr>
              <a:r>
                <a:rPr lang="zh-CN" sz="2200" dirty="0">
                  <a:solidFill>
                    <a:schemeClr val="accent1"/>
                  </a:solidFill>
                  <a:latin typeface="+mn-lt"/>
                  <a:ea typeface="+mn-ea"/>
                  <a:cs typeface="+mn-cs"/>
                </a:rPr>
                <a:t>它的前驱和后继分别是什么？</a:t>
              </a:r>
            </a:p>
          </p:txBody>
        </p:sp>
      </p:grpSp>
      <p:grpSp>
        <p:nvGrpSpPr>
          <p:cNvPr id="10" name="Group 10"/>
          <p:cNvGrpSpPr/>
          <p:nvPr/>
        </p:nvGrpSpPr>
        <p:grpSpPr>
          <a:xfrm>
            <a:off x="827025" y="3972587"/>
            <a:ext cx="10526775" cy="904213"/>
            <a:chOff x="827025" y="3972587"/>
            <a:chExt cx="10526775" cy="904213"/>
          </a:xfrm>
        </p:grpSpPr>
        <p:sp>
          <p:nvSpPr>
            <p:cNvPr id="9" name="body-high-threshold-answer"/>
            <p:cNvSpPr txBox="1"/>
            <p:nvPr/>
          </p:nvSpPr>
          <p:spPr>
            <a:xfrm>
              <a:off x="827025" y="3972587"/>
              <a:ext cx="10526775" cy="904213"/>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3"/>
                  </a:solidFill>
                  <a:latin typeface="+mn-lt"/>
                  <a:ea typeface="+mn-ea"/>
                  <a:cs typeface="+mn-cs"/>
                </a:rPr>
                <a:t>排名 4，前驱 4，后继不存在。</a:t>
              </a:r>
              <a:br/>
              <a:r>
                <a:rPr lang="zh-CN" sz="2200" dirty="0">
                  <a:solidFill>
                    <a:schemeClr val="accent5"/>
                  </a:solidFill>
                  <a:latin typeface="+mn-lt"/>
                  <a:ea typeface="+mn-ea"/>
                  <a:cs typeface="+mn-cs"/>
                </a:rPr>
                <a:t>若查询 0：排名 1，前驱不存在，后继 2。</a:t>
              </a:r>
            </a:p>
          </p:txBody>
        </p:sp>
      </p:grpSp>
      <p:grpSp>
        <p:nvGrpSpPr>
          <p:cNvPr id="12" name="Group 12"/>
          <p:cNvGrpSpPr/>
          <p:nvPr/>
        </p:nvGrpSpPr>
        <p:grpSpPr>
          <a:xfrm>
            <a:off x="827025" y="5382287"/>
            <a:ext cx="10526775" cy="599413"/>
            <a:chOff x="827025" y="5382287"/>
            <a:chExt cx="10526775" cy="599413"/>
          </a:xfrm>
        </p:grpSpPr>
        <p:sp>
          <p:nvSpPr>
            <p:cNvPr id="11" name="body-root-purity-question"/>
            <p:cNvSpPr txBox="1"/>
            <p:nvPr/>
          </p:nvSpPr>
          <p:spPr>
            <a:xfrm>
              <a:off x="827025" y="5382287"/>
              <a:ext cx="10526775" cy="599413"/>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连续查询两次 kth，全局 root 数组是否变化？不变化。</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8-4</a:t>
            </a:r>
          </a:p>
        </p:txBody>
      </p:sp>
      <p:sp>
        <p:nvSpPr>
          <p:cNvPr id="6" name="page-title Placeholder Carrier"/>
          <p:cNvSpPr txBox="1"/>
          <p:nvPr>
            <p:ph type="title"/>
          </p:nvPr>
        </p:nvSpPr>
        <p:spPr>
          <a:xfrm>
            <a:off x="821943" y="1511908"/>
            <a:ext cx="5632707"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三维偏序：三个条件都要满足</a:t>
            </a:r>
          </a:p>
        </p:txBody>
      </p:sp>
      <p:grpSp>
        <p:nvGrpSpPr>
          <p:cNvPr id="8" name="Group 8"/>
          <p:cNvGrpSpPr/>
          <p:nvPr/>
        </p:nvGrpSpPr>
        <p:grpSpPr>
          <a:xfrm>
            <a:off x="827025" y="2296187"/>
            <a:ext cx="10526775" cy="1344627"/>
            <a:chOff x="827025" y="2296187"/>
            <a:chExt cx="10526775" cy="1344627"/>
          </a:xfrm>
        </p:grpSpPr>
        <p:sp>
          <p:nvSpPr>
            <p:cNvPr id="7" name="body-dominance-definition"/>
            <p:cNvSpPr txBox="1"/>
            <p:nvPr/>
          </p:nvSpPr>
          <p:spPr>
            <a:xfrm>
              <a:off x="827025" y="2296187"/>
              <a:ext cx="10526775" cy="1344627"/>
            </a:xfrm>
            <a:prstGeom prst="rect">
              <a:avLst/>
            </a:prstGeom>
            <a:noFill/>
            <a:ln>
              <a:noFill/>
            </a:ln>
          </p:spPr>
          <p:txBody>
            <a:bodyPr wrap="square" lIns="0" tIns="0" rIns="0" bIns="0" anchor="t" anchorCtr="0">
              <a:noAutofit/>
            </a:bodyPr>
            <a:lstStyle/>
            <a:p>
              <a:pPr algn="l">
                <a:lnSpc>
                  <a:spcPts val="3600"/>
                </a:lnSpc>
              </a:pPr>
              <a:r>
                <a:rPr lang="zh-CN" sz="2200" dirty="0">
                  <a:solidFill>
                    <a:schemeClr val="accent5"/>
                  </a:solidFill>
                  <a:latin typeface="+mn-lt"/>
                  <a:ea typeface="+mn-ea"/>
                  <a:cs typeface="+mn-cs"/>
                </a:rPr>
                <a:t>对每个三维点 i，统计满足以下条件的其他点 j：</a:t>
              </a:r>
              <a:br/>
              <a:r>
                <a:rPr lang="zh-CN" sz="2200" dirty="0">
                  <a:solidFill>
                    <a:schemeClr val="accent3"/>
                  </a:solidFill>
                  <a:latin typeface="+mn-lt"/>
                  <a:ea typeface="+mn-ea"/>
                  <a:cs typeface="+mn-cs"/>
                </a:rPr>
                <a:t>x[j] ≤ x[i]，y[j] ≤ y[i]，z[j] ≤ z[i]，j ≠ i。</a:t>
              </a:r>
              <a:br/>
              <a:r>
                <a:rPr lang="zh-CN" sz="2200" dirty="0">
                  <a:solidFill>
                    <a:schemeClr val="accent5"/>
                  </a:solidFill>
                  <a:latin typeface="+mn-lt"/>
                  <a:ea typeface="+mn-ea"/>
                  <a:cs typeface="+mn-cs"/>
                </a:rPr>
                <a:t>记个数为 f[i]。</a:t>
              </a:r>
            </a:p>
          </p:txBody>
        </p:sp>
      </p:grpSp>
      <p:grpSp>
        <p:nvGrpSpPr>
          <p:cNvPr id="10" name="Group 10"/>
          <p:cNvGrpSpPr/>
          <p:nvPr/>
        </p:nvGrpSpPr>
        <p:grpSpPr>
          <a:xfrm>
            <a:off x="827025" y="4124987"/>
            <a:ext cx="10526775" cy="849327"/>
            <a:chOff x="827025" y="4124987"/>
            <a:chExt cx="10526775" cy="849327"/>
          </a:xfrm>
        </p:grpSpPr>
        <p:sp>
          <p:nvSpPr>
            <p:cNvPr id="9" name="body-histogram-output"/>
            <p:cNvSpPr txBox="1"/>
            <p:nvPr/>
          </p:nvSpPr>
          <p:spPr>
            <a:xfrm>
              <a:off x="827025" y="412498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输出 f=0、1、…、n−1 分别对应多少个点。</a:t>
              </a:r>
              <a:br/>
              <a:r>
                <a:rPr lang="zh-CN" sz="2200" dirty="0">
                  <a:solidFill>
                    <a:schemeClr val="accent5"/>
                  </a:solidFill>
                  <a:latin typeface="+mn-lt"/>
                  <a:ea typeface="+mn-ea"/>
                  <a:cs typeface="+mn-cs"/>
                </a:rPr>
                <a:t>直接检查所有有序点对，需要 O(n²)。</a:t>
              </a:r>
            </a:p>
          </p:txBody>
        </p:sp>
      </p:grpSp>
      <p:grpSp>
        <p:nvGrpSpPr>
          <p:cNvPr id="12" name="Group 12"/>
          <p:cNvGrpSpPr/>
          <p:nvPr/>
        </p:nvGrpSpPr>
        <p:grpSpPr>
          <a:xfrm>
            <a:off x="828549" y="5481347"/>
            <a:ext cx="10525251" cy="471778"/>
            <a:chOff x="828549" y="5481347"/>
            <a:chExt cx="10525251" cy="471778"/>
          </a:xfrm>
        </p:grpSpPr>
        <p:sp>
          <p:nvSpPr>
            <p:cNvPr id="11" name="body-dominance-limits"/>
            <p:cNvSpPr txBox="1"/>
            <p:nvPr/>
          </p:nvSpPr>
          <p:spPr>
            <a:xfrm>
              <a:off x="828549" y="5481347"/>
              <a:ext cx="10525251" cy="471778"/>
            </a:xfrm>
            <a:prstGeom prst="rect">
              <a:avLst/>
            </a:prstGeom>
            <a:noFill/>
            <a:ln>
              <a:noFill/>
            </a:ln>
          </p:spPr>
          <p:txBody>
            <a:bodyPr wrap="square" lIns="0" tIns="0" rIns="0" bIns="0" anchor="t" anchorCtr="0">
              <a:noAutofit/>
            </a:bodyPr>
            <a:lstStyle/>
            <a:p>
              <a:pPr algn="l"/>
              <a:r>
                <a:rPr lang="zh-CN" sz="1900" dirty="0">
                  <a:solidFill>
                    <a:schemeClr val="accent6"/>
                  </a:solidFill>
                  <a:latin typeface="+mn-lt"/>
                  <a:ea typeface="+mn-ea"/>
                  <a:cs typeface="+mn-cs"/>
                </a:rPr>
                <a:t>P3810 / J0804；n ≤ 100000，所有坐标在 [1,k]，k ≤ 200000。</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8-4</a:t>
            </a:r>
          </a:p>
        </p:txBody>
      </p:sp>
      <p:sp>
        <p:nvSpPr>
          <p:cNvPr id="6" name="page-title Placeholder Carrier"/>
          <p:cNvSpPr txBox="1"/>
          <p:nvPr>
            <p:ph type="title"/>
          </p:nvPr>
        </p:nvSpPr>
        <p:spPr>
          <a:xfrm>
            <a:off x="821943" y="1511908"/>
            <a:ext cx="5481932"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先按 z 排序，消去一个条件</a:t>
            </a:r>
          </a:p>
        </p:txBody>
      </p:sp>
      <p:grpSp>
        <p:nvGrpSpPr>
          <p:cNvPr id="8" name="Group 8"/>
          <p:cNvGrpSpPr/>
          <p:nvPr/>
        </p:nvGrpSpPr>
        <p:grpSpPr>
          <a:xfrm>
            <a:off x="827025" y="2381912"/>
            <a:ext cx="10526775" cy="849327"/>
            <a:chOff x="827025" y="2381912"/>
            <a:chExt cx="10526775" cy="849327"/>
          </a:xfrm>
        </p:grpSpPr>
        <p:sp>
          <p:nvSpPr>
            <p:cNvPr id="7" name="body-sort-z"/>
            <p:cNvSpPr txBox="1"/>
            <p:nvPr/>
          </p:nvSpPr>
          <p:spPr>
            <a:xfrm>
              <a:off x="827025" y="2381912"/>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处理当前 z 时，让结构包含且仅包含 z 不大的点。</a:t>
              </a:r>
              <a:br/>
              <a:r>
                <a:rPr lang="zh-CN" sz="2200" dirty="0">
                  <a:solidFill>
                    <a:schemeClr val="accent5"/>
                  </a:solidFill>
                  <a:latin typeface="+mn-lt"/>
                  <a:ea typeface="+mn-ea"/>
                  <a:cs typeface="+mn-cs"/>
                </a:rPr>
                <a:t>这些点已经满足第三个条件。</a:t>
              </a:r>
            </a:p>
          </p:txBody>
        </p:sp>
      </p:grpSp>
      <p:grpSp>
        <p:nvGrpSpPr>
          <p:cNvPr id="10" name="Group 10"/>
          <p:cNvGrpSpPr/>
          <p:nvPr/>
        </p:nvGrpSpPr>
        <p:grpSpPr>
          <a:xfrm>
            <a:off x="827025" y="3705887"/>
            <a:ext cx="10526775" cy="1306527"/>
            <a:chOff x="827025" y="3705887"/>
            <a:chExt cx="10526775" cy="1306527"/>
          </a:xfrm>
        </p:grpSpPr>
        <p:sp>
          <p:nvSpPr>
            <p:cNvPr id="9" name="body-remaining-rectangle"/>
            <p:cNvSpPr txBox="1"/>
            <p:nvPr/>
          </p:nvSpPr>
          <p:spPr>
            <a:xfrm>
              <a:off x="827025" y="3705887"/>
              <a:ext cx="10526775" cy="1306527"/>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余下问题：有多少点同时满足 x ≤ x[i]、y ≤ y[i]？</a:t>
              </a:r>
              <a:br/>
              <a:r>
                <a:rPr lang="zh-CN" sz="2200" dirty="0">
                  <a:solidFill>
                    <a:schemeClr val="accent3"/>
                  </a:solidFill>
                  <a:latin typeface="+mn-lt"/>
                  <a:ea typeface="+mn-ea"/>
                  <a:cs typeface="+mn-cs"/>
                </a:rPr>
                <a:t>外层 BIT 管 x，内层权值线段树管 y。</a:t>
              </a:r>
              <a:br/>
              <a:r>
                <a:rPr lang="zh-CN" sz="2200" dirty="0">
                  <a:solidFill>
                    <a:schemeClr val="accent5"/>
                  </a:solidFill>
                  <a:latin typeface="+mn-lt"/>
                  <a:ea typeface="+mn-ea"/>
                  <a:cs typeface="+mn-cs"/>
                </a:rPr>
                <a:t>两层前缀查询得到左下矩形中的点数。</a:t>
              </a:r>
            </a:p>
          </p:txBody>
        </p:sp>
      </p:grpSp>
      <p:grpSp>
        <p:nvGrpSpPr>
          <p:cNvPr id="12" name="Group 12"/>
          <p:cNvGrpSpPr/>
          <p:nvPr/>
        </p:nvGrpSpPr>
        <p:grpSpPr>
          <a:xfrm>
            <a:off x="827025" y="5401337"/>
            <a:ext cx="10526775" cy="561313"/>
            <a:chOff x="827025" y="5401337"/>
            <a:chExt cx="10526775" cy="561313"/>
          </a:xfrm>
        </p:grpSpPr>
        <p:sp>
          <p:nvSpPr>
            <p:cNvPr id="11" name="body-remove-self"/>
            <p:cNvSpPr txBox="1"/>
            <p:nvPr/>
          </p:nvSpPr>
          <p:spPr>
            <a:xfrm>
              <a:off x="827025" y="5401337"/>
              <a:ext cx="10526775" cy="561313"/>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当前点也满足所有条件，查询结果最后减去自己一次。</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8-4</a:t>
            </a:r>
          </a:p>
        </p:txBody>
      </p:sp>
      <p:sp>
        <p:nvSpPr>
          <p:cNvPr id="6" name="page-title Placeholder Carrier"/>
          <p:cNvSpPr txBox="1"/>
          <p:nvPr>
            <p:ph type="title"/>
          </p:nvPr>
        </p:nvSpPr>
        <p:spPr>
          <a:xfrm>
            <a:off x="821943" y="1511908"/>
            <a:ext cx="735584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两个点互不支配，大点能同时看到它们</a:t>
            </a:r>
          </a:p>
        </p:txBody>
      </p:sp>
      <p:grpSp>
        <p:nvGrpSpPr>
          <p:cNvPr id="8" name="Group 8"/>
          <p:cNvGrpSpPr/>
          <p:nvPr/>
        </p:nvGrpSpPr>
        <p:grpSpPr>
          <a:xfrm>
            <a:off x="827025" y="2429537"/>
            <a:ext cx="10526775" cy="1056613"/>
            <a:chOff x="827025" y="2429537"/>
            <a:chExt cx="10526775" cy="1056613"/>
          </a:xfrm>
        </p:grpSpPr>
        <p:sp>
          <p:nvSpPr>
            <p:cNvPr id="7" name="body-three-points"/>
            <p:cNvSpPr txBox="1"/>
            <p:nvPr/>
          </p:nvSpPr>
          <p:spPr>
            <a:xfrm>
              <a:off x="827025" y="2429537"/>
              <a:ext cx="10526775" cy="1056613"/>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例如：A=(1,2,1)，B=(2,1,1)，C=(2,2,2)。</a:t>
              </a:r>
              <a:br/>
              <a:r>
                <a:rPr lang="zh-CN" sz="2200" dirty="0">
                  <a:solidFill>
                    <a:schemeClr val="accent5"/>
                  </a:solidFill>
                  <a:latin typeface="+mn-lt"/>
                  <a:ea typeface="+mn-ea"/>
                  <a:cs typeface="+mn-cs"/>
                </a:rPr>
                <a:t>A 的 x 较小、y 较大；A 与 B 互不满足全部条件。</a:t>
              </a:r>
            </a:p>
          </p:txBody>
        </p:sp>
      </p:grpSp>
      <p:grpSp>
        <p:nvGrpSpPr>
          <p:cNvPr id="10" name="Group 10"/>
          <p:cNvGrpSpPr/>
          <p:nvPr/>
        </p:nvGrpSpPr>
        <p:grpSpPr>
          <a:xfrm>
            <a:off x="827025" y="3905912"/>
            <a:ext cx="10526775" cy="885163"/>
            <a:chOff x="827025" y="3905912"/>
            <a:chExt cx="10526775" cy="885163"/>
          </a:xfrm>
        </p:grpSpPr>
        <p:sp>
          <p:nvSpPr>
            <p:cNvPr id="9" name="body-point-results"/>
            <p:cNvSpPr txBox="1"/>
            <p:nvPr/>
          </p:nvSpPr>
          <p:spPr>
            <a:xfrm>
              <a:off x="827025" y="3905912"/>
              <a:ext cx="10526775" cy="885163"/>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3"/>
                  </a:solidFill>
                  <a:latin typeface="+mn-lt"/>
                  <a:ea typeface="+mn-ea"/>
                  <a:cs typeface="+mn-cs"/>
                </a:rPr>
                <a:t>A：f=0；B：f=0。</a:t>
              </a:r>
              <a:br/>
              <a:r>
                <a:rPr lang="zh-CN" sz="2200" dirty="0">
                  <a:solidFill>
                    <a:schemeClr val="accent3"/>
                  </a:solidFill>
                  <a:latin typeface="+mn-lt"/>
                  <a:ea typeface="+mn-ea"/>
                  <a:cs typeface="+mn-cs"/>
                </a:rPr>
                <a:t>C：二维前缀包含 A、B、C，减去自己后 f=2。</a:t>
              </a:r>
            </a:p>
          </p:txBody>
        </p:sp>
      </p:grpSp>
      <p:grpSp>
        <p:nvGrpSpPr>
          <p:cNvPr id="12" name="Group 12"/>
          <p:cNvGrpSpPr/>
          <p:nvPr/>
        </p:nvGrpSpPr>
        <p:grpSpPr>
          <a:xfrm>
            <a:off x="827025" y="5344187"/>
            <a:ext cx="10526775" cy="647038"/>
            <a:chOff x="827025" y="5344187"/>
            <a:chExt cx="10526775" cy="647038"/>
          </a:xfrm>
        </p:grpSpPr>
        <p:sp>
          <p:nvSpPr>
            <p:cNvPr id="11" name="body-distribution"/>
            <p:cNvSpPr txBox="1"/>
            <p:nvPr/>
          </p:nvSpPr>
          <p:spPr>
            <a:xfrm>
              <a:off x="827025" y="5344187"/>
              <a:ext cx="10526775" cy="647038"/>
            </a:xfrm>
            <a:prstGeom prst="rect">
              <a:avLst/>
            </a:prstGeom>
            <a:noFill/>
            <a:ln>
              <a:noFill/>
            </a:ln>
          </p:spPr>
          <p:txBody>
            <a:bodyPr wrap="square" lIns="0" tIns="0" rIns="0" bIns="0" anchor="t" anchorCtr="0">
              <a:noAutofit/>
            </a:bodyPr>
            <a:lstStyle/>
            <a:p>
              <a:pPr algn="l"/>
              <a:r>
                <a:rPr lang="zh-CN" sz="2200" dirty="0">
                  <a:solidFill>
                    <a:schemeClr val="accent5"/>
                  </a:solidFill>
                  <a:latin typeface="+mn-lt"/>
                  <a:ea typeface="+mn-ea"/>
                  <a:cs typeface="+mn-cs"/>
                </a:rPr>
                <a:t>因此 f=0、1、2 的点数依次为 2、0、1。</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8-4</a:t>
            </a:r>
          </a:p>
        </p:txBody>
      </p:sp>
      <p:sp>
        <p:nvSpPr>
          <p:cNvPr id="6" name="page-title Placeholder Carrier"/>
          <p:cNvSpPr txBox="1"/>
          <p:nvPr>
            <p:ph type="title"/>
          </p:nvPr>
        </p:nvSpPr>
        <p:spPr>
          <a:xfrm>
            <a:off x="821943" y="1511908"/>
            <a:ext cx="610656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相同 z：整批插入，再整批查询</a:t>
            </a:r>
          </a:p>
        </p:txBody>
      </p:sp>
      <p:grpSp>
        <p:nvGrpSpPr>
          <p:cNvPr id="8" name="Group 8"/>
          <p:cNvGrpSpPr/>
          <p:nvPr/>
        </p:nvGrpSpPr>
        <p:grpSpPr>
          <a:xfrm>
            <a:off x="827025" y="2391437"/>
            <a:ext cx="10526775" cy="849327"/>
            <a:chOff x="827025" y="2391437"/>
            <a:chExt cx="10526775" cy="849327"/>
          </a:xfrm>
        </p:grpSpPr>
        <p:sp>
          <p:nvSpPr>
            <p:cNvPr id="7" name="body-duplicate-points-case"/>
            <p:cNvSpPr txBox="1"/>
            <p:nvPr/>
          </p:nvSpPr>
          <p:spPr>
            <a:xfrm>
              <a:off x="827025" y="239143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例如：三个完全相同的点 (1,1,1)。</a:t>
              </a:r>
              <a:br/>
              <a:r>
                <a:rPr lang="zh-CN" sz="2200" dirty="0">
                  <a:solidFill>
                    <a:schemeClr val="accent5"/>
                  </a:solidFill>
                  <a:latin typeface="+mn-lt"/>
                  <a:ea typeface="+mn-ea"/>
                  <a:cs typeface="+mn-cs"/>
                </a:rPr>
                <a:t>每个点都应统计另外两个点，正确 f 值均为 2。</a:t>
              </a:r>
            </a:p>
          </p:txBody>
        </p:sp>
      </p:grpSp>
      <p:grpSp>
        <p:nvGrpSpPr>
          <p:cNvPr id="10" name="Group 10"/>
          <p:cNvGrpSpPr/>
          <p:nvPr/>
        </p:nvGrpSpPr>
        <p:grpSpPr>
          <a:xfrm>
            <a:off x="827025" y="3667787"/>
            <a:ext cx="10526775" cy="849327"/>
            <a:chOff x="827025" y="3667787"/>
            <a:chExt cx="10526775" cy="849327"/>
          </a:xfrm>
        </p:grpSpPr>
        <p:sp>
          <p:nvSpPr>
            <p:cNvPr id="9" name="body-batch-correct"/>
            <p:cNvSpPr txBox="1"/>
            <p:nvPr/>
          </p:nvSpPr>
          <p:spPr>
            <a:xfrm>
              <a:off x="827025" y="366778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3"/>
                  </a:solidFill>
                  <a:latin typeface="+mn-lt"/>
                  <a:ea typeface="+mn-ea"/>
                  <a:cs typeface="+mn-cs"/>
                </a:rPr>
                <a:t>先插入全部三个点，每次前缀查询得到 3，减 1 得 2。</a:t>
              </a:r>
              <a:br/>
              <a:r>
                <a:rPr lang="zh-CN" sz="2200" dirty="0">
                  <a:solidFill>
                    <a:schemeClr val="accent5"/>
                  </a:solidFill>
                  <a:latin typeface="+mn-lt"/>
                  <a:ea typeface="+mn-ea"/>
                  <a:cs typeface="+mn-cs"/>
                </a:rPr>
                <a:t>相同 z 的点满足 ≤，必须能够互相贡献。</a:t>
              </a:r>
            </a:p>
          </p:txBody>
        </p:sp>
      </p:grpSp>
      <p:grpSp>
        <p:nvGrpSpPr>
          <p:cNvPr id="12" name="Group 12"/>
          <p:cNvGrpSpPr/>
          <p:nvPr/>
        </p:nvGrpSpPr>
        <p:grpSpPr>
          <a:xfrm>
            <a:off x="827025" y="5029862"/>
            <a:ext cx="10526775" cy="923263"/>
            <a:chOff x="827025" y="5029862"/>
            <a:chExt cx="10526775" cy="923263"/>
          </a:xfrm>
        </p:grpSpPr>
        <p:sp>
          <p:nvSpPr>
            <p:cNvPr id="11" name="body-batch-wrong"/>
            <p:cNvSpPr txBox="1"/>
            <p:nvPr/>
          </p:nvSpPr>
          <p:spPr>
            <a:xfrm>
              <a:off x="827025" y="5029862"/>
              <a:ext cx="10526775" cy="923263"/>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若逐个先查后插，会依次得到 0、1、2，答案依赖处理顺序。</a:t>
              </a:r>
              <a:br/>
              <a:r>
                <a:rPr lang="zh-CN" sz="2200" dirty="0">
                  <a:solidFill>
                    <a:schemeClr val="accent5"/>
                  </a:solidFill>
                  <a:latin typeface="+mn-lt"/>
                  <a:ea typeface="+mn-ea"/>
                  <a:cs typeface="+mn-cs"/>
                </a:rPr>
                <a:t>即使合并重复坐标，也必须保存重数，不能当作一个点。</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8-4</a:t>
            </a:r>
          </a:p>
        </p:txBody>
      </p:sp>
      <p:sp>
        <p:nvSpPr>
          <p:cNvPr id="6" name="page-title Placeholder Carrier"/>
          <p:cNvSpPr txBox="1"/>
          <p:nvPr>
            <p:ph type="title"/>
          </p:nvPr>
        </p:nvSpPr>
        <p:spPr>
          <a:xfrm>
            <a:off x="821943" y="1511908"/>
            <a:ext cx="7205068"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同 z 批次：两个循环分别插入和查询</a:t>
            </a:r>
          </a:p>
        </p:txBody>
      </p:sp>
      <p:sp>
        <p:nvSpPr>
          <p:cNvPr id="9" name="textbox-z-batch-code"/>
          <p:cNvSpPr/>
          <p:nvPr/>
        </p:nvSpPr>
        <p:spPr>
          <a:xfrm>
            <a:off x="838200" y="2181225"/>
            <a:ext cx="10515600" cy="3324225"/>
          </a:xfrm>
          <a:prstGeom prst="roundRect">
            <a:avLst>
              <a:gd name="adj" fmla="val 3438"/>
            </a:avLst>
          </a:prstGeom>
          <a:solidFill>
            <a:schemeClr val="lt2"/>
          </a:solidFill>
          <a:ln>
            <a:noFill/>
          </a:ln>
        </p:spPr>
        <p:txBody>
          <a:bodyPr wrap="square" lIns="147376" tIns="66249" rIns="147376" bIns="-33473" anchor="t" anchorCtr="0">
            <a:noAutofit/>
          </a:bodyPr>
          <a:lstStyle/>
          <a:p>
            <a:pPr algn="l">
              <a:lnSpc>
                <a:spcPts val="2250"/>
              </a:lnSpc>
            </a:pPr>
            <a:r>
              <a:rPr lang="zh-CN" sz="1900" dirty="0">
                <a:solidFill>
                  <a:schemeClr val="accent5"/>
                </a:solidFill>
                <a:latin typeface="+mn-lt"/>
                <a:ea typeface="+mn-ea"/>
                <a:cs typeface="+mn-cs"/>
              </a:rPr>
              <a:t>for(int i=0;i&lt;n;) {</a:t>
            </a:r>
            <a:br/>
            <a:r>
              <a:rPr lang="zh-CN" sz="1900" dirty="0">
                <a:solidFill>
                  <a:schemeClr val="accent5"/>
                </a:solidFill>
                <a:latin typeface="+mn-lt"/>
                <a:ea typeface="+mn-ea"/>
                <a:cs typeface="+mn-cs"/>
              </a:rPr>
              <a:t xml:space="preserve">    int j=i;</a:t>
            </a:r>
            <a:br/>
            <a:r>
              <a:rPr lang="zh-CN" sz="1900" dirty="0">
                <a:solidFill>
                  <a:schemeClr val="accent5"/>
                </a:solidFill>
                <a:latin typeface="+mn-lt"/>
                <a:ea typeface="+mn-ea"/>
                <a:cs typeface="+mn-cs"/>
              </a:rPr>
              <a:t xml:space="preserve">    while(j&lt;n &amp;&amp; point[j].z==point[i].z) ++j;</a:t>
            </a:r>
            <a:br/>
            <a:r>
              <a:rPr lang="zh-CN" sz="1900" dirty="0">
                <a:solidFill>
                  <a:schemeClr val="accent5"/>
                </a:solidFill>
                <a:latin typeface="+mn-lt"/>
                <a:ea typeface="+mn-ea"/>
                <a:cs typeface="+mn-cs"/>
              </a:rPr>
              <a:t xml:space="preserve">    for(int t=i;t&lt;j;++t)</a:t>
            </a:r>
            <a:br/>
            <a:r>
              <a:rPr lang="zh-CN" sz="1900" dirty="0">
                <a:solidFill>
                  <a:schemeClr val="accent5"/>
                </a:solidFill>
                <a:latin typeface="+mn-lt"/>
                <a:ea typeface="+mn-ea"/>
                <a:cs typeface="+mn-cs"/>
              </a:rPr>
              <a:t xml:space="preserve">        data.insert2D(point[t].x,point[t].y);</a:t>
            </a:r>
            <a:br/>
            <a:r>
              <a:rPr lang="zh-CN" sz="1900" dirty="0">
                <a:solidFill>
                  <a:schemeClr val="accent5"/>
                </a:solidFill>
                <a:latin typeface="+mn-lt"/>
                <a:ea typeface="+mn-ea"/>
                <a:cs typeface="+mn-cs"/>
              </a:rPr>
              <a:t xml:space="preserve">    for(int t=i;t&lt;j;++t) {</a:t>
            </a:r>
            <a:br/>
            <a:r>
              <a:rPr lang="zh-CN" sz="1900" dirty="0">
                <a:solidFill>
                  <a:schemeClr val="accent5"/>
                </a:solidFill>
                <a:latin typeface="+mn-lt"/>
                <a:ea typeface="+mn-ea"/>
                <a:cs typeface="+mn-cs"/>
              </a:rPr>
              <a:t xml:space="preserve">        int f=data.query2D(point[t].x,point[t].y)-1;</a:t>
            </a:r>
            <a:br/>
            <a:r>
              <a:rPr lang="zh-CN" sz="1900" dirty="0">
                <a:solidFill>
                  <a:schemeClr val="accent5"/>
                </a:solidFill>
                <a:latin typeface="+mn-lt"/>
                <a:ea typeface="+mn-ea"/>
                <a:cs typeface="+mn-cs"/>
              </a:rPr>
              <a:t xml:space="preserve">        ++histogram[f];</a:t>
            </a:r>
            <a:br/>
            <a:r>
              <a:rPr lang="zh-CN" sz="1900" dirty="0">
                <a:solidFill>
                  <a:schemeClr val="accent5"/>
                </a:solidFill>
                <a:latin typeface="+mn-lt"/>
                <a:ea typeface="+mn-ea"/>
                <a:cs typeface="+mn-cs"/>
              </a:rPr>
              <a:t xml:space="preserve">    }</a:t>
            </a:r>
            <a:br/>
            <a:r>
              <a:rPr lang="zh-CN" sz="1900" dirty="0">
                <a:solidFill>
                  <a:schemeClr val="accent5"/>
                </a:solidFill>
                <a:latin typeface="+mn-lt"/>
                <a:ea typeface="+mn-ea"/>
                <a:cs typeface="+mn-cs"/>
              </a:rPr>
              <a:t xml:space="preserve">    i=j;</a:t>
            </a:r>
            <a:br/>
            <a:r>
              <a:rPr lang="zh-CN" sz="1900" dirty="0">
                <a:solidFill>
                  <a:schemeClr val="accent5"/>
                </a:solidFill>
                <a:latin typeface="+mn-lt"/>
                <a:ea typeface="+mn-ea"/>
                <a:cs typeface="+mn-cs"/>
              </a:rPr>
              <a:t>}</a:t>
            </a:r>
          </a:p>
        </p:txBody>
      </p:sp>
      <p:grpSp>
        <p:nvGrpSpPr>
          <p:cNvPr id="11" name="Group 11"/>
          <p:cNvGrpSpPr/>
          <p:nvPr/>
        </p:nvGrpSpPr>
        <p:grpSpPr>
          <a:xfrm>
            <a:off x="828549" y="5709947"/>
            <a:ext cx="10525251" cy="371553"/>
            <a:chOff x="828549" y="5709947"/>
            <a:chExt cx="10525251" cy="371553"/>
          </a:xfrm>
        </p:grpSpPr>
        <p:sp>
          <p:nvSpPr>
            <p:cNvPr id="10" name="body-batch-loop-note"/>
            <p:cNvSpPr txBox="1"/>
            <p:nvPr/>
          </p:nvSpPr>
          <p:spPr>
            <a:xfrm>
              <a:off x="828549" y="5709947"/>
              <a:ext cx="10525251" cy="371553"/>
            </a:xfrm>
            <a:prstGeom prst="rect">
              <a:avLst/>
            </a:prstGeom>
            <a:noFill/>
            <a:ln>
              <a:noFill/>
            </a:ln>
          </p:spPr>
          <p:txBody>
            <a:bodyPr wrap="square" lIns="0" tIns="0" rIns="0" bIns="0" anchor="t" anchorCtr="0">
              <a:noAutofit/>
            </a:bodyPr>
            <a:lstStyle/>
            <a:p>
              <a:pPr algn="l"/>
              <a:r>
                <a:rPr lang="zh-CN" sz="1900" dirty="0">
                  <a:solidFill>
                    <a:schemeClr val="accent6"/>
                  </a:solidFill>
                  <a:latin typeface="+mn-lt"/>
                  <a:ea typeface="+mn-ea"/>
                  <a:cs typeface="+mn-cs"/>
                </a:rPr>
                <a:t>运行前按 z 排序；最后依次输出 histogram[0..n−1]。</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8-4</a:t>
            </a:r>
          </a:p>
        </p:txBody>
      </p:sp>
      <p:sp>
        <p:nvSpPr>
          <p:cNvPr id="6" name="page-title Placeholder Carrier"/>
          <p:cNvSpPr txBox="1"/>
          <p:nvPr>
            <p:ph type="title"/>
          </p:nvPr>
        </p:nvSpPr>
        <p:spPr>
          <a:xfrm>
            <a:off x="821943" y="1511908"/>
            <a:ext cx="740135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二维前缀：x 沿 BIT 走，内树查询 y</a:t>
            </a:r>
          </a:p>
        </p:txBody>
      </p:sp>
      <p:sp>
        <p:nvSpPr>
          <p:cNvPr id="9" name="textbox-insert2d"/>
          <p:cNvSpPr/>
          <p:nvPr/>
        </p:nvSpPr>
        <p:spPr>
          <a:xfrm>
            <a:off x="838200" y="2200275"/>
            <a:ext cx="10515600" cy="1400175"/>
          </a:xfrm>
          <a:prstGeom prst="roundRect">
            <a:avLst>
              <a:gd name="adj" fmla="val 8163"/>
            </a:avLst>
          </a:prstGeom>
          <a:solidFill>
            <a:schemeClr val="lt2"/>
          </a:solidFill>
          <a:ln>
            <a:noFill/>
          </a:ln>
        </p:spPr>
        <p:txBody>
          <a:bodyPr wrap="square" lIns="147373" tIns="66246" rIns="147373" bIns="-33476" anchor="t" anchorCtr="0">
            <a:noAutofit/>
          </a:bodyPr>
          <a:lstStyle/>
          <a:p>
            <a:pPr algn="l">
              <a:lnSpc>
                <a:spcPts val="2325"/>
              </a:lnSpc>
            </a:pPr>
            <a:r>
              <a:rPr lang="zh-CN" sz="1900" dirty="0">
                <a:solidFill>
                  <a:schemeClr val="accent5"/>
                </a:solidFill>
                <a:latin typeface="+mn-lt"/>
                <a:ea typeface="+mn-ea"/>
                <a:cs typeface="+mn-cs"/>
              </a:rPr>
              <a:t>void insert2D(int x,int y) {</a:t>
            </a:r>
            <a:br/>
            <a:r>
              <a:rPr lang="zh-CN" sz="1900" dirty="0">
                <a:solidFill>
                  <a:schemeClr val="accent5"/>
                </a:solidFill>
                <a:latin typeface="+mn-lt"/>
                <a:ea typeface="+mn-ea"/>
                <a:cs typeface="+mn-cs"/>
              </a:rPr>
              <a:t xml:space="preserve">    for(int i=x;i&lt;=bound;i+=i&amp;-i)</a:t>
            </a:r>
            <a:br/>
            <a:r>
              <a:rPr lang="zh-CN" sz="1900" dirty="0">
                <a:solidFill>
                  <a:schemeClr val="accent5"/>
                </a:solidFill>
                <a:latin typeface="+mn-lt"/>
                <a:ea typeface="+mn-ea"/>
                <a:cs typeface="+mn-cs"/>
              </a:rPr>
              <a:t xml:space="preserve">        root[i]=insert(root[i],1,bound,y);</a:t>
            </a:r>
            <a:br/>
            <a:r>
              <a:rPr lang="zh-CN" sz="1900" dirty="0">
                <a:solidFill>
                  <a:schemeClr val="accent5"/>
                </a:solidFill>
                <a:latin typeface="+mn-lt"/>
                <a:ea typeface="+mn-ea"/>
                <a:cs typeface="+mn-cs"/>
              </a:rPr>
              <a:t>}</a:t>
            </a:r>
          </a:p>
        </p:txBody>
      </p:sp>
      <p:sp>
        <p:nvSpPr>
          <p:cNvPr id="12" name="textbox-query2d"/>
          <p:cNvSpPr/>
          <p:nvPr/>
        </p:nvSpPr>
        <p:spPr>
          <a:xfrm>
            <a:off x="838200" y="3867150"/>
            <a:ext cx="10515600" cy="1714500"/>
          </a:xfrm>
          <a:prstGeom prst="roundRect">
            <a:avLst>
              <a:gd name="adj" fmla="val 6667"/>
            </a:avLst>
          </a:prstGeom>
          <a:solidFill>
            <a:schemeClr val="lt2"/>
          </a:solidFill>
          <a:ln>
            <a:noFill/>
          </a:ln>
        </p:spPr>
        <p:txBody>
          <a:bodyPr wrap="square" lIns="147370" tIns="66243" rIns="147370" bIns="-33479" anchor="t" anchorCtr="0">
            <a:noAutofit/>
          </a:bodyPr>
          <a:lstStyle/>
          <a:p>
            <a:pPr algn="l">
              <a:lnSpc>
                <a:spcPts val="2325"/>
              </a:lnSpc>
            </a:pPr>
            <a:r>
              <a:rPr lang="zh-CN" sz="1900" dirty="0">
                <a:solidFill>
                  <a:schemeClr val="accent5"/>
                </a:solidFill>
                <a:latin typeface="+mn-lt"/>
                <a:ea typeface="+mn-ea"/>
                <a:cs typeface="+mn-cs"/>
              </a:rPr>
              <a:t>int query2D(int x,int y) const {</a:t>
            </a:r>
            <a:br/>
            <a:r>
              <a:rPr lang="zh-CN" sz="1900" dirty="0">
                <a:solidFill>
                  <a:schemeClr val="accent5"/>
                </a:solidFill>
                <a:latin typeface="+mn-lt"/>
                <a:ea typeface="+mn-ea"/>
                <a:cs typeface="+mn-cs"/>
              </a:rPr>
              <a:t xml:space="preserve">    int answer=0;</a:t>
            </a:r>
            <a:br/>
            <a:r>
              <a:rPr lang="zh-CN" sz="1900" dirty="0">
                <a:solidFill>
                  <a:schemeClr val="accent5"/>
                </a:solidFill>
                <a:latin typeface="+mn-lt"/>
                <a:ea typeface="+mn-ea"/>
                <a:cs typeface="+mn-cs"/>
              </a:rPr>
              <a:t xml:space="preserve">    for(int i=x;i&gt;0;i-=i&amp;-i) answer+=prefix(root[i],1,bound,y);</a:t>
            </a:r>
            <a:br/>
            <a:r>
              <a:rPr lang="zh-CN" sz="1900" dirty="0">
                <a:solidFill>
                  <a:schemeClr val="accent5"/>
                </a:solidFill>
                <a:latin typeface="+mn-lt"/>
                <a:ea typeface="+mn-ea"/>
                <a:cs typeface="+mn-cs"/>
              </a:rPr>
              <a:t xml:space="preserve">    return answer;</a:t>
            </a:r>
            <a:br/>
            <a:r>
              <a:rPr lang="zh-CN" sz="1900" dirty="0">
                <a:solidFill>
                  <a:schemeClr val="accent5"/>
                </a:solidFill>
                <a:latin typeface="+mn-lt"/>
                <a:ea typeface="+mn-ea"/>
                <a:cs typeface="+mn-cs"/>
              </a:rPr>
              <a:t>}</a:t>
            </a:r>
          </a:p>
        </p:txBody>
      </p:sp>
      <p:grpSp>
        <p:nvGrpSpPr>
          <p:cNvPr id="14" name="Group 14"/>
          <p:cNvGrpSpPr/>
          <p:nvPr/>
        </p:nvGrpSpPr>
        <p:grpSpPr>
          <a:xfrm>
            <a:off x="828549" y="5728997"/>
            <a:ext cx="10525251" cy="371553"/>
            <a:chOff x="828549" y="5728997"/>
            <a:chExt cx="10525251" cy="371553"/>
          </a:xfrm>
        </p:grpSpPr>
        <p:sp>
          <p:nvSpPr>
            <p:cNvPr id="13" name="body-axis-note"/>
            <p:cNvSpPr txBox="1"/>
            <p:nvPr/>
          </p:nvSpPr>
          <p:spPr>
            <a:xfrm>
              <a:off x="828549" y="5728997"/>
              <a:ext cx="10525251" cy="371553"/>
            </a:xfrm>
            <a:prstGeom prst="rect">
              <a:avLst/>
            </a:prstGeom>
            <a:noFill/>
            <a:ln>
              <a:noFill/>
            </a:ln>
          </p:spPr>
          <p:txBody>
            <a:bodyPr wrap="square" lIns="0" tIns="0" rIns="0" bIns="0" anchor="t" anchorCtr="0">
              <a:noAutofit/>
            </a:bodyPr>
            <a:lstStyle/>
            <a:p>
              <a:pPr algn="l"/>
              <a:r>
                <a:rPr lang="zh-CN" sz="1900" dirty="0">
                  <a:solidFill>
                    <a:schemeClr val="accent6"/>
                  </a:solidFill>
                  <a:latin typeface="+mn-lt"/>
                  <a:ea typeface="+mn-ea"/>
                  <a:cs typeface="+mn-cs"/>
                </a:rPr>
                <a:t>bound=k；内树的 prefix 求 y 坐标不超过阈值的点数。</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8-4</a:t>
            </a:r>
          </a:p>
        </p:txBody>
      </p:sp>
      <p:sp>
        <p:nvSpPr>
          <p:cNvPr id="6" name="page-title Placeholder Carrier"/>
          <p:cNvSpPr txBox="1"/>
          <p:nvPr>
            <p:ph type="title"/>
          </p:nvPr>
        </p:nvSpPr>
        <p:spPr>
          <a:xfrm>
            <a:off x="821943" y="1511908"/>
            <a:ext cx="64942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每个合法点为什么恰好贡献一次？</a:t>
            </a:r>
          </a:p>
        </p:txBody>
      </p:sp>
      <p:grpSp>
        <p:nvGrpSpPr>
          <p:cNvPr id="8" name="Group 8"/>
          <p:cNvGrpSpPr/>
          <p:nvPr/>
        </p:nvGrpSpPr>
        <p:grpSpPr>
          <a:xfrm>
            <a:off x="827025" y="2334287"/>
            <a:ext cx="10526775" cy="1744677"/>
            <a:chOff x="827025" y="2334287"/>
            <a:chExt cx="10526775" cy="1744677"/>
          </a:xfrm>
        </p:grpSpPr>
        <p:sp>
          <p:nvSpPr>
            <p:cNvPr id="7" name="body-three-conditions-proof"/>
            <p:cNvSpPr txBox="1"/>
            <p:nvPr/>
          </p:nvSpPr>
          <p:spPr>
            <a:xfrm>
              <a:off x="827025" y="2334287"/>
              <a:ext cx="10526775" cy="1744677"/>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按 z 处理批次：结构仅含 z ≤ z[i] 的点。</a:t>
              </a:r>
              <a:br/>
              <a:r>
                <a:rPr lang="zh-CN" sz="2200" dirty="0">
                  <a:solidFill>
                    <a:schemeClr val="accent5"/>
                  </a:solidFill>
                  <a:latin typeface="+mn-lt"/>
                  <a:ea typeface="+mn-ea"/>
                  <a:cs typeface="+mn-cs"/>
                </a:rPr>
                <a:t>外层 BIT 的不交前缀块：筛出 x ≤ x[i]，不重不漏。</a:t>
              </a:r>
              <a:br/>
              <a:r>
                <a:rPr lang="zh-CN" sz="2200" dirty="0">
                  <a:solidFill>
                    <a:schemeClr val="accent5"/>
                  </a:solidFill>
                  <a:latin typeface="+mn-lt"/>
                  <a:ea typeface="+mn-ea"/>
                  <a:cs typeface="+mn-cs"/>
                </a:rPr>
                <a:t>内层值域前缀：再筛出 y ≤ y[i]。</a:t>
              </a:r>
              <a:br/>
              <a:r>
                <a:rPr lang="zh-CN" sz="2200" dirty="0">
                  <a:solidFill>
                    <a:schemeClr val="accent3"/>
                  </a:solidFill>
                  <a:latin typeface="+mn-lt"/>
                  <a:ea typeface="+mn-ea"/>
                  <a:cs typeface="+mn-cs"/>
                </a:rPr>
                <a:t>最后减自身 1；其他重复坐标的点仍分别贡献。</a:t>
              </a:r>
            </a:p>
          </p:txBody>
        </p:sp>
      </p:grpSp>
      <p:grpSp>
        <p:nvGrpSpPr>
          <p:cNvPr id="10" name="Group 10"/>
          <p:cNvGrpSpPr/>
          <p:nvPr/>
        </p:nvGrpSpPr>
        <p:grpSpPr>
          <a:xfrm>
            <a:off x="827025" y="4572662"/>
            <a:ext cx="10526775" cy="923263"/>
            <a:chOff x="827025" y="4572662"/>
            <a:chExt cx="10526775" cy="923263"/>
          </a:xfrm>
        </p:grpSpPr>
        <p:sp>
          <p:nvSpPr>
            <p:cNvPr id="9" name="body-dominance-cost"/>
            <p:cNvSpPr txBox="1"/>
            <p:nvPr/>
          </p:nvSpPr>
          <p:spPr>
            <a:xfrm>
              <a:off x="827025" y="4572662"/>
              <a:ext cx="10526775" cy="923263"/>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每点插入和查询各 O(log² k)，总时间 O(n log² k)。</a:t>
              </a:r>
              <a:br/>
              <a:r>
                <a:rPr lang="zh-CN" sz="2200" dirty="0">
                  <a:solidFill>
                    <a:schemeClr val="accent5"/>
                  </a:solidFill>
                  <a:latin typeface="+mn-lt"/>
                  <a:ea typeface="+mn-ea"/>
                  <a:cs typeface="+mn-cs"/>
                </a:rPr>
                <a:t>动态结点数的上界为 O(n log² k)。</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39743"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例 8-4</a:t>
            </a:r>
          </a:p>
        </p:txBody>
      </p:sp>
      <p:sp>
        <p:nvSpPr>
          <p:cNvPr id="6" name="page-title Placeholder Carrier"/>
          <p:cNvSpPr txBox="1"/>
          <p:nvPr>
            <p:ph type="title"/>
          </p:nvPr>
        </p:nvSpPr>
        <p:spPr>
          <a:xfrm>
            <a:off x="821943" y="1511908"/>
            <a:ext cx="6494275"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改成严格小于，顺序还能照抄吗？</a:t>
            </a:r>
          </a:p>
        </p:txBody>
      </p:sp>
      <p:grpSp>
        <p:nvGrpSpPr>
          <p:cNvPr id="8" name="Group 8"/>
          <p:cNvGrpSpPr/>
          <p:nvPr/>
        </p:nvGrpSpPr>
        <p:grpSpPr>
          <a:xfrm>
            <a:off x="824484" y="2489835"/>
            <a:ext cx="10529316" cy="853440"/>
            <a:chOff x="824484" y="2489835"/>
            <a:chExt cx="10529316" cy="853440"/>
          </a:xfrm>
        </p:grpSpPr>
        <p:sp>
          <p:nvSpPr>
            <p:cNvPr id="7" name="body-strict-question"/>
            <p:cNvSpPr txBox="1"/>
            <p:nvPr/>
          </p:nvSpPr>
          <p:spPr>
            <a:xfrm>
              <a:off x="824484" y="2489835"/>
              <a:ext cx="10529316" cy="853440"/>
            </a:xfrm>
            <a:prstGeom prst="rect">
              <a:avLst/>
            </a:prstGeom>
            <a:noFill/>
            <a:ln>
              <a:noFill/>
            </a:ln>
          </p:spPr>
          <p:txBody>
            <a:bodyPr wrap="square" lIns="0" tIns="0" rIns="0" bIns="0" anchor="t" anchorCtr="0">
              <a:noAutofit/>
            </a:bodyPr>
            <a:lstStyle/>
            <a:p>
              <a:pPr algn="l"/>
              <a:r>
                <a:rPr lang="zh-CN" sz="2700" dirty="0">
                  <a:solidFill>
                    <a:schemeClr val="accent1"/>
                  </a:solidFill>
                  <a:latin typeface="+mn-lt"/>
                  <a:ea typeface="+mn-ea"/>
                  <a:cs typeface="+mn-cs"/>
                </a:rPr>
                <a:t>若要求 z[j] &lt; z[i]，相同 z 能互相贡献吗？</a:t>
              </a:r>
            </a:p>
          </p:txBody>
        </p:sp>
      </p:grpSp>
      <p:grpSp>
        <p:nvGrpSpPr>
          <p:cNvPr id="10" name="Group 10"/>
          <p:cNvGrpSpPr/>
          <p:nvPr/>
        </p:nvGrpSpPr>
        <p:grpSpPr>
          <a:xfrm>
            <a:off x="827025" y="3810662"/>
            <a:ext cx="10526775" cy="904213"/>
            <a:chOff x="827025" y="3810662"/>
            <a:chExt cx="10526775" cy="904213"/>
          </a:xfrm>
        </p:grpSpPr>
        <p:sp>
          <p:nvSpPr>
            <p:cNvPr id="9" name="body-strict-answer"/>
            <p:cNvSpPr txBox="1"/>
            <p:nvPr/>
          </p:nvSpPr>
          <p:spPr>
            <a:xfrm>
              <a:off x="827025" y="3810662"/>
              <a:ext cx="10526775" cy="904213"/>
            </a:xfrm>
            <a:prstGeom prst="rect">
              <a:avLst/>
            </a:prstGeom>
            <a:noFill/>
            <a:ln>
              <a:noFill/>
            </a:ln>
          </p:spPr>
          <p:txBody>
            <a:bodyPr wrap="square" lIns="0" tIns="0" rIns="0" bIns="0" anchor="t" anchorCtr="0">
              <a:noAutofit/>
            </a:bodyPr>
            <a:lstStyle/>
            <a:p>
              <a:pPr algn="l">
                <a:lnSpc>
                  <a:spcPts val="3450"/>
                </a:lnSpc>
              </a:pPr>
              <a:r>
                <a:rPr lang="zh-CN" sz="2200" dirty="0">
                  <a:solidFill>
                    <a:schemeClr val="accent5"/>
                  </a:solidFill>
                  <a:latin typeface="+mn-lt"/>
                  <a:ea typeface="+mn-ea"/>
                  <a:cs typeface="+mn-cs"/>
                </a:rPr>
                <a:t>不能。此时应该同 z 批次先查询，再整批插入。</a:t>
              </a:r>
              <a:br/>
              <a:r>
                <a:rPr lang="zh-CN" sz="2200" dirty="0">
                  <a:solidFill>
                    <a:schemeClr val="accent3"/>
                  </a:solidFill>
                  <a:latin typeface="+mn-lt"/>
                  <a:ea typeface="+mn-ea"/>
                  <a:cs typeface="+mn-cs"/>
                </a:rPr>
                <a:t>本题使用 ≤，所以先整批插入，再查询。</a:t>
              </a:r>
            </a:p>
          </p:txBody>
        </p:sp>
      </p:grpSp>
      <p:grpSp>
        <p:nvGrpSpPr>
          <p:cNvPr id="12" name="Group 12"/>
          <p:cNvGrpSpPr/>
          <p:nvPr/>
        </p:nvGrpSpPr>
        <p:grpSpPr>
          <a:xfrm>
            <a:off x="827025" y="5201312"/>
            <a:ext cx="10526775" cy="849327"/>
            <a:chOff x="827025" y="5201312"/>
            <a:chExt cx="10526775" cy="849327"/>
          </a:xfrm>
        </p:grpSpPr>
        <p:sp>
          <p:nvSpPr>
            <p:cNvPr id="11" name="body-strict-other-axes"/>
            <p:cNvSpPr txBox="1"/>
            <p:nvPr/>
          </p:nvSpPr>
          <p:spPr>
            <a:xfrm>
              <a:off x="827025" y="5201312"/>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若 x 或 y 要求严格小于，相应前缀边界也要减 1。</a:t>
              </a:r>
              <a:br/>
              <a:r>
                <a:rPr lang="zh-CN" sz="2200" dirty="0">
                  <a:solidFill>
                    <a:schemeClr val="accent5"/>
                  </a:solidFill>
                  <a:latin typeface="+mn-lt"/>
                  <a:ea typeface="+mn-ea"/>
                  <a:cs typeface="+mn-cs"/>
                </a:rPr>
                <a:t>先写比较条件，再决定处理顺序与查询边界。</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080689"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8.3</a:t>
            </a:r>
          </a:p>
        </p:txBody>
      </p:sp>
      <p:sp>
        <p:nvSpPr>
          <p:cNvPr id="6" name="section-title Placeholder Carrier"/>
          <p:cNvSpPr txBox="1"/>
          <p:nvPr>
            <p:ph type="title"/>
          </p:nvPr>
        </p:nvSpPr>
        <p:spPr>
          <a:xfrm>
            <a:off x="971550" y="2322195"/>
            <a:ext cx="3713226" cy="762000"/>
          </a:xfrm>
          <a:prstGeom prst="rect">
            <a:avLst/>
          </a:prstGeom>
          <a:noFill/>
          <a:ln>
            <a:noFill/>
          </a:ln>
        </p:spPr>
        <p:txBody>
          <a:bodyPr wrap="none" lIns="0" tIns="0" rIns="0" bIns="0" anchor="t" anchorCtr="0">
            <a:spAutoFit/>
          </a:bodyPr>
          <a:lstStyle/>
          <a:p>
            <a:pPr algn="l"/>
            <a:r>
              <a:rPr lang="zh-CN" sz="3900" b="1" dirty="0">
                <a:solidFill>
                  <a:schemeClr val="accent1"/>
                </a:solidFill>
                <a:latin typeface="+mj-lt"/>
                <a:ea typeface="+mj-ea"/>
                <a:cs typeface="+mj-cs"/>
              </a:rPr>
              <a:t>习题提示与答案</a:t>
            </a:r>
          </a:p>
        </p:txBody>
      </p:sp>
      <p:sp>
        <p:nvSpPr>
          <p:cNvPr id="7" name="section-description Placeholder Carrier"/>
          <p:cNvSpPr txBox="1"/>
          <p:nvPr>
            <p:ph type="body" idx="2"/>
          </p:nvPr>
        </p:nvSpPr>
        <p:spPr>
          <a:xfrm>
            <a:off x="1016508" y="3960495"/>
            <a:ext cx="5510784" cy="926592"/>
          </a:xfrm>
          <a:prstGeom prst="rect">
            <a:avLst/>
          </a:prstGeom>
          <a:noFill/>
          <a:ln>
            <a:noFill/>
          </a:ln>
        </p:spPr>
        <p:txBody>
          <a:bodyPr wrap="none" lIns="0" tIns="0" rIns="0" bIns="0" anchor="t" anchorCtr="0">
            <a:noAutofit/>
          </a:bodyPr>
          <a:lstStyle/>
          <a:p>
            <a:pPr algn="l" marL="0" indent="0">
              <a:lnSpc>
                <a:spcPts val="3600"/>
              </a:lnSpc>
              <a:buNone/>
            </a:pPr>
            <a:r>
              <a:rPr lang="zh-CN" sz="2400" dirty="0">
                <a:solidFill>
                  <a:schemeClr val="accent5"/>
                </a:solidFill>
                <a:latin typeface="+mn-lt"/>
                <a:ea typeface="+mn-ea"/>
                <a:cs typeface="+mn-cs"/>
              </a:rPr>
              <a:t>先写清查询对象、维护信息和转移条件。</a:t>
            </a:r>
            <a:br/>
            <a:r>
              <a:rPr lang="zh-CN" sz="2400" dirty="0">
                <a:solidFill>
                  <a:schemeClr val="accent5"/>
                </a:solidFill>
                <a:latin typeface="+mn-lt"/>
                <a:ea typeface="+mn-ea"/>
                <a:cs typeface="+mn-cs"/>
              </a:rPr>
              <a:t>再核对九道习题的关键转换与答案。</a:t>
            </a:r>
          </a:p>
        </p:txBody>
      </p:sp>
    </p:spTree>
  </p:cSld>
  <p:clrMapOvr>
    <a:masterClrMapping/>
  </p:clrMapOvr>
  <p:transition p14:dur="350">
    <p:fade/>
  </p:transition>
</p:sld>
</file>

<file path=ppt/slides/slide52.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10127"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习题 1</a:t>
            </a:r>
          </a:p>
        </p:txBody>
      </p:sp>
      <p:sp>
        <p:nvSpPr>
          <p:cNvPr id="6" name="page-title Placeholder Carrier"/>
          <p:cNvSpPr txBox="1"/>
          <p:nvPr>
            <p:ph type="title"/>
          </p:nvPr>
        </p:nvSpPr>
        <p:spPr>
          <a:xfrm>
            <a:off x="821943" y="1511908"/>
            <a:ext cx="489956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序列 · P4093 / J0805</a:t>
            </a:r>
          </a:p>
        </p:txBody>
      </p:sp>
      <p:grpSp>
        <p:nvGrpSpPr>
          <p:cNvPr id="8" name="Group 8"/>
          <p:cNvGrpSpPr/>
          <p:nvPr/>
        </p:nvGrpSpPr>
        <p:grpSpPr>
          <a:xfrm>
            <a:off x="827025" y="2391437"/>
            <a:ext cx="10526775" cy="849327"/>
            <a:chOff x="827025" y="2391437"/>
            <a:chExt cx="10526775" cy="849327"/>
          </a:xfrm>
        </p:grpSpPr>
        <p:sp>
          <p:nvSpPr>
            <p:cNvPr id="7" name="body-exercise-hint"/>
            <p:cNvSpPr txBox="1"/>
            <p:nvPr/>
          </p:nvSpPr>
          <p:spPr>
            <a:xfrm>
              <a:off x="827025" y="239143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提示：同一时刻至多一个位置发生变化。</a:t>
              </a:r>
              <a:br/>
              <a:r>
                <a:rPr lang="zh-CN" sz="2200" dirty="0">
                  <a:solidFill>
                    <a:schemeClr val="accent5"/>
                  </a:solidFill>
                  <a:latin typeface="+mn-lt"/>
                  <a:ea typeface="+mn-ea"/>
                  <a:cs typeface="+mn-cs"/>
                </a:rPr>
                <a:t>不要假设所有位置的最坏值会同时出现。</a:t>
              </a:r>
            </a:p>
          </p:txBody>
        </p:sp>
      </p:grpSp>
      <p:grpSp>
        <p:nvGrpSpPr>
          <p:cNvPr id="10" name="Group 10"/>
          <p:cNvGrpSpPr/>
          <p:nvPr/>
        </p:nvGrpSpPr>
        <p:grpSpPr>
          <a:xfrm>
            <a:off x="827025" y="3658262"/>
            <a:ext cx="10526775" cy="2304388"/>
            <a:chOff x="827025" y="3658262"/>
            <a:chExt cx="10526775" cy="2304388"/>
          </a:xfrm>
        </p:grpSpPr>
        <p:sp>
          <p:nvSpPr>
            <p:cNvPr id="9" name="body-exercise-answer"/>
            <p:cNvSpPr txBox="1"/>
            <p:nvPr/>
          </p:nvSpPr>
          <p:spPr>
            <a:xfrm>
              <a:off x="827025" y="3658262"/>
              <a:ext cx="10526775" cy="230438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3"/>
                  </a:solidFill>
                  <a:latin typeface="+mn-lt"/>
                  <a:ea typeface="+mn-ea"/>
                  <a:cs typeface="+mn-cs"/>
                </a:rPr>
                <a:t>参考答案：lo[i]、hi[i] 包含原值及所有允许的新值。</a:t>
              </a:r>
              <a:br/>
              <a:r>
                <a:rPr lang="zh-CN" sz="2200" dirty="0">
                  <a:solidFill>
                    <a:schemeClr val="accent5"/>
                  </a:solidFill>
                  <a:latin typeface="+mn-lt"/>
                  <a:ea typeface="+mn-ea"/>
                  <a:cs typeface="+mn-cs"/>
                </a:rPr>
                <a:t>j 能接到 i 前面，当且仅当：</a:t>
              </a:r>
              <a:br/>
              <a:r>
                <a:rPr lang="zh-CN" sz="2200" dirty="0">
                  <a:solidFill>
                    <a:schemeClr val="accent5"/>
                  </a:solidFill>
                  <a:latin typeface="+mn-lt"/>
                  <a:ea typeface="+mn-ea"/>
                  <a:cs typeface="+mn-cs"/>
                </a:rPr>
                <a:t>j &lt; i，a[j] ≤ lo[i]，hi[j] ≤ a[i]。</a:t>
              </a:r>
              <a:br/>
              <a:r>
                <a:rPr lang="zh-CN" sz="2200" dirty="0">
                  <a:solidFill>
                    <a:schemeClr val="accent5"/>
                  </a:solidFill>
                  <a:latin typeface="+mn-lt"/>
                  <a:ea typeface="+mn-ea"/>
                  <a:cs typeface="+mn-cs"/>
                </a:rPr>
                <a:t>dp[i] = 1 + 满足条件的最大 dp[j]。</a:t>
              </a:r>
              <a:br/>
              <a:r>
                <a:rPr lang="zh-CN" sz="2200" dirty="0">
                  <a:solidFill>
                    <a:schemeClr val="accent5"/>
                  </a:solidFill>
                  <a:latin typeface="+mn-lt"/>
                  <a:ea typeface="+mn-ea"/>
                  <a:cs typeface="+mn-cs"/>
                </a:rPr>
                <a:t>二维前缀最大值维护点 (a[j],hi[j]) 及 dp[j]。</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10127"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习题 2</a:t>
            </a:r>
          </a:p>
        </p:txBody>
      </p:sp>
      <p:sp>
        <p:nvSpPr>
          <p:cNvPr id="6" name="page-title Placeholder Carrier"/>
          <p:cNvSpPr txBox="1"/>
          <p:nvPr>
            <p:ph type="title"/>
          </p:nvPr>
        </p:nvSpPr>
        <p:spPr>
          <a:xfrm>
            <a:off x="821943" y="1511908"/>
            <a:ext cx="6191913"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动态逆序对 · P3157 / J0806</a:t>
            </a:r>
          </a:p>
        </p:txBody>
      </p:sp>
      <p:grpSp>
        <p:nvGrpSpPr>
          <p:cNvPr id="8" name="Group 8"/>
          <p:cNvGrpSpPr/>
          <p:nvPr/>
        </p:nvGrpSpPr>
        <p:grpSpPr>
          <a:xfrm>
            <a:off x="827025" y="2410487"/>
            <a:ext cx="10526775" cy="856588"/>
            <a:chOff x="827025" y="2410487"/>
            <a:chExt cx="10526775" cy="856588"/>
          </a:xfrm>
        </p:grpSpPr>
        <p:sp>
          <p:nvSpPr>
            <p:cNvPr id="7" name="body-exercise-hint"/>
            <p:cNvSpPr txBox="1"/>
            <p:nvPr/>
          </p:nvSpPr>
          <p:spPr>
            <a:xfrm>
              <a:off x="827025" y="2410487"/>
              <a:ext cx="10526775" cy="85658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提示：删除一个元素，哪些逆序对会消失？</a:t>
              </a:r>
              <a:br/>
              <a:r>
                <a:rPr lang="zh-CN" sz="2200" dirty="0">
                  <a:solidFill>
                    <a:schemeClr val="accent5"/>
                  </a:solidFill>
                  <a:latin typeface="+mn-lt"/>
                  <a:ea typeface="+mn-ea"/>
                  <a:cs typeface="+mn-cs"/>
                </a:rPr>
                <a:t>只考虑与这个元素有关的两类配对。</a:t>
              </a:r>
            </a:p>
          </p:txBody>
        </p:sp>
      </p:grpSp>
      <p:grpSp>
        <p:nvGrpSpPr>
          <p:cNvPr id="10" name="Group 10"/>
          <p:cNvGrpSpPr/>
          <p:nvPr/>
        </p:nvGrpSpPr>
        <p:grpSpPr>
          <a:xfrm>
            <a:off x="827025" y="3791612"/>
            <a:ext cx="10526775" cy="2106627"/>
            <a:chOff x="827025" y="3791612"/>
            <a:chExt cx="10526775" cy="2106627"/>
          </a:xfrm>
        </p:grpSpPr>
        <p:sp>
          <p:nvSpPr>
            <p:cNvPr id="9" name="body-exercise-answer"/>
            <p:cNvSpPr txBox="1"/>
            <p:nvPr/>
          </p:nvSpPr>
          <p:spPr>
            <a:xfrm>
              <a:off x="827025" y="3791612"/>
              <a:ext cx="10526775" cy="21066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3"/>
                  </a:solidFill>
                  <a:latin typeface="+mn-lt"/>
                  <a:ea typeface="+mn-ea"/>
                  <a:cs typeface="+mn-cs"/>
                </a:rPr>
                <a:t>参考答案：删除位置 p、值 v 时，减去</a:t>
              </a:r>
              <a:br/>
              <a:r>
                <a:rPr lang="zh-CN" sz="2200" dirty="0">
                  <a:solidFill>
                    <a:schemeClr val="accent5"/>
                  </a:solidFill>
                  <a:latin typeface="+mn-lt"/>
                  <a:ea typeface="+mn-ea"/>
                  <a:cs typeface="+mn-cs"/>
                </a:rPr>
                <a:t>左侧大于 v 的个数 + 右侧小于 v 的个数。</a:t>
              </a:r>
              <a:br/>
              <a:r>
                <a:rPr lang="zh-CN" sz="2200" dirty="0">
                  <a:solidFill>
                    <a:schemeClr val="accent5"/>
                  </a:solidFill>
                  <a:latin typeface="+mn-lt"/>
                  <a:ea typeface="+mn-ea"/>
                  <a:cs typeface="+mn-cs"/>
                </a:rPr>
                <a:t>先输出当前逆序对数，再减贡献，最后删除频数。</a:t>
              </a:r>
              <a:br/>
              <a:r>
                <a:rPr lang="zh-CN" sz="2200" dirty="0">
                  <a:solidFill>
                    <a:schemeClr val="accent5"/>
                  </a:solidFill>
                  <a:latin typeface="+mn-lt"/>
                  <a:ea typeface="+mn-ea"/>
                  <a:cs typeface="+mn-cs"/>
                </a:rPr>
                <a:t>使用 BIT 套权值树统计位置与值两个条件。</a:t>
              </a:r>
              <a:br/>
              <a:r>
                <a:rPr lang="zh-CN" sz="2200" dirty="0">
                  <a:solidFill>
                    <a:schemeClr val="accent5"/>
                  </a:solidFill>
                  <a:latin typeface="+mn-lt"/>
                  <a:ea typeface="+mn-ea"/>
                  <a:cs typeface="+mn-cs"/>
                </a:rPr>
                <a:t>逆序对总数用 64 位整数。</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10127"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习题 3</a:t>
            </a:r>
          </a:p>
        </p:txBody>
      </p:sp>
      <p:sp>
        <p:nvSpPr>
          <p:cNvPr id="6" name="page-title Placeholder Carrier"/>
          <p:cNvSpPr txBox="1"/>
          <p:nvPr>
            <p:ph type="title"/>
          </p:nvPr>
        </p:nvSpPr>
        <p:spPr>
          <a:xfrm>
            <a:off x="821943" y="1511908"/>
            <a:ext cx="576112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美味菜品 · P3293 / J0807</a:t>
            </a:r>
          </a:p>
        </p:txBody>
      </p:sp>
      <p:grpSp>
        <p:nvGrpSpPr>
          <p:cNvPr id="8" name="Group 8"/>
          <p:cNvGrpSpPr/>
          <p:nvPr/>
        </p:nvGrpSpPr>
        <p:grpSpPr>
          <a:xfrm>
            <a:off x="827025" y="2391437"/>
            <a:ext cx="10526775" cy="894688"/>
            <a:chOff x="827025" y="2391437"/>
            <a:chExt cx="10526775" cy="894688"/>
          </a:xfrm>
        </p:grpSpPr>
        <p:sp>
          <p:nvSpPr>
            <p:cNvPr id="7" name="body-exercise-hint"/>
            <p:cNvSpPr txBox="1"/>
            <p:nvPr/>
          </p:nvSpPr>
          <p:spPr>
            <a:xfrm>
              <a:off x="827025" y="2391437"/>
              <a:ext cx="10526775" cy="89468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提示：要最大化 b xor (a+x)，加法会产生进位。</a:t>
              </a:r>
              <a:br/>
              <a:r>
                <a:rPr lang="zh-CN" sz="2200" dirty="0">
                  <a:solidFill>
                    <a:schemeClr val="accent5"/>
                  </a:solidFill>
                  <a:latin typeface="+mn-lt"/>
                  <a:ea typeface="+mn-ea"/>
                  <a:cs typeface="+mn-cs"/>
                </a:rPr>
                <a:t>先考虑 y=a+x 的高位前缀对应哪个数值区间。</a:t>
              </a:r>
            </a:p>
          </p:txBody>
        </p:sp>
      </p:grpSp>
      <p:grpSp>
        <p:nvGrpSpPr>
          <p:cNvPr id="10" name="Group 10"/>
          <p:cNvGrpSpPr/>
          <p:nvPr/>
        </p:nvGrpSpPr>
        <p:grpSpPr>
          <a:xfrm>
            <a:off x="827025" y="3782087"/>
            <a:ext cx="10526775" cy="2123413"/>
            <a:chOff x="827025" y="3782087"/>
            <a:chExt cx="10526775" cy="2123413"/>
          </a:xfrm>
        </p:grpSpPr>
        <p:sp>
          <p:nvSpPr>
            <p:cNvPr id="9" name="body-exercise-answer"/>
            <p:cNvSpPr txBox="1"/>
            <p:nvPr/>
          </p:nvSpPr>
          <p:spPr>
            <a:xfrm>
              <a:off x="827025" y="3782087"/>
              <a:ext cx="10526775" cy="2123413"/>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3"/>
                  </a:solidFill>
                  <a:latin typeface="+mn-lt"/>
                  <a:ea typeface="+mn-ea"/>
                  <a:cs typeface="+mn-cs"/>
                </a:rPr>
                <a:t>参考答案：从高位到低位，优先让当前异或位为 1。</a:t>
              </a:r>
              <a:br/>
              <a:r>
                <a:rPr lang="zh-CN" sz="2200" dirty="0">
                  <a:solidFill>
                    <a:schemeClr val="accent5"/>
                  </a:solidFill>
                  <a:latin typeface="+mn-lt"/>
                  <a:ea typeface="+mn-ea"/>
                  <a:cs typeface="+mn-cs"/>
                </a:rPr>
                <a:t>希望的 y 前缀对应 [L,R]，换算为 a ∈ [L−x,R−x]。</a:t>
              </a:r>
              <a:br/>
              <a:r>
                <a:rPr lang="zh-CN" sz="2200" dirty="0">
                  <a:solidFill>
                    <a:schemeClr val="accent5"/>
                  </a:solidFill>
                  <a:latin typeface="+mn-lt"/>
                  <a:ea typeface="+mn-ea"/>
                  <a:cs typeface="+mn-cs"/>
                </a:rPr>
                <a:t>在位置 [l,r] 的持久化值域树版本差中查询是否存在。</a:t>
              </a:r>
              <a:br/>
              <a:r>
                <a:rPr lang="zh-CN" sz="2200" dirty="0">
                  <a:solidFill>
                    <a:schemeClr val="accent5"/>
                  </a:solidFill>
                  <a:latin typeface="+mn-lt"/>
                  <a:ea typeface="+mn-ea"/>
                  <a:cs typeface="+mn-cs"/>
                </a:rPr>
                <a:t>有候选就保留该位，否则选择另一位。</a:t>
              </a:r>
              <a:br/>
              <a:r>
                <a:rPr lang="zh-CN" sz="2200" dirty="0">
                  <a:solidFill>
                    <a:schemeClr val="accent5"/>
                  </a:solidFill>
                  <a:latin typeface="+mn-lt"/>
                  <a:ea typeface="+mn-ea"/>
                  <a:cs typeface="+mn-cs"/>
                </a:rPr>
                <a:t>不能忽略进位，直接对原来的 a 做异或贪心。</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10127"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习题 4</a:t>
            </a:r>
          </a:p>
        </p:txBody>
      </p:sp>
      <p:sp>
        <p:nvSpPr>
          <p:cNvPr id="6" name="page-title Placeholder Carrier"/>
          <p:cNvSpPr txBox="1"/>
          <p:nvPr>
            <p:ph type="title"/>
          </p:nvPr>
        </p:nvSpPr>
        <p:spPr>
          <a:xfrm>
            <a:off x="821943" y="1511908"/>
            <a:ext cx="601147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人行步道 · CF960F / J0808</a:t>
            </a:r>
          </a:p>
        </p:txBody>
      </p:sp>
      <p:grpSp>
        <p:nvGrpSpPr>
          <p:cNvPr id="8" name="Group 8"/>
          <p:cNvGrpSpPr/>
          <p:nvPr/>
        </p:nvGrpSpPr>
        <p:grpSpPr>
          <a:xfrm>
            <a:off x="827025" y="2391437"/>
            <a:ext cx="10526775" cy="849327"/>
            <a:chOff x="827025" y="2391437"/>
            <a:chExt cx="10526775" cy="849327"/>
          </a:xfrm>
        </p:grpSpPr>
        <p:sp>
          <p:nvSpPr>
            <p:cNvPr id="7" name="body-exercise-hint"/>
            <p:cNvSpPr txBox="1"/>
            <p:nvPr/>
          </p:nvSpPr>
          <p:spPr>
            <a:xfrm>
              <a:off x="827025" y="2391437"/>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提示：边编号与边权都必须严格递增。</a:t>
              </a:r>
              <a:br/>
              <a:r>
                <a:rPr lang="zh-CN" sz="2200" dirty="0">
                  <a:solidFill>
                    <a:schemeClr val="accent5"/>
                  </a:solidFill>
                  <a:latin typeface="+mn-lt"/>
                  <a:ea typeface="+mn-ea"/>
                  <a:cs typeface="+mn-cs"/>
                </a:rPr>
                <a:t>按输入边的顺序处理，状态还需要记住最后边权。</a:t>
              </a:r>
            </a:p>
          </p:txBody>
        </p:sp>
      </p:grpSp>
      <p:grpSp>
        <p:nvGrpSpPr>
          <p:cNvPr id="10" name="Group 10"/>
          <p:cNvGrpSpPr/>
          <p:nvPr/>
        </p:nvGrpSpPr>
        <p:grpSpPr>
          <a:xfrm>
            <a:off x="827025" y="3686837"/>
            <a:ext cx="10526775" cy="2256763"/>
            <a:chOff x="827025" y="3686837"/>
            <a:chExt cx="10526775" cy="2256763"/>
          </a:xfrm>
        </p:grpSpPr>
        <p:sp>
          <p:nvSpPr>
            <p:cNvPr id="9" name="body-exercise-answer"/>
            <p:cNvSpPr txBox="1"/>
            <p:nvPr/>
          </p:nvSpPr>
          <p:spPr>
            <a:xfrm>
              <a:off x="827025" y="3686837"/>
              <a:ext cx="10526775" cy="2256763"/>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3"/>
                  </a:solidFill>
                  <a:latin typeface="+mn-lt"/>
                  <a:ea typeface="+mn-ea"/>
                  <a:cs typeface="+mn-cs"/>
                </a:rPr>
                <a:t>参考答案：处理边 u→v、权值 w 时，</a:t>
              </a:r>
              <a:br/>
              <a:r>
                <a:rPr lang="zh-CN" sz="2200" dirty="0">
                  <a:solidFill>
                    <a:schemeClr val="accent5"/>
                  </a:solidFill>
                  <a:latin typeface="+mn-lt"/>
                  <a:ea typeface="+mn-ea"/>
                  <a:cs typeface="+mn-cs"/>
                </a:rPr>
                <a:t>先查询终点 u、末边权 &lt; w 的最优长度，再加 1。</a:t>
              </a:r>
              <a:br/>
              <a:r>
                <a:rPr lang="zh-CN" sz="2200" dirty="0">
                  <a:solidFill>
                    <a:schemeClr val="accent5"/>
                  </a:solidFill>
                  <a:latin typeface="+mn-lt"/>
                  <a:ea typeface="+mn-ea"/>
                  <a:cs typeface="+mn-cs"/>
                </a:rPr>
                <a:t>用它更新 best[v,w]，与原有值取最大。</a:t>
              </a:r>
              <a:br/>
              <a:r>
                <a:rPr lang="zh-CN" sz="2200" dirty="0">
                  <a:solidFill>
                    <a:schemeClr val="accent5"/>
                  </a:solidFill>
                  <a:latin typeface="+mn-lt"/>
                  <a:ea typeface="+mn-ea"/>
                  <a:cs typeface="+mn-cs"/>
                </a:rPr>
                <a:t>每个终点维护一棵按边权查询前缀最大值的线段树。</a:t>
              </a:r>
              <a:br/>
              <a:r>
                <a:rPr lang="zh-CN" sz="2200" dirty="0">
                  <a:solidFill>
                    <a:schemeClr val="accent5"/>
                  </a:solidFill>
                  <a:latin typeface="+mn-lt"/>
                  <a:ea typeface="+mn-ea"/>
                  <a:cs typeface="+mn-cs"/>
                </a:rPr>
                <a:t>先查询、后更新；同权边不能相接，答案取所有状态最大值。</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10127"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习题 5</a:t>
            </a:r>
          </a:p>
        </p:txBody>
      </p:sp>
      <p:sp>
        <p:nvSpPr>
          <p:cNvPr id="6" name="page-title Placeholder Carrier"/>
          <p:cNvSpPr txBox="1"/>
          <p:nvPr>
            <p:ph type="title"/>
          </p:nvPr>
        </p:nvSpPr>
        <p:spPr>
          <a:xfrm>
            <a:off x="821943" y="1511908"/>
            <a:ext cx="576112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动态排名 · P2617 / J0809</a:t>
            </a:r>
          </a:p>
        </p:txBody>
      </p:sp>
      <p:grpSp>
        <p:nvGrpSpPr>
          <p:cNvPr id="8" name="Group 8"/>
          <p:cNvGrpSpPr/>
          <p:nvPr/>
        </p:nvGrpSpPr>
        <p:grpSpPr>
          <a:xfrm>
            <a:off x="827025" y="2439062"/>
            <a:ext cx="10526775" cy="849327"/>
            <a:chOff x="827025" y="2439062"/>
            <a:chExt cx="10526775" cy="849327"/>
          </a:xfrm>
        </p:grpSpPr>
        <p:sp>
          <p:nvSpPr>
            <p:cNvPr id="7" name="body-exercise-hint"/>
            <p:cNvSpPr txBox="1"/>
            <p:nvPr/>
          </p:nvSpPr>
          <p:spPr>
            <a:xfrm>
              <a:off x="827025" y="2439062"/>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提示：例 8-3 的五种操作，这里只保留哪两种？</a:t>
              </a:r>
              <a:br/>
              <a:r>
                <a:rPr lang="zh-CN" sz="2200" dirty="0">
                  <a:solidFill>
                    <a:schemeClr val="accent5"/>
                  </a:solidFill>
                  <a:latin typeface="+mn-lt"/>
                  <a:ea typeface="+mn-ea"/>
                  <a:cs typeface="+mn-cs"/>
                </a:rPr>
                <a:t>单点修改，以及区间第 k 小。</a:t>
              </a:r>
            </a:p>
          </p:txBody>
        </p:sp>
      </p:grpSp>
      <p:grpSp>
        <p:nvGrpSpPr>
          <p:cNvPr id="10" name="Group 10"/>
          <p:cNvGrpSpPr/>
          <p:nvPr/>
        </p:nvGrpSpPr>
        <p:grpSpPr>
          <a:xfrm>
            <a:off x="827025" y="3782087"/>
            <a:ext cx="10526775" cy="2106627"/>
            <a:chOff x="827025" y="3782087"/>
            <a:chExt cx="10526775" cy="2106627"/>
          </a:xfrm>
        </p:grpSpPr>
        <p:sp>
          <p:nvSpPr>
            <p:cNvPr id="9" name="body-exercise-answer"/>
            <p:cNvSpPr txBox="1"/>
            <p:nvPr/>
          </p:nvSpPr>
          <p:spPr>
            <a:xfrm>
              <a:off x="827025" y="3782087"/>
              <a:ext cx="10526775" cy="21066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3"/>
                  </a:solidFill>
                  <a:latin typeface="+mn-lt"/>
                  <a:ea typeface="+mn-ea"/>
                  <a:cs typeface="+mn-cs"/>
                </a:rPr>
                <a:t>参考答案：离散初值与所有修改值，使用 BIT 套频数树。</a:t>
              </a:r>
              <a:br/>
              <a:r>
                <a:rPr lang="zh-CN" sz="2200" dirty="0">
                  <a:solidFill>
                    <a:schemeClr val="accent5"/>
                  </a:solidFill>
                  <a:latin typeface="+mn-lt"/>
                  <a:ea typeface="+mn-ea"/>
                  <a:cs typeface="+mn-cs"/>
                </a:rPr>
                <a:t>修改时，在相关块中删旧值、加新值。</a:t>
              </a:r>
              <a:br/>
              <a:r>
                <a:rPr lang="zh-CN" sz="2200" dirty="0">
                  <a:solidFill>
                    <a:schemeClr val="accent5"/>
                  </a:solidFill>
                  <a:latin typeface="+mn-lt"/>
                  <a:ea typeface="+mn-ea"/>
                  <a:cs typeface="+mn-cs"/>
                </a:rPr>
                <a:t>查询取两个位置前缀的正负根组，同步下降。</a:t>
              </a:r>
              <a:br/>
              <a:r>
                <a:rPr lang="zh-CN" sz="2200" dirty="0">
                  <a:solidFill>
                    <a:schemeClr val="accent5"/>
                  </a:solidFill>
                  <a:latin typeface="+mn-lt"/>
                  <a:ea typeface="+mn-ea"/>
                  <a:cs typeface="+mn-cs"/>
                </a:rPr>
                <a:t>左计数足够就左走；否则扣除左计数，再右走。</a:t>
              </a:r>
              <a:br/>
              <a:r>
                <a:rPr lang="zh-CN" sz="2200" dirty="0">
                  <a:solidFill>
                    <a:schemeClr val="accent5"/>
                  </a:solidFill>
                  <a:latin typeface="+mn-lt"/>
                  <a:ea typeface="+mn-ea"/>
                  <a:cs typeface="+mn-cs"/>
                </a:rPr>
                <a:t>单次操作 O(log n · log V)。</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10127"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习题 6</a:t>
            </a:r>
          </a:p>
        </p:txBody>
      </p:sp>
      <p:sp>
        <p:nvSpPr>
          <p:cNvPr id="6" name="page-title Placeholder Carrier"/>
          <p:cNvSpPr txBox="1"/>
          <p:nvPr>
            <p:ph type="title"/>
          </p:nvPr>
        </p:nvSpPr>
        <p:spPr>
          <a:xfrm>
            <a:off x="821943" y="1511908"/>
            <a:ext cx="6622697"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任务查询系统 · P3168 / J0810</a:t>
            </a:r>
          </a:p>
        </p:txBody>
      </p:sp>
      <p:grpSp>
        <p:nvGrpSpPr>
          <p:cNvPr id="8" name="Group 8"/>
          <p:cNvGrpSpPr/>
          <p:nvPr/>
        </p:nvGrpSpPr>
        <p:grpSpPr>
          <a:xfrm>
            <a:off x="827025" y="2372387"/>
            <a:ext cx="10526775" cy="856588"/>
            <a:chOff x="827025" y="2372387"/>
            <a:chExt cx="10526775" cy="856588"/>
          </a:xfrm>
        </p:grpSpPr>
        <p:sp>
          <p:nvSpPr>
            <p:cNvPr id="7" name="body-exercise-hint"/>
            <p:cNvSpPr txBox="1"/>
            <p:nvPr/>
          </p:nvSpPr>
          <p:spPr>
            <a:xfrm>
              <a:off x="827025" y="2372387"/>
              <a:ext cx="10526775" cy="85658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提示：任务有效时间 [s,e]，可拆成哪两个事件？</a:t>
              </a:r>
              <a:br/>
              <a:r>
                <a:rPr lang="zh-CN" sz="2200" dirty="0">
                  <a:solidFill>
                    <a:schemeClr val="accent5"/>
                  </a:solidFill>
                  <a:latin typeface="+mn-lt"/>
                  <a:ea typeface="+mn-ea"/>
                  <a:cs typeface="+mn-cs"/>
                </a:rPr>
                <a:t>在 s 加入优先级，在 e+1 删除优先级。</a:t>
              </a:r>
            </a:p>
          </p:txBody>
        </p:sp>
      </p:grpSp>
      <p:grpSp>
        <p:nvGrpSpPr>
          <p:cNvPr id="10" name="Group 10"/>
          <p:cNvGrpSpPr/>
          <p:nvPr/>
        </p:nvGrpSpPr>
        <p:grpSpPr>
          <a:xfrm>
            <a:off x="827025" y="3677312"/>
            <a:ext cx="10526775" cy="2256763"/>
            <a:chOff x="827025" y="3677312"/>
            <a:chExt cx="10526775" cy="2256763"/>
          </a:xfrm>
        </p:grpSpPr>
        <p:sp>
          <p:nvSpPr>
            <p:cNvPr id="9" name="body-exercise-answer"/>
            <p:cNvSpPr txBox="1"/>
            <p:nvPr/>
          </p:nvSpPr>
          <p:spPr>
            <a:xfrm>
              <a:off x="827025" y="3677312"/>
              <a:ext cx="10526775" cy="2256763"/>
            </a:xfrm>
            <a:prstGeom prst="rect">
              <a:avLst/>
            </a:prstGeom>
            <a:noFill/>
            <a:ln>
              <a:noFill/>
            </a:ln>
          </p:spPr>
          <p:txBody>
            <a:bodyPr wrap="square" lIns="0" tIns="0" rIns="0" bIns="0" anchor="t" anchorCtr="0">
              <a:noAutofit/>
            </a:bodyPr>
            <a:lstStyle/>
            <a:p>
              <a:pPr algn="l">
                <a:lnSpc>
                  <a:spcPts val="3225"/>
                </a:lnSpc>
              </a:pPr>
              <a:r>
                <a:rPr lang="zh-CN" sz="2200" dirty="0">
                  <a:solidFill>
                    <a:schemeClr val="accent3"/>
                  </a:solidFill>
                  <a:latin typeface="+mn-lt"/>
                  <a:ea typeface="+mn-ea"/>
                  <a:cs typeface="+mn-cs"/>
                </a:rPr>
                <a:t>参考答案：按时间建立版本，结点存任务数与优先级和。</a:t>
              </a:r>
              <a:br/>
              <a:r>
                <a:rPr lang="zh-CN" sz="2200" dirty="0">
                  <a:solidFill>
                    <a:schemeClr val="accent5"/>
                  </a:solidFill>
                  <a:latin typeface="+mn-lt"/>
                  <a:ea typeface="+mn-ea"/>
                  <a:cs typeface="+mn-cs"/>
                </a:rPr>
                <a:t>查询前 k 小和：左数量 ≥ k，继续查左侧；</a:t>
              </a:r>
              <a:br/>
              <a:r>
                <a:rPr lang="zh-CN" sz="2200" dirty="0">
                  <a:solidFill>
                    <a:schemeClr val="accent5"/>
                  </a:solidFill>
                  <a:latin typeface="+mn-lt"/>
                  <a:ea typeface="+mn-ea"/>
                  <a:cs typeface="+mn-cs"/>
                </a:rPr>
                <a:t>否则加上左侧总和，再到右侧取剩余数量。</a:t>
              </a:r>
              <a:br/>
              <a:r>
                <a:rPr lang="zh-CN" sz="2200" dirty="0">
                  <a:solidFill>
                    <a:schemeClr val="accent5"/>
                  </a:solidFill>
                  <a:latin typeface="+mn-lt"/>
                  <a:ea typeface="+mn-ea"/>
                  <a:cs typeface="+mn-cs"/>
                </a:rPr>
                <a:t>若 k 超过全部任务数，返回该版本的总和。</a:t>
              </a:r>
              <a:br/>
              <a:r>
                <a:rPr lang="zh-CN" sz="2200" dirty="0">
                  <a:solidFill>
                    <a:schemeClr val="accent5"/>
                  </a:solidFill>
                  <a:latin typeface="+mn-lt"/>
                  <a:ea typeface="+mn-ea"/>
                  <a:cs typeface="+mn-cs"/>
                </a:rPr>
                <a:t>k 的解码依赖上一答案，必须按询问顺序回答。</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10127"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习题 7</a:t>
            </a:r>
          </a:p>
        </p:txBody>
      </p:sp>
      <p:sp>
        <p:nvSpPr>
          <p:cNvPr id="6" name="page-title Placeholder Carrier"/>
          <p:cNvSpPr txBox="1"/>
          <p:nvPr>
            <p:ph type="title"/>
          </p:nvPr>
        </p:nvSpPr>
        <p:spPr>
          <a:xfrm>
            <a:off x="821943" y="1511908"/>
            <a:ext cx="489956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中值 · P2839 / J0811</a:t>
            </a:r>
          </a:p>
        </p:txBody>
      </p:sp>
      <p:grpSp>
        <p:nvGrpSpPr>
          <p:cNvPr id="8" name="Group 8"/>
          <p:cNvGrpSpPr/>
          <p:nvPr/>
        </p:nvGrpSpPr>
        <p:grpSpPr>
          <a:xfrm>
            <a:off x="827025" y="2362862"/>
            <a:ext cx="10526775" cy="849327"/>
            <a:chOff x="827025" y="2362862"/>
            <a:chExt cx="10526775" cy="849327"/>
          </a:xfrm>
        </p:grpSpPr>
        <p:sp>
          <p:nvSpPr>
            <p:cNvPr id="7" name="body-exercise-hint"/>
            <p:cNvSpPr txBox="1"/>
            <p:nvPr/>
          </p:nvSpPr>
          <p:spPr>
            <a:xfrm>
              <a:off x="827025" y="2362862"/>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提示：二分候选中位数 x，将 ≥ x 记为 +1，其余记为 −1。</a:t>
              </a:r>
              <a:br/>
              <a:r>
                <a:rPr lang="zh-CN" sz="2200" dirty="0">
                  <a:solidFill>
                    <a:schemeClr val="accent5"/>
                  </a:solidFill>
                  <a:latin typeface="+mn-lt"/>
                  <a:ea typeface="+mn-ea"/>
                  <a:cs typeface="+mn-cs"/>
                </a:rPr>
                <a:t>原题取上中位数，判定标记和 ≥ 0。</a:t>
              </a:r>
            </a:p>
          </p:txBody>
        </p:sp>
      </p:grpSp>
      <p:grpSp>
        <p:nvGrpSpPr>
          <p:cNvPr id="10" name="Group 10"/>
          <p:cNvGrpSpPr/>
          <p:nvPr/>
        </p:nvGrpSpPr>
        <p:grpSpPr>
          <a:xfrm>
            <a:off x="827025" y="3658262"/>
            <a:ext cx="10526775" cy="2294863"/>
            <a:chOff x="827025" y="3658262"/>
            <a:chExt cx="10526775" cy="2294863"/>
          </a:xfrm>
        </p:grpSpPr>
        <p:sp>
          <p:nvSpPr>
            <p:cNvPr id="9" name="body-exercise-answer"/>
            <p:cNvSpPr txBox="1"/>
            <p:nvPr/>
          </p:nvSpPr>
          <p:spPr>
            <a:xfrm>
              <a:off x="827025" y="3658262"/>
              <a:ext cx="10526775" cy="2294863"/>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3"/>
                  </a:solidFill>
                  <a:latin typeface="+mn-lt"/>
                  <a:ea typeface="+mn-ea"/>
                  <a:cs typeface="+mn-cs"/>
                </a:rPr>
                <a:t>参考答案：左端点可选 [a,b]，右端点可选 [c,d]。</a:t>
              </a:r>
              <a:br/>
              <a:r>
                <a:rPr lang="zh-CN" sz="2200" dirty="0">
                  <a:solidFill>
                    <a:schemeClr val="accent5"/>
                  </a:solidFill>
                  <a:latin typeface="+mn-lt"/>
                  <a:ea typeface="+mn-ea"/>
                  <a:cs typeface="+mn-cs"/>
                </a:rPr>
                <a:t>最优合法区间和由三部分组成：</a:t>
              </a:r>
              <a:br/>
              <a:r>
                <a:rPr lang="zh-CN" sz="2200" dirty="0">
                  <a:solidFill>
                    <a:schemeClr val="accent5"/>
                  </a:solidFill>
                  <a:latin typeface="+mn-lt"/>
                  <a:ea typeface="+mn-ea"/>
                  <a:cs typeface="+mn-cs"/>
                </a:rPr>
                <a:t>[a,b] 最大后缀 + [b+1,c−1] 总和 + [c,d] 最大前缀。</a:t>
              </a:r>
              <a:br/>
              <a:r>
                <a:rPr lang="zh-CN" sz="2200" dirty="0">
                  <a:solidFill>
                    <a:schemeClr val="accent5"/>
                  </a:solidFill>
                  <a:latin typeface="+mn-lt"/>
                  <a:ea typeface="+mn-ea"/>
                  <a:cs typeface="+mn-cs"/>
                </a:rPr>
                <a:t>最大和 ≥ 0，则存在中位数至少为 x 的合法区间。</a:t>
              </a:r>
              <a:br/>
              <a:r>
                <a:rPr lang="zh-CN" sz="2200" dirty="0">
                  <a:solidFill>
                    <a:schemeClr val="accent5"/>
                  </a:solidFill>
                  <a:latin typeface="+mn-lt"/>
                  <a:ea typeface="+mn-ea"/>
                  <a:cs typeface="+mn-cs"/>
                </a:rPr>
                <a:t>按值阈值建持久化树；询问在线解码后将四端点排序。</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10127"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习题 8</a:t>
            </a:r>
          </a:p>
        </p:txBody>
      </p:sp>
      <p:sp>
        <p:nvSpPr>
          <p:cNvPr id="6" name="page-title Placeholder Carrier"/>
          <p:cNvSpPr txBox="1"/>
          <p:nvPr>
            <p:ph type="title"/>
          </p:nvPr>
        </p:nvSpPr>
        <p:spPr>
          <a:xfrm>
            <a:off x="821943" y="1511908"/>
            <a:ext cx="5761129"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混合果汁 · P4602 / J0812</a:t>
            </a:r>
          </a:p>
        </p:txBody>
      </p:sp>
      <p:grpSp>
        <p:nvGrpSpPr>
          <p:cNvPr id="8" name="Group 8"/>
          <p:cNvGrpSpPr/>
          <p:nvPr/>
        </p:nvGrpSpPr>
        <p:grpSpPr>
          <a:xfrm>
            <a:off x="827025" y="2400962"/>
            <a:ext cx="10526775" cy="849327"/>
            <a:chOff x="827025" y="2400962"/>
            <a:chExt cx="10526775" cy="849327"/>
          </a:xfrm>
        </p:grpSpPr>
        <p:sp>
          <p:nvSpPr>
            <p:cNvPr id="7" name="body-exercise-hint"/>
            <p:cNvSpPr txBox="1"/>
            <p:nvPr/>
          </p:nvSpPr>
          <p:spPr>
            <a:xfrm>
              <a:off x="827025" y="2400962"/>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提示：固定最低美味度 D 后，只能使用 d ≥ D 的果汁。</a:t>
              </a:r>
              <a:br/>
              <a:r>
                <a:rPr lang="zh-CN" sz="2200" dirty="0">
                  <a:solidFill>
                    <a:schemeClr val="accent5"/>
                  </a:solidFill>
                  <a:latin typeface="+mn-lt"/>
                  <a:ea typeface="+mn-ea"/>
                  <a:cs typeface="+mn-cs"/>
                </a:rPr>
                <a:t>如何用最少费用买到 L 升？</a:t>
              </a:r>
            </a:p>
          </p:txBody>
        </p:sp>
      </p:grpSp>
      <p:grpSp>
        <p:nvGrpSpPr>
          <p:cNvPr id="10" name="Group 10"/>
          <p:cNvGrpSpPr/>
          <p:nvPr/>
        </p:nvGrpSpPr>
        <p:grpSpPr>
          <a:xfrm>
            <a:off x="827025" y="3734462"/>
            <a:ext cx="10526775" cy="2180563"/>
            <a:chOff x="827025" y="3734462"/>
            <a:chExt cx="10526775" cy="2180563"/>
          </a:xfrm>
        </p:grpSpPr>
        <p:sp>
          <p:nvSpPr>
            <p:cNvPr id="9" name="body-exercise-answer"/>
            <p:cNvSpPr txBox="1"/>
            <p:nvPr/>
          </p:nvSpPr>
          <p:spPr>
            <a:xfrm>
              <a:off x="827025" y="3734462"/>
              <a:ext cx="10526775" cy="2180563"/>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3"/>
                  </a:solidFill>
                  <a:latin typeface="+mn-lt"/>
                  <a:ea typeface="+mn-ea"/>
                  <a:cs typeface="+mn-cs"/>
                </a:rPr>
                <a:t>参考答案：按价格从低到高购买，直到凑足 L 升。</a:t>
              </a:r>
              <a:br/>
              <a:r>
                <a:rPr lang="zh-CN" sz="2200" dirty="0">
                  <a:solidFill>
                    <a:schemeClr val="accent5"/>
                  </a:solidFill>
                  <a:latin typeface="+mn-lt"/>
                  <a:ea typeface="+mn-ea"/>
                  <a:cs typeface="+mn-cs"/>
                </a:rPr>
                <a:t>持久化价格树记录体积和、费用和。</a:t>
              </a:r>
              <a:br/>
              <a:r>
                <a:rPr lang="zh-CN" sz="2200" dirty="0">
                  <a:solidFill>
                    <a:schemeClr val="accent5"/>
                  </a:solidFill>
                  <a:latin typeface="+mn-lt"/>
                  <a:ea typeface="+mn-ea"/>
                  <a:cs typeface="+mn-cs"/>
                </a:rPr>
                <a:t>最低费用 ≤ 预算，且总体积足够，才判为可行。</a:t>
              </a:r>
              <a:br/>
              <a:r>
                <a:rPr lang="zh-CN" sz="2200" dirty="0">
                  <a:solidFill>
                    <a:schemeClr val="accent5"/>
                  </a:solidFill>
                  <a:latin typeface="+mn-lt"/>
                  <a:ea typeface="+mn-ea"/>
                  <a:cs typeface="+mn-cs"/>
                </a:rPr>
                <a:t>二分最低美味度 D，找可行的最大值。</a:t>
              </a:r>
              <a:br/>
              <a:r>
                <a:rPr lang="zh-CN" sz="2200" dirty="0">
                  <a:solidFill>
                    <a:schemeClr val="accent5"/>
                  </a:solidFill>
                  <a:latin typeface="+mn-lt"/>
                  <a:ea typeface="+mn-ea"/>
                  <a:cs typeface="+mn-cs"/>
                </a:rPr>
                <a:t>体积与费用和用 64 位整数。</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2510127"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习题 9</a:t>
            </a:r>
          </a:p>
        </p:txBody>
      </p:sp>
      <p:sp>
        <p:nvSpPr>
          <p:cNvPr id="6" name="page-title Placeholder Carrier"/>
          <p:cNvSpPr txBox="1"/>
          <p:nvPr>
            <p:ph type="title"/>
          </p:nvPr>
        </p:nvSpPr>
        <p:spPr>
          <a:xfrm>
            <a:off x="821943" y="1511908"/>
            <a:ext cx="4899561"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路灯 · P5445 / J0813</a:t>
            </a:r>
          </a:p>
        </p:txBody>
      </p:sp>
      <p:grpSp>
        <p:nvGrpSpPr>
          <p:cNvPr id="8" name="Group 8"/>
          <p:cNvGrpSpPr/>
          <p:nvPr/>
        </p:nvGrpSpPr>
        <p:grpSpPr>
          <a:xfrm>
            <a:off x="827025" y="2400962"/>
            <a:ext cx="10526775" cy="849327"/>
            <a:chOff x="827025" y="2400962"/>
            <a:chExt cx="10526775" cy="849327"/>
          </a:xfrm>
        </p:grpSpPr>
        <p:sp>
          <p:nvSpPr>
            <p:cNvPr id="7" name="body-exercise-hint"/>
            <p:cNvSpPr txBox="1"/>
            <p:nvPr/>
          </p:nvSpPr>
          <p:spPr>
            <a:xfrm>
              <a:off x="827025" y="2400962"/>
              <a:ext cx="10526775" cy="849327"/>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5"/>
                  </a:solidFill>
                  <a:latin typeface="+mn-lt"/>
                  <a:ea typeface="+mn-ea"/>
                  <a:cs typeface="+mn-cs"/>
                </a:rPr>
                <a:t>提示：a 到 b 连通，等价于路灯 [a,b−1] 全亮。</a:t>
              </a:r>
              <a:br/>
              <a:r>
                <a:rPr lang="zh-CN" sz="2200" dirty="0">
                  <a:solidFill>
                    <a:schemeClr val="accent5"/>
                  </a:solidFill>
                  <a:latin typeface="+mn-lt"/>
                  <a:ea typeface="+mn-ea"/>
                  <a:cs typeface="+mn-cs"/>
                </a:rPr>
                <a:t>问题要的是累计时长，不能只回答当前是否连通。</a:t>
              </a:r>
            </a:p>
          </p:txBody>
        </p:sp>
      </p:grpSp>
      <p:grpSp>
        <p:nvGrpSpPr>
          <p:cNvPr id="10" name="Group 10"/>
          <p:cNvGrpSpPr/>
          <p:nvPr/>
        </p:nvGrpSpPr>
        <p:grpSpPr>
          <a:xfrm>
            <a:off x="827025" y="3686837"/>
            <a:ext cx="10526775" cy="2247238"/>
            <a:chOff x="827025" y="3686837"/>
            <a:chExt cx="10526775" cy="2247238"/>
          </a:xfrm>
        </p:grpSpPr>
        <p:sp>
          <p:nvSpPr>
            <p:cNvPr id="9" name="body-exercise-answer"/>
            <p:cNvSpPr txBox="1"/>
            <p:nvPr/>
          </p:nvSpPr>
          <p:spPr>
            <a:xfrm>
              <a:off x="827025" y="3686837"/>
              <a:ext cx="10526775" cy="2247238"/>
            </a:xfrm>
            <a:prstGeom prst="rect">
              <a:avLst/>
            </a:prstGeom>
            <a:noFill/>
            <a:ln>
              <a:noFill/>
            </a:ln>
          </p:spPr>
          <p:txBody>
            <a:bodyPr wrap="square" lIns="0" tIns="0" rIns="0" bIns="0" anchor="t" anchorCtr="0">
              <a:noAutofit/>
            </a:bodyPr>
            <a:lstStyle/>
            <a:p>
              <a:pPr algn="l">
                <a:lnSpc>
                  <a:spcPts val="3300"/>
                </a:lnSpc>
              </a:pPr>
              <a:r>
                <a:rPr lang="zh-CN" sz="2200" dirty="0">
                  <a:solidFill>
                    <a:schemeClr val="accent3"/>
                  </a:solidFill>
                  <a:latin typeface="+mn-lt"/>
                  <a:ea typeface="+mn-ea"/>
                  <a:cs typeface="+mn-cs"/>
                </a:rPr>
                <a:t>参考答案：有序集合维护暗灯位置。翻转位置 p 时，</a:t>
              </a:r>
              <a:br/>
              <a:r>
                <a:rPr lang="zh-CN" sz="2200" dirty="0">
                  <a:solidFill>
                    <a:schemeClr val="accent5"/>
                  </a:solidFill>
                  <a:latin typeface="+mn-lt"/>
                  <a:ea typeface="+mn-ea"/>
                  <a:cs typeface="+mn-cs"/>
                </a:rPr>
                <a:t>左右最近暗灯决定哪些端点对 (a,b) 的连通状态改变。</a:t>
              </a:r>
              <a:br/>
              <a:r>
                <a:rPr lang="zh-CN" sz="2200" dirty="0">
                  <a:solidFill>
                    <a:schemeClr val="accent5"/>
                  </a:solidFill>
                  <a:latin typeface="+mn-lt"/>
                  <a:ea typeface="+mn-ea"/>
                  <a:cs typeface="+mn-cs"/>
                </a:rPr>
                <a:t>这些端点对形成二维平面上的矩形。</a:t>
              </a:r>
              <a:br/>
              <a:r>
                <a:rPr lang="zh-CN" sz="2200" dirty="0">
                  <a:solidFill>
                    <a:schemeClr val="accent5"/>
                  </a:solidFill>
                  <a:latin typeface="+mn-lt"/>
                  <a:ea typeface="+mn-ea"/>
                  <a:cs typeface="+mn-cs"/>
                </a:rPr>
                <a:t>以翻转时刻更新矩形内的时长系数，累积历史贡献。</a:t>
              </a:r>
              <a:br/>
              <a:r>
                <a:rPr lang="zh-CN" sz="2200" dirty="0">
                  <a:solidFill>
                    <a:schemeClr val="accent5"/>
                  </a:solidFill>
                  <a:latin typeface="+mn-lt"/>
                  <a:ea typeface="+mn-ea"/>
                  <a:cs typeface="+mn-cs"/>
                </a:rPr>
                <a:t>二维 BIT 或树套树查询点 (a,b)，得到总可通行时长。</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p="http://schemas.openxmlformats.org/presentationml/2006/main" xmlns:p14="http://schemas.microsoft.com/office/powerpoint/2010/main" showMasterSp="1">
  <p:cSld>
    <p:spTree>
      <p:nvGrpSpPr>
        <p:cNvPr id="1" name=""/>
        <p:cNvGrpSpPr/>
        <p:nvPr/>
      </p:nvGrpSpPr>
      <p:grpSpPr>
        <a:xfrm>
          <a:off x="0" y="0"/>
          <a:ext cx="0" cy="0"/>
          <a:chOff x="0" y="0"/>
          <a:chExt cx="0" cy="0"/>
        </a:xfrm>
      </p:grpSpPr>
      <p:sp>
        <p:nvSpPr>
          <p:cNvPr id="5" name="chapter-label Placeholder Carrier"/>
          <p:cNvSpPr txBox="1"/>
          <p:nvPr>
            <p:ph type="subTitle" idx="1"/>
          </p:nvPr>
        </p:nvSpPr>
        <p:spPr>
          <a:xfrm>
            <a:off x="960375" y="838862"/>
            <a:ext cx="3072839" cy="430227"/>
          </a:xfrm>
          <a:prstGeom prst="rect">
            <a:avLst/>
          </a:prstGeom>
          <a:noFill/>
          <a:ln>
            <a:noFill/>
          </a:ln>
        </p:spPr>
        <p:txBody>
          <a:bodyPr wrap="none" lIns="0" tIns="0" rIns="0" bIns="0" anchor="t" anchorCtr="0">
            <a:spAutoFit/>
          </a:bodyPr>
          <a:lstStyle/>
          <a:p>
            <a:pPr algn="l" marL="0" indent="0">
              <a:buNone/>
            </a:pPr>
            <a:r>
              <a:rPr lang="zh-CN" sz="2200" b="1" dirty="0">
                <a:solidFill>
                  <a:schemeClr val="accent5"/>
                </a:solidFill>
                <a:latin typeface="+mn-lt"/>
                <a:ea typeface="+mn-ea"/>
                <a:cs typeface="+mn-cs"/>
              </a:rPr>
              <a:t>第 8 章 · 线段树进阶</a:t>
            </a:r>
          </a:p>
        </p:txBody>
      </p:sp>
      <p:sp>
        <p:nvSpPr>
          <p:cNvPr id="6" name="page-title Placeholder Carrier"/>
          <p:cNvSpPr txBox="1"/>
          <p:nvPr>
            <p:ph type="title"/>
          </p:nvPr>
        </p:nvSpPr>
        <p:spPr>
          <a:xfrm>
            <a:off x="821943" y="1511908"/>
            <a:ext cx="5632707" cy="625905"/>
          </a:xfrm>
          <a:prstGeom prst="rect">
            <a:avLst/>
          </a:prstGeom>
          <a:noFill/>
          <a:ln>
            <a:noFill/>
          </a:ln>
        </p:spPr>
        <p:txBody>
          <a:bodyPr wrap="none" lIns="0" tIns="0" rIns="0" bIns="0" anchor="t" anchorCtr="0">
            <a:spAutoFit/>
          </a:bodyPr>
          <a:lstStyle/>
          <a:p>
            <a:pPr algn="l"/>
            <a:r>
              <a:rPr lang="zh-CN" sz="3200" b="1" dirty="0">
                <a:solidFill>
                  <a:schemeClr val="accent1"/>
                </a:solidFill>
                <a:latin typeface="+mj-lt"/>
                <a:ea typeface="+mj-ea"/>
                <a:cs typeface="+mj-cs"/>
              </a:rPr>
              <a:t>选结构前，先写清各个坐标轴</a:t>
            </a:r>
          </a:p>
        </p:txBody>
      </p:sp>
      <p:grpSp>
        <p:nvGrpSpPr>
          <p:cNvPr id="8" name="Group 8"/>
          <p:cNvGrpSpPr/>
          <p:nvPr/>
        </p:nvGrpSpPr>
        <p:grpSpPr>
          <a:xfrm>
            <a:off x="827025" y="2515262"/>
            <a:ext cx="10526775" cy="1542388"/>
            <a:chOff x="827025" y="2515262"/>
            <a:chExt cx="10526775" cy="1542388"/>
          </a:xfrm>
        </p:grpSpPr>
        <p:sp>
          <p:nvSpPr>
            <p:cNvPr id="7" name="body-structure-choice"/>
            <p:cNvSpPr txBox="1"/>
            <p:nvPr/>
          </p:nvSpPr>
          <p:spPr>
            <a:xfrm>
              <a:off x="827025" y="2515262"/>
              <a:ext cx="10526775" cy="1542388"/>
            </a:xfrm>
            <a:prstGeom prst="rect">
              <a:avLst/>
            </a:prstGeom>
            <a:noFill/>
            <a:ln>
              <a:noFill/>
            </a:ln>
          </p:spPr>
          <p:txBody>
            <a:bodyPr wrap="square" lIns="0" tIns="0" rIns="0" bIns="0" anchor="t" anchorCtr="0">
              <a:noAutofit/>
            </a:bodyPr>
            <a:lstStyle/>
            <a:p>
              <a:pPr algn="l">
                <a:lnSpc>
                  <a:spcPts val="3900"/>
                </a:lnSpc>
              </a:pPr>
              <a:r>
                <a:rPr lang="zh-CN" sz="2200" dirty="0">
                  <a:solidFill>
                    <a:schemeClr val="accent5"/>
                  </a:solidFill>
                  <a:latin typeface="+mn-lt"/>
                  <a:ea typeface="+mn-ea"/>
                  <a:cs typeface="+mn-cs"/>
                </a:rPr>
                <a:t>静态区间查询：前缀版本相减。</a:t>
              </a:r>
              <a:br/>
              <a:r>
                <a:rPr lang="zh-CN" sz="2200" dirty="0">
                  <a:solidFill>
                    <a:schemeClr val="accent5"/>
                  </a:solidFill>
                  <a:latin typeface="+mn-lt"/>
                  <a:ea typeface="+mn-ea"/>
                  <a:cs typeface="+mn-cs"/>
                </a:rPr>
                <a:t>动态区间查询：BIT 位置块的根组相加相减。</a:t>
              </a:r>
              <a:br/>
              <a:r>
                <a:rPr lang="zh-CN" sz="2200" dirty="0">
                  <a:solidFill>
                    <a:schemeClr val="accent5"/>
                  </a:solidFill>
                  <a:latin typeface="+mn-lt"/>
                  <a:ea typeface="+mn-ea"/>
                  <a:cs typeface="+mn-cs"/>
                </a:rPr>
                <a:t>多维条件计数：排序消去一维，其余条件做前缀查询。</a:t>
              </a:r>
            </a:p>
          </p:txBody>
        </p:sp>
      </p:grpSp>
      <p:grpSp>
        <p:nvGrpSpPr>
          <p:cNvPr id="10" name="Group 10"/>
          <p:cNvGrpSpPr/>
          <p:nvPr/>
        </p:nvGrpSpPr>
        <p:grpSpPr>
          <a:xfrm>
            <a:off x="827025" y="4801262"/>
            <a:ext cx="10526775" cy="1085188"/>
            <a:chOff x="827025" y="4801262"/>
            <a:chExt cx="10526775" cy="1085188"/>
          </a:xfrm>
        </p:grpSpPr>
        <p:sp>
          <p:nvSpPr>
            <p:cNvPr id="9" name="body-implementation-check"/>
            <p:cNvSpPr txBox="1"/>
            <p:nvPr/>
          </p:nvSpPr>
          <p:spPr>
            <a:xfrm>
              <a:off x="827025" y="4801262"/>
              <a:ext cx="10526775" cy="1085188"/>
            </a:xfrm>
            <a:prstGeom prst="rect">
              <a:avLst/>
            </a:prstGeom>
            <a:noFill/>
            <a:ln>
              <a:noFill/>
            </a:ln>
          </p:spPr>
          <p:txBody>
            <a:bodyPr wrap="square" lIns="0" tIns="0" rIns="0" bIns="0" anchor="t" anchorCtr="0">
              <a:noAutofit/>
            </a:bodyPr>
            <a:lstStyle/>
            <a:p>
              <a:pPr algn="l">
                <a:lnSpc>
                  <a:spcPts val="3600"/>
                </a:lnSpc>
              </a:pPr>
              <a:r>
                <a:rPr lang="zh-CN" sz="2200" dirty="0">
                  <a:solidFill>
                    <a:schemeClr val="accent3"/>
                  </a:solidFill>
                  <a:latin typeface="+mn-lt"/>
                  <a:ea typeface="+mn-ea"/>
                  <a:cs typeface="+mn-cs"/>
                </a:rPr>
                <a:t>版本、位置和值域，各自表示什么？</a:t>
              </a:r>
              <a:br/>
              <a:r>
                <a:rPr lang="zh-CN" sz="2200" dirty="0">
                  <a:solidFill>
                    <a:schemeClr val="accent5"/>
                  </a:solidFill>
                  <a:latin typeface="+mn-lt"/>
                  <a:ea typeface="+mn-ea"/>
                  <a:cs typeface="+mn-cs"/>
                </a:rPr>
                <a:t>写代码前检查：等号、重数、空版本、严格边界、整数和。</a:t>
              </a:r>
            </a:p>
          </p:txBody>
        </p:sp>
      </p:gr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PPT Master">
      <a:dk1>
        <a:srgbClr val="192C4D"/>
      </a:dk1>
      <a:lt1>
        <a:srgbClr val="FFFFFF"/>
      </a:lt1>
      <a:dk2>
        <a:srgbClr val="1F497D"/>
      </a:dk2>
      <a:lt2>
        <a:srgbClr val="F2F6F8"/>
      </a:lt2>
      <a:accent1>
        <a:srgbClr val="192C4D"/>
      </a:accent1>
      <a:accent2>
        <a:srgbClr val="70AA43"/>
      </a:accent2>
      <a:accent3>
        <a:srgbClr val="167DA8"/>
      </a:accent3>
      <a:accent4>
        <a:srgbClr val="192C4D"/>
      </a:accent4>
      <a:accent5>
        <a:srgbClr val="233448"/>
      </a:accent5>
      <a:accent6>
        <a:srgbClr val="526477"/>
      </a:accent6>
      <a:hlink>
        <a:srgbClr val="70AA43"/>
      </a:hlink>
      <a:folHlink>
        <a:srgbClr val="167DA8"/>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PPT Master">
      <a:dk1>
        <a:srgbClr val="192C4D"/>
      </a:dk1>
      <a:lt1>
        <a:srgbClr val="FFFFFF"/>
      </a:lt1>
      <a:dk2>
        <a:srgbClr val="1F497D"/>
      </a:dk2>
      <a:lt2>
        <a:srgbClr val="F2F6F8"/>
      </a:lt2>
      <a:accent1>
        <a:srgbClr val="192C4D"/>
      </a:accent1>
      <a:accent2>
        <a:srgbClr val="70AA43"/>
      </a:accent2>
      <a:accent3>
        <a:srgbClr val="167DA8"/>
      </a:accent3>
      <a:accent4>
        <a:srgbClr val="192C4D"/>
      </a:accent4>
      <a:accent5>
        <a:srgbClr val="233448"/>
      </a:accent5>
      <a:accent6>
        <a:srgbClr val="526477"/>
      </a:accent6>
      <a:hlink>
        <a:srgbClr val="70AA43"/>
      </a:hlink>
      <a:folHlink>
        <a:srgbClr val="167DA8"/>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61</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2026-10-08T06:51:59Z</dcterms:created>
  <dcterms:modified xsi:type="dcterms:W3CDTF">2026-10-08T06:51:59Z</dcterms:modified>
  <cp:category/>
  <cp:contentStatus/>
</cp:coreProperties>
</file>