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68"/>
  </p:notesMasterIdLst>
  <p:sldIdLst>
    <p:sldId id="256" r:id="rId69"/>
    <p:sldId id="257" r:id="rId70"/>
    <p:sldId id="258" r:id="rId71"/>
    <p:sldId id="259" r:id="rId72"/>
    <p:sldId id="260" r:id="rId73"/>
    <p:sldId id="261" r:id="rId74"/>
    <p:sldId id="262" r:id="rId75"/>
    <p:sldId id="263" r:id="rId76"/>
    <p:sldId id="264" r:id="rId77"/>
    <p:sldId id="265" r:id="rId78"/>
    <p:sldId id="266" r:id="rId79"/>
    <p:sldId id="267" r:id="rId80"/>
    <p:sldId id="268" r:id="rId81"/>
    <p:sldId id="269" r:id="rId82"/>
    <p:sldId id="270" r:id="rId83"/>
    <p:sldId id="271" r:id="rId84"/>
    <p:sldId id="272" r:id="rId85"/>
    <p:sldId id="273" r:id="rId86"/>
    <p:sldId id="274" r:id="rId87"/>
    <p:sldId id="275" r:id="rId88"/>
    <p:sldId id="276" r:id="rId89"/>
    <p:sldId id="277" r:id="rId90"/>
    <p:sldId id="278" r:id="rId91"/>
    <p:sldId id="279" r:id="rId92"/>
    <p:sldId id="280" r:id="rId93"/>
    <p:sldId id="281" r:id="rId94"/>
    <p:sldId id="282" r:id="rId95"/>
    <p:sldId id="283" r:id="rId96"/>
    <p:sldId id="284" r:id="rId97"/>
    <p:sldId id="285" r:id="rId98"/>
    <p:sldId id="286" r:id="rId99"/>
    <p:sldId id="287" r:id="rId100"/>
    <p:sldId id="288" r:id="rId101"/>
    <p:sldId id="289" r:id="rId102"/>
    <p:sldId id="290" r:id="rId103"/>
    <p:sldId id="291" r:id="rId104"/>
    <p:sldId id="292" r:id="rId105"/>
    <p:sldId id="293" r:id="rId106"/>
    <p:sldId id="294" r:id="rId107"/>
    <p:sldId id="295" r:id="rId108"/>
    <p:sldId id="296" r:id="rId109"/>
    <p:sldId id="297" r:id="rId110"/>
    <p:sldId id="298" r:id="rId111"/>
    <p:sldId id="299" r:id="rId112"/>
    <p:sldId id="300" r:id="rId113"/>
    <p:sldId id="301" r:id="rId114"/>
    <p:sldId id="302" r:id="rId115"/>
    <p:sldId id="303" r:id="rId116"/>
    <p:sldId id="304" r:id="rId117"/>
    <p:sldId id="305" r:id="rId118"/>
    <p:sldId id="306" r:id="rId119"/>
    <p:sldId id="307" r:id="rId120"/>
    <p:sldId id="308" r:id="rId121"/>
    <p:sldId id="309" r:id="rId122"/>
    <p:sldId id="310" r:id="rId123"/>
    <p:sldId id="311" r:id="rId124"/>
    <p:sldId id="312" r:id="rId125"/>
    <p:sldId id="313" r:id="rId126"/>
    <p:sldId id="314" r:id="rId127"/>
    <p:sldId id="315" r:id="rId128"/>
    <p:sldId id="316" r:id="rId129"/>
    <p:sldId id="317" r:id="rId130"/>
    <p:sldId id="318" r:id="rId131"/>
    <p:sldId id="319" r:id="rId132"/>
    <p:sldId id="320" r:id="rId133"/>
    <p:sldId id="321" r:id="rId134"/>
    <p:sldId id="322" r:id="rId135"/>
    <p:sldId id="323" r:id="rId136"/>
    <p:sldId id="324" r:id="rId137"/>
    <p:sldId id="325" r:id="rId138"/>
    <p:sldId id="326" r:id="rId139"/>
    <p:sldId id="327" r:id="rId140"/>
    <p:sldId id="328" r:id="rId141"/>
    <p:sldId id="329" r:id="rId142"/>
    <p:sldId id="330" r:id="rId143"/>
    <p:sldId id="331" r:id="rId144"/>
    <p:sldId id="332" r:id="rId145"/>
    <p:sldId id="333" r:id="rId146"/>
    <p:sldId id="334" r:id="rId147"/>
    <p:sldId id="335" r:id="rId148"/>
    <p:sldId id="336" r:id="rId149"/>
    <p:sldId id="337" r:id="rId150"/>
    <p:sldId id="338" r:id="rId151"/>
    <p:sldId id="339" r:id="rId152"/>
    <p:sldId id="340" r:id="rId153"/>
    <p:sldId id="341" r:id="rId154"/>
    <p:sldId id="342" r:id="rId155"/>
    <p:sldId id="343" r:id="rId156"/>
    <p:sldId id="344" r:id="rId157"/>
    <p:sldId id="345" r:id="rId158"/>
    <p:sldId id="346" r:id="rId159"/>
    <p:sldId id="347" r:id="rId160"/>
    <p:sldId id="348" r:id="rId161"/>
    <p:sldId id="349" r:id="rId162"/>
    <p:sldId id="350" r:id="rId163"/>
    <p:sldId id="351" r:id="rId164"/>
    <p:sldId id="352" r:id="rId165"/>
    <p:sldId id="353" r:id="rId166"/>
    <p:sldId id="354" r:id="rId167"/>
    <p:sldId id="355" r:id="rId168"/>
    <p:sldId id="356" r:id="rId169"/>
    <p:sldId id="357" r:id="rId170"/>
    <p:sldId id="358" r:id="rId171"/>
    <p:sldId id="359" r:id="rId172"/>
    <p:sldId id="360" r:id="rId173"/>
    <p:sldId id="361" r:id="rId174"/>
    <p:sldId id="362" r:id="rId175"/>
    <p:sldId id="363" r:id="rId176"/>
    <p:sldId id="364" r:id="rId177"/>
    <p:sldId id="365" r:id="rId178"/>
    <p:sldId id="366" r:id="rId179"/>
    <p:sldId id="367" r:id="rId180"/>
    <p:sldId id="368" r:id="rId181"/>
    <p:sldId id="369" r:id="rId182"/>
    <p:sldId id="370" r:id="rId183"/>
    <p:sldId id="371" r:id="rId184"/>
    <p:sldId id="372" r:id="rId185"/>
    <p:sldId id="373" r:id="rId186"/>
    <p:sldId id="374" r:id="rId187"/>
    <p:sldId id="375" r:id="rId188"/>
    <p:sldId id="376" r:id="rId189"/>
    <p:sldId id="377" r:id="rId190"/>
    <p:sldId id="378" r:id="rId191"/>
    <p:sldId id="379" r:id="rId192"/>
    <p:sldId id="380" r:id="rId193"/>
    <p:sldId id="381" r:id="rId194"/>
    <p:sldId id="382" r:id="rId195"/>
    <p:sldId id="383" r:id="rId196"/>
    <p:sldId id="384" r:id="rId19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printerSettings" Target="printerSettings/printerSettings1.bin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68" Type="http://schemas.openxmlformats.org/officeDocument/2006/relationships/notesMaster" Target="notesMasters/notesMaster1.xml" />
<Relationship Id="rId69" Type="http://schemas.openxmlformats.org/officeDocument/2006/relationships/slide" Target="slides/slide1.xml" /><Relationship Id="rId70" Type="http://schemas.openxmlformats.org/officeDocument/2006/relationships/slide" Target="slides/slide2.xml" /><Relationship Id="rId71" Type="http://schemas.openxmlformats.org/officeDocument/2006/relationships/slide" Target="slides/slide3.xml" /><Relationship Id="rId72" Type="http://schemas.openxmlformats.org/officeDocument/2006/relationships/slide" Target="slides/slide4.xml" /><Relationship Id="rId73" Type="http://schemas.openxmlformats.org/officeDocument/2006/relationships/slide" Target="slides/slide5.xml" /><Relationship Id="rId74" Type="http://schemas.openxmlformats.org/officeDocument/2006/relationships/slide" Target="slides/slide6.xml" /><Relationship Id="rId75" Type="http://schemas.openxmlformats.org/officeDocument/2006/relationships/slide" Target="slides/slide7.xml" /><Relationship Id="rId76" Type="http://schemas.openxmlformats.org/officeDocument/2006/relationships/slide" Target="slides/slide8.xml" /><Relationship Id="rId77" Type="http://schemas.openxmlformats.org/officeDocument/2006/relationships/slide" Target="slides/slide9.xml" /><Relationship Id="rId78" Type="http://schemas.openxmlformats.org/officeDocument/2006/relationships/slide" Target="slides/slide10.xml" /><Relationship Id="rId79" Type="http://schemas.openxmlformats.org/officeDocument/2006/relationships/slide" Target="slides/slide11.xml" /><Relationship Id="rId80" Type="http://schemas.openxmlformats.org/officeDocument/2006/relationships/slide" Target="slides/slide12.xml" /><Relationship Id="rId81" Type="http://schemas.openxmlformats.org/officeDocument/2006/relationships/slide" Target="slides/slide13.xml" /><Relationship Id="rId82" Type="http://schemas.openxmlformats.org/officeDocument/2006/relationships/slide" Target="slides/slide14.xml" /><Relationship Id="rId83" Type="http://schemas.openxmlformats.org/officeDocument/2006/relationships/slide" Target="slides/slide15.xml" /><Relationship Id="rId84" Type="http://schemas.openxmlformats.org/officeDocument/2006/relationships/slide" Target="slides/slide16.xml" /><Relationship Id="rId85" Type="http://schemas.openxmlformats.org/officeDocument/2006/relationships/slide" Target="slides/slide17.xml" /><Relationship Id="rId86" Type="http://schemas.openxmlformats.org/officeDocument/2006/relationships/slide" Target="slides/slide18.xml" /><Relationship Id="rId87" Type="http://schemas.openxmlformats.org/officeDocument/2006/relationships/slide" Target="slides/slide19.xml" /><Relationship Id="rId88" Type="http://schemas.openxmlformats.org/officeDocument/2006/relationships/slide" Target="slides/slide20.xml" /><Relationship Id="rId89" Type="http://schemas.openxmlformats.org/officeDocument/2006/relationships/slide" Target="slides/slide21.xml" /><Relationship Id="rId90" Type="http://schemas.openxmlformats.org/officeDocument/2006/relationships/slide" Target="slides/slide22.xml" /><Relationship Id="rId91" Type="http://schemas.openxmlformats.org/officeDocument/2006/relationships/slide" Target="slides/slide23.xml" /><Relationship Id="rId92" Type="http://schemas.openxmlformats.org/officeDocument/2006/relationships/slide" Target="slides/slide24.xml" /><Relationship Id="rId93" Type="http://schemas.openxmlformats.org/officeDocument/2006/relationships/slide" Target="slides/slide25.xml" /><Relationship Id="rId94" Type="http://schemas.openxmlformats.org/officeDocument/2006/relationships/slide" Target="slides/slide26.xml" /><Relationship Id="rId95" Type="http://schemas.openxmlformats.org/officeDocument/2006/relationships/slide" Target="slides/slide27.xml" /><Relationship Id="rId96" Type="http://schemas.openxmlformats.org/officeDocument/2006/relationships/slide" Target="slides/slide28.xml" /><Relationship Id="rId97" Type="http://schemas.openxmlformats.org/officeDocument/2006/relationships/slide" Target="slides/slide29.xml" /><Relationship Id="rId98" Type="http://schemas.openxmlformats.org/officeDocument/2006/relationships/slide" Target="slides/slide30.xml" /><Relationship Id="rId99" Type="http://schemas.openxmlformats.org/officeDocument/2006/relationships/slide" Target="slides/slide31.xml" /><Relationship Id="rId100" Type="http://schemas.openxmlformats.org/officeDocument/2006/relationships/slide" Target="slides/slide32.xml" /><Relationship Id="rId101" Type="http://schemas.openxmlformats.org/officeDocument/2006/relationships/slide" Target="slides/slide33.xml" /><Relationship Id="rId102" Type="http://schemas.openxmlformats.org/officeDocument/2006/relationships/slide" Target="slides/slide34.xml" /><Relationship Id="rId103" Type="http://schemas.openxmlformats.org/officeDocument/2006/relationships/slide" Target="slides/slide35.xml" /><Relationship Id="rId104" Type="http://schemas.openxmlformats.org/officeDocument/2006/relationships/slide" Target="slides/slide36.xml" /><Relationship Id="rId105" Type="http://schemas.openxmlformats.org/officeDocument/2006/relationships/slide" Target="slides/slide37.xml" /><Relationship Id="rId106" Type="http://schemas.openxmlformats.org/officeDocument/2006/relationships/slide" Target="slides/slide38.xml" /><Relationship Id="rId107" Type="http://schemas.openxmlformats.org/officeDocument/2006/relationships/slide" Target="slides/slide39.xml" /><Relationship Id="rId108" Type="http://schemas.openxmlformats.org/officeDocument/2006/relationships/slide" Target="slides/slide40.xml" /><Relationship Id="rId109" Type="http://schemas.openxmlformats.org/officeDocument/2006/relationships/slide" Target="slides/slide41.xml" /><Relationship Id="rId110" Type="http://schemas.openxmlformats.org/officeDocument/2006/relationships/slide" Target="slides/slide42.xml" /><Relationship Id="rId111" Type="http://schemas.openxmlformats.org/officeDocument/2006/relationships/slide" Target="slides/slide43.xml" /><Relationship Id="rId112" Type="http://schemas.openxmlformats.org/officeDocument/2006/relationships/slide" Target="slides/slide44.xml" /><Relationship Id="rId113" Type="http://schemas.openxmlformats.org/officeDocument/2006/relationships/slide" Target="slides/slide45.xml" /><Relationship Id="rId114" Type="http://schemas.openxmlformats.org/officeDocument/2006/relationships/slide" Target="slides/slide46.xml" /><Relationship Id="rId115" Type="http://schemas.openxmlformats.org/officeDocument/2006/relationships/slide" Target="slides/slide47.xml" /><Relationship Id="rId116" Type="http://schemas.openxmlformats.org/officeDocument/2006/relationships/slide" Target="slides/slide48.xml" /><Relationship Id="rId117" Type="http://schemas.openxmlformats.org/officeDocument/2006/relationships/slide" Target="slides/slide49.xml" /><Relationship Id="rId118" Type="http://schemas.openxmlformats.org/officeDocument/2006/relationships/slide" Target="slides/slide50.xml" /><Relationship Id="rId119" Type="http://schemas.openxmlformats.org/officeDocument/2006/relationships/slide" Target="slides/slide51.xml" /><Relationship Id="rId120" Type="http://schemas.openxmlformats.org/officeDocument/2006/relationships/slide" Target="slides/slide52.xml" /><Relationship Id="rId121" Type="http://schemas.openxmlformats.org/officeDocument/2006/relationships/slide" Target="slides/slide53.xml" /><Relationship Id="rId122" Type="http://schemas.openxmlformats.org/officeDocument/2006/relationships/slide" Target="slides/slide54.xml" /><Relationship Id="rId123" Type="http://schemas.openxmlformats.org/officeDocument/2006/relationships/slide" Target="slides/slide55.xml" /><Relationship Id="rId124" Type="http://schemas.openxmlformats.org/officeDocument/2006/relationships/slide" Target="slides/slide56.xml" /><Relationship Id="rId125" Type="http://schemas.openxmlformats.org/officeDocument/2006/relationships/slide" Target="slides/slide57.xml" /><Relationship Id="rId126" Type="http://schemas.openxmlformats.org/officeDocument/2006/relationships/slide" Target="slides/slide58.xml" /><Relationship Id="rId127" Type="http://schemas.openxmlformats.org/officeDocument/2006/relationships/slide" Target="slides/slide59.xml" /><Relationship Id="rId128" Type="http://schemas.openxmlformats.org/officeDocument/2006/relationships/slide" Target="slides/slide60.xml" /><Relationship Id="rId129" Type="http://schemas.openxmlformats.org/officeDocument/2006/relationships/slide" Target="slides/slide61.xml" /><Relationship Id="rId130" Type="http://schemas.openxmlformats.org/officeDocument/2006/relationships/slide" Target="slides/slide62.xml" /><Relationship Id="rId131" Type="http://schemas.openxmlformats.org/officeDocument/2006/relationships/slide" Target="slides/slide63.xml" /><Relationship Id="rId132" Type="http://schemas.openxmlformats.org/officeDocument/2006/relationships/slide" Target="slides/slide64.xml" /><Relationship Id="rId133" Type="http://schemas.openxmlformats.org/officeDocument/2006/relationships/slide" Target="slides/slide65.xml" /><Relationship Id="rId134" Type="http://schemas.openxmlformats.org/officeDocument/2006/relationships/slide" Target="slides/slide66.xml" /><Relationship Id="rId135" Type="http://schemas.openxmlformats.org/officeDocument/2006/relationships/slide" Target="slides/slide67.xml" /><Relationship Id="rId136" Type="http://schemas.openxmlformats.org/officeDocument/2006/relationships/slide" Target="slides/slide68.xml" /><Relationship Id="rId137" Type="http://schemas.openxmlformats.org/officeDocument/2006/relationships/slide" Target="slides/slide69.xml" /><Relationship Id="rId138" Type="http://schemas.openxmlformats.org/officeDocument/2006/relationships/slide" Target="slides/slide70.xml" /><Relationship Id="rId139" Type="http://schemas.openxmlformats.org/officeDocument/2006/relationships/slide" Target="slides/slide71.xml" /><Relationship Id="rId140" Type="http://schemas.openxmlformats.org/officeDocument/2006/relationships/slide" Target="slides/slide72.xml" /><Relationship Id="rId141" Type="http://schemas.openxmlformats.org/officeDocument/2006/relationships/slide" Target="slides/slide73.xml" /><Relationship Id="rId142" Type="http://schemas.openxmlformats.org/officeDocument/2006/relationships/slide" Target="slides/slide74.xml" /><Relationship Id="rId143" Type="http://schemas.openxmlformats.org/officeDocument/2006/relationships/slide" Target="slides/slide75.xml" /><Relationship Id="rId144" Type="http://schemas.openxmlformats.org/officeDocument/2006/relationships/slide" Target="slides/slide76.xml" /><Relationship Id="rId145" Type="http://schemas.openxmlformats.org/officeDocument/2006/relationships/slide" Target="slides/slide77.xml" /><Relationship Id="rId146" Type="http://schemas.openxmlformats.org/officeDocument/2006/relationships/slide" Target="slides/slide78.xml" /><Relationship Id="rId147" Type="http://schemas.openxmlformats.org/officeDocument/2006/relationships/slide" Target="slides/slide79.xml" /><Relationship Id="rId148" Type="http://schemas.openxmlformats.org/officeDocument/2006/relationships/slide" Target="slides/slide80.xml" /><Relationship Id="rId149" Type="http://schemas.openxmlformats.org/officeDocument/2006/relationships/slide" Target="slides/slide81.xml" /><Relationship Id="rId150" Type="http://schemas.openxmlformats.org/officeDocument/2006/relationships/slide" Target="slides/slide82.xml" /><Relationship Id="rId151" Type="http://schemas.openxmlformats.org/officeDocument/2006/relationships/slide" Target="slides/slide83.xml" /><Relationship Id="rId152" Type="http://schemas.openxmlformats.org/officeDocument/2006/relationships/slide" Target="slides/slide84.xml" /><Relationship Id="rId153" Type="http://schemas.openxmlformats.org/officeDocument/2006/relationships/slide" Target="slides/slide85.xml" /><Relationship Id="rId154" Type="http://schemas.openxmlformats.org/officeDocument/2006/relationships/slide" Target="slides/slide86.xml" /><Relationship Id="rId155" Type="http://schemas.openxmlformats.org/officeDocument/2006/relationships/slide" Target="slides/slide87.xml" /><Relationship Id="rId156" Type="http://schemas.openxmlformats.org/officeDocument/2006/relationships/slide" Target="slides/slide88.xml" /><Relationship Id="rId157" Type="http://schemas.openxmlformats.org/officeDocument/2006/relationships/slide" Target="slides/slide89.xml" /><Relationship Id="rId158" Type="http://schemas.openxmlformats.org/officeDocument/2006/relationships/slide" Target="slides/slide90.xml" /><Relationship Id="rId159" Type="http://schemas.openxmlformats.org/officeDocument/2006/relationships/slide" Target="slides/slide91.xml" /><Relationship Id="rId160" Type="http://schemas.openxmlformats.org/officeDocument/2006/relationships/slide" Target="slides/slide92.xml" /><Relationship Id="rId161" Type="http://schemas.openxmlformats.org/officeDocument/2006/relationships/slide" Target="slides/slide93.xml" /><Relationship Id="rId162" Type="http://schemas.openxmlformats.org/officeDocument/2006/relationships/slide" Target="slides/slide94.xml" /><Relationship Id="rId163" Type="http://schemas.openxmlformats.org/officeDocument/2006/relationships/slide" Target="slides/slide95.xml" /><Relationship Id="rId164" Type="http://schemas.openxmlformats.org/officeDocument/2006/relationships/slide" Target="slides/slide96.xml" /><Relationship Id="rId165" Type="http://schemas.openxmlformats.org/officeDocument/2006/relationships/slide" Target="slides/slide97.xml" /><Relationship Id="rId166" Type="http://schemas.openxmlformats.org/officeDocument/2006/relationships/slide" Target="slides/slide98.xml" /><Relationship Id="rId167" Type="http://schemas.openxmlformats.org/officeDocument/2006/relationships/slide" Target="slides/slide99.xml" /><Relationship Id="rId168" Type="http://schemas.openxmlformats.org/officeDocument/2006/relationships/slide" Target="slides/slide100.xml" /><Relationship Id="rId169" Type="http://schemas.openxmlformats.org/officeDocument/2006/relationships/slide" Target="slides/slide101.xml" /><Relationship Id="rId170" Type="http://schemas.openxmlformats.org/officeDocument/2006/relationships/slide" Target="slides/slide102.xml" /><Relationship Id="rId171" Type="http://schemas.openxmlformats.org/officeDocument/2006/relationships/slide" Target="slides/slide103.xml" /><Relationship Id="rId172" Type="http://schemas.openxmlformats.org/officeDocument/2006/relationships/slide" Target="slides/slide104.xml" /><Relationship Id="rId173" Type="http://schemas.openxmlformats.org/officeDocument/2006/relationships/slide" Target="slides/slide105.xml" /><Relationship Id="rId174" Type="http://schemas.openxmlformats.org/officeDocument/2006/relationships/slide" Target="slides/slide106.xml" /><Relationship Id="rId175" Type="http://schemas.openxmlformats.org/officeDocument/2006/relationships/slide" Target="slides/slide107.xml" /><Relationship Id="rId176" Type="http://schemas.openxmlformats.org/officeDocument/2006/relationships/slide" Target="slides/slide108.xml" /><Relationship Id="rId177" Type="http://schemas.openxmlformats.org/officeDocument/2006/relationships/slide" Target="slides/slide109.xml" /><Relationship Id="rId178" Type="http://schemas.openxmlformats.org/officeDocument/2006/relationships/slide" Target="slides/slide110.xml" /><Relationship Id="rId179" Type="http://schemas.openxmlformats.org/officeDocument/2006/relationships/slide" Target="slides/slide111.xml" /><Relationship Id="rId180" Type="http://schemas.openxmlformats.org/officeDocument/2006/relationships/slide" Target="slides/slide112.xml" /><Relationship Id="rId181" Type="http://schemas.openxmlformats.org/officeDocument/2006/relationships/slide" Target="slides/slide113.xml" /><Relationship Id="rId182" Type="http://schemas.openxmlformats.org/officeDocument/2006/relationships/slide" Target="slides/slide114.xml" /><Relationship Id="rId183" Type="http://schemas.openxmlformats.org/officeDocument/2006/relationships/slide" Target="slides/slide115.xml" /><Relationship Id="rId184" Type="http://schemas.openxmlformats.org/officeDocument/2006/relationships/slide" Target="slides/slide116.xml" /><Relationship Id="rId185" Type="http://schemas.openxmlformats.org/officeDocument/2006/relationships/slide" Target="slides/slide117.xml" /><Relationship Id="rId186" Type="http://schemas.openxmlformats.org/officeDocument/2006/relationships/slide" Target="slides/slide118.xml" /><Relationship Id="rId187" Type="http://schemas.openxmlformats.org/officeDocument/2006/relationships/slide" Target="slides/slide119.xml" /><Relationship Id="rId188" Type="http://schemas.openxmlformats.org/officeDocument/2006/relationships/slide" Target="slides/slide120.xml" /><Relationship Id="rId189" Type="http://schemas.openxmlformats.org/officeDocument/2006/relationships/slide" Target="slides/slide121.xml" /><Relationship Id="rId190" Type="http://schemas.openxmlformats.org/officeDocument/2006/relationships/slide" Target="slides/slide122.xml" /><Relationship Id="rId191" Type="http://schemas.openxmlformats.org/officeDocument/2006/relationships/slide" Target="slides/slide123.xml" /><Relationship Id="rId192" Type="http://schemas.openxmlformats.org/officeDocument/2006/relationships/slide" Target="slides/slide124.xml" /><Relationship Id="rId193" Type="http://schemas.openxmlformats.org/officeDocument/2006/relationships/slide" Target="slides/slide125.xml" /><Relationship Id="rId194" Type="http://schemas.openxmlformats.org/officeDocument/2006/relationships/slide" Target="slides/slide126.xml" /><Relationship Id="rId195" Type="http://schemas.openxmlformats.org/officeDocument/2006/relationships/slide" Target="slides/slide127.xml" /><Relationship Id="rId196" Type="http://schemas.openxmlformats.org/officeDocument/2006/relationships/slide" Target="slides/slide128.xml" /><Relationship Id="rId197" Type="http://schemas.openxmlformats.org/officeDocument/2006/relationships/slide" Target="slides/slide129.xml" />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_rels/notesSlide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9.xml"/>
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1.xml"/>
</Relationships>
</file>

<file path=ppt/notesSlides/_rels/notesSlide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2.xml"/>
</Relationships>
</file>

<file path=ppt/notesSlides/_rels/notesSlide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3.xml"/>
</Relationships>
</file>

<file path=ppt/notesSlides/_rels/notesSlide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4.xml"/>
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7.xml"/>
</Relationships>
</file>

<file path=ppt/notesSlides/_rels/notesSlide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8.xml"/>
</Relationships>
</file>

<file path=ppt/notesSlides/_rels/notesSlide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9.xml"/>
</Relationships>
</file>

<file path=ppt/notesSlides/_rels/notesSlide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0.xml"/>
</Relationships>
</file>

<file path=ppt/notesSlides/_rels/notesSlide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1.xml"/>
</Relationships>
</file>

<file path=ppt/notesSlides/_rels/notesSlide9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2.xml"/>
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4.xml"/>
</Relationships>
</file>

<file path=ppt/notesSlides/_rels/notesSlide9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5.xml"/>
</Relationships>
</file>

<file path=ppt/notesSlides/_rels/notesSlide9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6.xml"/>
</Relationships>
</file>

<file path=ppt/notesSlides/_rels/notesSlide9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7.xml"/>
</Relationships>
</file>

<file path=ppt/notesSlides/_rels/notesSlide9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8.xml"/>
</Relationships>
</file>

<file path=ppt/notesSlides/_rels/notesSlide9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9.xml"/>
</Relationships>
</file>

<file path=ppt/notesSlides/_rels/notesSlide10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0.xml"/>
</Relationships>
</file>

<file path=ppt/notesSlides/_rels/notesSlide10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1.xml"/>
</Relationships>
</file>

<file path=ppt/notesSlides/_rels/notesSlide10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2.xml"/>
</Relationships>
</file>

<file path=ppt/notesSlides/_rels/notesSlide10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3.xml"/>
</Relationships>
</file>

<file path=ppt/notesSlides/_rels/notesSlide10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4.xml"/>
</Relationships>
</file>

<file path=ppt/notesSlides/_rels/notesSlide10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5.xml"/>
</Relationships>
</file>

<file path=ppt/notesSlides/_rels/notesSlide10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6.xml"/>
</Relationships>
</file>

<file path=ppt/notesSlides/_rels/notesSlide10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7.xml"/>
</Relationships>
</file>

<file path=ppt/notesSlides/_rels/notesSlide10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8.xml"/>
</Relationships>
</file>

<file path=ppt/notesSlides/_rels/notesSlide10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9.xml"/>
</Relationships>
</file>

<file path=ppt/notesSlides/_rels/notesSlide1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0.xml"/>
</Relationships>
</file>

<file path=ppt/notesSlides/_rels/notesSlide1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1.xml"/>
</Relationships>
</file>

<file path=ppt/notesSlides/_rels/notesSlide1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2.xml"/>
</Relationships>
</file>

<file path=ppt/notesSlides/_rels/notesSlide1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3.xml"/>
</Relationships>
</file>

<file path=ppt/notesSlides/_rels/notesSlide1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4.xml"/>
</Relationships>
</file>

<file path=ppt/notesSlides/_rels/notesSlide1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5.xml"/>
</Relationships>
</file>

<file path=ppt/notesSlides/_rels/notesSlide1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6.xml"/>
</Relationships>
</file>

<file path=ppt/notesSlides/_rels/notesSlide1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7.xml"/>
</Relationships>
</file>

<file path=ppt/notesSlides/_rels/notesSlide1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8.xml"/>
</Relationships>
</file>

<file path=ppt/notesSlides/_rels/notesSlide1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9.xml"/>
</Relationships>
</file>

<file path=ppt/notesSlides/_rels/notesSlide1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0.xml"/>
</Relationships>
</file>

<file path=ppt/notesSlides/_rels/notesSlide1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1.xml"/>
</Relationships>
</file>

<file path=ppt/notesSlides/_rels/notesSlide1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2.xml"/>
</Relationships>
</file>

<file path=ppt/notesSlides/_rels/notesSlide1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3.xml"/>
</Relationships>
</file>

<file path=ppt/notesSlides/_rels/notesSlide1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4.xml"/>
</Relationships>
</file>

<file path=ppt/notesSlides/_rels/notesSlide1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5.xml"/>
</Relationships>
</file>

<file path=ppt/notesSlides/_rels/notesSlide1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6.xml"/>
</Relationships>
</file>

<file path=ppt/notesSlides/_rels/notesSlide1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7.xml"/>
</Relationships>
</file>

<file path=ppt/notesSlides/_rels/notesSlide1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8.xml"/>
</Relationships>
</file>

<file path=ppt/notesSlides/_rels/notesSlide1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9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之前的线段树帮我们快速查询和修改一个数组。这一章会遇到新的要求：既要查过去的状态，又要同时限制位置和数值。我们从区间第几小出发，看看怎样保留历史，再处理带修改和多维条件的问题。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把四个数看作四位同学的成绩，我们只考虑第二到第四位。取出的是一、二、二，第二小仍然是二，重复值也要占名次。注意下标二到四和分数值一到二是不同的范围，后面的结构需要分别处理它们。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同一份成绩要查很多个区间，区间还常常重叠。数组本身却没有变化。位置 [1,r] 包含前 r 项；减去前 l−1 项，就留下 [l,r]。如果每个前缀都留下一份“各个分数有几人”的统计，就能反复读取。接下来用权值线段树保存这些前缀统计。先看题目，再解决如何少占空间。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如果频数树一直只保存最新结果，就无法直接查回前几个数的频数。每加入一个数保留一个版本，任意区间就能由两个前缀版本相减得到。不过整棵复制太费空间，我们要观察一次加入究竟改了哪些结点。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每次只取指定位置区间里的数，排序后按从一开始的名次找原值。重复元素也要占名次，例如一、二、二中的第三小仍然是二。题目保证k合法，数组在所有询问之间保持不变。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第一问左右端点都是二，只取出六千四百零五。第四问取前两项，排在第二的是二万五千九百五十七。每行输出都要回到相应的位置区间检查。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这道题只查询，不修改数组。即使两个询问的范围有很大一部分重合，截取后排序仍会重新处理那批元素。数组和询问都能达到二十万，我们需要把这些可以共用的统计结果保存下来。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三个叶子按值一、二、三排列，频数是一、二、一。离散化只给不同数值编排名，原数组里两个二依然要各记一次。查询得到的是叶子排名，输出前还要查值表，这里排名和值碰巧相同。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第四版有全部四项，第一版只有最前面的三。逐列相减，值三被消去，留下一个一和两个二。之后在树上查询，也是在相同值域的对应结点间做这次减法。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root第四版包括四个数，root第一版只包括开头的三。分别减去值一、值二、值三的频数后，就只剩第二到第四项。相减是查询时读取对应结点的差，不需要真的另外造一棵差值树。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两棵树中都写着左孩子，不代表它们统计的就是相同数值。所有版本必须共用离散值表和划分规则，两个左孩子的频数差才有意义。频数和数值和可以这样相减，最大值和最小值通常不能直接相减得到区间答案。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从两个根分别向下走，可以看到值一和值三共用同一个结点，值二则有新旧两份。新左结点虽然更新了频数，左孩子仍指向原来的值一。保留孩子编号就是共享子树，无需把这部分结点再复制一遍。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第四个数是二，沿值域一到三、一到二、叶子二这条路径插入。只有这三个结点的频数增加，所以新版本只复制这条路径。叶子一和叶子三没有变化，新结点继续保存旧的孩子编号就行。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让学生跟着旧根走到原来的叶子二，如果直接把它的频数改掉，旧版本读到的也会变。这就没有保住历史。动态开点解决什么时候创建结点，可持久化还要求新操作不能破坏旧版本。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要从一个旧版本出发，插入当前元素的离散排名 position。old：旧结点编号；[left,right]：它负责的离散值域。返回值：新版本中对应结点的编号。tree[0] 表示空结点，孩子编号与频数都为 0。只修改新复制的结点，递归返回的新孩子编号也写入新结点。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新版本要保留旧孩子编号，同时只改变自己的频数。tree[old] 的孩子与频数都留在原处。tree[u] 起初完整继承它，再记录这次新增。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若插入排名落在左半，创建新的左路径，右孩子继续沿用。先等递归结束再通过编号写回。走右侧时对称处理，整次插入只创建一条路径。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nsert接收旧结点、当前值域和要插入的离散排名，返回新结点编号。复制后只改新结点，递归返回的新孩子编号也写回副本。右侧分支与这里对称，完整函数还需在末尾返回u；vector可能扩容，所以递归前后用编号读取结点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先准备一份统一值表，再依次插入原数组的元素。第i版一定从第i减一版复制更新，不能从空树重新来。这里的类封装前面的插入函数，零号结点是共享空结点，孩子编号和频数都为零。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当前区间的频数是一、二、零，左半的一和二共有三个，第二小就在里面。缩到一和二后，值一只有一个，跳过它就在右侧找第一小。两个根一直走向相同值域，比较的才始终是所问位置区间的频数。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 [left,right] 内的第 k 小，要与左半的真实频数比较。两个孩子对应同一值域。after 减 before，排除位置 l 之前的元素。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如果左半只有 1 项，而目标是第 2 小，右半只需再找第 1 小。左半所有元素都排在右半前面。跳过的数量是 countLeft，k 表示剩余目标的名次。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before和after分别是左右前缀的结点编号，left和right始终是同一段值域。左边够k个就去左边，数量不够就跳过左边，在右边找剩余名次。返回叶子排名之后，再映回原数组的数值。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我们只保留目标必定所在的一半。左边有至少k个时，目标不可能在右边；数量不够时，右边的目标名次要减去左边个数。这个说法每下降一层都成立，所以到叶子时就确定了数值。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同值有V种，一次插入只复制根到叶的一条路径，查询也只走一条路径。因而版本数虽然有n个，结点数并不是n棵完整树的规模。若所有数相同，树只有一个叶子，每次操作仍只做常数工作；准备值表的排序另计nlogn时间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这次值表中只有七，离散排名只有一。三个七的频数是三，第二小仍然是原值七。再让学生指出左端点是一时应减空版本，而不是跳过相减；这些边界都能使用同一套查询逻辑。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先按给出的数据逐步判断。用 root[3]−root[0]。左半有 2 个，往左。左叶 1 有 1 个，跳过它，往右找第 1 小，输出原值 2。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每个位置最多选一次，相同数值来自不同位置时可以分别选。我们要找的是不能凑出的最小正整数，因此前面的每个正整数都必须能凑出。题目给的是正整数，这个条件会用在后面的贪心证明中。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样例的询问依次扩大前缀范围。前一项只能凑一，最小缺口是二；前两项能凑到三，最小缺口是四。加入四后能到七，后面的九和十都填不了八。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每个位置最多拿一次，相同数值如果来自不同位置则可以分别拿。例子一、一、三能凑出一到五，却凑不出六。现在询问很多个位置区间，我们希望保留前缀统计，同时避免逐个枚举组合。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手里有两个 1，可以凑出 0、1、2。现在再给你一个 3。不拿 3：得到 0、1、2。拿 3：配上旧数，得到 3、4、5。两段紧挨着，0 到 5 每个整数都能凑出来，最小缺口变成 6。把这个过程换成一般的 R 和 v，就能找出“什么时候允许接上新数”的条件。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旧范围零到二始终保留，选择新数后得到平移的一段。新数是三，两段恰好衔接；新数是四，就会把三空出来。这个空格正好说明条件为什么是v不超过R加一。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旧元素能凑出零到R，不用新数时仍是这一段；用新数v时，旧元素还可以任意搭配，得到v到v加R。当v不超过R加一，两段之间就不会漏掉整数。零对应一个数也不选，这个选择在推理中不能省掉。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把数按从小到大考虑，当前只能连续凑到一，接下来的三已经超过缺口二。剩下的数至少也是三，选一个都太大，不选又只能到一，所以二就是答案。这依赖所有元素都是正数，不能直接照搬到有负数的情形。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answer是当前第一个缺口，previous记录上一轮已经检查到的数值上界。例子开始只允许一，两个一合计二，缺口从一变成三；接着允许新值二到三，加入三，缺口变成六。每个元素只在所属的新值段里贡献一次。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刚才每轮需要的都是：某段位置中，数值落入新开放值段的元素总和。位置区间仍用 root[r]−root[l-1] 限定。值域查询再限制 previous+1≤value≤answer，取这些元素的 sum。版本和数值划分不变，只把结点信息从 count 换成 sum。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区间第几小只关心有几个，这道题需要知道新加入的数合计多少。版本仍对应数组前缀，结点仍按数值划分，只把count换为sum。ll是long long的别名，这里直接在一到十亿的值域动态开点。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rangeSum 要查询新开放的值域 [ql,qr]，从两个版本读取差值。部分相交才继续拆分孩子。若 before==after，两版本共用同一棵子树，差值为 0。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left到right是结点负责的值域，ql到qr是本轮允许的新值段。没有交集就返回零，整段被包含就读取两个版本的sum差，其余情况才拆给孩子。before和after相同意味着共用了同一棵子树，差值也必定为零。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previous 以内已处理过，本轮允许值不超过旧 answer。两个根限制位置 [l,r]，最后两个参数限制本批次的数值范围。两种范围分工不同。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added 为 0，当前缺口无法补上；否则记录边界，再加入新总和。必须先保存旧 answer。下一轮从 previous+1 继续，前面使用过的元素不会再加入。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这一轮查询的是previous加一到answer，得到的added是新元素总和。previous必须先记录旧answer，随后才能让answer增加，否则下一轮起点会算错。若从一查到answer又直接累加，会让之前的元素贡献多次。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三个一被一起加入后，候选变成四，再加一个二，只变成六，这一轮没有翻倍。算法正确并不等于每一句复杂度解释都正确。我们需要根据新一批元素的下界，换成每两轮的增长关系来证明轮数。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t轮新加入的值，全部大于前两轮结束时的候选，因为更小的值已经处理过了。只要这一轮成功加入至少一个数，新增总和就大于那个候选。于是隔两轮至少翻倍，而候选又不超过区间元素总和加一，轮数就有了对数上界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若区间没有一，第一次查一到一就得零，答案自然停在一。前面的零是空集的和，并不是要求数组里必须出现零。请学生再检查previous为什么要推进，以及树里为何要保存数值和。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先按给出的数据逐步判断。[2,3]：查 [1,1] 得 0，答案为 1。[1,1,4]：查 [1,1] 得 2，answer=3；再查 [2,3] 得 0，答案为 3。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 a=[3,1,2,2]，把第 2 项的 1 改成 4。前缀 [1,1] 不变；[1,2]、[1,3]、[1,4] 的频数全都改变。若逐个重建这些前缀，一次修改就可能牵动 O(n) 个版本。树状数组把位置分成若干块。只更新包含位置 2 的相关块，就能继续回答区间查询。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的版本来自不变数组的前缀，一次改值会影响它后面的很多前缀。树状数组已经教过我们如何用少量位置块表示前缀，现在给每个块放一棵频数树。这样外层管理位置，内层管理数值，改值只需要更新相关的几个块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这里的排名表示有多少个元素严格比查询值小，再加一。前驱和后继也都要求严格，等于查询值的那几份不能算进去。不存在时按页面上的指定数值输出，只有第几小询问保证名次合法。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前四项是四、二、二、一，第三小为二。把第四项改成十后，这四项排序后是二、二、四、十，第三小变为四。后续排名和前驱后继询问也都使用修改后的数组。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当前数组会变化，但我们仍要回答排名、第几小、严格前驱和严格后继。前驱后继中的严格很重要，等于查询值的元素不能算进去。不存在时输出题目指定的两个数，不能随便选零或负一。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图上蓝色的是查询前缀中的位置，不是数值范围。三个块连在一起覆盖一到七且没有重叠，因此各棵频数树相加不会多算元素。更新时走加lowbit的路径，查询时则走减lowbit的路径。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前缀七分成一到四、五到六、七到七三个不重叠的位置块。每个块的根下保存该块里各种数值的出现次数，根编号四、六、七表示BIT结点编号。lowbit决定外层的位置覆盖范围，内层再按统一值域划分。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前缀七由三个正根表示，前缀二只需一个负根。对相同值域的频数作加减，就得到位置三到七的频数。查询时保存这几棵树的根编号，让它们一起下降，不用真的把树合并出来。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第二区块和第四区块都包含位置二，所以两棵频数树都要删一个一、加一个四。若数组长度为八，更新还会经过第八区块。改完后必须记住新的数组值，否则下一次改同一位置时会删除错误的旧值。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外层决定改哪些位置块，内层决定在值域的哪里加减频数。modify(u,left,right,rank,delta) 更新一棵内树。u 是当前结点；rank 是数值排名；delta=1 加入，delta=−1 删除。当前状态可以直接修改。这里不查过去，内层也就不必复制历史路径。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这一棵树只保存当前块内的频数，允许直接修改。tree 使用 deque，0 号结点代表空树。delta 为 −1 时，删除的是块中实际存在的旧值。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只维护当前数组，内层结点可以直接改，不必复制历史路径。delta为一表示加入，负一表示删除，但只能删除实际存在的元素。这里用deque保存结点，末尾插入不会使已有元素的引用失效，空结点初始化后的孩子和频数均为零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 position 开始，每次加 lowbit，找到所有相关的 BIT 块。内层可能新建根结点，所以要把 modify 返回的编号写回 root[x]。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例如把位置 2 的 1 改成 4，两个频数变化应成对进行。a[] 在这段程序中保存离散排名。先删除旧排名，再记住新排名，最后加入。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dd把同一次值域修改传给包含当前位置的各个BIT块。下面三行必须按删除旧值、保存新值、加入新值的顺序执行。rankOf依靠统一值表，因此读完操作时先收集所有未来改值，再按原顺序执行；查询阈值不必都出现在值表中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positive和negative是本次查询的局部数组，里面保存根编号的副本。下降时改这些副本，真正的root数组仍然指向整棵树。若把全局根也移成孩子，下一次就再也无法从整段值域开始查询了。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这个小数组的两个位置前缀各只需一个根，所以先用它检查数量。一般情况下正根和负根可能有好几个，但仍是对相同列先加再减。第三列的三来自位置一，被负根扣除后就不影响这次查询。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修改后的二到四是四、二、二，所以不同值一到四的频数是零、二、零、一。左半的一和二共有两项，第两小在左半。再排除没有出现的一，就到叶子二，规则与双版本第几小完全一致。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positive、negative 只保存局部编号，本次查询可以安全移动它们。正根覆盖 [1,r]，负根覆盖 [1,l−1]。相减后就只保留 [l,r] 的频数。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这一页是查询代码的上半段，下页接着决定方向。正根和负根都对应当前整段值域，每轮把左孩子的频数按符号相加，就得到所问位置区间在左半的真实数量。这个countLeft才是接下来与k比较的数。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goLeft 为真就进入左半；否则跳过左侧，再进入右半。negative 中的每个编号也必须按同一方向移动。全局 root 不动，下一轮仍比较同一段值域。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这一页接着上一页的while循环。去右侧时先跳过左侧的元素，再让所有根转到相应孩子，并缩小当前值域。int引用修改的是局部vector里的编号，不会改全局root数组，返回的left仍需要映回原值。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值表中没有三，但只要知道哪些值严格小于三，就能统计排名。lower_bound返回三该插入的位置，前面共有两个值类，再查询这些值类的频数即可。值类数量是二，实际元素数量也恰好是二，但一般情况下它们并不相等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区间排成 [2,2,4]。查询值 x=2，前驱要求 &lt;2，后继要求 &gt;2。小于 2 的有 0 个，所以前驱不存在。小于等于 2 的有 2 个，跳过它们后，第 3 小的 4 就是后继。分别统计 &lt;x 和 ≤x 的数量，严格前驱、后继的名次就确定了。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countLess统计严格小于x的元素，前驱就是这些元素中最后一个。countLE统计小于等于x的元素，后继是跳过它们之后的第一个。若对应名次不存在，就输出指定哨兵，不能把非法k送进第几小查询。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rankLimit 很小或很大都合法，先处理这些边界，避免递归越界。当前整段值域都大于阈值，贡献为 0；整段都不超过阈值，就直接取 count。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这个函数只处理一棵内树，查询离散排名不超过rankLimit的频数。空树和全段过大返回零，全段都满足就直接返回count。外层仍需按BIT前缀累加，并减去左端点前一个位置的前缀，两层前缀含义要区分。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外层块不重不漏地组成位置前缀，根组相减后得到所问位置区间。内层所有树使用相同值域划分，因此可以同步查频数和选择方向。一次涉及对数个根，每个根下降对数层，所以时间是两个对数相乘。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把一百插进二、二、四的有序结果中，前面有三个元素，所以排名是四。零前面没有元素，排名是一，后继则是二。两问都只读局部根副本，全局root数组不能改变。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先按给出的数据逐步判断。经过 5、6、8。各棵内树删掉一个 2，再加入一个 4。只维护当前状态，可以直接改；a[5] 也要记录新值，供下次删除使用。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先为每个点计算f，自己不能统计自己，其他同坐标点却可以统计。题目最后要的是f值的分布，所以第d加一行输出f等于d的点有几个。不要把每个点各自的f按输入顺序直接输出。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输出的第一行三表示f等于零的点有三个。第二行一表示f等于一的点有一个，后面依此类推。十行结果相加应等于点的总数十，可以用这个关系检查是否漏统计。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每个点都要统计其他满足三项不大于条件的点，自己必须排除。最后输出的不是每个点的f，而是f等于零、一等各有几个点。直接逐对比较要平方时间，我们试着先按一维排好顺序。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处理当前z时，把所有z不大的点放进结构，第三个条件就已经筛好了。剩下的两个不等式表示二维平面左下方的矩形，外层BIT管理x，内层管理y。当前点也被放进了结构，所以查询后要减去自己一次。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A和B在平面上各有一个坐标大于对方，所以不能互相计入。C对应的左下区域同时包含A和B，并且它们的z都比C小。用图对照三项条件，可以看出排序只消除了z，剩余两项仍需要同时限制。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A的x更小但y更大，A和B谁都不满足对方的全部条件。C的三个坐标都不小于A和B，因此它能统计到两点。输出要按f值汇总，所以三行是二、零、一，而不是顺序写三点的f。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三个相同点彼此都符合小于等于条件，每个点应统计另外两点。若查完一个才插入下一个，结果会取决于顺序，显然不符合题意。整批先插入后，每个查询得到三，再减自己的一；重复坐标也要保留三份。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数组已按 z 排序，用半开区间 [i,j) 表示本批次。先插入这一批全部点，保证相同 z 也能互相贡献。已经处理过的更小 z 仍保留在结构中。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插入完成后，为这一批每个点计算 f，并统计 f 的出现次数。只扣当前点自身的一份，其他同坐标点照常计数。i=j 后再处理下一批 z。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排序后，同z的点集中在i到j减一。第一个循环把它们全部插入，第二个循环查询并累计f值的出现次数。完成这一批再把i移到j，最后输出直方图从零到n减一的所有项。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插入一个二维点 (x,y)，所有包含 x 的 BIT 块都要记下这个 y。外层编号表示 x 坐标块，内树的值域表示 y；它们虽然都到 bound，含义仍不同。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查询 x 不超过阈值、y 也不超过阈值的点数。每个内树 prefix 只统计 y≤阈值。外层的不重叠块覆盖全部 x 前缀，所以相加即可。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插入点x、y时，外层找所有包含x的BIT块，并在每棵树加入一个y。查询时外层拆出x前缀，内层查询不大于y的频数，相加就得到二维矩形内的点数。bound等于坐标上界k，这里的内树保存当前已插入点，不需要历史版本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排序批次保证z不大于当前值，BIT位置前缀筛出x不大于当前值，内树前缀再筛出y不大于当前值。BIT块互不重叠，每个合法点只会贡献一次。最后只扣自己的那一份，其他重复坐标的点仍然是合法对象。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相同z不符合严格小于，所以同批点不能相互看到。整批先查询，查询完再全部插入，这时结构里只包含更小的z，自己尚未插入也不需要减一。若x或y也改成严格小于，相应前缀上界要减一。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先按给出的数据逐步判断。三维都≤：整批先插入，每点查询得到 3，减自身后 f=2。z 改为 &lt;：整批先查询，结构为空，每点 f=0；此时不减自身。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下面的题目会把刚才的方法组合起来。先读清任务，写出一个状态表示什么，再判断需要的是历史版本还是当前状态。每道题先给题面与样例，再讨论关键转换；复杂部分先理解提示，不急着拼代码。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每一种变化都从原序列出发，只修改指定的那一个位置。需要固定选择同一组位置，保证它们在所有允许情形下都不降。把多行变化依次累积执行，就成了另一个问题。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样例的变化分别从一、二、三出发。把第一项变二、第二项变三或一、第三项变四，都没有破坏不降顺序。因此三个位置都可以选，最长长度就是三。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例如原值为 [2,4]，第 1 项可变为 4，第 2 项可变为 2。原样 [2,4]、只改第 1 项得到 [4,4]、只改第 2 项得到 [2,2]，都不降。虽然 hi[1]=4&gt;lo[2]=2，这两个极值却不会同时发生。应分别检查“前项变化”和“后项变化”，得到 hi[j]≤a[i]、a[j]≤lo[i]。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关键是题目每次最多改一个位置。考虑相邻选中位置j和i时，只需分别检查j变化而i保持原值，以及i变化而j保持原值。不能要求两边的极端值同时出现，否则会把本来合法的子序列排除掉。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给的是一到n的排列，所以每个被删除的值对应唯一位置。逆序对要求左边的数严格更大，两个条件要一起满足。题目要在删除前输出，先后顺序会影响整组答案。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初始有五对逆序。删除五，会去掉它与三、四、二组成的三对，还剩两对。接着删除一不影响逆序，所以后面两次输出同为二。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一对逆序需要左边比右边大。删除位置p的数v，消失的只有左侧大于v和右侧小于v这两类，其他配对两端都在，不会受影响。题目要求在删除前输出，所以一定要先输出当前总数，再扣贡献并删除。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一道菜的位置要在顾客允许的区间里，然后才比较它的美味值。这里先把评价加上x，再与b做按位异或，计算顺序不能交换。菜品数据不修改，可以继续使用位置前缀版本。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第一位顾客只能从给定范围内选择，评价四加上偏好四得到八。八与期望值一做异或得到九，是这一问的最大美味值。先加法再异或，才能得到右侧的样例输出。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 a=3、x=1。二进制 011+001=100，高位也跟着改变。如果试选 y=a+x 的范围 [4,7]，原数 a 就必须在 [3,6]。查询位置区间里的频数树，判断 [3,6] 是否有候选，就能检验这次试选。每试一位都先换回 a 的数值区间，再查是否存在，异或贪心才不会漏掉进位。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希望异或位为一，仍然可以从高位到低位试选y的前缀，但y是a加x，不能忽略进位。把这个前缀对应的y值域减去x，就得到原数a需要落入的范围。用两个位置前缀版本查这个范围是否有元素，再决定能不能保留该位。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路径必须沿有向边前进，边编号和权重都要严格增加。边编号按输入顺序决定，选择时可以跳过一些边，但不能倒回较早编号。答案数的是边，不是路径上的顶点数。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样例选择输入的第二、第三条边。它们连接一到二再到三，权重从一增加到二，共两条边。再接第三个顶点出发的第一条边，会违反边编号递增。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编号随输入顺序增加，所以按输入处理时，之前的状态已经满足边编号条件。边权还要求严格增加，查询终点u时只能取末边权小于当前w的状态。先查询再更新，即使遇到自环，也不会让当前边被自己重复使用。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每次改值都会影响后面的查询，因此要使用当前数组。Q操作只读数据，C操作改指定位置，不能改变其他位置。重复元素照常分别占名次，处理方式和刚才的树套树例题相同。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第一问的四个数是三、二、一、四，第三小是三。修改第二项为六后，第二问取六、一、四、七，第三小为六。两次查询的数组状态不同。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这题比例八三少了排名、前驱和后继，只需要改单点和找区间第几小。读完修改操作收集新值，离散化后再按原顺序执行。查询仍收集两组位置前缀根，统计左侧数量后一起下降。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任务在开始秒和结束秒都运行，查询要从当时有效的任务中选前k小。k要用上一问答案计算，而且pre初始是一，不能误设为零。若当时任务不足k个，就取全部优先级的和。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首问用pre等于一解码，得到k等于一，在时刻三取优先级二。第二问把pre换成二，得到k等于二，在时刻一取二和六，总和八。第三问继续用八解码，得到三个任务的优先级和十一。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例如任务 (s,e,p)=(1,2,6)，第 1 秒、第 2 秒都在运行。时间 1：加入优先级 6；时间 3：删除优先级 6。同一时刻的事件全部执行完，再把根保存为该时刻的版本。查询时刻 2 要读 root[2]。这些版本按时间排列，不再表示数组的前几项。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任务从s秒到e秒都在运行，所以删除事件放在e加一。这里版本代表时刻，和前面数组前缀的版本含义不同。结点同时保存任务个数和优先级总和，找前k个时，往右之前要把左侧的总和带走。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位置从零开始，原题在偶数长度时取较大的中间值。输入的四个数还不是真正端点，要加上上一答案、取模、排序后再使用。所有合法左端点和右端点形成两段范围，我们要从其中挑出中位数最大的子区间。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首问上一答案为零，四个端点排序后得到零、一、二、三。选位置一到三时，三个数排序后的中间值为271451044。后面的输入要先用这次答案解码，不能直接当作位置。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用阈值 x=5 检验 [1,5,8,9]：标记是 [−1,+1,+1,+1]，和为 2。偶数长度取较大的中间值；恰有一半元素≥x 时也符合，标记和可以等于 0。例如 [1,2,5,6] 的上中位数是 5，标记和恰好为 0。若改成严格要求标记和&gt;0，就会错误排除这个合法区间。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左端点只能在零和一中选，右端点只能在三和四中选。任意合法区间都必须经过中间的位置二，因此它的总和固定。最大后缀与最大前缀要非空；若中间没有位置，则中段总和为零。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题偶数长度取较大的中间值。二分阈值x时，将不小于x的数记为一，其余记为负一，标记和非负就说明上中位数至少是x。两端能自由选，中间固定必选，所以维护最大后缀、总和和最大前缀；查询的是一个阈值版本，不能把两个最大值直接相减。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种果汁在一瓶中都有单独用量上限，费用也必须在预算内。混合后的美味度由用到的最低美味度决定，加更多高美味度果汁不能抵消一份低美味度果汁。每个小朋友的配制独立进行，前一问不会消耗后一问的用量。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第一问预算六、要三升，单价二且美味度三的果汁正好够用。第二问预算五时，这一种已经买不起三升，只能加入更便宜但美味度更低的种类。第三问体积和预算无法同时满足，所以输出负一。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低美味度固定为D后，只能取美味度不小于D的种类。要省钱就按价格从低到高取，最后一种可以只取一部分。限制提高后可选种类减少，最小费用不会降低，所以可以二分最大的可行D；每位小朋友独立配一瓶，不消耗下一问的额度。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灯i控制的是站点i到i加一这一段，所以站点a到b之间需要检查灯a到b减一。询问累计到当前时刻的可通行时间，已经结束的连通时段也不能丢。输入每往下一行，时刻就增加一。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灯三在初始串中是暗的，直到第五个事件才点亮。时刻六询问站点三到四，累计只连通了一单位时间；时刻七再询问整条街，累计为两单位时间。最前面的两次询问也让时间向前推进，所以依次输出一和二。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只看灯 3：初始熄灭，直到时刻 5 才点亮。时刻 6 查询站点 3 到 4，路现在确实能走。累计时长却只有 6−5=1；不能把“现在能走”直接当成历史答案。把每段持续连通的开始、结束时刻记入贡献，再用二维结构处理端点对。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对固定端点对，设 I 为当前是否连通（0 或 1），累计时长可写成 C+t×I。初始 C=0。时刻 t 从不通变连通，令 C-=t；从连通变不通，令 C+=t。例如时刻 5 连通、时刻 8 断开，C 从 0 变为 −5，再变为 3。时刻 6：−5+6×1=1；时刻 10：3+10×0=3。</a:t>
            </a:r>
          </a:p>
          <a:p>
            <a:pPr/>
            <a:r>
              <a:rPr lang="zh-CN" dirty="0"/>
              <a:t>矩形更新维护 C；查询时判断当前是否连通，再补上 t×I。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将当前灯暂时忽略，找左右其他暗灯，并加零和n加一两个哨兵。左端点不能越过左暗灯，右端点不能越过右暗灯，同时路径必须跨过当前灯。于是所有变化的端点对是两个连续范围的笛卡尔积，可以作一次矩形更新。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灯p照亮站点p到p加一，a到b连通要求灯a到b减一全部亮。询问累计的时间，早先亮过又熄灭的时段也要算。翻转一盏灯时，左右最近暗灯决定所有会改变连通性的端点对，它们组成矩形，可以统一更新累计时间的系数。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静态区间用两个前缀版本截取，动态区间改用BIT的位置块，多个坐标条件则可以排序消掉一维。真正写代码前，要说出根的含义和结点保存的信息。再用重复值、空区间边界和严格不等号检验，很多错误都能在小例子里发现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lnSpc>
                <a:spcPts val="3750"/>
              </a:lnSpc>
              <a:buNone/>
            </a:pPr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27248923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3821005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小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section-title Placeholder"/>
          <p:cNvSpPr>
            <a:spLocks noGrp="1"/>
          </p:cNvSpPr>
          <p:nvPr>
            <p:ph type="title"/>
          </p:nvPr>
        </p:nvSpPr>
        <p:spPr>
          <a:xfrm>
            <a:off x="990600" y="2190750"/>
            <a:ext cx="10210800" cy="1314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900"/>
            </a:lvl1pPr>
          </a:lstStyle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section-description Placeholder"/>
          <p:cNvSpPr>
            <a:spLocks noGrp="1"/>
          </p:cNvSpPr>
          <p:nvPr>
            <p:ph type="body" idx="2"/>
          </p:nvPr>
        </p:nvSpPr>
        <p:spPr>
          <a:xfrm>
            <a:off x="1028700" y="3905250"/>
            <a:ext cx="10134600" cy="1200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400"/>
            </a:lvl1pPr>
          </a:lstStyle>
          <a:p>
            <a:pPr algn="l" marL="0" indent="0">
              <a:lnSpc>
                <a:spcPts val="3600"/>
              </a:lnSpc>
              <a:buNone/>
            </a:pPr>
            <a:r>
              <a:rPr lang="zh-CN" sz="24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4034618632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  <Relationship Id="rId16" Type="http://schemas.openxmlformats.org/officeDocument/2006/relationships/slideLayout" Target="../slideLayouts/slideLayout14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2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9.xml"/>
</Relationships>
</file>

<file path=ppt/slides/_rels/slide7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0.xml"/>
</Relationships>
</file>

<file path=ppt/slides/_rels/slide7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1.xml"/>
</Relationships>
</file>

<file path=ppt/slides/_rels/slide7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2.xml"/>
</Relationships>
</file>

<file path=ppt/slides/_rels/slide7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3.xml"/>
</Relationships>
</file>

<file path=ppt/slides/_rels/slide7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4.xml"/>
</Relationships>
</file>

<file path=ppt/slides/_rels/slide7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5.xml"/>
</Relationships>
</file>

<file path=ppt/slides/_rels/slide7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6.xml"/>
</Relationships>
</file>

<file path=ppt/slides/_rels/slide7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7.xml"/>
</Relationships>
</file>

<file path=ppt/slides/_rels/slide7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8.xml"/>
</Relationships>
</file>

<file path=ppt/slides/_rels/slide7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9.xml"/>
</Relationships>
</file>

<file path=ppt/slides/_rels/slide8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0.xml"/>
</Relationships>
</file>

<file path=ppt/slides/_rels/slide8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1.xml"/>
</Relationships>
</file>

<file path=ppt/slides/_rels/slide8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2.xml"/>
</Relationships>
</file>

<file path=ppt/slides/_rels/slide8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3.xml"/>
</Relationships>
</file>

<file path=ppt/slides/_rels/slide8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4.xml"/>
</Relationships>
</file>

<file path=ppt/slides/_rels/slide8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5.xml"/>
</Relationships>
</file>

<file path=ppt/slides/_rels/slide8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6.xml"/>
</Relationships>
</file>

<file path=ppt/slides/_rels/slide8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7.xml"/>
</Relationships>
</file>

<file path=ppt/slides/_rels/slide8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8.xml"/>
</Relationships>
</file>

<file path=ppt/slides/_rels/slide8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9.xml"/>
</Relationships>
</file>

<file path=ppt/slides/_rels/slide9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0.xml"/>
</Relationships>
</file>

<file path=ppt/slides/_rels/slide9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1.xml"/>
</Relationships>
</file>

<file path=ppt/slides/_rels/slide9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2.xml"/>
</Relationships>
</file>

<file path=ppt/slides/_rels/slide9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3.xml"/>
</Relationships>
</file>

<file path=ppt/slides/_rels/slide9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4.xml"/>
</Relationships>
</file>

<file path=ppt/slides/_rels/slide9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5.xml"/>
</Relationships>
</file>

<file path=ppt/slides/_rels/slide9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6.xml"/>
</Relationships>
</file>

<file path=ppt/slides/_rels/slide9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7.xml"/>
</Relationships>
</file>

<file path=ppt/slides/_rels/slide9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8.xml"/>
</Relationships>
</file>

<file path=ppt/slides/_rels/slide9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9.xml"/>
</Relationships>
</file>

<file path=ppt/slides/_rels/slide10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0.xml"/>
</Relationships>
</file>

<file path=ppt/slides/_rels/slide10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1.xml"/>
</Relationships>
</file>

<file path=ppt/slides/_rels/slide10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2.xml"/>
</Relationships>
</file>

<file path=ppt/slides/_rels/slide10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3.xml"/>
</Relationships>
</file>

<file path=ppt/slides/_rels/slide10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4.xml"/>
</Relationships>
</file>

<file path=ppt/slides/_rels/slide10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5.xml"/>
</Relationships>
</file>

<file path=ppt/slides/_rels/slide10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6.xml"/>
</Relationships>
</file>

<file path=ppt/slides/_rels/slide10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7.xml"/>
</Relationships>
</file>

<file path=ppt/slides/_rels/slide10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8.xml"/>
</Relationships>
</file>

<file path=ppt/slides/_rels/slide10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9.xml"/>
</Relationships>
</file>

<file path=ppt/slides/_rels/slide1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0.xml"/>
</Relationships>
</file>

<file path=ppt/slides/_rels/slide1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1.xml"/>
</Relationships>
</file>

<file path=ppt/slides/_rels/slide1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2.xml"/>
</Relationships>
</file>

<file path=ppt/slides/_rels/slide1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3.xml"/>
</Relationships>
</file>

<file path=ppt/slides/_rels/slide1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4.xml"/>
</Relationships>
</file>

<file path=ppt/slides/_rels/slide1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5.xml"/>
</Relationships>
</file>

<file path=ppt/slides/_rels/slide1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6.xml"/>
</Relationships>
</file>

<file path=ppt/slides/_rels/slide1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7.xml"/>
</Relationships>
</file>

<file path=ppt/slides/_rels/slide1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8.xml"/>
</Relationships>
</file>

<file path=ppt/slides/_rels/slide1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9.xml"/>
</Relationships>
</file>

<file path=ppt/slides/_rels/slide1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0.xml"/>
</Relationships>
</file>

<file path=ppt/slides/_rels/slide1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1.xml"/>
</Relationships>
</file>

<file path=ppt/slides/_rels/slide1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2.xml"/>
</Relationships>
</file>

<file path=ppt/slides/_rels/slide1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3.xml"/>
</Relationships>
</file>

<file path=ppt/slides/_rels/slide1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4.xml"/>
</Relationships>
</file>

<file path=ppt/slides/_rels/slide1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5.xml"/>
</Relationships>
</file>

<file path=ppt/slides/_rels/slide1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6.xml"/>
</Relationships>
</file>

<file path=ppt/slides/_rels/slide1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7.xml"/>
</Relationships>
</file>

<file path=ppt/slides/_rels/slide1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8.xml"/>
</Relationships>
</file>

<file path=ppt/slides/_rels/slide1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9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线段树进阶</a:t>
            </a:r>
          </a:p>
        </p:txBody>
      </p:sp>
      <p:sp>
        <p:nvSpPr>
          <p:cNvPr id="6" name="cover-title Placeholder Carrier"/>
          <p:cNvSpPr/>
          <p:nvPr/>
        </p:nvSpPr>
        <p:spPr>
          <a:xfrm>
            <a:off x="971550" y="2329815"/>
            <a:ext cx="10477500" cy="933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48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线段树的进阶用法</a:t>
            </a:r>
          </a:p>
        </p:txBody>
      </p:sp>
      <p:sp>
        <p:nvSpPr>
          <p:cNvPr id="7" name="cover-subtitle Placeholder Carrier"/>
          <p:cNvSpPr/>
          <p:nvPr>
            <p:ph type="body" idx="2"/>
          </p:nvPr>
        </p:nvSpPr>
        <p:spPr>
          <a:xfrm>
            <a:off x="1009650" y="3905250"/>
            <a:ext cx="10477500" cy="1762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数组里第几小的数，怎样快速找到？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这次还要保留历史、支持改值，并同时筛选多个条件。</a:t>
            </a:r>
          </a:p>
        </p:txBody>
      </p:sp>
    </p:spTree>
  </p:cSld>
  <p:clrMapOvr>
    <a:masterClrMapping/>
  </p:clrMapOvr>
  <p:transition p14:dur="40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线段树进阶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取出一段成绩，再找其中第 2 小的数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2277142"/>
            <a:ext cx="10488644" cy="1228058"/>
            <a:chOff x="827056" y="2277142"/>
            <a:chExt cx="10488644" cy="1228058"/>
          </a:xfrm>
        </p:grpSpPr>
        <p:sp>
          <p:nvSpPr>
            <p:cNvPr id="7" name="TextBox 7"/>
            <p:cNvSpPr/>
            <p:nvPr/>
          </p:nvSpPr>
          <p:spPr>
            <a:xfrm>
              <a:off x="827056" y="22771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例如，4 位同学的成绩依次为 a=[3,1,2,2]。</a:t>
              </a:r>
            </a:p>
          </p:txBody>
        </p:sp>
        <p:sp>
          <p:nvSpPr>
            <p:cNvPr id="10" name="textbox-position"/>
            <p:cNvSpPr/>
            <p:nvPr/>
          </p:nvSpPr>
          <p:spPr>
            <a:xfrm>
              <a:off x="838200" y="2800350"/>
              <a:ext cx="10477500" cy="704850"/>
            </a:xfrm>
            <a:prstGeom prst="roundRect">
              <a:avLst>
                <a:gd name="adj" fmla="val 16216"/>
              </a:avLst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只看第 2 到第 4 位同学：取出 [1,2,2]，第 2 小的成绩是 2。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56" y="3877342"/>
            <a:ext cx="10477500" cy="868394"/>
            <a:chOff x="827056" y="3877342"/>
            <a:chExt cx="10477500" cy="868394"/>
          </a:xfrm>
        </p:grpSpPr>
        <p:sp>
          <p:nvSpPr>
            <p:cNvPr id="12" name="body-value-query"/>
            <p:cNvSpPr/>
            <p:nvPr/>
          </p:nvSpPr>
          <p:spPr>
            <a:xfrm>
              <a:off x="827056" y="387734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按位置取出数据后，还得知道各种数值各出现几次。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其中 1 有 1 个，2 有 2 个；这份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就能帮助我们找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名次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7056" y="5248942"/>
            <a:ext cx="10477500" cy="561308"/>
            <a:chOff x="827056" y="5248942"/>
            <a:chExt cx="10477500" cy="561308"/>
          </a:xfrm>
        </p:grpSpPr>
        <p:sp>
          <p:nvSpPr>
            <p:cNvPr id="14" name="body-prerequisites"/>
            <p:cNvSpPr/>
            <p:nvPr/>
          </p:nvSpPr>
          <p:spPr>
            <a:xfrm>
              <a:off x="827056" y="5248942"/>
              <a:ext cx="10477500" cy="561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差能截出位置区间。权值线段树则按数值大小组织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838200" y="26765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每问都重新整理成绩，哪里浪费了时间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同一份成绩要查很多个区间，区间还常常重叠。数组本身却没有变化。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 [1,r] 包含前 r 项；减去前 l−1 项，就留下 [l,r]。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如果每个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都留下一份“各个分数有几人”的统计，就能反复读取。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接下来用权值线段树保存这些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统计。先看题目，再解决如何少占空间。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保存历史版本：可持久化线段树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09650" y="3905250"/>
            <a:ext cx="10477500" cy="1762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加入新元素后，旧的</a:t>
            </a:r>
            <a:r>
              <a:rPr lang="zh-CN" sz="24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前缀频数</a:t>
            </a: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还要留着。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只复制发生变化的路径，其余子树让新旧版本共用。</a:t>
            </a:r>
          </a:p>
        </p:txBody>
      </p:sp>
    </p:spTree>
  </p:cSld>
  <p:clrMapOvr>
    <a:masterClrMapping/>
  </p:clrMapOvr>
  <p:transition p14:dur="400">
    <p:fade/>
  </p:transition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 静态区间第 k 小：题目与输入输出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给定一个不会修改的整数数组。每次指定闭区间 [l,r] 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名次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k，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求该区间从小到大排序后，第 k 个元素的数值；重复值分别占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名次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 m，接着 n 个数，再输入 m 行 l r k。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输出：每个询问一行，输出第 k 小的原值。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1≤n,m≤200000；0≤a[i]≤10⁹；1≤l≤r≤n；1≤k≤r−l+1。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 静态区间第 k 小：原题样例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2110550"/>
            <a:chOff x="980313" y="2647950"/>
            <a:chExt cx="5249037" cy="21105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25957 6405 15770 26287 26465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2 2 1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4 5 1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4 4 1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1539050"/>
            <a:chOff x="6657213" y="2647950"/>
            <a:chExt cx="4487037" cy="1539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6405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15770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26287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25957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26287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6251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976812"/>
            <a:ext cx="10202418" cy="410718"/>
            <a:chOff x="979932" y="4976812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497681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97681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第一问只取 a[2]=6405；第四问取前两项，较大者 25957 排第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 静态区间第 k 小：排序会重复做哪些事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15881" y="2267617"/>
            <a:ext cx="10488675" cy="1268444"/>
            <a:chOff x="815881" y="2267617"/>
            <a:chExt cx="10488675" cy="1268444"/>
          </a:xfrm>
        </p:grpSpPr>
        <p:grpSp>
          <p:nvGrpSpPr>
            <p:cNvPr id="10" name="Group 10"/>
            <p:cNvGrpSpPr/>
            <p:nvPr/>
          </p:nvGrpSpPr>
          <p:grpSpPr>
            <a:xfrm>
              <a:off x="815881" y="2267617"/>
              <a:ext cx="10488675" cy="1268444"/>
              <a:chOff x="815881" y="2267617"/>
              <a:chExt cx="10488675" cy="126844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827056" y="2267617"/>
                <a:ext cx="10477500" cy="1268444"/>
              </a:xfrm>
              <a:custGeom>
                <a:avLst/>
                <a:gdLst/>
                <a:ahLst/>
                <a:cxnLst/>
                <a:rect l="l" t="t" r="r" b="b"/>
                <a:pathLst>
                  <a:path w="10477500" h="1268444">
                    <a:moveTo>
                      <a:pt x="0" y="0"/>
                    </a:moveTo>
                    <a:lnTo>
                      <a:pt x="10477500" y="0"/>
                    </a:lnTo>
                    <a:lnTo>
                      <a:pt x="10477500" y="1268444"/>
                    </a:lnTo>
                    <a:lnTo>
                      <a:pt x="0" y="1268444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827056" y="2267617"/>
                <a:ext cx="10477500" cy="1268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P3834：数组不变，给出 l、r、k，求 a[l..r] 的第 k 小。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1≤n,m≤200000，0≤a[i]≤10⁹；k 不超过区间长度。</a:t>
                </a:r>
              </a:p>
            </p:txBody>
          </p:sp>
        </p:grpSp>
      </p:grpSp>
      <p:sp>
        <p:nvSpPr>
          <p:cNvPr id="11" name="textbox-example"/>
          <p:cNvSpPr/>
          <p:nvPr/>
        </p:nvSpPr>
        <p:spPr>
          <a:xfrm>
            <a:off x="838200" y="3733800"/>
            <a:ext cx="10477500" cy="914400"/>
          </a:xfrm>
          <a:prstGeom prst="roundRect">
            <a:avLst>
              <a:gd name="adj" fmla="val 12500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例如，查询 [3,1,2,2] 中位置 [2,4] 的第 2 小。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取出的 [1,2,2] 已有序，答案为 2。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7056" y="5153692"/>
            <a:ext cx="10477500" cy="830294"/>
            <a:chOff x="827056" y="5153692"/>
            <a:chExt cx="10477500" cy="830294"/>
          </a:xfrm>
        </p:grpSpPr>
        <p:sp>
          <p:nvSpPr>
            <p:cNvPr id="12" name="body-bottleneck"/>
            <p:cNvSpPr/>
            <p:nvPr/>
          </p:nvSpPr>
          <p:spPr>
            <a:xfrm>
              <a:off x="827056" y="5153692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若每问都截取、排序，最坏需要 O(mn log n)。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重叠区间里的元素会被反复统计，我们能把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留下来吗？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838200" y="36099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 按数值分组，叶子保存出现次数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77142"/>
            <a:ext cx="10477500" cy="830294"/>
            <a:chOff x="827056" y="2277142"/>
            <a:chExt cx="10477500" cy="830294"/>
          </a:xfrm>
        </p:grpSpPr>
        <p:sp>
          <p:nvSpPr>
            <p:cNvPr id="7" name="body-value-definition"/>
            <p:cNvSpPr/>
            <p:nvPr/>
          </p:nvSpPr>
          <p:spPr>
            <a:xfrm>
              <a:off x="827056" y="2277142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 [3,1,2,2] 按数值分组，值表为 [1,2,3]。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叶子的位置表示离散排名，叶子里的 count 表示出现次数。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38200" y="3371850"/>
            <a:ext cx="10515600" cy="1162050"/>
            <a:chOff x="838200" y="3371850"/>
            <a:chExt cx="10515600" cy="1162050"/>
          </a:xfrm>
        </p:grpSpPr>
        <p:sp>
          <p:nvSpPr>
            <p:cNvPr id="11" name="textbox-one"/>
            <p:cNvSpPr/>
            <p:nvPr/>
          </p:nvSpPr>
          <p:spPr>
            <a:xfrm>
              <a:off x="838200" y="3371850"/>
              <a:ext cx="3048000" cy="1162050"/>
            </a:xfrm>
            <a:prstGeom prst="roundRect">
              <a:avLst>
                <a:gd name="adj" fmla="val 9836"/>
              </a:avLst>
            </a:prstGeom>
            <a:solidFill>
              <a:srgbClr val="F2F6F8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 1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出现 1 次</a:t>
              </a:r>
            </a:p>
          </p:txBody>
        </p:sp>
        <p:sp>
          <p:nvSpPr>
            <p:cNvPr id="14" name="textbox-two"/>
            <p:cNvSpPr/>
            <p:nvPr/>
          </p:nvSpPr>
          <p:spPr>
            <a:xfrm>
              <a:off x="4572000" y="3371850"/>
              <a:ext cx="3048000" cy="1162050"/>
            </a:xfrm>
            <a:prstGeom prst="roundRect">
              <a:avLst>
                <a:gd name="adj" fmla="val 9836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 2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出现 2 次</a:t>
              </a:r>
            </a:p>
          </p:txBody>
        </p:sp>
        <p:sp>
          <p:nvSpPr>
            <p:cNvPr id="17" name="textbox-three"/>
            <p:cNvSpPr/>
            <p:nvPr/>
          </p:nvSpPr>
          <p:spPr>
            <a:xfrm>
              <a:off x="8305800" y="3371850"/>
              <a:ext cx="3048000" cy="1162050"/>
            </a:xfrm>
            <a:prstGeom prst="roundRect">
              <a:avLst>
                <a:gd name="adj" fmla="val 9836"/>
              </a:avLst>
            </a:prstGeom>
            <a:solidFill>
              <a:srgbClr val="F2F6F8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 3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出现 1 次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056" y="5058442"/>
            <a:ext cx="10477500" cy="849344"/>
            <a:chOff x="827056" y="5058442"/>
            <a:chExt cx="10477500" cy="849344"/>
          </a:xfrm>
        </p:grpSpPr>
        <p:sp>
          <p:nvSpPr>
            <p:cNvPr id="19" name="body-compression-rule"/>
            <p:cNvSpPr/>
            <p:nvPr/>
          </p:nvSpPr>
          <p:spPr>
            <a:xfrm>
              <a:off x="827056" y="50584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值表去重，原数组中的重复元素仍要分别计数。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以后找到第 rank 个叶子，就输出 values[rank-1]。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 频数表：相减后，只剩位置 [2,4]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数组仍为 [3,1,2,2]。每一列固定表示一种数值，横向看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990600" y="2914650"/>
            <a:ext cx="10239375" cy="2209800"/>
            <a:chOff x="990600" y="2914650"/>
            <a:chExt cx="10239375" cy="2209800"/>
          </a:xfrm>
        </p:grpSpPr>
        <p:sp>
          <p:nvSpPr>
            <p:cNvPr id="9" name="Rectangle 9"/>
            <p:cNvSpPr/>
            <p:nvPr/>
          </p:nvSpPr>
          <p:spPr>
            <a:xfrm>
              <a:off x="990600" y="2914650"/>
              <a:ext cx="4095750" cy="5524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3057525"/>
              <a:ext cx="3905250" cy="381381"/>
              <a:chOff x="1085850" y="3057525"/>
              <a:chExt cx="3905250" cy="3813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305752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305752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版本 / 位置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5086350" y="2914650"/>
              <a:ext cx="2047875" cy="5524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5181600" y="3057525"/>
              <a:ext cx="1857375" cy="381381"/>
              <a:chOff x="5181600" y="3057525"/>
              <a:chExt cx="1857375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181600" y="305752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5181600" y="305752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值 1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7134225" y="2914650"/>
              <a:ext cx="2047875" cy="5524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7229475" y="3057525"/>
              <a:ext cx="1857375" cy="381381"/>
              <a:chOff x="7229475" y="3057525"/>
              <a:chExt cx="1857375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7229475" y="305752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7229475" y="305752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值 2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9182100" y="2914650"/>
              <a:ext cx="2047875" cy="5524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9277350" y="3057525"/>
              <a:ext cx="1857375" cy="381381"/>
              <a:chOff x="9277350" y="3057525"/>
              <a:chExt cx="1857375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9277350" y="305752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9277350" y="305752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值 3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467100"/>
              <a:ext cx="4095750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85850" y="3609975"/>
              <a:ext cx="3905250" cy="381381"/>
              <a:chOff x="1085850" y="3609975"/>
              <a:chExt cx="3905250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85850" y="360997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85850" y="360997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root[4]：前 4 项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5086350" y="3467100"/>
              <a:ext cx="2047875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5181600" y="3609975"/>
              <a:ext cx="1857375" cy="381381"/>
              <a:chOff x="5181600" y="3609975"/>
              <a:chExt cx="1857375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5181600" y="360997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5181600" y="360997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7134225" y="3467100"/>
              <a:ext cx="2047875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7229475" y="3609975"/>
              <a:ext cx="1857375" cy="381381"/>
              <a:chOff x="7229475" y="3609975"/>
              <a:chExt cx="1857375" cy="381381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7229475" y="360997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7229475" y="360997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9182100" y="3467100"/>
              <a:ext cx="2047875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9277350" y="3609975"/>
              <a:ext cx="1857375" cy="381381"/>
              <a:chOff x="9277350" y="3609975"/>
              <a:chExt cx="1857375" cy="381381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9277350" y="360997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9277350" y="360997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4019550"/>
              <a:ext cx="4095750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85850" y="4162425"/>
              <a:ext cx="3905250" cy="381381"/>
              <a:chOff x="1085850" y="4162425"/>
              <a:chExt cx="3905250" cy="381381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85850" y="416242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85850" y="416242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root[1]：前 1 项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5086350" y="4019550"/>
              <a:ext cx="2047875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5181600" y="4162425"/>
              <a:ext cx="1857375" cy="381381"/>
              <a:chOff x="5181600" y="4162425"/>
              <a:chExt cx="1857375" cy="381381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5181600" y="416242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5181600" y="416242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7134225" y="4019550"/>
              <a:ext cx="2047875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7229475" y="4162425"/>
              <a:ext cx="1857375" cy="381381"/>
              <a:chOff x="7229475" y="4162425"/>
              <a:chExt cx="1857375" cy="381381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7229475" y="416242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7229475" y="416242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9182100" y="4019550"/>
              <a:ext cx="2047875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9277350" y="4162425"/>
              <a:ext cx="1857375" cy="381381"/>
              <a:chOff x="9277350" y="4162425"/>
              <a:chExt cx="1857375" cy="381381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9277350" y="416242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9277350" y="416242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572000"/>
              <a:ext cx="4095750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85850" y="4714875"/>
              <a:ext cx="3905250" cy="381381"/>
              <a:chOff x="1085850" y="4714875"/>
              <a:chExt cx="3905250" cy="381381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85850" y="471487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85850" y="4714875"/>
                <a:ext cx="3905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相减：位置 [2,4]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5086350" y="4572000"/>
              <a:ext cx="2047875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5181600" y="4714875"/>
              <a:ext cx="1857375" cy="381381"/>
              <a:chOff x="5181600" y="4714875"/>
              <a:chExt cx="1857375" cy="381381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5181600" y="471487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5181600" y="471487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7134225" y="4572000"/>
              <a:ext cx="2047875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7229475" y="4714875"/>
              <a:ext cx="1857375" cy="381381"/>
              <a:chOff x="7229475" y="4714875"/>
              <a:chExt cx="1857375" cy="381381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7229475" y="471487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7229475" y="471487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9182100" y="4572000"/>
              <a:ext cx="2047875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9277350" y="4714875"/>
              <a:ext cx="1857375" cy="381381"/>
              <a:chOff x="9277350" y="4714875"/>
              <a:chExt cx="1857375" cy="381381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9277350" y="471487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9277350" y="4714875"/>
                <a:ext cx="18573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</p:grpSp>
      <p:sp>
        <p:nvSpPr>
          <p:cNvPr id="74" name="Freeform 74"/>
          <p:cNvSpPr/>
          <p:nvPr/>
        </p:nvSpPr>
        <p:spPr>
          <a:xfrm>
            <a:off x="990600" y="55626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7" name="Group 77"/>
          <p:cNvGrpSpPr/>
          <p:nvPr/>
        </p:nvGrpSpPr>
        <p:grpSpPr>
          <a:xfrm>
            <a:off x="980313" y="5715000"/>
            <a:ext cx="10202037" cy="396050"/>
            <a:chOff x="980313" y="5715000"/>
            <a:chExt cx="10202037" cy="396050"/>
          </a:xfrm>
        </p:grpSpPr>
        <p:sp>
          <p:nvSpPr>
            <p:cNvPr id="75" name="Rectangle 75"/>
            <p:cNvSpPr/>
            <p:nvPr/>
          </p:nvSpPr>
          <p:spPr>
            <a:xfrm>
              <a:off x="990600" y="57150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990600" y="57150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查询时逐个读取对应结点的差即可，不需要真的创建一棵“相减后的树”。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 两个前缀相减，留下所问区间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77142"/>
            <a:ext cx="10477500" cy="485108"/>
            <a:chOff x="827056" y="2277142"/>
            <a:chExt cx="10477500" cy="485108"/>
          </a:xfrm>
        </p:grpSpPr>
        <p:sp>
          <p:nvSpPr>
            <p:cNvPr id="7" name="body-version-definition"/>
            <p:cNvSpPr/>
            <p:nvPr/>
          </p:nvSpPr>
          <p:spPr>
            <a:xfrm>
              <a:off x="827056" y="2277142"/>
              <a:ext cx="10477500" cy="485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 root[i] 保存前 i 项的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，root[0] 表示一个数也没有。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44481" y="3134392"/>
            <a:ext cx="10488675" cy="1551908"/>
            <a:chOff x="1044481" y="3134392"/>
            <a:chExt cx="10488675" cy="1551908"/>
          </a:xfrm>
        </p:grpSpPr>
        <p:grpSp>
          <p:nvGrpSpPr>
            <p:cNvPr id="14" name="Group 14"/>
            <p:cNvGrpSpPr/>
            <p:nvPr/>
          </p:nvGrpSpPr>
          <p:grpSpPr>
            <a:xfrm>
              <a:off x="1044481" y="3134392"/>
              <a:ext cx="10488675" cy="1551908"/>
              <a:chOff x="1044481" y="3134392"/>
              <a:chExt cx="10488675" cy="155190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055656" y="3134392"/>
                <a:ext cx="10477500" cy="1551908"/>
              </a:xfrm>
              <a:custGeom>
                <a:avLst/>
                <a:gdLst/>
                <a:ahLst/>
                <a:cxnLst/>
                <a:rect l="l" t="t" r="r" b="b"/>
                <a:pathLst>
                  <a:path w="10477500" h="1551908">
                    <a:moveTo>
                      <a:pt x="0" y="0"/>
                    </a:moveTo>
                    <a:lnTo>
                      <a:pt x="10477500" y="0"/>
                    </a:lnTo>
                    <a:lnTo>
                      <a:pt x="10477500" y="1551908"/>
                    </a:lnTo>
                    <a:lnTo>
                      <a:pt x="0" y="1551908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1055656" y="3134392"/>
                <a:ext cx="10477500" cy="15519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沿用 a=[3,1,2,2]，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频数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依次对应值 1、2、3。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root[4]：[1,2,1]；root[1]：[0,0,1]。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逐项相减得到 [1,2,0]，恰好对应 a[2..4]。</a:t>
                </a:r>
              </a:p>
            </p:txBody>
          </p:sp>
        </p:grpSp>
      </p:grpSp>
      <mc:AlternateContent>
        <mc:Choice Requires="a14">
          <p:sp>
            <p:nvSpPr>
              <p:cNvPr id="11" name="prefix-formula"/>
              <p:cNvSpPr txBox="1">
                <a:spLocks noGrp="1"/>
              </p:cNvSpPr>
              <p:nvPr/>
            </p:nvSpPr>
            <p:spPr>
              <a:xfrm>
                <a:off x="838200" y="4953000"/>
                <a:ext cx="10515600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sSub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freq</m:t>
                              </m:r>
                            </m:e>
                            <m:sub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l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r</m:t>
                                  </m:r>
                                </m:e>
                              </m:d>
                            </m:sub>
                          </m:sSub>
                        </m:fName>
                        <m:e/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func>
                        <m:funcPr/>
                        <m:fName>
                          <m:sSub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freq</m:t>
                              </m:r>
                            </m:e>
                            <m:sub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1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r</m:t>
                                  </m:r>
                                </m:e>
                              </m:d>
                            </m:sub>
                          </m:sSub>
                        </m:fName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func>
                            <m:funcPr/>
                            <m:fName>
                              <m:sSub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onsolas"/>
                                      <a:ea typeface="Microsoft YaHei"/>
                                      <a:cs typeface="Consolas"/>
                                    </a:rPr>
                                    <m:t>freq</m:t>
                                  </m:r>
                                </m:e>
                                <m:sub>
                                  <m:d>
                                    <m:dPr>
                                      <m:begChr m:val="["/>
                                      <m:sepChr m:val=""/>
                                      <m:endChr m:val="]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1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,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l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−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onsolas"/>
                                          <a:ea typeface="Microsoft YaHei"/>
                                          <a:cs typeface="Consolas"/>
                                        </a:rPr>
                                        <m:t>1</m:t>
                                      </m:r>
                                    </m:e>
                                  </m:d>
                                </m:sub>
                              </m:sSub>
                            </m:fName>
                            <m:e/>
                          </m:func>
                        </m:e>
                      </m:func>
                    </m:oMath>
                  </m:oMathPara>
                </a14:m>
              </a:p>
            </p:txBody>
          </p:sp>
        </mc:Choice>
      </mc:AlternateContent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 对应结点，必须统计同一段值域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952500" y="2286000"/>
            <a:ext cx="5048250" cy="2609850"/>
            <a:chOff x="952500" y="2286000"/>
            <a:chExt cx="5048250" cy="2609850"/>
          </a:xfrm>
        </p:grpSpPr>
        <p:sp>
          <p:nvSpPr>
            <p:cNvPr id="7" name="Line 7"/>
            <p:cNvSpPr/>
            <p:nvPr/>
          </p:nvSpPr>
          <p:spPr>
            <a:xfrm>
              <a:off x="2286000" y="2800350"/>
              <a:ext cx="1238250" cy="533400"/>
            </a:xfrm>
            <a:custGeom>
              <a:avLst/>
              <a:gdLst/>
              <a:ahLst/>
              <a:cxnLst/>
              <a:rect l="l" t="t" r="r" b="b"/>
              <a:pathLst>
                <a:path w="1238250" h="533400">
                  <a:moveTo>
                    <a:pt x="1238250" y="0"/>
                  </a:moveTo>
                  <a:lnTo>
                    <a:pt x="0" y="53340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3524250" y="2800350"/>
              <a:ext cx="1857375" cy="533400"/>
            </a:xfrm>
            <a:custGeom>
              <a:avLst/>
              <a:gdLst/>
              <a:ahLst/>
              <a:cxnLst/>
              <a:rect l="l" t="t" r="r" b="b"/>
              <a:pathLst>
                <a:path w="1857375" h="533400">
                  <a:moveTo>
                    <a:pt x="0" y="0"/>
                  </a:moveTo>
                  <a:lnTo>
                    <a:pt x="1857375" y="53340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476375" y="3848100"/>
              <a:ext cx="809625" cy="533400"/>
            </a:xfrm>
            <a:custGeom>
              <a:avLst/>
              <a:gdLst/>
              <a:ahLst/>
              <a:cxnLst/>
              <a:rect l="l" t="t" r="r" b="b"/>
              <a:pathLst>
                <a:path w="809625" h="533400">
                  <a:moveTo>
                    <a:pt x="809625" y="0"/>
                  </a:moveTo>
                  <a:lnTo>
                    <a:pt x="0" y="53340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2286000" y="3848100"/>
              <a:ext cx="952500" cy="533400"/>
            </a:xfrm>
            <a:custGeom>
              <a:avLst/>
              <a:gdLst/>
              <a:ahLst/>
              <a:cxnLst/>
              <a:rect l="l" t="t" r="r" b="b"/>
              <a:pathLst>
                <a:path w="952500" h="533400">
                  <a:moveTo>
                    <a:pt x="0" y="0"/>
                  </a:moveTo>
                  <a:lnTo>
                    <a:pt x="952500" y="53340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3" name="textbox-root"/>
            <p:cNvSpPr/>
            <p:nvPr/>
          </p:nvSpPr>
          <p:spPr>
            <a:xfrm>
              <a:off x="2857500" y="2286000"/>
              <a:ext cx="1333500" cy="514350"/>
            </a:xfrm>
            <a:prstGeom prst="roundRect">
              <a:avLst>
                <a:gd name="adj" fmla="val 1851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[1,3]</a:t>
              </a:r>
            </a:p>
          </p:txBody>
        </p:sp>
        <p:sp>
          <p:nvSpPr>
            <p:cNvPr id="16" name="textbox-left"/>
            <p:cNvSpPr/>
            <p:nvPr/>
          </p:nvSpPr>
          <p:spPr>
            <a:xfrm>
              <a:off x="1619250" y="3333750"/>
              <a:ext cx="1333500" cy="514350"/>
            </a:xfrm>
            <a:prstGeom prst="roundRect">
              <a:avLst>
                <a:gd name="adj" fmla="val 1851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[1,2]</a:t>
              </a:r>
            </a:p>
          </p:txBody>
        </p:sp>
        <p:sp>
          <p:nvSpPr>
            <p:cNvPr id="19" name="textbox-right"/>
            <p:cNvSpPr/>
            <p:nvPr/>
          </p:nvSpPr>
          <p:spPr>
            <a:xfrm>
              <a:off x="4762500" y="3333750"/>
              <a:ext cx="1238250" cy="514350"/>
            </a:xfrm>
            <a:prstGeom prst="roundRect">
              <a:avLst>
                <a:gd name="adj" fmla="val 1851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2" name="textbox-leaf1"/>
            <p:cNvSpPr/>
            <p:nvPr/>
          </p:nvSpPr>
          <p:spPr>
            <a:xfrm>
              <a:off x="952500" y="4381500"/>
              <a:ext cx="1047750" cy="514350"/>
            </a:xfrm>
            <a:prstGeom prst="roundRect">
              <a:avLst>
                <a:gd name="adj" fmla="val 1851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5" name="textbox-leaf2"/>
            <p:cNvSpPr/>
            <p:nvPr/>
          </p:nvSpPr>
          <p:spPr>
            <a:xfrm>
              <a:off x="2714625" y="4381500"/>
              <a:ext cx="1047750" cy="514350"/>
            </a:xfrm>
            <a:prstGeom prst="roundRect">
              <a:avLst>
                <a:gd name="adj" fmla="val 1851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216681" y="2343817"/>
            <a:ext cx="4137119" cy="2285333"/>
            <a:chOff x="7216681" y="2343817"/>
            <a:chExt cx="4137119" cy="2285333"/>
          </a:xfrm>
        </p:grpSpPr>
        <p:grpSp>
          <p:nvGrpSpPr>
            <p:cNvPr id="31" name="Group 31"/>
            <p:cNvGrpSpPr/>
            <p:nvPr/>
          </p:nvGrpSpPr>
          <p:grpSpPr>
            <a:xfrm>
              <a:off x="7216681" y="2343817"/>
              <a:ext cx="4137119" cy="2285333"/>
              <a:chOff x="7216681" y="2343817"/>
              <a:chExt cx="4137119" cy="2285333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7227856" y="2343817"/>
                <a:ext cx="4125944" cy="2285333"/>
              </a:xfrm>
              <a:custGeom>
                <a:avLst/>
                <a:gdLst/>
                <a:ahLst/>
                <a:cxnLst/>
                <a:rect l="l" t="t" r="r" b="b"/>
                <a:pathLst>
                  <a:path w="4125944" h="2285333">
                    <a:moveTo>
                      <a:pt x="0" y="0"/>
                    </a:moveTo>
                    <a:lnTo>
                      <a:pt x="4125944" y="0"/>
                    </a:lnTo>
                    <a:lnTo>
                      <a:pt x="4125944" y="2285333"/>
                    </a:lnTo>
                    <a:lnTo>
                      <a:pt x="0" y="2285333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7227856" y="2343817"/>
                <a:ext cx="4125944" cy="22853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所有版本用同一份值表，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按相同中点划分。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例如两个 [1,2] 结点，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才能相减得到这段的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频数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</p:grpSp>
      </p:grpSp>
      <p:grpSp>
        <p:nvGrpSpPr>
          <p:cNvPr id="30" name="Group 30"/>
          <p:cNvGrpSpPr/>
          <p:nvPr/>
        </p:nvGrpSpPr>
        <p:grpSpPr>
          <a:xfrm>
            <a:off x="827056" y="5334667"/>
            <a:ext cx="10477500" cy="627983"/>
            <a:chOff x="827056" y="5334667"/>
            <a:chExt cx="10477500" cy="627983"/>
          </a:xfrm>
        </p:grpSpPr>
        <p:sp>
          <p:nvSpPr>
            <p:cNvPr id="29" name="body-subtract-condition"/>
            <p:cNvSpPr/>
            <p:nvPr/>
          </p:nvSpPr>
          <p:spPr>
            <a:xfrm>
              <a:off x="827056" y="5334667"/>
              <a:ext cx="10477500" cy="6279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数值总和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可以相减。最大值、最小值通常不能这样得到。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 新旧版本，究竟共用了哪些结点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旧版本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含 [3,1,2]，新版本再加入一个 2。蓝色结点是这次复制的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新结点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762125" y="2962275"/>
            <a:ext cx="9191625" cy="2352675"/>
            <a:chOff x="1762125" y="2962275"/>
            <a:chExt cx="9191625" cy="2352675"/>
          </a:xfrm>
        </p:grpSpPr>
        <p:sp>
          <p:nvSpPr>
            <p:cNvPr id="9" name="Freeform 9"/>
            <p:cNvSpPr/>
            <p:nvPr/>
          </p:nvSpPr>
          <p:spPr>
            <a:xfrm>
              <a:off x="2738438" y="3476625"/>
              <a:ext cx="881062" cy="409575"/>
            </a:xfrm>
            <a:custGeom>
              <a:avLst/>
              <a:gdLst/>
              <a:ahLst/>
              <a:cxnLst/>
              <a:rect l="l" t="t" r="r" b="b"/>
              <a:pathLst>
                <a:path w="881062" h="409575">
                  <a:moveTo>
                    <a:pt x="881062" y="0"/>
                  </a:moveTo>
                  <a:lnTo>
                    <a:pt x="0" y="409575"/>
                  </a:lnTo>
                </a:path>
              </a:pathLst>
            </a:custGeom>
            <a:noFill/>
            <a:ln w="17145">
              <a:solidFill>
                <a:srgbClr val="BAC8D5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7548562" y="3476625"/>
              <a:ext cx="738188" cy="409575"/>
            </a:xfrm>
            <a:custGeom>
              <a:avLst/>
              <a:gdLst/>
              <a:ahLst/>
              <a:cxnLst/>
              <a:rect l="l" t="t" r="r" b="b"/>
              <a:pathLst>
                <a:path w="738188" h="409575">
                  <a:moveTo>
                    <a:pt x="738188" y="0"/>
                  </a:moveTo>
                  <a:lnTo>
                    <a:pt x="0" y="409575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3619500" y="3476625"/>
              <a:ext cx="6477000" cy="409575"/>
            </a:xfrm>
            <a:custGeom>
              <a:avLst/>
              <a:gdLst/>
              <a:ahLst/>
              <a:cxnLst/>
              <a:rect l="l" t="t" r="r" b="b"/>
              <a:pathLst>
                <a:path w="6477000" h="409575">
                  <a:moveTo>
                    <a:pt x="0" y="0"/>
                  </a:moveTo>
                  <a:lnTo>
                    <a:pt x="6477000" y="409575"/>
                  </a:lnTo>
                </a:path>
              </a:pathLst>
            </a:custGeom>
            <a:noFill/>
            <a:ln w="17145">
              <a:solidFill>
                <a:srgbClr val="BAC8D5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8286750" y="3476625"/>
              <a:ext cx="1809750" cy="409575"/>
            </a:xfrm>
            <a:custGeom>
              <a:avLst/>
              <a:gdLst/>
              <a:ahLst/>
              <a:cxnLst/>
              <a:rect l="l" t="t" r="r" b="b"/>
              <a:pathLst>
                <a:path w="1809750" h="409575">
                  <a:moveTo>
                    <a:pt x="0" y="0"/>
                  </a:moveTo>
                  <a:lnTo>
                    <a:pt x="1809750" y="409575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667000" y="4400550"/>
              <a:ext cx="71438" cy="457200"/>
            </a:xfrm>
            <a:custGeom>
              <a:avLst/>
              <a:gdLst/>
              <a:ahLst/>
              <a:cxnLst/>
              <a:rect l="l" t="t" r="r" b="b"/>
              <a:pathLst>
                <a:path w="71438" h="457200">
                  <a:moveTo>
                    <a:pt x="71438" y="0"/>
                  </a:moveTo>
                  <a:lnTo>
                    <a:pt x="0" y="457200"/>
                  </a:lnTo>
                </a:path>
              </a:pathLst>
            </a:custGeom>
            <a:noFill/>
            <a:ln w="17145">
              <a:solidFill>
                <a:srgbClr val="BAC8D5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2738438" y="4400550"/>
              <a:ext cx="2119312" cy="457200"/>
            </a:xfrm>
            <a:custGeom>
              <a:avLst/>
              <a:gdLst/>
              <a:ahLst/>
              <a:cxnLst/>
              <a:rect l="l" t="t" r="r" b="b"/>
              <a:pathLst>
                <a:path w="2119312" h="457200">
                  <a:moveTo>
                    <a:pt x="0" y="0"/>
                  </a:moveTo>
                  <a:lnTo>
                    <a:pt x="2119312" y="457200"/>
                  </a:lnTo>
                </a:path>
              </a:pathLst>
            </a:custGeom>
            <a:noFill/>
            <a:ln w="17145">
              <a:solidFill>
                <a:srgbClr val="BAC8D5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2667000" y="4400550"/>
              <a:ext cx="4881562" cy="457200"/>
            </a:xfrm>
            <a:custGeom>
              <a:avLst/>
              <a:gdLst/>
              <a:ahLst/>
              <a:cxnLst/>
              <a:rect l="l" t="t" r="r" b="b"/>
              <a:pathLst>
                <a:path w="4881562" h="457200">
                  <a:moveTo>
                    <a:pt x="4881562" y="0"/>
                  </a:moveTo>
                  <a:lnTo>
                    <a:pt x="0" y="4572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548562" y="4400550"/>
              <a:ext cx="71438" cy="457200"/>
            </a:xfrm>
            <a:custGeom>
              <a:avLst/>
              <a:gdLst/>
              <a:ahLst/>
              <a:cxnLst/>
              <a:rect l="l" t="t" r="r" b="b"/>
              <a:pathLst>
                <a:path w="71438" h="457200">
                  <a:moveTo>
                    <a:pt x="0" y="0"/>
                  </a:moveTo>
                  <a:lnTo>
                    <a:pt x="71438" y="457200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762250" y="2962275"/>
              <a:ext cx="1714500" cy="514350"/>
            </a:xfrm>
            <a:prstGeom prst="rect">
              <a:avLst/>
            </a:prstGeom>
            <a:solidFill>
              <a:srgbClr val="F5F7F9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2817691" y="3076575"/>
              <a:ext cx="1603619" cy="337376"/>
              <a:chOff x="2817691" y="3076575"/>
              <a:chExt cx="1603619" cy="337376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2819400" y="3076575"/>
                <a:ext cx="16002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2819400" y="3076575"/>
                <a:ext cx="16002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旧根：count=3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7429500" y="2962275"/>
              <a:ext cx="1714500" cy="514350"/>
            </a:xfrm>
            <a:prstGeom prst="rect">
              <a:avLst/>
            </a:prstGeom>
            <a:solidFill>
              <a:srgbClr val="E8F1F6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7484941" y="3076575"/>
              <a:ext cx="1603619" cy="337376"/>
              <a:chOff x="7484941" y="3076575"/>
              <a:chExt cx="1603619" cy="337376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7486650" y="3076575"/>
                <a:ext cx="16002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7486650" y="3076575"/>
                <a:ext cx="16002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新根：count=4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1762125" y="3886200"/>
              <a:ext cx="1952625" cy="514350"/>
            </a:xfrm>
            <a:prstGeom prst="rect">
              <a:avLst/>
            </a:prstGeom>
            <a:solidFill>
              <a:srgbClr val="F5F7F9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819275" y="4000500"/>
              <a:ext cx="1838325" cy="337376"/>
              <a:chOff x="1819275" y="4000500"/>
              <a:chExt cx="1838325" cy="337376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819275" y="4000500"/>
                <a:ext cx="1838325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819275" y="4000500"/>
                <a:ext cx="1838325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旧 [1,2]：2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6572250" y="3886200"/>
              <a:ext cx="1952625" cy="514350"/>
            </a:xfrm>
            <a:prstGeom prst="rect">
              <a:avLst/>
            </a:prstGeom>
            <a:solidFill>
              <a:srgbClr val="E8F1F6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6629400" y="4000500"/>
              <a:ext cx="1838325" cy="337376"/>
              <a:chOff x="6629400" y="4000500"/>
              <a:chExt cx="1838325" cy="337376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6629400" y="4000500"/>
                <a:ext cx="1838325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6629400" y="4000500"/>
                <a:ext cx="1838325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新 [1,2]：3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1809750" y="4857750"/>
              <a:ext cx="1714500" cy="457200"/>
            </a:xfrm>
            <a:prstGeom prst="rect">
              <a:avLst/>
            </a:prstGeom>
            <a:solidFill>
              <a:srgbClr val="F5F7F9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1866900" y="4972050"/>
              <a:ext cx="1600200" cy="337376"/>
              <a:chOff x="1866900" y="4972050"/>
              <a:chExt cx="1600200" cy="337376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866900" y="4972050"/>
                <a:ext cx="16002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1866900" y="4972050"/>
                <a:ext cx="16002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值 1：1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4000500" y="4857750"/>
              <a:ext cx="1714500" cy="457200"/>
            </a:xfrm>
            <a:prstGeom prst="rect">
              <a:avLst/>
            </a:prstGeom>
            <a:solidFill>
              <a:srgbClr val="F5F7F9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4057650" y="4972050"/>
              <a:ext cx="1600200" cy="337376"/>
              <a:chOff x="4057650" y="4972050"/>
              <a:chExt cx="1600200" cy="337376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057650" y="4972050"/>
                <a:ext cx="16002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4057650" y="4972050"/>
                <a:ext cx="16002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旧值 2：1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6762750" y="4857750"/>
              <a:ext cx="1714500" cy="457200"/>
            </a:xfrm>
            <a:prstGeom prst="rect">
              <a:avLst/>
            </a:prstGeom>
            <a:solidFill>
              <a:srgbClr val="E8F1F6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6819900" y="4972050"/>
              <a:ext cx="1600200" cy="337376"/>
              <a:chOff x="6819900" y="4972050"/>
              <a:chExt cx="1600200" cy="337376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6819900" y="4972050"/>
                <a:ext cx="16002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6819900" y="4972050"/>
                <a:ext cx="16002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新值 2：2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9239250" y="3886200"/>
              <a:ext cx="1714500" cy="457200"/>
            </a:xfrm>
            <a:prstGeom prst="rect">
              <a:avLst/>
            </a:prstGeom>
            <a:solidFill>
              <a:srgbClr val="F5F7F9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9296400" y="4000500"/>
              <a:ext cx="1600200" cy="337376"/>
              <a:chOff x="9296400" y="4000500"/>
              <a:chExt cx="1600200" cy="337376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9296400" y="4000500"/>
                <a:ext cx="1600200" cy="32861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9296400" y="4000500"/>
                <a:ext cx="1600200" cy="328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值 3：1</a:t>
                </a:r>
              </a:p>
            </p:txBody>
          </p:sp>
        </p:grpSp>
      </p:grpSp>
      <p:sp>
        <p:nvSpPr>
          <p:cNvPr id="50" name="Freeform 50"/>
          <p:cNvSpPr/>
          <p:nvPr/>
        </p:nvSpPr>
        <p:spPr>
          <a:xfrm>
            <a:off x="990600" y="55626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3" name="Group 53"/>
          <p:cNvGrpSpPr/>
          <p:nvPr/>
        </p:nvGrpSpPr>
        <p:grpSpPr>
          <a:xfrm>
            <a:off x="980313" y="5715000"/>
            <a:ext cx="10202037" cy="396050"/>
            <a:chOff x="980313" y="5715000"/>
            <a:chExt cx="10202037" cy="396050"/>
          </a:xfrm>
        </p:grpSpPr>
        <p:sp>
          <p:nvSpPr>
            <p:cNvPr id="51" name="Rectangle 51"/>
            <p:cNvSpPr/>
            <p:nvPr/>
          </p:nvSpPr>
          <p:spPr>
            <a:xfrm>
              <a:off x="990600" y="57150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990600" y="57150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图中值 1 与值 3 各只有一份，由两个版本共同指向；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旧版本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的路径仍完整保留。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 再加入一个 2，哪些结点发生变化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48567"/>
            <a:ext cx="10477500" cy="430244"/>
            <a:chOff x="827056" y="2248567"/>
            <a:chExt cx="10477500" cy="430244"/>
          </a:xfrm>
        </p:grpSpPr>
        <p:sp>
          <p:nvSpPr>
            <p:cNvPr id="7" name="body-copy-labels"/>
            <p:cNvSpPr/>
            <p:nvPr/>
          </p:nvSpPr>
          <p:spPr>
            <a:xfrm>
              <a:off x="827056" y="22485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已有前 3 项 [3,1,2]，现在加入第 4 项 2。只改它经过的路径。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838200" y="2819400"/>
            <a:ext cx="8686800" cy="2259711"/>
            <a:chOff x="838200" y="2819400"/>
            <a:chExt cx="8686800" cy="2259711"/>
          </a:xfrm>
        </p:grpSpPr>
        <p:sp>
          <p:nvSpPr>
            <p:cNvPr id="9" name="Line 9"/>
            <p:cNvSpPr/>
            <p:nvPr/>
          </p:nvSpPr>
          <p:spPr>
            <a:xfrm>
              <a:off x="2362200" y="3333750"/>
              <a:ext cx="9525" cy="333375"/>
            </a:xfrm>
            <a:custGeom>
              <a:avLst/>
              <a:gdLst/>
              <a:ahLst/>
              <a:cxnLst/>
              <a:rect l="l" t="t" r="r" b="b"/>
              <a:pathLst>
                <a:path w="9525" h="333375">
                  <a:moveTo>
                    <a:pt x="0" y="0"/>
                  </a:moveTo>
                  <a:lnTo>
                    <a:pt x="0" y="3333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2362200" y="4191000"/>
              <a:ext cx="9525" cy="333375"/>
            </a:xfrm>
            <a:custGeom>
              <a:avLst/>
              <a:gdLst/>
              <a:ahLst/>
              <a:cxnLst/>
              <a:rect l="l" t="t" r="r" b="b"/>
              <a:pathLst>
                <a:path w="9525" h="333375">
                  <a:moveTo>
                    <a:pt x="0" y="0"/>
                  </a:moveTo>
                  <a:lnTo>
                    <a:pt x="0" y="3333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7696200" y="3333750"/>
              <a:ext cx="9525" cy="333375"/>
            </a:xfrm>
            <a:custGeom>
              <a:avLst/>
              <a:gdLst/>
              <a:ahLst/>
              <a:cxnLst/>
              <a:rect l="l" t="t" r="r" b="b"/>
              <a:pathLst>
                <a:path w="9525" h="333375">
                  <a:moveTo>
                    <a:pt x="0" y="0"/>
                  </a:moveTo>
                  <a:lnTo>
                    <a:pt x="0" y="33337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7696200" y="4191000"/>
              <a:ext cx="9525" cy="333375"/>
            </a:xfrm>
            <a:custGeom>
              <a:avLst/>
              <a:gdLst/>
              <a:ahLst/>
              <a:cxnLst/>
              <a:rect l="l" t="t" r="r" b="b"/>
              <a:pathLst>
                <a:path w="9525" h="333375">
                  <a:moveTo>
                    <a:pt x="0" y="0"/>
                  </a:moveTo>
                  <a:lnTo>
                    <a:pt x="0" y="33337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5" name="textbox-oldroot"/>
            <p:cNvSpPr/>
            <p:nvPr/>
          </p:nvSpPr>
          <p:spPr>
            <a:xfrm>
              <a:off x="838200" y="2819400"/>
              <a:ext cx="3048000" cy="514350"/>
            </a:xfrm>
            <a:prstGeom prst="roundRect">
              <a:avLst>
                <a:gd name="adj" fmla="val 1851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旧 [1,3]：count=3</a:t>
              </a:r>
            </a:p>
          </p:txBody>
        </p:sp>
        <p:sp>
          <p:nvSpPr>
            <p:cNvPr id="18" name="textbox-oldleft"/>
            <p:cNvSpPr/>
            <p:nvPr/>
          </p:nvSpPr>
          <p:spPr>
            <a:xfrm>
              <a:off x="838200" y="3676650"/>
              <a:ext cx="3048000" cy="514350"/>
            </a:xfrm>
            <a:prstGeom prst="roundRect">
              <a:avLst>
                <a:gd name="adj" fmla="val 1851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旧 [1,2]：count=2</a:t>
              </a:r>
            </a:p>
          </p:txBody>
        </p:sp>
        <p:sp>
          <p:nvSpPr>
            <p:cNvPr id="21" name="textbox-oldleaf"/>
            <p:cNvSpPr/>
            <p:nvPr/>
          </p:nvSpPr>
          <p:spPr>
            <a:xfrm>
              <a:off x="838200" y="4533900"/>
              <a:ext cx="3048000" cy="514350"/>
            </a:xfrm>
            <a:prstGeom prst="roundRect">
              <a:avLst>
                <a:gd name="adj" fmla="val 18519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旧叶 2：count=1</a:t>
              </a:r>
            </a:p>
          </p:txBody>
        </p:sp>
        <p:sp>
          <p:nvSpPr>
            <p:cNvPr id="24" name="textbox-newroot"/>
            <p:cNvSpPr/>
            <p:nvPr/>
          </p:nvSpPr>
          <p:spPr>
            <a:xfrm>
              <a:off x="6172200" y="2819400"/>
              <a:ext cx="3352800" cy="514350"/>
            </a:xfrm>
            <a:prstGeom prst="roundRect">
              <a:avLst>
                <a:gd name="adj" fmla="val 1851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新 [1,3]：count=4</a:t>
              </a:r>
            </a:p>
          </p:txBody>
        </p:sp>
        <p:sp>
          <p:nvSpPr>
            <p:cNvPr id="27" name="textbox-newleft"/>
            <p:cNvSpPr/>
            <p:nvPr/>
          </p:nvSpPr>
          <p:spPr>
            <a:xfrm>
              <a:off x="6172200" y="3676650"/>
              <a:ext cx="3352800" cy="514350"/>
            </a:xfrm>
            <a:prstGeom prst="roundRect">
              <a:avLst>
                <a:gd name="adj" fmla="val 1851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新 [1,2]：count=3</a:t>
              </a:r>
            </a:p>
          </p:txBody>
        </p:sp>
        <p:sp>
          <p:nvSpPr>
            <p:cNvPr id="30" name="textbox-newleaf"/>
            <p:cNvSpPr/>
            <p:nvPr/>
          </p:nvSpPr>
          <p:spPr>
            <a:xfrm>
              <a:off x="6172200" y="4533900"/>
              <a:ext cx="3352800" cy="514350"/>
            </a:xfrm>
            <a:prstGeom prst="roundRect">
              <a:avLst>
                <a:gd name="adj" fmla="val 18519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新叶 2：count=2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4256056" y="2934367"/>
              <a:ext cx="9144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复制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4256056" y="3791617"/>
              <a:ext cx="9144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复制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4256056" y="4648867"/>
              <a:ext cx="9144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复制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27056" y="5382292"/>
            <a:ext cx="10477500" cy="608933"/>
            <a:chOff x="827056" y="5382292"/>
            <a:chExt cx="10477500" cy="608933"/>
          </a:xfrm>
        </p:grpSpPr>
        <p:sp>
          <p:nvSpPr>
            <p:cNvPr id="35" name="body-shared-children"/>
            <p:cNvSpPr/>
            <p:nvPr/>
          </p:nvSpPr>
          <p:spPr>
            <a:xfrm>
              <a:off x="827056" y="5382292"/>
              <a:ext cx="10477500" cy="608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叶子 1、叶子 3 没有变化，新版本继续指向原来的结点。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 共用的旧结点，还能直接改吗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4484" y="2432685"/>
            <a:ext cx="10477500" cy="901065"/>
            <a:chOff x="824484" y="2432685"/>
            <a:chExt cx="10477500" cy="901065"/>
          </a:xfrm>
        </p:grpSpPr>
        <p:sp>
          <p:nvSpPr>
            <p:cNvPr id="7" name="body-readonly-question"/>
            <p:cNvSpPr/>
            <p:nvPr/>
          </p:nvSpPr>
          <p:spPr>
            <a:xfrm>
              <a:off x="824484" y="2432685"/>
              <a:ext cx="10477500" cy="9010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如果把旧结点的 count 加 1，再复制给新版本，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旧版本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还能用吗？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743992"/>
            <a:ext cx="10477500" cy="961358"/>
            <a:chOff x="827056" y="3743992"/>
            <a:chExt cx="10477500" cy="961358"/>
          </a:xfrm>
        </p:grpSpPr>
        <p:sp>
          <p:nvSpPr>
            <p:cNvPr id="9" name="body-readonly-answer"/>
            <p:cNvSpPr/>
            <p:nvPr/>
          </p:nvSpPr>
          <p:spPr>
            <a:xfrm>
              <a:off x="827056" y="3743992"/>
              <a:ext cx="10477500" cy="9613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旧根仍然指向这个结点，读到的历史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也会跟着变。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先复制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，再改副本；没有改变的孩子编号照旧保留。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172742"/>
            <a:ext cx="10477500" cy="849344"/>
            <a:chOff x="827056" y="5172742"/>
            <a:chExt cx="10477500" cy="849344"/>
          </a:xfrm>
        </p:grpSpPr>
        <p:sp>
          <p:nvSpPr>
            <p:cNvPr id="11" name="body-allocation-vs-persistence"/>
            <p:cNvSpPr/>
            <p:nvPr/>
          </p:nvSpPr>
          <p:spPr>
            <a:xfrm>
              <a:off x="827056" y="51727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动态开点：需要时才创建结点。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可持久化：更新后，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旧版本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仍能读到原来的数据。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 写 insert 前，把参数的含义说清楚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要从一个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旧版本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出发，插入当前元素的离散排名 position。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1135077"/>
            <a:chOff x="979425" y="3286125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old：旧结点编号；[left,right]：它负责的离散值域。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返回值：新版本中对应结点的编号。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tree[0] 表示空结点，孩子编号与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都为 0。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只修改新复制的结点，递归返回的新孩子编号也写入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新结点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例8-1：先复制旧结点，再给副本加 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新版本要保留旧孩子编号，同时只改变自己的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48000"/>
            <a:ext cx="10201911" cy="962709"/>
            <a:chOff x="980439" y="30480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u=(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)tree.size();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tree.push_back(tree[old]);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++tree[u].count;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480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tree[old] 的孩子与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都留在原处。tree[u] 起初完整继承它，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再记录这次新增。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例8-1：只递归插入的一侧，返回新孩子编号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若插入排名落在左半，创建新的左路径，右孩子继续沿用。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48000"/>
            <a:ext cx="10201911" cy="962709"/>
            <a:chOff x="980439" y="30480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middle=(left+right)/2;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child=insert(tree[old].left,left,middle,position);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tree[u].left=child;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480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410718"/>
            <a:chOff x="979932" y="4333875"/>
            <a:chExt cx="10202418" cy="410718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先等递归结束再通过编号写回。走右侧时对称处理，整次插入只创建一条路径。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 路径复制：更新左侧分支</a:t>
            </a:r>
          </a:p>
        </p:txBody>
      </p:sp>
      <p:sp>
        <p:nvSpPr>
          <p:cNvPr id="9" name="textbox-copy-code"/>
          <p:cNvSpPr/>
          <p:nvPr/>
        </p:nvSpPr>
        <p:spPr>
          <a:xfrm>
            <a:off x="985552" y="2247514"/>
            <a:ext cx="10287000" cy="2678382"/>
          </a:xfrm>
          <a:prstGeom prst="roundRect">
            <a:avLst>
              <a:gd name="adj" fmla="val 3774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int u=(int)tree.size();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tree.push_back(tree[old]);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++tree[u].count;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if(left==right) return u;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int middle=(left+right)/2;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if(position&lt;=middle)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child=insert(tree[old].left,left,middle,position);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tree[u].left=child;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80" y="5433727"/>
            <a:ext cx="10477500" cy="657320"/>
            <a:chOff x="828580" y="5433727"/>
            <a:chExt cx="10477500" cy="657320"/>
          </a:xfrm>
        </p:grpSpPr>
        <p:sp>
          <p:nvSpPr>
            <p:cNvPr id="10" name="TextBox 10"/>
            <p:cNvSpPr/>
            <p:nvPr/>
          </p:nvSpPr>
          <p:spPr>
            <a:xfrm>
              <a:off x="828580" y="5433727"/>
              <a:ext cx="10477500" cy="6573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这段展示走左侧的情况；走右侧时改 right 孩子，传入 [middle+1,right]。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函数末尾返回 u。递归先取回孩子编号，再写回，避免 vector 扩容使引用失效。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71252" y="2247514"/>
            <a:ext cx="9525" cy="2581875"/>
          </a:xfrm>
          <a:custGeom>
            <a:avLst/>
            <a:gdLst/>
            <a:ahLst/>
            <a:cxnLst/>
            <a:rect l="l" t="t" r="r" b="b"/>
            <a:pathLst>
              <a:path w="9525" h="2581875">
                <a:moveTo>
                  <a:pt x="0" y="0"/>
                </a:moveTo>
                <a:lnTo>
                  <a:pt x="0" y="25818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 按原数组顺序，逐个建立前缀版本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77142"/>
            <a:ext cx="10477500" cy="849344"/>
            <a:chOff x="827056" y="2277142"/>
            <a:chExt cx="10477500" cy="849344"/>
          </a:xfrm>
        </p:grpSpPr>
        <p:sp>
          <p:nvSpPr>
            <p:cNvPr id="7" name="body-prepare-values"/>
            <p:cNvSpPr/>
            <p:nvPr/>
          </p:nvSpPr>
          <p:spPr>
            <a:xfrm>
              <a:off x="827056" y="22771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值表排序、去重后，按 a[1]、a[2]……依次插入。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root[i] 从 root[i-1] 出发，只多加入当前的 a[i]。</a:t>
              </a:r>
            </a:p>
          </p:txBody>
        </p:sp>
      </p:grpSp>
      <p:sp>
        <p:nvSpPr>
          <p:cNvPr id="11" name="textbox-build-code"/>
          <p:cNvSpPr/>
          <p:nvPr/>
        </p:nvSpPr>
        <p:spPr>
          <a:xfrm>
            <a:off x="1023652" y="3476239"/>
            <a:ext cx="10287000" cy="651462"/>
          </a:xfrm>
          <a:prstGeom prst="roundRect">
            <a:avLst>
              <a:gd name="adj" fmla="val 10714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PersistentCountTree tree(n); vector&lt;int&gt; root(n+1);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root[i]=tree.insert(root[i-1],1,valueCount,rank);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7056" y="4915567"/>
            <a:ext cx="10477500" cy="951833"/>
            <a:chOff x="827056" y="4915567"/>
            <a:chExt cx="10477500" cy="951833"/>
          </a:xfrm>
        </p:grpSpPr>
        <p:sp>
          <p:nvSpPr>
            <p:cNvPr id="12" name="body-zero-version"/>
            <p:cNvSpPr/>
            <p:nvPr/>
          </p:nvSpPr>
          <p:spPr>
            <a:xfrm>
              <a:off x="827056" y="4915567"/>
              <a:ext cx="10477500" cy="9518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rank 是 a[i] 在统一值表中的 1 基排名。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号结点的孩子与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全为 0，空版本 root[0]=0。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09352" y="3476239"/>
            <a:ext cx="9525" cy="554955"/>
          </a:xfrm>
          <a:custGeom>
            <a:avLst/>
            <a:gdLst/>
            <a:ahLst/>
            <a:cxnLst/>
            <a:rect l="l" t="t" r="r" b="b"/>
            <a:pathLst>
              <a:path w="9525" h="554955">
                <a:moveTo>
                  <a:pt x="0" y="0"/>
                </a:moveTo>
                <a:lnTo>
                  <a:pt x="0" y="55495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 找第 2 小：两版本一起往下走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475583"/>
            <a:chOff x="827056" y="2305717"/>
            <a:chExt cx="10477500" cy="475583"/>
          </a:xfrm>
        </p:grpSpPr>
        <p:sp>
          <p:nvSpPr>
            <p:cNvPr id="7" name="body-query-state"/>
            <p:cNvSpPr/>
            <p:nvPr/>
          </p:nvSpPr>
          <p:spPr>
            <a:xfrm>
              <a:off x="827056" y="2305717"/>
              <a:ext cx="10477500" cy="475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查询位置 [2,4] 的第 2 小，用 root[4]−root[1]，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 [1,2,0]。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124867"/>
            <a:ext cx="10477500" cy="875633"/>
            <a:chOff x="827056" y="3124867"/>
            <a:chExt cx="10477500" cy="875633"/>
          </a:xfrm>
        </p:grpSpPr>
        <p:sp>
          <p:nvSpPr>
            <p:cNvPr id="9" name="body-first-descent"/>
            <p:cNvSpPr/>
            <p:nvPr/>
          </p:nvSpPr>
          <p:spPr>
            <a:xfrm>
              <a:off x="827056" y="3124867"/>
              <a:ext cx="10477500" cy="875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当前值域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[1,3]，k=2。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左半 [1,2] 共 3 个，足够排到第 2 名：两个根都往左。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191667"/>
            <a:ext cx="10477500" cy="875633"/>
            <a:chOff x="827056" y="4191667"/>
            <a:chExt cx="10477500" cy="875633"/>
          </a:xfrm>
        </p:grpSpPr>
        <p:sp>
          <p:nvSpPr>
            <p:cNvPr id="11" name="body-second-descent"/>
            <p:cNvSpPr/>
            <p:nvPr/>
          </p:nvSpPr>
          <p:spPr>
            <a:xfrm>
              <a:off x="827056" y="4191667"/>
              <a:ext cx="10477500" cy="875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当前值域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[1,2]，k 仍为 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左叶 1 只有 1 个：跳过它，往右找第 1 小。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5429917"/>
            <a:ext cx="10477500" cy="523208"/>
            <a:chOff x="827056" y="5429917"/>
            <a:chExt cx="10477500" cy="523208"/>
          </a:xfrm>
        </p:grpSpPr>
        <p:sp>
          <p:nvSpPr>
            <p:cNvPr id="13" name="body-leaf-answer"/>
            <p:cNvSpPr/>
            <p:nvPr/>
          </p:nvSpPr>
          <p:spPr>
            <a:xfrm>
              <a:off x="827056" y="5429917"/>
              <a:ext cx="10477500" cy="523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到达叶子 2，映回原值，答案为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例8-1：先数左侧，判断目标是否在里面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 [left,right] 内的第 k 小，要与左半的真实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48000"/>
            <a:ext cx="10201911" cy="676959"/>
            <a:chOff x="980439" y="30480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countLeft=tree[tree[after].left].count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-tree[tree[before].left].count;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480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410718"/>
            <a:chOff x="979932" y="4333875"/>
            <a:chExt cx="10202418" cy="410718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两个孩子对应同一值域。after 减 before，排除位置 l 之前的元素。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例8-1：去右侧时，名次为什么要减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如果左半只有 1 项，而目标是第 2 小，右半只需再找第 1 小。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48000"/>
            <a:ext cx="10201911" cy="1534209"/>
            <a:chOff x="980439" y="30480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(k&lt;=countLeft)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kth(tree[before].left,tree[after].left,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left,middle,k);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kth(tree[before].right,tree[after].right,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middle+1,right,k-countLeft);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480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053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829223"/>
            <a:ext cx="10202418" cy="744093"/>
            <a:chOff x="979932" y="4829223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82922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82922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左半所有元素都排在右半前面。跳过的数量是 countLeft，k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表示剩余目标的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名次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 查询代码：用左侧频数决定方向</a:t>
            </a:r>
          </a:p>
        </p:txBody>
      </p:sp>
      <p:sp>
        <p:nvSpPr>
          <p:cNvPr id="9" name="textbox-kth-code"/>
          <p:cNvSpPr/>
          <p:nvPr/>
        </p:nvSpPr>
        <p:spPr>
          <a:xfrm>
            <a:off x="985552" y="2257039"/>
            <a:ext cx="10287000" cy="2678382"/>
          </a:xfrm>
          <a:prstGeom prst="roundRect">
            <a:avLst>
              <a:gd name="adj" fmla="val 3846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if(left==right) return left;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int middle=(left+right)/2;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int countLeft=tree[tree[after].left].count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     -tree[tree[before].left].count;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if(k&lt;=countLeft)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return kth(tree[before].left,tree[after].left,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       left,middle,k);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return kth(tree[before].right,tree[after].right,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   middle+1,right,k-countLeft);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80" y="5471827"/>
            <a:ext cx="10477500" cy="656250"/>
            <a:chOff x="828580" y="5471827"/>
            <a:chExt cx="10477500" cy="656250"/>
          </a:xfrm>
        </p:grpSpPr>
        <p:sp>
          <p:nvSpPr>
            <p:cNvPr id="10" name="body-kth-parameters"/>
            <p:cNvSpPr/>
            <p:nvPr/>
          </p:nvSpPr>
          <p:spPr>
            <a:xfrm>
              <a:off x="828580" y="5471827"/>
              <a:ext cx="10477500" cy="65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调用时 before=root[l-1]，after=root[r]。返回离散排名 rank，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再输出 values[rank-1]；中途的 k 表示当前子树里的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名次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71252" y="2257039"/>
            <a:ext cx="9525" cy="2581875"/>
          </a:xfrm>
          <a:custGeom>
            <a:avLst/>
            <a:gdLst/>
            <a:ahLst/>
            <a:cxnLst/>
            <a:rect l="l" t="t" r="r" b="b"/>
            <a:pathLst>
              <a:path w="9525" h="2581875">
                <a:moveTo>
                  <a:pt x="0" y="0"/>
                </a:moveTo>
                <a:lnTo>
                  <a:pt x="0" y="25818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 每次转向，怎样保证目标还在里面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913733"/>
            <a:chOff x="827056" y="2305717"/>
            <a:chExt cx="10477500" cy="913733"/>
          </a:xfrm>
        </p:grpSpPr>
        <p:sp>
          <p:nvSpPr>
            <p:cNvPr id="7" name="body-query-invariant"/>
            <p:cNvSpPr/>
            <p:nvPr/>
          </p:nvSpPr>
          <p:spPr>
            <a:xfrm>
              <a:off x="827056" y="2305717"/>
              <a:ext cx="10477500" cy="913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两个结点的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频数差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，始终表示所问区间在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当前值域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里的元素个数。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 表示目标在这些元素中排第几。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48742"/>
            <a:ext cx="10477500" cy="1313783"/>
            <a:chOff x="827056" y="3648742"/>
            <a:chExt cx="10477500" cy="1313783"/>
          </a:xfrm>
        </p:grpSpPr>
        <p:sp>
          <p:nvSpPr>
            <p:cNvPr id="9" name="body-branch-reason"/>
            <p:cNvSpPr/>
            <p:nvPr/>
          </p:nvSpPr>
          <p:spPr>
            <a:xfrm>
              <a:off x="827056" y="3648742"/>
              <a:ext cx="10477500" cy="1313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左侧至少有 k 个：第 k 小必在左侧。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左侧不够 k 个：跳过左侧，把 k 改为 k−countLeft，再去右侧。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410867"/>
            <a:ext cx="10477500" cy="551783"/>
            <a:chOff x="827056" y="5410867"/>
            <a:chExt cx="10477500" cy="551783"/>
          </a:xfrm>
        </p:grpSpPr>
        <p:sp>
          <p:nvSpPr>
            <p:cNvPr id="11" name="body-termination"/>
            <p:cNvSpPr/>
            <p:nvPr/>
          </p:nvSpPr>
          <p:spPr>
            <a:xfrm>
              <a:off x="827056" y="5410867"/>
              <a:ext cx="10477500" cy="551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每次缩小值域都保留目标。到叶子时只剩一种值，就是答案。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例8-1 时间和空间，都按经过的路径计算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53342"/>
            <a:ext cx="10477500" cy="868394"/>
            <a:chOff x="827056" y="2353342"/>
            <a:chExt cx="10477500" cy="868394"/>
          </a:xfrm>
        </p:grpSpPr>
        <p:sp>
          <p:nvSpPr>
            <p:cNvPr id="7" name="body-path-cost"/>
            <p:cNvSpPr/>
            <p:nvPr/>
          </p:nvSpPr>
          <p:spPr>
            <a:xfrm>
              <a:off x="827056" y="2353342"/>
              <a:ext cx="10477500" cy="868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 V 种不同值，一条根到叶路径约有 log V 层。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一次插入复制一条路径，一次查询也只沿一条路径下降。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48742"/>
            <a:ext cx="10477500" cy="1306544"/>
            <a:chOff x="827056" y="3648742"/>
            <a:chExt cx="10477500" cy="1306544"/>
          </a:xfrm>
        </p:grpSpPr>
        <p:sp>
          <p:nvSpPr>
            <p:cNvPr id="9" name="body-cost-sum"/>
            <p:cNvSpPr/>
            <p:nvPr/>
          </p:nvSpPr>
          <p:spPr>
            <a:xfrm>
              <a:off x="827056" y="3648742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 n 个版本：O(n log V)；回答 m 次：O(m log V)。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树操作合计 O((n+m) log V)，结点数量 O(n log V)。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334667"/>
            <a:ext cx="10477500" cy="763619"/>
            <a:chOff x="827056" y="5334667"/>
            <a:chExt cx="10477500" cy="763619"/>
          </a:xfrm>
        </p:grpSpPr>
        <p:sp>
          <p:nvSpPr>
            <p:cNvPr id="11" name="body-memory-estimate"/>
            <p:cNvSpPr/>
            <p:nvPr/>
          </p:nvSpPr>
          <p:spPr>
            <a:xfrm>
              <a:off x="827056" y="5334667"/>
              <a:ext cx="10477500" cy="7636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值表排序另需 O(n log n)。V=1 时，每次树操作为常数。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内存按结点字节数估算，并检查结点编号类型。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模拟练习：所有数都相同，还要怎样查询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4484" y="2451735"/>
            <a:ext cx="10477500" cy="1053465"/>
            <a:chOff x="824484" y="2451735"/>
            <a:chExt cx="10477500" cy="1053465"/>
          </a:xfrm>
        </p:grpSpPr>
        <p:sp>
          <p:nvSpPr>
            <p:cNvPr id="7" name="body-boundary-question"/>
            <p:cNvSpPr/>
            <p:nvPr/>
          </p:nvSpPr>
          <p:spPr>
            <a:xfrm>
              <a:off x="824484" y="2451735"/>
              <a:ext cx="10477500" cy="10534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94"/>
                </a:lnSpc>
              </a:pPr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a=[7,7,7]，求位置 [1,3] 的第 2 小。</a:t>
              </a:r>
              <a:br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值表有几个叶子？叶子排名和最后输出分别是什么？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944017"/>
            <a:ext cx="10477500" cy="951833"/>
            <a:chOff x="827056" y="3944017"/>
            <a:chExt cx="10477500" cy="951833"/>
          </a:xfrm>
        </p:grpSpPr>
        <p:sp>
          <p:nvSpPr>
            <p:cNvPr id="9" name="body-boundary-answer"/>
            <p:cNvSpPr/>
            <p:nvPr/>
          </p:nvSpPr>
          <p:spPr>
            <a:xfrm>
              <a:off x="827056" y="3944017"/>
              <a:ext cx="10477500" cy="9518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 1 个叶子，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 3；叶子排名是 1，输出原值 7。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左端点为 1 时，减去空版本 root[0]，查询方式照旧。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382292"/>
            <a:ext cx="10477500" cy="532733"/>
            <a:chOff x="827056" y="5382292"/>
            <a:chExt cx="10477500" cy="532733"/>
          </a:xfrm>
        </p:grpSpPr>
        <p:sp>
          <p:nvSpPr>
            <p:cNvPr id="11" name="body-final-reminder"/>
            <p:cNvSpPr/>
            <p:nvPr/>
          </p:nvSpPr>
          <p:spPr>
            <a:xfrm>
              <a:off x="827056" y="5382292"/>
              <a:ext cx="10477500" cy="532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再想一想：更新前若改动了共享旧结点，哪一个历史版本会受到影响？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模拟练习：换一组值，再走一次第 k 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782652"/>
            <a:chOff x="979425" y="24003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a=[3,1,2,2]，求位置 [1,3] 的第 2 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用哪两个根？左半 [1,2] 有几个？最后应输出什么？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root[3]−root[0]。左半有 2 个，往左。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左叶 1 有 1 个，跳过它，往右找第 1 小，输出原值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 神秘数：题目与输入输出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给定正整数数组，每问选定位置区间 [l,r]。从中任选若干位置的数相加，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每个位置最多选一次，求无法表示的最小正整数。相同值可以有多份。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输入：n、n 个正整数、m，接着 m 行 l r。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输出：每个区间的最小缺失正整数。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1≤n,m≤100000；全部元素总和≤10⁹。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 神秘数：原题样例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200228"/>
            <a:chOff x="980949" y="2714625"/>
            <a:chExt cx="3295776" cy="1200228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1 2 4 9 10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200228"/>
            <a:chOff x="4562349" y="2714625"/>
            <a:chExt cx="3295776" cy="1200228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1 5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1476453"/>
            <a:chOff x="8277099" y="2714625"/>
            <a:chExt cx="2867151" cy="147645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4762500"/>
            <a:ext cx="10202418" cy="410718"/>
            <a:chOff x="979932" y="4762500"/>
            <a:chExt cx="10202418" cy="410718"/>
          </a:xfrm>
        </p:grpSpPr>
        <p:sp>
          <p:nvSpPr>
            <p:cNvPr id="25" name="Rectangle 25"/>
            <p:cNvSpPr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 3 项 1、2、4 能凑出 0 到 7；加入 9 仍补不了 8，答案保持为 8。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 神秘数：哪些正整数凑不出来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15881" y="2286667"/>
            <a:ext cx="10488675" cy="1268444"/>
            <a:chOff x="815881" y="2286667"/>
            <a:chExt cx="10488675" cy="1268444"/>
          </a:xfrm>
        </p:grpSpPr>
        <p:grpSp>
          <p:nvGrpSpPr>
            <p:cNvPr id="10" name="Group 10"/>
            <p:cNvGrpSpPr/>
            <p:nvPr/>
          </p:nvGrpSpPr>
          <p:grpSpPr>
            <a:xfrm>
              <a:off x="815881" y="2286667"/>
              <a:ext cx="10488675" cy="1268444"/>
              <a:chOff x="815881" y="2286667"/>
              <a:chExt cx="10488675" cy="126844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827056" y="2286667"/>
                <a:ext cx="10477500" cy="1268444"/>
              </a:xfrm>
              <a:custGeom>
                <a:avLst/>
                <a:gdLst/>
                <a:ahLst/>
                <a:cxnLst/>
                <a:rect l="l" t="t" r="r" b="b"/>
                <a:pathLst>
                  <a:path w="10477500" h="1268444">
                    <a:moveTo>
                      <a:pt x="0" y="0"/>
                    </a:moveTo>
                    <a:lnTo>
                      <a:pt x="10477500" y="0"/>
                    </a:lnTo>
                    <a:lnTo>
                      <a:pt x="10477500" y="1268444"/>
                    </a:lnTo>
                    <a:lnTo>
                      <a:pt x="0" y="1268444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827056" y="2286667"/>
                <a:ext cx="10477500" cy="1268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P4587：在 a[l..r] 中选若干数相加，每个位置最多选一次。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求不能凑出的最小正整数。n,m≤100000，元素为正，全部元素和≤10⁹。</a:t>
                </a:r>
              </a:p>
            </p:txBody>
          </p:sp>
        </p:grpSp>
      </p:grpSp>
      <p:sp>
        <p:nvSpPr>
          <p:cNvPr id="11" name="textbox-subset-example"/>
          <p:cNvSpPr/>
          <p:nvPr/>
        </p:nvSpPr>
        <p:spPr>
          <a:xfrm>
            <a:off x="838200" y="3886200"/>
            <a:ext cx="10477500" cy="1047750"/>
          </a:xfrm>
          <a:prstGeom prst="roundRect">
            <a:avLst>
              <a:gd name="adj" fmla="val 10909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 [1,1,3]：两份 1 可以分别使用，能凑出 0、1、2、3、4、5。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最小凑不出的正整数是 6。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7056" y="5372767"/>
            <a:ext cx="10477500" cy="759882"/>
            <a:chOff x="827056" y="5372767"/>
            <a:chExt cx="10477500" cy="759882"/>
          </a:xfrm>
        </p:grpSpPr>
        <p:sp>
          <p:nvSpPr>
            <p:cNvPr id="12" name="body-missing-bottleneck"/>
            <p:cNvSpPr/>
            <p:nvPr/>
          </p:nvSpPr>
          <p:spPr>
            <a:xfrm>
              <a:off x="827056" y="5372767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区间里每个数该不该选，不能逐个枚举所有组合。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先从已能连续凑出的范围出发，找出可以继续加入的数。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838200" y="37623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 已经能凑到 2，再给一个 3 会怎样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手里有两个 1，可以凑出 0、1、2。现在再给你一个 3。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1135077"/>
            <a:chOff x="979425" y="3286125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不拿 3：得到 0、1、2。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拿 3：配上旧数，得到 3、4、5。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两段紧挨着，0 到 5 每个整数都能凑出来，最小缺口变成 6。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把这个过程换成一般的 R 和 v，就能找出“什么时候允许接上新数”的条件。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 能否接上，取决于中间有没有漏整数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旧数只能凑出 [0,2]。比较新数 v=3 和 v=4，蓝色表示加入 v 后的一段。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980313" y="2876550"/>
            <a:ext cx="10202037" cy="2472500"/>
            <a:chOff x="980313" y="2876550"/>
            <a:chExt cx="10202037" cy="2472500"/>
          </a:xfrm>
        </p:grpSpPr>
        <p:grpSp>
          <p:nvGrpSpPr>
            <p:cNvPr id="11" name="Group 11"/>
            <p:cNvGrpSpPr/>
            <p:nvPr/>
          </p:nvGrpSpPr>
          <p:grpSpPr>
            <a:xfrm>
              <a:off x="980313" y="2952750"/>
              <a:ext cx="2772537" cy="396050"/>
              <a:chOff x="980313" y="2952750"/>
              <a:chExt cx="2772537" cy="396050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2952750"/>
                <a:ext cx="27622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2952750"/>
                <a:ext cx="27622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v=3：两段接上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4191000" y="2876550"/>
              <a:ext cx="5686425" cy="515493"/>
              <a:chOff x="4191000" y="2876550"/>
              <a:chExt cx="5686425" cy="515493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4191000" y="2876550"/>
                <a:ext cx="923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15" name="Group 15"/>
              <p:cNvGrpSpPr/>
              <p:nvPr/>
            </p:nvGrpSpPr>
            <p:grpSpPr>
              <a:xfrm>
                <a:off x="4191000" y="2981325"/>
                <a:ext cx="923925" cy="410718"/>
                <a:chOff x="4191000" y="2981325"/>
                <a:chExt cx="923925" cy="410718"/>
              </a:xfrm>
            </p:grpSpPr>
            <p:sp>
              <p:nvSpPr>
                <p:cNvPr id="13" name="Rectangle 13"/>
                <p:cNvSpPr/>
                <p:nvPr/>
              </p:nvSpPr>
              <p:spPr>
                <a:xfrm>
                  <a:off x="4191000" y="29813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4191000" y="29813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0</a:t>
                  </a:r>
                </a:p>
              </p:txBody>
            </p:sp>
          </p:grpSp>
          <p:sp>
            <p:nvSpPr>
              <p:cNvPr id="16" name="Rectangle 16"/>
              <p:cNvSpPr/>
              <p:nvPr/>
            </p:nvSpPr>
            <p:spPr>
              <a:xfrm>
                <a:off x="5143500" y="2876550"/>
                <a:ext cx="923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19" name="Group 19"/>
              <p:cNvGrpSpPr/>
              <p:nvPr/>
            </p:nvGrpSpPr>
            <p:grpSpPr>
              <a:xfrm>
                <a:off x="5143500" y="2981325"/>
                <a:ext cx="923925" cy="410718"/>
                <a:chOff x="5143500" y="2981325"/>
                <a:chExt cx="923925" cy="410718"/>
              </a:xfrm>
            </p:grpSpPr>
            <p:sp>
              <p:nvSpPr>
                <p:cNvPr id="17" name="Rectangle 17"/>
                <p:cNvSpPr/>
                <p:nvPr/>
              </p:nvSpPr>
              <p:spPr>
                <a:xfrm>
                  <a:off x="5143500" y="29813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8" name="TextBox 18"/>
                <p:cNvSpPr txBox="1"/>
                <p:nvPr/>
              </p:nvSpPr>
              <p:spPr>
                <a:xfrm>
                  <a:off x="5143500" y="29813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20" name="Rectangle 20"/>
              <p:cNvSpPr/>
              <p:nvPr/>
            </p:nvSpPr>
            <p:spPr>
              <a:xfrm>
                <a:off x="6096000" y="2876550"/>
                <a:ext cx="923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3" name="Group 23"/>
              <p:cNvGrpSpPr/>
              <p:nvPr/>
            </p:nvGrpSpPr>
            <p:grpSpPr>
              <a:xfrm>
                <a:off x="6096000" y="2981325"/>
                <a:ext cx="923925" cy="410718"/>
                <a:chOff x="6096000" y="2981325"/>
                <a:chExt cx="923925" cy="410718"/>
              </a:xfrm>
            </p:grpSpPr>
            <p:sp>
              <p:nvSpPr>
                <p:cNvPr id="21" name="Rectangle 21"/>
                <p:cNvSpPr/>
                <p:nvPr/>
              </p:nvSpPr>
              <p:spPr>
                <a:xfrm>
                  <a:off x="6096000" y="29813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2" name="TextBox 22"/>
                <p:cNvSpPr txBox="1"/>
                <p:nvPr/>
              </p:nvSpPr>
              <p:spPr>
                <a:xfrm>
                  <a:off x="6096000" y="29813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sp>
            <p:nvSpPr>
              <p:cNvPr id="24" name="Rectangle 24"/>
              <p:cNvSpPr/>
              <p:nvPr/>
            </p:nvSpPr>
            <p:spPr>
              <a:xfrm>
                <a:off x="7048500" y="2876550"/>
                <a:ext cx="923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7" name="Group 27"/>
              <p:cNvGrpSpPr/>
              <p:nvPr/>
            </p:nvGrpSpPr>
            <p:grpSpPr>
              <a:xfrm>
                <a:off x="7048500" y="2981325"/>
                <a:ext cx="923925" cy="410718"/>
                <a:chOff x="7048500" y="2981325"/>
                <a:chExt cx="923925" cy="410718"/>
              </a:xfrm>
            </p:grpSpPr>
            <p:sp>
              <p:nvSpPr>
                <p:cNvPr id="25" name="Rectangle 25"/>
                <p:cNvSpPr/>
                <p:nvPr/>
              </p:nvSpPr>
              <p:spPr>
                <a:xfrm>
                  <a:off x="7048500" y="29813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6" name="TextBox 26"/>
                <p:cNvSpPr txBox="1"/>
                <p:nvPr/>
              </p:nvSpPr>
              <p:spPr>
                <a:xfrm>
                  <a:off x="7048500" y="29813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  <p:sp>
            <p:nvSpPr>
              <p:cNvPr id="28" name="Rectangle 28"/>
              <p:cNvSpPr/>
              <p:nvPr/>
            </p:nvSpPr>
            <p:spPr>
              <a:xfrm>
                <a:off x="8001000" y="2876550"/>
                <a:ext cx="923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31" name="Group 31"/>
              <p:cNvGrpSpPr/>
              <p:nvPr/>
            </p:nvGrpSpPr>
            <p:grpSpPr>
              <a:xfrm>
                <a:off x="8001000" y="2981325"/>
                <a:ext cx="923925" cy="410718"/>
                <a:chOff x="8001000" y="2981325"/>
                <a:chExt cx="923925" cy="410718"/>
              </a:xfrm>
            </p:grpSpPr>
            <p:sp>
              <p:nvSpPr>
                <p:cNvPr id="29" name="Rectangle 29"/>
                <p:cNvSpPr/>
                <p:nvPr/>
              </p:nvSpPr>
              <p:spPr>
                <a:xfrm>
                  <a:off x="8001000" y="29813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0" name="TextBox 30"/>
                <p:cNvSpPr txBox="1"/>
                <p:nvPr/>
              </p:nvSpPr>
              <p:spPr>
                <a:xfrm>
                  <a:off x="8001000" y="29813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4</a:t>
                  </a:r>
                </a:p>
              </p:txBody>
            </p:sp>
          </p:grpSp>
          <p:sp>
            <p:nvSpPr>
              <p:cNvPr id="32" name="Rectangle 32"/>
              <p:cNvSpPr/>
              <p:nvPr/>
            </p:nvSpPr>
            <p:spPr>
              <a:xfrm>
                <a:off x="8953500" y="2876550"/>
                <a:ext cx="923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35" name="Group 35"/>
              <p:cNvGrpSpPr/>
              <p:nvPr/>
            </p:nvGrpSpPr>
            <p:grpSpPr>
              <a:xfrm>
                <a:off x="8953500" y="2981325"/>
                <a:ext cx="923925" cy="410718"/>
                <a:chOff x="8953500" y="2981325"/>
                <a:chExt cx="923925" cy="410718"/>
              </a:xfrm>
            </p:grpSpPr>
            <p:sp>
              <p:nvSpPr>
                <p:cNvPr id="33" name="Rectangle 33"/>
                <p:cNvSpPr/>
                <p:nvPr/>
              </p:nvSpPr>
              <p:spPr>
                <a:xfrm>
                  <a:off x="8953500" y="29813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4" name="TextBox 34"/>
                <p:cNvSpPr txBox="1"/>
                <p:nvPr/>
              </p:nvSpPr>
              <p:spPr>
                <a:xfrm>
                  <a:off x="8953500" y="29813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5</a:t>
                  </a:r>
                </a:p>
              </p:txBody>
            </p:sp>
          </p:grpSp>
        </p:grpSp>
        <p:grpSp>
          <p:nvGrpSpPr>
            <p:cNvPr id="39" name="Group 39"/>
            <p:cNvGrpSpPr/>
            <p:nvPr/>
          </p:nvGrpSpPr>
          <p:grpSpPr>
            <a:xfrm>
              <a:off x="980313" y="4171950"/>
              <a:ext cx="3058287" cy="396050"/>
              <a:chOff x="980313" y="4171950"/>
              <a:chExt cx="3058287" cy="39605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990600" y="4171950"/>
                <a:ext cx="3048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990600" y="4171950"/>
                <a:ext cx="3048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v=4：整数 3 仍缺失</a:t>
                </a:r>
              </a:p>
            </p:txBody>
          </p:sp>
        </p:grpSp>
        <p:grpSp>
          <p:nvGrpSpPr>
            <p:cNvPr id="68" name="Group 68"/>
            <p:cNvGrpSpPr/>
            <p:nvPr/>
          </p:nvGrpSpPr>
          <p:grpSpPr>
            <a:xfrm>
              <a:off x="4191000" y="4095750"/>
              <a:ext cx="6638925" cy="515493"/>
              <a:chOff x="4191000" y="4095750"/>
              <a:chExt cx="6638925" cy="515493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4191000" y="4095750"/>
                <a:ext cx="923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43" name="Group 43"/>
              <p:cNvGrpSpPr/>
              <p:nvPr/>
            </p:nvGrpSpPr>
            <p:grpSpPr>
              <a:xfrm>
                <a:off x="4191000" y="4200525"/>
                <a:ext cx="923925" cy="410718"/>
                <a:chOff x="4191000" y="4200525"/>
                <a:chExt cx="923925" cy="410718"/>
              </a:xfrm>
            </p:grpSpPr>
            <p:sp>
              <p:nvSpPr>
                <p:cNvPr id="41" name="Rectangle 41"/>
                <p:cNvSpPr/>
                <p:nvPr/>
              </p:nvSpPr>
              <p:spPr>
                <a:xfrm>
                  <a:off x="4191000" y="42005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2" name="TextBox 42"/>
                <p:cNvSpPr txBox="1"/>
                <p:nvPr/>
              </p:nvSpPr>
              <p:spPr>
                <a:xfrm>
                  <a:off x="4191000" y="42005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0</a:t>
                  </a:r>
                </a:p>
              </p:txBody>
            </p:sp>
          </p:grpSp>
          <p:sp>
            <p:nvSpPr>
              <p:cNvPr id="44" name="Rectangle 44"/>
              <p:cNvSpPr/>
              <p:nvPr/>
            </p:nvSpPr>
            <p:spPr>
              <a:xfrm>
                <a:off x="5143500" y="4095750"/>
                <a:ext cx="923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47" name="Group 47"/>
              <p:cNvGrpSpPr/>
              <p:nvPr/>
            </p:nvGrpSpPr>
            <p:grpSpPr>
              <a:xfrm>
                <a:off x="5143500" y="4200525"/>
                <a:ext cx="923925" cy="410718"/>
                <a:chOff x="5143500" y="4200525"/>
                <a:chExt cx="923925" cy="410718"/>
              </a:xfrm>
            </p:grpSpPr>
            <p:sp>
              <p:nvSpPr>
                <p:cNvPr id="45" name="Rectangle 45"/>
                <p:cNvSpPr/>
                <p:nvPr/>
              </p:nvSpPr>
              <p:spPr>
                <a:xfrm>
                  <a:off x="5143500" y="42005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6" name="TextBox 46"/>
                <p:cNvSpPr txBox="1"/>
                <p:nvPr/>
              </p:nvSpPr>
              <p:spPr>
                <a:xfrm>
                  <a:off x="5143500" y="42005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48" name="Rectangle 48"/>
              <p:cNvSpPr/>
              <p:nvPr/>
            </p:nvSpPr>
            <p:spPr>
              <a:xfrm>
                <a:off x="6096000" y="4095750"/>
                <a:ext cx="923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51" name="Group 51"/>
              <p:cNvGrpSpPr/>
              <p:nvPr/>
            </p:nvGrpSpPr>
            <p:grpSpPr>
              <a:xfrm>
                <a:off x="6096000" y="4200525"/>
                <a:ext cx="923925" cy="410718"/>
                <a:chOff x="6096000" y="4200525"/>
                <a:chExt cx="923925" cy="410718"/>
              </a:xfrm>
            </p:grpSpPr>
            <p:sp>
              <p:nvSpPr>
                <p:cNvPr id="49" name="Rectangle 49"/>
                <p:cNvSpPr/>
                <p:nvPr/>
              </p:nvSpPr>
              <p:spPr>
                <a:xfrm>
                  <a:off x="6096000" y="42005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50" name="TextBox 50"/>
                <p:cNvSpPr txBox="1"/>
                <p:nvPr/>
              </p:nvSpPr>
              <p:spPr>
                <a:xfrm>
                  <a:off x="6096000" y="42005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sp>
            <p:nvSpPr>
              <p:cNvPr id="52" name="Rectangle 52"/>
              <p:cNvSpPr/>
              <p:nvPr/>
            </p:nvSpPr>
            <p:spPr>
              <a:xfrm>
                <a:off x="7048500" y="4095750"/>
                <a:ext cx="923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55" name="Group 55"/>
              <p:cNvGrpSpPr/>
              <p:nvPr/>
            </p:nvGrpSpPr>
            <p:grpSpPr>
              <a:xfrm>
                <a:off x="7048500" y="4200525"/>
                <a:ext cx="923925" cy="410718"/>
                <a:chOff x="7048500" y="4200525"/>
                <a:chExt cx="923925" cy="410718"/>
              </a:xfrm>
            </p:grpSpPr>
            <p:sp>
              <p:nvSpPr>
                <p:cNvPr id="53" name="Rectangle 53"/>
                <p:cNvSpPr/>
                <p:nvPr/>
              </p:nvSpPr>
              <p:spPr>
                <a:xfrm>
                  <a:off x="7048500" y="42005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54" name="TextBox 54"/>
                <p:cNvSpPr txBox="1"/>
                <p:nvPr/>
              </p:nvSpPr>
              <p:spPr>
                <a:xfrm>
                  <a:off x="7048500" y="42005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zh-CN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缺 3</a:t>
                  </a:r>
                </a:p>
              </p:txBody>
            </p:sp>
          </p:grpSp>
          <p:sp>
            <p:nvSpPr>
              <p:cNvPr id="56" name="Rectangle 56"/>
              <p:cNvSpPr/>
              <p:nvPr/>
            </p:nvSpPr>
            <p:spPr>
              <a:xfrm>
                <a:off x="8001000" y="4095750"/>
                <a:ext cx="923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59" name="Group 59"/>
              <p:cNvGrpSpPr/>
              <p:nvPr/>
            </p:nvGrpSpPr>
            <p:grpSpPr>
              <a:xfrm>
                <a:off x="8001000" y="4200525"/>
                <a:ext cx="923925" cy="410718"/>
                <a:chOff x="8001000" y="4200525"/>
                <a:chExt cx="923925" cy="410718"/>
              </a:xfrm>
            </p:grpSpPr>
            <p:sp>
              <p:nvSpPr>
                <p:cNvPr id="57" name="Rectangle 57"/>
                <p:cNvSpPr/>
                <p:nvPr/>
              </p:nvSpPr>
              <p:spPr>
                <a:xfrm>
                  <a:off x="8001000" y="42005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58" name="TextBox 58"/>
                <p:cNvSpPr txBox="1"/>
                <p:nvPr/>
              </p:nvSpPr>
              <p:spPr>
                <a:xfrm>
                  <a:off x="8001000" y="42005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4</a:t>
                  </a:r>
                </a:p>
              </p:txBody>
            </p:sp>
          </p:grpSp>
          <p:sp>
            <p:nvSpPr>
              <p:cNvPr id="60" name="Rectangle 60"/>
              <p:cNvSpPr/>
              <p:nvPr/>
            </p:nvSpPr>
            <p:spPr>
              <a:xfrm>
                <a:off x="8953500" y="4095750"/>
                <a:ext cx="923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63" name="Group 63"/>
              <p:cNvGrpSpPr/>
              <p:nvPr/>
            </p:nvGrpSpPr>
            <p:grpSpPr>
              <a:xfrm>
                <a:off x="8953500" y="4200525"/>
                <a:ext cx="923925" cy="410718"/>
                <a:chOff x="8953500" y="4200525"/>
                <a:chExt cx="923925" cy="410718"/>
              </a:xfrm>
            </p:grpSpPr>
            <p:sp>
              <p:nvSpPr>
                <p:cNvPr id="61" name="Rectangle 61"/>
                <p:cNvSpPr/>
                <p:nvPr/>
              </p:nvSpPr>
              <p:spPr>
                <a:xfrm>
                  <a:off x="8953500" y="42005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62" name="TextBox 62"/>
                <p:cNvSpPr txBox="1"/>
                <p:nvPr/>
              </p:nvSpPr>
              <p:spPr>
                <a:xfrm>
                  <a:off x="8953500" y="42005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5</a:t>
                  </a:r>
                </a:p>
              </p:txBody>
            </p:sp>
          </p:grpSp>
          <p:sp>
            <p:nvSpPr>
              <p:cNvPr id="64" name="Rectangle 64"/>
              <p:cNvSpPr/>
              <p:nvPr/>
            </p:nvSpPr>
            <p:spPr>
              <a:xfrm>
                <a:off x="9906000" y="4095750"/>
                <a:ext cx="923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67" name="Group 67"/>
              <p:cNvGrpSpPr/>
              <p:nvPr/>
            </p:nvGrpSpPr>
            <p:grpSpPr>
              <a:xfrm>
                <a:off x="9906000" y="4200525"/>
                <a:ext cx="923925" cy="410718"/>
                <a:chOff x="9906000" y="4200525"/>
                <a:chExt cx="923925" cy="410718"/>
              </a:xfrm>
            </p:grpSpPr>
            <p:sp>
              <p:nvSpPr>
                <p:cNvPr id="65" name="Rectangle 65"/>
                <p:cNvSpPr/>
                <p:nvPr/>
              </p:nvSpPr>
              <p:spPr>
                <a:xfrm>
                  <a:off x="9906000" y="42005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66" name="TextBox 66"/>
                <p:cNvSpPr txBox="1"/>
                <p:nvPr/>
              </p:nvSpPr>
              <p:spPr>
                <a:xfrm>
                  <a:off x="9906000" y="4200525"/>
                  <a:ext cx="923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6</a:t>
                  </a:r>
                </a:p>
              </p:txBody>
            </p:sp>
          </p:grpSp>
        </p:grpSp>
        <p:grpSp>
          <p:nvGrpSpPr>
            <p:cNvPr id="71" name="Group 71"/>
            <p:cNvGrpSpPr/>
            <p:nvPr/>
          </p:nvGrpSpPr>
          <p:grpSpPr>
            <a:xfrm>
              <a:off x="980313" y="4953000"/>
              <a:ext cx="10202037" cy="396050"/>
              <a:chOff x="980313" y="4953000"/>
              <a:chExt cx="10202037" cy="396050"/>
            </a:xfrm>
          </p:grpSpPr>
          <p:sp>
            <p:nvSpPr>
              <p:cNvPr id="69" name="Rectangle 69"/>
              <p:cNvSpPr/>
              <p:nvPr/>
            </p:nvSpPr>
            <p:spPr>
              <a:xfrm>
                <a:off x="990600" y="4953000"/>
                <a:ext cx="101917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0" name="TextBox 70"/>
              <p:cNvSpPr txBox="1"/>
              <p:nvPr/>
            </p:nvSpPr>
            <p:spPr>
              <a:xfrm>
                <a:off x="990600" y="4953000"/>
                <a:ext cx="101917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浅色：不选新数；蓝色：选择新数，再搭配旧数。</a:t>
                </a:r>
              </a:p>
            </p:txBody>
          </p:sp>
        </p:grpSp>
      </p:grpSp>
      <p:sp>
        <p:nvSpPr>
          <p:cNvPr id="73" name="Freeform 73"/>
          <p:cNvSpPr/>
          <p:nvPr/>
        </p:nvSpPr>
        <p:spPr>
          <a:xfrm>
            <a:off x="990600" y="55626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6" name="Group 76"/>
          <p:cNvGrpSpPr/>
          <p:nvPr/>
        </p:nvGrpSpPr>
        <p:grpSpPr>
          <a:xfrm>
            <a:off x="980313" y="5715000"/>
            <a:ext cx="10202037" cy="396050"/>
            <a:chOff x="980313" y="5715000"/>
            <a:chExt cx="10202037" cy="396050"/>
          </a:xfrm>
        </p:grpSpPr>
        <p:sp>
          <p:nvSpPr>
            <p:cNvPr id="74" name="Rectangle 74"/>
            <p:cNvSpPr/>
            <p:nvPr/>
          </p:nvSpPr>
          <p:spPr>
            <a:xfrm>
              <a:off x="990600" y="57150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5" name="TextBox 75"/>
            <p:cNvSpPr txBox="1"/>
            <p:nvPr/>
          </p:nvSpPr>
          <p:spPr>
            <a:xfrm>
              <a:off x="990600" y="57150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v=3 时连续覆盖 [0,5]；v=4 时能得到 [0,2] 和 [4,6]，但仍无法凑出 3。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 已能凑出 0 到 R，新数怎样接上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34292"/>
            <a:ext cx="10477500" cy="1306544"/>
            <a:chOff x="827056" y="2334292"/>
            <a:chExt cx="10477500" cy="1306544"/>
          </a:xfrm>
        </p:grpSpPr>
        <p:sp>
          <p:nvSpPr>
            <p:cNvPr id="7" name="body-two-choices"/>
            <p:cNvSpPr/>
            <p:nvPr/>
          </p:nvSpPr>
          <p:spPr>
            <a:xfrm>
              <a:off x="827056" y="2334292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已有元素能凑出 [0,R]。新来一个正数 v：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不选 v，仍得到 [0,R]；选 v，再搭配旧元素，得到 [v,v+R]。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v≤R+1 时，两段相交或紧挨着，能连续覆盖到 R+v。</a:t>
              </a:r>
            </a:p>
          </p:txBody>
        </p:sp>
      </p:grpSp>
      <mc:AlternateContent>
        <mc:Choice Requires="a14">
          <p:sp>
            <p:nvSpPr>
              <p:cNvPr id="9" name="union-formula"/>
              <p:cNvSpPr txBox="1">
                <a:spLocks noGrp="1"/>
              </p:cNvSpPr>
              <p:nvPr/>
            </p:nvSpPr>
            <p:spPr>
              <a:xfrm>
                <a:off x="838200" y="3848100"/>
                <a:ext cx="10515600" cy="666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0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R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∪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v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v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R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0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v</m:t>
                          </m:r>
                        </m:e>
                      </m:d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v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≤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+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56" y="5163217"/>
            <a:ext cx="10477500" cy="849344"/>
            <a:chOff x="827056" y="5163217"/>
            <a:chExt cx="10477500" cy="849344"/>
          </a:xfrm>
        </p:grpSpPr>
        <p:sp>
          <p:nvSpPr>
            <p:cNvPr id="10" name="body-zero-is-essential"/>
            <p:cNvSpPr/>
            <p:nvPr/>
          </p:nvSpPr>
          <p:spPr>
            <a:xfrm>
              <a:off x="827056" y="51632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对应“不选任何旧元素”，当前候选答案 answer=R+1。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因此，所有不超过 answer 的新数都能继续接上。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 缺少的 2，后面的 3 为什么补不了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91442"/>
            <a:ext cx="10477500" cy="1306544"/>
            <a:chOff x="827056" y="2391442"/>
            <a:chExt cx="10477500" cy="1306544"/>
          </a:xfrm>
        </p:grpSpPr>
        <p:sp>
          <p:nvSpPr>
            <p:cNvPr id="7" name="body-gap-condition"/>
            <p:cNvSpPr/>
            <p:nvPr/>
          </p:nvSpPr>
          <p:spPr>
            <a:xfrm>
              <a:off x="827056" y="2391442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按从小到大处理，旧数已能连续凑出 [0,R]。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若下一个数 v&gt;R+1，不选它最多到 R；选它又已经超过 R+1。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后面的数还更大，所以 R+1 就是最小缺口。</a:t>
              </a:r>
            </a:p>
          </p:txBody>
        </p:sp>
      </p:grpSp>
      <p:sp>
        <p:nvSpPr>
          <p:cNvPr id="11" name="textbox-gap-example"/>
          <p:cNvSpPr/>
          <p:nvPr/>
        </p:nvSpPr>
        <p:spPr>
          <a:xfrm>
            <a:off x="838200" y="4048125"/>
            <a:ext cx="10477500" cy="1200150"/>
          </a:xfrm>
          <a:prstGeom prst="roundRect">
            <a:avLst>
              <a:gd name="adj" fmla="val 952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 [1,3]：用完 1，只能凑出 [0,1]。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下一个数 3 大于缺口 2，答案就是 2。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7056" y="5572792"/>
            <a:ext cx="10477500" cy="430244"/>
            <a:chOff x="827056" y="5572792"/>
            <a:chExt cx="10477500" cy="430244"/>
          </a:xfrm>
        </p:grpSpPr>
        <p:sp>
          <p:nvSpPr>
            <p:cNvPr id="12" name="body-gap-error"/>
            <p:cNvSpPr/>
            <p:nvPr/>
          </p:nvSpPr>
          <p:spPr>
            <a:xfrm>
              <a:off x="827056" y="55727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只有证明每个整数都能凑出，才能把覆盖范围向右扩展。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838200" y="39243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 把这轮能接上的新数一起加入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24767"/>
            <a:ext cx="10477500" cy="456533"/>
            <a:chOff x="827056" y="2324767"/>
            <a:chExt cx="10477500" cy="456533"/>
          </a:xfrm>
        </p:grpSpPr>
        <p:sp>
          <p:nvSpPr>
            <p:cNvPr id="7" name="body-batch-initial"/>
            <p:cNvSpPr/>
            <p:nvPr/>
          </p:nvSpPr>
          <p:spPr>
            <a:xfrm>
              <a:off x="827056" y="2324767"/>
              <a:ext cx="10477500" cy="4565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 [1,1,3]：previous=0，answer=1。每轮只查刚开放的值段。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201067"/>
            <a:ext cx="10477500" cy="504158"/>
            <a:chOff x="827056" y="3201067"/>
            <a:chExt cx="10477500" cy="504158"/>
          </a:xfrm>
        </p:grpSpPr>
        <p:sp>
          <p:nvSpPr>
            <p:cNvPr id="9" name="body-batch-one"/>
            <p:cNvSpPr/>
            <p:nvPr/>
          </p:nvSpPr>
          <p:spPr>
            <a:xfrm>
              <a:off x="827056" y="3201067"/>
              <a:ext cx="10477500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 [1,1]：两个 1 的和为 2，answer 从 1 变成 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4153567"/>
            <a:ext cx="10477500" cy="504158"/>
            <a:chOff x="827056" y="4153567"/>
            <a:chExt cx="10477500" cy="504158"/>
          </a:xfrm>
        </p:grpSpPr>
        <p:sp>
          <p:nvSpPr>
            <p:cNvPr id="11" name="body-batch-two"/>
            <p:cNvSpPr/>
            <p:nvPr/>
          </p:nvSpPr>
          <p:spPr>
            <a:xfrm>
              <a:off x="827056" y="4153567"/>
              <a:ext cx="10477500" cy="504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 [2,3]：只有一个 3，和为 3，answer 从 3 变成 6。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5134642"/>
            <a:ext cx="10477500" cy="839819"/>
            <a:chOff x="827056" y="5134642"/>
            <a:chExt cx="10477500" cy="839819"/>
          </a:xfrm>
        </p:grpSpPr>
        <p:sp>
          <p:nvSpPr>
            <p:cNvPr id="13" name="body-batch-stop"/>
            <p:cNvSpPr/>
            <p:nvPr/>
          </p:nvSpPr>
          <p:spPr>
            <a:xfrm>
              <a:off x="827056" y="513464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 [4,6]：没有新数，停止，答案为 6。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已经用过的元素，不再重复计入下一批。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 批量加入，要从树里查到什么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刚才每轮需要的都是：某段位置中，数值落入新开放值段的元素总和。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位置区间仍用 root[r]−root[l-1] 限定。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值域查询再限制 previous+1≤value≤answer，取这些元素的 sum。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版本和数值划分不变，只把结点信息从 count 换成 sum。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 频数改为数值和，版本组织方式不变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34292"/>
            <a:ext cx="10477500" cy="1306544"/>
            <a:chOff x="827056" y="2334292"/>
            <a:chExt cx="10477500" cy="1306544"/>
          </a:xfrm>
        </p:grpSpPr>
        <p:sp>
          <p:nvSpPr>
            <p:cNvPr id="7" name="body-sum-tree-meaning"/>
            <p:cNvSpPr/>
            <p:nvPr/>
          </p:nvSpPr>
          <p:spPr>
            <a:xfrm>
              <a:off x="827056" y="2334292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每个结点保存落在这段值域里的元素总和。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插入 value，沿途执行 sum+=value；仍用两个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版本截出位置区间。</a:t>
              </a:r>
            </a:p>
          </p:txBody>
        </p:sp>
      </p:grpSp>
      <p:sp>
        <p:nvSpPr>
          <p:cNvPr id="11" name="textbox-sum-node"/>
          <p:cNvSpPr/>
          <p:nvPr/>
        </p:nvSpPr>
        <p:spPr>
          <a:xfrm>
            <a:off x="1023652" y="3990589"/>
            <a:ext cx="10287000" cy="651462"/>
          </a:xfrm>
          <a:prstGeom prst="roundRect">
            <a:avLst>
              <a:gd name="adj" fmla="val 13333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struct Node { int left=0,right=0; ll sum=0; };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tree[u].sum+=value;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7056" y="5201317"/>
            <a:ext cx="10477500" cy="839819"/>
            <a:chOff x="827056" y="5201317"/>
            <a:chExt cx="10477500" cy="839819"/>
          </a:xfrm>
        </p:grpSpPr>
        <p:sp>
          <p:nvSpPr>
            <p:cNvPr id="12" name="body-sum-difference"/>
            <p:cNvSpPr/>
            <p:nvPr/>
          </p:nvSpPr>
          <p:spPr>
            <a:xfrm>
              <a:off x="827056" y="52013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表示 long long。直接在原值域 [1,10⁹] 动态开点。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 1 合计贡献 2；一个 3 贡献 3，不能用出现次数代替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数值和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09352" y="3990589"/>
            <a:ext cx="9525" cy="554955"/>
          </a:xfrm>
          <a:custGeom>
            <a:avLst/>
            <a:gdLst/>
            <a:ahLst/>
            <a:cxnLst/>
            <a:rect l="l" t="t" r="r" b="b"/>
            <a:pathLst>
              <a:path w="9525" h="554955">
                <a:moveTo>
                  <a:pt x="0" y="0"/>
                </a:moveTo>
                <a:lnTo>
                  <a:pt x="0" y="55495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例8-2：先排除无交集，再判断整段包含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rangeSum 要查询新开放的值域 [ql,qr]，从两个版本读取差值。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48000"/>
            <a:ext cx="10201911" cy="962709"/>
            <a:chOff x="980439" y="30480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(qr&lt;left || right&lt;ql || before==after)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(ql&lt;=left &amp;&amp; right&lt;=qr)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tree[after].sum-tree[before].sum;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480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部分相交才继续拆分孩子。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 before==after，两版本共用同一棵子树，差值为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 值域求和：相交的部分才继续递归</a:t>
            </a:r>
          </a:p>
        </p:txBody>
      </p:sp>
      <p:sp>
        <p:nvSpPr>
          <p:cNvPr id="9" name="textbox-range-code"/>
          <p:cNvSpPr/>
          <p:nvPr/>
        </p:nvSpPr>
        <p:spPr>
          <a:xfrm>
            <a:off x="985552" y="2276089"/>
            <a:ext cx="10287000" cy="2388822"/>
          </a:xfrm>
          <a:prstGeom prst="roundRect">
            <a:avLst>
              <a:gd name="adj" fmla="val 3871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if(qr&lt;left || right&lt;ql || before==after) return 0;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if(ql&lt;=left &amp;&amp; right&lt;=qr)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return tree[after].sum-tree[before].sum;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int middle=(left+right)/2;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return rangeSum(tree[before].left,tree[after].left,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        left,middle,ql,qr)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+ rangeSum(tree[before].right,tree[after].right,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        middle+1,right,ql,qr);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80" y="5500402"/>
            <a:ext cx="10477500" cy="656250"/>
            <a:chOff x="828580" y="5500402"/>
            <a:chExt cx="10477500" cy="656250"/>
          </a:xfrm>
        </p:grpSpPr>
        <p:sp>
          <p:nvSpPr>
            <p:cNvPr id="10" name="body-range-parameters"/>
            <p:cNvSpPr/>
            <p:nvPr/>
          </p:nvSpPr>
          <p:spPr>
            <a:xfrm>
              <a:off x="828580" y="5500402"/>
              <a:ext cx="10477500" cy="65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[left,right] 是结点的值域，[ql,qr] 是这轮的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新值段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两者无交集返回 0；整段包含时返回版本差。sum 与返回值都用 ll。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71252" y="2276089"/>
            <a:ext cx="9525" cy="2292315"/>
          </a:xfrm>
          <a:custGeom>
            <a:avLst/>
            <a:gdLst/>
            <a:ahLst/>
            <a:cxnLst/>
            <a:rect l="l" t="t" r="r" b="b"/>
            <a:pathLst>
              <a:path w="9525" h="2292315">
                <a:moveTo>
                  <a:pt x="0" y="0"/>
                </a:moveTo>
                <a:lnTo>
                  <a:pt x="0" y="229231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例8-2：这一轮只查询刚开放的数值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previous 以内已处理过，本轮允许值不超过旧 answer。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48000"/>
            <a:ext cx="10201911" cy="676959"/>
            <a:chOff x="980439" y="30480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ll added=tree.rangeSum(root[l-1],root[r],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     1,maxValue,previous+1,answer);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480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两个根限制位置 [l,r]，最后两个参数限制本批次的数值范围。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两种范围分工不同。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例8-2：没有新数就停止，有新数就扩展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added 为 0，当前缺口无法补上；否则记录边界，再加入新总和。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48000"/>
            <a:ext cx="10201911" cy="962709"/>
            <a:chOff x="980439" y="30480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(added==0) break;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previous=answer;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answer+=added;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480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必须先保存旧 answer。下一轮从 previous+1 继续，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前面使用过的元素不会再加入。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 循环代码：先记住旧边界，再扩展</a:t>
            </a:r>
          </a:p>
        </p:txBody>
      </p:sp>
      <p:sp>
        <p:nvSpPr>
          <p:cNvPr id="9" name="textbox-batch-code"/>
          <p:cNvSpPr/>
          <p:nvPr/>
        </p:nvSpPr>
        <p:spPr>
          <a:xfrm>
            <a:off x="985552" y="2285614"/>
            <a:ext cx="10287000" cy="2678382"/>
          </a:xfrm>
          <a:prstGeom prst="roundRect">
            <a:avLst>
              <a:gd name="adj" fmla="val 3922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ll answer=1,previous=0;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while(true)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ll added=tree.rangeSum(root[l-1],root[r],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                  1,maxValue,previous+1,answer);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if(added==0) break;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previous=answer;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answer+=added;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cout&lt;&lt;answer&lt;&lt;'\n';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5477542"/>
            <a:ext cx="10477500" cy="759882"/>
            <a:chOff x="827056" y="5477542"/>
            <a:chExt cx="10477500" cy="759882"/>
          </a:xfrm>
        </p:grpSpPr>
        <p:sp>
          <p:nvSpPr>
            <p:cNvPr id="10" name="TextBox 10"/>
            <p:cNvSpPr/>
            <p:nvPr/>
          </p:nvSpPr>
          <p:spPr>
            <a:xfrm>
              <a:off x="827056" y="5477542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previous 先保存旧的 answer，再让 answer+=added。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下一轮从 previous+1 查起，保证每个位置的元素最多贡献一次。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71252" y="2285614"/>
            <a:ext cx="9525" cy="2581875"/>
          </a:xfrm>
          <a:custGeom>
            <a:avLst/>
            <a:gdLst/>
            <a:ahLst/>
            <a:cxnLst/>
            <a:rect l="l" t="t" r="r" b="b"/>
            <a:pathLst>
              <a:path w="9525" h="2581875">
                <a:moveTo>
                  <a:pt x="0" y="0"/>
                </a:moveTo>
                <a:lnTo>
                  <a:pt x="0" y="25818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 候选答案真的每轮都翻倍吗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4484" y="2442210"/>
            <a:ext cx="10477500" cy="1023366"/>
            <a:chOff x="824484" y="2442210"/>
            <a:chExt cx="10477500" cy="1023366"/>
          </a:xfrm>
        </p:grpSpPr>
        <p:sp>
          <p:nvSpPr>
            <p:cNvPr id="7" name="body-growth-case"/>
            <p:cNvSpPr/>
            <p:nvPr/>
          </p:nvSpPr>
          <p:spPr>
            <a:xfrm>
              <a:off x="824484" y="2442210"/>
              <a:ext cx="10477500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[1,1,1,2]，answer 的变化是 1 → 4 → 6。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第二次增长后，6 仍小于 2×4。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924967"/>
            <a:ext cx="10477500" cy="923258"/>
            <a:chOff x="827056" y="3924967"/>
            <a:chExt cx="10477500" cy="923258"/>
          </a:xfrm>
        </p:grpSpPr>
        <p:sp>
          <p:nvSpPr>
            <p:cNvPr id="9" name="body-growth-steps"/>
            <p:cNvSpPr/>
            <p:nvPr/>
          </p:nvSpPr>
          <p:spPr>
            <a:xfrm>
              <a:off x="827056" y="3924967"/>
              <a:ext cx="10477500" cy="923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第一批是三个 1，候选从 1 变成 4；第二批只有一个 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因此，不能用“每轮至少翻倍”来解释它为什么快。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382292"/>
            <a:ext cx="10477500" cy="580358"/>
            <a:chOff x="827056" y="5382292"/>
            <a:chExt cx="10477500" cy="580358"/>
          </a:xfrm>
        </p:grpSpPr>
        <p:sp>
          <p:nvSpPr>
            <p:cNvPr id="11" name="body-growth-lesson"/>
            <p:cNvSpPr/>
            <p:nvPr/>
          </p:nvSpPr>
          <p:spPr>
            <a:xfrm>
              <a:off x="827056" y="5382292"/>
              <a:ext cx="10477500" cy="5803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继续观察：隔两轮比较，是否能得到足够快的增长？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 隔两轮比较，证明轮数是对数级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96187"/>
            <a:ext cx="10526775" cy="942588"/>
            <a:chOff x="827025" y="2296187"/>
            <a:chExt cx="10526775" cy="942588"/>
          </a:xfrm>
        </p:grpSpPr>
        <mc:AlternateContent>
          <mc:Choice Requires="a14">
            <p:sp>
              <p:nvSpPr>
                <p:cNvPr id="7" name="body-growth-indices"/>
                <p:cNvSpPr txBox="1"/>
                <p:nvPr/>
              </p:nvSpPr>
              <p:spPr>
                <a:xfrm>
                  <a:off x="827025" y="2296187"/>
                  <a:ext cx="10526775" cy="94258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设 </a:t>
                  </a:r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zh-CN" sz="2200" dirty="0">
                          <a:solidFill>
                            <a:schemeClr val="accent5"/>
                          </a:solidFill>
                          <a:latin typeface="Consolas"/>
                          <a:ea typeface="Microsoft YaHei"/>
                          <a:cs typeface="Consolas"/>
                        </a:rPr>
                        <m:t>1</m:t>
                      </m:r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，第 t 个成功批次后的候选为 </a:t>
                  </a:r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t</m:t>
                          </m:r>
                        </m:sub>
                      </m:sSub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。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 xml:space="preserve">当 t ≥ 2，新加入的每个值都严格大于 </a:t>
                  </a:r>
                  <a14:m>
                    <m:oMath>
                      <m:sSub>
                        <m:e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200" dirty="0">
                              <a:solidFill>
                                <a:schemeClr val="accent5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。</a:t>
                  </a:r>
                </a:p>
              </p:txBody>
            </p:sp>
          </mc:Choice>
        </mc:AlternateContent>
      </p:grpSp>
      <mc:AlternateContent>
        <mc:Choice Requires="a14">
          <p:sp>
            <p:nvSpPr>
              <p:cNvPr id="9" name="growth-formula"/>
              <p:cNvSpPr txBox="1">
                <a:spLocks noGrp="1"/>
              </p:cNvSpPr>
              <p:nvPr/>
            </p:nvSpPr>
            <p:spPr>
              <a:xfrm>
                <a:off x="838200" y="3429000"/>
                <a:ext cx="10515600" cy="8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t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&gt;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&gt;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2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sub>
                      </m:sSub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 xml:space="preserve"> 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≥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2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56" y="4658392"/>
            <a:ext cx="10477500" cy="1313783"/>
            <a:chOff x="827056" y="4658392"/>
            <a:chExt cx="10477500" cy="1313783"/>
          </a:xfrm>
        </p:grpSpPr>
        <p:sp>
          <p:nvSpPr>
            <p:cNvPr id="10" name="body-growth-cost"/>
            <p:cNvSpPr/>
            <p:nvPr/>
          </p:nvSpPr>
          <p:spPr>
            <a:xfrm>
              <a:off x="827056" y="4658392"/>
              <a:ext cx="10477500" cy="1313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于是每两轮至少翻倍，成功批次数为 O(log Σa)。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每次询问 O(log V · log Σa)，建树 O(n log V)。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 Σa 是区间元素总和；直接值域 V=10⁹。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可持久化线段树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例8-2 回看边界：没出现 1 时，答案是多少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410492"/>
            <a:ext cx="10477500" cy="849344"/>
            <a:chOff x="827056" y="2410492"/>
            <a:chExt cx="10477500" cy="849344"/>
          </a:xfrm>
        </p:grpSpPr>
        <p:sp>
          <p:nvSpPr>
            <p:cNvPr id="7" name="body-positive-condition"/>
            <p:cNvSpPr/>
            <p:nvPr/>
          </p:nvSpPr>
          <p:spPr>
            <a:xfrm>
              <a:off x="827056" y="24104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所有元素为正，缺口后面的更大数无法补上它。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若区间没有 1，第一次查询就停止，答案为 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743992"/>
            <a:ext cx="10477500" cy="849344"/>
            <a:chOff x="827056" y="3743992"/>
            <a:chExt cx="10477500" cy="849344"/>
          </a:xfrm>
        </p:grpSpPr>
        <p:sp>
          <p:nvSpPr>
            <p:cNvPr id="9" name="body-once-condition"/>
            <p:cNvSpPr/>
            <p:nvPr/>
          </p:nvSpPr>
          <p:spPr>
            <a:xfrm>
              <a:off x="827056" y="37439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每个位置只能使用一次，previous 要随着批次前移。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[1,1,3] 与 [1,1,1,2] 的答案都是 6。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106067"/>
            <a:ext cx="10477500" cy="856583"/>
            <a:chOff x="827056" y="5106067"/>
            <a:chExt cx="10477500" cy="856583"/>
          </a:xfrm>
        </p:grpSpPr>
        <p:sp>
          <p:nvSpPr>
            <p:cNvPr id="11" name="body-zero-and-weight"/>
            <p:cNvSpPr/>
            <p:nvPr/>
          </p:nvSpPr>
          <p:spPr>
            <a:xfrm>
              <a:off x="827056" y="5106067"/>
              <a:ext cx="10477500" cy="856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是“不选任何数”得到的和。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版本树保存元素总和，出现次数不足以完成这道题的扩展。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模拟练习：用新值段找最小缺口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782652"/>
            <a:chOff x="979425" y="24003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分别处理 [2,3] 与 [1,1,4]。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 previous=0，answer=1，写出每轮查询的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新值段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与停止答案。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[2,3]：查 [1,1] 得 0，答案为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[1,1,4]：查 [1,1] 得 2，answer=3；再查 [2,3] 得 0，答案为 3。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一个位置改值，哪些前缀会跟着改变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a=[3,1,2,2]，把第 2 项的 1 改成 4。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[1,1] 不变；[1,2]、[1,3]、[1,4]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全都改变。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若逐个重建这些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，一次修改就可能牵动 O(n) 个版本。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树状数组把位置分成若干块。只更新包含位置 2 的相关块，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就能继续回答区间查询。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数组能修改以后：树状数组套线段树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09650" y="3905250"/>
            <a:ext cx="10477500" cy="1762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一次改值，会影响它后面的许多</a:t>
            </a:r>
            <a:r>
              <a:rPr lang="zh-CN" sz="24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前缀</a:t>
            </a: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改用 BIT 管理位置块，每块再用权值线段树统计数值。</a:t>
            </a:r>
          </a:p>
        </p:txBody>
      </p:sp>
    </p:spTree>
  </p:cSld>
  <p:clrMapOvr>
    <a:masterClrMapping/>
  </p:clrMapOvr>
  <p:transition p14:dur="400">
    <p:fade/>
  </p:transition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树套树：题目与输入输出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数组可以单点改值，还要支持区间排名、第 k 小、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前驱与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后继。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排名是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小于查询值的元素个数加 1，重复值按出现次数统计。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1096518"/>
            <a:chOff x="979932" y="3324177"/>
            <a:chExt cx="10202418" cy="10965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 m、初始数组，再输入 m 个操作。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l r x：查 x 的排名；2 l r k：查第 k 小；3 pos x：改单点。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l r x：查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前驱；5 l r x：查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后继。查询结果每问输出一行。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38627"/>
            <a:ext cx="10201911" cy="715059"/>
            <a:chOff x="980439" y="4638627"/>
            <a:chExt cx="10201911" cy="715059"/>
          </a:xfrm>
        </p:grpSpPr>
        <p:sp>
          <p:nvSpPr>
            <p:cNvPr id="13" name="Rectangle 13"/>
            <p:cNvSpPr/>
            <p:nvPr/>
          </p:nvSpPr>
          <p:spPr>
            <a:xfrm>
              <a:off x="990600" y="4638627"/>
              <a:ext cx="10191750" cy="7048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38627"/>
              <a:ext cx="10191750" cy="7048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1≤n,m≤200000；元素在 [0,10⁸]。前驱不存在输出 −2147483647，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后继不存在输出 2147483647；第 k 小查询保证 k 合法。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树套树：原题样例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200228"/>
            <a:chOff x="980949" y="2714625"/>
            <a:chExt cx="3295776" cy="1200228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4 2 2 1 9 4 0 1 1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2 1 4 3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3 4 10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200228"/>
            <a:chOff x="4562349" y="2714625"/>
            <a:chExt cx="3295776" cy="1200228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2 1 4 3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1 2 5 9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4 3 9 5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5 2 8 5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1476453"/>
            <a:chOff x="8277099" y="2714625"/>
            <a:chExt cx="2867151" cy="147645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4762500"/>
            <a:ext cx="10212743" cy="410718"/>
            <a:chOff x="979932" y="4762500"/>
            <a:chExt cx="10212743" cy="410718"/>
          </a:xfrm>
        </p:grpSpPr>
        <p:sp>
          <p:nvSpPr>
            <p:cNvPr id="25" name="Rectangle 25"/>
            <p:cNvSpPr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1 问 [4,2,2,1] 的第 3 小为 2；把第 4 项改成 10 后，第 3 小变成 4。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树套树：改值后还要查询排名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96192"/>
            <a:ext cx="10477500" cy="1294733"/>
            <a:chOff x="827056" y="2296192"/>
            <a:chExt cx="10477500" cy="1294733"/>
          </a:xfrm>
        </p:grpSpPr>
        <p:sp>
          <p:nvSpPr>
            <p:cNvPr id="7" name="body-five-operations"/>
            <p:cNvSpPr/>
            <p:nvPr/>
          </p:nvSpPr>
          <p:spPr>
            <a:xfrm>
              <a:off x="827056" y="2296192"/>
              <a:ext cx="10477500" cy="12947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P3380：支持单点改值，以及区间排名、第 k 小、前驱、后继。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排名是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小于 x 的元素个数加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前驱是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小于 x 的最大值，后继是严格大于 x 的最小值。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924967"/>
            <a:ext cx="10477500" cy="856583"/>
            <a:chOff x="827056" y="3924967"/>
            <a:chExt cx="10477500" cy="856583"/>
          </a:xfrm>
        </p:grpSpPr>
        <p:sp>
          <p:nvSpPr>
            <p:cNvPr id="9" name="body-missing-sentinel"/>
            <p:cNvSpPr/>
            <p:nvPr/>
          </p:nvSpPr>
          <p:spPr>
            <a:xfrm>
              <a:off x="827056" y="3924967"/>
              <a:ext cx="10477500" cy="856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前驱不存在，输出 −2147483647。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后继不存在，输出 2147483647。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56" y="5147977"/>
            <a:ext cx="10479024" cy="855059"/>
            <a:chOff x="827056" y="5147977"/>
            <a:chExt cx="10479024" cy="855059"/>
          </a:xfrm>
        </p:grpSpPr>
        <p:sp>
          <p:nvSpPr>
            <p:cNvPr id="11" name="TextBox 11"/>
            <p:cNvSpPr/>
            <p:nvPr/>
          </p:nvSpPr>
          <p:spPr>
            <a:xfrm>
              <a:off x="828580" y="5147977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1≤n,m≤200000，任意时刻的元素值在 [0,10⁸]。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7056" y="55727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若修改位置 p，静态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root[p..n] 都会受影响，逐个更新太慢。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位置 1 到 7，由三个不重叠块拼成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这里只画外层的数组下标。块内的数值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，由各自的内树另行保存。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80313" y="3114675"/>
            <a:ext cx="10202037" cy="2139125"/>
            <a:chOff x="980313" y="3114675"/>
            <a:chExt cx="10202037" cy="2139125"/>
          </a:xfrm>
        </p:grpSpPr>
        <p:grpSp>
          <p:nvGrpSpPr>
            <p:cNvPr id="41" name="Group 41"/>
            <p:cNvGrpSpPr/>
            <p:nvPr/>
          </p:nvGrpSpPr>
          <p:grpSpPr>
            <a:xfrm>
              <a:off x="2571750" y="3114675"/>
              <a:ext cx="7972425" cy="515493"/>
              <a:chOff x="2571750" y="3114675"/>
              <a:chExt cx="7972425" cy="515493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2571750" y="3114675"/>
                <a:ext cx="971550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12" name="Group 12"/>
              <p:cNvGrpSpPr/>
              <p:nvPr/>
            </p:nvGrpSpPr>
            <p:grpSpPr>
              <a:xfrm>
                <a:off x="2571750" y="3219450"/>
                <a:ext cx="971550" cy="410718"/>
                <a:chOff x="2571750" y="3219450"/>
                <a:chExt cx="971550" cy="410718"/>
              </a:xfrm>
            </p:grpSpPr>
            <p:sp>
              <p:nvSpPr>
                <p:cNvPr id="10" name="Rectangle 10"/>
                <p:cNvSpPr/>
                <p:nvPr/>
              </p:nvSpPr>
              <p:spPr>
                <a:xfrm>
                  <a:off x="2571750" y="3219450"/>
                  <a:ext cx="971550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1" name="TextBox 11"/>
                <p:cNvSpPr txBox="1"/>
                <p:nvPr/>
              </p:nvSpPr>
              <p:spPr>
                <a:xfrm>
                  <a:off x="2571750" y="3219450"/>
                  <a:ext cx="971550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13" name="Rectangle 13"/>
              <p:cNvSpPr/>
              <p:nvPr/>
            </p:nvSpPr>
            <p:spPr>
              <a:xfrm>
                <a:off x="3571875" y="3114675"/>
                <a:ext cx="971550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16" name="Group 16"/>
              <p:cNvGrpSpPr/>
              <p:nvPr/>
            </p:nvGrpSpPr>
            <p:grpSpPr>
              <a:xfrm>
                <a:off x="3571875" y="3219450"/>
                <a:ext cx="971550" cy="410718"/>
                <a:chOff x="3571875" y="3219450"/>
                <a:chExt cx="971550" cy="410718"/>
              </a:xfrm>
            </p:grpSpPr>
            <p:sp>
              <p:nvSpPr>
                <p:cNvPr id="14" name="Rectangle 14"/>
                <p:cNvSpPr/>
                <p:nvPr/>
              </p:nvSpPr>
              <p:spPr>
                <a:xfrm>
                  <a:off x="3571875" y="3219450"/>
                  <a:ext cx="971550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5" name="TextBox 15"/>
                <p:cNvSpPr txBox="1"/>
                <p:nvPr/>
              </p:nvSpPr>
              <p:spPr>
                <a:xfrm>
                  <a:off x="3571875" y="3219450"/>
                  <a:ext cx="971550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sp>
            <p:nvSpPr>
              <p:cNvPr id="17" name="Rectangle 17"/>
              <p:cNvSpPr/>
              <p:nvPr/>
            </p:nvSpPr>
            <p:spPr>
              <a:xfrm>
                <a:off x="4572000" y="3114675"/>
                <a:ext cx="971550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0" name="Group 20"/>
              <p:cNvGrpSpPr/>
              <p:nvPr/>
            </p:nvGrpSpPr>
            <p:grpSpPr>
              <a:xfrm>
                <a:off x="4572000" y="3219450"/>
                <a:ext cx="971550" cy="410718"/>
                <a:chOff x="4572000" y="3219450"/>
                <a:chExt cx="971550" cy="410718"/>
              </a:xfrm>
            </p:grpSpPr>
            <p:sp>
              <p:nvSpPr>
                <p:cNvPr id="18" name="Rectangle 18"/>
                <p:cNvSpPr/>
                <p:nvPr/>
              </p:nvSpPr>
              <p:spPr>
                <a:xfrm>
                  <a:off x="4572000" y="3219450"/>
                  <a:ext cx="971550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9" name="TextBox 19"/>
                <p:cNvSpPr txBox="1"/>
                <p:nvPr/>
              </p:nvSpPr>
              <p:spPr>
                <a:xfrm>
                  <a:off x="4572000" y="3219450"/>
                  <a:ext cx="971550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  <p:sp>
            <p:nvSpPr>
              <p:cNvPr id="21" name="Rectangle 21"/>
              <p:cNvSpPr/>
              <p:nvPr/>
            </p:nvSpPr>
            <p:spPr>
              <a:xfrm>
                <a:off x="5572125" y="3114675"/>
                <a:ext cx="971550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4" name="Group 24"/>
              <p:cNvGrpSpPr/>
              <p:nvPr/>
            </p:nvGrpSpPr>
            <p:grpSpPr>
              <a:xfrm>
                <a:off x="5572125" y="3219450"/>
                <a:ext cx="971550" cy="410718"/>
                <a:chOff x="5572125" y="3219450"/>
                <a:chExt cx="971550" cy="410718"/>
              </a:xfrm>
            </p:grpSpPr>
            <p:sp>
              <p:nvSpPr>
                <p:cNvPr id="22" name="Rectangle 22"/>
                <p:cNvSpPr/>
                <p:nvPr/>
              </p:nvSpPr>
              <p:spPr>
                <a:xfrm>
                  <a:off x="5572125" y="3219450"/>
                  <a:ext cx="971550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3" name="TextBox 23"/>
                <p:cNvSpPr txBox="1"/>
                <p:nvPr/>
              </p:nvSpPr>
              <p:spPr>
                <a:xfrm>
                  <a:off x="5572125" y="3219450"/>
                  <a:ext cx="971550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4</a:t>
                  </a:r>
                </a:p>
              </p:txBody>
            </p:sp>
          </p:grpSp>
          <p:sp>
            <p:nvSpPr>
              <p:cNvPr id="25" name="Rectangle 25"/>
              <p:cNvSpPr/>
              <p:nvPr/>
            </p:nvSpPr>
            <p:spPr>
              <a:xfrm>
                <a:off x="6572250" y="3114675"/>
                <a:ext cx="971550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8" name="Group 28"/>
              <p:cNvGrpSpPr/>
              <p:nvPr/>
            </p:nvGrpSpPr>
            <p:grpSpPr>
              <a:xfrm>
                <a:off x="6572250" y="3219450"/>
                <a:ext cx="971550" cy="410718"/>
                <a:chOff x="6572250" y="3219450"/>
                <a:chExt cx="971550" cy="410718"/>
              </a:xfrm>
            </p:grpSpPr>
            <p:sp>
              <p:nvSpPr>
                <p:cNvPr id="26" name="Rectangle 26"/>
                <p:cNvSpPr/>
                <p:nvPr/>
              </p:nvSpPr>
              <p:spPr>
                <a:xfrm>
                  <a:off x="6572250" y="3219450"/>
                  <a:ext cx="971550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7" name="TextBox 27"/>
                <p:cNvSpPr txBox="1"/>
                <p:nvPr/>
              </p:nvSpPr>
              <p:spPr>
                <a:xfrm>
                  <a:off x="6572250" y="3219450"/>
                  <a:ext cx="971550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5</a:t>
                  </a:r>
                </a:p>
              </p:txBody>
            </p:sp>
          </p:grpSp>
          <p:sp>
            <p:nvSpPr>
              <p:cNvPr id="29" name="Rectangle 29"/>
              <p:cNvSpPr/>
              <p:nvPr/>
            </p:nvSpPr>
            <p:spPr>
              <a:xfrm>
                <a:off x="7572375" y="3114675"/>
                <a:ext cx="971550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32" name="Group 32"/>
              <p:cNvGrpSpPr/>
              <p:nvPr/>
            </p:nvGrpSpPr>
            <p:grpSpPr>
              <a:xfrm>
                <a:off x="7572375" y="3219450"/>
                <a:ext cx="971550" cy="410718"/>
                <a:chOff x="7572375" y="3219450"/>
                <a:chExt cx="971550" cy="410718"/>
              </a:xfrm>
            </p:grpSpPr>
            <p:sp>
              <p:nvSpPr>
                <p:cNvPr id="30" name="Rectangle 30"/>
                <p:cNvSpPr/>
                <p:nvPr/>
              </p:nvSpPr>
              <p:spPr>
                <a:xfrm>
                  <a:off x="7572375" y="3219450"/>
                  <a:ext cx="971550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1" name="TextBox 31"/>
                <p:cNvSpPr txBox="1"/>
                <p:nvPr/>
              </p:nvSpPr>
              <p:spPr>
                <a:xfrm>
                  <a:off x="7572375" y="3219450"/>
                  <a:ext cx="971550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6</a:t>
                  </a:r>
                </a:p>
              </p:txBody>
            </p:sp>
          </p:grpSp>
          <p:sp>
            <p:nvSpPr>
              <p:cNvPr id="33" name="Rectangle 33"/>
              <p:cNvSpPr/>
              <p:nvPr/>
            </p:nvSpPr>
            <p:spPr>
              <a:xfrm>
                <a:off x="8572500" y="3114675"/>
                <a:ext cx="971550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36" name="Group 36"/>
              <p:cNvGrpSpPr/>
              <p:nvPr/>
            </p:nvGrpSpPr>
            <p:grpSpPr>
              <a:xfrm>
                <a:off x="8572500" y="3219450"/>
                <a:ext cx="971550" cy="410718"/>
                <a:chOff x="8572500" y="3219450"/>
                <a:chExt cx="971550" cy="410718"/>
              </a:xfrm>
            </p:grpSpPr>
            <p:sp>
              <p:nvSpPr>
                <p:cNvPr id="34" name="Rectangle 34"/>
                <p:cNvSpPr/>
                <p:nvPr/>
              </p:nvSpPr>
              <p:spPr>
                <a:xfrm>
                  <a:off x="8572500" y="3219450"/>
                  <a:ext cx="971550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5" name="TextBox 35"/>
                <p:cNvSpPr txBox="1"/>
                <p:nvPr/>
              </p:nvSpPr>
              <p:spPr>
                <a:xfrm>
                  <a:off x="8572500" y="3219450"/>
                  <a:ext cx="971550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7</a:t>
                  </a:r>
                </a:p>
              </p:txBody>
            </p:sp>
          </p:grpSp>
          <p:sp>
            <p:nvSpPr>
              <p:cNvPr id="37" name="Rectangle 37"/>
              <p:cNvSpPr/>
              <p:nvPr/>
            </p:nvSpPr>
            <p:spPr>
              <a:xfrm>
                <a:off x="9572625" y="3114675"/>
                <a:ext cx="971550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40" name="Group 40"/>
              <p:cNvGrpSpPr/>
              <p:nvPr/>
            </p:nvGrpSpPr>
            <p:grpSpPr>
              <a:xfrm>
                <a:off x="9572625" y="3219450"/>
                <a:ext cx="971550" cy="410718"/>
                <a:chOff x="9572625" y="3219450"/>
                <a:chExt cx="971550" cy="410718"/>
              </a:xfrm>
            </p:grpSpPr>
            <p:sp>
              <p:nvSpPr>
                <p:cNvPr id="38" name="Rectangle 38"/>
                <p:cNvSpPr/>
                <p:nvPr/>
              </p:nvSpPr>
              <p:spPr>
                <a:xfrm>
                  <a:off x="9572625" y="3219450"/>
                  <a:ext cx="971550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9" name="TextBox 39"/>
                <p:cNvSpPr txBox="1"/>
                <p:nvPr/>
              </p:nvSpPr>
              <p:spPr>
                <a:xfrm>
                  <a:off x="9572625" y="3219450"/>
                  <a:ext cx="971550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8</a:t>
                  </a:r>
                </a:p>
              </p:txBody>
            </p:sp>
          </p:grpSp>
        </p:grpSp>
        <p:sp>
          <p:nvSpPr>
            <p:cNvPr id="42" name="Freeform 42"/>
            <p:cNvSpPr/>
            <p:nvPr/>
          </p:nvSpPr>
          <p:spPr>
            <a:xfrm>
              <a:off x="2571750" y="3867150"/>
              <a:ext cx="3971925" cy="9525"/>
            </a:xfrm>
            <a:custGeom>
              <a:avLst/>
              <a:gdLst/>
              <a:ahLst/>
              <a:cxnLst/>
              <a:rect l="l" t="t" r="r" b="b"/>
              <a:pathLst>
                <a:path w="3971925" h="9525">
                  <a:moveTo>
                    <a:pt x="0" y="0"/>
                  </a:moveTo>
                  <a:lnTo>
                    <a:pt x="3971925" y="0"/>
                  </a:lnTo>
                </a:path>
              </a:pathLst>
            </a:custGeom>
            <a:noFill/>
            <a:ln w="28575">
              <a:solidFill>
                <a:srgbClr val="244D87"/>
              </a:solidFill>
            </a:ln>
          </p:spPr>
        </p:sp>
        <p:grpSp>
          <p:nvGrpSpPr>
            <p:cNvPr id="45" name="Group 45"/>
            <p:cNvGrpSpPr/>
            <p:nvPr/>
          </p:nvGrpSpPr>
          <p:grpSpPr>
            <a:xfrm>
              <a:off x="2476500" y="4057650"/>
              <a:ext cx="4200525" cy="381381"/>
              <a:chOff x="2476500" y="4057650"/>
              <a:chExt cx="4200525" cy="381381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2476500" y="4057650"/>
                <a:ext cx="42005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2476500" y="4057650"/>
                <a:ext cx="42005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root[4]</a:t>
                </a:r>
              </a:p>
            </p:txBody>
          </p:sp>
        </p:grpSp>
        <p:sp>
          <p:nvSpPr>
            <p:cNvPr id="46" name="Freeform 46"/>
            <p:cNvSpPr/>
            <p:nvPr/>
          </p:nvSpPr>
          <p:spPr>
            <a:xfrm>
              <a:off x="6572250" y="3867150"/>
              <a:ext cx="1971675" cy="9525"/>
            </a:xfrm>
            <a:custGeom>
              <a:avLst/>
              <a:gdLst/>
              <a:ahLst/>
              <a:cxnLst/>
              <a:rect l="l" t="t" r="r" b="b"/>
              <a:pathLst>
                <a:path w="1971675" h="9525">
                  <a:moveTo>
                    <a:pt x="0" y="0"/>
                  </a:moveTo>
                  <a:lnTo>
                    <a:pt x="1971675" y="0"/>
                  </a:lnTo>
                </a:path>
              </a:pathLst>
            </a:custGeom>
            <a:noFill/>
            <a:ln w="28575">
              <a:solidFill>
                <a:srgbClr val="244D87"/>
              </a:solidFill>
            </a:ln>
          </p:spPr>
        </p:sp>
        <p:grpSp>
          <p:nvGrpSpPr>
            <p:cNvPr id="49" name="Group 49"/>
            <p:cNvGrpSpPr/>
            <p:nvPr/>
          </p:nvGrpSpPr>
          <p:grpSpPr>
            <a:xfrm>
              <a:off x="6457950" y="4057650"/>
              <a:ext cx="2200275" cy="381381"/>
              <a:chOff x="6457950" y="4057650"/>
              <a:chExt cx="2200275" cy="381381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6457950" y="4057650"/>
                <a:ext cx="22002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6457950" y="4057650"/>
                <a:ext cx="22002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root[6]</a:t>
                </a:r>
              </a:p>
            </p:txBody>
          </p:sp>
        </p:grpSp>
        <p:sp>
          <p:nvSpPr>
            <p:cNvPr id="50" name="Freeform 50"/>
            <p:cNvSpPr/>
            <p:nvPr/>
          </p:nvSpPr>
          <p:spPr>
            <a:xfrm>
              <a:off x="8572500" y="3867150"/>
              <a:ext cx="971550" cy="9525"/>
            </a:xfrm>
            <a:custGeom>
              <a:avLst/>
              <a:gdLst/>
              <a:ahLst/>
              <a:cxnLst/>
              <a:rect l="l" t="t" r="r" b="b"/>
              <a:pathLst>
                <a:path w="971550" h="9525">
                  <a:moveTo>
                    <a:pt x="0" y="0"/>
                  </a:moveTo>
                  <a:lnTo>
                    <a:pt x="971550" y="0"/>
                  </a:lnTo>
                </a:path>
              </a:pathLst>
            </a:custGeom>
            <a:noFill/>
            <a:ln w="28575">
              <a:solidFill>
                <a:srgbClr val="244D87"/>
              </a:solidFill>
            </a:ln>
          </p:spPr>
        </p:sp>
        <p:grpSp>
          <p:nvGrpSpPr>
            <p:cNvPr id="53" name="Group 53"/>
            <p:cNvGrpSpPr/>
            <p:nvPr/>
          </p:nvGrpSpPr>
          <p:grpSpPr>
            <a:xfrm>
              <a:off x="8458200" y="4057650"/>
              <a:ext cx="1476375" cy="381381"/>
              <a:chOff x="8458200" y="4057650"/>
              <a:chExt cx="1476375" cy="381381"/>
            </a:xfrm>
          </p:grpSpPr>
          <p:sp>
            <p:nvSpPr>
              <p:cNvPr id="51" name="Rectangle 51"/>
              <p:cNvSpPr/>
              <p:nvPr/>
            </p:nvSpPr>
            <p:spPr>
              <a:xfrm>
                <a:off x="8458200" y="4057650"/>
                <a:ext cx="14763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2" name="TextBox 52"/>
              <p:cNvSpPr txBox="1"/>
              <p:nvPr/>
            </p:nvSpPr>
            <p:spPr>
              <a:xfrm>
                <a:off x="8458200" y="4057650"/>
                <a:ext cx="14763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root[7]</a:t>
                </a:r>
              </a:p>
            </p:txBody>
          </p:sp>
        </p:grpSp>
        <p:grpSp>
          <p:nvGrpSpPr>
            <p:cNvPr id="56" name="Group 56"/>
            <p:cNvGrpSpPr/>
            <p:nvPr/>
          </p:nvGrpSpPr>
          <p:grpSpPr>
            <a:xfrm>
              <a:off x="980313" y="4857750"/>
              <a:ext cx="10202037" cy="396050"/>
              <a:chOff x="980313" y="4857750"/>
              <a:chExt cx="10202037" cy="396050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990600" y="4857750"/>
                <a:ext cx="101917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990600" y="4857750"/>
                <a:ext cx="101917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位置 8 不在查询</a:t>
                </a:r>
                <a:r>
                  <a:rPr lang="zh-CN" sz="202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前缀</a:t>
                </a: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 xml:space="preserve"> [1,7] 内，不计入这次统计。</a:t>
                </a:r>
              </a:p>
            </p:txBody>
          </p:sp>
        </p:grpSp>
      </p:grpSp>
      <p:sp>
        <p:nvSpPr>
          <p:cNvPr id="58" name="Freeform 58"/>
          <p:cNvSpPr/>
          <p:nvPr/>
        </p:nvSpPr>
        <p:spPr>
          <a:xfrm>
            <a:off x="990600" y="55626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980313" y="5715000"/>
            <a:ext cx="10202037" cy="396050"/>
            <a:chOff x="980313" y="5715000"/>
            <a:chExt cx="10202037" cy="396050"/>
          </a:xfrm>
        </p:grpSpPr>
        <p:sp>
          <p:nvSpPr>
            <p:cNvPr id="59" name="Rectangle 59"/>
            <p:cNvSpPr/>
            <p:nvPr/>
          </p:nvSpPr>
          <p:spPr>
            <a:xfrm>
              <a:off x="990600" y="57150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990600" y="57150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BIT 查询 7→6→4→0，依次取出 [7,7]、[5,6]、[1,4] 三个位置块。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每个位置块，放一棵值域频数树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24767"/>
            <a:ext cx="10477500" cy="551783"/>
            <a:chOff x="827056" y="2324767"/>
            <a:chExt cx="10477500" cy="551783"/>
          </a:xfrm>
        </p:grpSpPr>
        <p:sp>
          <p:nvSpPr>
            <p:cNvPr id="7" name="body-block-definition"/>
            <p:cNvSpPr/>
            <p:nvPr/>
          </p:nvSpPr>
          <p:spPr>
            <a:xfrm>
              <a:off x="827056" y="2324767"/>
              <a:ext cx="10477500" cy="5517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n=8，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[1,7] 分成 3 个互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不重叠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的位置块。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38200" y="3133725"/>
            <a:ext cx="10515600" cy="1562100"/>
            <a:chOff x="838200" y="3133725"/>
            <a:chExt cx="10515600" cy="1562100"/>
          </a:xfrm>
        </p:grpSpPr>
        <p:sp>
          <p:nvSpPr>
            <p:cNvPr id="11" name="textbox-block4"/>
            <p:cNvSpPr/>
            <p:nvPr/>
          </p:nvSpPr>
          <p:spPr>
            <a:xfrm>
              <a:off x="838200" y="3133725"/>
              <a:ext cx="3352800" cy="1562100"/>
            </a:xfrm>
            <a:prstGeom prst="roundRect">
              <a:avLst>
                <a:gd name="adj" fmla="val 7317"/>
              </a:avLst>
            </a:prstGeom>
            <a:solidFill>
              <a:srgbClr val="F2F6F8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root[4]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负责位置 [1,4]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保存本块的数值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</a:p>
          </p:txBody>
        </p:sp>
        <p:sp>
          <p:nvSpPr>
            <p:cNvPr id="14" name="textbox-block6"/>
            <p:cNvSpPr/>
            <p:nvPr/>
          </p:nvSpPr>
          <p:spPr>
            <a:xfrm>
              <a:off x="4419600" y="3133725"/>
              <a:ext cx="3352800" cy="1562100"/>
            </a:xfrm>
            <a:prstGeom prst="roundRect">
              <a:avLst>
                <a:gd name="adj" fmla="val 7317"/>
              </a:avLst>
            </a:prstGeom>
            <a:solidFill>
              <a:srgbClr val="F2F6F8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root[6]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负责位置 [5,6]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保存本块的数值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</a:p>
          </p:txBody>
        </p:sp>
        <p:sp>
          <p:nvSpPr>
            <p:cNvPr id="17" name="textbox-block7"/>
            <p:cNvSpPr/>
            <p:nvPr/>
          </p:nvSpPr>
          <p:spPr>
            <a:xfrm>
              <a:off x="8001000" y="3133725"/>
              <a:ext cx="3352800" cy="1562100"/>
            </a:xfrm>
            <a:prstGeom prst="roundRect">
              <a:avLst>
                <a:gd name="adj" fmla="val 7317"/>
              </a:avLst>
            </a:prstGeom>
            <a:solidFill>
              <a:srgbClr val="F2F6F8"/>
            </a:solidFill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root[7]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负责位置 [7,7]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保存本块的数值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056" y="5220367"/>
            <a:ext cx="10477500" cy="839819"/>
            <a:chOff x="827056" y="5220367"/>
            <a:chExt cx="10477500" cy="839819"/>
          </a:xfrm>
        </p:grpSpPr>
        <p:sp>
          <p:nvSpPr>
            <p:cNvPr id="19" name="body-block-axis-rule"/>
            <p:cNvSpPr/>
            <p:nvPr/>
          </p:nvSpPr>
          <p:spPr>
            <a:xfrm>
              <a:off x="827056" y="522036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外层 lowbit 决定位置范围，内层线段树再按数值划分。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4、6、7 是 BIT 结点编号，不能把它们当作数组里的数值。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查询 [3,7]，哪些根相加、哪些根相减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96192"/>
            <a:ext cx="10477500" cy="494633"/>
            <a:chOff x="827056" y="2296192"/>
            <a:chExt cx="10477500" cy="494633"/>
          </a:xfrm>
        </p:grpSpPr>
        <p:sp>
          <p:nvSpPr>
            <p:cNvPr id="7" name="body-root-group-example"/>
            <p:cNvSpPr/>
            <p:nvPr/>
          </p:nvSpPr>
          <p:spPr>
            <a:xfrm>
              <a:off x="827056" y="2296192"/>
              <a:ext cx="10477500" cy="49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位置 [3,7] =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[1,7] −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[1,2]。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251835"/>
            <a:ext cx="10477500" cy="624840"/>
            <a:chOff x="824484" y="3251835"/>
            <a:chExt cx="10477500" cy="624840"/>
          </a:xfrm>
        </p:grpSpPr>
        <p:sp>
          <p:nvSpPr>
            <p:cNvPr id="9" name="body-positive-roots"/>
            <p:cNvSpPr/>
            <p:nvPr/>
          </p:nvSpPr>
          <p:spPr>
            <a:xfrm>
              <a:off x="824484" y="3251835"/>
              <a:ext cx="10477500" cy="6248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+ root[7]  + root[6]  + root[4]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4484" y="4185285"/>
            <a:ext cx="10477500" cy="567690"/>
            <a:chOff x="824484" y="4185285"/>
            <a:chExt cx="10477500" cy="567690"/>
          </a:xfrm>
        </p:grpSpPr>
        <p:sp>
          <p:nvSpPr>
            <p:cNvPr id="11" name="body-negative-roots"/>
            <p:cNvSpPr/>
            <p:nvPr/>
          </p:nvSpPr>
          <p:spPr>
            <a:xfrm>
              <a:off x="824484" y="4185285"/>
              <a:ext cx="10477500" cy="5676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− root[2]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56" y="5229892"/>
            <a:ext cx="10477500" cy="839819"/>
            <a:chOff x="827056" y="5229892"/>
            <a:chExt cx="10477500" cy="839819"/>
          </a:xfrm>
        </p:grpSpPr>
        <p:sp>
          <p:nvSpPr>
            <p:cNvPr id="13" name="body-root-sum-meaning"/>
            <p:cNvSpPr/>
            <p:nvPr/>
          </p:nvSpPr>
          <p:spPr>
            <a:xfrm>
              <a:off x="827056" y="522989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同一段值域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里的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，按这些正负号相加相减。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所有内树使用统一值表，才能一起往相同的孩子下降。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把第 2 项从 1 改成 4，怎样更新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72392"/>
            <a:ext cx="10477500" cy="849344"/>
            <a:chOff x="827056" y="2372392"/>
            <a:chExt cx="10477500" cy="849344"/>
          </a:xfrm>
        </p:grpSpPr>
        <p:sp>
          <p:nvSpPr>
            <p:cNvPr id="7" name="body-update-example"/>
            <p:cNvSpPr/>
            <p:nvPr/>
          </p:nvSpPr>
          <p:spPr>
            <a:xfrm>
              <a:off x="827056" y="23723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a=[3,1,2,2]，把 a[2] 从 1 改成 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更新位置 2 对应的 BIT 路径：2、4；若 n=8，还会经过 8。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29692"/>
            <a:ext cx="10477500" cy="942308"/>
            <a:chOff x="827056" y="3629692"/>
            <a:chExt cx="10477500" cy="942308"/>
          </a:xfrm>
        </p:grpSpPr>
        <p:sp>
          <p:nvSpPr>
            <p:cNvPr id="9" name="body-update-each-block"/>
            <p:cNvSpPr/>
            <p:nvPr/>
          </p:nvSpPr>
          <p:spPr>
            <a:xfrm>
              <a:off x="827056" y="3629692"/>
              <a:ext cx="10477500" cy="942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root[2]：删掉一个 1，再加入一个 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root[4]：删掉一个 1，再加入一个 4。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115592"/>
            <a:ext cx="10477500" cy="866108"/>
            <a:chOff x="827056" y="5115592"/>
            <a:chExt cx="10477500" cy="866108"/>
          </a:xfrm>
        </p:grpSpPr>
        <p:sp>
          <p:nvSpPr>
            <p:cNvPr id="11" name="body-update-after"/>
            <p:cNvSpPr/>
            <p:nvPr/>
          </p:nvSpPr>
          <p:spPr>
            <a:xfrm>
              <a:off x="827056" y="5115592"/>
              <a:ext cx="10477500" cy="8661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数组变成 [3,4,2,2]，各位置块的元素总数不变。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a[2] 也要记为 4，下一次修改才知道该删哪个旧值。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两层修改，需要传递哪些信息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外层决定改哪些位置块，内层决定在值域的哪里加减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modify(u,left,right,rank,delta) 更新一棵内树。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u 是当前结点；rank 是数值排名；delta=1 加入，delta=−1 删除。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当前状态可以直接修改。这里不查过去，内层也就不必复制历史路径。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例8-3：内树空结点先创建，再增减频数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这一棵树只保存当前块内的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，允许直接修改。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48000"/>
            <a:ext cx="10201911" cy="962709"/>
            <a:chOff x="980439" y="30480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(u==0) { u=(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)tree.size(); tree.emplace_back(); }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tree[u].count+=delta;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(left==right)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u;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480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tree 使用 deque，0 号结点代表空树。delta 为 −1 时，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删除的是块中实际存在的旧值。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内层修改：先处理空结点，再调整频数</a:t>
            </a:r>
          </a:p>
        </p:txBody>
      </p:sp>
      <p:sp>
        <p:nvSpPr>
          <p:cNvPr id="9" name="textbox-modify-code"/>
          <p:cNvSpPr/>
          <p:nvPr/>
        </p:nvSpPr>
        <p:spPr>
          <a:xfrm>
            <a:off x="985552" y="2257039"/>
            <a:ext cx="10287000" cy="2678382"/>
          </a:xfrm>
          <a:prstGeom prst="roundRect">
            <a:avLst>
              <a:gd name="adj" fmla="val 3846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if(u==0) { u=(int)tree.size(); tree.emplace_back(); 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tree[u].count+=delta;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if(left==right) return u;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int middle=(left+right)/2;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if(rank&lt;=middle)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tree[u].left=modify(tree[u].left,left,middle,rank,delta);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else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tree[u].right=modify(tree[u].right,middle+1,right,rank,delta);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return u;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80" y="5443252"/>
            <a:ext cx="10477500" cy="656250"/>
            <a:chOff x="828580" y="5443252"/>
            <a:chExt cx="10477500" cy="656250"/>
          </a:xfrm>
        </p:grpSpPr>
        <p:sp>
          <p:nvSpPr>
            <p:cNvPr id="10" name="body-mutable-meaning"/>
            <p:cNvSpPr/>
            <p:nvPr/>
          </p:nvSpPr>
          <p:spPr>
            <a:xfrm>
              <a:off x="828580" y="5443252"/>
              <a:ext cx="10477500" cy="65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delta=1 表示加入，delta=−1 表示删除已有元素。这里用 deque 保存结点。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只维护当前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，无需复制历史结点；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新结点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的孩子编号和 count 初始均为 0。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71252" y="2257039"/>
            <a:ext cx="9525" cy="2581875"/>
          </a:xfrm>
          <a:custGeom>
            <a:avLst/>
            <a:gdLst/>
            <a:ahLst/>
            <a:cxnLst/>
            <a:rect l="l" t="t" r="r" b="b"/>
            <a:pathLst>
              <a:path w="9525" h="2581875">
                <a:moveTo>
                  <a:pt x="0" y="0"/>
                </a:moveTo>
                <a:lnTo>
                  <a:pt x="0" y="25818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例8-3：同一次修改，传给包含该位置的各个块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position 开始，每次加 lowbit，找到所有相关的 BIT 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48000"/>
            <a:ext cx="10201911" cy="676959"/>
            <a:chOff x="980439" y="30480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x=position;x&lt;=n;x+=x&amp;-x)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root[x]=modify(root[x],1,valueCount,rank,delta);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480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410718"/>
            <a:chOff x="979932" y="4333875"/>
            <a:chExt cx="10202418" cy="410718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内层可能新建根结点，所以要把 modify 返回的编号写回 root[x]。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例8-3：删旧值后，再更新数组记录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例如把位置 2 的 1 改成 4，两个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变化应成对进行。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48000"/>
            <a:ext cx="10201911" cy="962709"/>
            <a:chOff x="980439" y="30480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data.add(q.l,a[q.l],-1);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a[q.l]=rankOf(q.x);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data.add(q.l,a[q.l],1);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480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410718"/>
            <a:chOff x="979932" y="4333875"/>
            <a:chExt cx="10202418" cy="410718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a[] 在这段程序中保存离散排名。先删除旧排名，再记住新排名，最后加入。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外层修改：沿 BIT 路径删旧值、加新值</a:t>
            </a:r>
          </a:p>
        </p:txBody>
      </p:sp>
      <p:sp>
        <p:nvSpPr>
          <p:cNvPr id="9" name="textbox-add-code"/>
          <p:cNvSpPr/>
          <p:nvPr/>
        </p:nvSpPr>
        <p:spPr>
          <a:xfrm>
            <a:off x="985552" y="2266564"/>
            <a:ext cx="10287000" cy="1230582"/>
          </a:xfrm>
          <a:prstGeom prst="roundRect">
            <a:avLst>
              <a:gd name="adj" fmla="val 7692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void add(int position,int rank,int delta)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for(int x=position;x&lt;=n;x+=x&amp;-x)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root[x]=modify(root[x],1,valueCount,rank,delta);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sp>
        <p:nvSpPr>
          <p:cNvPr id="12" name="textbox-replace-code"/>
          <p:cNvSpPr/>
          <p:nvPr/>
        </p:nvSpPr>
        <p:spPr>
          <a:xfrm>
            <a:off x="985552" y="4028689"/>
            <a:ext cx="10287000" cy="941022"/>
          </a:xfrm>
          <a:prstGeom prst="roundRect">
            <a:avLst>
              <a:gd name="adj" fmla="val 9917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data.add(q.l,a[q.l],-1);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a[q.l]=rankOf(q.x);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data.add(q.l,a[q.l],1);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27056" y="5468017"/>
            <a:ext cx="10477500" cy="759882"/>
            <a:chOff x="827056" y="5468017"/>
            <a:chExt cx="10477500" cy="759882"/>
          </a:xfrm>
        </p:grpSpPr>
        <p:sp>
          <p:nvSpPr>
            <p:cNvPr id="13" name="body-future-values"/>
            <p:cNvSpPr/>
            <p:nvPr/>
          </p:nvSpPr>
          <p:spPr>
            <a:xfrm>
              <a:off x="827056" y="5468017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统一值表要收集初值与所有未来改值，再按输入顺序执行操作。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上面的 q.l 是修改位置，q.x 是新值；a[] 在这里保存离散排名。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871252" y="2266564"/>
            <a:ext cx="9525" cy="1134075"/>
          </a:xfrm>
          <a:custGeom>
            <a:avLst/>
            <a:gdLst/>
            <a:ahLst/>
            <a:cxnLst/>
            <a:rect l="l" t="t" r="r" b="b"/>
            <a:pathLst>
              <a:path w="9525" h="1134075">
                <a:moveTo>
                  <a:pt x="0" y="0"/>
                </a:moveTo>
                <a:lnTo>
                  <a:pt x="0" y="11340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871252" y="4028689"/>
            <a:ext cx="9525" cy="844515"/>
          </a:xfrm>
          <a:custGeom>
            <a:avLst/>
            <a:gdLst/>
            <a:ahLst/>
            <a:cxnLst/>
            <a:rect l="l" t="t" r="r" b="b"/>
            <a:pathLst>
              <a:path w="9525" h="844515">
                <a:moveTo>
                  <a:pt x="0" y="0"/>
                </a:moveTo>
                <a:lnTo>
                  <a:pt x="0" y="84451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查询时，只移动这次保存的根编号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53342"/>
            <a:ext cx="10477500" cy="849344"/>
            <a:chOff x="827056" y="2353342"/>
            <a:chExt cx="10477500" cy="849344"/>
          </a:xfrm>
        </p:grpSpPr>
        <p:sp>
          <p:nvSpPr>
            <p:cNvPr id="7" name="body-query-cursor-definition"/>
            <p:cNvSpPr/>
            <p:nvPr/>
          </p:nvSpPr>
          <p:spPr>
            <a:xfrm>
              <a:off x="827056" y="23533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positive 收集右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的根，negative 收集左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只复制编号，整棵树仍留在原处。</a:t>
              </a:r>
            </a:p>
          </p:txBody>
        </p:sp>
      </p:grpSp>
      <p:sp>
        <p:nvSpPr>
          <p:cNvPr id="11" name="textbox-collect-code"/>
          <p:cNvSpPr/>
          <p:nvPr/>
        </p:nvSpPr>
        <p:spPr>
          <a:xfrm>
            <a:off x="985552" y="3600064"/>
            <a:ext cx="10287000" cy="941022"/>
          </a:xfrm>
          <a:prstGeom prst="roundRect">
            <a:avLst>
              <a:gd name="adj" fmla="val 8108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vector&lt;int&gt; positive,negative;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for(int x=r;x&gt;0;x-=x&amp;-x) positive.push_back(root[x]);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for(int x=l-1;x&gt;0;x-=x&amp;-x) negative.push_back(root[x]);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7056" y="5372767"/>
            <a:ext cx="10477500" cy="759882"/>
            <a:chOff x="827056" y="5372767"/>
            <a:chExt cx="10477500" cy="759882"/>
          </a:xfrm>
        </p:grpSpPr>
        <p:sp>
          <p:nvSpPr>
            <p:cNvPr id="12" name="body-global-root-warning"/>
            <p:cNvSpPr/>
            <p:nvPr/>
          </p:nvSpPr>
          <p:spPr>
            <a:xfrm>
              <a:off x="827056" y="5372767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下降时修改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根组里的编号。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全局 root[x] 保留原来的根，下一次查询还要从整棵树开始。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871252" y="3600064"/>
            <a:ext cx="9525" cy="844515"/>
          </a:xfrm>
          <a:custGeom>
            <a:avLst/>
            <a:gdLst/>
            <a:ahLst/>
            <a:cxnLst/>
            <a:rect l="l" t="t" r="r" b="b"/>
            <a:pathLst>
              <a:path w="9525" h="844515">
                <a:moveTo>
                  <a:pt x="0" y="0"/>
                </a:moveTo>
                <a:lnTo>
                  <a:pt x="0" y="84451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同步转向前，先核对左半的实际数量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修改后 a=[3,4,2,2]。查询 [2,4] 时，正根为 root[4]，负根为 root[1]。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990600" y="2914650"/>
            <a:ext cx="10239375" cy="2209800"/>
            <a:chOff x="990600" y="2914650"/>
            <a:chExt cx="10239375" cy="2209800"/>
          </a:xfrm>
        </p:grpSpPr>
        <p:sp>
          <p:nvSpPr>
            <p:cNvPr id="9" name="Rectangle 9"/>
            <p:cNvSpPr/>
            <p:nvPr/>
          </p:nvSpPr>
          <p:spPr>
            <a:xfrm>
              <a:off x="990600" y="2914650"/>
              <a:ext cx="3381375" cy="5524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3057525"/>
              <a:ext cx="3190875" cy="381381"/>
              <a:chOff x="1085850" y="3057525"/>
              <a:chExt cx="3190875" cy="3813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3057525"/>
                <a:ext cx="3190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3057525"/>
                <a:ext cx="3190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根 / 查询区间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4371975" y="2914650"/>
              <a:ext cx="1714500" cy="5524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4467225" y="3057525"/>
              <a:ext cx="1524000" cy="381381"/>
              <a:chOff x="4467225" y="3057525"/>
              <a:chExt cx="1524000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467225" y="305752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4467225" y="305752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值 1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6086475" y="2914650"/>
              <a:ext cx="1714500" cy="5524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6181725" y="3057525"/>
              <a:ext cx="1524000" cy="381381"/>
              <a:chOff x="6181725" y="3057525"/>
              <a:chExt cx="1524000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6181725" y="305752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6181725" y="305752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值 2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7800975" y="2914650"/>
              <a:ext cx="1714500" cy="5524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7896225" y="3057525"/>
              <a:ext cx="1524000" cy="381381"/>
              <a:chOff x="7896225" y="3057525"/>
              <a:chExt cx="1524000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7896225" y="305752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7896225" y="305752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值 3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515475" y="2914650"/>
              <a:ext cx="1714500" cy="5524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9610725" y="3057525"/>
              <a:ext cx="1524000" cy="381381"/>
              <a:chOff x="9610725" y="3057525"/>
              <a:chExt cx="1524000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9610725" y="305752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9610725" y="305752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值 4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990600" y="3467100"/>
              <a:ext cx="3381375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1085850" y="3609975"/>
              <a:ext cx="3190875" cy="381381"/>
              <a:chOff x="1085850" y="3609975"/>
              <a:chExt cx="3190875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1085850" y="3609975"/>
                <a:ext cx="3190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1085850" y="3609975"/>
                <a:ext cx="3190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root[4]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4371975" y="3467100"/>
              <a:ext cx="1714500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4467225" y="3609975"/>
              <a:ext cx="1524000" cy="381381"/>
              <a:chOff x="4467225" y="3609975"/>
              <a:chExt cx="1524000" cy="381381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4467225" y="360997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4467225" y="360997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6086475" y="3467100"/>
              <a:ext cx="1714500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6181725" y="3609975"/>
              <a:ext cx="1524000" cy="381381"/>
              <a:chOff x="6181725" y="3609975"/>
              <a:chExt cx="1524000" cy="381381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181725" y="360997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6181725" y="360997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7800975" y="3467100"/>
              <a:ext cx="1714500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7896225" y="3609975"/>
              <a:ext cx="1524000" cy="381381"/>
              <a:chOff x="7896225" y="3609975"/>
              <a:chExt cx="1524000" cy="381381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7896225" y="360997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7896225" y="360997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9515475" y="3467100"/>
              <a:ext cx="1714500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9610725" y="3609975"/>
              <a:ext cx="1524000" cy="381381"/>
              <a:chOff x="9610725" y="3609975"/>
              <a:chExt cx="1524000" cy="381381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9610725" y="360997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9610725" y="360997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990600" y="4019550"/>
              <a:ext cx="3381375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1085850" y="4162425"/>
              <a:ext cx="3190875" cy="381381"/>
              <a:chOff x="1085850" y="4162425"/>
              <a:chExt cx="3190875" cy="381381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1085850" y="4162425"/>
                <a:ext cx="3190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1085850" y="4162425"/>
                <a:ext cx="3190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root[1]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4371975" y="4019550"/>
              <a:ext cx="1714500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4467225" y="4162425"/>
              <a:ext cx="1524000" cy="381381"/>
              <a:chOff x="4467225" y="4162425"/>
              <a:chExt cx="1524000" cy="381381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4467225" y="416242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4467225" y="416242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6086475" y="4019550"/>
              <a:ext cx="1714500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6181725" y="4162425"/>
              <a:ext cx="1524000" cy="381381"/>
              <a:chOff x="6181725" y="4162425"/>
              <a:chExt cx="1524000" cy="381381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6181725" y="416242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6181725" y="416242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7800975" y="4019550"/>
              <a:ext cx="1714500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7896225" y="4162425"/>
              <a:ext cx="1524000" cy="381381"/>
              <a:chOff x="7896225" y="4162425"/>
              <a:chExt cx="1524000" cy="381381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7896225" y="416242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7896225" y="416242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9515475" y="4019550"/>
              <a:ext cx="1714500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9610725" y="4162425"/>
              <a:ext cx="1524000" cy="381381"/>
              <a:chOff x="9610725" y="4162425"/>
              <a:chExt cx="1524000" cy="381381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9610725" y="416242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9610725" y="416242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990600" y="4572000"/>
              <a:ext cx="3381375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1085850" y="4714875"/>
              <a:ext cx="3190875" cy="381381"/>
              <a:chOff x="1085850" y="4714875"/>
              <a:chExt cx="3190875" cy="381381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1085850" y="4714875"/>
                <a:ext cx="3190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1085850" y="4714875"/>
                <a:ext cx="3190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[2,4] 的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频数</a:t>
                </a:r>
              </a:p>
            </p:txBody>
          </p:sp>
        </p:grpSp>
        <p:sp>
          <p:nvSpPr>
            <p:cNvPr id="73" name="Rectangle 73"/>
            <p:cNvSpPr/>
            <p:nvPr/>
          </p:nvSpPr>
          <p:spPr>
            <a:xfrm>
              <a:off x="4371975" y="4572000"/>
              <a:ext cx="1714500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6" name="Group 76"/>
            <p:cNvGrpSpPr/>
            <p:nvPr/>
          </p:nvGrpSpPr>
          <p:grpSpPr>
            <a:xfrm>
              <a:off x="4467225" y="4714875"/>
              <a:ext cx="1524000" cy="381381"/>
              <a:chOff x="4467225" y="4714875"/>
              <a:chExt cx="1524000" cy="381381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4467225" y="471487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4467225" y="471487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77" name="Rectangle 77"/>
            <p:cNvSpPr/>
            <p:nvPr/>
          </p:nvSpPr>
          <p:spPr>
            <a:xfrm>
              <a:off x="6086475" y="4572000"/>
              <a:ext cx="1714500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0" name="Group 80"/>
            <p:cNvGrpSpPr/>
            <p:nvPr/>
          </p:nvGrpSpPr>
          <p:grpSpPr>
            <a:xfrm>
              <a:off x="6181725" y="4714875"/>
              <a:ext cx="1524000" cy="381381"/>
              <a:chOff x="6181725" y="4714875"/>
              <a:chExt cx="1524000" cy="381381"/>
            </a:xfrm>
          </p:grpSpPr>
          <p:sp>
            <p:nvSpPr>
              <p:cNvPr id="78" name="Rectangle 78"/>
              <p:cNvSpPr/>
              <p:nvPr/>
            </p:nvSpPr>
            <p:spPr>
              <a:xfrm>
                <a:off x="6181725" y="471487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9" name="TextBox 79"/>
              <p:cNvSpPr txBox="1"/>
              <p:nvPr/>
            </p:nvSpPr>
            <p:spPr>
              <a:xfrm>
                <a:off x="6181725" y="471487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81" name="Rectangle 81"/>
            <p:cNvSpPr/>
            <p:nvPr/>
          </p:nvSpPr>
          <p:spPr>
            <a:xfrm>
              <a:off x="7800975" y="4572000"/>
              <a:ext cx="1714500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4" name="Group 84"/>
            <p:cNvGrpSpPr/>
            <p:nvPr/>
          </p:nvGrpSpPr>
          <p:grpSpPr>
            <a:xfrm>
              <a:off x="7896225" y="4714875"/>
              <a:ext cx="1524000" cy="381381"/>
              <a:chOff x="7896225" y="4714875"/>
              <a:chExt cx="1524000" cy="381381"/>
            </a:xfrm>
          </p:grpSpPr>
          <p:sp>
            <p:nvSpPr>
              <p:cNvPr id="82" name="Rectangle 82"/>
              <p:cNvSpPr/>
              <p:nvPr/>
            </p:nvSpPr>
            <p:spPr>
              <a:xfrm>
                <a:off x="7896225" y="471487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3" name="TextBox 83"/>
              <p:cNvSpPr txBox="1"/>
              <p:nvPr/>
            </p:nvSpPr>
            <p:spPr>
              <a:xfrm>
                <a:off x="7896225" y="471487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85" name="Rectangle 85"/>
            <p:cNvSpPr/>
            <p:nvPr/>
          </p:nvSpPr>
          <p:spPr>
            <a:xfrm>
              <a:off x="9515475" y="4572000"/>
              <a:ext cx="1714500" cy="5524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8" name="Group 88"/>
            <p:cNvGrpSpPr/>
            <p:nvPr/>
          </p:nvGrpSpPr>
          <p:grpSpPr>
            <a:xfrm>
              <a:off x="9610725" y="4714875"/>
              <a:ext cx="1524000" cy="381381"/>
              <a:chOff x="9610725" y="4714875"/>
              <a:chExt cx="1524000" cy="381381"/>
            </a:xfrm>
          </p:grpSpPr>
          <p:sp>
            <p:nvSpPr>
              <p:cNvPr id="86" name="Rectangle 86"/>
              <p:cNvSpPr/>
              <p:nvPr/>
            </p:nvSpPr>
            <p:spPr>
              <a:xfrm>
                <a:off x="9610725" y="471487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7" name="TextBox 87"/>
              <p:cNvSpPr txBox="1"/>
              <p:nvPr/>
            </p:nvSpPr>
            <p:spPr>
              <a:xfrm>
                <a:off x="9610725" y="4714875"/>
                <a:ext cx="1524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</p:grpSp>
      <p:sp>
        <p:nvSpPr>
          <p:cNvPr id="90" name="Freeform 90"/>
          <p:cNvSpPr/>
          <p:nvPr/>
        </p:nvSpPr>
        <p:spPr>
          <a:xfrm>
            <a:off x="990600" y="55626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3" name="Group 93"/>
          <p:cNvGrpSpPr/>
          <p:nvPr/>
        </p:nvGrpSpPr>
        <p:grpSpPr>
          <a:xfrm>
            <a:off x="980313" y="5715000"/>
            <a:ext cx="10202037" cy="396050"/>
            <a:chOff x="980313" y="5715000"/>
            <a:chExt cx="10202037" cy="396050"/>
          </a:xfrm>
        </p:grpSpPr>
        <p:sp>
          <p:nvSpPr>
            <p:cNvPr id="91" name="Rectangle 91"/>
            <p:cNvSpPr/>
            <p:nvPr/>
          </p:nvSpPr>
          <p:spPr>
            <a:xfrm>
              <a:off x="990600" y="57150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2" name="TextBox 92"/>
            <p:cNvSpPr txBox="1"/>
            <p:nvPr/>
          </p:nvSpPr>
          <p:spPr>
            <a:xfrm>
              <a:off x="990600" y="57150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值域左半 [1,2] 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 0+2=2，足够排到第 2 名，所有根一起往左。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多个根，也按左侧总频数选择方向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849344"/>
            <a:chOff x="827056" y="2286667"/>
            <a:chExt cx="10477500" cy="849344"/>
          </a:xfrm>
        </p:grpSpPr>
        <p:sp>
          <p:nvSpPr>
            <p:cNvPr id="7" name="body-many-root-example"/>
            <p:cNvSpPr/>
            <p:nvPr/>
          </p:nvSpPr>
          <p:spPr>
            <a:xfrm>
              <a:off x="827056" y="22866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修改后 a=[3,4,2,2]，求位置 [2,4] 的第 2 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 1、2、3、4 的区间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 [0,2,0,1]。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29692"/>
            <a:ext cx="10477500" cy="849344"/>
            <a:chOff x="827056" y="3629692"/>
            <a:chExt cx="10477500" cy="849344"/>
          </a:xfrm>
        </p:grpSpPr>
        <p:sp>
          <p:nvSpPr>
            <p:cNvPr id="9" name="body-many-root-step1"/>
            <p:cNvSpPr/>
            <p:nvPr/>
          </p:nvSpPr>
          <p:spPr>
            <a:xfrm>
              <a:off x="827056" y="36296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左半 [1,2] 的正根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和减负根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和，等于 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k=2，可以往左；所有正根、负根一起移到各自的左孩子。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001292"/>
            <a:ext cx="10477500" cy="970883"/>
            <a:chOff x="827056" y="5001292"/>
            <a:chExt cx="10477500" cy="970883"/>
          </a:xfrm>
        </p:grpSpPr>
        <p:sp>
          <p:nvSpPr>
            <p:cNvPr id="11" name="body-many-root-step2"/>
            <p:cNvSpPr/>
            <p:nvPr/>
          </p:nvSpPr>
          <p:spPr>
            <a:xfrm>
              <a:off x="827056" y="5001292"/>
              <a:ext cx="10477500" cy="9708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缩到 [1,2] 后，值 1 出现 0 次，往右找第 2 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到达叶子 2，映回原值，答案为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例8-3：先取右前缀的根，再取待扣除的左前缀根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positive、negative 只保存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编号，本次查询可以安全移动它们。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48000"/>
            <a:ext cx="10201911" cy="962709"/>
            <a:chOff x="980439" y="30480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vector&lt;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&gt; positive,negative;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x=r;x&gt;0;x-=x&amp;-x) positive.push_back(root[x]);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x=l-1;x&gt;0;x-=x&amp;-x) negative.push_back(root[x]);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480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410718"/>
            <a:chOff x="979932" y="4333875"/>
            <a:chExt cx="10202418" cy="410718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正根覆盖 [1,r]，负根覆盖 [1,l−1]。相减后就只保留 [l,r] 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第 k 小代码（上）：收集根，数左侧</a:t>
            </a:r>
          </a:p>
        </p:txBody>
      </p:sp>
      <p:sp>
        <p:nvSpPr>
          <p:cNvPr id="9" name="textbox-kth-first"/>
          <p:cNvSpPr/>
          <p:nvPr/>
        </p:nvSpPr>
        <p:spPr>
          <a:xfrm>
            <a:off x="985552" y="2285614"/>
            <a:ext cx="10287000" cy="2388822"/>
          </a:xfrm>
          <a:prstGeom prst="roundRect">
            <a:avLst>
              <a:gd name="adj" fmla="val 4211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vector&lt;int&gt; positive,negative;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for(int x=r;x&gt;0;x-=x&amp;-x) positive.push_back(root[x]);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for(int x=l-1;x&gt;0;x-=x&amp;-x) negative.push_back(root[x]);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int left=1,right=valueCount;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while(left&lt;right)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countLeft=0,middle=(left+right)/2;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for(int u:positive) countLeft+=tree[tree[u].left].count;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for(int u:negative) countLeft-=tree[tree[u].left].count;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5334667"/>
            <a:ext cx="10477500" cy="759882"/>
            <a:chOff x="827056" y="5334667"/>
            <a:chExt cx="10477500" cy="759882"/>
          </a:xfrm>
        </p:grpSpPr>
        <p:sp>
          <p:nvSpPr>
            <p:cNvPr id="10" name="body-same-domain"/>
            <p:cNvSpPr/>
            <p:nvPr/>
          </p:nvSpPr>
          <p:spPr>
            <a:xfrm>
              <a:off x="827056" y="5334667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上半段先收集根，再统计当前左半值域的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每轮开始，所有根必须对应同一段 [left,right]；下页接着决定方向。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71252" y="2285614"/>
            <a:ext cx="9525" cy="2292315"/>
          </a:xfrm>
          <a:custGeom>
            <a:avLst/>
            <a:gdLst/>
            <a:ahLst/>
            <a:cxnLst/>
            <a:rect l="l" t="t" r="r" b="b"/>
            <a:pathLst>
              <a:path w="9525" h="2292315">
                <a:moveTo>
                  <a:pt x="0" y="0"/>
                </a:moveTo>
                <a:lnTo>
                  <a:pt x="0" y="229231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例8-3：选好方向后，让整组根一起转向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goLeft 为真就进入左半；否则跳过左侧，再进入右半。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48000"/>
            <a:ext cx="10201911" cy="1248459"/>
            <a:chOff x="980439" y="30480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goLeft=(k&lt;=countLeft);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(!goLeft) k-=countLeft;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&amp; u:positive)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u=goLeft?tree[u].left:tree[u].right;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480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41964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543473"/>
            <a:ext cx="10202418" cy="744093"/>
            <a:chOff x="979932" y="4543473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54347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54347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negative 中的每个编号也必须按同一方向移动。全局 root 不动，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下一轮仍比较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同一段值域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第 k 小代码（下）：一起移动局部根组</a:t>
            </a:r>
          </a:p>
        </p:txBody>
      </p:sp>
      <p:sp>
        <p:nvSpPr>
          <p:cNvPr id="9" name="textbox-kth-second"/>
          <p:cNvSpPr/>
          <p:nvPr/>
        </p:nvSpPr>
        <p:spPr>
          <a:xfrm>
            <a:off x="985552" y="2285614"/>
            <a:ext cx="10287000" cy="2678382"/>
          </a:xfrm>
          <a:prstGeom prst="roundRect">
            <a:avLst>
              <a:gd name="adj" fmla="val 3909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bool goLeft=(k&lt;=countLeft);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if(!goLeft) k-=countLeft;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for(int&amp; u:positive)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u=goLeft?tree[u].left:tree[u].right;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for(int&amp; u:negative)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u=goLeft?tree[u].left:tree[u].right;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if(goLeft) right=middle; else left=middle+1;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return left;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56" y="5477542"/>
            <a:ext cx="10477500" cy="759882"/>
            <a:chOff x="827056" y="5477542"/>
            <a:chExt cx="10477500" cy="759882"/>
          </a:xfrm>
        </p:grpSpPr>
        <p:sp>
          <p:nvSpPr>
            <p:cNvPr id="10" name="body-root-reference-note"/>
            <p:cNvSpPr/>
            <p:nvPr/>
          </p:nvSpPr>
          <p:spPr>
            <a:xfrm>
              <a:off x="827056" y="5477542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接上页：去右侧才扣除 countLeft，再让整组根一起转向。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int&amp; 改的是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根编号；到叶子后返回排名，再用值表映回原值。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71252" y="2285614"/>
            <a:ext cx="9525" cy="2581875"/>
          </a:xfrm>
          <a:custGeom>
            <a:avLst/>
            <a:gdLst/>
            <a:ahLst/>
            <a:cxnLst/>
            <a:rect l="l" t="t" r="r" b="b"/>
            <a:pathLst>
              <a:path w="9525" h="2581875">
                <a:moveTo>
                  <a:pt x="0" y="0"/>
                </a:moveTo>
                <a:lnTo>
                  <a:pt x="0" y="25818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查询的值没出现过，排名还能算吗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15242"/>
            <a:ext cx="10477500" cy="849344"/>
            <a:chOff x="827056" y="2315242"/>
            <a:chExt cx="10477500" cy="849344"/>
          </a:xfrm>
        </p:grpSpPr>
        <p:sp>
          <p:nvSpPr>
            <p:cNvPr id="7" name="body-lower-bound-definition"/>
            <p:cNvSpPr/>
            <p:nvPr/>
          </p:nvSpPr>
          <p:spPr>
            <a:xfrm>
              <a:off x="827056" y="23152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值表 [1,2,4] 中没有 3。lower_bound 找到 3 应插入的位置，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前面有 2 类值，正好是所有小于 3 的值。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20167"/>
            <a:ext cx="10477500" cy="1268444"/>
            <a:chOff x="827056" y="3620167"/>
            <a:chExt cx="10477500" cy="1268444"/>
          </a:xfrm>
        </p:grpSpPr>
        <p:sp>
          <p:nvSpPr>
            <p:cNvPr id="9" name="body-threshold-count"/>
            <p:cNvSpPr/>
            <p:nvPr/>
          </p:nvSpPr>
          <p:spPr>
            <a:xfrm>
              <a:off x="827056" y="362016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查询离散排名 ≤2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。区间若是 [2,2,4]，结果为 2，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 3 的排名为 2+1=3。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要把两个 2 都算上。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334667"/>
            <a:ext cx="10477500" cy="759882"/>
            <a:chOff x="827056" y="5334667"/>
            <a:chExt cx="10477500" cy="759882"/>
          </a:xfrm>
        </p:grpSpPr>
        <p:sp>
          <p:nvSpPr>
            <p:cNvPr id="11" name="body-threshold-extremes"/>
            <p:cNvSpPr/>
            <p:nvPr/>
          </p:nvSpPr>
          <p:spPr>
            <a:xfrm>
              <a:off x="827056" y="5334667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x=100：3 类值都比它小，查整个值域。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x=0：没有值比它小，直接返回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前驱与后继，都能转成第几小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区间排成 [2,2,4]。查询值 x=2，前驱要求 &lt;2，后继要求 &gt;2。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小于 2 的有 0 个，所以前驱不存在。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小于等于 2 的有 2 个，跳过它们后，第 3 小的 4 就是后继。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分别统计 &lt;x 和 ≤x 的数量，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前驱、后继的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名次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就确定了。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用排名查询，找到严格前驱与后继</a:t>
            </a:r>
          </a:p>
        </p:txBody>
      </p:sp>
      <mc:AlternateContent>
        <mc:Choice Requires="a14">
          <p:sp>
            <p:nvSpPr>
              <p:cNvPr id="7" name="rank-formula"/>
              <p:cNvSpPr txBox="1">
                <a:spLocks noGrp="1"/>
              </p:cNvSpPr>
              <p:nvPr/>
            </p:nvSpPr>
            <p:spPr>
              <a:xfrm>
                <a:off x="838200" y="2171700"/>
                <a:ext cx="10515600" cy="619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rank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onsolas"/>
                                  <a:ea typeface="Microsoft YaHei"/>
                                  <a:cs typeface="Consolas"/>
                                </a:rPr>
                                <m:t>x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#</m:t>
                      </m:r>
                      <m:d>
                        <m:dPr>
                          <m:begChr m:val="{"/>
                          <m:sepChr m:val=""/>
                          <m:endChr m:val="}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a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&lt;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onsolas"/>
                              <a:ea typeface="Microsoft YaHei"/>
                              <a:cs typeface="Consolas"/>
                            </a:rPr>
                            <m:t>x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onsolas"/>
                          <a:ea typeface="Microsoft YaHei"/>
                          <a:cs typeface="Consolas"/>
                        </a:rPr>
                        <m:t>1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827056" y="3162967"/>
            <a:ext cx="10477500" cy="1268444"/>
            <a:chOff x="827056" y="3162967"/>
            <a:chExt cx="10477500" cy="1268444"/>
          </a:xfrm>
        </p:grpSpPr>
        <p:sp>
          <p:nvSpPr>
            <p:cNvPr id="8" name="body-strict-counts"/>
            <p:cNvSpPr/>
            <p:nvPr/>
          </p:nvSpPr>
          <p:spPr>
            <a:xfrm>
              <a:off x="827056" y="316296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countLess：区间里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小于 x 的元素个数。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countLE：区间里小于等于 x 的元素个数。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前驱取第 countLess 小；后继取第 countLE+1 小。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7056" y="4810792"/>
            <a:ext cx="10477500" cy="1220819"/>
            <a:chOff x="827056" y="4810792"/>
            <a:chExt cx="10477500" cy="1220819"/>
          </a:xfrm>
        </p:grpSpPr>
        <p:sp>
          <p:nvSpPr>
            <p:cNvPr id="10" name="body-duplicate-example"/>
            <p:cNvSpPr/>
            <p:nvPr/>
          </p:nvSpPr>
          <p:spPr>
            <a:xfrm>
              <a:off x="827056" y="4810792"/>
              <a:ext cx="10477500" cy="1220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[2,2,4]，x=2：countLess=0，countLE=2。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没有前驱；后继是第 3 小，即 4。调用 kth 前要检查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名次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是否存在。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例8-3：排名阈值超出值域，也要能返回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rankLimit 很小或很大都合法，先处理这些边界，避免递归越界。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48000"/>
            <a:ext cx="10201911" cy="676959"/>
            <a:chOff x="980439" y="30480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(u==0 || rankLimit&lt;left)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(right&lt;=rankLimit)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tree[u].count;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480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410718"/>
            <a:chOff x="979932" y="4333875"/>
            <a:chExt cx="10202418" cy="410718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当前整段值域都大于阈值，贡献为 0；整段都不超过阈值，就直接取 count。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排名查询：先查值的前缀，再查位置前缀</a:t>
            </a:r>
          </a:p>
        </p:txBody>
      </p:sp>
      <p:sp>
        <p:nvSpPr>
          <p:cNvPr id="9" name="textbox-value-prefix-code"/>
          <p:cNvSpPr/>
          <p:nvPr/>
        </p:nvSpPr>
        <p:spPr>
          <a:xfrm>
            <a:off x="985552" y="2285614"/>
            <a:ext cx="10287000" cy="1520142"/>
          </a:xfrm>
          <a:prstGeom prst="roundRect">
            <a:avLst>
              <a:gd name="adj" fmla="val 5405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if(u==0 || rankLimit&lt;left) return 0;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if(right&lt;=rankLimit) return tree[u].count;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int middle=(left+right)/2;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return valuePrefix(tree[u].left,left,middle,rankLimit)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+ valuePrefix(tree[u].right,middle+1,right,rankLimit);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15881" y="4686967"/>
            <a:ext cx="10488675" cy="1287494"/>
            <a:chOff x="815881" y="4686967"/>
            <a:chExt cx="10488675" cy="1287494"/>
          </a:xfrm>
        </p:grpSpPr>
        <p:grpSp>
          <p:nvGrpSpPr>
            <p:cNvPr id="12" name="Group 12"/>
            <p:cNvGrpSpPr/>
            <p:nvPr/>
          </p:nvGrpSpPr>
          <p:grpSpPr>
            <a:xfrm>
              <a:off x="815881" y="4686967"/>
              <a:ext cx="10488675" cy="1287494"/>
              <a:chOff x="815881" y="4686967"/>
              <a:chExt cx="10488675" cy="128749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827056" y="4686967"/>
                <a:ext cx="10477500" cy="1287494"/>
              </a:xfrm>
              <a:custGeom>
                <a:avLst/>
                <a:gdLst/>
                <a:ahLst/>
                <a:cxnLst/>
                <a:rect l="l" t="t" r="r" b="b"/>
                <a:pathLst>
                  <a:path w="10477500" h="1287494">
                    <a:moveTo>
                      <a:pt x="0" y="0"/>
                    </a:moveTo>
                    <a:lnTo>
                      <a:pt x="10477500" y="0"/>
                    </a:lnTo>
                    <a:lnTo>
                      <a:pt x="10477500" y="1287494"/>
                    </a:lnTo>
                    <a:lnTo>
                      <a:pt x="0" y="1287494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827056" y="4686967"/>
                <a:ext cx="10477500" cy="12874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上面的 valuePrefix 统计一棵内树中排名≤rankLimit 的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频数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外层再沿 x-=lowbit(x) 累加，得到位置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前缀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 xml:space="preserve"> prefixCount(x)。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区间频数 = prefixCount(r) − prefixCount(l-1)。</a:t>
                </a:r>
              </a:p>
            </p:txBody>
          </p:sp>
        </p:grpSp>
      </p:grpSp>
      <p:sp>
        <p:nvSpPr>
          <p:cNvPr id="13" name="Freeform 13"/>
          <p:cNvSpPr/>
          <p:nvPr/>
        </p:nvSpPr>
        <p:spPr>
          <a:xfrm>
            <a:off x="871252" y="2285614"/>
            <a:ext cx="9525" cy="1423635"/>
          </a:xfrm>
          <a:custGeom>
            <a:avLst/>
            <a:gdLst/>
            <a:ahLst/>
            <a:cxnLst/>
            <a:rect l="l" t="t" r="r" b="b"/>
            <a:pathLst>
              <a:path w="9525" h="1423635">
                <a:moveTo>
                  <a:pt x="0" y="0"/>
                </a:moveTo>
                <a:lnTo>
                  <a:pt x="0" y="142363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例8-3 两层分别负责什么，复杂度就怎样相乘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05717"/>
            <a:ext cx="10477500" cy="1306544"/>
            <a:chOff x="827056" y="2305717"/>
            <a:chExt cx="10477500" cy="1306544"/>
          </a:xfrm>
        </p:grpSpPr>
        <p:sp>
          <p:nvSpPr>
            <p:cNvPr id="7" name="body-two-layer-proof"/>
            <p:cNvSpPr/>
            <p:nvPr/>
          </p:nvSpPr>
          <p:spPr>
            <a:xfrm>
              <a:off x="827056" y="2305717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外层：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不重叠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 BIT 块拼出位置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，正负根组截出 [l,r]。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内层：所有树按同一值域划分，一起统计、一起下降。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这样得到的每个频数，都对应题目真正询问的位置和值域。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4124992"/>
            <a:ext cx="10477500" cy="849344"/>
            <a:chOff x="827056" y="4124992"/>
            <a:chExt cx="10477500" cy="849344"/>
          </a:xfrm>
        </p:grpSpPr>
        <p:sp>
          <p:nvSpPr>
            <p:cNvPr id="9" name="body-two-layer-cost"/>
            <p:cNvSpPr/>
            <p:nvPr/>
          </p:nvSpPr>
          <p:spPr>
            <a:xfrm>
              <a:off x="827056" y="41249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一次涉及 O(log n) 个根，每个根下降 O(log V) 层。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修改与查询都是 O(log n · log V)。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80" y="5376577"/>
            <a:ext cx="10477500" cy="666845"/>
            <a:chOff x="828580" y="5376577"/>
            <a:chExt cx="10477500" cy="666845"/>
          </a:xfrm>
        </p:grpSpPr>
        <p:sp>
          <p:nvSpPr>
            <p:cNvPr id="11" name="body-dynamic-memory"/>
            <p:cNvSpPr/>
            <p:nvPr/>
          </p:nvSpPr>
          <p:spPr>
            <a:xfrm>
              <a:off x="828580" y="5376577"/>
              <a:ext cx="10477500" cy="6668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空间上界 O((n+m) log n · log V)，实际按创建的结点数计。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这些内树只维护当前状态，不保留历史版本。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树套树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模拟练习：查询值在所有元素的外侧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4484" y="2470785"/>
            <a:ext cx="10477500" cy="1004316"/>
            <a:chOff x="824484" y="2470785"/>
            <a:chExt cx="10477500" cy="1004316"/>
          </a:xfrm>
        </p:grpSpPr>
        <p:sp>
          <p:nvSpPr>
            <p:cNvPr id="7" name="body-high-threshold-question"/>
            <p:cNvSpPr/>
            <p:nvPr/>
          </p:nvSpPr>
          <p:spPr>
            <a:xfrm>
              <a:off x="824484" y="2470785"/>
              <a:ext cx="10477500" cy="10043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94"/>
                </a:lnSpc>
              </a:pPr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区间为 [2,2,4]。分别查询 100 和 0 的排名、前驱、后继。</a:t>
              </a:r>
              <a:br/>
              <a:r>
                <a:rPr lang="zh-CN" sz="27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想好后，再检查这两次查询能不能连续执行。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972592"/>
            <a:ext cx="10477500" cy="904208"/>
            <a:chOff x="827056" y="3972592"/>
            <a:chExt cx="10477500" cy="904208"/>
          </a:xfrm>
        </p:grpSpPr>
        <p:sp>
          <p:nvSpPr>
            <p:cNvPr id="9" name="body-high-threshold-answer"/>
            <p:cNvSpPr/>
            <p:nvPr/>
          </p:nvSpPr>
          <p:spPr>
            <a:xfrm>
              <a:off x="827056" y="3972592"/>
              <a:ext cx="10477500" cy="904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 100：排名 4，前驱 4，后继不存在。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 0：排名 1，前驱不存在，后继 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382292"/>
            <a:ext cx="10477500" cy="599408"/>
            <a:chOff x="827056" y="5382292"/>
            <a:chExt cx="10477500" cy="599408"/>
          </a:xfrm>
        </p:grpSpPr>
        <p:sp>
          <p:nvSpPr>
            <p:cNvPr id="11" name="body-root-purity-question"/>
            <p:cNvSpPr/>
            <p:nvPr/>
          </p:nvSpPr>
          <p:spPr>
            <a:xfrm>
              <a:off x="827056" y="5382292"/>
              <a:ext cx="10477500" cy="5994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两次查询后，全局 root 数组不变；不存在的答案按题目输出指定哨兵。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模拟练习：一次修改，哪些根要更新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782652"/>
            <a:chOff x="979425" y="24003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n=8，把位置 5 的值从 2 改为 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经过哪些 BIT 结点？每棵内树怎样改？还需要保留旧结点吗？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经过 5、6、8。各棵内树删掉一个 2，再加入一个 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只维护当前状态，可以直接改；a[5] 也要记录新值，供下次删除使用。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三维偏序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例8-4 三维偏序：题目与输入输出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 n 个点，每点有 x、y、z 三个整数坐标。对每点 i，统计其他点 j 中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同时满足 x[j]≤x[i]、y[j]≤y[i]、z[j]≤z[i] 的个数 f[i]。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1096518"/>
            <a:chOff x="979932" y="3324177"/>
            <a:chExt cx="10202418" cy="10965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 k，再输入 n 行三个坐标。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 n 行：第 d+1 行表示有多少个点的 f 值恰好为 d，d=0..n−1。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坐标相同的点仍是不同对象，排除的只有当前点自身。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38627"/>
            <a:ext cx="10201911" cy="391209"/>
            <a:chOff x="980439" y="46386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386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386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1≤n≤100000；每个坐标均在 [1,k]，k≤200000。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7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三维偏序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例8-4 三维偏序：原题样例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752678"/>
            <a:chOff x="980949" y="2714625"/>
            <a:chExt cx="3295776" cy="1752678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476453"/>
            <a:chOff x="4562349" y="2714625"/>
            <a:chExt cx="3295776" cy="1476453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1 3 1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1 2 1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2857578"/>
            <a:chOff x="8277099" y="2714625"/>
            <a:chExt cx="2867151" cy="2857578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28479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28479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56768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5791152"/>
            <a:ext cx="10202418" cy="410718"/>
            <a:chOff x="979932" y="5791152"/>
            <a:chExt cx="10202418" cy="410718"/>
          </a:xfrm>
        </p:grpSpPr>
        <p:sp>
          <p:nvSpPr>
            <p:cNvPr id="25" name="Rectangle 25"/>
            <p:cNvSpPr/>
            <p:nvPr/>
          </p:nvSpPr>
          <p:spPr>
            <a:xfrm>
              <a:off x="990600" y="579115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579115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样例第 1 行输出 3，表示有 3 个点的 f 值为 0；全部输出的和为 10。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三维偏序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例8-4 三维偏序：三个条件都满足，才算一个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96192"/>
            <a:ext cx="10477500" cy="1344644"/>
            <a:chOff x="827056" y="2296192"/>
            <a:chExt cx="10477500" cy="1344644"/>
          </a:xfrm>
        </p:grpSpPr>
        <p:sp>
          <p:nvSpPr>
            <p:cNvPr id="7" name="body-dominance-definition"/>
            <p:cNvSpPr/>
            <p:nvPr/>
          </p:nvSpPr>
          <p:spPr>
            <a:xfrm>
              <a:off x="827056" y="2296192"/>
              <a:ext cx="10477500" cy="1344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对每个点 i，统计其他点 j：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x[j]≤x[i]，y[j]≤y[i]，z[j]≤z[i]，并且 j≠i。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满足条件的点数记为 f[i]。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4124992"/>
            <a:ext cx="10477500" cy="849344"/>
            <a:chOff x="827056" y="4124992"/>
            <a:chExt cx="10477500" cy="849344"/>
          </a:xfrm>
        </p:grpSpPr>
        <p:sp>
          <p:nvSpPr>
            <p:cNvPr id="9" name="body-histogram-output"/>
            <p:cNvSpPr/>
            <p:nvPr/>
          </p:nvSpPr>
          <p:spPr>
            <a:xfrm>
              <a:off x="827056" y="41249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 f=0、1、…、n−1 分别有多少个点。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若每个点都检查所有其他点，需要 O(n²) 次比较。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80" y="5481352"/>
            <a:ext cx="10477500" cy="471773"/>
            <a:chOff x="828580" y="5481352"/>
            <a:chExt cx="10477500" cy="471773"/>
          </a:xfrm>
        </p:grpSpPr>
        <p:sp>
          <p:nvSpPr>
            <p:cNvPr id="11" name="body-dominance-limits"/>
            <p:cNvSpPr/>
            <p:nvPr/>
          </p:nvSpPr>
          <p:spPr>
            <a:xfrm>
              <a:off x="828580" y="5481352"/>
              <a:ext cx="10477500" cy="4717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P3810：n≤100000，所有坐标在 [1,k]，k≤200000。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三维偏序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例8-4 按 z 分批处理，只剩二维前缀计数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81917"/>
            <a:ext cx="10477500" cy="849344"/>
            <a:chOff x="827056" y="2381917"/>
            <a:chExt cx="10477500" cy="849344"/>
          </a:xfrm>
        </p:grpSpPr>
        <p:sp>
          <p:nvSpPr>
            <p:cNvPr id="7" name="body-sort-z"/>
            <p:cNvSpPr/>
            <p:nvPr/>
          </p:nvSpPr>
          <p:spPr>
            <a:xfrm>
              <a:off x="827056" y="23819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 z 从小到大处理。查询前，结构里放入所有 z≤当前 z 的点。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这些点已经满足第三个条件，接下来只需检查 x、y。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705892"/>
            <a:ext cx="10477500" cy="1306544"/>
            <a:chOff x="827056" y="3705892"/>
            <a:chExt cx="10477500" cy="1306544"/>
          </a:xfrm>
        </p:grpSpPr>
        <p:sp>
          <p:nvSpPr>
            <p:cNvPr id="9" name="body-remaining-rectangle"/>
            <p:cNvSpPr/>
            <p:nvPr/>
          </p:nvSpPr>
          <p:spPr>
            <a:xfrm>
              <a:off x="827056" y="3705892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还要数 x≤x[i] 且 y≤y[i] 的点，也就是左下方的二维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外层 BIT 管 x，内层权值线段树管 y。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401342"/>
            <a:ext cx="10477500" cy="561308"/>
            <a:chOff x="827056" y="5401342"/>
            <a:chExt cx="10477500" cy="561308"/>
          </a:xfrm>
        </p:grpSpPr>
        <p:sp>
          <p:nvSpPr>
            <p:cNvPr id="11" name="body-remove-self"/>
            <p:cNvSpPr/>
            <p:nvPr/>
          </p:nvSpPr>
          <p:spPr>
            <a:xfrm>
              <a:off x="827056" y="5401342"/>
              <a:ext cx="10477500" cy="561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当前点也已插入，满足三个等号条件。查询结果最后减去自身 1 次。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三维偏序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例8-4 把剩下两个条件，画成左下方区域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 A=(1,2,1)、B=(2,1,1)、C=(2,2,2)。横轴是 x，纵轴是 y。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762125" y="2762250"/>
            <a:ext cx="9382125" cy="2758249"/>
            <a:chOff x="1762125" y="2762250"/>
            <a:chExt cx="9382125" cy="2758249"/>
          </a:xfrm>
        </p:grpSpPr>
        <p:sp>
          <p:nvSpPr>
            <p:cNvPr id="9" name="Rectangle 9"/>
            <p:cNvSpPr/>
            <p:nvPr/>
          </p:nvSpPr>
          <p:spPr>
            <a:xfrm>
              <a:off x="2286000" y="3171825"/>
              <a:ext cx="2667000" cy="1657350"/>
            </a:xfrm>
            <a:prstGeom prst="rect">
              <a:avLst/>
            </a:prstGeom>
            <a:solidFill>
              <a:srgbClr val="E8F1F6"/>
            </a:solidFill>
            <a:ln>
              <a:noFill/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2286000" y="4792083"/>
              <a:ext cx="3905250" cy="74184"/>
              <a:chOff x="2286000" y="4792083"/>
              <a:chExt cx="3905250" cy="7418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2286000" y="4829175"/>
                <a:ext cx="3905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905250" h="9525">
                    <a:moveTo>
                      <a:pt x="0" y="0"/>
                    </a:moveTo>
                    <a:lnTo>
                      <a:pt x="3905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6103519" y="479208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15" name="Group 15"/>
            <p:cNvGrpSpPr/>
            <p:nvPr/>
          </p:nvGrpSpPr>
          <p:grpSpPr>
            <a:xfrm>
              <a:off x="2248908" y="2857500"/>
              <a:ext cx="74184" cy="1971675"/>
              <a:chOff x="2248908" y="2857500"/>
              <a:chExt cx="74184" cy="197167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2286000" y="2857500"/>
                <a:ext cx="9525" cy="197167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971675">
                    <a:moveTo>
                      <a:pt x="0" y="1971675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248908" y="2857500"/>
                <a:ext cx="74184" cy="87731"/>
              </a:xfrm>
              <a:custGeom>
                <a:avLst/>
                <a:gdLst/>
                <a:ahLst/>
                <a:cxnLst/>
                <a:rect l="l" t="t" r="r" b="b"/>
                <a:pathLst>
                  <a:path w="74184" h="87731">
                    <a:moveTo>
                      <a:pt x="37092" y="0"/>
                    </a:moveTo>
                    <a:lnTo>
                      <a:pt x="74184" y="87731"/>
                    </a:lnTo>
                    <a:lnTo>
                      <a:pt x="0" y="87731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18" name="Group 18"/>
            <p:cNvGrpSpPr/>
            <p:nvPr/>
          </p:nvGrpSpPr>
          <p:grpSpPr>
            <a:xfrm>
              <a:off x="6390894" y="4819650"/>
              <a:ext cx="581406" cy="381381"/>
              <a:chOff x="6390894" y="4819650"/>
              <a:chExt cx="581406" cy="381381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6400800" y="4819650"/>
                <a:ext cx="571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6400800" y="4819650"/>
                <a:ext cx="571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942719" y="2762250"/>
              <a:ext cx="486156" cy="381381"/>
              <a:chOff x="1942719" y="2762250"/>
              <a:chExt cx="486156" cy="381381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952625" y="276225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1952625" y="2762250"/>
                <a:ext cx="476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y</a:t>
                </a:r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3619500" y="3000375"/>
              <a:ext cx="9525" cy="1828800"/>
            </a:xfrm>
            <a:custGeom>
              <a:avLst/>
              <a:gdLst/>
              <a:ahLst/>
              <a:cxnLst/>
              <a:rect l="l" t="t" r="r" b="b"/>
              <a:pathLst>
                <a:path w="9525" h="1828800">
                  <a:moveTo>
                    <a:pt x="0" y="1828800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2286000" y="4000500"/>
              <a:ext cx="3333750" cy="9525"/>
            </a:xfrm>
            <a:custGeom>
              <a:avLst/>
              <a:gdLst/>
              <a:ahLst/>
              <a:cxnLst/>
              <a:rect l="l" t="t" r="r" b="b"/>
              <a:pathLst>
                <a:path w="3333750" h="9525">
                  <a:moveTo>
                    <a:pt x="0" y="0"/>
                  </a:moveTo>
                  <a:lnTo>
                    <a:pt x="3333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grpSp>
          <p:nvGrpSpPr>
            <p:cNvPr id="26" name="Group 26"/>
            <p:cNvGrpSpPr/>
            <p:nvPr/>
          </p:nvGrpSpPr>
          <p:grpSpPr>
            <a:xfrm>
              <a:off x="3429000" y="4905375"/>
              <a:ext cx="381000" cy="352044"/>
              <a:chOff x="3429000" y="4905375"/>
              <a:chExt cx="381000" cy="352044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3429000" y="4905375"/>
                <a:ext cx="3810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3429000" y="4905375"/>
                <a:ext cx="3810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1762125" y="3857625"/>
              <a:ext cx="381000" cy="352044"/>
              <a:chOff x="1762125" y="3857625"/>
              <a:chExt cx="381000" cy="352044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1762125" y="3857625"/>
                <a:ext cx="3810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1762125" y="3857625"/>
                <a:ext cx="3810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30" name="Freeform 30"/>
            <p:cNvSpPr/>
            <p:nvPr/>
          </p:nvSpPr>
          <p:spPr>
            <a:xfrm>
              <a:off x="4953000" y="3000375"/>
              <a:ext cx="9525" cy="1828800"/>
            </a:xfrm>
            <a:custGeom>
              <a:avLst/>
              <a:gdLst/>
              <a:ahLst/>
              <a:cxnLst/>
              <a:rect l="l" t="t" r="r" b="b"/>
              <a:pathLst>
                <a:path w="9525" h="1828800">
                  <a:moveTo>
                    <a:pt x="0" y="1828800"/>
                  </a:moveTo>
                  <a:lnTo>
                    <a:pt x="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2286000" y="3171825"/>
              <a:ext cx="3333750" cy="9525"/>
            </a:xfrm>
            <a:custGeom>
              <a:avLst/>
              <a:gdLst/>
              <a:ahLst/>
              <a:cxnLst/>
              <a:rect l="l" t="t" r="r" b="b"/>
              <a:pathLst>
                <a:path w="3333750" h="9525">
                  <a:moveTo>
                    <a:pt x="0" y="0"/>
                  </a:moveTo>
                  <a:lnTo>
                    <a:pt x="3333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grpSp>
          <p:nvGrpSpPr>
            <p:cNvPr id="34" name="Group 34"/>
            <p:cNvGrpSpPr/>
            <p:nvPr/>
          </p:nvGrpSpPr>
          <p:grpSpPr>
            <a:xfrm>
              <a:off x="4762500" y="4905375"/>
              <a:ext cx="381000" cy="352044"/>
              <a:chOff x="4762500" y="4905375"/>
              <a:chExt cx="381000" cy="352044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762500" y="4905375"/>
                <a:ext cx="3810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4762500" y="4905375"/>
                <a:ext cx="3810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762125" y="3028950"/>
              <a:ext cx="381000" cy="352044"/>
              <a:chOff x="1762125" y="3028950"/>
              <a:chExt cx="381000" cy="352044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762125" y="3028950"/>
                <a:ext cx="381000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1762125" y="3028950"/>
                <a:ext cx="3810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38" name="Ellipse 38"/>
            <p:cNvSpPr/>
            <p:nvPr/>
          </p:nvSpPr>
          <p:spPr>
            <a:xfrm>
              <a:off x="3552825" y="3105150"/>
              <a:ext cx="133350" cy="13335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grpSp>
          <p:nvGrpSpPr>
            <p:cNvPr id="41" name="Group 41"/>
            <p:cNvGrpSpPr/>
            <p:nvPr/>
          </p:nvGrpSpPr>
          <p:grpSpPr>
            <a:xfrm>
              <a:off x="2752344" y="2790825"/>
              <a:ext cx="1629156" cy="381381"/>
              <a:chOff x="2752344" y="2790825"/>
              <a:chExt cx="1629156" cy="381381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2762250" y="2790825"/>
                <a:ext cx="1619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2762250" y="2790825"/>
                <a:ext cx="1619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A(1,2)</a:t>
                </a:r>
              </a:p>
            </p:txBody>
          </p:sp>
        </p:grpSp>
        <p:sp>
          <p:nvSpPr>
            <p:cNvPr id="42" name="Ellipse 42"/>
            <p:cNvSpPr/>
            <p:nvPr/>
          </p:nvSpPr>
          <p:spPr>
            <a:xfrm>
              <a:off x="4886325" y="3933825"/>
              <a:ext cx="133350" cy="13335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grpSp>
          <p:nvGrpSpPr>
            <p:cNvPr id="45" name="Group 45"/>
            <p:cNvGrpSpPr/>
            <p:nvPr/>
          </p:nvGrpSpPr>
          <p:grpSpPr>
            <a:xfrm>
              <a:off x="5181219" y="3905250"/>
              <a:ext cx="1629156" cy="381381"/>
              <a:chOff x="5181219" y="3905250"/>
              <a:chExt cx="1629156" cy="381381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5191125" y="3905250"/>
                <a:ext cx="1619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5191125" y="3905250"/>
                <a:ext cx="1619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B(2,1)</a:t>
                </a:r>
              </a:p>
            </p:txBody>
          </p:sp>
        </p:grpSp>
        <p:sp>
          <p:nvSpPr>
            <p:cNvPr id="46" name="Ellipse 46"/>
            <p:cNvSpPr/>
            <p:nvPr/>
          </p:nvSpPr>
          <p:spPr>
            <a:xfrm>
              <a:off x="4886325" y="3105150"/>
              <a:ext cx="133350" cy="13335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grpSp>
          <p:nvGrpSpPr>
            <p:cNvPr id="49" name="Group 49"/>
            <p:cNvGrpSpPr/>
            <p:nvPr/>
          </p:nvGrpSpPr>
          <p:grpSpPr>
            <a:xfrm>
              <a:off x="5181219" y="3048000"/>
              <a:ext cx="1629156" cy="381381"/>
              <a:chOff x="5181219" y="3048000"/>
              <a:chExt cx="1629156" cy="381381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5191125" y="3048000"/>
                <a:ext cx="1619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5191125" y="3048000"/>
                <a:ext cx="1619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C(2,2)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7466838" y="3267075"/>
              <a:ext cx="3677412" cy="2253424"/>
              <a:chOff x="7466838" y="3267075"/>
              <a:chExt cx="3677412" cy="2253424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7477125" y="3267075"/>
                <a:ext cx="3667125" cy="224313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7477125" y="3267075"/>
                <a:ext cx="3667125" cy="2243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9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处理 C 的 z=2 时，A、B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的 z=1 都已插入。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图中 x≤2、y≤2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的区域包含三个点，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扣掉 C 自身，就得到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f[C]=2。</a:t>
                </a:r>
              </a:p>
            </p:txBody>
          </p:sp>
        </p:grpSp>
      </p:grpSp>
      <p:sp>
        <p:nvSpPr>
          <p:cNvPr id="54" name="Freeform 54"/>
          <p:cNvSpPr/>
          <p:nvPr/>
        </p:nvSpPr>
        <p:spPr>
          <a:xfrm>
            <a:off x="990600" y="55626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7" name="Group 57"/>
          <p:cNvGrpSpPr/>
          <p:nvPr/>
        </p:nvGrpSpPr>
        <p:grpSpPr>
          <a:xfrm>
            <a:off x="980313" y="5715000"/>
            <a:ext cx="10202037" cy="396050"/>
            <a:chOff x="980313" y="5715000"/>
            <a:chExt cx="10202037" cy="396050"/>
          </a:xfrm>
        </p:grpSpPr>
        <p:sp>
          <p:nvSpPr>
            <p:cNvPr id="55" name="Rectangle 55"/>
            <p:cNvSpPr/>
            <p:nvPr/>
          </p:nvSpPr>
          <p:spPr>
            <a:xfrm>
              <a:off x="990600" y="57150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990600" y="57150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同样的二维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查询，可分别替每个点计算 f；最后再按 f 汇总数量。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三维偏序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例8-4 逐个核对 A、B、C，谁能被谁统计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429542"/>
            <a:ext cx="10477500" cy="1056608"/>
            <a:chOff x="827056" y="2429542"/>
            <a:chExt cx="10477500" cy="1056608"/>
          </a:xfrm>
        </p:grpSpPr>
        <p:sp>
          <p:nvSpPr>
            <p:cNvPr id="7" name="body-three-points"/>
            <p:cNvSpPr/>
            <p:nvPr/>
          </p:nvSpPr>
          <p:spPr>
            <a:xfrm>
              <a:off x="827056" y="2429542"/>
              <a:ext cx="10477500" cy="10566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A=(1,2,1)，B=(2,1,1)，C=(2,2,2)。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的 x 比 B 小，y 却比 B 大，它们互相都不满足全部条件。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905917"/>
            <a:ext cx="10477500" cy="885158"/>
            <a:chOff x="827056" y="3905917"/>
            <a:chExt cx="10477500" cy="885158"/>
          </a:xfrm>
        </p:grpSpPr>
        <p:sp>
          <p:nvSpPr>
            <p:cNvPr id="9" name="body-point-results"/>
            <p:cNvSpPr/>
            <p:nvPr/>
          </p:nvSpPr>
          <p:spPr>
            <a:xfrm>
              <a:off x="827056" y="3905917"/>
              <a:ext cx="10477500" cy="8851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A：f=0；B：f=0。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C：三个条件都包含 A、B，排除自身后 f=2。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344192"/>
            <a:ext cx="10477500" cy="759882"/>
            <a:chOff x="827056" y="5344192"/>
            <a:chExt cx="10477500" cy="759882"/>
          </a:xfrm>
        </p:grpSpPr>
        <p:sp>
          <p:nvSpPr>
            <p:cNvPr id="11" name="body-distribution"/>
            <p:cNvSpPr/>
            <p:nvPr/>
          </p:nvSpPr>
          <p:spPr>
            <a:xfrm>
              <a:off x="827056" y="5344192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f=0 的有 2 点，f=1 的有 0 点，f=2 的有 1 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因此输出依次为 2、0、1。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三维偏序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例8-4 z 相同时，先插入整批再逐个查询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91442"/>
            <a:ext cx="10477500" cy="849344"/>
            <a:chOff x="827056" y="2391442"/>
            <a:chExt cx="10477500" cy="849344"/>
          </a:xfrm>
        </p:grpSpPr>
        <p:sp>
          <p:nvSpPr>
            <p:cNvPr id="7" name="body-duplicate-points-case"/>
            <p:cNvSpPr/>
            <p:nvPr/>
          </p:nvSpPr>
          <p:spPr>
            <a:xfrm>
              <a:off x="827056" y="23914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三个点都在 (1,1,1)。每个点应统计另外两点，f 都等于 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它们的 z 相同，也满足 z[j]≤z[i]，必须能互相贡献。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67792"/>
            <a:ext cx="10477500" cy="849344"/>
            <a:chOff x="827056" y="3667792"/>
            <a:chExt cx="10477500" cy="849344"/>
          </a:xfrm>
        </p:grpSpPr>
        <p:sp>
          <p:nvSpPr>
            <p:cNvPr id="9" name="body-batch-correct"/>
            <p:cNvSpPr/>
            <p:nvPr/>
          </p:nvSpPr>
          <p:spPr>
            <a:xfrm>
              <a:off x="827056" y="36677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先把这一批全部插入，再分别查询：每次得到 3，减去自身得 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若边插边查，会依次得到 0、1、2，结果错误地依赖处理顺序。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029867"/>
            <a:ext cx="10477500" cy="923258"/>
            <a:chOff x="827056" y="5029867"/>
            <a:chExt cx="10477500" cy="923258"/>
          </a:xfrm>
        </p:grpSpPr>
        <p:sp>
          <p:nvSpPr>
            <p:cNvPr id="11" name="body-batch-wrong"/>
            <p:cNvSpPr/>
            <p:nvPr/>
          </p:nvSpPr>
          <p:spPr>
            <a:xfrm>
              <a:off x="827056" y="5029867"/>
              <a:ext cx="10477500" cy="923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坐标完全相同，也仍是不同的点。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即便把重复坐标合并存储，也必须保留它们的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三维偏序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例8-4：找出同一个 z 的整批点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数组已按 z 排序，用半开区间 [i,j) 表示本批次。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48000"/>
            <a:ext cx="10201911" cy="1248459"/>
            <a:chOff x="980439" y="30480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j=i;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while(j&lt;n &amp;&amp; point[j].z==point[i].z) ++j;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t=i;t&lt;j;++t)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data.insert2D(point[t].x,point[t].y);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480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41964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543473"/>
            <a:ext cx="10202418" cy="744093"/>
            <a:chOff x="979932" y="4543473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54347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54347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先插入这一批全部点，保证相同 z 也能互相贡献。已经处理过的更小 z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仍保留在结构中。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三维偏序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例8-4：逐点查询，扣自己，再累计直方图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插入完成后，为这一批每个点计算 f，并统计 f 的出现次数。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48000"/>
            <a:ext cx="10201911" cy="1534209"/>
            <a:chOff x="980439" y="30480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t=i;t&lt;j;++t)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f=data.query2D(point[t].x,point[t].y)-1;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++histogram[f];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i=j;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480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70539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829223"/>
            <a:ext cx="10202418" cy="410718"/>
            <a:chOff x="979932" y="4829223"/>
            <a:chExt cx="10202418" cy="410718"/>
          </a:xfrm>
        </p:grpSpPr>
        <p:sp>
          <p:nvSpPr>
            <p:cNvPr id="14" name="Rectangle 14"/>
            <p:cNvSpPr/>
            <p:nvPr/>
          </p:nvSpPr>
          <p:spPr>
            <a:xfrm>
              <a:off x="990600" y="4829223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829223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只扣当前点自身的一份，其他同坐标点照常计数。i=j 后再处理下一批 z。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三维偏序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例8-4 批处理代码：插入一遍，再查询一遍</a:t>
            </a:r>
          </a:p>
        </p:txBody>
      </p:sp>
      <p:sp>
        <p:nvSpPr>
          <p:cNvPr id="9" name="textbox-z-batch-code"/>
          <p:cNvSpPr/>
          <p:nvPr/>
        </p:nvSpPr>
        <p:spPr>
          <a:xfrm>
            <a:off x="985552" y="2247514"/>
            <a:ext cx="10287000" cy="2933652"/>
          </a:xfrm>
          <a:prstGeom prst="roundRect">
            <a:avLst>
              <a:gd name="adj" fmla="val 3438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for(int i=0;i&lt;n;)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j=i;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while(j&lt;n &amp;&amp; point[j].z==point[i].z) ++j;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for(int t=i;t&lt;j;++t)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data.insert2D(point[t].x,point[t].y);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for(int t=i;t&lt;j;++t)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int f=data.query2D(point[t].x,point[t].y)-1;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++histogram[f];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i=j;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80" y="5400675"/>
            <a:ext cx="10477500" cy="790575"/>
            <a:chOff x="828580" y="5400675"/>
            <a:chExt cx="10477500" cy="790575"/>
          </a:xfrm>
        </p:grpSpPr>
        <p:sp>
          <p:nvSpPr>
            <p:cNvPr id="10" name="body-batch-loop-note"/>
            <p:cNvSpPr/>
            <p:nvPr/>
          </p:nvSpPr>
          <p:spPr>
            <a:xfrm>
              <a:off x="828580" y="5400675"/>
              <a:ext cx="1047750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先按 z 排序。[i,j) 是同一个 z 批次；两次循环分别负责插入和查询。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最后按顺序输出 histogram[0] 到 histogram[n-1]。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71252" y="2247514"/>
            <a:ext cx="9525" cy="2837145"/>
          </a:xfrm>
          <a:custGeom>
            <a:avLst/>
            <a:gdLst/>
            <a:ahLst/>
            <a:cxnLst/>
            <a:rect l="l" t="t" r="r" b="b"/>
            <a:pathLst>
              <a:path w="9525" h="2837145">
                <a:moveTo>
                  <a:pt x="0" y="0"/>
                </a:moveTo>
                <a:lnTo>
                  <a:pt x="0" y="283714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三维偏序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例8-4：外层插入 x，内层记录 y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插入一个二维点 (x,y)，所有包含 x 的 BIT 块都要记下这个 y。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48000"/>
            <a:ext cx="10201911" cy="676959"/>
            <a:chOff x="980439" y="30480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i=x;i&lt;=bound;i+=i&amp;-i)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root[i]=insert(root[i],1,bound,y);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480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外层编号表示 x 坐标块，内树的值域表示 y；它们虽然都到 bound，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含义仍不同。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三维偏序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例8-4：外层取 x 前缀，内层取 y 前缀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 x 不超过阈值、y 也不超过阈值的点数。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048000"/>
            <a:ext cx="10201911" cy="1248459"/>
            <a:chOff x="980439" y="30480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30480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0480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answer=0;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i=x;i&gt;0;i-=i&amp;-i)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answer+=prefix(root[i],1,bound,y);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answer;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0480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41964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543473"/>
            <a:ext cx="10202418" cy="744093"/>
            <a:chOff x="979932" y="4543473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54347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54347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每个内树 prefix 只统计 y≤阈值。外层的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不重叠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块覆盖全部 x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所以相加即可。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三维偏序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例8-4 二维前缀：外层走 x，内层查询 y</a:t>
            </a:r>
          </a:p>
        </p:txBody>
      </p:sp>
      <p:sp>
        <p:nvSpPr>
          <p:cNvPr id="9" name="textbox-insert2d"/>
          <p:cNvSpPr/>
          <p:nvPr/>
        </p:nvSpPr>
        <p:spPr>
          <a:xfrm>
            <a:off x="985552" y="2266564"/>
            <a:ext cx="10287000" cy="1230582"/>
          </a:xfrm>
          <a:prstGeom prst="roundRect">
            <a:avLst>
              <a:gd name="adj" fmla="val 8163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void insert2D(int x,int y)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for(int i=x;i&lt;=bound;i+=i&amp;-i)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    root[i]=insert(root[i],1,bound,y);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sp>
        <p:nvSpPr>
          <p:cNvPr id="12" name="textbox-query2d"/>
          <p:cNvSpPr/>
          <p:nvPr/>
        </p:nvSpPr>
        <p:spPr>
          <a:xfrm>
            <a:off x="985552" y="3933439"/>
            <a:ext cx="10287000" cy="1520142"/>
          </a:xfrm>
          <a:prstGeom prst="roundRect">
            <a:avLst>
              <a:gd name="adj" fmla="val 6667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80"/>
              </a:lnSpc>
            </a:pPr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int query2D(int x,int y) const {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int answer=0;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for(int i=x;i&gt;0;i-=i&amp;-i) answer+=prefix(root[i],1,bound,y);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 xml:space="preserve">    return answer;</a:t>
            </a:r>
            <a:br/>
            <a:r>
              <a:rPr lang="zh-CN" sz="19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28580" y="5495925"/>
            <a:ext cx="10477500" cy="695325"/>
            <a:chOff x="828580" y="5495925"/>
            <a:chExt cx="10477500" cy="695325"/>
          </a:xfrm>
        </p:grpSpPr>
        <p:sp>
          <p:nvSpPr>
            <p:cNvPr id="13" name="body-axis-note"/>
            <p:cNvSpPr/>
            <p:nvPr/>
          </p:nvSpPr>
          <p:spPr>
            <a:xfrm>
              <a:off x="828580" y="5495925"/>
              <a:ext cx="10477500" cy="695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bound=k。插入时，内树记录一个 y；查询时，prefix 统计 y 坐标≤阈值的点数。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外层拆出 x 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后，把各棵内树的答案相加。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871252" y="2266564"/>
            <a:ext cx="9525" cy="1134075"/>
          </a:xfrm>
          <a:custGeom>
            <a:avLst/>
            <a:gdLst/>
            <a:ahLst/>
            <a:cxnLst/>
            <a:rect l="l" t="t" r="r" b="b"/>
            <a:pathLst>
              <a:path w="9525" h="1134075">
                <a:moveTo>
                  <a:pt x="0" y="0"/>
                </a:moveTo>
                <a:lnTo>
                  <a:pt x="0" y="11340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1" name="Freeform 11"/>
          <p:cNvSpPr/>
          <p:nvPr/>
        </p:nvSpPr>
        <p:spPr>
          <a:xfrm>
            <a:off x="871252" y="3933439"/>
            <a:ext cx="9525" cy="1423635"/>
          </a:xfrm>
          <a:custGeom>
            <a:avLst/>
            <a:gdLst/>
            <a:ahLst/>
            <a:cxnLst/>
            <a:rect l="l" t="t" r="r" b="b"/>
            <a:pathLst>
              <a:path w="9525" h="1423635">
                <a:moveTo>
                  <a:pt x="0" y="0"/>
                </a:moveTo>
                <a:lnTo>
                  <a:pt x="0" y="142363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三维偏序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例8-4 三个筛选条件，各在哪里得到保证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34292"/>
            <a:ext cx="10477500" cy="1744694"/>
            <a:chOff x="827056" y="2334292"/>
            <a:chExt cx="10477500" cy="1744694"/>
          </a:xfrm>
        </p:grpSpPr>
        <p:sp>
          <p:nvSpPr>
            <p:cNvPr id="7" name="body-three-conditions-proof"/>
            <p:cNvSpPr/>
            <p:nvPr/>
          </p:nvSpPr>
          <p:spPr>
            <a:xfrm>
              <a:off x="827056" y="2334292"/>
              <a:ext cx="10477500" cy="17446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z：按批次插入，结构中只含 z≤当前 z 的点。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x：外层 BIT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块不重不漏地覆盖 [1,x[i]]。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y：每个块内只统计 y≤y[i] 的点。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最后减去自身 1 次，其他同坐标点仍然保留。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4572667"/>
            <a:ext cx="10477500" cy="923258"/>
            <a:chOff x="827056" y="4572667"/>
            <a:chExt cx="10477500" cy="923258"/>
          </a:xfrm>
        </p:grpSpPr>
        <p:sp>
          <p:nvSpPr>
            <p:cNvPr id="9" name="body-dominance-cost"/>
            <p:cNvSpPr/>
            <p:nvPr/>
          </p:nvSpPr>
          <p:spPr>
            <a:xfrm>
              <a:off x="827056" y="4572667"/>
              <a:ext cx="10477500" cy="923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每点各插入、查询一次，单次 O(log² k)，合计 O(n log² k)。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动态开点的空间上界也是 O(n log² k)。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三维偏序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模拟练习：如果 z 改成严格小于呢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4484" y="2489835"/>
            <a:ext cx="10477500" cy="853440"/>
            <a:chOff x="824484" y="2489835"/>
            <a:chExt cx="10477500" cy="853440"/>
          </a:xfrm>
        </p:grpSpPr>
        <p:sp>
          <p:nvSpPr>
            <p:cNvPr id="7" name="body-strict-question"/>
            <p:cNvSpPr/>
            <p:nvPr/>
          </p:nvSpPr>
          <p:spPr>
            <a:xfrm>
              <a:off x="824484" y="2489835"/>
              <a:ext cx="10477500" cy="8534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若条件改为 z[j]&lt;z[i]，同一批 z 的点还能互相贡献吗？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插入与查询的先后顺序该怎样改？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810667"/>
            <a:ext cx="10477500" cy="904208"/>
            <a:chOff x="827056" y="3810667"/>
            <a:chExt cx="10477500" cy="904208"/>
          </a:xfrm>
        </p:grpSpPr>
        <p:sp>
          <p:nvSpPr>
            <p:cNvPr id="9" name="body-strict-answer"/>
            <p:cNvSpPr/>
            <p:nvPr/>
          </p:nvSpPr>
          <p:spPr>
            <a:xfrm>
              <a:off x="827056" y="3810667"/>
              <a:ext cx="10477500" cy="9042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同批不能互相贡献。先查询整批，再把整批插入。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此时当前点还没插入，查询后也不再减去自身 1 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56" y="5201317"/>
            <a:ext cx="10477500" cy="849344"/>
            <a:chOff x="827056" y="5201317"/>
            <a:chExt cx="10477500" cy="849344"/>
          </a:xfrm>
        </p:grpSpPr>
        <p:sp>
          <p:nvSpPr>
            <p:cNvPr id="11" name="body-strict-other-axes"/>
            <p:cNvSpPr/>
            <p:nvPr/>
          </p:nvSpPr>
          <p:spPr>
            <a:xfrm>
              <a:off x="827056" y="52013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 x 或 y 也要求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小于，整数坐标对应的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上界也要减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处理顺序与查询边界，都要跟着不等号一起检查。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模拟练习：三个重复点，等号改变了什么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782652"/>
            <a:chOff x="979425" y="24003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三个点都为 (1,1,1)。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条件是三维都≤时，f 各为多少？若 z 改为 &lt;，答案又怎样？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三维都≤：整批先插入，每点查询得到 3，减自身后 f=2。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z 改为 &lt;：整批先查询，结构为空，每点 f=0；此时不减自身。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课后习题：先判断，究竟要维护什么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09650" y="3905250"/>
            <a:ext cx="10477500" cy="1762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先读题，写清查询对象和需要保存的信息。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再看题目中的条件，怎样变成版本、位置块或多维</a:t>
            </a:r>
            <a:r>
              <a:rPr lang="zh-CN" sz="24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前缀</a:t>
            </a: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</p:spTree>
  </p:cSld>
  <p:clrMapOvr>
    <a:masterClrMapping/>
  </p:clrMapOvr>
  <p:transition p14:dur="400">
    <p:fade/>
  </p:transition>
</p:sld>
</file>

<file path=ppt/slides/slide9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习题8-1 序列：题目与输入输出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487502"/>
            <a:chOff x="979425" y="2286000"/>
            <a:chExt cx="10202925" cy="148750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4763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476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数组原值为 a。给出 m 种可能变化，每种只改变一个位置；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也可能保持原样。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选定一组位置，使它们在原序列和任意一种变化下都构成不降子序列，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求最大长度。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86710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4029027"/>
            <a:ext cx="10202418" cy="753618"/>
            <a:chOff x="979932" y="402902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402902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02902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 m、原序列，再输入 m 行 x y，表示第 x 项可能变为 y。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各行变化独立考虑，不是依次累积修改。输出最长合法子序列的长度。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5000577"/>
            <a:ext cx="10201911" cy="391209"/>
            <a:chOff x="980439" y="500057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500057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0057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全部数值、n、m 均不超过 100000；数值为正；1≤x≤n。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9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习题8-1 序列：原题样例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824800"/>
            <a:chOff x="980313" y="2647950"/>
            <a:chExt cx="5249037" cy="1824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3 4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1 2 3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1 2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2 3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2 1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762500"/>
            <a:ext cx="10202418" cy="410718"/>
            <a:chOff x="979932" y="4762500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样例每种变化下，原来的 3 个位置都仍然不降，因此答案为 3。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习题8-1 为什么不能让两端同时取极值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例如原值为 [2,4]，第 1 项可变为 4，第 2 项可变为 2。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原样 [2,4]、只改第 1 项得到 [4,4]、只改第 2 项得到 [2,2]，都不降。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虽然 hi[1]=4&gt;lo[2]=2，这两个极值却不会同时发生。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应分别检查“前项变化”和“后项变化”，得到 hi[j]≤a[i]、a[j]≤lo[i]。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习题8-1 序列：一次最多改变一个位置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91442"/>
            <a:ext cx="10477500" cy="849344"/>
            <a:chOff x="827056" y="2391442"/>
            <a:chExt cx="10477500" cy="849344"/>
          </a:xfrm>
        </p:grpSpPr>
        <p:sp>
          <p:nvSpPr>
            <p:cNvPr id="7" name="body-exercise-hint"/>
            <p:cNvSpPr/>
            <p:nvPr/>
          </p:nvSpPr>
          <p:spPr>
            <a:xfrm>
              <a:off x="827056" y="23914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一次最多改一个位置，其他位置仍是原值。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lo[i]、hi[i] 分别保存第 i 项的最小、最大可能值，也包含原值。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58267"/>
            <a:ext cx="10477500" cy="2304383"/>
            <a:chOff x="827056" y="3658267"/>
            <a:chExt cx="10477500" cy="2304383"/>
          </a:xfrm>
        </p:grpSpPr>
        <p:sp>
          <p:nvSpPr>
            <p:cNvPr id="9" name="body-exercise-answer"/>
            <p:cNvSpPr/>
            <p:nvPr/>
          </p:nvSpPr>
          <p:spPr>
            <a:xfrm>
              <a:off x="827056" y="3658267"/>
              <a:ext cx="10477500" cy="23043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j 能接在 i 前面，需要 j&lt;i，且 a[j]≤lo[i]、hi[j]≤a[i]。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dp[i] = 1 + 满足条件的最大 dp[j]。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 i 递增处理，插入点 (a[j],hi[j])，保存 dp[j]；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查询二维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(lo[i],a[i]) 的最大值。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习题8-2 动态逆序对：题目与输入输出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 1 到 n 的一个排列，依次删除 m 个指定的值。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每次删除前，求当前数组的逆序对数：i&lt;j 且 a[i]&gt;a[j] 的配对数。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 m；接着 n 行给初始排列，再用 m 行给要删除的值。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 m 行，每行对应这次删除之前的逆序对总数。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1≤n≤100000；1≤m≤50000。逆序对总数使用 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64 位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整数。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9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习题8-2 动态逆序对：原题样例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476453"/>
            <a:chOff x="980949" y="2714625"/>
            <a:chExt cx="3295776" cy="1476453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476453"/>
            <a:chOff x="4562349" y="2714625"/>
            <a:chExt cx="3295776" cy="1476453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1200228"/>
            <a:chOff x="8277099" y="2714625"/>
            <a:chExt cx="2867151" cy="1200228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4762500"/>
            <a:ext cx="10202418" cy="410718"/>
            <a:chOff x="979932" y="4762500"/>
            <a:chExt cx="10202418" cy="410718"/>
          </a:xfrm>
        </p:grpSpPr>
        <p:sp>
          <p:nvSpPr>
            <p:cNvPr id="25" name="Rectangle 25"/>
            <p:cNvSpPr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删除 5 前有 5 对；删掉 5 后只剩 (3,2)、(4,2)，所以下一次输出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习题8-2 动态逆序对：删一个数，少哪些配对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410492"/>
            <a:ext cx="10477500" cy="856583"/>
            <a:chOff x="827056" y="2410492"/>
            <a:chExt cx="10477500" cy="856583"/>
          </a:xfrm>
        </p:grpSpPr>
        <p:sp>
          <p:nvSpPr>
            <p:cNvPr id="7" name="body-exercise-hint"/>
            <p:cNvSpPr/>
            <p:nvPr/>
          </p:nvSpPr>
          <p:spPr>
            <a:xfrm>
              <a:off x="827056" y="2410492"/>
              <a:ext cx="10477500" cy="856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删除位置 p、值 v，只有包含它的逆序对会消失。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这次减少：左侧大于 v 的个数 + 右侧小于 v 的个数。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791617"/>
            <a:ext cx="10477500" cy="2106644"/>
            <a:chOff x="827056" y="3791617"/>
            <a:chExt cx="10477500" cy="2106644"/>
          </a:xfrm>
        </p:grpSpPr>
        <p:sp>
          <p:nvSpPr>
            <p:cNvPr id="9" name="body-exercise-answer"/>
            <p:cNvSpPr/>
            <p:nvPr/>
          </p:nvSpPr>
          <p:spPr>
            <a:xfrm>
              <a:off x="827056" y="3791617"/>
              <a:ext cx="10477500" cy="2106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先输出当前逆序对总数，再减去这两部分，最后删除 v。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BIT 套权值树同时限制位置和值，只统计尚未删除的元素。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其他元素之间的配对不变；总逆序对数使用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64 位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习题8-3 美味：题目与输入输出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j 道菜的评价为 a[j]。每位顾客给出 b、x、l、r。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只能从位置 [l,r] 选一道菜，使 b xor (a[j]+x) 最大。xor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表示按位异或。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 m、n 个评价值，再输入 m 行 b x l r。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输出：每位顾客一行最大美味值。菜品评价不会修改。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391209"/>
            <a:chOff x="980439" y="46481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1≤n≤200000，1≤m≤100000；0≤a[i],b,x&lt;100000；1≤l≤r≤n。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0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习题8-3 美味：原题样例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824800"/>
            <a:chOff x="980313" y="2647950"/>
            <a:chExt cx="5249037" cy="18248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1 2 3 4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1 4 1 4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3 2 3 3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4 1 2 4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1253300"/>
            <a:chOff x="6657213" y="2647950"/>
            <a:chExt cx="4487037" cy="12533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9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7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6 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762500"/>
            <a:ext cx="10202418" cy="410718"/>
            <a:chOff x="979932" y="4762500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第一问 b=1、x=4，选 a=4 得到 1 xor 8=9；注意先加法，再异或。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习题8-3 先试一个加法进位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a=3、x=1。二进制 011+001=100，高位也跟着改变。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如果试选 y=a+x 的范围 [4,7]，原数 a 就必须在 [3,6]。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查询位置区间里的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频数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树，判断 [3,6] 是否有候选，就能检验这次试选。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每试一位都先换回 a 的数值区间，再查是否存在，异或贪心才不会漏掉进位。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习题8-3 美味：加法会进位，怎样继续按位贪心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91442"/>
            <a:ext cx="10477500" cy="894683"/>
            <a:chOff x="827056" y="2391442"/>
            <a:chExt cx="10477500" cy="894683"/>
          </a:xfrm>
        </p:grpSpPr>
        <p:sp>
          <p:nvSpPr>
            <p:cNvPr id="7" name="body-exercise-hint"/>
            <p:cNvSpPr/>
            <p:nvPr/>
          </p:nvSpPr>
          <p:spPr>
            <a:xfrm>
              <a:off x="827056" y="2391442"/>
              <a:ext cx="10477500" cy="8946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目标是最大化 b xor (a+x)。令 y=a+x，从高位试选 y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加法会进位，不能直接对原来的 a 选择相反位。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782092"/>
            <a:ext cx="10477500" cy="2123408"/>
            <a:chOff x="827056" y="3782092"/>
            <a:chExt cx="10477500" cy="2123408"/>
          </a:xfrm>
        </p:grpSpPr>
        <p:sp>
          <p:nvSpPr>
            <p:cNvPr id="9" name="body-exercise-answer"/>
            <p:cNvSpPr/>
            <p:nvPr/>
          </p:nvSpPr>
          <p:spPr>
            <a:xfrm>
              <a:off x="827056" y="3782092"/>
              <a:ext cx="10477500" cy="21234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试选的 y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对应值域 [L,R]，换回 a 就是 [L−x,R−x]。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root[r]−root[l-1] 查询这个范围是否存在元素。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若有，就保留让异或结果为 1 的当前位；否则改选另一位。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下一位继续细分，始终保证范围内还有候选菜品。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习题8-4 人行步道：题目与输入输出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给出有向带权图，按输入顺序给边编号。选一条路径，使经过的边编号和边权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递增，求最多经过多少条边。可重访顶点，允许重边、自环与不连通。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 m，接着 m 行 u v w，表示一条从 u 到 v、权重为 w 的边。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输出：符合条件的最长路径的边数。选取的边不必在输入中连续。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1≤n,m≤100000；1≤u,v≤n；0≤w≤100000。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0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习题8-4 人行步道：原题样例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762500"/>
            <a:ext cx="10202418" cy="410718"/>
            <a:chOff x="979932" y="4762500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样例选第 2、3 条边：1→2→3，权重 1→2，共 2 条，不能再接编号 1 的边。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习题8-4 人行步道：终点相同，末边权也要记录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91442"/>
            <a:ext cx="10477500" cy="849344"/>
            <a:chOff x="827056" y="2391442"/>
            <a:chExt cx="10477500" cy="849344"/>
          </a:xfrm>
        </p:grpSpPr>
        <p:sp>
          <p:nvSpPr>
            <p:cNvPr id="7" name="body-exercise-hint"/>
            <p:cNvSpPr/>
            <p:nvPr/>
          </p:nvSpPr>
          <p:spPr>
            <a:xfrm>
              <a:off x="827056" y="23914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路径的边编号与边权都要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递增。按输入顺序处理边，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之前处理过的状态已经满足编号条件，还需限制末边权。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86842"/>
            <a:ext cx="10477500" cy="2256758"/>
            <a:chOff x="827056" y="3686842"/>
            <a:chExt cx="10477500" cy="2256758"/>
          </a:xfrm>
        </p:grpSpPr>
        <p:sp>
          <p:nvSpPr>
            <p:cNvPr id="9" name="body-exercise-answer"/>
            <p:cNvSpPr/>
            <p:nvPr/>
          </p:nvSpPr>
          <p:spPr>
            <a:xfrm>
              <a:off x="827056" y="3686842"/>
              <a:ext cx="10477500" cy="22567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处理 u→v、权重 w：查询终点 u、末边权&lt;w 的最长长度，再加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把结果更新到 best[v,w]，与原值取最大。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每个顶点维护一棵按末边权查询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最大值的树。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先查询再更新，最后取所有状态的最大值；相同边权不能衔接。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习题8-5 动态排名：题目与输入输出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给定整数数组，交替进行单点修改和区间第 k 小查询。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每次查询使用前面所有修改之后的当前数组，重复值仍分别占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名次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1096518"/>
            <a:chOff x="979932" y="3324177"/>
            <a:chExt cx="10202418" cy="10965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 m、初值；接着 m 行操作。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 l r k：查询 [l,r] 的第 k 小；C x y：把 a[x] 改为 y。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 Q 操作输出一行，C 操作不输出。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38627"/>
            <a:ext cx="10201911" cy="391209"/>
            <a:chOff x="980439" y="46386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386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386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1≤n,m≤100000；0≤a[i],y≤10⁹；区间、位置与 k 都保证合法。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0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习题8-5 动态排名：原题样例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9" name="Rectangle 9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313" y="2647950"/>
            <a:ext cx="5249037" cy="1539050"/>
            <a:chOff x="980313" y="2647950"/>
            <a:chExt cx="5249037" cy="1539050"/>
          </a:xfrm>
        </p:grpSpPr>
        <p:sp>
          <p:nvSpPr>
            <p:cNvPr id="12" name="Rectangle 12"/>
            <p:cNvSpPr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3 2 1 4 7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 1 4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 2 6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 2 5 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4762500"/>
            <a:ext cx="10202418" cy="410718"/>
            <a:chOff x="979932" y="4762500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 [3,2,1,4] 第 3 小为 3；改成 a[2]=6 后，[6,1,4,7] 第 3 小为 6。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习题8-5 动态排名：只保留改值和第 k 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439067"/>
            <a:ext cx="10477500" cy="849344"/>
            <a:chOff x="827056" y="2439067"/>
            <a:chExt cx="10477500" cy="849344"/>
          </a:xfrm>
        </p:grpSpPr>
        <p:sp>
          <p:nvSpPr>
            <p:cNvPr id="7" name="body-exercise-hint"/>
            <p:cNvSpPr/>
            <p:nvPr/>
          </p:nvSpPr>
          <p:spPr>
            <a:xfrm>
              <a:off x="827056" y="24390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这里保留例8-3 的两类操作：改单点、查询区间第 k 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先收集所有初值和修改值，准备统一值表。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782092"/>
            <a:ext cx="10477500" cy="2106644"/>
            <a:chOff x="827056" y="3782092"/>
            <a:chExt cx="10477500" cy="2106644"/>
          </a:xfrm>
        </p:grpSpPr>
        <p:sp>
          <p:nvSpPr>
            <p:cNvPr id="9" name="body-exercise-answer"/>
            <p:cNvSpPr/>
            <p:nvPr/>
          </p:nvSpPr>
          <p:spPr>
            <a:xfrm>
              <a:off x="827056" y="3782092"/>
              <a:ext cx="10477500" cy="2106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修改：包含该位置的各个 BIT 块，都删旧值、加新值。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查询：收集两个位置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的正负根组，一起统计左侧数量。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左边够 k 个就向左，否则扣掉左侧数量再向右。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一次操作 O(log n · log V)，最后将叶子排名映回原值。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习题8-6 任务查询系统：题目与输入输出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每个任务 (s,e,p) 在第 s 秒到第 e 秒运行，优先级为 p。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给定时刻 x，求运行任务中，优先级最小的 k 个的优先级之和。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当时不足 k 个任务，就全部取走。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1096518"/>
            <a:chOff x="979932" y="3676602"/>
            <a:chExt cx="10202418" cy="10965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输入：m n、m 行 s e p，再输入 n 行 x a b c。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 = 1 + (a×pre+b) mod c；pre 初始为 1，之后等于上一问答案。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每问输出一行优先级和，查询必须按输入顺序解码。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991052"/>
            <a:ext cx="10201911" cy="715059"/>
            <a:chOff x="980439" y="4991052"/>
            <a:chExt cx="10201911" cy="715059"/>
          </a:xfrm>
        </p:grpSpPr>
        <p:sp>
          <p:nvSpPr>
            <p:cNvPr id="13" name="Rectangle 13"/>
            <p:cNvSpPr/>
            <p:nvPr/>
          </p:nvSpPr>
          <p:spPr>
            <a:xfrm>
              <a:off x="990600" y="4991052"/>
              <a:ext cx="10191750" cy="7048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991052"/>
              <a:ext cx="10191750" cy="7048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1≤m,n,c≤100000；0≤a,b≤100000；1≤s≤e≤n；1≤p≤10⁷。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x 是 1 到 n 的一个排列。累加和与解码乘法使用 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64 位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整数。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习题8-6 任务查询系统：原题样例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200228"/>
            <a:chOff x="980949" y="2714625"/>
            <a:chExt cx="3295776" cy="1200228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1 3 2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200228"/>
            <a:chOff x="4562349" y="2714625"/>
            <a:chExt cx="3295776" cy="1200228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3 1 3 2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1 1 3 4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2 2 4 3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924003"/>
            <a:chOff x="8277099" y="2714625"/>
            <a:chExt cx="2867151" cy="92400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11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4762500"/>
            <a:ext cx="10202418" cy="410718"/>
            <a:chOff x="979932" y="4762500"/>
            <a:chExt cx="10202418" cy="410718"/>
          </a:xfrm>
        </p:grpSpPr>
        <p:sp>
          <p:nvSpPr>
            <p:cNvPr id="25" name="Rectangle 25"/>
            <p:cNvSpPr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1 问 k=1、答案 2；第 2 问用 pre=2 得 k=2，时刻 1 取 2+6=8。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习题8-6 任务结束的那一秒，还在运行吗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例如任务 (s,e,p)=(1,2,6)，第 1 秒、第 2 秒都在运行。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时间 1：加入优先级 6；时间 3：删除优先级 6。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同一时刻的事件全部执行完，再把根保存为该时刻的版本。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查询时刻 2 要读 root[2]。这些版本按时间排列，不再表示数组的前几项。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习题8-6 任务查询系统：每一秒保存一版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72392"/>
            <a:ext cx="10477500" cy="856583"/>
            <a:chOff x="827056" y="2372392"/>
            <a:chExt cx="10477500" cy="856583"/>
          </a:xfrm>
        </p:grpSpPr>
        <p:sp>
          <p:nvSpPr>
            <p:cNvPr id="7" name="body-exercise-hint"/>
            <p:cNvSpPr/>
            <p:nvPr/>
          </p:nvSpPr>
          <p:spPr>
            <a:xfrm>
              <a:off x="827056" y="2372392"/>
              <a:ext cx="10477500" cy="856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任务在 [s,e] 都有效：在 s 时加入优先级，在 e+1 时删除。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按时间建立版本，结点同时保存任务数 count 与优先级总和 sum。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77317"/>
            <a:ext cx="10477500" cy="2256758"/>
            <a:chOff x="827056" y="3677317"/>
            <a:chExt cx="10477500" cy="2256758"/>
          </a:xfrm>
        </p:grpSpPr>
        <p:sp>
          <p:nvSpPr>
            <p:cNvPr id="9" name="body-exercise-answer"/>
            <p:cNvSpPr/>
            <p:nvPr/>
          </p:nvSpPr>
          <p:spPr>
            <a:xfrm>
              <a:off x="827056" y="3677317"/>
              <a:ext cx="10477500" cy="22567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查询时刻 x 的前 k 小优先级之和：左侧数量够，就往左找。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左侧不够，就先加左侧 sum，再往右取剩余数量。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 超过当时全部任务数，直接返回该版本总和。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 的解码依赖上一问答案，必须按输入顺序回答。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习题8-7 中值：题目与输入输出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序列 s 从 0 开始编号。每问从 [a,b] 选左端点，从 [c,d] 选右端点。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求合法子区间中的最大中位数。偶数长度取靠右的中间值，且 a&lt;b&lt;c&lt;d。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1096518"/>
            <a:chOff x="979932" y="3324177"/>
            <a:chExt cx="10202418" cy="10965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输入：n，n 行数值，Q，再输入 Q 行四个整数。令上一答案为 x，首问 x=0。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四个输入分别加 x、对 n 取模，再排序，得到真正的 a、b、c、d。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每问输出最大的中位数，输入保证解码后的端点合法。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38627"/>
            <a:ext cx="10201911" cy="391209"/>
            <a:chOff x="980439" y="46386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386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386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1≤n≤20000；Q≤25000；1≤s[i]≤10⁹。位置编号从 0 开始。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习题8-7 中值：原题样例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476453"/>
            <a:chOff x="980949" y="2714625"/>
            <a:chExt cx="3295776" cy="1476453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170337785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271451044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22430280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969056313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476453"/>
            <a:chOff x="4562349" y="2714625"/>
            <a:chExt cx="3295776" cy="1476453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206452321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3 1 0 2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2 3 1 4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3 1 4 0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924003"/>
            <a:chOff x="8277099" y="2714625"/>
            <a:chExt cx="2867151" cy="92400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271451044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271451044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969056313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4762500"/>
            <a:ext cx="10202418" cy="410718"/>
            <a:chOff x="979932" y="4762500"/>
            <a:chExt cx="10202418" cy="410718"/>
          </a:xfrm>
        </p:grpSpPr>
        <p:sp>
          <p:nvSpPr>
            <p:cNvPr id="25" name="Rectangle 25"/>
            <p:cNvSpPr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首问解码为 [0,1] 与 [2,3]；取位置 [1,3]，上中位数为 271451044。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习题8-7 上中位数，为何对应标记和非负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用阈值 x=5 检验 [1,5,8,9]：标记是 [−1,+1,+1,+1]，和为 2。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偶数长度取较大的中间值；恰有一半元素≥x 时也符合，标记和可以等于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[1,2,5,6] 的上中位数是 5，标记和恰好为 0。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若改成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要求标记和&gt;0，就会错误排除这个合法区间。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习题8-7 两端自由选，中间一段必须带上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a=0、b=1、c=3、d=4。下方是对某个阈值 x 得到的 ±1 标记。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980313" y="2905125"/>
            <a:ext cx="10202037" cy="2443925"/>
            <a:chOff x="980313" y="2905125"/>
            <a:chExt cx="10202037" cy="2443925"/>
          </a:xfrm>
        </p:grpSpPr>
        <p:grpSp>
          <p:nvGrpSpPr>
            <p:cNvPr id="44" name="Group 44"/>
            <p:cNvGrpSpPr/>
            <p:nvPr/>
          </p:nvGrpSpPr>
          <p:grpSpPr>
            <a:xfrm>
              <a:off x="3429000" y="2905125"/>
              <a:ext cx="6638925" cy="801243"/>
              <a:chOff x="3429000" y="2905125"/>
              <a:chExt cx="6638925" cy="801243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3429000" y="3190875"/>
                <a:ext cx="1304925" cy="495300"/>
              </a:xfrm>
              <a:prstGeom prst="rect">
                <a:avLst/>
              </a:prstGeom>
              <a:solidFill>
                <a:srgbClr val="F2F6F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12" name="Group 12"/>
              <p:cNvGrpSpPr/>
              <p:nvPr/>
            </p:nvGrpSpPr>
            <p:grpSpPr>
              <a:xfrm>
                <a:off x="3429000" y="3295650"/>
                <a:ext cx="1304925" cy="410718"/>
                <a:chOff x="3429000" y="3295650"/>
                <a:chExt cx="1304925" cy="410718"/>
              </a:xfrm>
            </p:grpSpPr>
            <p:sp>
              <p:nvSpPr>
                <p:cNvPr id="10" name="Rectangle 10"/>
                <p:cNvSpPr/>
                <p:nvPr/>
              </p:nvSpPr>
              <p:spPr>
                <a:xfrm>
                  <a:off x="3429000" y="3295650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1" name="TextBox 11"/>
                <p:cNvSpPr txBox="1"/>
                <p:nvPr/>
              </p:nvSpPr>
              <p:spPr>
                <a:xfrm>
                  <a:off x="3429000" y="3295650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-1</a:t>
                  </a:r>
                </a:p>
              </p:txBody>
            </p:sp>
          </p:grpSp>
          <p:grpSp>
            <p:nvGrpSpPr>
              <p:cNvPr id="15" name="Group 15"/>
              <p:cNvGrpSpPr/>
              <p:nvPr/>
            </p:nvGrpSpPr>
            <p:grpSpPr>
              <a:xfrm>
                <a:off x="3429000" y="2905125"/>
                <a:ext cx="1304925" cy="337376"/>
                <a:chOff x="3429000" y="2905125"/>
                <a:chExt cx="1304925" cy="337376"/>
              </a:xfrm>
            </p:grpSpPr>
            <p:sp>
              <p:nvSpPr>
                <p:cNvPr id="13" name="Rectangle 13"/>
                <p:cNvSpPr/>
                <p:nvPr/>
              </p:nvSpPr>
              <p:spPr>
                <a:xfrm>
                  <a:off x="3429000" y="2905125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4" name="TextBox 14"/>
                <p:cNvSpPr txBox="1"/>
                <p:nvPr/>
              </p:nvSpPr>
              <p:spPr>
                <a:xfrm>
                  <a:off x="3429000" y="2905125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0</a:t>
                  </a:r>
                </a:p>
              </p:txBody>
            </p:sp>
          </p:grpSp>
          <p:sp>
            <p:nvSpPr>
              <p:cNvPr id="16" name="Rectangle 16"/>
              <p:cNvSpPr/>
              <p:nvPr/>
            </p:nvSpPr>
            <p:spPr>
              <a:xfrm>
                <a:off x="4762500" y="3190875"/>
                <a:ext cx="1304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19" name="Group 19"/>
              <p:cNvGrpSpPr/>
              <p:nvPr/>
            </p:nvGrpSpPr>
            <p:grpSpPr>
              <a:xfrm>
                <a:off x="4762500" y="3295650"/>
                <a:ext cx="1304925" cy="410718"/>
                <a:chOff x="4762500" y="3295650"/>
                <a:chExt cx="1304925" cy="410718"/>
              </a:xfrm>
            </p:grpSpPr>
            <p:sp>
              <p:nvSpPr>
                <p:cNvPr id="17" name="Rectangle 17"/>
                <p:cNvSpPr/>
                <p:nvPr/>
              </p:nvSpPr>
              <p:spPr>
                <a:xfrm>
                  <a:off x="4762500" y="3295650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18" name="TextBox 18"/>
                <p:cNvSpPr txBox="1"/>
                <p:nvPr/>
              </p:nvSpPr>
              <p:spPr>
                <a:xfrm>
                  <a:off x="4762500" y="3295650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grpSp>
            <p:nvGrpSpPr>
              <p:cNvPr id="22" name="Group 22"/>
              <p:cNvGrpSpPr/>
              <p:nvPr/>
            </p:nvGrpSpPr>
            <p:grpSpPr>
              <a:xfrm>
                <a:off x="4762500" y="2905125"/>
                <a:ext cx="1304925" cy="337376"/>
                <a:chOff x="4762500" y="2905125"/>
                <a:chExt cx="1304925" cy="337376"/>
              </a:xfrm>
            </p:grpSpPr>
            <p:sp>
              <p:nvSpPr>
                <p:cNvPr id="20" name="Rectangle 20"/>
                <p:cNvSpPr/>
                <p:nvPr/>
              </p:nvSpPr>
              <p:spPr>
                <a:xfrm>
                  <a:off x="4762500" y="2905125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1" name="TextBox 21"/>
                <p:cNvSpPr txBox="1"/>
                <p:nvPr/>
              </p:nvSpPr>
              <p:spPr>
                <a:xfrm>
                  <a:off x="4762500" y="2905125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sp>
            <p:nvSpPr>
              <p:cNvPr id="23" name="Rectangle 23"/>
              <p:cNvSpPr/>
              <p:nvPr/>
            </p:nvSpPr>
            <p:spPr>
              <a:xfrm>
                <a:off x="6096000" y="3190875"/>
                <a:ext cx="1304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26" name="Group 26"/>
              <p:cNvGrpSpPr/>
              <p:nvPr/>
            </p:nvGrpSpPr>
            <p:grpSpPr>
              <a:xfrm>
                <a:off x="6096000" y="3295650"/>
                <a:ext cx="1304925" cy="410718"/>
                <a:chOff x="6096000" y="3295650"/>
                <a:chExt cx="1304925" cy="410718"/>
              </a:xfrm>
            </p:grpSpPr>
            <p:sp>
              <p:nvSpPr>
                <p:cNvPr id="24" name="Rectangle 24"/>
                <p:cNvSpPr/>
                <p:nvPr/>
              </p:nvSpPr>
              <p:spPr>
                <a:xfrm>
                  <a:off x="6096000" y="3295650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5" name="TextBox 25"/>
                <p:cNvSpPr txBox="1"/>
                <p:nvPr/>
              </p:nvSpPr>
              <p:spPr>
                <a:xfrm>
                  <a:off x="6096000" y="3295650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-1</a:t>
                  </a:r>
                </a:p>
              </p:txBody>
            </p:sp>
          </p:grpSp>
          <p:grpSp>
            <p:nvGrpSpPr>
              <p:cNvPr id="29" name="Group 29"/>
              <p:cNvGrpSpPr/>
              <p:nvPr/>
            </p:nvGrpSpPr>
            <p:grpSpPr>
              <a:xfrm>
                <a:off x="6096000" y="2905125"/>
                <a:ext cx="1304925" cy="337376"/>
                <a:chOff x="6096000" y="2905125"/>
                <a:chExt cx="1304925" cy="337376"/>
              </a:xfrm>
            </p:grpSpPr>
            <p:sp>
              <p:nvSpPr>
                <p:cNvPr id="27" name="Rectangle 27"/>
                <p:cNvSpPr/>
                <p:nvPr/>
              </p:nvSpPr>
              <p:spPr>
                <a:xfrm>
                  <a:off x="6096000" y="2905125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28" name="TextBox 28"/>
                <p:cNvSpPr txBox="1"/>
                <p:nvPr/>
              </p:nvSpPr>
              <p:spPr>
                <a:xfrm>
                  <a:off x="6096000" y="2905125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2</a:t>
                  </a:r>
                </a:p>
              </p:txBody>
            </p:sp>
          </p:grpSp>
          <p:sp>
            <p:nvSpPr>
              <p:cNvPr id="30" name="Rectangle 30"/>
              <p:cNvSpPr/>
              <p:nvPr/>
            </p:nvSpPr>
            <p:spPr>
              <a:xfrm>
                <a:off x="7429500" y="3190875"/>
                <a:ext cx="1304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33" name="Group 33"/>
              <p:cNvGrpSpPr/>
              <p:nvPr/>
            </p:nvGrpSpPr>
            <p:grpSpPr>
              <a:xfrm>
                <a:off x="7429500" y="3295650"/>
                <a:ext cx="1304925" cy="410718"/>
                <a:chOff x="7429500" y="3295650"/>
                <a:chExt cx="1304925" cy="410718"/>
              </a:xfrm>
            </p:grpSpPr>
            <p:sp>
              <p:nvSpPr>
                <p:cNvPr id="31" name="Rectangle 31"/>
                <p:cNvSpPr/>
                <p:nvPr/>
              </p:nvSpPr>
              <p:spPr>
                <a:xfrm>
                  <a:off x="7429500" y="3295650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2" name="TextBox 32"/>
                <p:cNvSpPr txBox="1"/>
                <p:nvPr/>
              </p:nvSpPr>
              <p:spPr>
                <a:xfrm>
                  <a:off x="7429500" y="3295650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grpSp>
            <p:nvGrpSpPr>
              <p:cNvPr id="36" name="Group 36"/>
              <p:cNvGrpSpPr/>
              <p:nvPr/>
            </p:nvGrpSpPr>
            <p:grpSpPr>
              <a:xfrm>
                <a:off x="7429500" y="2905125"/>
                <a:ext cx="1304925" cy="337376"/>
                <a:chOff x="7429500" y="2905125"/>
                <a:chExt cx="1304925" cy="337376"/>
              </a:xfrm>
            </p:grpSpPr>
            <p:sp>
              <p:nvSpPr>
                <p:cNvPr id="34" name="Rectangle 34"/>
                <p:cNvSpPr/>
                <p:nvPr/>
              </p:nvSpPr>
              <p:spPr>
                <a:xfrm>
                  <a:off x="7429500" y="2905125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5" name="TextBox 35"/>
                <p:cNvSpPr txBox="1"/>
                <p:nvPr/>
              </p:nvSpPr>
              <p:spPr>
                <a:xfrm>
                  <a:off x="7429500" y="2905125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3</a:t>
                  </a:r>
                </a:p>
              </p:txBody>
            </p:sp>
          </p:grpSp>
          <p:sp>
            <p:nvSpPr>
              <p:cNvPr id="37" name="Rectangle 37"/>
              <p:cNvSpPr/>
              <p:nvPr/>
            </p:nvSpPr>
            <p:spPr>
              <a:xfrm>
                <a:off x="8763000" y="3190875"/>
                <a:ext cx="1304925" cy="495300"/>
              </a:xfrm>
              <a:prstGeom prst="rect">
                <a:avLst/>
              </a:prstGeom>
              <a:solidFill>
                <a:srgbClr val="167DA8"/>
              </a:solidFill>
              <a:ln w="9525">
                <a:solidFill>
                  <a:srgbClr val="CED8E4"/>
                </a:solidFill>
              </a:ln>
            </p:spPr>
          </p:sp>
          <p:grpSp>
            <p:nvGrpSpPr>
              <p:cNvPr id="40" name="Group 40"/>
              <p:cNvGrpSpPr/>
              <p:nvPr/>
            </p:nvGrpSpPr>
            <p:grpSpPr>
              <a:xfrm>
                <a:off x="8763000" y="3295650"/>
                <a:ext cx="1304925" cy="410718"/>
                <a:chOff x="8763000" y="3295650"/>
                <a:chExt cx="1304925" cy="410718"/>
              </a:xfrm>
            </p:grpSpPr>
            <p:sp>
              <p:nvSpPr>
                <p:cNvPr id="38" name="Rectangle 38"/>
                <p:cNvSpPr/>
                <p:nvPr/>
              </p:nvSpPr>
              <p:spPr>
                <a:xfrm>
                  <a:off x="8763000" y="3295650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39" name="TextBox 39"/>
                <p:cNvSpPr txBox="1"/>
                <p:nvPr/>
              </p:nvSpPr>
              <p:spPr>
                <a:xfrm>
                  <a:off x="8763000" y="3295650"/>
                  <a:ext cx="1304925" cy="4000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2100" dirty="0">
                      <a:solidFill>
                        <a:srgbClr val="FFFFFF"/>
                      </a:solidFill>
                      <a:latin typeface="Consolas"/>
                      <a:ea typeface="Microsoft YaHei"/>
                      <a:cs typeface="Consolas"/>
                    </a:rPr>
                    <a:t>1</a:t>
                  </a:r>
                </a:p>
              </p:txBody>
            </p:sp>
          </p:grpSp>
          <p:grpSp>
            <p:nvGrpSpPr>
              <p:cNvPr id="43" name="Group 43"/>
              <p:cNvGrpSpPr/>
              <p:nvPr/>
            </p:nvGrpSpPr>
            <p:grpSpPr>
              <a:xfrm>
                <a:off x="8763000" y="2905125"/>
                <a:ext cx="1304925" cy="337376"/>
                <a:chOff x="8763000" y="2905125"/>
                <a:chExt cx="1304925" cy="337376"/>
              </a:xfrm>
            </p:grpSpPr>
            <p:sp>
              <p:nvSpPr>
                <p:cNvPr id="41" name="Rectangle 41"/>
                <p:cNvSpPr/>
                <p:nvPr/>
              </p:nvSpPr>
              <p:spPr>
                <a:xfrm>
                  <a:off x="8763000" y="2905125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</p:sp>
            <p:sp>
              <p:nvSpPr>
                <p:cNvPr id="42" name="TextBox 42"/>
                <p:cNvSpPr txBox="1"/>
                <p:nvPr/>
              </p:nvSpPr>
              <p:spPr>
                <a:xfrm>
                  <a:off x="8763000" y="2905125"/>
                  <a:ext cx="1304925" cy="3286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US" sz="1720" dirty="0">
                      <a:solidFill>
                        <a:srgbClr val="172B49"/>
                      </a:solidFill>
                      <a:latin typeface="Consolas"/>
                      <a:ea typeface="Microsoft YaHei"/>
                      <a:cs typeface="Consolas"/>
                    </a:rPr>
                    <a:t>4</a:t>
                  </a:r>
                </a:p>
              </p:txBody>
            </p:sp>
          </p:grpSp>
        </p:grpSp>
        <p:sp>
          <p:nvSpPr>
            <p:cNvPr id="45" name="Freeform 45"/>
            <p:cNvSpPr/>
            <p:nvPr/>
          </p:nvSpPr>
          <p:spPr>
            <a:xfrm>
              <a:off x="3429000" y="4000500"/>
              <a:ext cx="2638425" cy="9525"/>
            </a:xfrm>
            <a:custGeom>
              <a:avLst/>
              <a:gdLst/>
              <a:ahLst/>
              <a:cxnLst/>
              <a:rect l="l" t="t" r="r" b="b"/>
              <a:pathLst>
                <a:path w="2638425" h="9525">
                  <a:moveTo>
                    <a:pt x="0" y="0"/>
                  </a:moveTo>
                  <a:lnTo>
                    <a:pt x="2638425" y="0"/>
                  </a:lnTo>
                </a:path>
              </a:pathLst>
            </a:custGeom>
            <a:noFill/>
            <a:ln w="28575">
              <a:solidFill>
                <a:srgbClr val="244D87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3238500" y="4191000"/>
              <a:ext cx="3019425" cy="366712"/>
              <a:chOff x="3238500" y="4191000"/>
              <a:chExt cx="3019425" cy="366712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238500" y="4191000"/>
                <a:ext cx="301942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3238500" y="4191000"/>
                <a:ext cx="301942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左段取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最大后缀</a:t>
                </a:r>
              </a:p>
            </p:txBody>
          </p:sp>
        </p:grpSp>
        <p:sp>
          <p:nvSpPr>
            <p:cNvPr id="49" name="Freeform 49"/>
            <p:cNvSpPr/>
            <p:nvPr/>
          </p:nvSpPr>
          <p:spPr>
            <a:xfrm>
              <a:off x="6096000" y="4000500"/>
              <a:ext cx="1304925" cy="9525"/>
            </a:xfrm>
            <a:custGeom>
              <a:avLst/>
              <a:gdLst/>
              <a:ahLst/>
              <a:cxnLst/>
              <a:rect l="l" t="t" r="r" b="b"/>
              <a:pathLst>
                <a:path w="1304925" h="9525">
                  <a:moveTo>
                    <a:pt x="0" y="0"/>
                  </a:moveTo>
                  <a:lnTo>
                    <a:pt x="1304925" y="0"/>
                  </a:lnTo>
                </a:path>
              </a:pathLst>
            </a:custGeom>
            <a:noFill/>
            <a:ln w="28575">
              <a:solidFill>
                <a:srgbClr val="244D87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5905500" y="4191000"/>
              <a:ext cx="1685925" cy="366712"/>
              <a:chOff x="5905500" y="4191000"/>
              <a:chExt cx="1685925" cy="366712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5905500" y="4191000"/>
                <a:ext cx="168592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5905500" y="4191000"/>
                <a:ext cx="168592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中间必选</a:t>
                </a:r>
              </a:p>
            </p:txBody>
          </p:sp>
        </p:grpSp>
        <p:sp>
          <p:nvSpPr>
            <p:cNvPr id="53" name="Freeform 53"/>
            <p:cNvSpPr/>
            <p:nvPr/>
          </p:nvSpPr>
          <p:spPr>
            <a:xfrm>
              <a:off x="7429500" y="4000500"/>
              <a:ext cx="2638425" cy="9525"/>
            </a:xfrm>
            <a:custGeom>
              <a:avLst/>
              <a:gdLst/>
              <a:ahLst/>
              <a:cxnLst/>
              <a:rect l="l" t="t" r="r" b="b"/>
              <a:pathLst>
                <a:path w="2638425" h="9525">
                  <a:moveTo>
                    <a:pt x="0" y="0"/>
                  </a:moveTo>
                  <a:lnTo>
                    <a:pt x="2638425" y="0"/>
                  </a:lnTo>
                </a:path>
              </a:pathLst>
            </a:custGeom>
            <a:noFill/>
            <a:ln w="28575">
              <a:solidFill>
                <a:srgbClr val="244D87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7239000" y="4191000"/>
              <a:ext cx="3019425" cy="366712"/>
              <a:chOff x="7239000" y="4191000"/>
              <a:chExt cx="3019425" cy="366712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7239000" y="4191000"/>
                <a:ext cx="301942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7239000" y="4191000"/>
                <a:ext cx="301942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右段取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最大前缀</a:t>
                </a:r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980313" y="4953000"/>
              <a:ext cx="10202037" cy="396050"/>
              <a:chOff x="980313" y="4953000"/>
              <a:chExt cx="10202037" cy="396050"/>
            </a:xfrm>
          </p:grpSpPr>
          <p:sp>
            <p:nvSpPr>
              <p:cNvPr id="57" name="Rectangle 57"/>
              <p:cNvSpPr/>
              <p:nvPr/>
            </p:nvSpPr>
            <p:spPr>
              <a:xfrm>
                <a:off x="990600" y="4953000"/>
                <a:ext cx="101917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990600" y="4953000"/>
                <a:ext cx="101917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这里取位置 [1,4]：左段 +1，中间 −1，右段 +2，总和为 2≥0。</a:t>
                </a:r>
              </a:p>
            </p:txBody>
          </p:sp>
        </p:grpSp>
      </p:grpSp>
      <p:sp>
        <p:nvSpPr>
          <p:cNvPr id="61" name="Freeform 61"/>
          <p:cNvSpPr/>
          <p:nvPr/>
        </p:nvSpPr>
        <p:spPr>
          <a:xfrm>
            <a:off x="990600" y="532447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4" name="Group 64"/>
          <p:cNvGrpSpPr/>
          <p:nvPr/>
        </p:nvGrpSpPr>
        <p:grpSpPr>
          <a:xfrm>
            <a:off x="980313" y="5476875"/>
            <a:ext cx="10202037" cy="719900"/>
            <a:chOff x="980313" y="5476875"/>
            <a:chExt cx="10202037" cy="719900"/>
          </a:xfrm>
        </p:grpSpPr>
        <p:sp>
          <p:nvSpPr>
            <p:cNvPr id="62" name="Rectangle 62"/>
            <p:cNvSpPr/>
            <p:nvPr/>
          </p:nvSpPr>
          <p:spPr>
            <a:xfrm>
              <a:off x="990600" y="5476875"/>
              <a:ext cx="10191750" cy="7096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3" name="TextBox 63"/>
            <p:cNvSpPr txBox="1"/>
            <p:nvPr/>
          </p:nvSpPr>
          <p:spPr>
            <a:xfrm>
              <a:off x="990600" y="5476875"/>
              <a:ext cx="10191750" cy="709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左端点在左段内选择，所以取后缀；右端点在右段内选择，所以取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中间全部保留。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习题8-7 中值：把中位数条件改成区间和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362867"/>
            <a:ext cx="10477500" cy="849344"/>
            <a:chOff x="827056" y="2362867"/>
            <a:chExt cx="10477500" cy="849344"/>
          </a:xfrm>
        </p:grpSpPr>
        <p:sp>
          <p:nvSpPr>
            <p:cNvPr id="7" name="body-exercise-hint"/>
            <p:cNvSpPr/>
            <p:nvPr/>
          </p:nvSpPr>
          <p:spPr>
            <a:xfrm>
              <a:off x="827056" y="23628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二分候选中位数 x：值≥x 记为 +1，其余记为 −1。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原题取上中位数，区间标记和≥0，就表示中位数至少为 x。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58267"/>
            <a:ext cx="10477500" cy="2294858"/>
            <a:chOff x="827056" y="3658267"/>
            <a:chExt cx="10477500" cy="2294858"/>
          </a:xfrm>
        </p:grpSpPr>
        <p:sp>
          <p:nvSpPr>
            <p:cNvPr id="9" name="body-exercise-answer"/>
            <p:cNvSpPr/>
            <p:nvPr/>
          </p:nvSpPr>
          <p:spPr>
            <a:xfrm>
              <a:off x="827056" y="3658267"/>
              <a:ext cx="10477500" cy="2294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左端点在 [a,b]、右端点在 [c,d]，且 a&lt;b&lt;c&lt;d。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最大合法和 = [a,b]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最大后缀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+ [b+1,c−1] 总和 + [c,d]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若最大和≥0，就存在可行区间。按阈值建立版本，保存三种信息。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每问先按上一答案解码并排序端点；在一个阈值版本内检查可行性。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习题8-8 混合果汁：题目与输入输出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每种果汁有美味度 d、每升价格 p、单瓶使用上限 l。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小朋友预算 g，要至少 L 升。混合美味度取所用种类中最小的 d，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求预算、体积和用量都符合要求时，混合美味度的最大值。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1096518"/>
            <a:chOff x="979932" y="3676602"/>
            <a:chExt cx="10202418" cy="10965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 m；n 行 d p l；再输入 m 行 g L。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每个小朋友独立配制一瓶，最后一种可以只取部分体积。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每问输出最大美味度，若体积或预算无法满足，输出 −1。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991052"/>
            <a:ext cx="10201911" cy="391209"/>
            <a:chOff x="980439" y="49910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9910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9910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1≤n,m,d,p,l≤100000；1≤g,L≤10¹⁸。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习题8-8 混合果汁：原题样例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200228"/>
            <a:chOff x="980949" y="2714625"/>
            <a:chExt cx="3295776" cy="1200228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1 3 5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3 2 5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200228"/>
            <a:chOff x="4562349" y="2714625"/>
            <a:chExt cx="3295776" cy="1200228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10 10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20 10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1200228"/>
            <a:chOff x="8277099" y="2714625"/>
            <a:chExt cx="2867151" cy="1200228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4762500"/>
            <a:ext cx="10202418" cy="753618"/>
            <a:chOff x="979932" y="4762500"/>
            <a:chExt cx="10202418" cy="753618"/>
          </a:xfrm>
        </p:grpSpPr>
        <p:sp>
          <p:nvSpPr>
            <p:cNvPr id="25" name="Rectangle 25"/>
            <p:cNvSpPr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762500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预算 6、要 3 升，可全取美味度 3、单价 2 的果汁；预算降到 5 后，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最高只能到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习题8-8 混合果汁：先判断一种美味度能否达到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400967"/>
            <a:ext cx="10477500" cy="849344"/>
            <a:chOff x="827056" y="2400967"/>
            <a:chExt cx="10477500" cy="849344"/>
          </a:xfrm>
        </p:grpSpPr>
        <p:sp>
          <p:nvSpPr>
            <p:cNvPr id="7" name="body-exercise-hint"/>
            <p:cNvSpPr/>
            <p:nvPr/>
          </p:nvSpPr>
          <p:spPr>
            <a:xfrm>
              <a:off x="827056" y="24009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先假定混合果汁的最低美味度为 D，只使用 d≥D 的种类。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在各自用量上限内，凑够 L 升的最低费用是多少？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734467"/>
            <a:ext cx="10477500" cy="2180558"/>
            <a:chOff x="827056" y="3734467"/>
            <a:chExt cx="10477500" cy="2180558"/>
          </a:xfrm>
        </p:grpSpPr>
        <p:sp>
          <p:nvSpPr>
            <p:cNvPr id="9" name="body-exercise-answer"/>
            <p:cNvSpPr/>
            <p:nvPr/>
          </p:nvSpPr>
          <p:spPr>
            <a:xfrm>
              <a:off x="827056" y="3734467"/>
              <a:ext cx="10477500" cy="2180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按价格从低到高取，最后一种只取还缺的体积。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持久化价格树保存体积和与费用和，版本按美味度阈值组织。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总体积足够、最低费用≤预算，才算可行；二分最大的可行 D。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每问独立配制；体积、费用和预算都使用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64 位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习题8-9 路灯：题目与输入输出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盏灯连接 n+1 个站点。灯 i 亮着，站点 i 与 i+1 才能通行。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 0 时刻灯的状态，在时刻 1..q 翻转一盏灯，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或查询两站点的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累计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连通时长。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1439418"/>
            <a:chOff x="979932" y="3676602"/>
            <a:chExt cx="10202418" cy="14394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14287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1428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输入：n q、长度为 n 的 01 串，再输入 q 行事件。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toggle i：翻转灯 i；query a b：问从时刻 0 到现在，a 到 b</a:t>
              </a:r>
              <a:br/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累计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可通行多久。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 query 输出一行。通行要求 [a,b−1] 的灯全部亮着。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5333952"/>
            <a:ext cx="10201911" cy="391209"/>
            <a:chOff x="980439" y="53339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53339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3339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1≤n,q≤300000；1≤i≤n；1≤a&lt;b≤n+1；至少一次查询。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习题8-9 路灯：原题样例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2" name="Rectangle 12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949" y="2714625"/>
            <a:ext cx="3295776" cy="1476453"/>
            <a:chOff x="980949" y="2714625"/>
            <a:chExt cx="3295776" cy="1476453"/>
          </a:xfrm>
        </p:grpSpPr>
        <p:sp>
          <p:nvSpPr>
            <p:cNvPr id="15" name="Rectangle 15"/>
            <p:cNvSpPr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5 7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11011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query 1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query 1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query 1 6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62349" y="2714625"/>
            <a:ext cx="3295776" cy="1200228"/>
            <a:chOff x="4562349" y="2714625"/>
            <a:chExt cx="3295776" cy="1200228"/>
          </a:xfrm>
        </p:grpSpPr>
        <p:sp>
          <p:nvSpPr>
            <p:cNvPr id="18" name="Rectangle 18"/>
            <p:cNvSpPr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572000" y="2714625"/>
              <a:ext cx="3286125" cy="1190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query 3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toggle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query 3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query 1 6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1752678"/>
            <a:chOff x="8277099" y="2714625"/>
            <a:chExt cx="2867151" cy="1752678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17430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17430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6482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4762500"/>
            <a:ext cx="10202418" cy="410718"/>
            <a:chOff x="979932" y="4762500"/>
            <a:chExt cx="10202418" cy="410718"/>
          </a:xfrm>
        </p:grpSpPr>
        <p:sp>
          <p:nvSpPr>
            <p:cNvPr id="25" name="Rectangle 25"/>
            <p:cNvSpPr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47625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样例灯 3 在时刻 5 才亮起；时刻 6 查询 [3,4]，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累计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 1 个单位时间。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习题8-9 当前亮着，不等于过去一直亮着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只看灯 3：初始熄灭，直到时刻 5 才点亮。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时刻 6 查询站点 3 到 4，路现在确实能走。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累计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时长却只有 6−5=1；不能把“现在能走”直接当成历史答案。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把每段持续连通的开始、结束时刻记入贡献，再用二维结构处理端点对。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习题8-9 用翻转时刻，累积已经连通的时间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对固定端点对，设 I 为当前是否连通（0 或 1），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累计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时长可写成 C+t×I。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 C=0。时刻 t 从不通变连通，令 C-=t；从连通变不通，令 C+=t。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例如时刻 5 连通、时刻 8 断开，C 从 0 变为 −5，再变为 3。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时刻 6：−5+6×1=1；时刻 10：3+10×0=3。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矩形更新维护 C；查询时判断当前是否连通，再补上 t×I。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习题8-9 翻转一盏灯，会影响哪些站点对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灯 p 两边若没有暗灯阻断，跨过它的那些站点对，连通性就会一起改变。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979932" y="2857500"/>
            <a:ext cx="10202418" cy="2763393"/>
            <a:chOff x="979932" y="2857500"/>
            <a:chExt cx="10202418" cy="2763393"/>
          </a:xfrm>
        </p:grpSpPr>
        <p:grpSp>
          <p:nvGrpSpPr>
            <p:cNvPr id="11" name="Group 11"/>
            <p:cNvGrpSpPr/>
            <p:nvPr/>
          </p:nvGrpSpPr>
          <p:grpSpPr>
            <a:xfrm>
              <a:off x="979932" y="2857500"/>
              <a:ext cx="10202418" cy="410718"/>
              <a:chOff x="979932" y="2857500"/>
              <a:chExt cx="10202418" cy="410718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990600" y="2857500"/>
                <a:ext cx="10191750" cy="40005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90600" y="2857500"/>
                <a:ext cx="101917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例如 n=5，只有灯 3 是暗灯。点亮它时，L=0、p=3、R=6。</a:t>
                </a:r>
              </a:p>
            </p:txBody>
          </p:sp>
        </p:grpSp>
        <p:sp>
          <p:nvSpPr>
            <p:cNvPr id="12" name="Ellipse 12"/>
            <p:cNvSpPr/>
            <p:nvPr/>
          </p:nvSpPr>
          <p:spPr>
            <a:xfrm>
              <a:off x="2095500" y="3733800"/>
              <a:ext cx="381000" cy="3810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2047875" y="4248150"/>
              <a:ext cx="476250" cy="396050"/>
              <a:chOff x="2047875" y="4248150"/>
              <a:chExt cx="476250" cy="3960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2047875" y="4248150"/>
                <a:ext cx="4762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2047875" y="4248150"/>
                <a:ext cx="4762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2476500" y="3924300"/>
              <a:ext cx="1095375" cy="9525"/>
            </a:xfrm>
            <a:custGeom>
              <a:avLst/>
              <a:gdLst/>
              <a:ahLst/>
              <a:cxnLst/>
              <a:rect l="l" t="t" r="r" b="b"/>
              <a:pathLst>
                <a:path w="1095375" h="9525">
                  <a:moveTo>
                    <a:pt x="0" y="0"/>
                  </a:moveTo>
                  <a:lnTo>
                    <a:pt x="1095375" y="0"/>
                  </a:lnTo>
                </a:path>
              </a:pathLst>
            </a:custGeom>
            <a:noFill/>
            <a:ln w="57150">
              <a:solidFill>
                <a:srgbClr val="5C9A39"/>
              </a:solidFill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2438400" y="3362325"/>
              <a:ext cx="1114425" cy="352044"/>
              <a:chOff x="2438400" y="3362325"/>
              <a:chExt cx="1114425" cy="352044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2438400" y="3362325"/>
                <a:ext cx="111442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2438400" y="3362325"/>
                <a:ext cx="111442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灯 1</a:t>
                </a:r>
              </a:p>
            </p:txBody>
          </p:sp>
        </p:grpSp>
        <p:sp>
          <p:nvSpPr>
            <p:cNvPr id="20" name="Ellipse 20"/>
            <p:cNvSpPr/>
            <p:nvPr/>
          </p:nvSpPr>
          <p:spPr>
            <a:xfrm>
              <a:off x="3571875" y="3733800"/>
              <a:ext cx="381000" cy="3810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3524250" y="4248150"/>
              <a:ext cx="476250" cy="396050"/>
              <a:chOff x="3524250" y="4248150"/>
              <a:chExt cx="476250" cy="396050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3524250" y="4248150"/>
                <a:ext cx="4762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3524250" y="4248150"/>
                <a:ext cx="4762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24" name="Freeform 24"/>
            <p:cNvSpPr/>
            <p:nvPr/>
          </p:nvSpPr>
          <p:spPr>
            <a:xfrm>
              <a:off x="3952875" y="3924300"/>
              <a:ext cx="1095375" cy="9525"/>
            </a:xfrm>
            <a:custGeom>
              <a:avLst/>
              <a:gdLst/>
              <a:ahLst/>
              <a:cxnLst/>
              <a:rect l="l" t="t" r="r" b="b"/>
              <a:pathLst>
                <a:path w="1095375" h="9525">
                  <a:moveTo>
                    <a:pt x="0" y="0"/>
                  </a:moveTo>
                  <a:lnTo>
                    <a:pt x="1095375" y="0"/>
                  </a:lnTo>
                </a:path>
              </a:pathLst>
            </a:custGeom>
            <a:noFill/>
            <a:ln w="57150">
              <a:solidFill>
                <a:srgbClr val="5C9A39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3914775" y="3362325"/>
              <a:ext cx="1114425" cy="352044"/>
              <a:chOff x="3914775" y="3362325"/>
              <a:chExt cx="1114425" cy="352044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3914775" y="3362325"/>
                <a:ext cx="111442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3914775" y="3362325"/>
                <a:ext cx="111442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灯 2</a:t>
                </a:r>
              </a:p>
            </p:txBody>
          </p:sp>
        </p:grpSp>
        <p:sp>
          <p:nvSpPr>
            <p:cNvPr id="28" name="Ellipse 28"/>
            <p:cNvSpPr/>
            <p:nvPr/>
          </p:nvSpPr>
          <p:spPr>
            <a:xfrm>
              <a:off x="5048250" y="3733800"/>
              <a:ext cx="381000" cy="3810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5000625" y="4248150"/>
              <a:ext cx="476250" cy="396050"/>
              <a:chOff x="5000625" y="4248150"/>
              <a:chExt cx="476250" cy="3960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000625" y="4248150"/>
                <a:ext cx="4762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5000625" y="4248150"/>
                <a:ext cx="4762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32" name="Freeform 32"/>
            <p:cNvSpPr/>
            <p:nvPr/>
          </p:nvSpPr>
          <p:spPr>
            <a:xfrm>
              <a:off x="5429250" y="3924300"/>
              <a:ext cx="1095375" cy="9525"/>
            </a:xfrm>
            <a:custGeom>
              <a:avLst/>
              <a:gdLst/>
              <a:ahLst/>
              <a:cxnLst/>
              <a:rect l="l" t="t" r="r" b="b"/>
              <a:pathLst>
                <a:path w="1095375" h="9525">
                  <a:moveTo>
                    <a:pt x="0" y="0"/>
                  </a:moveTo>
                  <a:lnTo>
                    <a:pt x="1095375" y="0"/>
                  </a:lnTo>
                </a:path>
              </a:pathLst>
            </a:custGeom>
            <a:noFill/>
            <a:ln w="57150">
              <a:solidFill>
                <a:srgbClr val="C00000"/>
              </a:solidFill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5391150" y="3362325"/>
              <a:ext cx="1114425" cy="352044"/>
              <a:chOff x="5391150" y="3362325"/>
              <a:chExt cx="1114425" cy="352044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5391150" y="3362325"/>
                <a:ext cx="111442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5391150" y="3362325"/>
                <a:ext cx="111442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灯 3</a:t>
                </a:r>
              </a:p>
            </p:txBody>
          </p:sp>
        </p:grpSp>
        <p:sp>
          <p:nvSpPr>
            <p:cNvPr id="36" name="Ellipse 36"/>
            <p:cNvSpPr/>
            <p:nvPr/>
          </p:nvSpPr>
          <p:spPr>
            <a:xfrm>
              <a:off x="6524625" y="3733800"/>
              <a:ext cx="381000" cy="3810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6477000" y="4248150"/>
              <a:ext cx="476250" cy="396050"/>
              <a:chOff x="6477000" y="4248150"/>
              <a:chExt cx="476250" cy="39605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6477000" y="4248150"/>
                <a:ext cx="4762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6477000" y="4248150"/>
                <a:ext cx="4762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6905625" y="3924300"/>
              <a:ext cx="1095375" cy="9525"/>
            </a:xfrm>
            <a:custGeom>
              <a:avLst/>
              <a:gdLst/>
              <a:ahLst/>
              <a:cxnLst/>
              <a:rect l="l" t="t" r="r" b="b"/>
              <a:pathLst>
                <a:path w="1095375" h="9525">
                  <a:moveTo>
                    <a:pt x="0" y="0"/>
                  </a:moveTo>
                  <a:lnTo>
                    <a:pt x="1095375" y="0"/>
                  </a:lnTo>
                </a:path>
              </a:pathLst>
            </a:custGeom>
            <a:noFill/>
            <a:ln w="57150">
              <a:solidFill>
                <a:srgbClr val="5C9A39"/>
              </a:solidFill>
            </a:ln>
          </p:spPr>
        </p:sp>
        <p:grpSp>
          <p:nvGrpSpPr>
            <p:cNvPr id="43" name="Group 43"/>
            <p:cNvGrpSpPr/>
            <p:nvPr/>
          </p:nvGrpSpPr>
          <p:grpSpPr>
            <a:xfrm>
              <a:off x="6867525" y="3362325"/>
              <a:ext cx="1114425" cy="352044"/>
              <a:chOff x="6867525" y="3362325"/>
              <a:chExt cx="1114425" cy="352044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6867525" y="3362325"/>
                <a:ext cx="111442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6867525" y="3362325"/>
                <a:ext cx="111442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灯 4</a:t>
                </a:r>
              </a:p>
            </p:txBody>
          </p:sp>
        </p:grpSp>
        <p:sp>
          <p:nvSpPr>
            <p:cNvPr id="44" name="Ellipse 44"/>
            <p:cNvSpPr/>
            <p:nvPr/>
          </p:nvSpPr>
          <p:spPr>
            <a:xfrm>
              <a:off x="8001000" y="3733800"/>
              <a:ext cx="381000" cy="3810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grpSp>
          <p:nvGrpSpPr>
            <p:cNvPr id="47" name="Group 47"/>
            <p:cNvGrpSpPr/>
            <p:nvPr/>
          </p:nvGrpSpPr>
          <p:grpSpPr>
            <a:xfrm>
              <a:off x="7953375" y="4248150"/>
              <a:ext cx="476250" cy="396050"/>
              <a:chOff x="7953375" y="4248150"/>
              <a:chExt cx="476250" cy="396050"/>
            </a:xfrm>
          </p:grpSpPr>
          <p:sp>
            <p:nvSpPr>
              <p:cNvPr id="45" name="Rectangle 45"/>
              <p:cNvSpPr/>
              <p:nvPr/>
            </p:nvSpPr>
            <p:spPr>
              <a:xfrm>
                <a:off x="7953375" y="4248150"/>
                <a:ext cx="4762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7953375" y="4248150"/>
                <a:ext cx="4762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</a:t>
                </a:r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8382000" y="3924300"/>
              <a:ext cx="1095375" cy="9525"/>
            </a:xfrm>
            <a:custGeom>
              <a:avLst/>
              <a:gdLst/>
              <a:ahLst/>
              <a:cxnLst/>
              <a:rect l="l" t="t" r="r" b="b"/>
              <a:pathLst>
                <a:path w="1095375" h="9525">
                  <a:moveTo>
                    <a:pt x="0" y="0"/>
                  </a:moveTo>
                  <a:lnTo>
                    <a:pt x="1095375" y="0"/>
                  </a:lnTo>
                </a:path>
              </a:pathLst>
            </a:custGeom>
            <a:noFill/>
            <a:ln w="57150">
              <a:solidFill>
                <a:srgbClr val="5C9A39"/>
              </a:solidFill>
            </a:ln>
          </p:spPr>
        </p:sp>
        <p:grpSp>
          <p:nvGrpSpPr>
            <p:cNvPr id="51" name="Group 51"/>
            <p:cNvGrpSpPr/>
            <p:nvPr/>
          </p:nvGrpSpPr>
          <p:grpSpPr>
            <a:xfrm>
              <a:off x="8343900" y="3362325"/>
              <a:ext cx="1114425" cy="352044"/>
              <a:chOff x="8343900" y="3362325"/>
              <a:chExt cx="1114425" cy="352044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8343900" y="3362325"/>
                <a:ext cx="1114425" cy="342900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8343900" y="3362325"/>
                <a:ext cx="1114425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灯 5</a:t>
                </a:r>
              </a:p>
            </p:txBody>
          </p:sp>
        </p:grpSp>
        <p:sp>
          <p:nvSpPr>
            <p:cNvPr id="52" name="Ellipse 52"/>
            <p:cNvSpPr/>
            <p:nvPr/>
          </p:nvSpPr>
          <p:spPr>
            <a:xfrm>
              <a:off x="9477375" y="3733800"/>
              <a:ext cx="381000" cy="3810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grpSp>
          <p:nvGrpSpPr>
            <p:cNvPr id="55" name="Group 55"/>
            <p:cNvGrpSpPr/>
            <p:nvPr/>
          </p:nvGrpSpPr>
          <p:grpSpPr>
            <a:xfrm>
              <a:off x="9429750" y="4248150"/>
              <a:ext cx="476250" cy="396050"/>
              <a:chOff x="9429750" y="4248150"/>
              <a:chExt cx="476250" cy="39605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9429750" y="4248150"/>
                <a:ext cx="4762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9429750" y="4248150"/>
                <a:ext cx="4762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979932" y="4857750"/>
              <a:ext cx="10202418" cy="763143"/>
              <a:chOff x="979932" y="4857750"/>
              <a:chExt cx="10202418" cy="763143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990600" y="4857750"/>
                <a:ext cx="10191750" cy="752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7" name="TextBox 57"/>
              <p:cNvSpPr txBox="1"/>
              <p:nvPr/>
            </p:nvSpPr>
            <p:spPr>
              <a:xfrm>
                <a:off x="990600" y="4857750"/>
                <a:ext cx="10191750" cy="752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775"/>
                  </a:lnSpc>
                </a:pPr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左端点可选 a∈[1,3]，右端点可选 b∈[4,6]。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这些 3×3 组端点对，都会从“不通”变为“连通”。</a:t>
                </a:r>
              </a:p>
            </p:txBody>
          </p:sp>
        </p:grpSp>
      </p:grpSp>
      <p:sp>
        <p:nvSpPr>
          <p:cNvPr id="60" name="Freeform 60"/>
          <p:cNvSpPr/>
          <p:nvPr/>
        </p:nvSpPr>
        <p:spPr>
          <a:xfrm>
            <a:off x="990600" y="556260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3" name="Group 63"/>
          <p:cNvGrpSpPr/>
          <p:nvPr/>
        </p:nvGrpSpPr>
        <p:grpSpPr>
          <a:xfrm>
            <a:off x="980313" y="5715000"/>
            <a:ext cx="10202037" cy="396050"/>
            <a:chOff x="980313" y="5715000"/>
            <a:chExt cx="10202037" cy="396050"/>
          </a:xfrm>
        </p:grpSpPr>
        <p:sp>
          <p:nvSpPr>
            <p:cNvPr id="61" name="Rectangle 61"/>
            <p:cNvSpPr/>
            <p:nvPr/>
          </p:nvSpPr>
          <p:spPr>
            <a:xfrm>
              <a:off x="990600" y="57150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2" name="TextBox 62"/>
            <p:cNvSpPr txBox="1"/>
            <p:nvPr/>
          </p:nvSpPr>
          <p:spPr>
            <a:xfrm>
              <a:off x="990600" y="57150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一般地，受影响范围为 a∈[L+1,p]、b∈[p+1,R]，恰好是一个端点二维矩形。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习题8-9 路灯：要累计亮着的时间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400967"/>
            <a:ext cx="10477500" cy="849344"/>
            <a:chOff x="827056" y="2400967"/>
            <a:chExt cx="10477500" cy="849344"/>
          </a:xfrm>
        </p:grpSpPr>
        <p:sp>
          <p:nvSpPr>
            <p:cNvPr id="7" name="body-exercise-hint"/>
            <p:cNvSpPr/>
            <p:nvPr/>
          </p:nvSpPr>
          <p:spPr>
            <a:xfrm>
              <a:off x="827056" y="24009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站点 a 到 b 连通，要求路灯 [a,b−1] 全亮。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询问从 0 到当前时刻的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累计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可通行时长，还要保留过去的贡献。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3686842"/>
            <a:ext cx="10477500" cy="2247233"/>
            <a:chOff x="827056" y="3686842"/>
            <a:chExt cx="10477500" cy="2247233"/>
          </a:xfrm>
        </p:grpSpPr>
        <p:sp>
          <p:nvSpPr>
            <p:cNvPr id="9" name="body-exercise-answer"/>
            <p:cNvSpPr/>
            <p:nvPr/>
          </p:nvSpPr>
          <p:spPr>
            <a:xfrm>
              <a:off x="827056" y="3686842"/>
              <a:ext cx="10477500" cy="22472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用有序集合保存暗灯。翻转 p，找其他暗灯中左右最近的 L、R。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受影响的端点对满足 L&lt;a≤p&lt;b≤R，在二维平面上是一个矩形。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将翻转时刻计入矩形更新，端点对 (a,b) 的查询累积这些贡献。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可以用二维 BIT 或树套树；还要加上当前这一段持续亮灯的时间。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本章回顾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回顾：查询的每个范围，究竟表示什么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515267"/>
            <a:ext cx="10477500" cy="1542383"/>
            <a:chOff x="827056" y="2515267"/>
            <a:chExt cx="10477500" cy="1542383"/>
          </a:xfrm>
        </p:grpSpPr>
        <p:sp>
          <p:nvSpPr>
            <p:cNvPr id="7" name="body-structure-choice"/>
            <p:cNvSpPr/>
            <p:nvPr/>
          </p:nvSpPr>
          <p:spPr>
            <a:xfrm>
              <a:off x="827056" y="2515267"/>
              <a:ext cx="10477500" cy="15423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数组不变：保存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版本，用两个版本截出位置区间。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数组改值：维护 BIT 位置块，用正负根组查询区间。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多个坐标条件：按一维排序，剩余条件改为多维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查询。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56" y="4801267"/>
            <a:ext cx="10477500" cy="1085183"/>
            <a:chOff x="827056" y="4801267"/>
            <a:chExt cx="10477500" cy="1085183"/>
          </a:xfrm>
        </p:grpSpPr>
        <p:sp>
          <p:nvSpPr>
            <p:cNvPr id="9" name="body-implementation-check"/>
            <p:cNvSpPr/>
            <p:nvPr/>
          </p:nvSpPr>
          <p:spPr>
            <a:xfrm>
              <a:off x="827056" y="4801267"/>
              <a:ext cx="10477500" cy="10851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检查根表示版本还是位置块，内层划分的是哪一个值域。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再核对重复元素、空版本、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边界、同批顺序和整数类型。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477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477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1</ns0:TotalTime>
  <ns0:Words>0</ns0:Words>
  <ns0:Application>Microsoft Office PowerPoint</ns0:Application>
  <ns0:PresentationFormat>On-screen Show (16:9)</ns0:PresentationFormat>
  <ns0:Paragraphs>0</ns0:Paragraphs>
  <ns0:Slides>129</ns0:Slides>
  <ns0:Notes>0</ns0:Notes>
  <ns0:HiddenSlides>0</ns0:HiddenSlides>
  <ns0:MMClips>0</ns0:MMClips>
  <ns0:ScaleCrop>false</ns0:ScaleCrop>
  <ns0:HeadingPairs>
    <ns1:vector size="4" baseType="variant">
      <ns1:variant>
        <ns1:lpstr>Theme</ns1:lpstr>
      </ns1:variant>
      <ns1:variant>
        <ns1:i4>1</ns1:i4>
      </ns1:variant>
      <ns1:variant>
        <ns1:lpstr>Slide Titles</ns1:lpstr>
      </ns1:variant>
      <ns1:variant>
        <ns1:i4>0</ns1:i4>
      </ns1:variant>
    </ns1:vector>
  </ns0:HeadingPairs>
  <ns0:TitlesOfParts>
    <ns1:vector size="1" baseType="lpstr">
      <ns1:lpstr>Office Theme</ns1:lpstr>
    </ns1:vector>
  </ns0:TitlesOfParts>
  <ns0:Manager/>
  <ns0:Company/>
  <ns0:LinksUpToDate>false</ns0:LinksUpToDate>
  <ns0:SharedDoc>false</ns0:SharedDoc>
  <ns0:HyperlinkBase/>
  <ns0:HyperlinksChanged>false</ns0:HyperlinksChanged>
  <ns0:AppVersion>14.0000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2026-10-08T06:51:59Z</dcterms:created>
  <dcterms:modified xsi:type="dcterms:W3CDTF">2026-10-08T06:51:59Z</dcterms:modified>
  <cp:category/>
  <cp:contentStatus/>
</cp:coreProperties>
</file>