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  <Relationship Id="rId4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解决一个建设问题：校园里每栋楼都要互通，信号可以中转，怎样让总建设费最少？先让同学们想一想，连通全部地点是否必须保留全部线路。点击出现问题后，给半分钟在纸上画四个点尝试连通。今天要建立的习惯是，每次选一条边，不只说它便宜，还能说出它为什么安全。我们将用这个理由实现两类贪心，再解决虚拟点、树距离重建和严格次小生成树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左边的环。从一个点到另一个点有绕行路线，因此删去环上的一条边，不会破坏连通。请同学指出右图的一到三仍可经过二到达，再点击定义。生成树覆盖全部顶点，同时连通、无环；有多少个顶点，就比这个数少一条边。MST是最小生成树的英文缩写，比较的是生成树上边权之和。校园建设费非负，所以删去多余环边不会增加费用；若题目另有负权且要求的是任意连通子图，就不能机械删掉所有负环边。再问“每个点都接了边是否够了”：两个互不相连的三角形就是反例。生成树必须全图连通，而非每个点局部有邻居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是自行设计的三角形例子，不是原题样例。固定一到二的权为二，一到三为三，二到三为二。先显示左树，请同学核对从一出发到二、三的距离分别为二和三，所以它是以一为根的最短路树，但选边总费是五。右树使用两条权二的边，总费降为四；一到三却要绕经二，路程成了四。这两个结果不矛盾，因为优化目标不同。后面遇到Prim的数组时，请始终记住我们比较新增一条线路的建设费，不是在累加从根走来的路长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割只是把顶点分成两个非空组，并不是删掉所有跨组边。我们维持一个前提：已经选入的边能包含在某棵最小生成树里，并且本次割不切开这些已选边。接着选一条最轻跨割边，记作e。如果那棵最优树已经有e，当然安全；否则加e后出现一个环。沿环从一侧走到另一侧，还必须通过另一条跨割边f。最轻性给出e不重于f，删f后仍然连通且边数不变，权和不会增大，而且不会删掉既有选择。让同学先解释为什么环一定再跨一次，再揭示权和公式。等号完全可能成立，三条边都为一的三角形就有多棵最小生成树；不能把这一步说成一定严格更好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一是洛谷P3366，课堂编号J1101。输入无向带权图，连通时输出最小生成树权和，否则输出小写orz。左图是贯穿演算的自拟例子，五条边的权分别是二、五、二、一、四。Prim维护一个已经连通的集合，从点一开始。数组dis记录某个外部顶点直接接到集合的最低边费；于是点二为二，点三为五，点四暂时没有跨割边，为无穷。请学生在数组出现后说出第一步选谁，再揭示定义。点二的键最小，接入它贡献二；根点自身贡献零。每次选最小键就是取一个兼容割上的最轻边，上一页的证明可以直接应用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同一图，不重新换例子。点二加入以后，它到点三的边权二比原来的五便宜，所以dis三降到二；到点四有权一的边，于是dis四从无穷降为一。下一次应该选点四而不是点三，贡献一。点四到三的边权四，不能改善已经存在的二。最后沿二到三的边接入点三，再贡献二。请同学报出加入顺序一、二、四、三，并自行加出总权五后再显示结论。特别追问dis三等于二是否意味着从一到三的路长二：不是，实际树路长四；dis只代表新接一条边的费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是配套的J1101_prim.cpp，本页只展示循环核心。dis先统一为无穷，used统一为假，再把起点dis一设为零。每轮扫描所有未选点，变量u从负一开始，选到当前最小键。由于一共只执行顶点数轮，轮内一定还存在未选点；若最小值仍是无穷，说明当前割没有边跨出去，应当立即输出orz并结束。随后才把u纳入树，累加其键，再用u的邻边改善外部键。请学生圈出更新式里的w，说明为什么不能改成dis的u加w。扫描最小值花平方时间，全部邻边扫描合计为边数，因此总时间为顶点数平方加边数，邻接表空间为点数加边数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稀疏图不必每次扫描所有未选点，可以把候选键放进小根堆。完整程序J1101_heap.cpp把无穷初值、邻接表和小根堆的类型都写全了；这里从初始的零、一二元组开始展示循环。每次弹出最小候选，若点已加入，就丢弃这条旧记录；否则将点纳入，并把更小的邻点键重新压入。以点三为例，它可能先以五入堆，再以二入堆，所以两条记录同时存在是正常的，没必要主动删除旧键。二先弹出并接纳三，五后来弹出时会被used过滤。堆空后还要检查接纳点数，避免把不连通图的一个分量当答案。和朴素版相比，跨割不变量没有改变，时间降为边数乘对数点数的量级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m逐渐扩展一个集合，Kruskal先把每个点都当作一个分量，再从便宜到昂贵考虑边。仍用同一组五条边，排序依次是二四权一、一二权二、二三权二、三四权四、一三权五。每点击一次出现一次成功合并后的森林：先二四相连，剩三个分量；再一二相连，剩两个；再二三相连，剩一个，总权为五。余下两边的两端已经连通，加入会成环。并查集只回答两端是否同一分量，边权大小由排序负责。让学生解释为什么只取最轻的若干条边不够：它们可能在小分量内成环，留下其他点未连接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配套J1101.cpp是独立Kruskal程序。边在进入这段代码以前已经按weight升序排列。unite返回真，说明确实连接了两个不同分量，这时才累加总权、增加taken。每成功合并一次，分量数减少一，因此选足点数减一条边就可以停。遍历所有边仍不足，才输出orz。这里不能换成“所有点都曾出现”的标记判断，因为两个互不相通的分量也可以让所有点都出现。让学生单独代入只有一个顶点、没有边的情况：taken和点数减一都是零，自然得到答案零。并查集内部使用路径压缩和按大小合并，根节点代表连通分量，不代表生成树的父子关系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同学先按输入形式选择一份实现，再逐条揭示。稠密矩阵已经占用了平方规模，朴素Prim的平方扫描很直接。稀疏邻接表使用堆Prim，可以避免反复扫描大量不存在的边。边表输入则很适合Kruskal，排序之后用并查集线性地处理候选。三者分别是平方点数加边数、边数乘对数点数、边数乘对数边数的时间量级。方法不同，依据都是兼容割上的安全最轻选择。共同检查项也相同：总权用长整型；重边参与比较，自环无法连接不同分量；同权可能产生多棵最优树；不连通需要明确检测。接下来用最小生成树解决购买、距离验证和次小生成树问题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二是买礼物，编号J1102，对应P1194。每件物品都可以按同一个原价购买；买过某件后，可能按给定优惠买另一件。这里自拟三件礼物的例子，原价八，三条优惠分别为三、四、九。先请学生找一种合法购买次序，再显示右侧：原价买一花八，凭一买二花三，凭二买三花四，共十五。优惠九存在也不代表一定要用，因为它还不如原价八。报价中的零表示没有这种优惠，不是免费。难点是同时表达原价购买与依赖已购物品的优惠；下一页把这两类动作放进一个图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增零号虚拟点，它并不是要买的物品，而是原价购买的共同来源。零到每个物品的边权都是八，真实物品间的边仍是优惠。图中最优树选零一、一二、二三，对应上一页的三个购买动作，费用十五。让学生回答是否必须只买一件原价商品，再显示右侧：不必，最优树可以有多条零号边，分别启动不同优惠组。例如优惠组之间非常昂贵时，各组先原价买一件更合适。没有优惠，或者优惠全部高于原价时，直接取零号点的所有边即可。模型能处理这些边界，但我们还要证明它与原问题双向等价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任意合法购买过程出发。原价买的物品把零设为父亲；优惠买的物品把提供优惠、已经买过的物品设为父亲。沿父边总是回到更早的购买时刻，所以不可能成环，而且最终到零，得到覆盖所有物品的树。每个物品只支付一次，它的费用就是对应父边权。请同学复述为什么“父亲更早”排除了环，再揭示相反方向。给一棵以零为根的树，按照父亲先于孩子的顺序购买，父为零表示原价，其他父边表示已有物品提供优惠。每条边都能合法兑现，总费完全相同。两个方向都保留费用，才足以推出两个问题的最优值相等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代码J1102.cpp使用稠密Prim。可以把零号点视为已经选中，那么每件真实物品都有一条来自零的原价边，cheapest初值就全部设为originalPrice，无须真的扩展矩阵存零号点。每轮找最便宜未选物品，加入并付款，然后只用非零优惠更新其他键。请学生把例子重新代入：最初三个八，选一以后剩下三和八，选二以后第三件变四，最后费用仍是十五。必须保留非零判断，否则“没有优惠”会被当作免费边。矩阵占平方空间，两重扫描也是平方时间，另外的键和标记数组只占线性空间。注意程序里的n就是题面的物品数B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三J1103对应CF472D。输入不是原图的边，而是一个矩阵，要求判断它是否真是仅由这几个顶点组成的正权树的两两距离。先检查自己到自己为零、不同点距离为正、正反方向相等。然后停一下，让同学判断这些是否足够。右边自拟三点两两距离二的例子甚至满足三角不等式，但只有三个顶点的树只能是两条边组成的路径，总有一对点需要经过两条权二的边，距离成了四，因此不成立。若学生画出一个额外中心，提醒本题不允许新增隐藏顶点；那是另一类树度量问题。下一步要构造唯一可能的候选树，再严格核对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假设某棵符合条件的原树存在。删掉它的一条边e，顶点自然分为A和B。距离完全图里的任何跨组点对，其真实树路径都必须经过e。只有e自己的两个端点之间，路径刚好是e；换成其他跨组点对，至少还多走一段正权边，因此距离严格更大。这样，e就是这个割上唯一最轻的边，根据割的交换理由，它必须属于每棵MST。对原树所有边重复这个论证，就得到距离完全图的MST必定是原树。让学生指出正权条件在哪里使用：就在“多走一段必定严格变大”这一步。如果只是凭矩阵对称就建树，或者不核对未选点对，这个证明都没有完成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另一个自拟三点例子核对。固定一二距离二，二三距离三，Prim会构造图上的路径。若输入一三和三一都为五，所有距离一致，输出YES。点击右例，把这两个对称位置改成四；MST仍然选权二和权三的边，但树上的一三距离是五，与输入四冲突，应输出NO。这个反例仍满足三角不等式，所以局部距离条件不够。请学生先计算路径长度后再揭示结果。构造阶段找到的是候选结构；要回答“它真的解释所有输入吗”，必须对所有点对逐一验证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J1103.cpp里，矩阵首先通过正值、对称、对角检查，随后朴素Prim记录父边构造候选树。现在对每一个source执行本页的树遍历。栈里依次存当前点、父亲、从固定source累加的距离；弹出u后，比较sum与矩阵的source行u列，不一致就把valid置假。继续遍历时排除父亲，避免沿无向边退回；树里没有环，所以无需重新运行最短路算法。让学生跟踪路径一到二到三时sum从零到二再到五。一次树遍历线性，执行n次共平方时间；Prim也是平方，总时间和矩阵空间均为平方量级。累计距离使用长整型，显式栈避免深链递归栈溢出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四J1104是严格次小生成树。这里必须强调“严格大于”，而不是找一棵边集合不同的树。自拟三角形的权为零、一、一，按三次点击依次看三棵树。前两棵各含零和一，总权都是一；它们只是两棵不同的MST。第三棵保留两条权一的边，总权二，才是严格次小。原题保证这样的严格次小值存在，边权零合法。让学生指出若把零当作“没有次大边”的标志，会在此例丢掉真正答案。后面所有候选都必须是相对最优权的正增量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固定一棵MST，权和记作S。每加入一条非树边，树上两端点的唯一路径与新边组成一个环；为了重新成树，只能删除这条路径上的一条边。问学生能否删掉环外边：那会使环仍存在，同时把另一部分断开。若新边权为w，被删边权为r，新权和就是S加w减r。要求严格增加，意味着r严格小于w；为让增加最少，要找小于w的最大可删值。还有一个重要界限：MST树路的最大边M1不可能大于w，否则删M1加w就得到了更便宜的树，与最优性矛盾。请同学在零、一、一例上分别试删零和删一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路径上仅保存最大边还不够，因为新边可能恰好等于它。若w大于M1，删最大边就得到最小正增量；若w等于M1，删它只有零增量，必须改删严格次大M2。强调“不同”：路径五、五、三的答案是五和三，不是五和五。没有第二种权值时，这条非树边无法贡献严格变大的候选。停下来让学生独立算零、一、一反例，再显示底部：路径最大为一、严格次大为零，新增边一，应删零得到二。负无穷NEG表示缺值，真实的零必须保留。这里的两个分支都依赖上一页证明的w不小于路径最大边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剩一个正确性问题：为什么只枚举从固定MST换一条边，不会漏掉需要换很多边的严格次优树？生成树有一个交换配对性质：两棵树的差集边，可以一一配对，使每一对都能从固定的第一棵树合法交换。它不是任意配对；可用基本环上的候选关系和匹配证明，课堂可将其作为生成树交换引理。把第一棵取为MST，则每对的权差都非负，不然就会得到更小树。所有差值的和恰好是两树总权之差，因为公共边抵消了。只要另一树更重，总和为正，所以至少存在一项正差值，而且不超过总和。算法对相应非树边选最佳合法删边，只会比这项更小或相等。因此某次单边交换达到不劣于任何严格更大树的值，所取最小候选正是严格次小。给学生时间复述“非负、和为正、至少一项正”这条逻辑，避免只记结论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快速查询树路上的两个不同最大值，先设计可以合并的Best结构。first和second都以NEG表示空值。insert先排除空值和重复值；新值超过first时，旧first退到second；否则只尝试更新second。让学生依次插入五、三、五、二，观察第二个五为什么被忽略，最终结果仍为五、三。合并两段时，每段低于自身前二的值不可能挤进总前二，因此只需把b的两个候选插入a，最多处理四个值。代码与J1104.cpp一致。有了常数时间的合并，倍增查询时就能快速拼接各段信息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习倍增祖先：up的第k层表示向上二的k次方步到达哪里。我们同时存best，表示这段向上路径上两个不同的最大边权。图里先走前半段到mid，再走后半段到最终祖先；二的k次方等于两个二的k减一次方相加。因此up由两次较短跳跃得到，best也合并这两个较短段。请学生把k取一，说明它就是拼接两条父边。根以上不存在的边不能写成零，应始终保持NEG；真实零权边则放入first。预处理从父到子进行，保证需要合并的祖先信息已经建立。后面查询跳祖先时，必须同步把所跳路段的信息并入结果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u更深，先按深度差的二进制把它抬到与v同高，每跳一次都合并对应best；如果两点相遇，整条路径已经覆盖，可以立即返回。接着从最大的k往下试，当两个点跳到的祖先不同，才能一起跳，并把左右两段都合并。若祖先相同，此步可能越过最近公共祖先，应保留更小的跳跃机会。最后两点就在LCA的两个孩子处，再补这两条父边即可。请学生指出不能再加入LCA到父亲的边，因为那已不在原来两点的路径上。完整query函数在J1104.cpp，先对齐、再双跳、再补边的顺序与讲解一致。每次查询只有对数层，预处理为点数乘对数点数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ruskal建立MST并给输入边对象标记inTree，构造倍增表，再枚举没有入树的非自环边。query得到路径的两个不同最大值；如果新边更大就删first，否则尝试second。只有removed存在且新边严格大于它，才用总权加新边减被删边更新答案。重边必须是独立边对象，不能只靠端点识别是否入树。权和与增量都用长整型。总时间包括排序和所有对数查询，空间是倍增表加图。课堂收尾再次运行零、一、一例，预期二；再让学生比较一、二、四三角形，MST权三，新边四换掉二，严格次小为五。后一组作为口头拓展核验，不冒充原题样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目标是让从s到t的路线中最大拥挤度尽量小，不是在最小化所有经过边的总和。先显示提示：按拥挤度升序加入边，观察两个端点何时第一次连通。留时间让学生判断阈值的意义，再揭示答案：首次连通的边权，也等于任意MST上这两个点路径的最大边权。后续实现可以沿Kruskal的合并过程直接判断连通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把“一棵树”改成“恰好k个连通分量”。提示仍是Kruskal，每次成功合并把分量数减一，所以从n降到k要接纳n减k条边。让学生自行改写停止条件后再显示答案：这些成功合并边的权和。若扫描完仍无法达到目标，输出带空格且大小写准确的No Answer。若n与k相同，不需要选边，答案为零。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把挖井和修渠分别对应到例二的两种购买方式。提示是添加虚拟水源零，零到田i的边权为挖井费，真实田地之间的边权为水渠费。答案是在零到n这张图上求MST，总权就是最低供水费用。再次提醒：零号点可以连多条边，所以模型允许多处挖井，不必限制成只有一口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口头说出两个方向：一条路线的运力取其最小边，而选路线时希望这个值尽量大。提示是把Kruskal顺序反过来，建最大生成森林，再用倍增保存路径最小边。答案是同一连通块中树路径上的最小边权；不同块没有运输路线，输出负一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图是一棵树，需要付费删除一些边，使每个留下的连通分量最多一个敌城。提示把最少删除费用改写为最大保留费用，优先考虑昂贵边。并查集除连通信息外，还记录分量里是否有敌城；若两侧都有敌城就不能合并，否则保留并合并标记。答案是全部边权减去最大合法保留权和。让学生在揭示答案前说清为什么这次按边权降序处理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虚拟点模型，但这题还要输出建设方案。零到城市i的边权是建站费；城市i与j之间的电缆费，等于两个系数之和乘两城市的曼哈顿距离。点击公式时让学生核对横纵坐标差都取绝对值。答案是在Prim中记录每个点的父边：父亲为零表示建站，否则表示修一条到父亲的电缆，同时输出MST总费用。乘法和总和都必须用六十四位。最优方案可以不唯一，不要以为与别人选择不同就一定错误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按洛谷P3623原题理解，要求恰好k条零类鹅卵石路；不是把最小生成树总权设置为k。先给提示：只用一类边合并，原本的各分量之间必须依靠一些零类边连接，把这些必要边记录下来。显示答案后，学生按顺序实现：重新建立并查集，先放必要零类边，再补合法且不成环的零类边到k条，最后补一类边到点数减一条。必要零类边已经超过k，或剩余边无法补足指定数量及连通要求，都输出小写no solution。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深度优先遍历顺序为叶子编号，每个子树中的叶子构成一个连续区间。对叶值做差分后，一次区间操作只影响区间的两个边界，所以控制点u可以对应边界图中从l减一到r的一条边，边权就是控制成本。图中两端是差分边界，不是原树的两个点。请学生回忆差分数组为何只改变两个位置。叶子的定义应是没有孩子的点，根即使度为一也不能机械算作叶子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独立调节全部叶值，等价于选择的控制边把边界图连通，所以最小控制费用为这张图的MST权和。题目还要找出所有能出现在某个最优方案中的控制点，不能只输出任意一套最优点。对应的边若在处理当前权值之前，两端尚未被更小权边连通，就属于至少一棵MST。最后给出实现提醒：一批同权边先全部判断可选性，再统一执行合并。若边判断边合并，会让较早处理的等权边阻挡同样合法的选择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全章收束为四个自问，逐次点击并让学生用今天的例题回答。第一，优化的是总费用，还是路线瓶颈？第二，当前数组或并查集维护哪个割、哪些分量？第三，新边加入后为什么仍能扩展为最优树？第四，等权、零边、重边和不连通是否都测试过？课后先独立写Prim与Kruskal，用相同随机小图交叉核对；如果答案不同，就同时检查目标、合法性和实现边界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673257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827900872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3268980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最小生成树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比较总费用，证明每次选边安全。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382287"/>
            <a:ext cx="10145775" cy="627988"/>
            <a:chOff x="1017525" y="5382287"/>
            <a:chExt cx="10145775" cy="627988"/>
          </a:xfrm>
        </p:grpSpPr>
        <p:sp>
          <p:nvSpPr>
            <p:cNvPr id="8" name="body-opening-question"/>
            <p:cNvSpPr txBox="1"/>
            <p:nvPr/>
          </p:nvSpPr>
          <p:spPr>
            <a:xfrm>
              <a:off x="1017525" y="5382287"/>
              <a:ext cx="10145775" cy="627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连通所有点，为什么只需要 n−1 条边？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生成树：全部点连通，而且没有环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93725" y="2210462"/>
            <a:ext cx="3878325" cy="2001852"/>
            <a:chOff x="1093725" y="2210462"/>
            <a:chExt cx="3878325" cy="2001852"/>
          </a:xfrm>
        </p:grpSpPr>
        <p:sp>
          <p:nvSpPr>
            <p:cNvPr id="7" name="TextBox 7"/>
            <p:cNvSpPr txBox="1"/>
            <p:nvPr/>
          </p:nvSpPr>
          <p:spPr>
            <a:xfrm>
              <a:off x="1093725" y="2210462"/>
              <a:ext cx="239166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校园线路可以中转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524000" y="2914650"/>
              <a:ext cx="3219450" cy="1019175"/>
              <a:chOff x="1524000" y="2914650"/>
              <a:chExt cx="3219450" cy="10191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524000" y="2914650"/>
                <a:ext cx="161925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009650">
                    <a:moveTo>
                      <a:pt x="0" y="1009650"/>
                    </a:moveTo>
                    <a:lnTo>
                      <a:pt x="16192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143250" y="2914650"/>
                <a:ext cx="160020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1009650">
                    <a:moveTo>
                      <a:pt x="0" y="0"/>
                    </a:moveTo>
                    <a:lnTo>
                      <a:pt x="1600200" y="100965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524000" y="3924300"/>
                <a:ext cx="32194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219450" h="9525">
                    <a:moveTo>
                      <a:pt x="0" y="0"/>
                    </a:moveTo>
                    <a:lnTo>
                      <a:pt x="32194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295400" y="2686050"/>
              <a:ext cx="3676650" cy="1466850"/>
              <a:chOff x="1295400" y="2686050"/>
              <a:chExt cx="3676650" cy="146685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129540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914650" y="26860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51485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431380" y="2772437"/>
              <a:ext cx="3404690" cy="1439877"/>
              <a:chOff x="1431380" y="2772437"/>
              <a:chExt cx="3404690" cy="1439877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431380" y="3782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050630" y="27724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650830" y="3782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6180075" y="2210462"/>
            <a:ext cx="4011675" cy="2001852"/>
            <a:chOff x="6180075" y="2210462"/>
            <a:chExt cx="4011675" cy="2001852"/>
          </a:xfrm>
        </p:grpSpPr>
        <p:sp>
          <p:nvSpPr>
            <p:cNvPr id="21" name="TextBox 21"/>
            <p:cNvSpPr txBox="1"/>
            <p:nvPr/>
          </p:nvSpPr>
          <p:spPr>
            <a:xfrm>
              <a:off x="6180075" y="2210462"/>
              <a:ext cx="328015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删掉环上一边，仍然连通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743700" y="2914650"/>
              <a:ext cx="3219450" cy="1009650"/>
              <a:chOff x="6743700" y="2914650"/>
              <a:chExt cx="3219450" cy="1009650"/>
            </a:xfrm>
          </p:grpSpPr>
          <p:sp>
            <p:nvSpPr>
              <p:cNvPr id="22" name="Line 22"/>
              <p:cNvSpPr/>
              <p:nvPr/>
            </p:nvSpPr>
            <p:spPr>
              <a:xfrm>
                <a:off x="6743700" y="2914650"/>
                <a:ext cx="161925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009650">
                    <a:moveTo>
                      <a:pt x="0" y="1009650"/>
                    </a:moveTo>
                    <a:lnTo>
                      <a:pt x="1619250" y="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62950" y="2914650"/>
                <a:ext cx="160020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1009650">
                    <a:moveTo>
                      <a:pt x="0" y="0"/>
                    </a:moveTo>
                    <a:lnTo>
                      <a:pt x="1600200" y="100965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</p:grpSp>
        <p:sp>
          <p:nvSpPr>
            <p:cNvPr id="25" name="Line 25"/>
            <p:cNvSpPr/>
            <p:nvPr/>
          </p:nvSpPr>
          <p:spPr>
            <a:xfrm>
              <a:off x="6743700" y="3924300"/>
              <a:ext cx="3219450" cy="9525"/>
            </a:xfrm>
            <a:custGeom>
              <a:avLst/>
              <a:gdLst/>
              <a:ahLst/>
              <a:cxnLst/>
              <a:rect l="l" t="t" r="r" b="b"/>
              <a:pathLst>
                <a:path w="3219450" h="9525">
                  <a:moveTo>
                    <a:pt x="0" y="0"/>
                  </a:moveTo>
                  <a:lnTo>
                    <a:pt x="321945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6515100" y="2686050"/>
              <a:ext cx="3676650" cy="1466850"/>
              <a:chOff x="6515100" y="2686050"/>
              <a:chExt cx="3676650" cy="146685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651510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8134350" y="26860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973455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6651080" y="2772437"/>
              <a:ext cx="3404690" cy="1439877"/>
              <a:chOff x="6651080" y="2772437"/>
              <a:chExt cx="3404690" cy="1439877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6651080" y="3782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270330" y="27724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870530" y="3782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1017525" y="4534562"/>
            <a:ext cx="10317225" cy="849327"/>
            <a:chOff x="1017525" y="4534562"/>
            <a:chExt cx="10317225" cy="849327"/>
          </a:xfrm>
        </p:grpSpPr>
        <p:sp>
          <p:nvSpPr>
            <p:cNvPr id="35" name="body-tree-definition"/>
            <p:cNvSpPr txBox="1"/>
            <p:nvPr/>
          </p:nvSpPr>
          <p:spPr>
            <a:xfrm>
              <a:off x="1017525" y="4534562"/>
              <a:ext cx="103172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生成树：覆盖全部顶点、连通、无环，恰有 </a:t>
              </a: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n−1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条边。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MST：在所有生成树中，使边权总和最小。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17525" y="5553737"/>
            <a:ext cx="10317225" cy="504163"/>
            <a:chOff x="1017525" y="5553737"/>
            <a:chExt cx="10317225" cy="504163"/>
          </a:xfrm>
        </p:grpSpPr>
        <p:sp>
          <p:nvSpPr>
            <p:cNvPr id="37" name="body-definition-cautions"/>
            <p:cNvSpPr txBox="1"/>
            <p:nvPr/>
          </p:nvSpPr>
          <p:spPr>
            <a:xfrm>
              <a:off x="1017525" y="5553737"/>
              <a:ext cx="1031722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非负建设费允许删环；“每个点都有边”仍可能出现多个连通块。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最小生成树不负责缩短每条旅程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36575" y="2239037"/>
            <a:ext cx="3716400" cy="2792427"/>
            <a:chOff x="1036575" y="2239037"/>
            <a:chExt cx="3716400" cy="2792427"/>
          </a:xfrm>
        </p:grpSpPr>
        <p:sp>
          <p:nvSpPr>
            <p:cNvPr id="7" name="TextBox 7"/>
            <p:cNvSpPr txBox="1"/>
            <p:nvPr/>
          </p:nvSpPr>
          <p:spPr>
            <a:xfrm>
              <a:off x="1036575" y="2239037"/>
              <a:ext cx="344304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例如：以1为源的最短路树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562100" y="3009900"/>
              <a:ext cx="2971800" cy="1066800"/>
              <a:chOff x="1562100" y="3009900"/>
              <a:chExt cx="2971800" cy="106680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562100" y="3009900"/>
                <a:ext cx="1485900" cy="10668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1066800">
                    <a:moveTo>
                      <a:pt x="1485900" y="0"/>
                    </a:moveTo>
                    <a:lnTo>
                      <a:pt x="0" y="10668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048000" y="3009900"/>
                <a:ext cx="1485900" cy="10668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1066800">
                    <a:moveTo>
                      <a:pt x="0" y="0"/>
                    </a:moveTo>
                    <a:lnTo>
                      <a:pt x="1485900" y="10668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1" name="Line 11"/>
            <p:cNvSpPr/>
            <p:nvPr/>
          </p:nvSpPr>
          <p:spPr>
            <a:xfrm>
              <a:off x="1562100" y="4076700"/>
              <a:ext cx="2971800" cy="9525"/>
            </a:xfrm>
            <a:custGeom>
              <a:avLst/>
              <a:gdLst/>
              <a:ahLst/>
              <a:cxnLst/>
              <a:rect l="l" t="t" r="r" b="b"/>
              <a:pathLst>
                <a:path w="2971800" h="9525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343025" y="2790825"/>
              <a:ext cx="3409950" cy="1504950"/>
              <a:chOff x="1343025" y="2790825"/>
              <a:chExt cx="3409950" cy="150495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2828925" y="27908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13430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3148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469480" y="2867687"/>
              <a:ext cx="3157040" cy="1706577"/>
              <a:chOff x="1469480" y="2867687"/>
              <a:chExt cx="3157040" cy="1706577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2955380" y="2867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469480" y="39344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441280" y="39344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964780" y="32010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936455" y="32010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2955380" y="4144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265175" y="4601237"/>
              <a:ext cx="296918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选边费用：2 + 3 = </a:t>
              </a: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522975" y="2239037"/>
            <a:ext cx="3716400" cy="2792427"/>
            <a:chOff x="6522975" y="2239037"/>
            <a:chExt cx="3716400" cy="2792427"/>
          </a:xfrm>
        </p:grpSpPr>
        <p:sp>
          <p:nvSpPr>
            <p:cNvPr id="25" name="TextBox 25"/>
            <p:cNvSpPr txBox="1"/>
            <p:nvPr/>
          </p:nvSpPr>
          <p:spPr>
            <a:xfrm>
              <a:off x="6522975" y="2239037"/>
              <a:ext cx="298398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同一张图的最小生成树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7048500" y="3009900"/>
              <a:ext cx="2971800" cy="1076325"/>
              <a:chOff x="7048500" y="3009900"/>
              <a:chExt cx="2971800" cy="1076325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7048500" y="3009900"/>
                <a:ext cx="1485900" cy="10668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1066800">
                    <a:moveTo>
                      <a:pt x="1485900" y="0"/>
                    </a:moveTo>
                    <a:lnTo>
                      <a:pt x="0" y="106680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7048500" y="4076700"/>
                <a:ext cx="2971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971800" h="9525">
                    <a:moveTo>
                      <a:pt x="0" y="0"/>
                    </a:moveTo>
                    <a:lnTo>
                      <a:pt x="2971800" y="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</p:grpSp>
        <p:sp>
          <p:nvSpPr>
            <p:cNvPr id="29" name="Line 29"/>
            <p:cNvSpPr/>
            <p:nvPr/>
          </p:nvSpPr>
          <p:spPr>
            <a:xfrm>
              <a:off x="8534400" y="3009900"/>
              <a:ext cx="1485900" cy="1066800"/>
            </a:xfrm>
            <a:custGeom>
              <a:avLst/>
              <a:gdLst/>
              <a:ahLst/>
              <a:cxnLst/>
              <a:rect l="l" t="t" r="r" b="b"/>
              <a:pathLst>
                <a:path w="1485900" h="1066800">
                  <a:moveTo>
                    <a:pt x="0" y="0"/>
                  </a:moveTo>
                  <a:lnTo>
                    <a:pt x="1485900" y="106680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829425" y="2790825"/>
              <a:ext cx="3409950" cy="1504950"/>
              <a:chOff x="6829425" y="2790825"/>
              <a:chExt cx="3409950" cy="1504950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8315325" y="27908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68294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98012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40" name="Group 40"/>
            <p:cNvGrpSpPr/>
            <p:nvPr/>
          </p:nvGrpSpPr>
          <p:grpSpPr>
            <a:xfrm>
              <a:off x="6955880" y="2867687"/>
              <a:ext cx="3157040" cy="1706577"/>
              <a:chOff x="6955880" y="2867687"/>
              <a:chExt cx="3157040" cy="1706577"/>
            </a:xfrm>
          </p:grpSpPr>
          <p:sp>
            <p:nvSpPr>
              <p:cNvPr id="34" name="TextBox 34"/>
              <p:cNvSpPr txBox="1"/>
              <p:nvPr/>
            </p:nvSpPr>
            <p:spPr>
              <a:xfrm>
                <a:off x="8441780" y="2867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955880" y="39344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9927680" y="39344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451180" y="32010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9422855" y="32010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8441780" y="4144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6751575" y="4601237"/>
              <a:ext cx="296918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选边费用：2 + 2 = </a:t>
              </a: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17525" y="5248937"/>
            <a:ext cx="10241025" cy="849327"/>
            <a:chOff x="1017525" y="5248937"/>
            <a:chExt cx="10241025" cy="849327"/>
          </a:xfrm>
        </p:grpSpPr>
        <p:sp>
          <p:nvSpPr>
            <p:cNvPr id="43" name="body-objective-difference"/>
            <p:cNvSpPr txBox="1"/>
            <p:nvPr/>
          </p:nvSpPr>
          <p:spPr>
            <a:xfrm>
              <a:off x="1017525" y="5248937"/>
              <a:ext cx="102410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MST比较的是全部选边的总费用。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右图总费用更少，但1到3的路程从3变成了4。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兼容的割上，最轻跨割边可以安全选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66800" y="2219987"/>
            <a:ext cx="4419600" cy="2801952"/>
            <a:chOff x="1066800" y="2219987"/>
            <a:chExt cx="4419600" cy="2801952"/>
          </a:xfrm>
        </p:grpSpPr>
        <p:sp>
          <p:nvSpPr>
            <p:cNvPr id="7" name="Rectangle 7"/>
            <p:cNvSpPr/>
            <p:nvPr/>
          </p:nvSpPr>
          <p:spPr>
            <a:xfrm>
              <a:off x="1066800" y="2590800"/>
              <a:ext cx="1885950" cy="2295525"/>
            </a:xfrm>
            <a:prstGeom prst="roundRect">
              <a:avLst>
                <a:gd name="adj" fmla="val 606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00450" y="2590800"/>
              <a:ext cx="1885950" cy="2295525"/>
            </a:xfrm>
            <a:prstGeom prst="roundRect">
              <a:avLst>
                <a:gd name="adj" fmla="val 6061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616381" y="2219987"/>
              <a:ext cx="3320438" cy="430227"/>
              <a:chOff x="1616381" y="2219987"/>
              <a:chExt cx="3320438" cy="430227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1616381" y="2219987"/>
                <a:ext cx="78678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集合A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4150031" y="2219987"/>
                <a:ext cx="78678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集合B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009775" y="3076575"/>
              <a:ext cx="2543175" cy="1371600"/>
              <a:chOff x="2009775" y="3076575"/>
              <a:chExt cx="2543175" cy="1371600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2009775" y="3076575"/>
                <a:ext cx="9525" cy="13620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62075">
                    <a:moveTo>
                      <a:pt x="0" y="0"/>
                    </a:moveTo>
                    <a:lnTo>
                      <a:pt x="0" y="1362075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2009775" y="4438650"/>
                <a:ext cx="25336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33650" h="9525">
                    <a:moveTo>
                      <a:pt x="0" y="0"/>
                    </a:moveTo>
                    <a:lnTo>
                      <a:pt x="25336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4543425" y="3076575"/>
                <a:ext cx="9525" cy="13620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62075">
                    <a:moveTo>
                      <a:pt x="0" y="1362075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6" name="Line 16"/>
            <p:cNvSpPr/>
            <p:nvPr/>
          </p:nvSpPr>
          <p:spPr>
            <a:xfrm>
              <a:off x="2009775" y="3076575"/>
              <a:ext cx="2533650" cy="9525"/>
            </a:xfrm>
            <a:custGeom>
              <a:avLst/>
              <a:gdLst/>
              <a:ahLst/>
              <a:cxnLst/>
              <a:rect l="l" t="t" r="r" b="b"/>
              <a:pathLst>
                <a:path w="2533650" h="9525">
                  <a:moveTo>
                    <a:pt x="0" y="0"/>
                  </a:moveTo>
                  <a:lnTo>
                    <a:pt x="25336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1828800" y="2895600"/>
              <a:ext cx="2895600" cy="1724025"/>
              <a:chOff x="1828800" y="2895600"/>
              <a:chExt cx="2895600" cy="1724025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1828800" y="2895600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1828800" y="4257675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4362450" y="2895600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4362450" y="4257675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2806371" y="2648612"/>
              <a:ext cx="940458" cy="2373327"/>
              <a:chOff x="2806371" y="2648612"/>
              <a:chExt cx="940458" cy="2373327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2806371" y="2648612"/>
                <a:ext cx="94045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新增 e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2806371" y="4591712"/>
                <a:ext cx="94045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可删 f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2227200" y="361063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已有树边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180075" y="2210462"/>
            <a:ext cx="5126100" cy="2828263"/>
            <a:chOff x="6180075" y="2210462"/>
            <a:chExt cx="5126100" cy="2828263"/>
          </a:xfrm>
        </p:grpSpPr>
        <p:sp>
          <p:nvSpPr>
            <p:cNvPr id="27" name="body-exchange-argument"/>
            <p:cNvSpPr txBox="1"/>
            <p:nvPr/>
          </p:nvSpPr>
          <p:spPr>
            <a:xfrm>
              <a:off x="6180075" y="2210462"/>
              <a:ext cx="5126100" cy="282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割把点分成两个非空组，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　不切开当前已选边。</a:t>
              </a:r>
            </a:p>
            <a:p>
              <a:pPr algn="l">
                <a:lnSpc>
                  <a:spcPts val="3075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取兼容的MST，加入最轻e。</a:t>
              </a:r>
            </a:p>
            <a:p>
              <a:pPr algn="l">
                <a:lnSpc>
                  <a:spcPts val="3075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新环必有另一条跨割边f。</a:t>
              </a:r>
            </a:p>
            <a:p>
              <a:pPr algn="l">
                <a:lnSpc>
                  <a:spcPts val="3075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④ 删f仍成树，且权和不增。</a:t>
              </a:r>
            </a:p>
            <a:p>
              <a:pPr algn="l">
                <a:lnSpc>
                  <a:spcPts val="3075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若MST原有e，直接保留即可。</a:t>
              </a:r>
            </a:p>
          </p:txBody>
        </p:sp>
      </p:grpSp>
      <mc:AlternateContent>
        <mc:Choice Requires="a14">
          <p:sp>
            <p:nvSpPr>
              <p:cNvPr id="29" name="exchange-weight"/>
              <p:cNvSpPr txBox="1">
                <a:spLocks noGrp="1"/>
              </p:cNvSpPr>
              <p:nvPr/>
            </p:nvSpPr>
            <p:spPr>
              <a:xfrm>
                <a:off x="1181100" y="5162550"/>
                <a:ext cx="98107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e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e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31" name="Group 31"/>
          <p:cNvGrpSpPr/>
          <p:nvPr/>
        </p:nvGrpSpPr>
        <p:grpSpPr>
          <a:xfrm>
            <a:off x="1017525" y="5791862"/>
            <a:ext cx="10145775" cy="430227"/>
            <a:chOff x="1017525" y="5791862"/>
            <a:chExt cx="10145775" cy="430227"/>
          </a:xfrm>
        </p:grpSpPr>
        <p:sp>
          <p:nvSpPr>
            <p:cNvPr id="30" name="body-equal-weight-note"/>
            <p:cNvSpPr txBox="1"/>
            <p:nvPr/>
          </p:nvSpPr>
          <p:spPr>
            <a:xfrm>
              <a:off x="1017525" y="57918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等权只保证“不劣”；三角形三边全为1，就有多棵MST。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450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例1：从点1开始扩展这棵树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93725" y="2239037"/>
            <a:ext cx="3885220" cy="2792427"/>
            <a:chOff x="1093725" y="2239037"/>
            <a:chExt cx="3885220" cy="2792427"/>
          </a:xfrm>
        </p:grpSpPr>
        <p:sp>
          <p:nvSpPr>
            <p:cNvPr id="7" name="TextBox 7"/>
            <p:cNvSpPr txBox="1"/>
            <p:nvPr/>
          </p:nvSpPr>
          <p:spPr>
            <a:xfrm>
              <a:off x="1093725" y="2239037"/>
              <a:ext cx="209549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例如：四点五边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714500" y="2952750"/>
              <a:ext cx="2819400" cy="1533525"/>
              <a:chOff x="1714500" y="2952750"/>
              <a:chExt cx="2819400" cy="153352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14500" y="2952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714500" y="2952750"/>
                <a:ext cx="280987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1524000">
                    <a:moveTo>
                      <a:pt x="0" y="152400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14500" y="4476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4524375" y="2952750"/>
                <a:ext cx="952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0">
                    <a:moveTo>
                      <a:pt x="0" y="0"/>
                    </a:moveTo>
                    <a:lnTo>
                      <a:pt x="0" y="152400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</p:grpSp>
        <p:sp>
          <p:nvSpPr>
            <p:cNvPr id="13" name="Line 13"/>
            <p:cNvSpPr/>
            <p:nvPr/>
          </p:nvSpPr>
          <p:spPr>
            <a:xfrm>
              <a:off x="1714500" y="2952750"/>
              <a:ext cx="9525" cy="1524000"/>
            </a:xfrm>
            <a:custGeom>
              <a:avLst/>
              <a:gdLst/>
              <a:ahLst/>
              <a:cxnLst/>
              <a:rect l="l" t="t" r="r" b="b"/>
              <a:pathLst>
                <a:path w="9525" h="1524000">
                  <a:moveTo>
                    <a:pt x="0" y="0"/>
                  </a:moveTo>
                  <a:lnTo>
                    <a:pt x="0" y="152400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485900" y="2724150"/>
              <a:ext cx="457200" cy="4572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1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485900" y="2724150"/>
              <a:ext cx="3267075" cy="1981200"/>
              <a:chOff x="1485900" y="2724150"/>
              <a:chExt cx="3267075" cy="198120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485900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4295775" y="2724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295775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269455" y="2591462"/>
              <a:ext cx="3709490" cy="2440002"/>
              <a:chOff x="1269455" y="2591462"/>
              <a:chExt cx="3709490" cy="2440002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621880" y="2810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621880" y="4334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431755" y="2810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431755" y="4334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269455" y="3572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031580" y="25914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2936330" y="33629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031580" y="46012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793705" y="3572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6180075" y="2248562"/>
            <a:ext cx="5116575" cy="980413"/>
            <a:chOff x="6180075" y="2248562"/>
            <a:chExt cx="5116575" cy="980413"/>
          </a:xfrm>
        </p:grpSpPr>
        <p:sp>
          <p:nvSpPr>
            <p:cNvPr id="30" name="body-example-goal"/>
            <p:cNvSpPr txBox="1"/>
            <p:nvPr/>
          </p:nvSpPr>
          <p:spPr>
            <a:xfrm>
              <a:off x="6180075" y="2248562"/>
              <a:ext cx="51165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J1101 / P3366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求MST总权；不连通输出orz。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180075" y="3458237"/>
            <a:ext cx="5116575" cy="1532863"/>
            <a:chOff x="6180075" y="3458237"/>
            <a:chExt cx="5116575" cy="1532863"/>
          </a:xfrm>
        </p:grpSpPr>
        <p:sp>
          <p:nvSpPr>
            <p:cNvPr id="32" name="body-initial-keys"/>
            <p:cNvSpPr txBox="1"/>
            <p:nvPr/>
          </p:nvSpPr>
          <p:spPr>
            <a:xfrm>
              <a:off x="6180075" y="3458237"/>
              <a:ext cx="5116575" cy="15328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初始已加入集合 S = {1}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dis[2] = 2，dis[3] = 5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dis[4] = ∞，所以先接入点2。</a:t>
              </a:r>
            </a:p>
          </p:txBody>
        </p:sp>
      </p:grpSp>
      <p:sp>
        <p:nvSpPr>
          <p:cNvPr id="36" name="textbox-prim-definition"/>
          <p:cNvSpPr/>
          <p:nvPr/>
        </p:nvSpPr>
        <p:spPr>
          <a:xfrm>
            <a:off x="990600" y="5229225"/>
            <a:ext cx="10306050" cy="828675"/>
          </a:xfrm>
          <a:prstGeom prst="roundRect">
            <a:avLst>
              <a:gd name="adj" fmla="val 13793"/>
            </a:avLst>
          </a:prstGeom>
          <a:solidFill>
            <a:schemeClr val="lt2"/>
          </a:solidFill>
          <a:ln>
            <a:noFill/>
          </a:ln>
        </p:spPr>
        <p:txBody>
          <a:bodyPr wrap="square" lIns="136323" tIns="52910" rIns="136323" bIns="-33477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dis[v]：把v直接接到当前集合S的最小边权。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点1作为起点贡献0，其余点各通过一条边加入。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点2带来了两条更便宜的连接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93725" y="2239037"/>
            <a:ext cx="3885220" cy="2792427"/>
            <a:chOff x="1093725" y="2239037"/>
            <a:chExt cx="3885220" cy="2792427"/>
          </a:xfrm>
        </p:grpSpPr>
        <p:sp>
          <p:nvSpPr>
            <p:cNvPr id="7" name="TextBox 7"/>
            <p:cNvSpPr txBox="1"/>
            <p:nvPr/>
          </p:nvSpPr>
          <p:spPr>
            <a:xfrm>
              <a:off x="1093725" y="2239037"/>
              <a:ext cx="150316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同一个例子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714500" y="2952750"/>
              <a:ext cx="2819400" cy="1524000"/>
              <a:chOff x="1714500" y="2952750"/>
              <a:chExt cx="2819400" cy="152400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14500" y="2952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4524375" y="2952750"/>
                <a:ext cx="952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0">
                    <a:moveTo>
                      <a:pt x="0" y="0"/>
                    </a:moveTo>
                    <a:lnTo>
                      <a:pt x="0" y="152400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</p:grpSp>
        <p:sp>
          <p:nvSpPr>
            <p:cNvPr id="11" name="Line 11"/>
            <p:cNvSpPr/>
            <p:nvPr/>
          </p:nvSpPr>
          <p:spPr>
            <a:xfrm>
              <a:off x="1714500" y="2952750"/>
              <a:ext cx="9525" cy="1524000"/>
            </a:xfrm>
            <a:custGeom>
              <a:avLst/>
              <a:gdLst/>
              <a:ahLst/>
              <a:cxnLst/>
              <a:rect l="l" t="t" r="r" b="b"/>
              <a:pathLst>
                <a:path w="9525" h="1524000">
                  <a:moveTo>
                    <a:pt x="0" y="0"/>
                  </a:moveTo>
                  <a:lnTo>
                    <a:pt x="0" y="152400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714500" y="2952750"/>
              <a:ext cx="2809875" cy="1533525"/>
              <a:chOff x="1714500" y="2952750"/>
              <a:chExt cx="2809875" cy="15335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1714500" y="2952750"/>
                <a:ext cx="280987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1524000">
                    <a:moveTo>
                      <a:pt x="0" y="1524000"/>
                    </a:moveTo>
                    <a:lnTo>
                      <a:pt x="2809875" y="0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1714500" y="4476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485900" y="2724150"/>
              <a:ext cx="3267075" cy="1981200"/>
              <a:chOff x="1485900" y="2724150"/>
              <a:chExt cx="3267075" cy="198120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485900" y="2724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1485900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295775" y="2724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295775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269455" y="2591462"/>
              <a:ext cx="3709490" cy="2440002"/>
              <a:chOff x="1269455" y="2591462"/>
              <a:chExt cx="3709490" cy="2440002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621880" y="2810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621880" y="4334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431755" y="2810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431755" y="4334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269455" y="3572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031580" y="25914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936330" y="33629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031580" y="46012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793705" y="3572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6180075" y="2258087"/>
            <a:ext cx="5116575" cy="1268427"/>
            <a:chOff x="6180075" y="2258087"/>
            <a:chExt cx="5116575" cy="1268427"/>
          </a:xfrm>
        </p:grpSpPr>
        <p:sp>
          <p:nvSpPr>
            <p:cNvPr id="31" name="body-prim-key-updates"/>
            <p:cNvSpPr txBox="1"/>
            <p:nvPr/>
          </p:nvSpPr>
          <p:spPr>
            <a:xfrm>
              <a:off x="6180075" y="2258087"/>
              <a:ext cx="51165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点2加入后：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dis[3]：5 → 2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dis[4]：∞ → 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180075" y="3743987"/>
            <a:ext cx="5116575" cy="1304263"/>
            <a:chOff x="6180075" y="3743987"/>
            <a:chExt cx="5116575" cy="1304263"/>
          </a:xfrm>
        </p:grpSpPr>
        <p:sp>
          <p:nvSpPr>
            <p:cNvPr id="33" name="body-prim-last-two"/>
            <p:cNvSpPr txBox="1"/>
            <p:nvPr/>
          </p:nvSpPr>
          <p:spPr>
            <a:xfrm>
              <a:off x="6180075" y="3743987"/>
              <a:ext cx="5116575" cy="1304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接着选点4，贡献1；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4—3的权4不能改善dis[3]。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最后沿2—3接入点3，贡献2。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7525" y="5277512"/>
            <a:ext cx="10279125" cy="830277"/>
            <a:chOff x="1017525" y="5277512"/>
            <a:chExt cx="10279125" cy="830277"/>
          </a:xfrm>
        </p:grpSpPr>
        <p:sp>
          <p:nvSpPr>
            <p:cNvPr id="35" name="body-prim-sum"/>
            <p:cNvSpPr txBox="1"/>
            <p:nvPr/>
          </p:nvSpPr>
          <p:spPr>
            <a:xfrm>
              <a:off x="1017525" y="5277512"/>
              <a:ext cx="1027912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选择顺序：1、2、4、3；总费用：0 + 2 + 1 + 2 = </a:t>
              </a: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dis[3] = 2 是新增边权，不是从1到3的路径长度4。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63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朴素Prim：每轮扫描一次未选点</a:t>
            </a:r>
          </a:p>
        </p:txBody>
      </p:sp>
      <p:sp>
        <p:nvSpPr>
          <p:cNvPr id="9" name="textbox-prim-code"/>
          <p:cNvSpPr/>
          <p:nvPr/>
        </p:nvSpPr>
        <p:spPr>
          <a:xfrm>
            <a:off x="981075" y="2171700"/>
            <a:ext cx="10315575" cy="3352800"/>
          </a:xfrm>
          <a:prstGeom prst="roundRect">
            <a:avLst>
              <a:gd name="adj" fmla="val 3409"/>
            </a:avLst>
          </a:prstGeom>
          <a:solidFill>
            <a:schemeClr val="lt2"/>
          </a:solidFill>
          <a:ln>
            <a:noFill/>
          </a:ln>
        </p:spPr>
        <p:txBody>
          <a:bodyPr wrap="square" lIns="156898" tIns="47196" rIns="156898" bIns="-33476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dis[1]=0; // 其余dis为INF，used为false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for(int step=0;step&lt;n;++step){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u=-1;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for(int v=1;v&lt;=n;++v)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if(!used[v]&amp;&amp;(u==-1||dis[v]&lt;dis[u]))u=v;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if(dis[u]==INF){cout&lt;&lt;"orz\n";return 0;}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used[u]=true;total+=dis[u];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for(auto [v,w]:graph[u])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if(!used[v])dis[v]=min(dis[v],w);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17525" y="5753762"/>
            <a:ext cx="5636334" cy="430227"/>
            <a:chOff x="1017525" y="5753762"/>
            <a:chExt cx="5636334" cy="430227"/>
          </a:xfrm>
        </p:grpSpPr>
        <p:sp>
          <p:nvSpPr>
            <p:cNvPr id="10" name="TextBox 10"/>
            <p:cNvSpPr txBox="1"/>
            <p:nvPr/>
          </p:nvSpPr>
          <p:spPr>
            <a:xfrm>
              <a:off x="1017525" y="5753762"/>
              <a:ext cx="563633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更新用w。时间 O(n²+m)，空间 O(n+m)。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4964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堆保存候选值，used过滤旧记录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29512"/>
            <a:ext cx="10279125" cy="430227"/>
            <a:chOff x="1017525" y="2229512"/>
            <a:chExt cx="10279125" cy="430227"/>
          </a:xfrm>
        </p:grpSpPr>
        <p:sp>
          <p:nvSpPr>
            <p:cNvPr id="7" name="body-heap-key-introduction"/>
            <p:cNvSpPr txBox="1"/>
            <p:nvPr/>
          </p:nvSpPr>
          <p:spPr>
            <a:xfrm>
              <a:off x="1017525" y="222951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小根堆保存(dis[v],v)，初始放入(0,1)。</a:t>
              </a:r>
            </a:p>
          </p:txBody>
        </p:sp>
      </p:grpSp>
      <p:sp>
        <p:nvSpPr>
          <p:cNvPr id="11" name="textbox-heap-prim-code"/>
          <p:cNvSpPr/>
          <p:nvPr/>
        </p:nvSpPr>
        <p:spPr>
          <a:xfrm>
            <a:off x="981075" y="2724150"/>
            <a:ext cx="10315575" cy="2809875"/>
          </a:xfrm>
          <a:prstGeom prst="roundRect">
            <a:avLst>
              <a:gd name="adj" fmla="val 4068"/>
            </a:avLst>
          </a:prstGeom>
          <a:solidFill>
            <a:schemeClr val="lt2"/>
          </a:solidFill>
          <a:ln>
            <a:noFill/>
          </a:ln>
        </p:spPr>
        <p:txBody>
          <a:bodyPr wrap="square" lIns="156895" tIns="56718" rIns="156895" bIns="-33479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while(!heap.empty()){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auto [key,u]=heap.top();heap.pop();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if(used[u])continue;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used[u]=true;total+=key;++count;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for(auto [v,w]:graph[u])if(!used[v]&amp;&amp;w&lt;dis[v]){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dis[v]=w;heap.push({w,v});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25" y="5744237"/>
            <a:ext cx="10279125" cy="430227"/>
            <a:chOff x="1017525" y="5744237"/>
            <a:chExt cx="10279125" cy="430227"/>
          </a:xfrm>
        </p:grpSpPr>
        <p:sp>
          <p:nvSpPr>
            <p:cNvPr id="12" name="body-old-heap-keys"/>
            <p:cNvSpPr txBox="1"/>
            <p:nvPr/>
          </p:nvSpPr>
          <p:spPr>
            <a:xfrm>
              <a:off x="1017525" y="574423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(5,3)与(2,3)可并存；点3已入树后，旧记录直接跳过。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0463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Kruskal：最轻的可合并边先进入森林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41350" y="2239037"/>
            <a:ext cx="2411475" cy="2649552"/>
            <a:chOff x="1141350" y="2239037"/>
            <a:chExt cx="2411475" cy="2649552"/>
          </a:xfrm>
        </p:grpSpPr>
        <p:sp>
          <p:nvSpPr>
            <p:cNvPr id="7" name="TextBox 7"/>
            <p:cNvSpPr txBox="1"/>
            <p:nvPr/>
          </p:nvSpPr>
          <p:spPr>
            <a:xfrm>
              <a:off x="1141350" y="2239037"/>
              <a:ext cx="218434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接纳2—4，权1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09725" y="4124325"/>
              <a:ext cx="1733550" cy="9525"/>
            </a:xfrm>
            <a:custGeom>
              <a:avLst/>
              <a:gdLst/>
              <a:ahLst/>
              <a:cxnLst/>
              <a:rect l="l" t="t" r="r" b="b"/>
              <a:pathLst>
                <a:path w="1733550" h="9525">
                  <a:moveTo>
                    <a:pt x="0" y="0"/>
                  </a:moveTo>
                  <a:lnTo>
                    <a:pt x="17335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400175" y="2867025"/>
              <a:ext cx="2152650" cy="1466850"/>
              <a:chOff x="1400175" y="2867025"/>
              <a:chExt cx="2152650" cy="1466850"/>
            </a:xfrm>
          </p:grpSpPr>
          <p:sp>
            <p:nvSpPr>
              <p:cNvPr id="9" name="Ellipse 9"/>
              <p:cNvSpPr/>
              <p:nvPr/>
            </p:nvSpPr>
            <p:spPr>
              <a:xfrm>
                <a:off x="140017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313372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140017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13372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517105" y="2934362"/>
              <a:ext cx="1918790" cy="1954227"/>
              <a:chOff x="1517105" y="2934362"/>
              <a:chExt cx="1918790" cy="1954227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1517105" y="29343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250655" y="29343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517105" y="39821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250655" y="39821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791552" y="4458362"/>
                <a:ext cx="1369896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剩3个分量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4437000" y="2239037"/>
            <a:ext cx="2411475" cy="2649552"/>
            <a:chOff x="4437000" y="2239037"/>
            <a:chExt cx="2411475" cy="2649552"/>
          </a:xfrm>
        </p:grpSpPr>
        <p:sp>
          <p:nvSpPr>
            <p:cNvPr id="21" name="TextBox 21"/>
            <p:cNvSpPr txBox="1"/>
            <p:nvPr/>
          </p:nvSpPr>
          <p:spPr>
            <a:xfrm>
              <a:off x="4437000" y="2239037"/>
              <a:ext cx="218434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接纳1—2，权2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4905375" y="4124325"/>
              <a:ext cx="1733550" cy="9525"/>
            </a:xfrm>
            <a:custGeom>
              <a:avLst/>
              <a:gdLst/>
              <a:ahLst/>
              <a:cxnLst/>
              <a:rect l="l" t="t" r="r" b="b"/>
              <a:pathLst>
                <a:path w="1733550" h="9525">
                  <a:moveTo>
                    <a:pt x="0" y="0"/>
                  </a:moveTo>
                  <a:lnTo>
                    <a:pt x="1733550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4905375" y="3076575"/>
              <a:ext cx="9525" cy="1047750"/>
            </a:xfrm>
            <a:custGeom>
              <a:avLst/>
              <a:gdLst/>
              <a:ahLst/>
              <a:cxnLst/>
              <a:rect l="l" t="t" r="r" b="b"/>
              <a:pathLst>
                <a:path w="9525" h="1047750">
                  <a:moveTo>
                    <a:pt x="0" y="0"/>
                  </a:moveTo>
                  <a:lnTo>
                    <a:pt x="0" y="104775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695825" y="2867025"/>
              <a:ext cx="2152650" cy="1466850"/>
              <a:chOff x="4695825" y="2867025"/>
              <a:chExt cx="2152650" cy="1466850"/>
            </a:xfrm>
          </p:grpSpPr>
          <p:sp>
            <p:nvSpPr>
              <p:cNvPr id="24" name="Ellipse 24"/>
              <p:cNvSpPr/>
              <p:nvPr/>
            </p:nvSpPr>
            <p:spPr>
              <a:xfrm>
                <a:off x="469582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642937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6" name="Ellipse 26"/>
              <p:cNvSpPr/>
              <p:nvPr/>
            </p:nvSpPr>
            <p:spPr>
              <a:xfrm>
                <a:off x="469582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642937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4812755" y="2934362"/>
              <a:ext cx="1918790" cy="1954227"/>
              <a:chOff x="4812755" y="2934362"/>
              <a:chExt cx="1918790" cy="1954227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4812755" y="29343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546305" y="29343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812755" y="39821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546305" y="39821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5087202" y="4458362"/>
                <a:ext cx="1369896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剩2个分量</a:t>
                </a:r>
              </a:p>
            </p:txBody>
          </p:sp>
        </p:grpSp>
      </p:grpSp>
      <p:grpSp>
        <p:nvGrpSpPr>
          <p:cNvPr id="52" name="Group 52"/>
          <p:cNvGrpSpPr/>
          <p:nvPr/>
        </p:nvGrpSpPr>
        <p:grpSpPr>
          <a:xfrm>
            <a:off x="7732650" y="2239037"/>
            <a:ext cx="2411475" cy="2649552"/>
            <a:chOff x="7732650" y="2239037"/>
            <a:chExt cx="2411475" cy="2649552"/>
          </a:xfrm>
        </p:grpSpPr>
        <p:sp>
          <p:nvSpPr>
            <p:cNvPr id="36" name="TextBox 36"/>
            <p:cNvSpPr txBox="1"/>
            <p:nvPr/>
          </p:nvSpPr>
          <p:spPr>
            <a:xfrm>
              <a:off x="7732650" y="2239037"/>
              <a:ext cx="218434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接纳2—3，权2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8201025" y="3076575"/>
              <a:ext cx="1733550" cy="1057275"/>
              <a:chOff x="8201025" y="3076575"/>
              <a:chExt cx="1733550" cy="1057275"/>
            </a:xfrm>
          </p:grpSpPr>
          <p:sp>
            <p:nvSpPr>
              <p:cNvPr id="37" name="Line 37"/>
              <p:cNvSpPr/>
              <p:nvPr/>
            </p:nvSpPr>
            <p:spPr>
              <a:xfrm>
                <a:off x="8201025" y="4124325"/>
                <a:ext cx="1733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33550" h="9525">
                    <a:moveTo>
                      <a:pt x="0" y="0"/>
                    </a:moveTo>
                    <a:lnTo>
                      <a:pt x="1733550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  <p:sp>
            <p:nvSpPr>
              <p:cNvPr id="38" name="Line 38"/>
              <p:cNvSpPr/>
              <p:nvPr/>
            </p:nvSpPr>
            <p:spPr>
              <a:xfrm>
                <a:off x="8201025" y="3076575"/>
                <a:ext cx="9525" cy="1047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47750">
                    <a:moveTo>
                      <a:pt x="0" y="0"/>
                    </a:moveTo>
                    <a:lnTo>
                      <a:pt x="0" y="104775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</p:grpSp>
        <p:sp>
          <p:nvSpPr>
            <p:cNvPr id="40" name="Line 40"/>
            <p:cNvSpPr/>
            <p:nvPr/>
          </p:nvSpPr>
          <p:spPr>
            <a:xfrm>
              <a:off x="8201025" y="3076575"/>
              <a:ext cx="1733550" cy="1047750"/>
            </a:xfrm>
            <a:custGeom>
              <a:avLst/>
              <a:gdLst/>
              <a:ahLst/>
              <a:cxnLst/>
              <a:rect l="l" t="t" r="r" b="b"/>
              <a:pathLst>
                <a:path w="1733550" h="1047750">
                  <a:moveTo>
                    <a:pt x="0" y="1047750"/>
                  </a:moveTo>
                  <a:lnTo>
                    <a:pt x="17335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7991475" y="2867025"/>
              <a:ext cx="2152650" cy="1466850"/>
              <a:chOff x="7991475" y="2867025"/>
              <a:chExt cx="2152650" cy="1466850"/>
            </a:xfrm>
          </p:grpSpPr>
          <p:sp>
            <p:nvSpPr>
              <p:cNvPr id="41" name="Ellipse 41"/>
              <p:cNvSpPr/>
              <p:nvPr/>
            </p:nvSpPr>
            <p:spPr>
              <a:xfrm>
                <a:off x="799147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42" name="Ellipse 42"/>
              <p:cNvSpPr/>
              <p:nvPr/>
            </p:nvSpPr>
            <p:spPr>
              <a:xfrm>
                <a:off x="972502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43" name="Ellipse 43"/>
              <p:cNvSpPr/>
              <p:nvPr/>
            </p:nvSpPr>
            <p:spPr>
              <a:xfrm>
                <a:off x="799147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44" name="Ellipse 44"/>
              <p:cNvSpPr/>
              <p:nvPr/>
            </p:nvSpPr>
            <p:spPr>
              <a:xfrm>
                <a:off x="972502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51" name="Group 51"/>
            <p:cNvGrpSpPr/>
            <p:nvPr/>
          </p:nvGrpSpPr>
          <p:grpSpPr>
            <a:xfrm>
              <a:off x="8005243" y="2934362"/>
              <a:ext cx="2125114" cy="1954227"/>
              <a:chOff x="8005243" y="2934362"/>
              <a:chExt cx="2125114" cy="1954227"/>
            </a:xfrm>
          </p:grpSpPr>
          <p:sp>
            <p:nvSpPr>
              <p:cNvPr id="46" name="TextBox 46"/>
              <p:cNvSpPr txBox="1"/>
              <p:nvPr/>
            </p:nvSpPr>
            <p:spPr>
              <a:xfrm>
                <a:off x="8108405" y="29343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9841955" y="29343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8108405" y="39821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9841955" y="39821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8005243" y="4458362"/>
                <a:ext cx="2125114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1个分量，权和5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1017525" y="5201312"/>
            <a:ext cx="10279125" cy="875638"/>
            <a:chOff x="1017525" y="5201312"/>
            <a:chExt cx="10279125" cy="875638"/>
          </a:xfrm>
        </p:grpSpPr>
        <p:sp>
          <p:nvSpPr>
            <p:cNvPr id="53" name="body-kruskal-cycle-rule"/>
            <p:cNvSpPr txBox="1"/>
            <p:nvPr/>
          </p:nvSpPr>
          <p:spPr>
            <a:xfrm>
              <a:off x="1017525" y="5201312"/>
              <a:ext cx="1027912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之后的3—4:4、1—3:5都会成环，应拒绝。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排序决定先后；并查集判断两端是否已连通，不能省略。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只统计成功合并的边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48562"/>
            <a:ext cx="10279125" cy="430227"/>
            <a:chOff x="1017525" y="2248562"/>
            <a:chExt cx="10279125" cy="430227"/>
          </a:xfrm>
        </p:grpSpPr>
        <p:sp>
          <p:nvSpPr>
            <p:cNvPr id="7" name="body-sort-before-loop"/>
            <p:cNvSpPr txBox="1"/>
            <p:nvPr/>
          </p:nvSpPr>
          <p:spPr>
            <a:xfrm>
              <a:off x="1017525" y="224856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先按weight升序排序，再用并查集维护连通分量。</a:t>
              </a:r>
            </a:p>
          </p:txBody>
        </p:sp>
      </p:grpSp>
      <p:sp>
        <p:nvSpPr>
          <p:cNvPr id="11" name="textbox-kruskal-code"/>
          <p:cNvSpPr/>
          <p:nvPr/>
        </p:nvSpPr>
        <p:spPr>
          <a:xfrm>
            <a:off x="981075" y="2743200"/>
            <a:ext cx="10315575" cy="2476500"/>
          </a:xfrm>
          <a:prstGeom prst="roundRect">
            <a:avLst>
              <a:gd name="adj" fmla="val 4615"/>
            </a:avLst>
          </a:prstGeom>
          <a:solidFill>
            <a:schemeClr val="lt2"/>
          </a:solidFill>
          <a:ln>
            <a:noFill/>
          </a:ln>
        </p:spPr>
        <p:txBody>
          <a:bodyPr wrap="square" lIns="156899" tIns="66247" rIns="156899" bIns="-33475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DSU dsu(n+1); int taken=0; ll total=0;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for(auto e:edges) if(dsu.unite(e.u,e.v)){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total+=e.weight;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if(++taken==n-1) break;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if(taken!=n-1) cout&lt;&lt;"orz\n";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else cout&lt;&lt;total&lt;&lt;'\n';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25" y="5410862"/>
            <a:ext cx="10279125" cy="820752"/>
            <a:chOff x="1017525" y="5410862"/>
            <a:chExt cx="10279125" cy="820752"/>
          </a:xfrm>
        </p:grpSpPr>
        <p:sp>
          <p:nvSpPr>
            <p:cNvPr id="12" name="body-kruskal-stopping-rule"/>
            <p:cNvSpPr txBox="1"/>
            <p:nvPr/>
          </p:nvSpPr>
          <p:spPr>
            <a:xfrm>
              <a:off x="1017525" y="5410862"/>
              <a:ext cx="1027912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选足n−1条边即完成；n=1时自然输出0。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并查集采用路径压缩与按大小合并，不能只标记“点曾出现”。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实现不同，安全选择的理由相同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15237"/>
            <a:ext cx="10164825" cy="839802"/>
            <a:chOff x="1017525" y="2315237"/>
            <a:chExt cx="10164825" cy="839802"/>
          </a:xfrm>
        </p:grpSpPr>
        <p:sp>
          <p:nvSpPr>
            <p:cNvPr id="7" name="body-dense-graph-choice"/>
            <p:cNvSpPr txBox="1"/>
            <p:nvPr/>
          </p:nvSpPr>
          <p:spPr>
            <a:xfrm>
              <a:off x="1017525" y="2315237"/>
              <a:ext cx="101648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朴素Prim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：扫描未选点，时间 O(n²+m)。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输入是稠密矩阵时，实现直接，开销可控。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15362"/>
            <a:ext cx="10164825" cy="839802"/>
            <a:chOff x="1017525" y="3315362"/>
            <a:chExt cx="10164825" cy="839802"/>
          </a:xfrm>
        </p:grpSpPr>
        <p:sp>
          <p:nvSpPr>
            <p:cNvPr id="9" name="body-sparse-graph-choice"/>
            <p:cNvSpPr txBox="1"/>
            <p:nvPr/>
          </p:nvSpPr>
          <p:spPr>
            <a:xfrm>
              <a:off x="1017525" y="3315362"/>
              <a:ext cx="101648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堆Prim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：小根堆取候选，时间 O(m log 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适合稀疏邻接表；已入树标记过滤过时记录。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25" y="4315487"/>
            <a:ext cx="10164825" cy="839802"/>
            <a:chOff x="1017525" y="4315487"/>
            <a:chExt cx="10164825" cy="839802"/>
          </a:xfrm>
        </p:grpSpPr>
        <p:sp>
          <p:nvSpPr>
            <p:cNvPr id="11" name="body-edge-list-choice"/>
            <p:cNvSpPr txBox="1"/>
            <p:nvPr/>
          </p:nvSpPr>
          <p:spPr>
            <a:xfrm>
              <a:off x="1017525" y="4315487"/>
              <a:ext cx="101648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Kruskal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：排序并合并分量，时间 O(m log m)。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适合边表；并查集判断两端是否已连通。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25" y="5315612"/>
            <a:ext cx="10164825" cy="830277"/>
            <a:chOff x="1017525" y="5315612"/>
            <a:chExt cx="10164825" cy="830277"/>
          </a:xfrm>
        </p:grpSpPr>
        <p:sp>
          <p:nvSpPr>
            <p:cNvPr id="13" name="body-common-boundaries"/>
            <p:cNvSpPr txBox="1"/>
            <p:nvPr/>
          </p:nvSpPr>
          <p:spPr>
            <a:xfrm>
              <a:off x="1017525" y="5315612"/>
              <a:ext cx="1016482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总和用long long；重边比较、自环拒绝。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等权可以得到不同的树；不连通必须检测。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6963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例2：原价购买，也是一种连接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93725" y="2239037"/>
            <a:ext cx="3925950" cy="2620977"/>
            <a:chOff x="1093725" y="2239037"/>
            <a:chExt cx="3925950" cy="2620977"/>
          </a:xfrm>
        </p:grpSpPr>
        <p:sp>
          <p:nvSpPr>
            <p:cNvPr id="7" name="TextBox 7"/>
            <p:cNvSpPr txBox="1"/>
            <p:nvPr/>
          </p:nvSpPr>
          <p:spPr>
            <a:xfrm>
              <a:off x="1093725" y="2239037"/>
              <a:ext cx="350032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例如：三件礼物，原价A=8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543050" y="3095625"/>
              <a:ext cx="3238500" cy="1190625"/>
              <a:chOff x="1543050" y="3095625"/>
              <a:chExt cx="3238500" cy="119062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543050" y="3095625"/>
                <a:ext cx="1619250" cy="118110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181100">
                    <a:moveTo>
                      <a:pt x="0" y="1181100"/>
                    </a:moveTo>
                    <a:lnTo>
                      <a:pt x="16192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162300" y="3095625"/>
                <a:ext cx="1619250" cy="118110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181100">
                    <a:moveTo>
                      <a:pt x="0" y="0"/>
                    </a:moveTo>
                    <a:lnTo>
                      <a:pt x="1619250" y="11811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543050" y="4276725"/>
                <a:ext cx="3238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238500" h="9525">
                    <a:moveTo>
                      <a:pt x="0" y="0"/>
                    </a:moveTo>
                    <a:lnTo>
                      <a:pt x="32385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304925" y="2857500"/>
              <a:ext cx="3714750" cy="1657350"/>
              <a:chOff x="1304925" y="2857500"/>
              <a:chExt cx="3714750" cy="165735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1304925" y="403860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924175" y="285750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543425" y="403860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450430" y="2953412"/>
              <a:ext cx="3423740" cy="1906602"/>
              <a:chOff x="1450430" y="2953412"/>
              <a:chExt cx="3423740" cy="1906602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450430" y="41345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069680" y="2953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688930" y="41345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993355" y="32772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193630" y="32772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069680" y="44297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9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6180075" y="2267612"/>
            <a:ext cx="5116575" cy="2694913"/>
            <a:chOff x="6180075" y="2267612"/>
            <a:chExt cx="5116575" cy="2694913"/>
          </a:xfrm>
        </p:grpSpPr>
        <p:sp>
          <p:nvSpPr>
            <p:cNvPr id="24" name="body-gift-purchase-process"/>
            <p:cNvSpPr txBox="1"/>
            <p:nvPr/>
          </p:nvSpPr>
          <p:spPr>
            <a:xfrm>
              <a:off x="6180075" y="2267612"/>
              <a:ext cx="5116575" cy="2694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J1102 / P1194</a:t>
              </a:r>
            </a:p>
            <a:p>
              <a:pPr algn="l">
                <a:lnSpc>
                  <a:spcPts val="3300"/>
                </a:lnSpc>
                <a:spcBef>
                  <a:spcPts val="30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原价买1：花8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凭1优惠买2：花3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凭2优惠买3：花4</a:t>
              </a:r>
            </a:p>
            <a:p>
              <a:pPr algn="l">
                <a:lnSpc>
                  <a:spcPts val="3300"/>
                </a:lnSpc>
                <a:spcBef>
                  <a:spcPts val="30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总费用：8 + 3 + 4 = 15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17525" y="5277512"/>
            <a:ext cx="10279125" cy="839802"/>
            <a:chOff x="1017525" y="5277512"/>
            <a:chExt cx="10279125" cy="839802"/>
          </a:xfrm>
        </p:grpSpPr>
        <p:sp>
          <p:nvSpPr>
            <p:cNvPr id="26" name="body-gift-two-ways"/>
            <p:cNvSpPr txBox="1"/>
            <p:nvPr/>
          </p:nvSpPr>
          <p:spPr>
            <a:xfrm>
              <a:off x="1017525" y="5277512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每件物品可原价购买，也可依靠已买物品获得优惠。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把两种方式放入同一个模型；报价0表示没有优惠。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加入点0，统一表示每一次原价购买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143000" y="2419350"/>
            <a:ext cx="3924300" cy="2535914"/>
            <a:chOff x="1143000" y="2419350"/>
            <a:chExt cx="3924300" cy="2535914"/>
          </a:xfrm>
        </p:grpSpPr>
        <p:grpSp>
          <p:nvGrpSpPr>
            <p:cNvPr id="9" name="Group 9"/>
            <p:cNvGrpSpPr/>
            <p:nvPr/>
          </p:nvGrpSpPr>
          <p:grpSpPr>
            <a:xfrm>
              <a:off x="3105150" y="2667000"/>
              <a:ext cx="1714500" cy="2000250"/>
              <a:chOff x="3105150" y="2667000"/>
              <a:chExt cx="1714500" cy="2000250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3105150" y="2667000"/>
                <a:ext cx="9525" cy="20002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000250">
                    <a:moveTo>
                      <a:pt x="0" y="0"/>
                    </a:moveTo>
                    <a:lnTo>
                      <a:pt x="0" y="200025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3105150" y="2667000"/>
                <a:ext cx="171450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1343025">
                    <a:moveTo>
                      <a:pt x="0" y="0"/>
                    </a:moveTo>
                    <a:lnTo>
                      <a:pt x="1714500" y="1343025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1390650" y="2667000"/>
              <a:ext cx="3429000" cy="2000250"/>
              <a:chOff x="1390650" y="2667000"/>
              <a:chExt cx="3429000" cy="2000250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1390650" y="2667000"/>
                <a:ext cx="171450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1343025">
                    <a:moveTo>
                      <a:pt x="1714500" y="0"/>
                    </a:moveTo>
                    <a:lnTo>
                      <a:pt x="0" y="1343025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390650" y="4010025"/>
                <a:ext cx="1714500" cy="6572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657225">
                    <a:moveTo>
                      <a:pt x="0" y="0"/>
                    </a:moveTo>
                    <a:lnTo>
                      <a:pt x="1714500" y="657225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3105150" y="4010025"/>
                <a:ext cx="1714500" cy="6572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657225">
                    <a:moveTo>
                      <a:pt x="0" y="657225"/>
                    </a:moveTo>
                    <a:lnTo>
                      <a:pt x="1714500" y="0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143000" y="2419350"/>
              <a:ext cx="3924300" cy="2495550"/>
              <a:chOff x="1143000" y="2419350"/>
              <a:chExt cx="3924300" cy="249555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2857500" y="2419350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1143000" y="3762375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2857500" y="4419600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572000" y="3762375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298030" y="2524787"/>
              <a:ext cx="3614240" cy="2430477"/>
              <a:chOff x="1298030" y="2524787"/>
              <a:chExt cx="3614240" cy="2430477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3012530" y="25247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298030" y="38678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012530" y="4525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727030" y="38678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860005" y="3020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269705" y="34963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193630" y="3020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993355" y="4391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050755" y="4391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6180075" y="2305712"/>
            <a:ext cx="5116575" cy="1047088"/>
            <a:chOff x="6180075" y="2305712"/>
            <a:chExt cx="5116575" cy="1047088"/>
          </a:xfrm>
        </p:grpSpPr>
        <p:sp>
          <p:nvSpPr>
            <p:cNvPr id="30" name="body-virtual-edge-meaning"/>
            <p:cNvSpPr txBox="1"/>
            <p:nvPr/>
          </p:nvSpPr>
          <p:spPr>
            <a:xfrm>
              <a:off x="6180075" y="2305712"/>
              <a:ext cx="5116575" cy="1047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0—i：原价买物品i，权A。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i—j：从已买物品获得优惠。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180075" y="3648737"/>
            <a:ext cx="5116575" cy="1437613"/>
            <a:chOff x="6180075" y="3648737"/>
            <a:chExt cx="5116575" cy="1437613"/>
          </a:xfrm>
        </p:grpSpPr>
        <p:sp>
          <p:nvSpPr>
            <p:cNvPr id="32" name="body-multiple-original-purchases"/>
            <p:cNvSpPr txBox="1"/>
            <p:nvPr/>
          </p:nvSpPr>
          <p:spPr>
            <a:xfrm>
              <a:off x="6180075" y="3648737"/>
              <a:ext cx="5116575" cy="1437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在0..B上求MST。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允许选多条0号边，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分别启动不同的优惠组。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17525" y="5306087"/>
            <a:ext cx="10279125" cy="830277"/>
            <a:chOff x="1017525" y="5306087"/>
            <a:chExt cx="10279125" cy="830277"/>
          </a:xfrm>
        </p:grpSpPr>
        <p:sp>
          <p:nvSpPr>
            <p:cNvPr id="34" name="body-gift-model-result"/>
            <p:cNvSpPr txBox="1"/>
            <p:nvPr/>
          </p:nvSpPr>
          <p:spPr>
            <a:xfrm>
              <a:off x="1017525" y="5306087"/>
              <a:ext cx="1027912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绿色树取01:8、12:3、23:4，费用仍为15。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若没有优惠，或优惠都比A贵，直接原价买齐即可。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每个购买过程与一棵树费用相同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15237"/>
            <a:ext cx="10279125" cy="1361413"/>
            <a:chOff x="1017525" y="2315237"/>
            <a:chExt cx="10279125" cy="1361413"/>
          </a:xfrm>
        </p:grpSpPr>
        <p:sp>
          <p:nvSpPr>
            <p:cNvPr id="7" name="body-purchase-to-tree"/>
            <p:cNvSpPr txBox="1"/>
            <p:nvPr/>
          </p:nvSpPr>
          <p:spPr>
            <a:xfrm>
              <a:off x="1017525" y="2315237"/>
              <a:ext cx="10279125" cy="1361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购买过程 → 树</a:t>
              </a:r>
            </a:p>
            <a:p>
              <a:pPr algn="l">
                <a:lnSpc>
                  <a:spcPts val="330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原价购入，父亲设为0；优惠购入，父亲设为提供优惠的物品。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父亲一定先买，所以没有环，沿父边最终到0。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934487"/>
            <a:ext cx="10279125" cy="1342363"/>
            <a:chOff x="1017525" y="3934487"/>
            <a:chExt cx="10279125" cy="1342363"/>
          </a:xfrm>
        </p:grpSpPr>
        <p:sp>
          <p:nvSpPr>
            <p:cNvPr id="9" name="body-tree-to-purchase"/>
            <p:cNvSpPr txBox="1"/>
            <p:nvPr/>
          </p:nvSpPr>
          <p:spPr>
            <a:xfrm>
              <a:off x="1017525" y="3934487"/>
              <a:ext cx="10279125" cy="1342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 → 购买过程</a:t>
              </a:r>
            </a:p>
            <a:p>
              <a:pPr algn="l">
                <a:lnSpc>
                  <a:spcPts val="330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把树的根设为0；先买父亲，再买孩子。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每条父边都能兑现为一次合法购买，费用逐边对应。</a:t>
              </a:r>
            </a:p>
          </p:txBody>
        </p:sp>
      </p:grpSp>
      <p:sp>
        <p:nvSpPr>
          <p:cNvPr id="13" name="textbox-model-equivalence"/>
          <p:cNvSpPr/>
          <p:nvPr/>
        </p:nvSpPr>
        <p:spPr>
          <a:xfrm>
            <a:off x="990600" y="5457825"/>
            <a:ext cx="10306050" cy="638175"/>
          </a:xfrm>
          <a:prstGeom prst="roundRect">
            <a:avLst>
              <a:gd name="adj" fmla="val 17910"/>
            </a:avLst>
          </a:prstGeom>
          <a:solidFill>
            <a:schemeClr val="lt2"/>
          </a:solidFill>
          <a:ln>
            <a:noFill/>
          </a:ln>
        </p:spPr>
        <p:txBody>
          <a:bodyPr wrap="square" lIns="136324" tIns="148161" rIns="136324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两个方向都保留费用，因此最小购买费用 = 这张图的MST权和。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2457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cheapest全部初始化为原价A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29512"/>
            <a:ext cx="10279125" cy="430227"/>
            <a:chOff x="1017525" y="2229512"/>
            <a:chExt cx="10279125" cy="430227"/>
          </a:xfrm>
        </p:grpSpPr>
        <p:sp>
          <p:nvSpPr>
            <p:cNvPr id="7" name="body-virtual-initialization"/>
            <p:cNvSpPr txBox="1"/>
            <p:nvPr/>
          </p:nvSpPr>
          <p:spPr>
            <a:xfrm>
              <a:off x="1017525" y="222951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等价于点0已经入树，不必真的把它存入矩阵。</a:t>
              </a:r>
            </a:p>
          </p:txBody>
        </p:sp>
      </p:grpSp>
      <p:sp>
        <p:nvSpPr>
          <p:cNvPr id="11" name="textbox-gift-prim-code"/>
          <p:cNvSpPr/>
          <p:nvPr/>
        </p:nvSpPr>
        <p:spPr>
          <a:xfrm>
            <a:off x="981075" y="2714625"/>
            <a:ext cx="10315575" cy="2124075"/>
          </a:xfrm>
          <a:prstGeom prst="roundRect">
            <a:avLst>
              <a:gd name="adj" fmla="val 5381"/>
            </a:avLst>
          </a:prstGeom>
          <a:solidFill>
            <a:schemeClr val="lt2"/>
          </a:solidFill>
          <a:ln>
            <a:noFill/>
          </a:ln>
        </p:spPr>
        <p:txBody>
          <a:bodyPr wrap="square" lIns="156898" tIns="66246" rIns="156898" bIns="-33476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vector&lt;ll&gt; cheapest(n,originalPrice);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// 每轮先找未选点中cheapest最小的u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selected[u]=true; answer+=cheapest[u];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for(int v=0;v&lt;n;++v)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if(!selected[v]&amp;&amp;discount[u][v]!=0)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cheapest[v]=min(cheapest[v],discount[u][v]);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25" y="5067962"/>
            <a:ext cx="10279125" cy="1008988"/>
            <a:chOff x="1017525" y="5067962"/>
            <a:chExt cx="10279125" cy="1008988"/>
          </a:xfrm>
        </p:grpSpPr>
        <p:sp>
          <p:nvSpPr>
            <p:cNvPr id="12" name="body-gift-key-values"/>
            <p:cNvSpPr txBox="1"/>
            <p:nvPr/>
          </p:nvSpPr>
          <p:spPr>
            <a:xfrm>
              <a:off x="1017525" y="5067962"/>
              <a:ext cx="1027912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初值8、8、8；买1后其余变3、8；买2后第三件变4。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时间O(B²)，矩阵空间O(B²)，额外数组O(B)。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例3：这个矩阵真是一棵树的距离吗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39037"/>
            <a:ext cx="10279125" cy="430227"/>
            <a:chOff x="1017525" y="2239037"/>
            <a:chExt cx="10279125" cy="430227"/>
          </a:xfrm>
        </p:grpSpPr>
        <p:sp>
          <p:nvSpPr>
            <p:cNvPr id="7" name="body-tree-metric-task"/>
            <p:cNvSpPr txBox="1"/>
            <p:nvPr/>
          </p:nvSpPr>
          <p:spPr>
            <a:xfrm>
              <a:off x="1017525" y="223903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J1103 / CF472D：仅含这n个点，所有树边权必须为正。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2981987"/>
            <a:ext cx="5021325" cy="1725627"/>
            <a:chOff x="1017525" y="2981987"/>
            <a:chExt cx="5021325" cy="1725627"/>
          </a:xfrm>
        </p:grpSpPr>
        <p:sp>
          <p:nvSpPr>
            <p:cNvPr id="9" name="body-metric-necessary-conditions"/>
            <p:cNvSpPr txBox="1"/>
            <p:nvPr/>
          </p:nvSpPr>
          <p:spPr>
            <a:xfrm>
              <a:off x="1017525" y="2981987"/>
              <a:ext cx="5021325" cy="1725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先检查三个必要条件：</a:t>
              </a:r>
            </a:p>
            <a:p>
              <a:pPr algn="l">
                <a:lnSpc>
                  <a:spcPts val="330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对角为0；非对角大于0；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任意两点距离对称。</a:t>
              </a:r>
            </a:p>
            <a:p>
              <a:pPr algn="l">
                <a:lnSpc>
                  <a:spcPts val="330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但它们还不充分。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105650" y="2914650"/>
            <a:ext cx="2933700" cy="1916789"/>
            <a:chOff x="7105650" y="2914650"/>
            <a:chExt cx="2933700" cy="1916789"/>
          </a:xfrm>
        </p:grpSpPr>
        <p:grpSp>
          <p:nvGrpSpPr>
            <p:cNvPr id="14" name="Group 14"/>
            <p:cNvGrpSpPr/>
            <p:nvPr/>
          </p:nvGrpSpPr>
          <p:grpSpPr>
            <a:xfrm>
              <a:off x="7315200" y="3124200"/>
              <a:ext cx="2514600" cy="1171575"/>
              <a:chOff x="7315200" y="3124200"/>
              <a:chExt cx="2514600" cy="1171575"/>
            </a:xfrm>
          </p:grpSpPr>
          <p:sp>
            <p:nvSpPr>
              <p:cNvPr id="11" name="Line 11"/>
              <p:cNvSpPr/>
              <p:nvPr/>
            </p:nvSpPr>
            <p:spPr>
              <a:xfrm>
                <a:off x="7315200" y="3124200"/>
                <a:ext cx="1257300" cy="1162050"/>
              </a:xfrm>
              <a:custGeom>
                <a:avLst/>
                <a:gdLst/>
                <a:ahLst/>
                <a:cxnLst/>
                <a:rect l="l" t="t" r="r" b="b"/>
                <a:pathLst>
                  <a:path w="1257300" h="1162050">
                    <a:moveTo>
                      <a:pt x="1257300" y="0"/>
                    </a:moveTo>
                    <a:lnTo>
                      <a:pt x="0" y="116205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8572500" y="3124200"/>
                <a:ext cx="1257300" cy="1162050"/>
              </a:xfrm>
              <a:custGeom>
                <a:avLst/>
                <a:gdLst/>
                <a:ahLst/>
                <a:cxnLst/>
                <a:rect l="l" t="t" r="r" b="b"/>
                <a:pathLst>
                  <a:path w="1257300" h="1162050">
                    <a:moveTo>
                      <a:pt x="0" y="0"/>
                    </a:moveTo>
                    <a:lnTo>
                      <a:pt x="1257300" y="116205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7315200" y="4286250"/>
                <a:ext cx="2514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14600" h="9525">
                    <a:moveTo>
                      <a:pt x="0" y="0"/>
                    </a:moveTo>
                    <a:lnTo>
                      <a:pt x="251460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7105650" y="2914650"/>
              <a:ext cx="2933700" cy="1581150"/>
              <a:chOff x="7105650" y="2914650"/>
              <a:chExt cx="2933700" cy="1581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8362950" y="29146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7105650" y="407670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9620250" y="407670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7222580" y="2981987"/>
              <a:ext cx="2699840" cy="1849452"/>
              <a:chOff x="7222580" y="2981987"/>
              <a:chExt cx="2699840" cy="1849452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8479880" y="29819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222580" y="4144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737180" y="4144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41680" y="3382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318080" y="33820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479880" y="4401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1017525" y="5277512"/>
            <a:ext cx="10279125" cy="839802"/>
            <a:chOff x="1017525" y="5277512"/>
            <a:chExt cx="10279125" cy="839802"/>
          </a:xfrm>
        </p:grpSpPr>
        <p:sp>
          <p:nvSpPr>
            <p:cNvPr id="27" name="body-no-hidden-center"/>
            <p:cNvSpPr txBox="1"/>
            <p:nvPr/>
          </p:nvSpPr>
          <p:spPr>
            <a:xfrm>
              <a:off x="1017525" y="5277512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例如：三点两两距离都是2，满足三角不等式，却不能成这样的树。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不能额外增加“隐藏中心”；三顶点树总有一对距离为4。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原树边是对应割上唯一最轻的边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095375" y="2277137"/>
            <a:ext cx="4705350" cy="2380588"/>
            <a:chOff x="1095375" y="2277137"/>
            <a:chExt cx="4705350" cy="2380588"/>
          </a:xfrm>
        </p:grpSpPr>
        <p:sp>
          <p:nvSpPr>
            <p:cNvPr id="7" name="Rectangle 7"/>
            <p:cNvSpPr/>
            <p:nvPr/>
          </p:nvSpPr>
          <p:spPr>
            <a:xfrm>
              <a:off x="1095375" y="2647950"/>
              <a:ext cx="1990725" cy="2009775"/>
            </a:xfrm>
            <a:prstGeom prst="roundRect">
              <a:avLst>
                <a:gd name="adj" fmla="val 574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67125" y="2647950"/>
              <a:ext cx="2133600" cy="2009775"/>
            </a:xfrm>
            <a:prstGeom prst="roundRect">
              <a:avLst>
                <a:gd name="adj" fmla="val 56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36600" y="2277137"/>
              <a:ext cx="294682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删原树边e后：A 与 B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438275" y="3629025"/>
              <a:ext cx="3876675" cy="9525"/>
              <a:chOff x="1438275" y="3629025"/>
              <a:chExt cx="3876675" cy="9525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1438275" y="3629025"/>
                <a:ext cx="1295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9525">
                    <a:moveTo>
                      <a:pt x="0" y="0"/>
                    </a:moveTo>
                    <a:lnTo>
                      <a:pt x="12954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4019550" y="3629025"/>
                <a:ext cx="1295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9525">
                    <a:moveTo>
                      <a:pt x="0" y="0"/>
                    </a:moveTo>
                    <a:lnTo>
                      <a:pt x="12954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3" name="Line 13"/>
            <p:cNvSpPr/>
            <p:nvPr/>
          </p:nvSpPr>
          <p:spPr>
            <a:xfrm>
              <a:off x="2733675" y="3629025"/>
              <a:ext cx="1285875" cy="9525"/>
            </a:xfrm>
            <a:custGeom>
              <a:avLst/>
              <a:gdLst/>
              <a:ahLst/>
              <a:cxnLst/>
              <a:rect l="l" t="t" r="r" b="b"/>
              <a:pathLst>
                <a:path w="1285875" h="9525">
                  <a:moveTo>
                    <a:pt x="0" y="0"/>
                  </a:moveTo>
                  <a:lnTo>
                    <a:pt x="128587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247775" y="3438525"/>
              <a:ext cx="4257675" cy="381000"/>
              <a:chOff x="1247775" y="3438525"/>
              <a:chExt cx="4257675" cy="38100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1247775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2543175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829050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124450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345655" y="3124862"/>
              <a:ext cx="4061915" cy="792177"/>
              <a:chOff x="1345655" y="3124862"/>
              <a:chExt cx="4061915" cy="792177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345655" y="34868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x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2641055" y="34868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u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926930" y="34868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v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222330" y="34868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y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769111" y="3124862"/>
                <a:ext cx="614677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正权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288755" y="31248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359911" y="3124862"/>
                <a:ext cx="614677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正权</a:t>
                </a: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1341375" y="4153562"/>
              <a:ext cx="271744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x到y还多走了正权段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370575" y="2324762"/>
            <a:ext cx="4907025" cy="2532988"/>
            <a:chOff x="6370575" y="2324762"/>
            <a:chExt cx="4907025" cy="2532988"/>
          </a:xfrm>
        </p:grpSpPr>
        <p:sp>
          <p:nvSpPr>
            <p:cNvPr id="29" name="body-unique-lightest-proof"/>
            <p:cNvSpPr txBox="1"/>
            <p:nvPr/>
          </p:nvSpPr>
          <p:spPr>
            <a:xfrm>
              <a:off x="6370575" y="2324762"/>
              <a:ext cx="4907025" cy="2532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任意跨组点对的树路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都必须经过e。</a:t>
              </a:r>
            </a:p>
            <a:p>
              <a:pPr algn="l">
                <a:lnSpc>
                  <a:spcPts val="3150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除u、v外，其他跨组路径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还含至少一段正权边，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因此严格长于e。</a:t>
              </a:r>
            </a:p>
            <a:p>
              <a:pPr algn="l">
                <a:lnSpc>
                  <a:spcPts val="315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e必属于每棵MST。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17525" y="5248937"/>
            <a:ext cx="10279125" cy="839802"/>
            <a:chOff x="1017525" y="5248937"/>
            <a:chExt cx="10279125" cy="839802"/>
          </a:xfrm>
        </p:grpSpPr>
        <p:sp>
          <p:nvSpPr>
            <p:cNvPr id="31" name="body-tree-reconstruction-result"/>
            <p:cNvSpPr txBox="1"/>
            <p:nvPr/>
          </p:nvSpPr>
          <p:spPr>
            <a:xfrm>
              <a:off x="1017525" y="5248937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全部原树边都被强制选中：距离完全图的MST就是原树。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“边权为正”在严格比较处使用，不能省略。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构造只是候选，距离一致才是答案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36575" y="2267612"/>
            <a:ext cx="9231375" cy="1325577"/>
            <a:chOff x="1036575" y="2267612"/>
            <a:chExt cx="9231375" cy="1325577"/>
          </a:xfrm>
        </p:grpSpPr>
        <p:sp>
          <p:nvSpPr>
            <p:cNvPr id="7" name="TextBox 7"/>
            <p:cNvSpPr txBox="1"/>
            <p:nvPr/>
          </p:nvSpPr>
          <p:spPr>
            <a:xfrm>
              <a:off x="1036575" y="2267612"/>
              <a:ext cx="631387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例如：d12=2，d23=3，候选MST都是这条路径。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2162175" y="3305175"/>
              <a:ext cx="7867650" cy="9525"/>
              <a:chOff x="2162175" y="3305175"/>
              <a:chExt cx="7867650" cy="952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2162175" y="3305175"/>
                <a:ext cx="3933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933825" h="9525">
                    <a:moveTo>
                      <a:pt x="0" y="0"/>
                    </a:moveTo>
                    <a:lnTo>
                      <a:pt x="3933825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6096000" y="3305175"/>
                <a:ext cx="3933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933825" h="9525">
                    <a:moveTo>
                      <a:pt x="0" y="0"/>
                    </a:moveTo>
                    <a:lnTo>
                      <a:pt x="3933825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1924050" y="3067050"/>
              <a:ext cx="8343900" cy="476250"/>
              <a:chOff x="1924050" y="3067050"/>
              <a:chExt cx="8343900" cy="47625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924050" y="306705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5857875" y="306705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9791700" y="306705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2069555" y="2877212"/>
              <a:ext cx="8052890" cy="715977"/>
              <a:chOff x="2069555" y="2877212"/>
              <a:chExt cx="8052890" cy="715977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2069555" y="31629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003380" y="31629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9937205" y="316296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031705" y="2877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965530" y="2877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1017525" y="4077362"/>
            <a:ext cx="4792725" cy="999463"/>
            <a:chOff x="1017525" y="4077362"/>
            <a:chExt cx="4792725" cy="999463"/>
          </a:xfrm>
        </p:grpSpPr>
        <p:sp>
          <p:nvSpPr>
            <p:cNvPr id="22" name="body-valid-matrix-case"/>
            <p:cNvSpPr txBox="1"/>
            <p:nvPr/>
          </p:nvSpPr>
          <p:spPr>
            <a:xfrm>
              <a:off x="1017525" y="4077362"/>
              <a:ext cx="479272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输入d13=d31=5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树路长2+3=5，输出YES。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180075" y="4077362"/>
            <a:ext cx="5116575" cy="999463"/>
            <a:chOff x="6180075" y="4077362"/>
            <a:chExt cx="5116575" cy="999463"/>
          </a:xfrm>
        </p:grpSpPr>
        <p:sp>
          <p:nvSpPr>
            <p:cNvPr id="24" name="body-invalid-matrix-case"/>
            <p:cNvSpPr txBox="1"/>
            <p:nvPr/>
          </p:nvSpPr>
          <p:spPr>
            <a:xfrm>
              <a:off x="6180075" y="4077362"/>
              <a:ext cx="51165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改成d13=d31=4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树路长仍为5，输出NO。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17525" y="5372762"/>
            <a:ext cx="10279125" cy="656563"/>
            <a:chOff x="1017525" y="5372762"/>
            <a:chExt cx="10279125" cy="656563"/>
          </a:xfrm>
        </p:grpSpPr>
        <p:sp>
          <p:nvSpPr>
            <p:cNvPr id="26" name="body-metric-check-conclusion"/>
            <p:cNvSpPr txBox="1"/>
            <p:nvPr/>
          </p:nvSpPr>
          <p:spPr>
            <a:xfrm>
              <a:off x="1017525" y="5372762"/>
              <a:ext cx="10279125" cy="656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右例仍满足三角不等式；有MST不代表输入就是这棵树的距离。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2351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从每个source出发，沿树累加边权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39037"/>
            <a:ext cx="10279125" cy="430227"/>
            <a:chOff x="1017525" y="2239037"/>
            <a:chExt cx="10279125" cy="430227"/>
          </a:xfrm>
        </p:grpSpPr>
        <p:sp>
          <p:nvSpPr>
            <p:cNvPr id="7" name="body-tree-unique-path"/>
            <p:cNvSpPr txBox="1"/>
            <p:nvPr/>
          </p:nvSpPr>
          <p:spPr>
            <a:xfrm>
              <a:off x="1017525" y="223903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树上只有唯一路径；source固定，u随遍历改变。</a:t>
              </a:r>
            </a:p>
          </p:txBody>
        </p:sp>
      </p:grpSp>
      <p:sp>
        <p:nvSpPr>
          <p:cNvPr id="11" name="textbox-tree-distance-code"/>
          <p:cNvSpPr/>
          <p:nvPr/>
        </p:nvSpPr>
        <p:spPr>
          <a:xfrm>
            <a:off x="981075" y="2733675"/>
            <a:ext cx="10315575" cy="2438400"/>
          </a:xfrm>
          <a:prstGeom prst="roundRect">
            <a:avLst>
              <a:gd name="adj" fmla="val 4688"/>
            </a:avLst>
          </a:prstGeom>
          <a:solidFill>
            <a:schemeClr val="lt2"/>
          </a:solidFill>
          <a:ln>
            <a:noFill/>
          </a:ln>
        </p:spPr>
        <p:txBody>
          <a:bodyPr wrap="square" lIns="156893" tIns="66241" rIns="156893" bIns="-33481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vector&lt;tuple&lt;int,int,ll&gt;&gt; stack{ {source,-1,0} };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while(!stack.empty()){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auto [u,p,sum]=stack.back();stack.pop_back();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if(sum!=distance[source][u]){valid=false;break;}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for(auto [v,w]:tree[u])if(v!=p)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stack.push_back({v,u,sum+w});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25" y="5372762"/>
            <a:ext cx="10279125" cy="820752"/>
            <a:chOff x="1017525" y="5372762"/>
            <a:chExt cx="10279125" cy="820752"/>
          </a:xfrm>
        </p:grpSpPr>
        <p:sp>
          <p:nvSpPr>
            <p:cNvPr id="12" name="body-tree-metric-complexity"/>
            <p:cNvSpPr txBox="1"/>
            <p:nvPr/>
          </p:nvSpPr>
          <p:spPr>
            <a:xfrm>
              <a:off x="1017525" y="5372762"/>
              <a:ext cx="1027912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对每个source都执行；任意不一致即NO，否则YES。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n次树遍历加朴素Prim，总时间O(n²)，矩阵空间O(n²)。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206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例4：另一棵MST，还不算严格次小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39037"/>
            <a:ext cx="10279125" cy="430227"/>
            <a:chOff x="1017525" y="2239037"/>
            <a:chExt cx="10279125" cy="430227"/>
          </a:xfrm>
        </p:grpSpPr>
        <p:sp>
          <p:nvSpPr>
            <p:cNvPr id="7" name="body-strict-second-goal"/>
            <p:cNvSpPr txBox="1"/>
            <p:nvPr/>
          </p:nvSpPr>
          <p:spPr>
            <a:xfrm>
              <a:off x="1017525" y="223903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J1104 / P4180：找总权严格大于MST的最便宜生成树。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85875" y="2971800"/>
            <a:ext cx="2438400" cy="2069189"/>
            <a:chOff x="1285875" y="2971800"/>
            <a:chExt cx="2438400" cy="2069189"/>
          </a:xfrm>
        </p:grpSpPr>
        <p:grpSp>
          <p:nvGrpSpPr>
            <p:cNvPr id="11" name="Group 11"/>
            <p:cNvGrpSpPr/>
            <p:nvPr/>
          </p:nvGrpSpPr>
          <p:grpSpPr>
            <a:xfrm>
              <a:off x="1476375" y="3162300"/>
              <a:ext cx="2057400" cy="1000125"/>
              <a:chOff x="1476375" y="3162300"/>
              <a:chExt cx="2057400" cy="1000125"/>
            </a:xfrm>
          </p:grpSpPr>
          <p:sp>
            <p:nvSpPr>
              <p:cNvPr id="9" name="Line 9"/>
              <p:cNvSpPr/>
              <p:nvPr/>
            </p:nvSpPr>
            <p:spPr>
              <a:xfrm>
                <a:off x="1476375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1000125"/>
                    </a:moveTo>
                    <a:lnTo>
                      <a:pt x="10287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2505075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0"/>
                    </a:moveTo>
                    <a:lnTo>
                      <a:pt x="1028700" y="1000125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2" name="Line 12"/>
            <p:cNvSpPr/>
            <p:nvPr/>
          </p:nvSpPr>
          <p:spPr>
            <a:xfrm>
              <a:off x="1476375" y="4162425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1285875" y="2971800"/>
              <a:ext cx="2438400" cy="1381125"/>
              <a:chOff x="1285875" y="2971800"/>
              <a:chExt cx="2438400" cy="1381125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128587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2314575" y="2971800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334327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83755" y="3020087"/>
              <a:ext cx="2242640" cy="2020902"/>
              <a:chOff x="1383755" y="3020087"/>
              <a:chExt cx="2242640" cy="2020902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1383755" y="4020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412455" y="3020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441155" y="4020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717130" y="3334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126830" y="3334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2412455" y="42583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2116291" y="4610762"/>
                <a:ext cx="77756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权和1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4572000" y="2971800"/>
            <a:ext cx="2438400" cy="2069189"/>
            <a:chOff x="4572000" y="2971800"/>
            <a:chExt cx="2438400" cy="2069189"/>
          </a:xfrm>
        </p:grpSpPr>
        <p:grpSp>
          <p:nvGrpSpPr>
            <p:cNvPr id="28" name="Group 28"/>
            <p:cNvGrpSpPr/>
            <p:nvPr/>
          </p:nvGrpSpPr>
          <p:grpSpPr>
            <a:xfrm>
              <a:off x="4762500" y="3162300"/>
              <a:ext cx="2057400" cy="1009650"/>
              <a:chOff x="4762500" y="3162300"/>
              <a:chExt cx="2057400" cy="1009650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4762500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1000125"/>
                    </a:moveTo>
                    <a:lnTo>
                      <a:pt x="10287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4762500" y="4162425"/>
                <a:ext cx="2057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57400" h="9525">
                    <a:moveTo>
                      <a:pt x="0" y="0"/>
                    </a:moveTo>
                    <a:lnTo>
                      <a:pt x="20574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29" name="Line 29"/>
            <p:cNvSpPr/>
            <p:nvPr/>
          </p:nvSpPr>
          <p:spPr>
            <a:xfrm>
              <a:off x="5791200" y="3162300"/>
              <a:ext cx="1028700" cy="1000125"/>
            </a:xfrm>
            <a:custGeom>
              <a:avLst/>
              <a:gdLst/>
              <a:ahLst/>
              <a:cxnLst/>
              <a:rect l="l" t="t" r="r" b="b"/>
              <a:pathLst>
                <a:path w="1028700" h="1000125">
                  <a:moveTo>
                    <a:pt x="0" y="0"/>
                  </a:moveTo>
                  <a:lnTo>
                    <a:pt x="1028700" y="1000125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4572000" y="2971800"/>
              <a:ext cx="2438400" cy="1381125"/>
              <a:chOff x="4572000" y="2971800"/>
              <a:chExt cx="2438400" cy="1381125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4572000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5600700" y="2971800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6629400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4669880" y="3020087"/>
              <a:ext cx="2242640" cy="2020902"/>
              <a:chOff x="4669880" y="3020087"/>
              <a:chExt cx="2242640" cy="2020902"/>
            </a:xfrm>
          </p:grpSpPr>
          <p:sp>
            <p:nvSpPr>
              <p:cNvPr id="34" name="TextBox 34"/>
              <p:cNvSpPr txBox="1"/>
              <p:nvPr/>
            </p:nvSpPr>
            <p:spPr>
              <a:xfrm>
                <a:off x="4669880" y="4020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5698580" y="3020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6727280" y="4020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003255" y="3334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412955" y="3334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5698580" y="42583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106252" y="4610762"/>
                <a:ext cx="1369896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权和仍是1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7858125" y="2971800"/>
            <a:ext cx="2438400" cy="2069189"/>
            <a:chOff x="7858125" y="2971800"/>
            <a:chExt cx="2438400" cy="2069189"/>
          </a:xfrm>
        </p:grpSpPr>
        <p:grpSp>
          <p:nvGrpSpPr>
            <p:cNvPr id="45" name="Group 45"/>
            <p:cNvGrpSpPr/>
            <p:nvPr/>
          </p:nvGrpSpPr>
          <p:grpSpPr>
            <a:xfrm>
              <a:off x="8048625" y="3162300"/>
              <a:ext cx="2057400" cy="1009650"/>
              <a:chOff x="8048625" y="3162300"/>
              <a:chExt cx="2057400" cy="1009650"/>
            </a:xfrm>
          </p:grpSpPr>
          <p:sp>
            <p:nvSpPr>
              <p:cNvPr id="43" name="Line 43"/>
              <p:cNvSpPr/>
              <p:nvPr/>
            </p:nvSpPr>
            <p:spPr>
              <a:xfrm>
                <a:off x="9077325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0"/>
                    </a:moveTo>
                    <a:lnTo>
                      <a:pt x="1028700" y="1000125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  <p:sp>
            <p:nvSpPr>
              <p:cNvPr id="44" name="Line 44"/>
              <p:cNvSpPr/>
              <p:nvPr/>
            </p:nvSpPr>
            <p:spPr>
              <a:xfrm>
                <a:off x="8048625" y="4162425"/>
                <a:ext cx="2057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57400" h="9525">
                    <a:moveTo>
                      <a:pt x="0" y="0"/>
                    </a:moveTo>
                    <a:lnTo>
                      <a:pt x="2057400" y="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</p:grpSp>
        <p:sp>
          <p:nvSpPr>
            <p:cNvPr id="46" name="Line 46"/>
            <p:cNvSpPr/>
            <p:nvPr/>
          </p:nvSpPr>
          <p:spPr>
            <a:xfrm>
              <a:off x="8048625" y="3162300"/>
              <a:ext cx="1028700" cy="1000125"/>
            </a:xfrm>
            <a:custGeom>
              <a:avLst/>
              <a:gdLst/>
              <a:ahLst/>
              <a:cxnLst/>
              <a:rect l="l" t="t" r="r" b="b"/>
              <a:pathLst>
                <a:path w="1028700" h="1000125">
                  <a:moveTo>
                    <a:pt x="0" y="1000125"/>
                  </a:moveTo>
                  <a:lnTo>
                    <a:pt x="102870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7858125" y="2971800"/>
              <a:ext cx="2438400" cy="1381125"/>
              <a:chOff x="7858125" y="2971800"/>
              <a:chExt cx="2438400" cy="1381125"/>
            </a:xfrm>
          </p:grpSpPr>
          <p:sp>
            <p:nvSpPr>
              <p:cNvPr id="47" name="Ellipse 47"/>
              <p:cNvSpPr/>
              <p:nvPr/>
            </p:nvSpPr>
            <p:spPr>
              <a:xfrm>
                <a:off x="785812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48" name="Ellipse 48"/>
              <p:cNvSpPr/>
              <p:nvPr/>
            </p:nvSpPr>
            <p:spPr>
              <a:xfrm>
                <a:off x="8886825" y="2971800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49" name="Ellipse 49"/>
              <p:cNvSpPr/>
              <p:nvPr/>
            </p:nvSpPr>
            <p:spPr>
              <a:xfrm>
                <a:off x="991552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58" name="Group 58"/>
            <p:cNvGrpSpPr/>
            <p:nvPr/>
          </p:nvGrpSpPr>
          <p:grpSpPr>
            <a:xfrm>
              <a:off x="7956005" y="3020087"/>
              <a:ext cx="2242640" cy="2020902"/>
              <a:chOff x="7956005" y="3020087"/>
              <a:chExt cx="2242640" cy="2020902"/>
            </a:xfrm>
          </p:grpSpPr>
          <p:sp>
            <p:nvSpPr>
              <p:cNvPr id="51" name="TextBox 51"/>
              <p:cNvSpPr txBox="1"/>
              <p:nvPr/>
            </p:nvSpPr>
            <p:spPr>
              <a:xfrm>
                <a:off x="7956005" y="4020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8984705" y="30200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10013405" y="40202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8289380" y="3334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9699080" y="3334412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8984705" y="42583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8244295" y="4610762"/>
                <a:ext cx="166606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严格次小：2</a:t>
                </a:r>
              </a:p>
            </p:txBody>
          </p:sp>
        </p:grpSp>
      </p:grpSp>
      <p:grpSp>
        <p:nvGrpSpPr>
          <p:cNvPr id="61" name="Group 61"/>
          <p:cNvGrpSpPr/>
          <p:nvPr/>
        </p:nvGrpSpPr>
        <p:grpSpPr>
          <a:xfrm>
            <a:off x="1017525" y="5315612"/>
            <a:ext cx="10279125" cy="839802"/>
            <a:chOff x="1017525" y="5315612"/>
            <a:chExt cx="10279125" cy="839802"/>
          </a:xfrm>
        </p:grpSpPr>
        <p:sp>
          <p:nvSpPr>
            <p:cNvPr id="60" name="body-strictness-caution"/>
            <p:cNvSpPr txBox="1"/>
            <p:nvPr/>
          </p:nvSpPr>
          <p:spPr>
            <a:xfrm>
              <a:off x="1017525" y="5315612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例如：边权0、1、1。换树不一定使权和增加。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原题保证严格次小存在；0是合法边权，不能当作缺值。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加一条非树边，删一条环上的树边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93725" y="2248562"/>
            <a:ext cx="3878325" cy="2620977"/>
            <a:chOff x="1093725" y="2248562"/>
            <a:chExt cx="3878325" cy="2620977"/>
          </a:xfrm>
        </p:grpSpPr>
        <p:sp>
          <p:nvSpPr>
            <p:cNvPr id="7" name="TextBox 7"/>
            <p:cNvSpPr txBox="1"/>
            <p:nvPr/>
          </p:nvSpPr>
          <p:spPr>
            <a:xfrm>
              <a:off x="1093725" y="2248562"/>
              <a:ext cx="278393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固定一棵MST，总权S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619250" y="3086100"/>
              <a:ext cx="3124200" cy="1104900"/>
              <a:chOff x="1619250" y="3086100"/>
              <a:chExt cx="3124200" cy="110490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619250" y="3086100"/>
                <a:ext cx="1562100" cy="1104900"/>
              </a:xfrm>
              <a:custGeom>
                <a:avLst/>
                <a:gdLst/>
                <a:ahLst/>
                <a:cxnLst/>
                <a:rect l="l" t="t" r="r" b="b"/>
                <a:pathLst>
                  <a:path w="1562100" h="1104900">
                    <a:moveTo>
                      <a:pt x="0" y="1104900"/>
                    </a:moveTo>
                    <a:lnTo>
                      <a:pt x="1562100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181350" y="3086100"/>
                <a:ext cx="1562100" cy="1104900"/>
              </a:xfrm>
              <a:custGeom>
                <a:avLst/>
                <a:gdLst/>
                <a:ahLst/>
                <a:cxnLst/>
                <a:rect l="l" t="t" r="r" b="b"/>
                <a:pathLst>
                  <a:path w="1562100" h="1104900">
                    <a:moveTo>
                      <a:pt x="0" y="0"/>
                    </a:moveTo>
                    <a:lnTo>
                      <a:pt x="1562100" y="110490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</p:grpSp>
        <p:sp>
          <p:nvSpPr>
            <p:cNvPr id="11" name="Line 11"/>
            <p:cNvSpPr/>
            <p:nvPr/>
          </p:nvSpPr>
          <p:spPr>
            <a:xfrm>
              <a:off x="1619250" y="4191000"/>
              <a:ext cx="3124200" cy="9525"/>
            </a:xfrm>
            <a:custGeom>
              <a:avLst/>
              <a:gdLst/>
              <a:ahLst/>
              <a:cxnLst/>
              <a:rect l="l" t="t" r="r" b="b"/>
              <a:pathLst>
                <a:path w="3124200" h="9525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390650" y="2857500"/>
              <a:ext cx="3581400" cy="1562100"/>
              <a:chOff x="1390650" y="2857500"/>
              <a:chExt cx="3581400" cy="156210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1390650" y="39624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952750" y="28575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514850" y="39624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526630" y="2943887"/>
              <a:ext cx="3309440" cy="1925652"/>
              <a:chOff x="1526630" y="2943887"/>
              <a:chExt cx="3309440" cy="1925652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526630" y="40487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u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088730" y="29438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650830" y="40487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v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983830" y="3248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203155" y="3248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2481594" y="4439312"/>
                <a:ext cx="1399512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新增边w=1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6180075" y="2334287"/>
            <a:ext cx="5097525" cy="2609188"/>
            <a:chOff x="6180075" y="2334287"/>
            <a:chExt cx="5097525" cy="2609188"/>
          </a:xfrm>
        </p:grpSpPr>
        <p:sp>
          <p:nvSpPr>
            <p:cNvPr id="24" name="body-cycle-removal-rule"/>
            <p:cNvSpPr txBox="1"/>
            <p:nvPr/>
          </p:nvSpPr>
          <p:spPr>
            <a:xfrm>
              <a:off x="6180075" y="2334287"/>
              <a:ext cx="5097525" cy="2609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新增边与树路u..v构成环。</a:t>
              </a:r>
            </a:p>
            <a:p>
              <a:pPr algn="l">
                <a:lnSpc>
                  <a:spcPts val="315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只能删这条树路上的边，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才能恢复为一棵树。</a:t>
              </a:r>
            </a:p>
            <a:p>
              <a:pPr algn="l">
                <a:lnSpc>
                  <a:spcPts val="3150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路径最大边M1≤w；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否则可以换出更便宜的树，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与MST最优性矛盾。</a:t>
              </a:r>
            </a:p>
          </p:txBody>
        </p:sp>
      </p:grpSp>
      <mc:AlternateContent>
        <mc:Choice Requires="a14">
          <p:sp>
            <p:nvSpPr>
              <p:cNvPr id="26" name="positive-exchange-equation"/>
              <p:cNvSpPr txBox="1">
                <a:spLocks noGrp="1"/>
              </p:cNvSpPr>
              <p:nvPr/>
            </p:nvSpPr>
            <p:spPr>
              <a:xfrm>
                <a:off x="1047750" y="5105400"/>
                <a:ext cx="101727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S'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28" name="Group 28"/>
          <p:cNvGrpSpPr/>
          <p:nvPr/>
        </p:nvGrpSpPr>
        <p:grpSpPr>
          <a:xfrm>
            <a:off x="1017525" y="5801387"/>
            <a:ext cx="10279125" cy="430227"/>
            <a:chOff x="1017525" y="5801387"/>
            <a:chExt cx="10279125" cy="430227"/>
          </a:xfrm>
        </p:grpSpPr>
        <p:sp>
          <p:nvSpPr>
            <p:cNvPr id="27" name="body-best-positive-increase"/>
            <p:cNvSpPr txBox="1"/>
            <p:nvPr/>
          </p:nvSpPr>
          <p:spPr>
            <a:xfrm>
              <a:off x="1017525" y="580138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希望正增量最小，就删去路径上严格小于w的最大边。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第二大必须与第一大不同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67612"/>
            <a:ext cx="10279125" cy="839802"/>
            <a:chOff x="1017525" y="2267612"/>
            <a:chExt cx="10279125" cy="839802"/>
          </a:xfrm>
        </p:grpSpPr>
        <p:sp>
          <p:nvSpPr>
            <p:cNvPr id="7" name="body-distinct-maximum-definition"/>
            <p:cNvSpPr txBox="1"/>
            <p:nvPr/>
          </p:nvSpPr>
          <p:spPr>
            <a:xfrm>
              <a:off x="1017525" y="2267612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路径边权为5、5、3时，保存(M1,M2) = </a:t>
              </a: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(5,3)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重复的最大值不会产生严格增加。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15362"/>
            <a:ext cx="10279125" cy="430227"/>
            <a:chOff x="1017525" y="3315362"/>
            <a:chExt cx="10279125" cy="430227"/>
          </a:xfrm>
        </p:grpSpPr>
        <p:sp>
          <p:nvSpPr>
            <p:cNvPr id="9" name="body-greater-edge-case"/>
            <p:cNvSpPr txBox="1"/>
            <p:nvPr/>
          </p:nvSpPr>
          <p:spPr>
            <a:xfrm>
              <a:off x="1017525" y="331536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 &gt; M1：删M1，新权和 S+w−M1。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25" y="3963062"/>
            <a:ext cx="10279125" cy="849327"/>
            <a:chOff x="1017525" y="3963062"/>
            <a:chExt cx="10279125" cy="849327"/>
          </a:xfrm>
        </p:grpSpPr>
        <p:sp>
          <p:nvSpPr>
            <p:cNvPr id="11" name="body-equal-edge-case"/>
            <p:cNvSpPr txBox="1"/>
            <p:nvPr/>
          </p:nvSpPr>
          <p:spPr>
            <a:xfrm>
              <a:off x="1017525" y="3963062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 = M1：删严格次大M2，新权和 S+w−M2。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若M2不存在，这条非树边不能产生严格增加。</a:t>
              </a:r>
            </a:p>
          </p:txBody>
        </p:sp>
      </p:grpSp>
      <p:sp>
        <p:nvSpPr>
          <p:cNvPr id="15" name="textbox-zero-second-maximum"/>
          <p:cNvSpPr/>
          <p:nvPr/>
        </p:nvSpPr>
        <p:spPr>
          <a:xfrm>
            <a:off x="990600" y="5010150"/>
            <a:ext cx="10306050" cy="1104900"/>
          </a:xfrm>
          <a:prstGeom prst="roundRect">
            <a:avLst>
              <a:gd name="adj" fmla="val 10345"/>
            </a:avLst>
          </a:prstGeom>
          <a:solidFill>
            <a:schemeClr val="lt2"/>
          </a:solidFill>
          <a:ln>
            <a:noFill/>
          </a:ln>
        </p:spPr>
        <p:txBody>
          <a:bodyPr wrap="square" lIns="136322" tIns="52909" rIns="136322" bIns="-33478" anchor="t" anchorCtr="0">
            <a:noAutofit/>
          </a:bodyPr>
          <a:lstStyle/>
          <a:p>
            <a:pPr algn="l">
              <a:lnSpc>
                <a:spcPts val="3375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0、1、1反例：路径(M1,M2)=(1,0)，新增w=1。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删0才得到1+1−0=2；缺值用NEG，绝不能用0。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最便宜的正增量不会被多次交换隐藏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05712"/>
            <a:ext cx="10279125" cy="849327"/>
            <a:chOff x="1017525" y="2305712"/>
            <a:chExt cx="10279125" cy="849327"/>
          </a:xfrm>
        </p:grpSpPr>
        <p:sp>
          <p:nvSpPr>
            <p:cNvPr id="7" name="body-basis-exchange-fact"/>
            <p:cNvSpPr txBox="1"/>
            <p:nvPr/>
          </p:nvSpPr>
          <p:spPr>
            <a:xfrm>
              <a:off x="1017525" y="2305712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交换性质：两棵树的差集边，可以配成从T可合法交换的边对。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这里T固定为MST；不是随意把边两两配对。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72512"/>
            <a:ext cx="10279125" cy="849327"/>
            <a:chOff x="1017525" y="3372512"/>
            <a:chExt cx="10279125" cy="849327"/>
          </a:xfrm>
        </p:grpSpPr>
        <p:sp>
          <p:nvSpPr>
            <p:cNvPr id="9" name="body-nonnegative-deltas"/>
            <p:cNvSpPr txBox="1"/>
            <p:nvPr/>
          </p:nvSpPr>
          <p:spPr>
            <a:xfrm>
              <a:off x="1017525" y="3372512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每一对的增量都非负，否则T就不是最优。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所有配对增量相加，等于另一棵树与T的总权差。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25" y="4448837"/>
            <a:ext cx="10279125" cy="830277"/>
            <a:chOff x="1017525" y="4448837"/>
            <a:chExt cx="10279125" cy="830277"/>
          </a:xfrm>
        </p:grpSpPr>
        <p:sp>
          <p:nvSpPr>
            <p:cNvPr id="11" name="body-one-positive-delta"/>
            <p:cNvSpPr txBox="1"/>
            <p:nvPr/>
          </p:nvSpPr>
          <p:spPr>
            <a:xfrm>
              <a:off x="1017525" y="4448837"/>
              <a:ext cx="1027912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总差为正，至少一项为正，而且这一项不超过总差。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枚举每条非树边，并选它的最小正增量，不会漏掉严格次优值。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25" y="5582312"/>
            <a:ext cx="10279125" cy="466063"/>
            <a:chOff x="1017525" y="5582312"/>
            <a:chExt cx="10279125" cy="466063"/>
          </a:xfrm>
        </p:grpSpPr>
        <p:sp>
          <p:nvSpPr>
            <p:cNvPr id="13" name="body-single-exchange-conclusion"/>
            <p:cNvSpPr txBox="1"/>
            <p:nvPr/>
          </p:nvSpPr>
          <p:spPr>
            <a:xfrm>
              <a:off x="1017525" y="5582312"/>
              <a:ext cx="1027912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关键是枚举“合法的最小正增量”，等权交换不算答案。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63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Best只保留两个不同的最大边权</a:t>
            </a:r>
          </a:p>
        </p:txBody>
      </p:sp>
      <p:sp>
        <p:nvSpPr>
          <p:cNvPr id="9" name="textbox-distinct-max-code"/>
          <p:cNvSpPr/>
          <p:nvPr/>
        </p:nvSpPr>
        <p:spPr>
          <a:xfrm>
            <a:off x="981075" y="2190750"/>
            <a:ext cx="10315575" cy="3086100"/>
          </a:xfrm>
          <a:prstGeom prst="roundRect">
            <a:avLst>
              <a:gd name="adj" fmla="val 3704"/>
            </a:avLst>
          </a:prstGeom>
          <a:solidFill>
            <a:schemeClr val="lt2"/>
          </a:solidFill>
          <a:ln>
            <a:noFill/>
          </a:ln>
        </p:spPr>
        <p:txBody>
          <a:bodyPr wrap="square" lIns="156894" tIns="56717" rIns="156894" bIns="-33480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struct Best{ll first=NEG,second=NEG;};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insert(Best&amp; b,ll x){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if(x==NEG||x==b.first||x==b.second)return;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if(x&gt;b.first)b.second=b.first,b.first=x;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else if(x&gt;b.second)b.second=x;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Best mergeBest(Best a,Best b){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insert(a,b.first);insert(a,b.second);return a;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17525" y="5487062"/>
            <a:ext cx="10279125" cy="637513"/>
            <a:chOff x="1017525" y="5487062"/>
            <a:chExt cx="10279125" cy="637513"/>
          </a:xfrm>
        </p:grpSpPr>
        <p:sp>
          <p:nvSpPr>
            <p:cNvPr id="10" name="body-merge-best-example"/>
            <p:cNvSpPr txBox="1"/>
            <p:nvPr/>
          </p:nvSpPr>
          <p:spPr>
            <a:xfrm>
              <a:off x="1017525" y="5487062"/>
              <a:ext cx="10279125" cy="637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合并(5,3)与(5,2)，得到(5,3)；最多处理四个候选值。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4554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祖先表记录终点，Best表记录沿路边权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27050" y="2166095"/>
            <a:ext cx="9507600" cy="1760469"/>
            <a:chOff x="1027050" y="2166095"/>
            <a:chExt cx="9507600" cy="1760469"/>
          </a:xfrm>
        </p:grpSpPr>
        <mc:AlternateContent>
          <mc:Choice Requires="a14">
            <p:sp>
              <p:nvSpPr>
                <p:cNvPr id="7" name="TextBox 7"/>
                <p:cNvSpPr txBox="1"/>
                <p:nvPr/>
              </p:nvSpPr>
              <p:spPr>
                <a:xfrm>
                  <a:off x="1027050" y="2166095"/>
                  <a:ext cx="9203433" cy="4936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up[k][v]是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步祖先；best[k][v]保存这段路径的两个不同最大值。</a:t>
                  </a:r>
                </a:p>
              </p:txBody>
            </p:sp>
          </mc:Choice>
        </mc:AlternateContent>
        <p:sp>
          <p:nvSpPr>
            <p:cNvPr id="8" name="Line 8"/>
            <p:cNvSpPr/>
            <p:nvPr/>
          </p:nvSpPr>
          <p:spPr>
            <a:xfrm>
              <a:off x="1771650" y="3238500"/>
              <a:ext cx="4276725" cy="9525"/>
            </a:xfrm>
            <a:custGeom>
              <a:avLst/>
              <a:gdLst/>
              <a:ahLst/>
              <a:cxnLst/>
              <a:rect l="l" t="t" r="r" b="b"/>
              <a:pathLst>
                <a:path w="4276725" h="9525">
                  <a:moveTo>
                    <a:pt x="0" y="0"/>
                  </a:moveTo>
                  <a:lnTo>
                    <a:pt x="4276725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6048375" y="3238500"/>
              <a:ext cx="4276725" cy="9525"/>
            </a:xfrm>
            <a:custGeom>
              <a:avLst/>
              <a:gdLst/>
              <a:ahLst/>
              <a:cxnLst/>
              <a:rect l="l" t="t" r="r" b="b"/>
              <a:pathLst>
                <a:path w="4276725" h="9525">
                  <a:moveTo>
                    <a:pt x="0" y="0"/>
                  </a:moveTo>
                  <a:lnTo>
                    <a:pt x="427672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562100" y="3028950"/>
              <a:ext cx="8972550" cy="419100"/>
              <a:chOff x="1562100" y="3028950"/>
              <a:chExt cx="8972550" cy="41910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1562100" y="30289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5838825" y="30289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10115550" y="30289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679030" y="3096287"/>
              <a:ext cx="8820135" cy="830277"/>
              <a:chOff x="1679030" y="3096287"/>
              <a:chExt cx="8820135" cy="830277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1679030" y="30962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v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792865" y="3096287"/>
                <a:ext cx="51102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mid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0151035" y="3096287"/>
                <a:ext cx="34813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up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459354" y="3496337"/>
                <a:ext cx="910841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前半段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736079" y="3496337"/>
                <a:ext cx="910841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后半段</a:t>
                </a:r>
              </a:p>
            </p:txBody>
          </p:sp>
        </p:grpSp>
      </p:grpSp>
      <p:sp>
        <p:nvSpPr>
          <p:cNvPr id="23" name="textbox-doubling-code"/>
          <p:cNvSpPr/>
          <p:nvPr/>
        </p:nvSpPr>
        <p:spPr>
          <a:xfrm>
            <a:off x="990600" y="4095750"/>
            <a:ext cx="10306050" cy="1209675"/>
          </a:xfrm>
          <a:prstGeom prst="roundRect">
            <a:avLst>
              <a:gd name="adj" fmla="val 9449"/>
            </a:avLst>
          </a:prstGeom>
          <a:solidFill>
            <a:schemeClr val="lt2"/>
          </a:solidFill>
          <a:ln>
            <a:noFill/>
          </a:ln>
        </p:spPr>
        <p:txBody>
          <a:bodyPr wrap="square" lIns="147371" tIns="66244" rIns="147371" bIns="-33478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int mid=up[k-1][v];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up[k][v]=up[k-1][mid];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best[k][v]=mergeBest(best[k-1][v],best[k-1][mid]);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017525" y="5480795"/>
            <a:ext cx="7750274" cy="493644"/>
            <a:chOff x="1017525" y="5480795"/>
            <a:chExt cx="7750274" cy="493644"/>
          </a:xfrm>
        </p:grpSpPr>
        <mc:AlternateContent>
          <mc:Choice Requires="a14">
            <p:sp>
              <p:nvSpPr>
                <p:cNvPr id="24" name="body-doubling-length-rule"/>
                <p:cNvSpPr txBox="1"/>
                <p:nvPr/>
              </p:nvSpPr>
              <p:spPr>
                <a:xfrm>
                  <a:off x="1017525" y="5480795"/>
                  <a:ext cx="10279125" cy="6247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；根的空段用NEG，真实边权可以为0。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抬平，再一起跳，最后补两条边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14425" y="2352675"/>
            <a:ext cx="3667125" cy="2793089"/>
            <a:chOff x="1114425" y="2352675"/>
            <a:chExt cx="3667125" cy="2793089"/>
          </a:xfrm>
        </p:grpSpPr>
        <p:grpSp>
          <p:nvGrpSpPr>
            <p:cNvPr id="12" name="Group 12"/>
            <p:cNvGrpSpPr/>
            <p:nvPr/>
          </p:nvGrpSpPr>
          <p:grpSpPr>
            <a:xfrm>
              <a:off x="1323975" y="2590800"/>
              <a:ext cx="3248025" cy="2266950"/>
              <a:chOff x="1323975" y="2590800"/>
              <a:chExt cx="3248025" cy="2266950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2390775" y="2590800"/>
                <a:ext cx="619125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619125" h="800100">
                    <a:moveTo>
                      <a:pt x="619125" y="0"/>
                    </a:moveTo>
                    <a:lnTo>
                      <a:pt x="0" y="8001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771650" y="3390900"/>
                <a:ext cx="619125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619125" h="762000">
                    <a:moveTo>
                      <a:pt x="619125" y="0"/>
                    </a:moveTo>
                    <a:lnTo>
                      <a:pt x="0" y="7620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323975" y="4152900"/>
                <a:ext cx="447675" cy="704850"/>
              </a:xfrm>
              <a:custGeom>
                <a:avLst/>
                <a:gdLst/>
                <a:ahLst/>
                <a:cxnLst/>
                <a:rect l="l" t="t" r="r" b="b"/>
                <a:pathLst>
                  <a:path w="447675" h="704850">
                    <a:moveTo>
                      <a:pt x="447675" y="0"/>
                    </a:moveTo>
                    <a:lnTo>
                      <a:pt x="0" y="70485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3009900" y="2590800"/>
                <a:ext cx="781050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800100">
                    <a:moveTo>
                      <a:pt x="0" y="0"/>
                    </a:moveTo>
                    <a:lnTo>
                      <a:pt x="781050" y="8001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3790950" y="3390900"/>
                <a:ext cx="78105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762000">
                    <a:moveTo>
                      <a:pt x="0" y="0"/>
                    </a:moveTo>
                    <a:lnTo>
                      <a:pt x="781050" y="7620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114425" y="2352675"/>
              <a:ext cx="3667125" cy="2714625"/>
              <a:chOff x="1114425" y="2352675"/>
              <a:chExt cx="3667125" cy="2714625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2771775" y="2352675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2219325" y="3219450"/>
                <a:ext cx="342900" cy="3429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1600200" y="3981450"/>
                <a:ext cx="342900" cy="3429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1114425" y="464820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3619500" y="3219450"/>
                <a:ext cx="342900" cy="3429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362450" y="39433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1231355" y="2448587"/>
              <a:ext cx="3433265" cy="2697177"/>
              <a:chOff x="1231355" y="2448587"/>
              <a:chExt cx="3433265" cy="2697177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2740560" y="2448587"/>
                <a:ext cx="538681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LCA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231355" y="471553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u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479380" y="4010687"/>
                <a:ext cx="185240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v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370075" y="4544087"/>
              <a:ext cx="150316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树上的路径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46700" y="2277137"/>
            <a:ext cx="5449950" cy="830277"/>
            <a:chOff x="5846700" y="2277137"/>
            <a:chExt cx="5449950" cy="830277"/>
          </a:xfrm>
        </p:grpSpPr>
        <p:sp>
          <p:nvSpPr>
            <p:cNvPr id="26" name="body-query-lift-depth"/>
            <p:cNvSpPr txBox="1"/>
            <p:nvPr/>
          </p:nvSpPr>
          <p:spPr>
            <a:xfrm>
              <a:off x="5846700" y="2277137"/>
              <a:ext cx="54499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按深度差的二进制抬高深点。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若两点相遇，直接返回。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846700" y="3334412"/>
            <a:ext cx="5449950" cy="830277"/>
            <a:chOff x="5846700" y="3334412"/>
            <a:chExt cx="5449950" cy="830277"/>
          </a:xfrm>
        </p:grpSpPr>
        <p:sp>
          <p:nvSpPr>
            <p:cNvPr id="28" name="body-query-lift-both"/>
            <p:cNvSpPr txBox="1"/>
            <p:nvPr/>
          </p:nvSpPr>
          <p:spPr>
            <a:xfrm>
              <a:off x="5846700" y="3334412"/>
              <a:ext cx="54499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从大k到小k，祖先不同才跳。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两侧跳过的Best都并入答案。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46700" y="4401212"/>
            <a:ext cx="5449950" cy="830277"/>
            <a:chOff x="5846700" y="4401212"/>
            <a:chExt cx="5449950" cy="830277"/>
          </a:xfrm>
        </p:grpSpPr>
        <p:sp>
          <p:nvSpPr>
            <p:cNvPr id="30" name="body-query-final-edges"/>
            <p:cNvSpPr txBox="1"/>
            <p:nvPr/>
          </p:nvSpPr>
          <p:spPr>
            <a:xfrm>
              <a:off x="5846700" y="4401212"/>
              <a:ext cx="54499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最后合并通向LCA的两条边。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不加入LCA通向父亲的边。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17525" y="5496587"/>
            <a:ext cx="10279125" cy="647038"/>
            <a:chOff x="1017525" y="5496587"/>
            <a:chExt cx="10279125" cy="647038"/>
          </a:xfrm>
        </p:grpSpPr>
        <p:sp>
          <p:nvSpPr>
            <p:cNvPr id="32" name="body-query-cost-and-invariant"/>
            <p:cNvSpPr txBox="1"/>
            <p:nvPr/>
          </p:nvSpPr>
          <p:spPr>
            <a:xfrm>
              <a:off x="1017525" y="5496587"/>
              <a:ext cx="10279125" cy="647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每次跳跃都合并路径信息；预处理O(n log n)，查询O(log 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枚举非树边，用最小正增量更新答案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48562"/>
            <a:ext cx="10279125" cy="430227"/>
            <a:chOff x="1017525" y="2248562"/>
            <a:chExt cx="10279125" cy="430227"/>
          </a:xfrm>
        </p:grpSpPr>
        <p:sp>
          <p:nvSpPr>
            <p:cNvPr id="7" name="body-strict-algorithm-pipeline"/>
            <p:cNvSpPr txBox="1"/>
            <p:nvPr/>
          </p:nvSpPr>
          <p:spPr>
            <a:xfrm>
              <a:off x="1017525" y="224856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Kruskal建树并标记树边；倍增预处理后，枚举每条非树边。</a:t>
              </a:r>
            </a:p>
          </p:txBody>
        </p:sp>
      </p:grpSp>
      <p:sp>
        <p:nvSpPr>
          <p:cNvPr id="11" name="textbox-strict-candidate-code"/>
          <p:cNvSpPr/>
          <p:nvPr/>
        </p:nvSpPr>
        <p:spPr>
          <a:xfrm>
            <a:off x="981075" y="2781300"/>
            <a:ext cx="10315575" cy="1962150"/>
          </a:xfrm>
          <a:prstGeom prst="roundRect">
            <a:avLst>
              <a:gd name="adj" fmla="val 5825"/>
            </a:avLst>
          </a:prstGeom>
          <a:solidFill>
            <a:schemeClr val="lt2"/>
          </a:solidFill>
          <a:ln>
            <a:noFill/>
          </a:ln>
        </p:spPr>
        <p:txBody>
          <a:bodyPr wrap="square" lIns="156898" tIns="66246" rIns="156898" bIns="-33476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for(auto e:edges)if(!e.inTree&amp;&amp;e.u!=e.v){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Best b=query(e.u,e.v);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ll removed=e.w&gt;b.first?b.first:b.second;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if(removed!=NEG&amp;&amp;e.w&gt;removed)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answer=min(answer,total+e.w-removed);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25" y="4982237"/>
            <a:ext cx="10279125" cy="1230327"/>
            <a:chOff x="1017525" y="4982237"/>
            <a:chExt cx="10279125" cy="1230327"/>
          </a:xfrm>
        </p:grpSpPr>
        <p:sp>
          <p:nvSpPr>
            <p:cNvPr id="12" name="body-strict-complexity-and-edges"/>
            <p:cNvSpPr txBox="1"/>
            <p:nvPr/>
          </p:nvSpPr>
          <p:spPr>
            <a:xfrm>
              <a:off x="1017525" y="4982237"/>
              <a:ext cx="10279125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时间 O(m log m+(n+m)log n)，空间 O(n log n+m)。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NEG表示缺值；权和用long long；重边保持独立对象。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务必用0、1、1三角形核对答案2。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349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 营救 · J1105 / P1396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439062"/>
            <a:ext cx="10279125" cy="504163"/>
            <a:chOff x="1017525" y="2439062"/>
            <a:chExt cx="10279125" cy="504163"/>
          </a:xfrm>
        </p:grpSpPr>
        <p:sp>
          <p:nvSpPr>
            <p:cNvPr id="7" name="body-rescue-objective"/>
            <p:cNvSpPr txBox="1"/>
            <p:nvPr/>
          </p:nvSpPr>
          <p:spPr>
            <a:xfrm>
              <a:off x="1017525" y="2439062"/>
              <a:ext cx="1027912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目标：最小化s到t路径上最大的拥挤度。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05837"/>
            <a:ext cx="10279125" cy="849327"/>
            <a:chOff x="1017525" y="3305837"/>
            <a:chExt cx="10279125" cy="849327"/>
          </a:xfrm>
        </p:grpSpPr>
        <p:sp>
          <p:nvSpPr>
            <p:cNvPr id="9" name="body-rescue-hint"/>
            <p:cNvSpPr txBox="1"/>
            <p:nvPr/>
          </p:nvSpPr>
          <p:spPr>
            <a:xfrm>
              <a:off x="1017525" y="330583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：按拥挤度升序加入边。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观察s与t第一次连通时，刚加入的边权是多少。</a:t>
              </a:r>
            </a:p>
          </p:txBody>
        </p:sp>
      </p:grpSp>
      <p:sp>
        <p:nvSpPr>
          <p:cNvPr id="13" name="textbox-rescue-answer"/>
          <p:cNvSpPr/>
          <p:nvPr/>
        </p:nvSpPr>
        <p:spPr>
          <a:xfrm>
            <a:off x="990600" y="4543425"/>
            <a:ext cx="10306050" cy="1295400"/>
          </a:xfrm>
          <a:prstGeom prst="roundRect">
            <a:avLst>
              <a:gd name="adj" fmla="val 8824"/>
            </a:avLst>
          </a:prstGeom>
          <a:solidFill>
            <a:schemeClr val="lt2"/>
          </a:solidFill>
          <a:ln>
            <a:noFill/>
          </a:ln>
        </p:spPr>
        <p:txBody>
          <a:bodyPr wrap="square" lIns="136321" tIns="91008" rIns="136321" bIns="-33479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：使s、t首次连通的边权。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也等于任意MST上s到t路径的最大边权。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349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 天空 · J1106 / P1195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439062"/>
            <a:ext cx="10279125" cy="504163"/>
            <a:chOff x="1017525" y="2439062"/>
            <a:chExt cx="10279125" cy="504163"/>
          </a:xfrm>
        </p:grpSpPr>
        <p:sp>
          <p:nvSpPr>
            <p:cNvPr id="7" name="body-forest-objective"/>
            <p:cNvSpPr txBox="1"/>
            <p:nvPr/>
          </p:nvSpPr>
          <p:spPr>
            <a:xfrm>
              <a:off x="1017525" y="2439062"/>
              <a:ext cx="1027912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目标：保留k个连通分量，使所选边权和最小。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05837"/>
            <a:ext cx="10279125" cy="849327"/>
            <a:chOff x="1017525" y="3305837"/>
            <a:chExt cx="10279125" cy="849327"/>
          </a:xfrm>
        </p:grpSpPr>
        <p:sp>
          <p:nvSpPr>
            <p:cNvPr id="9" name="body-forest-hint"/>
            <p:cNvSpPr txBox="1"/>
            <p:nvPr/>
          </p:nvSpPr>
          <p:spPr>
            <a:xfrm>
              <a:off x="1017525" y="330583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：每次成功合并，分量数减少1。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把Kruskal的终点从“1个分量”改为“k个分量”。</a:t>
              </a:r>
            </a:p>
          </p:txBody>
        </p:sp>
      </p:grpSp>
      <p:sp>
        <p:nvSpPr>
          <p:cNvPr id="13" name="textbox-forest-answer"/>
          <p:cNvSpPr/>
          <p:nvPr/>
        </p:nvSpPr>
        <p:spPr>
          <a:xfrm>
            <a:off x="990600" y="4543425"/>
            <a:ext cx="10306050" cy="1295400"/>
          </a:xfrm>
          <a:prstGeom prst="roundRect">
            <a:avLst>
              <a:gd name="adj" fmla="val 8824"/>
            </a:avLst>
          </a:prstGeom>
          <a:solidFill>
            <a:schemeClr val="lt2"/>
          </a:solidFill>
          <a:ln>
            <a:noFill/>
          </a:ln>
        </p:spPr>
        <p:txBody>
          <a:bodyPr wrap="square" lIns="136321" tIns="91008" rIns="136321" bIns="-33479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：前n−k次成功合并的边权之和。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不足则输出No Answer；n=k时答案为0。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349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 灌溉 · J1107 / P1550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439062"/>
            <a:ext cx="10279125" cy="504163"/>
            <a:chOff x="1017525" y="2439062"/>
            <a:chExt cx="10279125" cy="504163"/>
          </a:xfrm>
        </p:grpSpPr>
        <p:sp>
          <p:nvSpPr>
            <p:cNvPr id="7" name="body-irrigation-objective"/>
            <p:cNvSpPr txBox="1"/>
            <p:nvPr/>
          </p:nvSpPr>
          <p:spPr>
            <a:xfrm>
              <a:off x="1017525" y="2439062"/>
              <a:ext cx="1027912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目标：可以挖井，也可以修渠，让所有田地获得水。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05837"/>
            <a:ext cx="10279125" cy="849327"/>
            <a:chOff x="1017525" y="3305837"/>
            <a:chExt cx="10279125" cy="849327"/>
          </a:xfrm>
        </p:grpSpPr>
        <p:sp>
          <p:nvSpPr>
            <p:cNvPr id="9" name="body-irrigation-hint"/>
            <p:cNvSpPr txBox="1"/>
            <p:nvPr/>
          </p:nvSpPr>
          <p:spPr>
            <a:xfrm>
              <a:off x="1017525" y="330583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：增加虚拟水源0。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0到田i的边权是挖井费Wi，田地间边权是修渠费Pij。</a:t>
              </a:r>
            </a:p>
          </p:txBody>
        </p:sp>
      </p:grpSp>
      <p:sp>
        <p:nvSpPr>
          <p:cNvPr id="13" name="textbox-irrigation-answer"/>
          <p:cNvSpPr/>
          <p:nvPr/>
        </p:nvSpPr>
        <p:spPr>
          <a:xfrm>
            <a:off x="990600" y="4543425"/>
            <a:ext cx="10306050" cy="1295400"/>
          </a:xfrm>
          <a:prstGeom prst="roundRect">
            <a:avLst>
              <a:gd name="adj" fmla="val 8824"/>
            </a:avLst>
          </a:prstGeom>
          <a:solidFill>
            <a:schemeClr val="lt2"/>
          </a:solidFill>
          <a:ln>
            <a:noFill/>
          </a:ln>
        </p:spPr>
        <p:txBody>
          <a:bodyPr wrap="square" lIns="136321" tIns="91008" rIns="136321" bIns="-33479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：在0..n上求MST，总权就是最小费用。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0号点可以连接多块田，因此允许挖多口井。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0965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 货车运输 · J1108 / P1967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439062"/>
            <a:ext cx="10279125" cy="504163"/>
            <a:chOff x="1017525" y="2439062"/>
            <a:chExt cx="10279125" cy="504163"/>
          </a:xfrm>
        </p:grpSpPr>
        <p:sp>
          <p:nvSpPr>
            <p:cNvPr id="7" name="body-truck-objective"/>
            <p:cNvSpPr txBox="1"/>
            <p:nvPr/>
          </p:nvSpPr>
          <p:spPr>
            <a:xfrm>
              <a:off x="1017525" y="2439062"/>
              <a:ext cx="1027912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路线运力由最小边决定；在所有路线中，最大化这个运力。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305837"/>
            <a:ext cx="10279125" cy="849327"/>
            <a:chOff x="1017525" y="3305837"/>
            <a:chExt cx="10279125" cy="849327"/>
          </a:xfrm>
        </p:grpSpPr>
        <p:sp>
          <p:nvSpPr>
            <p:cNvPr id="9" name="body-truck-hint"/>
            <p:cNvSpPr txBox="1"/>
            <p:nvPr/>
          </p:nvSpPr>
          <p:spPr>
            <a:xfrm>
              <a:off x="1017525" y="330583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：边权降序选边，建立最大生成森林。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倍增表保存路径最小边权，而不是最大边权。</a:t>
              </a:r>
            </a:p>
          </p:txBody>
        </p:sp>
      </p:grpSp>
      <p:sp>
        <p:nvSpPr>
          <p:cNvPr id="13" name="textbox-truck-answer"/>
          <p:cNvSpPr/>
          <p:nvPr/>
        </p:nvSpPr>
        <p:spPr>
          <a:xfrm>
            <a:off x="990600" y="4543425"/>
            <a:ext cx="10306050" cy="1295400"/>
          </a:xfrm>
          <a:prstGeom prst="roundRect">
            <a:avLst>
              <a:gd name="adj" fmla="val 8824"/>
            </a:avLst>
          </a:prstGeom>
          <a:solidFill>
            <a:schemeClr val="lt2"/>
          </a:solidFill>
          <a:ln>
            <a:noFill/>
          </a:ln>
        </p:spPr>
        <p:txBody>
          <a:bodyPr wrap="square" lIns="136321" tIns="91008" rIns="136321" bIns="-33479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：同一连通块，查询最大生成树路径的最小边权。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不同连通块，输出−1。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0965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 逐个击破 · J1109 / P2700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439062"/>
            <a:ext cx="10279125" cy="504163"/>
            <a:chOff x="1017525" y="2439062"/>
            <a:chExt cx="10279125" cy="504163"/>
          </a:xfrm>
        </p:grpSpPr>
        <p:sp>
          <p:nvSpPr>
            <p:cNvPr id="7" name="body-enemy-city-objective"/>
            <p:cNvSpPr txBox="1"/>
            <p:nvPr/>
          </p:nvSpPr>
          <p:spPr>
            <a:xfrm>
              <a:off x="1017525" y="2439062"/>
              <a:ext cx="1027912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目标：最少删除费用，使每个保留分量至多含一个敌城。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248687"/>
            <a:ext cx="10279125" cy="1249377"/>
            <a:chOff x="1017525" y="3248687"/>
            <a:chExt cx="10279125" cy="1249377"/>
          </a:xfrm>
        </p:grpSpPr>
        <p:sp>
          <p:nvSpPr>
            <p:cNvPr id="9" name="body-enemy-city-hint"/>
            <p:cNvSpPr txBox="1"/>
            <p:nvPr/>
          </p:nvSpPr>
          <p:spPr>
            <a:xfrm>
              <a:off x="1017525" y="3248687"/>
              <a:ext cx="1027912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：改为最大化合法保留费用，边从大到小处理。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并查集维护每个分量是否含敌城。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若两侧都有敌城，拒绝合并；否则保留并合并。</a:t>
              </a:r>
            </a:p>
          </p:txBody>
        </p:sp>
      </p:grpSp>
      <p:sp>
        <p:nvSpPr>
          <p:cNvPr id="13" name="textbox-enemy-city-answer"/>
          <p:cNvSpPr/>
          <p:nvPr/>
        </p:nvSpPr>
        <p:spPr>
          <a:xfrm>
            <a:off x="990600" y="4838700"/>
            <a:ext cx="10306050" cy="1057275"/>
          </a:xfrm>
          <a:prstGeom prst="roundRect">
            <a:avLst>
              <a:gd name="adj" fmla="val 10811"/>
            </a:avLst>
          </a:prstGeom>
          <a:solidFill>
            <a:schemeClr val="lt2"/>
          </a:solidFill>
          <a:ln>
            <a:noFill/>
          </a:ln>
        </p:spPr>
        <p:txBody>
          <a:bodyPr wrap="square" lIns="136322" tIns="138634" rIns="136322" bIns="-33478" anchor="t" anchorCtr="0">
            <a:noAutofit/>
          </a:bodyPr>
          <a:lstStyle/>
          <a:p>
            <a:pPr algn="l"/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：全部边权和 − 最大合法保留边权和。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567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 电网 · J1110 / CF1245D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34287"/>
            <a:ext cx="10279125" cy="849327"/>
            <a:chOff x="1017525" y="2334287"/>
            <a:chExt cx="10279125" cy="849327"/>
          </a:xfrm>
        </p:grpSpPr>
        <p:sp>
          <p:nvSpPr>
            <p:cNvPr id="7" name="body-power-grid-hint"/>
            <p:cNvSpPr txBox="1"/>
            <p:nvPr/>
          </p:nvSpPr>
          <p:spPr>
            <a:xfrm>
              <a:off x="1017525" y="233428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：虚拟电源0到i的边权为建站费用ci。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城市间电缆费用为系数和乘曼哈顿距离：</a:t>
              </a:r>
            </a:p>
          </p:txBody>
        </p:sp>
      </p:grpSp>
      <mc:AlternateContent>
        <mc:Choice Requires="a14">
          <p:sp>
            <p:nvSpPr>
              <p:cNvPr id="9" name="power-grid-formula"/>
              <p:cNvSpPr txBox="1">
                <a:spLocks noGrp="1"/>
              </p:cNvSpPr>
              <p:nvPr/>
            </p:nvSpPr>
            <p:spPr>
              <a:xfrm>
                <a:off x="1066800" y="3314700"/>
                <a:ext cx="1015365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sepChr m:val=""/>
                              <m:endChr m:val="|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d>
                            <m:dPr>
                              <m:begChr m:val="|"/>
                              <m:sepChr m:val=""/>
                              <m:endChr m:val="|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2" name="textbox-power-grid-answer"/>
          <p:cNvSpPr/>
          <p:nvPr/>
        </p:nvSpPr>
        <p:spPr>
          <a:xfrm>
            <a:off x="990600" y="4181475"/>
            <a:ext cx="10306050" cy="1552575"/>
          </a:xfrm>
          <a:prstGeom prst="roundRect">
            <a:avLst>
              <a:gd name="adj" fmla="val 7362"/>
            </a:avLst>
          </a:prstGeom>
          <a:solidFill>
            <a:schemeClr val="lt2"/>
          </a:solidFill>
          <a:ln>
            <a:noFill/>
          </a:ln>
        </p:spPr>
        <p:txBody>
          <a:bodyPr wrap="square" lIns="136323" tIns="81485" rIns="136323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：Prim记录parent，输出MST总费用。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父为0的城市建站，其余父边修电缆。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乘积与总和都用64位；最优方案可以不唯一。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0965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 免费道路 · J1111 / P3623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39037"/>
            <a:ext cx="10279125" cy="430227"/>
            <a:chOff x="1017525" y="2239037"/>
            <a:chExt cx="10279125" cy="430227"/>
          </a:xfrm>
        </p:grpSpPr>
        <p:sp>
          <p:nvSpPr>
            <p:cNvPr id="7" name="body-exact-zero-road-goal"/>
            <p:cNvSpPr txBox="1"/>
            <p:nvPr/>
          </p:nvSpPr>
          <p:spPr>
            <a:xfrm>
              <a:off x="1017525" y="223903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原题要求：生成树里恰好有k条0类鹅卵石路。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2858162"/>
            <a:ext cx="10279125" cy="839802"/>
            <a:chOff x="1017525" y="2858162"/>
            <a:chExt cx="10279125" cy="839802"/>
          </a:xfrm>
        </p:grpSpPr>
        <p:sp>
          <p:nvSpPr>
            <p:cNvPr id="9" name="body-zero-road-hint"/>
            <p:cNvSpPr txBox="1"/>
            <p:nvPr/>
          </p:nvSpPr>
          <p:spPr>
            <a:xfrm>
              <a:off x="1017525" y="2858162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：先只合并1类边。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再用必要的0类边连接这些分量，记下这些边。</a:t>
              </a:r>
            </a:p>
          </p:txBody>
        </p:sp>
      </p:grpSp>
      <p:sp>
        <p:nvSpPr>
          <p:cNvPr id="13" name="textbox-zero-road-answer"/>
          <p:cNvSpPr/>
          <p:nvPr/>
        </p:nvSpPr>
        <p:spPr>
          <a:xfrm>
            <a:off x="990600" y="3876675"/>
            <a:ext cx="10306050" cy="2133600"/>
          </a:xfrm>
          <a:prstGeom prst="roundRect">
            <a:avLst>
              <a:gd name="adj" fmla="val 5357"/>
            </a:avLst>
          </a:prstGeom>
          <a:solidFill>
            <a:schemeClr val="lt2"/>
          </a:solidFill>
          <a:ln>
            <a:noFill/>
          </a:ln>
        </p:spPr>
        <p:txBody>
          <a:bodyPr wrap="square" lIns="136324" tIns="91011" rIns="136324" bIns="-33476" anchor="t" anchorCtr="0">
            <a:noAutofit/>
          </a:bodyPr>
          <a:lstStyle/>
          <a:p>
            <a:pPr algn="l">
              <a:lnSpc>
                <a:spcPts val="3225"/>
              </a:lnSpc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答案</a:t>
            </a: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：重建并查集，先加入必要0类边。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继续补无环0类边，直到恰好k条；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最后补1类边，直到共有n−1条边。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必要0类边过多，或无法补足，均输出no solution。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16646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 能量树 · J1112 / CF1120D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296187"/>
            <a:ext cx="10279125" cy="849327"/>
            <a:chOff x="1017525" y="2296187"/>
            <a:chExt cx="10279125" cy="849327"/>
          </a:xfrm>
        </p:grpSpPr>
        <p:sp>
          <p:nvSpPr>
            <p:cNvPr id="7" name="body-energy-leaf-order-hint"/>
            <p:cNvSpPr txBox="1"/>
            <p:nvPr/>
          </p:nvSpPr>
          <p:spPr>
            <a:xfrm>
              <a:off x="1017525" y="229618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：按DFS顺序给叶子编号。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点u的子树叶子组成连续区间[l,r]，再对叶值做差分。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943876" y="3420137"/>
            <a:ext cx="8055633" cy="1449402"/>
            <a:chOff x="1943876" y="3420137"/>
            <a:chExt cx="8055633" cy="1449402"/>
          </a:xfrm>
        </p:grpSpPr>
        <p:sp>
          <p:nvSpPr>
            <p:cNvPr id="9" name="TextBox 9"/>
            <p:cNvSpPr txBox="1"/>
            <p:nvPr/>
          </p:nvSpPr>
          <p:spPr>
            <a:xfrm>
              <a:off x="3960750" y="3420137"/>
              <a:ext cx="261378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控制u，成本为c[u]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495550" y="4143375"/>
              <a:ext cx="7115175" cy="9525"/>
            </a:xfrm>
            <a:custGeom>
              <a:avLst/>
              <a:gdLst/>
              <a:ahLst/>
              <a:cxnLst/>
              <a:rect l="l" t="t" r="r" b="b"/>
              <a:pathLst>
                <a:path w="7115175" h="9525">
                  <a:moveTo>
                    <a:pt x="0" y="0"/>
                  </a:moveTo>
                  <a:lnTo>
                    <a:pt x="7115175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2295525" y="3943350"/>
              <a:ext cx="7515225" cy="400050"/>
              <a:chOff x="2295525" y="3943350"/>
              <a:chExt cx="7515225" cy="40005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2295525" y="3943350"/>
                <a:ext cx="400050" cy="4000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9410700" y="3943350"/>
                <a:ext cx="400050" cy="4000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943876" y="4439312"/>
              <a:ext cx="8055633" cy="430227"/>
              <a:chOff x="1943876" y="4439312"/>
              <a:chExt cx="8055633" cy="430227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1943876" y="4439312"/>
                <a:ext cx="110334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边界l−1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9221941" y="4439312"/>
                <a:ext cx="777568" cy="430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边界r</a:t>
                </a:r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1017525" y="5277512"/>
            <a:ext cx="10279125" cy="849327"/>
            <a:chOff x="1017525" y="5277512"/>
            <a:chExt cx="10279125" cy="849327"/>
          </a:xfrm>
        </p:grpSpPr>
        <p:sp>
          <p:nvSpPr>
            <p:cNvPr id="18" name="body-energy-difference-hint"/>
            <p:cNvSpPr txBox="1"/>
            <p:nvPr/>
          </p:nvSpPr>
          <p:spPr>
            <a:xfrm>
              <a:off x="1017525" y="5277512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区间加只改变两个差分边界，所以控制一个点对应一条边。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叶子是没有孩子的点；根不能仅因度为1就算叶子。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837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能量树答案：MST与同权边批处理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34287"/>
            <a:ext cx="10279125" cy="849327"/>
            <a:chOff x="1017525" y="2334287"/>
            <a:chExt cx="10279125" cy="849327"/>
          </a:xfrm>
        </p:grpSpPr>
        <p:sp>
          <p:nvSpPr>
            <p:cNvPr id="7" name="body-energy-minimum-cost"/>
            <p:cNvSpPr txBox="1"/>
            <p:nvPr/>
          </p:nvSpPr>
          <p:spPr>
            <a:xfrm>
              <a:off x="1017525" y="2334287"/>
              <a:ext cx="1027912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最小费用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：边界图的MST权和。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可独立调节全部叶值，等价于边界图连通。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410612"/>
            <a:ext cx="10279125" cy="1268427"/>
            <a:chOff x="1017525" y="3410612"/>
            <a:chExt cx="10279125" cy="1268427"/>
          </a:xfrm>
        </p:grpSpPr>
        <p:sp>
          <p:nvSpPr>
            <p:cNvPr id="9" name="body-energy-possible-control-points"/>
            <p:cNvSpPr txBox="1"/>
            <p:nvPr/>
          </p:nvSpPr>
          <p:spPr>
            <a:xfrm>
              <a:off x="1017525" y="3410612"/>
              <a:ext cx="1027912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全部可能控制点</a:t>
              </a: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：处理当前权值之前，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若对应边的两端未被更小权边连通，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这个点就能出现在至少一个最优解里。</a:t>
              </a:r>
            </a:p>
          </p:txBody>
        </p:sp>
      </p:grpSp>
      <p:sp>
        <p:nvSpPr>
          <p:cNvPr id="13" name="textbox-energy-equal-weight-batch"/>
          <p:cNvSpPr/>
          <p:nvPr/>
        </p:nvSpPr>
        <p:spPr>
          <a:xfrm>
            <a:off x="990600" y="4895850"/>
            <a:ext cx="10306050" cy="1076325"/>
          </a:xfrm>
          <a:prstGeom prst="roundRect">
            <a:avLst>
              <a:gd name="adj" fmla="val 10619"/>
            </a:avLst>
          </a:prstGeom>
          <a:solidFill>
            <a:schemeClr val="lt2"/>
          </a:solidFill>
          <a:ln>
            <a:noFill/>
          </a:ln>
        </p:spPr>
        <p:txBody>
          <a:bodyPr wrap="square" lIns="136324" tIns="71961" rIns="136324" bIns="-33476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同权边先统一判断“能否选”，再统一做并查集合并。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一边判断一边合并，会漏掉等价的最优选择。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90994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第11章 · 最小生成树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每次选择，都能说出为什么安全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81912"/>
            <a:ext cx="10279125" cy="430227"/>
            <a:chOff x="1017525" y="2381912"/>
            <a:chExt cx="10279125" cy="430227"/>
          </a:xfrm>
        </p:grpSpPr>
        <p:sp>
          <p:nvSpPr>
            <p:cNvPr id="7" name="body-check-objective"/>
            <p:cNvSpPr txBox="1"/>
            <p:nvPr/>
          </p:nvSpPr>
          <p:spPr>
            <a:xfrm>
              <a:off x="1017525" y="238191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我优化的是总费用，还是路径瓶颈？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058187"/>
            <a:ext cx="10279125" cy="430227"/>
            <a:chOff x="1017525" y="3058187"/>
            <a:chExt cx="10279125" cy="430227"/>
          </a:xfrm>
        </p:grpSpPr>
        <p:sp>
          <p:nvSpPr>
            <p:cNvPr id="9" name="body-check-state"/>
            <p:cNvSpPr txBox="1"/>
            <p:nvPr/>
          </p:nvSpPr>
          <p:spPr>
            <a:xfrm>
              <a:off x="1017525" y="305818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当前状态维护的是哪个割，或哪些连通分量？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25" y="3734462"/>
            <a:ext cx="10279125" cy="430227"/>
            <a:chOff x="1017525" y="3734462"/>
            <a:chExt cx="10279125" cy="430227"/>
          </a:xfrm>
        </p:grpSpPr>
        <p:sp>
          <p:nvSpPr>
            <p:cNvPr id="11" name="body-check-safety"/>
            <p:cNvSpPr txBox="1"/>
            <p:nvPr/>
          </p:nvSpPr>
          <p:spPr>
            <a:xfrm>
              <a:off x="1017525" y="3734462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选入这条边以后，为什么仍可扩展成一棵最优树？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25" y="4410737"/>
            <a:ext cx="10279125" cy="430227"/>
            <a:chOff x="1017525" y="4410737"/>
            <a:chExt cx="10279125" cy="430227"/>
          </a:xfrm>
        </p:grpSpPr>
        <p:sp>
          <p:nvSpPr>
            <p:cNvPr id="13" name="body-check-boundaries"/>
            <p:cNvSpPr txBox="1"/>
            <p:nvPr/>
          </p:nvSpPr>
          <p:spPr>
            <a:xfrm>
              <a:off x="1017525" y="4410737"/>
              <a:ext cx="102791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④ 等权、0边、重边、不连通，是否都验证过？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17525" y="5267987"/>
            <a:ext cx="10279125" cy="839802"/>
            <a:chOff x="1017525" y="5267987"/>
            <a:chExt cx="10279125" cy="839802"/>
          </a:xfrm>
        </p:grpSpPr>
        <p:sp>
          <p:nvSpPr>
            <p:cNvPr id="15" name="body-closing-practice"/>
            <p:cNvSpPr txBox="1"/>
            <p:nvPr/>
          </p:nvSpPr>
          <p:spPr>
            <a:xfrm>
              <a:off x="1017525" y="5267987"/>
              <a:ext cx="1027912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独立实现Prim与Kruskal，用同一批随机小图交叉检查。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图模型和安全选择的理由，要一起成立。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2026-10-08T05:32:49Z</dcterms:created>
  <dcterms:modified xsi:type="dcterms:W3CDTF">2026-10-08T05:32:49Z</dcterms:modified>
  <cp:category/>
  <cp:contentStatus/>
</cp:coreProperties>
</file>