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4"/>
  </p:notesMasterIdLst>
  <p:sldIdLst>
    <p:sldId id="256" r:id="rId45"/>
    <p:sldId id="257" r:id="rId46"/>
    <p:sldId id="258" r:id="rId47"/>
    <p:sldId id="259" r:id="rId48"/>
    <p:sldId id="260" r:id="rId49"/>
    <p:sldId id="261" r:id="rId50"/>
    <p:sldId id="262" r:id="rId51"/>
    <p:sldId id="263" r:id="rId52"/>
    <p:sldId id="264" r:id="rId53"/>
    <p:sldId id="265" r:id="rId54"/>
    <p:sldId id="266" r:id="rId55"/>
    <p:sldId id="267" r:id="rId56"/>
    <p:sldId id="268" r:id="rId57"/>
    <p:sldId id="269" r:id="rId58"/>
    <p:sldId id="270" r:id="rId59"/>
    <p:sldId id="271" r:id="rId60"/>
    <p:sldId id="272" r:id="rId61"/>
    <p:sldId id="273" r:id="rId62"/>
    <p:sldId id="274" r:id="rId63"/>
    <p:sldId id="275" r:id="rId64"/>
    <p:sldId id="276" r:id="rId65"/>
    <p:sldId id="277" r:id="rId66"/>
    <p:sldId id="278" r:id="rId67"/>
    <p:sldId id="279" r:id="rId68"/>
    <p:sldId id="280" r:id="rId69"/>
    <p:sldId id="281" r:id="rId70"/>
    <p:sldId id="282" r:id="rId71"/>
    <p:sldId id="283" r:id="rId72"/>
    <p:sldId id="284" r:id="rId73"/>
    <p:sldId id="285" r:id="rId74"/>
    <p:sldId id="286" r:id="rId75"/>
    <p:sldId id="287" r:id="rId76"/>
    <p:sldId id="288" r:id="rId77"/>
    <p:sldId id="289" r:id="rId78"/>
    <p:sldId id="290" r:id="rId79"/>
    <p:sldId id="291" r:id="rId80"/>
    <p:sldId id="292" r:id="rId81"/>
    <p:sldId id="293" r:id="rId82"/>
    <p:sldId id="294" r:id="rId83"/>
    <p:sldId id="295" r:id="rId84"/>
    <p:sldId id="296" r:id="rId85"/>
    <p:sldId id="297" r:id="rId86"/>
    <p:sldId id="298" r:id="rId87"/>
    <p:sldId id="299" r:id="rId88"/>
    <p:sldId id="300" r:id="rId89"/>
    <p:sldId id="301" r:id="rId90"/>
    <p:sldId id="302" r:id="rId91"/>
    <p:sldId id="303" r:id="rId92"/>
    <p:sldId id="304" r:id="rId93"/>
    <p:sldId id="305" r:id="rId94"/>
    <p:sldId id="306" r:id="rId95"/>
    <p:sldId id="307" r:id="rId96"/>
    <p:sldId id="308" r:id="rId97"/>
    <p:sldId id="309" r:id="rId98"/>
    <p:sldId id="310" r:id="rId99"/>
    <p:sldId id="311" r:id="rId100"/>
    <p:sldId id="312" r:id="rId101"/>
    <p:sldId id="313" r:id="rId102"/>
    <p:sldId id="314" r:id="rId103"/>
    <p:sldId id="315" r:id="rId104"/>
    <p:sldId id="316" r:id="rId105"/>
    <p:sldId id="317" r:id="rId106"/>
    <p:sldId id="318" r:id="rId107"/>
    <p:sldId id="319" r:id="rId108"/>
    <p:sldId id="320" r:id="rId109"/>
    <p:sldId id="321" r:id="rId110"/>
    <p:sldId id="322" r:id="rId111"/>
    <p:sldId id="323" r:id="rId112"/>
    <p:sldId id="324" r:id="rId113"/>
    <p:sldId id="325" r:id="rId114"/>
    <p:sldId id="326" r:id="rId115"/>
    <p:sldId id="327" r:id="rId116"/>
    <p:sldId id="328" r:id="rId117"/>
    <p:sldId id="329" r:id="rId118"/>
    <p:sldId id="330" r:id="rId119"/>
    <p:sldId id="331" r:id="rId120"/>
    <p:sldId id="332" r:id="rId121"/>
    <p:sldId id="333" r:id="rId122"/>
    <p:sldId id="334" r:id="rId123"/>
    <p:sldId id="335" r:id="rId124"/>
    <p:sldId id="336" r:id="rId125"/>
    <p:sldId id="337" r:id="rId126"/>
    <p:sldId id="338" r:id="rId127"/>
    <p:sldId id="339" r:id="rId128"/>
    <p:sldId id="340" r:id="rId129"/>
    <p:sldId id="341" r:id="rId130"/>
    <p:sldId id="342" r:id="rId131"/>
    <p:sldId id="343" r:id="rId132"/>
    <p:sldId id="344" r:id="rId133"/>
    <p:sldId id="345" r:id="rId134"/>
    <p:sldId id="346" r:id="rId135"/>
    <p:sldId id="347" r:id="rId136"/>
    <p:sldId id="348" r:id="rId137"/>
    <p:sldId id="349" r:id="rId138"/>
    <p:sldId id="350" r:id="rId139"/>
    <p:sldId id="351" r:id="rId140"/>
    <p:sldId id="352" r:id="rId141"/>
    <p:sldId id="353" r:id="rId142"/>
    <p:sldId id="354" r:id="rId143"/>
    <p:sldId id="355" r:id="rId144"/>
    <p:sldId id="356" r:id="rId145"/>
    <p:sldId id="357" r:id="rId146"/>
    <p:sldId id="358" r:id="rId147"/>
    <p:sldId id="359" r:id="rId148"/>
    <p:sldId id="360" r:id="rId149"/>
    <p:sldId id="361" r:id="rId150"/>
    <p:sldId id="362" r:id="rId151"/>
    <p:sldId id="363" r:id="rId15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44" Type="http://schemas.openxmlformats.org/officeDocument/2006/relationships/notesMaster" Target="notesMasters/notesMaster1.xml" />
<Relationship Id="rId45" Type="http://schemas.openxmlformats.org/officeDocument/2006/relationships/slide" Target="slides/slide1.xml" /><Relationship Id="rId46" Type="http://schemas.openxmlformats.org/officeDocument/2006/relationships/slide" Target="slides/slide2.xml" /><Relationship Id="rId47" Type="http://schemas.openxmlformats.org/officeDocument/2006/relationships/slide" Target="slides/slide3.xml" /><Relationship Id="rId48" Type="http://schemas.openxmlformats.org/officeDocument/2006/relationships/slide" Target="slides/slide4.xml" /><Relationship Id="rId49" Type="http://schemas.openxmlformats.org/officeDocument/2006/relationships/slide" Target="slides/slide5.xml" /><Relationship Id="rId50" Type="http://schemas.openxmlformats.org/officeDocument/2006/relationships/slide" Target="slides/slide6.xml" /><Relationship Id="rId51" Type="http://schemas.openxmlformats.org/officeDocument/2006/relationships/slide" Target="slides/slide7.xml" /><Relationship Id="rId52" Type="http://schemas.openxmlformats.org/officeDocument/2006/relationships/slide" Target="slides/slide8.xml" /><Relationship Id="rId53" Type="http://schemas.openxmlformats.org/officeDocument/2006/relationships/slide" Target="slides/slide9.xml" /><Relationship Id="rId54" Type="http://schemas.openxmlformats.org/officeDocument/2006/relationships/slide" Target="slides/slide10.xml" /><Relationship Id="rId55" Type="http://schemas.openxmlformats.org/officeDocument/2006/relationships/slide" Target="slides/slide11.xml" /><Relationship Id="rId56" Type="http://schemas.openxmlformats.org/officeDocument/2006/relationships/slide" Target="slides/slide12.xml" /><Relationship Id="rId57" Type="http://schemas.openxmlformats.org/officeDocument/2006/relationships/slide" Target="slides/slide13.xml" /><Relationship Id="rId58" Type="http://schemas.openxmlformats.org/officeDocument/2006/relationships/slide" Target="slides/slide14.xml" /><Relationship Id="rId59" Type="http://schemas.openxmlformats.org/officeDocument/2006/relationships/slide" Target="slides/slide15.xml" /><Relationship Id="rId60" Type="http://schemas.openxmlformats.org/officeDocument/2006/relationships/slide" Target="slides/slide16.xml" /><Relationship Id="rId61" Type="http://schemas.openxmlformats.org/officeDocument/2006/relationships/slide" Target="slides/slide17.xml" /><Relationship Id="rId62" Type="http://schemas.openxmlformats.org/officeDocument/2006/relationships/slide" Target="slides/slide18.xml" /><Relationship Id="rId63" Type="http://schemas.openxmlformats.org/officeDocument/2006/relationships/slide" Target="slides/slide19.xml" /><Relationship Id="rId64" Type="http://schemas.openxmlformats.org/officeDocument/2006/relationships/slide" Target="slides/slide20.xml" /><Relationship Id="rId65" Type="http://schemas.openxmlformats.org/officeDocument/2006/relationships/slide" Target="slides/slide21.xml" /><Relationship Id="rId66" Type="http://schemas.openxmlformats.org/officeDocument/2006/relationships/slide" Target="slides/slide22.xml" /><Relationship Id="rId67" Type="http://schemas.openxmlformats.org/officeDocument/2006/relationships/slide" Target="slides/slide23.xml" /><Relationship Id="rId68" Type="http://schemas.openxmlformats.org/officeDocument/2006/relationships/slide" Target="slides/slide24.xml" /><Relationship Id="rId69" Type="http://schemas.openxmlformats.org/officeDocument/2006/relationships/slide" Target="slides/slide25.xml" /><Relationship Id="rId70" Type="http://schemas.openxmlformats.org/officeDocument/2006/relationships/slide" Target="slides/slide26.xml" /><Relationship Id="rId71" Type="http://schemas.openxmlformats.org/officeDocument/2006/relationships/slide" Target="slides/slide27.xml" /><Relationship Id="rId72" Type="http://schemas.openxmlformats.org/officeDocument/2006/relationships/slide" Target="slides/slide28.xml" /><Relationship Id="rId73" Type="http://schemas.openxmlformats.org/officeDocument/2006/relationships/slide" Target="slides/slide29.xml" /><Relationship Id="rId74" Type="http://schemas.openxmlformats.org/officeDocument/2006/relationships/slide" Target="slides/slide30.xml" /><Relationship Id="rId75" Type="http://schemas.openxmlformats.org/officeDocument/2006/relationships/slide" Target="slides/slide31.xml" /><Relationship Id="rId76" Type="http://schemas.openxmlformats.org/officeDocument/2006/relationships/slide" Target="slides/slide32.xml" /><Relationship Id="rId77" Type="http://schemas.openxmlformats.org/officeDocument/2006/relationships/slide" Target="slides/slide33.xml" /><Relationship Id="rId78" Type="http://schemas.openxmlformats.org/officeDocument/2006/relationships/slide" Target="slides/slide34.xml" /><Relationship Id="rId79" Type="http://schemas.openxmlformats.org/officeDocument/2006/relationships/slide" Target="slides/slide35.xml" /><Relationship Id="rId80" Type="http://schemas.openxmlformats.org/officeDocument/2006/relationships/slide" Target="slides/slide36.xml" /><Relationship Id="rId81" Type="http://schemas.openxmlformats.org/officeDocument/2006/relationships/slide" Target="slides/slide37.xml" /><Relationship Id="rId82" Type="http://schemas.openxmlformats.org/officeDocument/2006/relationships/slide" Target="slides/slide38.xml" /><Relationship Id="rId83" Type="http://schemas.openxmlformats.org/officeDocument/2006/relationships/slide" Target="slides/slide39.xml" /><Relationship Id="rId84" Type="http://schemas.openxmlformats.org/officeDocument/2006/relationships/slide" Target="slides/slide40.xml" /><Relationship Id="rId85" Type="http://schemas.openxmlformats.org/officeDocument/2006/relationships/slide" Target="slides/slide41.xml" /><Relationship Id="rId86" Type="http://schemas.openxmlformats.org/officeDocument/2006/relationships/slide" Target="slides/slide42.xml" /><Relationship Id="rId87" Type="http://schemas.openxmlformats.org/officeDocument/2006/relationships/slide" Target="slides/slide43.xml" /><Relationship Id="rId88" Type="http://schemas.openxmlformats.org/officeDocument/2006/relationships/slide" Target="slides/slide44.xml" /><Relationship Id="rId89" Type="http://schemas.openxmlformats.org/officeDocument/2006/relationships/slide" Target="slides/slide45.xml" /><Relationship Id="rId90" Type="http://schemas.openxmlformats.org/officeDocument/2006/relationships/slide" Target="slides/slide46.xml" /><Relationship Id="rId91" Type="http://schemas.openxmlformats.org/officeDocument/2006/relationships/slide" Target="slides/slide47.xml" /><Relationship Id="rId92" Type="http://schemas.openxmlformats.org/officeDocument/2006/relationships/slide" Target="slides/slide48.xml" /><Relationship Id="rId93" Type="http://schemas.openxmlformats.org/officeDocument/2006/relationships/slide" Target="slides/slide49.xml" /><Relationship Id="rId94" Type="http://schemas.openxmlformats.org/officeDocument/2006/relationships/slide" Target="slides/slide50.xml" /><Relationship Id="rId95" Type="http://schemas.openxmlformats.org/officeDocument/2006/relationships/slide" Target="slides/slide51.xml" /><Relationship Id="rId96" Type="http://schemas.openxmlformats.org/officeDocument/2006/relationships/slide" Target="slides/slide52.xml" /><Relationship Id="rId97" Type="http://schemas.openxmlformats.org/officeDocument/2006/relationships/slide" Target="slides/slide53.xml" /><Relationship Id="rId98" Type="http://schemas.openxmlformats.org/officeDocument/2006/relationships/slide" Target="slides/slide54.xml" /><Relationship Id="rId99" Type="http://schemas.openxmlformats.org/officeDocument/2006/relationships/slide" Target="slides/slide55.xml" /><Relationship Id="rId100" Type="http://schemas.openxmlformats.org/officeDocument/2006/relationships/slide" Target="slides/slide56.xml" /><Relationship Id="rId101" Type="http://schemas.openxmlformats.org/officeDocument/2006/relationships/slide" Target="slides/slide57.xml" /><Relationship Id="rId102" Type="http://schemas.openxmlformats.org/officeDocument/2006/relationships/slide" Target="slides/slide58.xml" /><Relationship Id="rId103" Type="http://schemas.openxmlformats.org/officeDocument/2006/relationships/slide" Target="slides/slide59.xml" /><Relationship Id="rId104" Type="http://schemas.openxmlformats.org/officeDocument/2006/relationships/slide" Target="slides/slide60.xml" /><Relationship Id="rId105" Type="http://schemas.openxmlformats.org/officeDocument/2006/relationships/slide" Target="slides/slide61.xml" /><Relationship Id="rId106" Type="http://schemas.openxmlformats.org/officeDocument/2006/relationships/slide" Target="slides/slide62.xml" /><Relationship Id="rId107" Type="http://schemas.openxmlformats.org/officeDocument/2006/relationships/slide" Target="slides/slide63.xml" /><Relationship Id="rId108" Type="http://schemas.openxmlformats.org/officeDocument/2006/relationships/slide" Target="slides/slide64.xml" /><Relationship Id="rId109" Type="http://schemas.openxmlformats.org/officeDocument/2006/relationships/slide" Target="slides/slide65.xml" /><Relationship Id="rId110" Type="http://schemas.openxmlformats.org/officeDocument/2006/relationships/slide" Target="slides/slide66.xml" /><Relationship Id="rId111" Type="http://schemas.openxmlformats.org/officeDocument/2006/relationships/slide" Target="slides/slide67.xml" /><Relationship Id="rId112" Type="http://schemas.openxmlformats.org/officeDocument/2006/relationships/slide" Target="slides/slide68.xml" /><Relationship Id="rId113" Type="http://schemas.openxmlformats.org/officeDocument/2006/relationships/slide" Target="slides/slide69.xml" /><Relationship Id="rId114" Type="http://schemas.openxmlformats.org/officeDocument/2006/relationships/slide" Target="slides/slide70.xml" /><Relationship Id="rId115" Type="http://schemas.openxmlformats.org/officeDocument/2006/relationships/slide" Target="slides/slide71.xml" /><Relationship Id="rId116" Type="http://schemas.openxmlformats.org/officeDocument/2006/relationships/slide" Target="slides/slide72.xml" /><Relationship Id="rId117" Type="http://schemas.openxmlformats.org/officeDocument/2006/relationships/slide" Target="slides/slide73.xml" /><Relationship Id="rId118" Type="http://schemas.openxmlformats.org/officeDocument/2006/relationships/slide" Target="slides/slide74.xml" /><Relationship Id="rId119" Type="http://schemas.openxmlformats.org/officeDocument/2006/relationships/slide" Target="slides/slide75.xml" /><Relationship Id="rId120" Type="http://schemas.openxmlformats.org/officeDocument/2006/relationships/slide" Target="slides/slide76.xml" /><Relationship Id="rId121" Type="http://schemas.openxmlformats.org/officeDocument/2006/relationships/slide" Target="slides/slide77.xml" /><Relationship Id="rId122" Type="http://schemas.openxmlformats.org/officeDocument/2006/relationships/slide" Target="slides/slide78.xml" /><Relationship Id="rId123" Type="http://schemas.openxmlformats.org/officeDocument/2006/relationships/slide" Target="slides/slide79.xml" /><Relationship Id="rId124" Type="http://schemas.openxmlformats.org/officeDocument/2006/relationships/slide" Target="slides/slide80.xml" /><Relationship Id="rId125" Type="http://schemas.openxmlformats.org/officeDocument/2006/relationships/slide" Target="slides/slide81.xml" /><Relationship Id="rId126" Type="http://schemas.openxmlformats.org/officeDocument/2006/relationships/slide" Target="slides/slide82.xml" /><Relationship Id="rId127" Type="http://schemas.openxmlformats.org/officeDocument/2006/relationships/slide" Target="slides/slide83.xml" /><Relationship Id="rId128" Type="http://schemas.openxmlformats.org/officeDocument/2006/relationships/slide" Target="slides/slide84.xml" /><Relationship Id="rId129" Type="http://schemas.openxmlformats.org/officeDocument/2006/relationships/slide" Target="slides/slide85.xml" /><Relationship Id="rId130" Type="http://schemas.openxmlformats.org/officeDocument/2006/relationships/slide" Target="slides/slide86.xml" /><Relationship Id="rId131" Type="http://schemas.openxmlformats.org/officeDocument/2006/relationships/slide" Target="slides/slide87.xml" /><Relationship Id="rId132" Type="http://schemas.openxmlformats.org/officeDocument/2006/relationships/slide" Target="slides/slide88.xml" /><Relationship Id="rId133" Type="http://schemas.openxmlformats.org/officeDocument/2006/relationships/slide" Target="slides/slide89.xml" /><Relationship Id="rId134" Type="http://schemas.openxmlformats.org/officeDocument/2006/relationships/slide" Target="slides/slide90.xml" /><Relationship Id="rId135" Type="http://schemas.openxmlformats.org/officeDocument/2006/relationships/slide" Target="slides/slide91.xml" /><Relationship Id="rId136" Type="http://schemas.openxmlformats.org/officeDocument/2006/relationships/slide" Target="slides/slide92.xml" /><Relationship Id="rId137" Type="http://schemas.openxmlformats.org/officeDocument/2006/relationships/slide" Target="slides/slide93.xml" /><Relationship Id="rId138" Type="http://schemas.openxmlformats.org/officeDocument/2006/relationships/slide" Target="slides/slide94.xml" /><Relationship Id="rId139" Type="http://schemas.openxmlformats.org/officeDocument/2006/relationships/slide" Target="slides/slide95.xml" /><Relationship Id="rId140" Type="http://schemas.openxmlformats.org/officeDocument/2006/relationships/slide" Target="slides/slide96.xml" /><Relationship Id="rId141" Type="http://schemas.openxmlformats.org/officeDocument/2006/relationships/slide" Target="slides/slide97.xml" /><Relationship Id="rId142" Type="http://schemas.openxmlformats.org/officeDocument/2006/relationships/slide" Target="slides/slide98.xml" /><Relationship Id="rId143" Type="http://schemas.openxmlformats.org/officeDocument/2006/relationships/slide" Target="slides/slide99.xml" /><Relationship Id="rId144" Type="http://schemas.openxmlformats.org/officeDocument/2006/relationships/slide" Target="slides/slide100.xml" /><Relationship Id="rId145" Type="http://schemas.openxmlformats.org/officeDocument/2006/relationships/slide" Target="slides/slide101.xml" /><Relationship Id="rId146" Type="http://schemas.openxmlformats.org/officeDocument/2006/relationships/slide" Target="slides/slide102.xml" /><Relationship Id="rId147" Type="http://schemas.openxmlformats.org/officeDocument/2006/relationships/slide" Target="slides/slide103.xml" /><Relationship Id="rId148" Type="http://schemas.openxmlformats.org/officeDocument/2006/relationships/slide" Target="slides/slide104.xml" /><Relationship Id="rId149" Type="http://schemas.openxmlformats.org/officeDocument/2006/relationships/slide" Target="slides/slide105.xml" /><Relationship Id="rId150" Type="http://schemas.openxmlformats.org/officeDocument/2006/relationships/slide" Target="slides/slide106.xml" /><Relationship Id="rId151" Type="http://schemas.openxmlformats.org/officeDocument/2006/relationships/slide" Target="slides/slide107.xml" /><Relationship Id="rId152" Type="http://schemas.openxmlformats.org/officeDocument/2006/relationships/slide" Target="slides/slide108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校园里的教学楼、图书馆和宿舍都要联网，信号可以经过别的楼中转。线路越多，建设费越高；我们要找的是让所有楼互通、总费用又尽量少的接法。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教学楼、图书馆、宿舍都要接入校园网，信号可以经过别的楼中转。把楼看成点，把能铺设的线路看成边，建设费就是边权。只要所有楼能互相到达，就完成了联网；接下来比较的是总建设费。我们会学习 Prim 和 Kruskal，再用它们处理优惠购买、距离验证和严格次小树。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看左边，三栋楼围成一个环，删掉一条边后，还可以从另一边绕过去。留下的线路覆盖全部地点、连通又无环，就是生成树。MST 是 Minimum Spanning Tree 的缩写，意思就是最小生成树。这里建设费非负，删掉多余线路不会让总费用变大；最小生成树本身也能处理负权，只是不能把负权的任意连通子图问题直接套成删环。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先算左边的建线费，二加三等于五，从一出发的路程也最短。右边只花四，省了一元，可是一到三要绕经二，路程变长了。我们这章省的是建线总费用，后面看 Prim 的数组，也要一直记着这个目标。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把已接通的楼放在 A 组，剩余楼放在 B 组；要继续扩大网络，就得跨过这条分界。两组之间所有候选边里，最便宜的一条看起来很合适。可现在便宜，会不会害得后面花更多？这需要一个交换的理由。这种把顶点分成两个非空组的方式叫“割”；跨组的边叫“跨割边”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割就是把所有点分成两个非空组，别被名字吓住，并不是把边真的剪掉。已经选好的边不能被这次分组切开，而且我们假设它们还能放进某棵最优树；最轻跨组边如果不在那棵树里，就加进去，再删环上的另一条跨组边。新边不更贵，已有选择也没有被删掉，因此仍能得到一棵最优树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给出一张无向带权图。选一些边，让全部顶点连通且不形成环，并让选中边的权值总和最小。输入：N、M；接着 M 行 Xi、Yi、Zi，表示两端点和边权。</a:t>
            </a:r>
          </a:p>
          <a:p>
            <a:pPr/>
            <a:r>
              <a:rPr lang="zh-CN" dirty="0"/>
              <a:t>输出：最小总权；原图不连通时，输出小写 orz。1≤N≤5000，1≤M≤2×10⁵；1≤Zi≤10⁴。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 1—2、1—3、1—4，权分别为 2、2、3，总和为 7。请把每笔费用或每个输出与题目要求对应起来，再看后面的解法。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沿用图里四个点，先把一看成已经接通的区域。接二花二，接三花五，四暂时接不过来，所以先接二。dis 保存的是某个外部点接入当前区域的最低边费，起点本身不用付这笔钱。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点二接通后，原来够不到的四现在可以花一接入，三也有了只花二的新报价。四最便宜，下一轮就接它；四到三要花四，不能覆盖已有的报价二。请把顺序和费用一起报出来，再说说为什么 dis 三等于二，而从一走到三实际要走四。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刚才每轮都重复三件事：找最便宜的报价、接入这个点、用它更新其他报价。dis[v]：点 v 接到已选集合的最低边费。used[v]：点 v 是否已经接入。total：已经支付的边费总和。还没找到接法的点，报价记作 INF；若所有剩余报价都为 INF，图就断开了。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请先看第一行的报价，再按点二、点四加入的顺序逐行核对。点三的最低报价降到二以后，点四提供的权四就不能改善它。已加入的点不再参与下一轮候选比较。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先准备报价、入树标记和费用总和；点编号为 1..n。点 1 是起点，不靠一条边接入，所以报价为 0。其他点先记 INF，表示还没找到从已选集合接过去的边。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每轮先设 u=-1，再把未选点的报价逐个拿来比。u 保存当前最便宜的候选点。最小报价仍为 INF，说明剩下的点接不过来。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现在付费接入 u，再看看能否通过 u 更便宜地接其他点。只比较原报价和这条边的 w。新点只需有一条边连向已接通区域，不需要再付从点 1 走到 u 的沿途费用。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把刚才的动作对照到代码，每一轮先找最小报价，再判断是否接得上，接入后更新邻居。循环执行 n 轮，所以每轮都还有未选点；若最小报价仍是无穷，就说明图不连通。更新比较的是邻边的 w，别把它写成最短路的累计路程。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朴素 Prim 每接入一个点，都重新扫一遍全部点；稀疏图里，这些扫描有不少重复。把当前报价放进小根堆，最便宜的记录就能先取出来。报价从 5 降到 2 时，再压入一条新记录；旧的 5 暂时保留。弹出时检查 used；已经接入的点直接跳过，这样不用在堆中到处找旧记录。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让同学指出两条记录都属于点三，区别只是报价的来源和数值。二先弹出并接入，五随后弹出时，点三已经入树，因此跳过。保留旧记录省去了在堆中查找并删除它的麻烦。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 dis[1]=0，heap 放入 (0,1)，count=0、total=0，used 全为假。这些语句放在 while(!heap.empty()) 中。重复记录不会重复计费，因为一个点加入后，后续记录都会被 used 跳过。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一旦找到更便宜的接法，就更新 dis，同时把新报价放进堆。堆清空后检查 count：等于 n 才输出 total，否则输出 orz。堆中可能留 O(m) 条记录，懒删除写法时间为 O(n+m log m)。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反复扫描所有点有些费时，小根堆可以替我们拿出当前最小候选。同一个点的报价变低后，旧记录留在堆里没关系；等它弹出来时，used 会判断这个点是否已经加入。堆空后还要数一数加入了多少点，不能把一个连通分量当作整张图。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只扩展一片连通区域。换个想法：每个点各自一组，优先把便宜的连接建起来。如果一条边连接不同组，就把两组合成一组；两端早已连通，加入它只会绕成环，跳过。并查集能快速判断两端是否同组；它负责“能不能接”，排序负责“先看谁”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不从某一个点往外长，而是让每个点各自一组，从最便宜的边开始合并。看三幅图，每成功连一条边，分量数就少一；第三次合并后只剩一组，总费用为五。后面的边两端已经在同一组，再加就会成环，所以并查集的连通判断不能省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每个点开始各自一组；边按权值从小到大处理。DSU 支持查根和合并；unite 只有在两端原本不同组时才返回 true。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u、v 如果早已相通，再接一条边就会成环。循环结束，taken=n−1 才输出 total，否则输出 orz。每次合并少一个分量，从 n 个分量变成 1 个，需要 n−1 次。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unite 返回真，表示连接的是两个不同分量，这时才给费用和边数记账。选足 n 减一条边就完成，若边全看完仍不够，输出小写 orz。只有一个点时，目标边数就是零，费用自然也是零；并查集的根表示分组，别当成生成树里的父亲。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图给成矩阵，朴素 Prim 往往最省事；图很稀疏，可以用邻接表加堆；手里就是一张边表，Kruskal 很顺手。这里堆里可能保留多条旧记录，按一般重边图记为 n 加 m log m，简单图里常简写成 m log n。三种实现都要检测不连通，费用求和用长整型。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选点 4，报价 1 更低。② 不是，2 是接入边费；树路长为 4。③ 不能，还要有边把两组接起来。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要把 B 种礼物各买一件，每件原价都是 A。已经买过 i 后，可以按报价 Kij 买 j；若有多种买法，就挑便宜的，求买齐的最低费用。输入：A、B；再输入 B×B 的对称报价矩阵，对角为 0。</a:t>
            </a:r>
          </a:p>
          <a:p>
            <a:pPr/>
            <a:r>
              <a:rPr lang="zh-CN" dirty="0"/>
              <a:t>报价 0 表示没有优惠，报价也可能大于 A。输出最低费用。1≤B≤500；0≤A、Kij≤1000。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先原价买礼物 2 花 3，再借它的优惠各花 2 买下礼物 1、3，总费用为 7。请把每笔费用或每个输出与题目要求对应起来，再看后面的解法。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一条边就是一条线路。现在换成购物，难点变成：一件礼物可能有好几种付款方式。按原价买，可以随时进行；按优惠价买，必须已经买过提供优惠的那件礼物。先用三件礼物算一次购买顺序，再把每次付款画成一条边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三件礼物原价都是八元，先原价买一，再利用一的优惠买二，接着利用二买三，总共十五元。能用优惠之前，对应礼物必须已经买到；报价九虽然叫优惠，还比原价贵，当然可以不用。报价零表示没有这项优惠，这一点和免费完全不同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原价购买画成零到礼物的边，优惠购买画成礼物之间的边，两种买法就能放在同一张图里比较。零不是一件实际礼物，只是表示直接付款购买。它可以接出多条边，意思是有几件都按原价买，不必硬凑成一条优惠链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购买顺序往回画，每件礼物都指向提供优惠的早先礼物，原价购买就指向零。沿着这些关系最终能到零，也不会绕成环。反过来把树以零为根，先买父亲再买孩子，每条边就对应一次合法付款，两边的费用逐项相等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 n 就是礼物件数 B，下标从 0 到 n−1，原价记为 originalPrice。这相当于虚拟点已经接通，每件都能按原价买。每轮扫描未买礼物，找出 cheapest 最小的 u，再买下它。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接入 u 只付当前最低报价；接着更新所有尚未买的礼物。只有非零报价才是有效优惠；即使有优惠，也要和原有价格比较。重复 n 轮就买齐，最后输出 answer。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点零已经加入，就相当于每件礼物都有一个原价报价，所以 cheapest 全设为 A。每轮买下当前最便宜的一件，再用它提供的优惠更新剩余报价。判断报价零时要跳过，那表示没有优惠；这和一般图中零权边的含义要分开。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请先按题目中的数据算一遍，再说依据。报价是 3、8：礼物 3 直接原价买，比优惠价 9 更便宜。改为 0 表示没有这项优惠，礼物 3 的原价接法仍然保留。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 n×n 的点对距离矩阵。判断是否存在只含这 n 个顶点、边权均为正整数的树，使树上每对点的路径长度都与矩阵一致。输入：n，接着 n 行，每行 n 个距离 dij。</a:t>
            </a:r>
          </a:p>
          <a:p>
            <a:pPr/>
            <a:r>
              <a:rPr lang="zh-CN" dirty="0"/>
              <a:t>输出：存在这样的树就输出 YES，否则输出 NO；不能增加额外顶点。1≤n≤2000；0≤dij≤10⁹。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用边 1—2（权 2）和 1—3（权 7）建树，2 到 3 为 9，符合全部距离。请把每笔费用或每个输出与题目要求对应起来，再看后面的解法。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阵告诉我们每对点隔多远，没告诉我们哪些点直接有边。对角为零、两边对称、不同点距离为正，都必须满足，但还不够。用三点两两距离二来试，只用这三个点连成树，剩下那一对距离会成四，不能额外加一个中心来改变题目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把矩阵中每对点的距离暂时当作一条边权，就得到一张完全图；这些边未必是原树的边。例如 d12=2、d23=3、d13=5。完全图有三条边，MST 会留下 1—2 和 2—3；两段相加正好解释距离 5。若原树存在，这样做总能还原它吗？下面从原树的一条边出发证明。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先假设真有一棵符合要求的树，看看算法会不会找错。删去其中的边 e，跨组点对都要经过它；除了 e 自己的两个端点，其他点对还多走了正权边。于是 e 是这个割唯一最轻的边，每条原树边都被强制保留下来，矩阵完全图的最小生成树就是原树。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固定一二距离二、二三距离三，树上的一三距离就是五。若矩阵写五，能对上；改成四，虽然还会得到同一棵最小生成树，距离却不符。建树只是找到了候选，后面必须把所有点对逐一检查。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仍用朴素 Prim；dis、used 初始化同前，parent 初值全为 −1。这一轮用矩阵中的 distance[u][v] 报价。若它更低，就记 parent[v]=u，以后把 v 接进来时，便知道选的是哪一条边。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每轮选好 u、设置 used[u]=true 后，把父边加入候选树的邻接表。起点没有父边，跳过；其他点各存一条接入边。树是无向的，所以邻接表要在两个方向都登记，接下来才能从任一点遍历。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候选树已建好，valid 初值为 true；让 source 依次取 1..n。三元组依次是当前点、来路上的父亲、从 source 走来的距离。起点没有父亲，用 −1 标记，距离为 0。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接在弹栈代码后面；树上路径唯一，沿着父子边累加即可。v!=p 防止沿无向边返回来路；sum+w 是走到 v 后的新距离。valid 变假就停止后续起点检查，输出 NO。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source 是这一轮固定的起点，栈里的 u 是当前走到的点，sum 是从 source 沿树走来的距离。无向树只需避开父亲 p，就不会走回头路；走到一个点，就核对矩阵对应位置。把每个点都当一次起点，总共平方时间，使用显式栈也能避免长链递归过深。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选 1—2（2）和 2—3（3）。② 不能，树上 1 到 3 为 5，和输入 4 不同，应输出 NO。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给出无向带权图。先设最小生成树总权为 S，再在总权严格大于 S 的生成树中，找费用最小的一棵；同费用的另一棵 MST 不算。输入：N、M；接着 M 行 x、y、z，表示边及边权。</a:t>
            </a:r>
          </a:p>
          <a:p>
            <a:pPr/>
            <a:r>
              <a:rPr lang="zh-CN" dirty="0"/>
              <a:t>输出：严格次小生成树总权。保证答案存在，可能有自环，0 权合法。N≤10⁵，M≤3×10⁵；0≤z≤10⁹。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MST 可选 1—2、1—3、2—4、3—5，总权 10；用权 3 的 3—4 换掉权 2 的 1—3，得到 11。请把每笔费用或每个输出与题目要求对应起来，再看后面的解法。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找到最低建设费，可某条线路要调整，我们想知道：比最低费更高的方案中，哪一个增加得最少。不同的树，费用可能恰好相同。要找“严格次小”，就得跨过所有同费用方案，找到下一种更大的总费用。先用一个只有三条边的例子，分清“换了树”和“费用增加”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这道题要求费用真的增加，光是换了一套边还不算。看零、一、一这个三角形，前两棵树费用都是一；只有保留两条权一的边，费用才变成二。零权边在本题合法，后面不能用零来标记没有第二个值。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在树上加一条边，会和原来的唯一路径围成环，删环外的边既消不掉环，还会把别处拆断。加的费用是 w，删的是 r，总费用就增加 w 减 r。要严格变大又尽量少加钱，就找严格小于 w 的最大可删边；路径最大值也不可能比 w 大，否则原树还可以更便宜。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新边比路径最大值还大，删最大值就最好。如果新边等于最大值，删它费用不变，得改找第二种更小的权值。让大家用五、五、三和零、一、一各算一次，确认严格次大强调的是数值不同，而不是排序后的第二条边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用到生成树的交换配对引理：两棵树不同的边可以配成合法的单边交换。因为固定的树已经最优，每一对的增量都非负，它们相加又恰好是总费用差。只要另一棵树更贵，至少有一个正增量不超过总差，枚举全部合法单边交换就不会漏掉严格次优值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每条非树边都要查一遍树路；若每次从头走，最多会花 O(nm) 时间。需要反复查询的其实只有两个数：路径最大权值、严格次大权值。先让两段路的信息能合并，再借倍增把长路径拆成几段来查。用 Best 保存两个不同值；first、second 都为 NEG，表示这段路还没有边。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依次放入五、三、五、二，请大家每一步都说出两个值。第二个五和已有最大值重复，所以忽略；二小于三，也不能进入前二。接下来的 insert 就是在程序中完成这些判断。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约定 ll 为 long long，NEG 取负无穷；本题真实边权均非负。新值超过最大值，旧最大值就退到第二位；否则只试着更新第二位。重复值直接忽略，first 和 second 才始终不同。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 分别保存两段路的前两个不同最大值。只把 b 的两个候选插进 a。每段排在第三种及以后的权值，都不可能超过本段已有的两个值，也就不可能进入总前二。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 first 保存最大权值，second 保存小于它的最大权值，空位都设为 NEG。依次放入五、三、五、二，第二个五被忽略，二也挤不掉三。合并两段时，只需看两段各自的前两个不同值，更小的值不可能进入合并后的前二。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up[0][v] 是父亲；best[0][v] 放父边权，根的这段信息为空。v 先跳到 mid，再跳同样长的一段；终点交给 up，沿路边权交给 best。层数 k 从小到大建，才能使用已经算出的短段。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倍增原来只记录跳完后到哪里，这里同时记住跳过的那段路有哪两个不同的最大权值。先走到 mid，再从 mid 走相同步数，两段的 Best 合起来就是长段的 Best。根上方没有实际边，信息应为空，用 NEG 保留这种区别。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 到 v 的树路，先从 u 向上走到最近公共祖先（LCA），再沿另一侧到 v。一边跳祖先，一边合并所经过路段的 Best。两点深度不同，先抬高较深的点；同高后一起向上找汇合处。如果两点已经相遇，路径就收全了；否则停在公共祖先下方，再补最后两条边。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 result 默认全为空；若 u 更浅就先交换 u、v，LOG 是倍增层数。按深度差的二进制跳，每跳一段，都把边权信息合并进 result。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两点同高且不同，从长跳跃试到短跳跃。若这一跳到同一个祖先，可能跨过汇合处，就留给更短的跳跃。结束时，u、v 分别停在最近公共祖先下方。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前面收完了两侧长段，还差 u、v 各自向上的一条父边。到这里恰好覆盖原来的整条 u—v 路径。不要再加公共祖先向上的边，那已经超出本次查询。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先把深的点抬到同一层，经过的边权信息都收起来；如果已经相遇就可以结束。否则从大到小一起跳，只在祖先不同的时候跳，避免越过最近公共祖先。最后补上通向 LCA 的两条父边，到这里路径刚好收全，不包括 LCA 向上的边。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边先升序排序；遍历用 auto&amp; e 引用原边，在 unite 成功的分支里记录。同一对端点的重边也要分别保存 inTree。建完 MST，再预处理倍增表；后面枚举非树边时，才能准确跳过这棵树已经选中的边。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遍历未入树且非自环的边 e；query 返回两端树路上的 Best。MST 性质保证 e.w 不小于路径最大边。若刚好相等，删最大值只得到另一棵 MST，所以改试严格次大值。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answer 初始为 INF；total 是已建 MST 的总权。removed=NEG，说明没有可删的严格更小权值，直接跳过。所有非树边都试完，最小的严格增加费用就是答案，原题保证存在。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每条没有入树的边都试一次，用 query 找到它两端树路的两个不同最大值。新边更大时删 first，相等时试 second，只有删边存在且费用严格增加才更新答案。重边虽然端点相同，也要各自记录入树身份；再用零、一、一这个例子检查答案二。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删 3，费用增加 2。② 不能，只有一种权值，交换后费用不变。③ 总权为 2：保留两条权 1 的边；0 是可用的真实边权。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城市间的道路各有拥挤度。要从 s 走到 t，一条路线的拥挤度取路上最大的边权；请选择路线，让这个最大值尽量小。输入：n、m、s、t；接着 m 行 u、v、w，表示无向道路和拥挤度。</a:t>
            </a:r>
          </a:p>
          <a:p>
            <a:pPr/>
            <a:r>
              <a:rPr lang="zh-CN" dirty="0"/>
              <a:t>输出：最小可能的路线拥挤度。允许重边，保证 s 能到 t。n≤10⁴，m≤2×10⁴，w≤10⁴；端点编号 1..n。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走 1→2→3，拥挤度为 max(2,1)=2，比直接走权 3 的边好。请把每笔费用或每个输出与题目要求对应起来，再看后面的解法。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拥挤度描述的是一段路有多堵，一条路线要看其中最堵的那一段。按权值从小到大开放道路，s 和 t 第一次连通时，说明这个阈值已经够用，而更小的阈值还不够。它也等于任意最小生成树上两点路径的最大边权。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朵云，可花代价 L 连接指定的两朵云。连通的一组看作一个棉花糖，要把所有云恰好分成 K 个棉花糖，并让连接总费用最低。输入：N、M、K；接着 M 行 X、Y、L，表示可选连接及代价。</a:t>
            </a:r>
          </a:p>
          <a:p>
            <a:pPr/>
            <a:r>
              <a:rPr lang="zh-CN" dirty="0"/>
              <a:t>输出：最低费用；无法得到恰好 K 组，输出 No Answer。N≤1000，M≤10⁴，1≤K≤10；0≤L&lt;10⁴。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连接云 1 和 2 花 1；云 3 单独一组，恰好剩 2 组，所以答案是 1。请把每笔费用或每个输出与题目要求对应起来，再看后面的解法。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把每朵云看成一个分量，连接两组时组数减一。要从 N 组变成 K 组，正好需要 N 减 K 次成功合并，所以仍按便宜边优先处理。注意输出 No Answer 的大小写和空格；K 大于 N 也无法做到。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块田都要有水。在田 i 挖井要花 Wi，在田 i、j 之间修渠要花 Pij；有井的田可以沿水渠给别的田供水，求让全部田有水的最低费用。输入：n；接着 n 行挖井费 Wi；再输入 n×n 的修渠费矩阵。</a:t>
            </a:r>
          </a:p>
          <a:p>
            <a:pPr/>
            <a:r>
              <a:rPr lang="zh-CN" dirty="0"/>
              <a:t>输出：最低总费用。可挖多口井，也可以让一些田通过水渠引水。1≤n≤300；1≤Wi≤10⁵，0≤Pij≤10⁵。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在田 4 挖井花 3，再修 4—1、1—2、1—3，各花 2，总费用为 9。请把每笔费用或每个输出与题目要求对应起来，再看后面的解法。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田里自己挖井，相当于直接从虚拟水源接进来；从别的田修渠，就相当于借已经通水的地方引水。最小生成树同时比较这两种费用，可以选择多口井。这里修渠费为零可以是免费水渠，不能沿用买礼物里零表示没有优惠的约定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无向道路有不同限重。每辆货车要从 x 到 y，载重不能超过经过的任何一条路的限重；回答每次运输最多能载多少。输入：n、m 和 m 条 x、y、z 的道路；再输入 q 和 q 组起终点。</a:t>
            </a:r>
          </a:p>
          <a:p>
            <a:pPr/>
            <a:r>
              <a:rPr lang="zh-CN" dirty="0"/>
              <a:t>输出 q 行最大载重；不可达输出 −1。允许重边，查询两点不同。n&lt;10⁴，m&lt;5×10⁴，q&lt;3×10⁴；0≤z≤10⁵。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 到 3 经 2，路线限重为 min(4,3)=3；点 4 孤立，1 到 4 输出 −1。请把每笔费用或每个输出与题目要求对应起来，再看后面的解法。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段路承重三，就算其他路都能承重八，货车也只能载三。先让承重大路加入，得到最大生成森林，再查树路径上最小的边。和营救题对照：一个最小化最大拥挤度，一个最大化最小承重，排序与查询方向都变了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座城市组成一棵树，其中 K 座被敌军占领。拆掉一些道路，让任意两座敌城都无法互通，每条路有拆除费用，求最低总费用。输入：N、K；K 个敌城编号；接着 N−1 行 a、b、c，表示道路和拆除费。</a:t>
            </a:r>
          </a:p>
          <a:p>
            <a:pPr/>
            <a:r>
              <a:rPr lang="zh-CN" dirty="0"/>
              <a:t>城市编号从 0 开始。输出最少拆除费用。2≤K≤N≤10⁵；1≤c≤10⁶。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拆掉 1—2（1）和 2—4（3），敌城 1、2、4 各自分开，合计花 4。请把每笔费用或每个输出与题目要求对应起来，再看后面的解法。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原图是树，拆掉道路后，每个分量最多留一个敌城。总边费固定，少花拆路钱等于尽量保留贵的道路，所以从大权值往小权值处理。两个分量都含敌城时必须拒绝合并，合并成功后把敌城标记一起传到新根。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座城市都要通电。在 i 建站花 ci；i、j 铺线的费用为 (ki+kj) 乘曼哈顿距离。有站的城市可沿电线供电，求最低费用并输出建设方案。输入：n、各城坐标 (xi,yi)、全部建站费 ci、全部系数 ki。</a:t>
            </a:r>
          </a:p>
          <a:p>
            <a:pPr/>
            <a:r>
              <a:rPr lang="zh-CN" dirty="0"/>
              <a:t>输出：总费用、建站数量与城市编号、铺线数量与每条线的两端。n≤2000，坐标在 [1,10⁶]，1≤ci、ki≤10⁹。任一最优方案都可。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三城分别建站，费用 3+2+3=8；输出建站 3 座，电缆 0 条。请把每笔费用或每个输出与题目要求对应起来，再看后面的解法。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建站和铺电缆都能让城市接通电源，可以继续使用零号点模型。注意公式里横纵坐标差都要取绝对值，费用是系数之和乘曼哈顿距离。题目还要建设方案，更新报价时记 parent，最终就能区分哪些城市建站、哪些城市间修线。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村庄之间有鹅卵石路和水泥路。要保留一些免费道路，让任意两村有且仅有一条免费路径，并且保留的鹅卵石路恰好 K 条。输入：N、M、K；接着 M 行 u、v、c，c=0 是鹅卵石路，c=1 是水泥路。</a:t>
            </a:r>
          </a:p>
          <a:p>
            <a:pPr/>
            <a:r>
              <a:rPr lang="zh-CN" dirty="0"/>
              <a:t>输出一组合法保留边，格式同输入；无解输出 no solution。N≤2×10⁴，M≤10⁵，0≤K≤N−1；两村之间至多一条路。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样例输出保留 4 条边，连通 5 个村庄且无环；其中恰有 2 条类型为 0。请把每笔费用或每个输出与题目要求对应起来，再看后面的解法。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这道题的零和一是道路类别，要求树里恰好 K 条零类路。先用一类路合并，找出必须借零类路才能连通的部分，再重建并查集补足零类路和一类路。不要把它改成求费用为 K，也不要把第一遍的并查集直接拿来继续建答案。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树以 1 为根。先花 ci 购买一些控制点，再由对手给每个叶子任意填整数。已买点 u 可多次让子树全部叶值加任意整数 x；要保证无论怎样填数，都能全部归零。输入：n、各点价格 ci，以及 n−1 条树边。</a:t>
            </a:r>
          </a:p>
          <a:p>
            <a:pPr/>
            <a:r>
              <a:rPr lang="zh-CN" dirty="0"/>
              <a:t>输出：最低购买费 s；所有可能属于某个最优方案的点数 k，以及这些点的升序编号。2≤n≤2×10⁵；0≤ci≤10⁹。叶子是非根且没有孩子的点。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买点 2、4、5 花 1+2+1=4；用点 2 调整叶 3，再分别调整叶 4、5。请把每笔费用或每个输出与题目要求对应起来，再看后面的解法。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例如一个控制点只能同时给两片叶子加数，而叶值是 3、−1。统一加 −3，叶值变成 0、−4；怎么一起加，两者的差都还是 4。如果还能单独控制其中一片，就能先一起调整，再补调另一片。我们要买到足够的控制能力，使每片叶子都能独立调整；这才叫保证任意初值都能归零。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 DFS 顺序数叶子，一棵子树会在走到别处之前访问完，所以它的叶子编号连续。若 u 的叶子编号为 [l,r]，控制 u 就是给这段全部加 x。这与前面学过的区间加很像，可以对叶值做差分，只留下两端的变化。下面把叶子与差分边界分开画，看看一段操作究竟影响哪两个位置。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图中的三和四是原树的点名，它们对应的叶子编号是一和二。走进 u 后会先走完它的整棵子树，因此两个叶子连续出现。控制根会影响全部叶子，控制 u 只影响这段。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把叶值三、负一、二依次作差，得到三、负四、三，再在末尾补负二。四项总和是零，前三项的前缀和又能恢复三片叶子。这种记号把区间操作画成两端之间的转移。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加完后叶值为七、三、二，重新作差得到七、负四、负一、负二。请对照前一页，只有零号边界增加四，二号边界减少四。买下这个控制点，就获得了沿这条边转移任意整数的能力。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深度优先顺序数叶子，整棵子树的叶子会连续排在一起，所以控制一个点就是对一段叶子统一加数。对叶值做差分后，这次操作只动两端边界，就能画成边界图的一条边。图里的两个点是差分边界，不是原树的父子；根也不能只因为度为一就算作叶子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条控制边能把差分量从一个端点转移到另一个端点；正负整数都能转。若图连通，可以沿树边把任意零和差分逐项消去。若图断开，每个分量内的差分总和都无法改变，就不能处理所有叶值。所以要选一组连通的控制边；价格非负，保留一棵 MST 就能得到最低费用。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如果一边判断一边合并，第三条边会因前两条已经连通而被漏记。可它完全能替代前两条中的任意一条，仍然最优。判断最优资格与实际选一棵树，是两个不同的任务，同价边要先一起判断。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边界图连通，差分变化就能沿边传递，选一棵最小生成树得到最低购买费。题目要的是所有能出现在某个最优方案里的控制点，不能只交出一棵树用到的点。同价边先一起判断是否被更便宜的边连通，再统一合并，才能保留所有等价选择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费用为 2。② 三条都可能，每次任选两条即可。③ 第三条会被前两条提前连通而误判；应先判断同价边，再统一合并。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回看每道题，先说清优化的是总费用还是路径瓶颈，再说明图上的点和边对应什么。能写出算法还要能解释为什么这条边安全。练习时用两种算法核对小图，若有分歧，沿每次选边的过程去查。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673257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827900872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762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让所有地点连起来，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怎样少花一点建设费？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09650" y="5381625"/>
            <a:ext cx="10477500" cy="762000"/>
            <a:chOff x="1009650" y="5381625"/>
            <a:chExt cx="10477500" cy="762000"/>
          </a:xfrm>
        </p:grpSpPr>
        <p:sp>
          <p:nvSpPr>
            <p:cNvPr id="8" name="body-opening-question"/>
            <p:cNvSpPr/>
            <p:nvPr/>
          </p:nvSpPr>
          <p:spPr>
            <a:xfrm>
              <a:off x="1009650" y="5381625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这一章，我们一边选线路，一边说明这样选为什么可行。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本章要解决：线路怎么接，费用才更少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教学楼、图书馆、宿舍都要接入校园网，信号可以经过别的楼中转。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把楼看成点，把能铺设的线路看成边，建设费就是边权。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只要所有楼能互相到达，就完成了联网；接下来比较的是总建设费。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我们会学习 Prim 和 Kruskal，再用它们处理优惠购买、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距离验证和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次小树。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线路能绕着走，多出来的边还要留吗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93756" y="2210467"/>
            <a:ext cx="4762500" cy="2001869"/>
            <a:chOff x="1093756" y="2210467"/>
            <a:chExt cx="4762500" cy="2001869"/>
          </a:xfrm>
        </p:grpSpPr>
        <p:sp>
          <p:nvSpPr>
            <p:cNvPr id="7" name="TextBox 7"/>
            <p:cNvSpPr/>
            <p:nvPr/>
          </p:nvSpPr>
          <p:spPr>
            <a:xfrm>
              <a:off x="1093756" y="2210467"/>
              <a:ext cx="4762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三栋楼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可以互相到达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524000" y="2914650"/>
              <a:ext cx="3219450" cy="1019175"/>
              <a:chOff x="1524000" y="2914650"/>
              <a:chExt cx="3219450" cy="10191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524000" y="2914650"/>
                <a:ext cx="161925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009650">
                    <a:moveTo>
                      <a:pt x="0" y="1009650"/>
                    </a:moveTo>
                    <a:lnTo>
                      <a:pt x="16192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143250" y="2914650"/>
                <a:ext cx="160020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1009650">
                    <a:moveTo>
                      <a:pt x="0" y="0"/>
                    </a:moveTo>
                    <a:lnTo>
                      <a:pt x="1600200" y="100965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524000" y="3924300"/>
                <a:ext cx="32194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219450" h="9525">
                    <a:moveTo>
                      <a:pt x="0" y="0"/>
                    </a:moveTo>
                    <a:lnTo>
                      <a:pt x="32194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295400" y="2686050"/>
              <a:ext cx="3676650" cy="1466850"/>
              <a:chOff x="1295400" y="2686050"/>
              <a:chExt cx="3676650" cy="146685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129540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914650" y="26860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51485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431417" y="2772442"/>
              <a:ext cx="3657600" cy="1439894"/>
              <a:chOff x="1431417" y="2772442"/>
              <a:chExt cx="3657600" cy="1439894"/>
            </a:xfrm>
          </p:grpSpPr>
          <p:sp>
            <p:nvSpPr>
              <p:cNvPr id="16" name="TextBox 16"/>
              <p:cNvSpPr/>
              <p:nvPr/>
            </p:nvSpPr>
            <p:spPr>
              <a:xfrm>
                <a:off x="1431417" y="3782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3050667" y="27724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4650867" y="3782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6180106" y="2210467"/>
            <a:ext cx="4762500" cy="2001869"/>
            <a:chOff x="6180106" y="2210467"/>
            <a:chExt cx="4762500" cy="2001869"/>
          </a:xfrm>
        </p:grpSpPr>
        <p:sp>
          <p:nvSpPr>
            <p:cNvPr id="21" name="TextBox 21"/>
            <p:cNvSpPr/>
            <p:nvPr/>
          </p:nvSpPr>
          <p:spPr>
            <a:xfrm>
              <a:off x="6180106" y="2210467"/>
              <a:ext cx="4762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删去一边，仍能绕路到达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743700" y="2914650"/>
              <a:ext cx="3219450" cy="1009650"/>
              <a:chOff x="6743700" y="2914650"/>
              <a:chExt cx="3219450" cy="1009650"/>
            </a:xfrm>
          </p:grpSpPr>
          <p:sp>
            <p:nvSpPr>
              <p:cNvPr id="22" name="Line 22"/>
              <p:cNvSpPr/>
              <p:nvPr/>
            </p:nvSpPr>
            <p:spPr>
              <a:xfrm>
                <a:off x="6743700" y="2914650"/>
                <a:ext cx="161925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009650">
                    <a:moveTo>
                      <a:pt x="0" y="1009650"/>
                    </a:moveTo>
                    <a:lnTo>
                      <a:pt x="1619250" y="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62950" y="2914650"/>
                <a:ext cx="1600200" cy="100965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1009650">
                    <a:moveTo>
                      <a:pt x="0" y="0"/>
                    </a:moveTo>
                    <a:lnTo>
                      <a:pt x="1600200" y="100965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</p:grpSp>
        <p:sp>
          <p:nvSpPr>
            <p:cNvPr id="25" name="Line 25"/>
            <p:cNvSpPr/>
            <p:nvPr/>
          </p:nvSpPr>
          <p:spPr>
            <a:xfrm>
              <a:off x="6743700" y="3924300"/>
              <a:ext cx="3219450" cy="9525"/>
            </a:xfrm>
            <a:custGeom>
              <a:avLst/>
              <a:gdLst/>
              <a:ahLst/>
              <a:cxnLst/>
              <a:rect l="l" t="t" r="r" b="b"/>
              <a:pathLst>
                <a:path w="3219450" h="9525">
                  <a:moveTo>
                    <a:pt x="0" y="0"/>
                  </a:moveTo>
                  <a:lnTo>
                    <a:pt x="321945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6515100" y="2686050"/>
              <a:ext cx="3676650" cy="1466850"/>
              <a:chOff x="6515100" y="2686050"/>
              <a:chExt cx="3676650" cy="146685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651510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8134350" y="26860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9734550" y="36957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6651117" y="2772442"/>
              <a:ext cx="3657600" cy="1439894"/>
              <a:chOff x="6651117" y="2772442"/>
              <a:chExt cx="3657600" cy="1439894"/>
            </a:xfrm>
          </p:grpSpPr>
          <p:sp>
            <p:nvSpPr>
              <p:cNvPr id="30" name="TextBox 30"/>
              <p:cNvSpPr/>
              <p:nvPr/>
            </p:nvSpPr>
            <p:spPr>
              <a:xfrm>
                <a:off x="6651117" y="3782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31" name="TextBox 31"/>
              <p:cNvSpPr/>
              <p:nvPr/>
            </p:nvSpPr>
            <p:spPr>
              <a:xfrm>
                <a:off x="8270367" y="27724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9870567" y="3782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1017556" y="4534567"/>
            <a:ext cx="10477500" cy="849344"/>
            <a:chOff x="1017556" y="4534567"/>
            <a:chExt cx="10477500" cy="849344"/>
          </a:xfrm>
        </p:grpSpPr>
        <p:sp>
          <p:nvSpPr>
            <p:cNvPr id="35" name="body-tree-definition"/>
            <p:cNvSpPr/>
            <p:nvPr/>
          </p:nvSpPr>
          <p:spPr>
            <a:xfrm>
              <a:off x="1017556" y="45345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生成树覆盖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顶点、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而且无环，n 个顶点恰有 n−1 条边。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边权总和最小的生成树，叫最小生成树，简称 MST。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17556" y="5553742"/>
            <a:ext cx="10477500" cy="504158"/>
            <a:chOff x="1017556" y="5553742"/>
            <a:chExt cx="10477500" cy="504158"/>
          </a:xfrm>
        </p:grpSpPr>
        <p:sp>
          <p:nvSpPr>
            <p:cNvPr id="37" name="body-definition-cautions"/>
            <p:cNvSpPr/>
            <p:nvPr/>
          </p:nvSpPr>
          <p:spPr>
            <a:xfrm>
              <a:off x="1017556" y="5553742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这里的建设费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，删去多余线路不会增加费用；还要保证全图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省建设费，和缩短路程是两回事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36606" y="2239042"/>
            <a:ext cx="4762500" cy="2792444"/>
            <a:chOff x="1036606" y="2239042"/>
            <a:chExt cx="4762500" cy="2792444"/>
          </a:xfrm>
        </p:grpSpPr>
        <p:sp>
          <p:nvSpPr>
            <p:cNvPr id="7" name="TextBox 7"/>
            <p:cNvSpPr/>
            <p:nvPr/>
          </p:nvSpPr>
          <p:spPr>
            <a:xfrm>
              <a:off x="1036606" y="2239042"/>
              <a:ext cx="4762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1 出发的最短路树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562100" y="3009900"/>
              <a:ext cx="2971800" cy="1066800"/>
              <a:chOff x="1562100" y="3009900"/>
              <a:chExt cx="2971800" cy="106680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562100" y="3009900"/>
                <a:ext cx="1485900" cy="10668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1066800">
                    <a:moveTo>
                      <a:pt x="1485900" y="0"/>
                    </a:moveTo>
                    <a:lnTo>
                      <a:pt x="0" y="10668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048000" y="3009900"/>
                <a:ext cx="1485900" cy="10668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1066800">
                    <a:moveTo>
                      <a:pt x="0" y="0"/>
                    </a:moveTo>
                    <a:lnTo>
                      <a:pt x="1485900" y="10668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1" name="Line 11"/>
            <p:cNvSpPr/>
            <p:nvPr/>
          </p:nvSpPr>
          <p:spPr>
            <a:xfrm>
              <a:off x="1562100" y="4076700"/>
              <a:ext cx="2971800" cy="9525"/>
            </a:xfrm>
            <a:custGeom>
              <a:avLst/>
              <a:gdLst/>
              <a:ahLst/>
              <a:cxnLst/>
              <a:rect l="l" t="t" r="r" b="b"/>
              <a:pathLst>
                <a:path w="2971800" h="9525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343025" y="2790825"/>
              <a:ext cx="3409950" cy="1504950"/>
              <a:chOff x="1343025" y="2790825"/>
              <a:chExt cx="3409950" cy="150495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2828925" y="27908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13430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3148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469517" y="2867692"/>
              <a:ext cx="3409950" cy="1706594"/>
              <a:chOff x="1469517" y="2867692"/>
              <a:chExt cx="3409950" cy="1706594"/>
            </a:xfrm>
          </p:grpSpPr>
          <p:sp>
            <p:nvSpPr>
              <p:cNvPr id="16" name="TextBox 16"/>
              <p:cNvSpPr/>
              <p:nvPr/>
            </p:nvSpPr>
            <p:spPr>
              <a:xfrm>
                <a:off x="2955417" y="2867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1469517" y="39344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4441317" y="39344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19" name="TextBox 19"/>
              <p:cNvSpPr/>
              <p:nvPr/>
            </p:nvSpPr>
            <p:spPr>
              <a:xfrm>
                <a:off x="1964817" y="32010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3936492" y="32010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2955417" y="4144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3" name="TextBox 23"/>
            <p:cNvSpPr/>
            <p:nvPr/>
          </p:nvSpPr>
          <p:spPr>
            <a:xfrm>
              <a:off x="1265206" y="4601242"/>
              <a:ext cx="296922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选边费用：2 + 3 = 5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523006" y="2239042"/>
            <a:ext cx="4762500" cy="2792444"/>
            <a:chOff x="6523006" y="2239042"/>
            <a:chExt cx="4762500" cy="2792444"/>
          </a:xfrm>
        </p:grpSpPr>
        <p:sp>
          <p:nvSpPr>
            <p:cNvPr id="25" name="TextBox 25"/>
            <p:cNvSpPr/>
            <p:nvPr/>
          </p:nvSpPr>
          <p:spPr>
            <a:xfrm>
              <a:off x="6523006" y="2239042"/>
              <a:ext cx="4762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总建设费最少的生成树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7048500" y="3009900"/>
              <a:ext cx="2971800" cy="1076325"/>
              <a:chOff x="7048500" y="3009900"/>
              <a:chExt cx="2971800" cy="1076325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7048500" y="3009900"/>
                <a:ext cx="1485900" cy="10668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1066800">
                    <a:moveTo>
                      <a:pt x="1485900" y="0"/>
                    </a:moveTo>
                    <a:lnTo>
                      <a:pt x="0" y="106680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7048500" y="4076700"/>
                <a:ext cx="2971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971800" h="9525">
                    <a:moveTo>
                      <a:pt x="0" y="0"/>
                    </a:moveTo>
                    <a:lnTo>
                      <a:pt x="2971800" y="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</p:grpSp>
        <p:sp>
          <p:nvSpPr>
            <p:cNvPr id="29" name="Line 29"/>
            <p:cNvSpPr/>
            <p:nvPr/>
          </p:nvSpPr>
          <p:spPr>
            <a:xfrm>
              <a:off x="8534400" y="3009900"/>
              <a:ext cx="1485900" cy="1066800"/>
            </a:xfrm>
            <a:custGeom>
              <a:avLst/>
              <a:gdLst/>
              <a:ahLst/>
              <a:cxnLst/>
              <a:rect l="l" t="t" r="r" b="b"/>
              <a:pathLst>
                <a:path w="1485900" h="1066800">
                  <a:moveTo>
                    <a:pt x="0" y="0"/>
                  </a:moveTo>
                  <a:lnTo>
                    <a:pt x="1485900" y="106680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829425" y="2790825"/>
              <a:ext cx="3409950" cy="1504950"/>
              <a:chOff x="6829425" y="2790825"/>
              <a:chExt cx="3409950" cy="1504950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8315325" y="27908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68294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9801225" y="3857625"/>
                <a:ext cx="438150" cy="4381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40" name="Group 40"/>
            <p:cNvGrpSpPr/>
            <p:nvPr/>
          </p:nvGrpSpPr>
          <p:grpSpPr>
            <a:xfrm>
              <a:off x="6955917" y="2867692"/>
              <a:ext cx="3409950" cy="1706594"/>
              <a:chOff x="6955917" y="2867692"/>
              <a:chExt cx="3409950" cy="1706594"/>
            </a:xfrm>
          </p:grpSpPr>
          <p:sp>
            <p:nvSpPr>
              <p:cNvPr id="34" name="TextBox 34"/>
              <p:cNvSpPr/>
              <p:nvPr/>
            </p:nvSpPr>
            <p:spPr>
              <a:xfrm>
                <a:off x="8441817" y="2867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35" name="TextBox 35"/>
              <p:cNvSpPr/>
              <p:nvPr/>
            </p:nvSpPr>
            <p:spPr>
              <a:xfrm>
                <a:off x="6955917" y="39344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9927717" y="39344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37" name="TextBox 37"/>
              <p:cNvSpPr/>
              <p:nvPr/>
            </p:nvSpPr>
            <p:spPr>
              <a:xfrm>
                <a:off x="7451217" y="32010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38" name="TextBox 38"/>
              <p:cNvSpPr/>
              <p:nvPr/>
            </p:nvSpPr>
            <p:spPr>
              <a:xfrm>
                <a:off x="9422892" y="32010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39" name="TextBox 39"/>
              <p:cNvSpPr/>
              <p:nvPr/>
            </p:nvSpPr>
            <p:spPr>
              <a:xfrm>
                <a:off x="8441817" y="4144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1" name="TextBox 41"/>
            <p:cNvSpPr/>
            <p:nvPr/>
          </p:nvSpPr>
          <p:spPr>
            <a:xfrm>
              <a:off x="6751606" y="4601242"/>
              <a:ext cx="296922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选边费用：2 + 2 = 4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17556" y="5248942"/>
            <a:ext cx="10477500" cy="849344"/>
            <a:chOff x="1017556" y="5248942"/>
            <a:chExt cx="10477500" cy="849344"/>
          </a:xfrm>
        </p:grpSpPr>
        <p:sp>
          <p:nvSpPr>
            <p:cNvPr id="43" name="body-objective-difference"/>
            <p:cNvSpPr/>
            <p:nvPr/>
          </p:nvSpPr>
          <p:spPr>
            <a:xfrm>
              <a:off x="1017556" y="52489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左边建线要花 5，右边只花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不过，右边从 1 到 3 要经过 2，路程由 3 变成了 4。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已经接通一部分，下一条线接到哪里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把已接通的楼放在 A 组，剩余楼放在 B 组；要继续扩大网络，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就得跨过这条分界。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两组之间所有候选边里，最便宜的一条看起来很合适。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可现在便宜，会不会害得后面花更多？这需要一个交换的理由。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这种把顶点分成两个非空组的方式叫“割”；跨组的边叫“跨割边”。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选这条便宜的边，会不会选错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66800" y="2219992"/>
            <a:ext cx="4419600" cy="2801969"/>
            <a:chOff x="1066800" y="2219992"/>
            <a:chExt cx="4419600" cy="2801969"/>
          </a:xfrm>
        </p:grpSpPr>
        <p:sp>
          <p:nvSpPr>
            <p:cNvPr id="7" name="Rectangle 7"/>
            <p:cNvSpPr/>
            <p:nvPr/>
          </p:nvSpPr>
          <p:spPr>
            <a:xfrm>
              <a:off x="1066800" y="2590800"/>
              <a:ext cx="1885950" cy="2295525"/>
            </a:xfrm>
            <a:prstGeom prst="roundRect">
              <a:avLst>
                <a:gd name="adj" fmla="val 606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00450" y="2590800"/>
              <a:ext cx="1885950" cy="2295525"/>
            </a:xfrm>
            <a:prstGeom prst="roundRect">
              <a:avLst>
                <a:gd name="adj" fmla="val 6061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616392" y="2219992"/>
              <a:ext cx="3669706" cy="430244"/>
              <a:chOff x="1616392" y="2219992"/>
              <a:chExt cx="3669706" cy="430244"/>
            </a:xfrm>
          </p:grpSpPr>
          <p:sp>
            <p:nvSpPr>
              <p:cNvPr id="9" name="TextBox 9"/>
              <p:cNvSpPr/>
              <p:nvPr/>
            </p:nvSpPr>
            <p:spPr>
              <a:xfrm>
                <a:off x="1616392" y="2219992"/>
                <a:ext cx="1136056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集合 A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4150042" y="2219992"/>
                <a:ext cx="1136056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集合 B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009775" y="3076575"/>
              <a:ext cx="2543175" cy="1371600"/>
              <a:chOff x="2009775" y="3076575"/>
              <a:chExt cx="2543175" cy="1371600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2009775" y="3076575"/>
                <a:ext cx="9525" cy="13620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62075">
                    <a:moveTo>
                      <a:pt x="0" y="0"/>
                    </a:moveTo>
                    <a:lnTo>
                      <a:pt x="0" y="1362075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2009775" y="4438650"/>
                <a:ext cx="25336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33650" h="9525">
                    <a:moveTo>
                      <a:pt x="0" y="0"/>
                    </a:moveTo>
                    <a:lnTo>
                      <a:pt x="25336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4543425" y="3076575"/>
                <a:ext cx="9525" cy="13620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62075">
                    <a:moveTo>
                      <a:pt x="0" y="1362075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6" name="Line 16"/>
            <p:cNvSpPr/>
            <p:nvPr/>
          </p:nvSpPr>
          <p:spPr>
            <a:xfrm>
              <a:off x="2009775" y="3076575"/>
              <a:ext cx="2533650" cy="9525"/>
            </a:xfrm>
            <a:custGeom>
              <a:avLst/>
              <a:gdLst/>
              <a:ahLst/>
              <a:cxnLst/>
              <a:rect l="l" t="t" r="r" b="b"/>
              <a:pathLst>
                <a:path w="2533650" h="9525">
                  <a:moveTo>
                    <a:pt x="0" y="0"/>
                  </a:moveTo>
                  <a:lnTo>
                    <a:pt x="25336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1828800" y="2895600"/>
              <a:ext cx="2895600" cy="1724025"/>
              <a:chOff x="1828800" y="2895600"/>
              <a:chExt cx="2895600" cy="1724025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1828800" y="2895600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1828800" y="4257675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4362450" y="2895600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4362450" y="4257675"/>
                <a:ext cx="361950" cy="3619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2806351" y="2648617"/>
              <a:ext cx="1136056" cy="2373344"/>
              <a:chOff x="2806351" y="2648617"/>
              <a:chExt cx="1136056" cy="2373344"/>
            </a:xfrm>
          </p:grpSpPr>
          <p:sp>
            <p:nvSpPr>
              <p:cNvPr id="22" name="TextBox 22"/>
              <p:cNvSpPr/>
              <p:nvPr/>
            </p:nvSpPr>
            <p:spPr>
              <a:xfrm>
                <a:off x="2806351" y="2648617"/>
                <a:ext cx="1136056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加入 e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2806351" y="4591717"/>
                <a:ext cx="1136056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删去 f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2227231" y="3610642"/>
              <a:ext cx="17270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选的边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180106" y="2210467"/>
            <a:ext cx="5126069" cy="2828258"/>
            <a:chOff x="6180106" y="2210467"/>
            <a:chExt cx="5126069" cy="2828258"/>
          </a:xfrm>
        </p:grpSpPr>
        <p:grpSp>
          <p:nvGrpSpPr>
            <p:cNvPr id="48" name="Group 48"/>
            <p:cNvGrpSpPr/>
            <p:nvPr/>
          </p:nvGrpSpPr>
          <p:grpSpPr>
            <a:xfrm>
              <a:off x="6168931" y="2210467"/>
              <a:ext cx="5137244" cy="2828258"/>
              <a:chOff x="6168931" y="2210467"/>
              <a:chExt cx="5137244" cy="282825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180106" y="2210467"/>
                <a:ext cx="5126069" cy="2828258"/>
              </a:xfrm>
              <a:custGeom>
                <a:avLst/>
                <a:gdLst/>
                <a:ahLst/>
                <a:cxnLst/>
                <a:rect l="l" t="t" r="r" b="b"/>
                <a:pathLst>
                  <a:path w="5126069" h="2828258">
                    <a:moveTo>
                      <a:pt x="0" y="0"/>
                    </a:moveTo>
                    <a:lnTo>
                      <a:pt x="5126069" y="0"/>
                    </a:lnTo>
                    <a:lnTo>
                      <a:pt x="5126069" y="2828258"/>
                    </a:lnTo>
                    <a:lnTo>
                      <a:pt x="0" y="282825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6180106" y="2210467"/>
                <a:ext cx="5126069" cy="28282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把点分成 A、B，别切开已选边。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设一棵最优树包含已选边。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若没有最轻跨组边 e，就加入 e。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环上另有跨组边 f，把 f 删掉。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e 不比 f 贵，换完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总费用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不会变大。</a:t>
                </a:r>
              </a:p>
            </p:txBody>
          </p:sp>
        </p:grpSp>
      </p:grpSp>
      <mc:AlternateContent>
        <mc:Choice Requires="a14">
          <p:sp>
            <p:nvSpPr>
              <p:cNvPr id="29" name="exchange-weight"/>
              <p:cNvSpPr txBox="1">
                <a:spLocks noGrp="1"/>
              </p:cNvSpPr>
              <p:nvPr/>
            </p:nvSpPr>
            <p:spPr>
              <a:xfrm>
                <a:off x="1181100" y="5162550"/>
                <a:ext cx="98107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e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e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31" name="Group 31"/>
          <p:cNvGrpSpPr/>
          <p:nvPr/>
        </p:nvGrpSpPr>
        <p:grpSpPr>
          <a:xfrm>
            <a:off x="1017556" y="5791867"/>
            <a:ext cx="10477500" cy="430244"/>
            <a:chOff x="1017556" y="5791867"/>
            <a:chExt cx="10477500" cy="430244"/>
          </a:xfrm>
        </p:grpSpPr>
        <p:sp>
          <p:nvSpPr>
            <p:cNvPr id="30" name="body-equal-weight-note"/>
            <p:cNvSpPr/>
            <p:nvPr/>
          </p:nvSpPr>
          <p:spPr>
            <a:xfrm>
              <a:off x="1017556" y="5791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两条边也可能一样贵。交换后仍然最优，所以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生成树可能不止一棵。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给出一张无向带权图。选一些边，让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顶点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且不形成环，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并让选中边的权值总和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Xi、Yi、Zi，表示两端点和边权。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总权；原图不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时，输出小写 orz。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1≤N≤5000，1≤M≤2×10⁵；1≤Zi≤10⁴。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667500" y="3086100"/>
            <a:ext cx="4476750" cy="1852612"/>
            <a:chOff x="6667500" y="3086100"/>
            <a:chExt cx="4476750" cy="1852612"/>
          </a:xfrm>
        </p:grpSpPr>
        <p:sp>
          <p:nvSpPr>
            <p:cNvPr id="18" name="Freeform 18"/>
            <p:cNvSpPr/>
            <p:nvPr/>
          </p:nvSpPr>
          <p:spPr>
            <a:xfrm>
              <a:off x="7429500" y="3333750"/>
              <a:ext cx="1428750" cy="904875"/>
            </a:xfrm>
            <a:custGeom>
              <a:avLst/>
              <a:gdLst/>
              <a:ahLst/>
              <a:cxnLst/>
              <a:rect l="l" t="t" r="r" b="b"/>
              <a:pathLst>
                <a:path w="1428750" h="904875">
                  <a:moveTo>
                    <a:pt x="1428750" y="0"/>
                  </a:moveTo>
                  <a:lnTo>
                    <a:pt x="0" y="904875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7896225" y="3657600"/>
              <a:ext cx="533400" cy="366712"/>
              <a:chOff x="7896225" y="3657600"/>
              <a:chExt cx="533400" cy="366712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905750" y="3657600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905750" y="3657600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8858250" y="3333750"/>
              <a:ext cx="9525" cy="838200"/>
            </a:xfrm>
            <a:custGeom>
              <a:avLst/>
              <a:gdLst/>
              <a:ahLst/>
              <a:cxnLst/>
              <a:rect l="l" t="t" r="r" b="b"/>
              <a:pathLst>
                <a:path w="9525" h="838200">
                  <a:moveTo>
                    <a:pt x="0" y="0"/>
                  </a:moveTo>
                  <a:lnTo>
                    <a:pt x="0" y="83820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9010650" y="3752850"/>
              <a:ext cx="533400" cy="366712"/>
              <a:chOff x="9010650" y="3752850"/>
              <a:chExt cx="533400" cy="366712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020175" y="3752850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9020175" y="3752850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8858250" y="3333750"/>
              <a:ext cx="1524000" cy="904875"/>
            </a:xfrm>
            <a:custGeom>
              <a:avLst/>
              <a:gdLst/>
              <a:ahLst/>
              <a:cxnLst/>
              <a:rect l="l" t="t" r="r" b="b"/>
              <a:pathLst>
                <a:path w="1524000" h="904875">
                  <a:moveTo>
                    <a:pt x="0" y="0"/>
                  </a:moveTo>
                  <a:lnTo>
                    <a:pt x="1524000" y="904875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9753600" y="3657600"/>
              <a:ext cx="533400" cy="366712"/>
              <a:chOff x="9753600" y="3657600"/>
              <a:chExt cx="533400" cy="366712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9763125" y="3657600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9763125" y="3657600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0" name="Ellipse 30"/>
            <p:cNvSpPr/>
            <p:nvPr/>
          </p:nvSpPr>
          <p:spPr>
            <a:xfrm>
              <a:off x="8610600" y="308610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8620125" y="3181350"/>
              <a:ext cx="476250" cy="381381"/>
              <a:chOff x="8620125" y="3181350"/>
              <a:chExt cx="476250" cy="3813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620125" y="31813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8620125" y="31813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4" name="Ellipse 34"/>
            <p:cNvSpPr/>
            <p:nvPr/>
          </p:nvSpPr>
          <p:spPr>
            <a:xfrm>
              <a:off x="7181850" y="3990975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7191375" y="4086225"/>
              <a:ext cx="476250" cy="381381"/>
              <a:chOff x="7191375" y="4086225"/>
              <a:chExt cx="476250" cy="381381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7191375" y="40862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7191375" y="40862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8" name="Ellipse 38"/>
            <p:cNvSpPr/>
            <p:nvPr/>
          </p:nvSpPr>
          <p:spPr>
            <a:xfrm>
              <a:off x="8610600" y="392430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8620125" y="4019550"/>
              <a:ext cx="476250" cy="381381"/>
              <a:chOff x="8620125" y="4019550"/>
              <a:chExt cx="476250" cy="381381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620125" y="40195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8620125" y="40195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2" name="Ellipse 42"/>
            <p:cNvSpPr/>
            <p:nvPr/>
          </p:nvSpPr>
          <p:spPr>
            <a:xfrm>
              <a:off x="10134600" y="3990975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10144125" y="4086225"/>
              <a:ext cx="476250" cy="381381"/>
              <a:chOff x="10144125" y="4086225"/>
              <a:chExt cx="476250" cy="381381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144125" y="40862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10144125" y="40862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667500" y="4572000"/>
              <a:ext cx="4476750" cy="366712"/>
              <a:chOff x="6667500" y="4572000"/>
              <a:chExt cx="4476750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选中的三条边</a:t>
                </a:r>
              </a:p>
            </p:txBody>
          </p:sp>
        </p:grpSp>
      </p:grpSp>
      <p:sp>
        <p:nvSpPr>
          <p:cNvPr id="50" name="Freeform 50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3" name="Group 53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51" name="Rectangle 51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 1—2、1—3、1—4，权分别为 2、2、3，总和为 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最小生成树：从点 1 向外接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93756" y="2239042"/>
            <a:ext cx="4762500" cy="2792444"/>
            <a:chOff x="1093756" y="2239042"/>
            <a:chExt cx="4762500" cy="2792444"/>
          </a:xfrm>
        </p:grpSpPr>
        <p:sp>
          <p:nvSpPr>
            <p:cNvPr id="7" name="TextBox 7"/>
            <p:cNvSpPr/>
            <p:nvPr/>
          </p:nvSpPr>
          <p:spPr>
            <a:xfrm>
              <a:off x="1093756" y="2239042"/>
              <a:ext cx="4762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例如：4 个点、5 条边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714500" y="2952750"/>
              <a:ext cx="2819400" cy="1533525"/>
              <a:chOff x="1714500" y="2952750"/>
              <a:chExt cx="2819400" cy="153352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14500" y="2952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714500" y="2952750"/>
                <a:ext cx="280987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1524000">
                    <a:moveTo>
                      <a:pt x="0" y="152400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14500" y="4476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4524375" y="2952750"/>
                <a:ext cx="952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0">
                    <a:moveTo>
                      <a:pt x="0" y="0"/>
                    </a:moveTo>
                    <a:lnTo>
                      <a:pt x="0" y="152400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</a:ln>
            </p:spPr>
          </p:sp>
        </p:grpSp>
        <p:sp>
          <p:nvSpPr>
            <p:cNvPr id="13" name="Line 13"/>
            <p:cNvSpPr/>
            <p:nvPr/>
          </p:nvSpPr>
          <p:spPr>
            <a:xfrm>
              <a:off x="1714500" y="2952750"/>
              <a:ext cx="9525" cy="1524000"/>
            </a:xfrm>
            <a:custGeom>
              <a:avLst/>
              <a:gdLst/>
              <a:ahLst/>
              <a:cxnLst/>
              <a:rect l="l" t="t" r="r" b="b"/>
              <a:pathLst>
                <a:path w="9525" h="1524000">
                  <a:moveTo>
                    <a:pt x="0" y="0"/>
                  </a:moveTo>
                  <a:lnTo>
                    <a:pt x="0" y="152400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485900" y="2724150"/>
              <a:ext cx="457200" cy="4572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1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485900" y="2724150"/>
              <a:ext cx="3267075" cy="1981200"/>
              <a:chOff x="1485900" y="2724150"/>
              <a:chExt cx="3267075" cy="198120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485900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4295775" y="2724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295775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269492" y="2591467"/>
              <a:ext cx="3962400" cy="2440019"/>
              <a:chOff x="1269492" y="2591467"/>
              <a:chExt cx="3962400" cy="2440019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1621917" y="2810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1621917" y="4334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4431792" y="2810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4431792" y="4334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1269492" y="3572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3031617" y="25914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  <p:sp>
            <p:nvSpPr>
              <p:cNvPr id="25" name="TextBox 25"/>
              <p:cNvSpPr/>
              <p:nvPr/>
            </p:nvSpPr>
            <p:spPr>
              <a:xfrm>
                <a:off x="2936367" y="33629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6" name="TextBox 26"/>
              <p:cNvSpPr/>
              <p:nvPr/>
            </p:nvSpPr>
            <p:spPr>
              <a:xfrm>
                <a:off x="3031617" y="46012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7" name="TextBox 27"/>
              <p:cNvSpPr/>
              <p:nvPr/>
            </p:nvSpPr>
            <p:spPr>
              <a:xfrm>
                <a:off x="4793742" y="3572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6180106" y="2248567"/>
            <a:ext cx="5116544" cy="980408"/>
            <a:chOff x="6180106" y="2248567"/>
            <a:chExt cx="5116544" cy="980408"/>
          </a:xfrm>
        </p:grpSpPr>
        <p:sp>
          <p:nvSpPr>
            <p:cNvPr id="30" name="body-example-goal"/>
            <p:cNvSpPr/>
            <p:nvPr/>
          </p:nvSpPr>
          <p:spPr>
            <a:xfrm>
              <a:off x="6180106" y="2248567"/>
              <a:ext cx="5116544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先只接通点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接下来，哪一条边最便宜？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180106" y="3458242"/>
            <a:ext cx="5116544" cy="1532858"/>
            <a:chOff x="6180106" y="3458242"/>
            <a:chExt cx="5116544" cy="1532858"/>
          </a:xfrm>
        </p:grpSpPr>
        <p:sp>
          <p:nvSpPr>
            <p:cNvPr id="32" name="body-initial-keys"/>
            <p:cNvSpPr/>
            <p:nvPr/>
          </p:nvSpPr>
          <p:spPr>
            <a:xfrm>
              <a:off x="6180106" y="3458242"/>
              <a:ext cx="5116544" cy="1532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已接通集合 S={1}。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接点 2 花 2，接点 3 花 5；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4 还没有边能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接到 S。</a:t>
              </a:r>
            </a:p>
          </p:txBody>
        </p:sp>
      </p:grpSp>
      <p:sp>
        <p:nvSpPr>
          <p:cNvPr id="36" name="textbox-prim-definition"/>
          <p:cNvSpPr/>
          <p:nvPr/>
        </p:nvSpPr>
        <p:spPr>
          <a:xfrm>
            <a:off x="990600" y="5229225"/>
            <a:ext cx="10477500" cy="828675"/>
          </a:xfrm>
          <a:prstGeom prst="roundRect">
            <a:avLst>
              <a:gd name="adj" fmla="val 1379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用 dis[v] 记下：把外面的点 v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直接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接到 S，最少要花多少边费。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起点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已经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 S 内，贡献为 0；这一轮接入点 2。</a:t>
            </a:r>
          </a:p>
        </p:txBody>
      </p:sp>
      <p:sp>
        <p:nvSpPr>
          <p:cNvPr id="56" name="Freeform 56"/>
          <p:cNvSpPr/>
          <p:nvPr/>
        </p:nvSpPr>
        <p:spPr>
          <a:xfrm>
            <a:off x="990600" y="51054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最小生成树：接通点 2 以后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93756" y="2239042"/>
            <a:ext cx="4762500" cy="2792444"/>
            <a:chOff x="1093756" y="2239042"/>
            <a:chExt cx="4762500" cy="2792444"/>
          </a:xfrm>
        </p:grpSpPr>
        <p:sp>
          <p:nvSpPr>
            <p:cNvPr id="7" name="TextBox 7"/>
            <p:cNvSpPr/>
            <p:nvPr/>
          </p:nvSpPr>
          <p:spPr>
            <a:xfrm>
              <a:off x="1093756" y="2239042"/>
              <a:ext cx="4762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沿用上一页的 5 条边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714500" y="2952750"/>
              <a:ext cx="2819400" cy="1524000"/>
              <a:chOff x="1714500" y="2952750"/>
              <a:chExt cx="2819400" cy="152400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14500" y="2952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4524375" y="2952750"/>
                <a:ext cx="952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0">
                    <a:moveTo>
                      <a:pt x="0" y="0"/>
                    </a:moveTo>
                    <a:lnTo>
                      <a:pt x="0" y="152400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</p:grpSp>
        <p:sp>
          <p:nvSpPr>
            <p:cNvPr id="11" name="Line 11"/>
            <p:cNvSpPr/>
            <p:nvPr/>
          </p:nvSpPr>
          <p:spPr>
            <a:xfrm>
              <a:off x="1714500" y="2952750"/>
              <a:ext cx="9525" cy="1524000"/>
            </a:xfrm>
            <a:custGeom>
              <a:avLst/>
              <a:gdLst/>
              <a:ahLst/>
              <a:cxnLst/>
              <a:rect l="l" t="t" r="r" b="b"/>
              <a:pathLst>
                <a:path w="9525" h="1524000">
                  <a:moveTo>
                    <a:pt x="0" y="0"/>
                  </a:moveTo>
                  <a:lnTo>
                    <a:pt x="0" y="152400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714500" y="2952750"/>
              <a:ext cx="2809875" cy="1533525"/>
              <a:chOff x="1714500" y="2952750"/>
              <a:chExt cx="2809875" cy="15335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1714500" y="2952750"/>
                <a:ext cx="2809875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1524000">
                    <a:moveTo>
                      <a:pt x="0" y="1524000"/>
                    </a:moveTo>
                    <a:lnTo>
                      <a:pt x="2809875" y="0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1714500" y="4476750"/>
                <a:ext cx="2809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9525">
                    <a:moveTo>
                      <a:pt x="0" y="0"/>
                    </a:moveTo>
                    <a:lnTo>
                      <a:pt x="2809875" y="0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485900" y="2724150"/>
              <a:ext cx="3267075" cy="1981200"/>
              <a:chOff x="1485900" y="2724150"/>
              <a:chExt cx="3267075" cy="198120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485900" y="2724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1485900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295775" y="2724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295775" y="424815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269492" y="2591467"/>
              <a:ext cx="3962400" cy="2440019"/>
              <a:chOff x="1269492" y="2591467"/>
              <a:chExt cx="3962400" cy="2440019"/>
            </a:xfrm>
          </p:grpSpPr>
          <p:sp>
            <p:nvSpPr>
              <p:cNvPr id="20" name="TextBox 20"/>
              <p:cNvSpPr/>
              <p:nvPr/>
            </p:nvSpPr>
            <p:spPr>
              <a:xfrm>
                <a:off x="1621917" y="2810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1621917" y="4334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4431792" y="2810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4431792" y="4334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1269492" y="3572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5" name="TextBox 25"/>
              <p:cNvSpPr/>
              <p:nvPr/>
            </p:nvSpPr>
            <p:spPr>
              <a:xfrm>
                <a:off x="3031617" y="25914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  <p:sp>
            <p:nvSpPr>
              <p:cNvPr id="26" name="TextBox 26"/>
              <p:cNvSpPr/>
              <p:nvPr/>
            </p:nvSpPr>
            <p:spPr>
              <a:xfrm>
                <a:off x="2936367" y="33629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7" name="TextBox 27"/>
              <p:cNvSpPr/>
              <p:nvPr/>
            </p:nvSpPr>
            <p:spPr>
              <a:xfrm>
                <a:off x="3031617" y="46012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4793742" y="3572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6180106" y="2258092"/>
            <a:ext cx="5116544" cy="1268444"/>
            <a:chOff x="6180106" y="2258092"/>
            <a:chExt cx="5116544" cy="1268444"/>
          </a:xfrm>
        </p:grpSpPr>
        <p:sp>
          <p:nvSpPr>
            <p:cNvPr id="31" name="body-prim-key-updates"/>
            <p:cNvSpPr/>
            <p:nvPr/>
          </p:nvSpPr>
          <p:spPr>
            <a:xfrm>
              <a:off x="6180106" y="2258092"/>
              <a:ext cx="5116544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现在可以借点 2 向外接。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接点 3 的费用：5 →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接点 4 的费用：∞ → 1。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180106" y="3743992"/>
            <a:ext cx="5116544" cy="1304258"/>
            <a:chOff x="6180106" y="3743992"/>
            <a:chExt cx="5116544" cy="1304258"/>
          </a:xfrm>
        </p:grpSpPr>
        <p:sp>
          <p:nvSpPr>
            <p:cNvPr id="33" name="body-prim-last-two"/>
            <p:cNvSpPr/>
            <p:nvPr/>
          </p:nvSpPr>
          <p:spPr>
            <a:xfrm>
              <a:off x="6180106" y="3743992"/>
              <a:ext cx="5116544" cy="1304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接点 4 只花 1，便宜，先接它。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4—3 要花 4，不如已有的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再沿 2—3 接入点 3，花 2。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7556" y="5277517"/>
            <a:ext cx="10477500" cy="830294"/>
            <a:chOff x="1017556" y="5277517"/>
            <a:chExt cx="10477500" cy="830294"/>
          </a:xfrm>
        </p:grpSpPr>
        <p:sp>
          <p:nvSpPr>
            <p:cNvPr id="35" name="body-prim-sum"/>
            <p:cNvSpPr/>
            <p:nvPr/>
          </p:nvSpPr>
          <p:spPr>
            <a:xfrm>
              <a:off x="1017556" y="527751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加入顺序为 1、2、4、3，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0+2+1+2=5。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dis[3]=2 表示接入点 3 的边费；从点 1 走到点 3，路程是 4。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最小生成树：把手算写成程序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刚才每轮都重复三件事：找最便宜的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、接入这个点、用它更新其他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dis[v]：点 v 接到已选集合的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used[v]：点 v 是否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接入。total：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支付的边费总和。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还没找到接法的点，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记作 INF；若所有剩余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都为 INF，图就断开了。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最小生成树：报价随集合变化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每次只更新还没加入的点；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对应“现在接进来要花多少”。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857500"/>
            <a:ext cx="10239375" cy="2438400"/>
            <a:chOff x="990600" y="2857500"/>
            <a:chExt cx="10239375" cy="2438400"/>
          </a:xfrm>
        </p:grpSpPr>
        <p:sp>
          <p:nvSpPr>
            <p:cNvPr id="9" name="Rectangle 9"/>
            <p:cNvSpPr/>
            <p:nvPr/>
          </p:nvSpPr>
          <p:spPr>
            <a:xfrm>
              <a:off x="990600" y="2857500"/>
              <a:ext cx="4095750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28950"/>
              <a:ext cx="3905250" cy="396050"/>
              <a:chOff x="1085850" y="3028950"/>
              <a:chExt cx="3905250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289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289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当前集合 S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5086350" y="2857500"/>
              <a:ext cx="2047875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181600" y="3028950"/>
              <a:ext cx="1857375" cy="396050"/>
              <a:chOff x="5181600" y="3028950"/>
              <a:chExt cx="1857375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181600" y="30289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5181600" y="30289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dis[2]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134225" y="2857500"/>
              <a:ext cx="2047875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229475" y="3028950"/>
              <a:ext cx="1857375" cy="396050"/>
              <a:chOff x="7229475" y="3028950"/>
              <a:chExt cx="1857375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229475" y="30289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229475" y="30289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dis[3]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182100" y="2857500"/>
              <a:ext cx="2047875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277350" y="3028950"/>
              <a:ext cx="1857375" cy="396050"/>
              <a:chOff x="9277350" y="3028950"/>
              <a:chExt cx="1857375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277350" y="30289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277350" y="30289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dis[4]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467100"/>
              <a:ext cx="409575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638550"/>
              <a:ext cx="3905250" cy="396050"/>
              <a:chOff x="1085850" y="3638550"/>
              <a:chExt cx="3905250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6385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6385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只有点 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5086350" y="34671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5181600" y="3638550"/>
              <a:ext cx="1857375" cy="396050"/>
              <a:chOff x="5181600" y="3638550"/>
              <a:chExt cx="1857375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181600" y="36385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5181600" y="36385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7134225" y="34671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7229475" y="3638550"/>
              <a:ext cx="1857375" cy="396050"/>
              <a:chOff x="7229475" y="3638550"/>
              <a:chExt cx="1857375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229475" y="36385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229475" y="36385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9182100" y="34671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277350" y="3638550"/>
              <a:ext cx="1857375" cy="396050"/>
              <a:chOff x="9277350" y="3638550"/>
              <a:chExt cx="1857375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277350" y="36385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277350" y="36385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∞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076700"/>
              <a:ext cx="409575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248150"/>
              <a:ext cx="3905250" cy="396050"/>
              <a:chOff x="1085850" y="4248150"/>
              <a:chExt cx="3905250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2481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2481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加入点 2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5086350" y="40767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5181600" y="4248150"/>
              <a:ext cx="1857375" cy="396050"/>
              <a:chOff x="5181600" y="4248150"/>
              <a:chExt cx="1857375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5181600" y="42481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5181600" y="42481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已加入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7134225" y="40767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7229475" y="4248150"/>
              <a:ext cx="1857375" cy="396050"/>
              <a:chOff x="7229475" y="4248150"/>
              <a:chExt cx="1857375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229475" y="42481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7229475" y="42481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9182100" y="40767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277350" y="4248150"/>
              <a:ext cx="1857375" cy="396050"/>
              <a:chOff x="9277350" y="4248150"/>
              <a:chExt cx="1857375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277350" y="42481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277350" y="42481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686300"/>
              <a:ext cx="409575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857750"/>
              <a:ext cx="3905250" cy="396050"/>
              <a:chOff x="1085850" y="4857750"/>
              <a:chExt cx="3905250" cy="3960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8577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857750"/>
                <a:ext cx="3905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再加入点 4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5086350" y="46863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5181600" y="4857750"/>
              <a:ext cx="1857375" cy="396050"/>
              <a:chOff x="5181600" y="4857750"/>
              <a:chExt cx="1857375" cy="3960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5181600" y="48577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5181600" y="48577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已加入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7134225" y="46863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7229475" y="4857750"/>
              <a:ext cx="1857375" cy="396050"/>
              <a:chOff x="7229475" y="4857750"/>
              <a:chExt cx="1857375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7229475" y="48577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7229475" y="48577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182100" y="4686300"/>
              <a:ext cx="2047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9277350" y="4857750"/>
              <a:ext cx="1857375" cy="396050"/>
              <a:chOff x="9277350" y="4857750"/>
              <a:chExt cx="1857375" cy="3960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9277350" y="48577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9277350" y="4857750"/>
                <a:ext cx="185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已加入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3 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5 降到 2，因为新加入的点 2 提供了一条更便宜的边。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最小生成树：记下初始报价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先准备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、入树标记和费用总和；点编号为 1..n。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ll = long long;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ll INF = (1LL&lt;&lt;60);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vector&lt;ll&gt; dis(n+1, INF);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&gt; used(n+1,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total = 0;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dis[1] = 0;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1 是起点，不靠一条边接入，所以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其他点先记 INF，表示还没找到从已选集合接过去的边。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最小生成树：找最便宜的未选点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每轮先设 u=-1，再把未选点的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逐个拿来比。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391459"/>
            <a:chOff x="980439" y="2933700"/>
            <a:chExt cx="10201911" cy="2391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381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381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 = -1;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v=1; v&lt;=n; ++v)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(!used[v] &amp;&amp; (u==-1 || dis[v]&lt;dis[u]))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u = v;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(dis[u] == INF)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"orz\n";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324148"/>
          </a:xfrm>
          <a:custGeom>
            <a:avLst/>
            <a:gdLst/>
            <a:ahLst/>
            <a:cxnLst/>
            <a:rect l="l" t="t" r="r" b="b"/>
            <a:pathLst>
              <a:path w="9525" h="2324148">
                <a:moveTo>
                  <a:pt x="0" y="0"/>
                </a:moveTo>
                <a:lnTo>
                  <a:pt x="0" y="2324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19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543598"/>
            <a:ext cx="10202418" cy="410718"/>
            <a:chOff x="979932" y="5543598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554359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54359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保存当前最便宜的候选点。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仍为 INF，说明剩下的点接不过来。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最小生成树：接入以后，更新邻居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现在付费接入 u，再看看能否通过 u 更便宜地接其他点。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used[u]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 += dis[u];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[v,w] : graph[u])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(!used[v])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dis[v] = min(dis[v], w);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只比较原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和这条边的 w。新点只需有一条边连向已接通区域，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不需要再付从点 1 走到 u 的沿途费用。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最小生成树：连起来看 Prim</a:t>
            </a:r>
          </a:p>
        </p:txBody>
      </p:sp>
      <p:sp>
        <p:nvSpPr>
          <p:cNvPr id="9" name="textbox-prim-code"/>
          <p:cNvSpPr/>
          <p:nvPr/>
        </p:nvSpPr>
        <p:spPr>
          <a:xfrm>
            <a:off x="981075" y="2174113"/>
            <a:ext cx="10287000" cy="2676477"/>
          </a:xfrm>
          <a:prstGeom prst="roundRect">
            <a:avLst>
              <a:gd name="adj" fmla="val 340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dis[1]=0; // 其余dis为INF，used为false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step=0;step&lt;n;++step){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u=-1;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v=1;v&lt;=n;++v)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(!used[v]&amp;&amp;(u==-1||dis[v]&lt;dis[u]))u=v;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(dis[u]==INF){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&lt;&lt;"orz\n";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0;}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used[u]=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true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;total+=dis[u];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(auto [v,w]:graph[u])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(!used[v])dis[v]=min(dis[v],w);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09650" y="5753100"/>
            <a:ext cx="10477500" cy="476250"/>
            <a:chOff x="1009650" y="5753100"/>
            <a:chExt cx="10477500" cy="476250"/>
          </a:xfrm>
        </p:grpSpPr>
        <p:sp>
          <p:nvSpPr>
            <p:cNvPr id="10" name="TextBox 10"/>
            <p:cNvSpPr/>
            <p:nvPr/>
          </p:nvSpPr>
          <p:spPr>
            <a:xfrm>
              <a:off x="1009650" y="5753100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更新时比较边权 w；邻接表实现的时间为 O(n²+m)，空间为 O(n+m)。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66775" y="2174113"/>
            <a:ext cx="9525" cy="2653951"/>
          </a:xfrm>
          <a:custGeom>
            <a:avLst/>
            <a:gdLst/>
            <a:ahLst/>
            <a:cxnLst/>
            <a:rect l="l" t="t" r="r" b="b"/>
            <a:pathLst>
              <a:path w="9525" h="2653951">
                <a:moveTo>
                  <a:pt x="0" y="0"/>
                </a:moveTo>
                <a:lnTo>
                  <a:pt x="0" y="265395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最小生成树：点多了，找最小值很慢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朴素 Prim 每接入一个点，都重新扫一遍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点；稀疏图里，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这些扫描有不少重复。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把当前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放进小根堆，最便宜的记录就能先取出来。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5 降到 2 时，再压入一条新记录；旧的 5 暂时保留。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弹出时检查 used；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接入的点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跳过，这样不用在堆中到处找旧记录。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最小生成树：旧报价可以暂时留着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同一个点的两条记录可以共存，记录不等于两次接入。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90600" y="3000375"/>
            <a:ext cx="10239375" cy="2171700"/>
            <a:chOff x="990600" y="3000375"/>
            <a:chExt cx="10239375" cy="2171700"/>
          </a:xfrm>
        </p:grpSpPr>
        <p:sp>
          <p:nvSpPr>
            <p:cNvPr id="9" name="Rectangle 9"/>
            <p:cNvSpPr/>
            <p:nvPr/>
          </p:nvSpPr>
          <p:spPr>
            <a:xfrm>
              <a:off x="990600" y="3000375"/>
              <a:ext cx="3238500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171825"/>
              <a:ext cx="3048000" cy="381381"/>
              <a:chOff x="1085850" y="3171825"/>
              <a:chExt cx="304800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171825"/>
                <a:ext cx="3048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171825"/>
                <a:ext cx="3048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同一个点 3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229100" y="3000375"/>
              <a:ext cx="2667000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324350" y="3171825"/>
              <a:ext cx="2476500" cy="381381"/>
              <a:chOff x="4324350" y="3171825"/>
              <a:chExt cx="24765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324350" y="3171825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324350" y="3171825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报价来源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896100" y="3000375"/>
              <a:ext cx="4333875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991350" y="3171825"/>
              <a:ext cx="4143375" cy="381381"/>
              <a:chOff x="6991350" y="3171825"/>
              <a:chExt cx="4143375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991350" y="3171825"/>
                <a:ext cx="4143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991350" y="3171825"/>
                <a:ext cx="4143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弹出后怎么处理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724275"/>
              <a:ext cx="3238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895725"/>
              <a:ext cx="3048000" cy="381381"/>
              <a:chOff x="1085850" y="3895725"/>
              <a:chExt cx="304800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895725"/>
                <a:ext cx="3048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895725"/>
                <a:ext cx="3048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旧记录 (5,3)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4229100" y="3724275"/>
              <a:ext cx="26670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324350" y="3895725"/>
              <a:ext cx="2476500" cy="381381"/>
              <a:chOff x="4324350" y="3895725"/>
              <a:chExt cx="24765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324350" y="3895725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324350" y="3895725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通过点 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6896100" y="3724275"/>
              <a:ext cx="4333875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6991350" y="3895725"/>
              <a:ext cx="4143375" cy="381381"/>
              <a:chOff x="6991350" y="3895725"/>
              <a:chExt cx="4143375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6991350" y="3895725"/>
                <a:ext cx="4143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991350" y="3895725"/>
                <a:ext cx="4143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若 used[3] 为真，跳过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4448175"/>
              <a:ext cx="3238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4619625"/>
              <a:ext cx="3048000" cy="381381"/>
              <a:chOff x="1085850" y="4619625"/>
              <a:chExt cx="304800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4619625"/>
                <a:ext cx="3048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4619625"/>
                <a:ext cx="3048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新记录 (2,3)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229100" y="4448175"/>
              <a:ext cx="26670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324350" y="4619625"/>
              <a:ext cx="2476500" cy="381381"/>
              <a:chOff x="4324350" y="4619625"/>
              <a:chExt cx="247650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24350" y="4619625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324350" y="4619625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通过点 2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6896100" y="4448175"/>
              <a:ext cx="4333875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6991350" y="4619625"/>
              <a:ext cx="4143375" cy="381381"/>
              <a:chOff x="6991350" y="4619625"/>
              <a:chExt cx="4143375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6991350" y="4619625"/>
                <a:ext cx="4143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6991350" y="4619625"/>
                <a:ext cx="4143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先弹出，付 2 接入点 3</a:t>
                </a:r>
              </a:p>
            </p:txBody>
          </p:sp>
        </p:grpSp>
      </p:grpSp>
      <p:sp>
        <p:nvSpPr>
          <p:cNvPr id="46" name="Freeform 46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47" name="Rectangle 47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先弹出的是低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；点只接入一次，后来的旧记录通过 used 过滤。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最小生成树：取报价，跳过旧记录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 dis[1]=0，heap 放入 (0,1)，count=0、total=0，used 全为假。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auto [key,u] = heap.top();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heap.pop();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(used[u]) continue;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used[u]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 += key;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++count;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这些语句放在 while(!heap.empty()) 中。重复记录不会重复计费，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因为一个点加入后，后续记录都会被 used 跳过。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最小生成树：更新报价后，再放入堆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一旦找到更便宜的接法，就更新 dis，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把新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放进堆。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[v,w] : graph[u])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(!used[v] &amp;&amp; w &lt; dis[v])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dis[v] = w;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heap.push({w,v});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堆清空后检查 count：等于 n 才输出 total，否则输出 orz。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堆中可能留 O(m) 条记录，懒删除写法时间为 O(n+m log 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最小生成树：让堆帮忙找最小值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29517"/>
            <a:ext cx="10477500" cy="430244"/>
            <a:chOff x="1017556" y="2229517"/>
            <a:chExt cx="10477500" cy="430244"/>
          </a:xfrm>
        </p:grpSpPr>
        <p:sp>
          <p:nvSpPr>
            <p:cNvPr id="7" name="body-heap-key-introduction"/>
            <p:cNvSpPr/>
            <p:nvPr/>
          </p:nvSpPr>
          <p:spPr>
            <a:xfrm>
              <a:off x="1017556" y="2229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小根堆保存（接入费用，点编号）；开始放入 (0,1)。</a:t>
              </a:r>
            </a:p>
          </p:txBody>
        </p:sp>
      </p:grpSp>
      <p:sp>
        <p:nvSpPr>
          <p:cNvPr id="11" name="textbox-heap-prim-code"/>
          <p:cNvSpPr/>
          <p:nvPr/>
        </p:nvSpPr>
        <p:spPr>
          <a:xfrm>
            <a:off x="981075" y="2726563"/>
            <a:ext cx="10287000" cy="2219668"/>
          </a:xfrm>
          <a:prstGeom prst="roundRect">
            <a:avLst>
              <a:gd name="adj" fmla="val 406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while(!heap.empty()){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auto [key,u]=heap.top();heap.pop();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(used[u])continue;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used[u]=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true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;total+=key;++count;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(auto [v,w]:graph[u])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(!used[v]&amp;&amp;w&lt;dis[v]){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dis[v]=w;heap.push({w,v});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56" y="5744242"/>
            <a:ext cx="10477500" cy="430244"/>
            <a:chOff x="1017556" y="5744242"/>
            <a:chExt cx="10477500" cy="430244"/>
          </a:xfrm>
        </p:grpSpPr>
        <p:sp>
          <p:nvSpPr>
            <p:cNvPr id="12" name="body-old-heap-keys"/>
            <p:cNvSpPr/>
            <p:nvPr/>
          </p:nvSpPr>
          <p:spPr>
            <a:xfrm>
              <a:off x="1017556" y="57442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(5,3) 和 (2,3) 可以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在堆里；点 3 已加入后，旧记录就跳过。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66775" y="2726563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最小生成树：能从整张边表挑吗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前面只扩展一片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区域。换个想法：每个点各自一组，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优先把便宜的连接建起来。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如果一条边连接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组，就把两组合成一组；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两端早已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，加入它只会绕成环，跳过。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并查集能快速判断两端是否同组；它负责“能不能接”，排序负责“先看谁”。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最小生成树：从最便宜的边开始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41381" y="2239042"/>
            <a:ext cx="2578027" cy="2649569"/>
            <a:chOff x="1141381" y="2239042"/>
            <a:chExt cx="2578027" cy="2649569"/>
          </a:xfrm>
        </p:grpSpPr>
        <p:sp>
          <p:nvSpPr>
            <p:cNvPr id="7" name="TextBox 7"/>
            <p:cNvSpPr/>
            <p:nvPr/>
          </p:nvSpPr>
          <p:spPr>
            <a:xfrm>
              <a:off x="1141381" y="2239042"/>
              <a:ext cx="257802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接入 2—4，花 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09725" y="4124325"/>
              <a:ext cx="1733550" cy="9525"/>
            </a:xfrm>
            <a:custGeom>
              <a:avLst/>
              <a:gdLst/>
              <a:ahLst/>
              <a:cxnLst/>
              <a:rect l="l" t="t" r="r" b="b"/>
              <a:pathLst>
                <a:path w="1733550" h="9525">
                  <a:moveTo>
                    <a:pt x="0" y="0"/>
                  </a:moveTo>
                  <a:lnTo>
                    <a:pt x="17335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400175" y="2867025"/>
              <a:ext cx="2152650" cy="1466850"/>
              <a:chOff x="1400175" y="2867025"/>
              <a:chExt cx="2152650" cy="1466850"/>
            </a:xfrm>
          </p:grpSpPr>
          <p:sp>
            <p:nvSpPr>
              <p:cNvPr id="9" name="Ellipse 9"/>
              <p:cNvSpPr/>
              <p:nvPr/>
            </p:nvSpPr>
            <p:spPr>
              <a:xfrm>
                <a:off x="140017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313372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140017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13372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517142" y="2934367"/>
              <a:ext cx="2171700" cy="1954244"/>
              <a:chOff x="1517142" y="2934367"/>
              <a:chExt cx="2171700" cy="1954244"/>
            </a:xfrm>
          </p:grpSpPr>
          <p:sp>
            <p:nvSpPr>
              <p:cNvPr id="14" name="TextBox 14"/>
              <p:cNvSpPr/>
              <p:nvPr/>
            </p:nvSpPr>
            <p:spPr>
              <a:xfrm>
                <a:off x="1517142" y="29343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3250692" y="29343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1517142" y="39821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3250692" y="39821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1791557" y="4458367"/>
                <a:ext cx="1585189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剩3个分量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4437031" y="2239042"/>
            <a:ext cx="2578027" cy="2649569"/>
            <a:chOff x="4437031" y="2239042"/>
            <a:chExt cx="2578027" cy="2649569"/>
          </a:xfrm>
        </p:grpSpPr>
        <p:sp>
          <p:nvSpPr>
            <p:cNvPr id="21" name="TextBox 21"/>
            <p:cNvSpPr/>
            <p:nvPr/>
          </p:nvSpPr>
          <p:spPr>
            <a:xfrm>
              <a:off x="4437031" y="2239042"/>
              <a:ext cx="257802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接入 1—2，花 2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4905375" y="4124325"/>
              <a:ext cx="1733550" cy="9525"/>
            </a:xfrm>
            <a:custGeom>
              <a:avLst/>
              <a:gdLst/>
              <a:ahLst/>
              <a:cxnLst/>
              <a:rect l="l" t="t" r="r" b="b"/>
              <a:pathLst>
                <a:path w="1733550" h="9525">
                  <a:moveTo>
                    <a:pt x="0" y="0"/>
                  </a:moveTo>
                  <a:lnTo>
                    <a:pt x="1733550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4905375" y="3076575"/>
              <a:ext cx="9525" cy="1047750"/>
            </a:xfrm>
            <a:custGeom>
              <a:avLst/>
              <a:gdLst/>
              <a:ahLst/>
              <a:cxnLst/>
              <a:rect l="l" t="t" r="r" b="b"/>
              <a:pathLst>
                <a:path w="9525" h="1047750">
                  <a:moveTo>
                    <a:pt x="0" y="0"/>
                  </a:moveTo>
                  <a:lnTo>
                    <a:pt x="0" y="104775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695825" y="2867025"/>
              <a:ext cx="2152650" cy="1466850"/>
              <a:chOff x="4695825" y="2867025"/>
              <a:chExt cx="2152650" cy="1466850"/>
            </a:xfrm>
          </p:grpSpPr>
          <p:sp>
            <p:nvSpPr>
              <p:cNvPr id="24" name="Ellipse 24"/>
              <p:cNvSpPr/>
              <p:nvPr/>
            </p:nvSpPr>
            <p:spPr>
              <a:xfrm>
                <a:off x="469582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642937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6" name="Ellipse 26"/>
              <p:cNvSpPr/>
              <p:nvPr/>
            </p:nvSpPr>
            <p:spPr>
              <a:xfrm>
                <a:off x="469582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642937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4812792" y="2934367"/>
              <a:ext cx="2171700" cy="1954244"/>
              <a:chOff x="4812792" y="2934367"/>
              <a:chExt cx="2171700" cy="1954244"/>
            </a:xfrm>
          </p:grpSpPr>
          <p:sp>
            <p:nvSpPr>
              <p:cNvPr id="29" name="TextBox 29"/>
              <p:cNvSpPr/>
              <p:nvPr/>
            </p:nvSpPr>
            <p:spPr>
              <a:xfrm>
                <a:off x="4812792" y="29343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30" name="TextBox 30"/>
              <p:cNvSpPr/>
              <p:nvPr/>
            </p:nvSpPr>
            <p:spPr>
              <a:xfrm>
                <a:off x="6546342" y="29343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31" name="TextBox 31"/>
              <p:cNvSpPr/>
              <p:nvPr/>
            </p:nvSpPr>
            <p:spPr>
              <a:xfrm>
                <a:off x="4812792" y="39821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6546342" y="39821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33" name="TextBox 33"/>
              <p:cNvSpPr/>
              <p:nvPr/>
            </p:nvSpPr>
            <p:spPr>
              <a:xfrm>
                <a:off x="5087207" y="4458367"/>
                <a:ext cx="1585189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剩2个分量</a:t>
                </a:r>
              </a:p>
            </p:txBody>
          </p:sp>
        </p:grpSp>
      </p:grpSp>
      <p:grpSp>
        <p:nvGrpSpPr>
          <p:cNvPr id="52" name="Group 52"/>
          <p:cNvGrpSpPr/>
          <p:nvPr/>
        </p:nvGrpSpPr>
        <p:grpSpPr>
          <a:xfrm>
            <a:off x="7732681" y="2239042"/>
            <a:ext cx="2637882" cy="2649569"/>
            <a:chOff x="7732681" y="2239042"/>
            <a:chExt cx="2637882" cy="2649569"/>
          </a:xfrm>
        </p:grpSpPr>
        <p:sp>
          <p:nvSpPr>
            <p:cNvPr id="36" name="TextBox 36"/>
            <p:cNvSpPr/>
            <p:nvPr/>
          </p:nvSpPr>
          <p:spPr>
            <a:xfrm>
              <a:off x="7732681" y="2239042"/>
              <a:ext cx="257802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接入 2—3，花 2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8201025" y="3076575"/>
              <a:ext cx="1733550" cy="1057275"/>
              <a:chOff x="8201025" y="3076575"/>
              <a:chExt cx="1733550" cy="1057275"/>
            </a:xfrm>
          </p:grpSpPr>
          <p:sp>
            <p:nvSpPr>
              <p:cNvPr id="37" name="Line 37"/>
              <p:cNvSpPr/>
              <p:nvPr/>
            </p:nvSpPr>
            <p:spPr>
              <a:xfrm>
                <a:off x="8201025" y="4124325"/>
                <a:ext cx="1733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33550" h="9525">
                    <a:moveTo>
                      <a:pt x="0" y="0"/>
                    </a:moveTo>
                    <a:lnTo>
                      <a:pt x="1733550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  <p:sp>
            <p:nvSpPr>
              <p:cNvPr id="38" name="Line 38"/>
              <p:cNvSpPr/>
              <p:nvPr/>
            </p:nvSpPr>
            <p:spPr>
              <a:xfrm>
                <a:off x="8201025" y="3076575"/>
                <a:ext cx="9525" cy="1047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47750">
                    <a:moveTo>
                      <a:pt x="0" y="0"/>
                    </a:moveTo>
                    <a:lnTo>
                      <a:pt x="0" y="104775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</p:grpSp>
        <p:sp>
          <p:nvSpPr>
            <p:cNvPr id="40" name="Line 40"/>
            <p:cNvSpPr/>
            <p:nvPr/>
          </p:nvSpPr>
          <p:spPr>
            <a:xfrm>
              <a:off x="8201025" y="3076575"/>
              <a:ext cx="1733550" cy="1047750"/>
            </a:xfrm>
            <a:custGeom>
              <a:avLst/>
              <a:gdLst/>
              <a:ahLst/>
              <a:cxnLst/>
              <a:rect l="l" t="t" r="r" b="b"/>
              <a:pathLst>
                <a:path w="1733550" h="1047750">
                  <a:moveTo>
                    <a:pt x="0" y="1047750"/>
                  </a:moveTo>
                  <a:lnTo>
                    <a:pt x="17335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7991475" y="2867025"/>
              <a:ext cx="2152650" cy="1466850"/>
              <a:chOff x="7991475" y="2867025"/>
              <a:chExt cx="2152650" cy="1466850"/>
            </a:xfrm>
          </p:grpSpPr>
          <p:sp>
            <p:nvSpPr>
              <p:cNvPr id="41" name="Ellipse 41"/>
              <p:cNvSpPr/>
              <p:nvPr/>
            </p:nvSpPr>
            <p:spPr>
              <a:xfrm>
                <a:off x="799147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42" name="Ellipse 42"/>
              <p:cNvSpPr/>
              <p:nvPr/>
            </p:nvSpPr>
            <p:spPr>
              <a:xfrm>
                <a:off x="9725025" y="286702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43" name="Ellipse 43"/>
              <p:cNvSpPr/>
              <p:nvPr/>
            </p:nvSpPr>
            <p:spPr>
              <a:xfrm>
                <a:off x="799147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44" name="Ellipse 44"/>
              <p:cNvSpPr/>
              <p:nvPr/>
            </p:nvSpPr>
            <p:spPr>
              <a:xfrm>
                <a:off x="9725025" y="3914775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51" name="Group 51"/>
            <p:cNvGrpSpPr/>
            <p:nvPr/>
          </p:nvGrpSpPr>
          <p:grpSpPr>
            <a:xfrm>
              <a:off x="8005286" y="2934367"/>
              <a:ext cx="2365277" cy="1954244"/>
              <a:chOff x="8005286" y="2934367"/>
              <a:chExt cx="2365277" cy="1954244"/>
            </a:xfrm>
          </p:grpSpPr>
          <p:sp>
            <p:nvSpPr>
              <p:cNvPr id="46" name="TextBox 46"/>
              <p:cNvSpPr/>
              <p:nvPr/>
            </p:nvSpPr>
            <p:spPr>
              <a:xfrm>
                <a:off x="8108442" y="29343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47" name="TextBox 47"/>
              <p:cNvSpPr/>
              <p:nvPr/>
            </p:nvSpPr>
            <p:spPr>
              <a:xfrm>
                <a:off x="9841992" y="29343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48" name="TextBox 48"/>
              <p:cNvSpPr/>
              <p:nvPr/>
            </p:nvSpPr>
            <p:spPr>
              <a:xfrm>
                <a:off x="8108442" y="39821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49" name="TextBox 49"/>
              <p:cNvSpPr/>
              <p:nvPr/>
            </p:nvSpPr>
            <p:spPr>
              <a:xfrm>
                <a:off x="9841992" y="39821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50" name="TextBox 50"/>
              <p:cNvSpPr/>
              <p:nvPr/>
            </p:nvSpPr>
            <p:spPr>
              <a:xfrm>
                <a:off x="8005286" y="4458367"/>
                <a:ext cx="2365277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1个分量，权和5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1017556" y="5201317"/>
            <a:ext cx="10477500" cy="875633"/>
            <a:chOff x="1017556" y="5201317"/>
            <a:chExt cx="10477500" cy="875633"/>
          </a:xfrm>
        </p:grpSpPr>
        <p:sp>
          <p:nvSpPr>
            <p:cNvPr id="53" name="body-kruskal-cycle-rule"/>
            <p:cNvSpPr/>
            <p:nvPr/>
          </p:nvSpPr>
          <p:spPr>
            <a:xfrm>
              <a:off x="1017556" y="520131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接下来两条边的两端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，再加就会成环。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Kruskal 用排序安排先后，用并查集判断这条边能不能连接两个分量。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最小生成树：先排序，再从独立的点开始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每个点开始各自一组；边按权值从小到大处理。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105709"/>
            <a:chOff x="980439" y="2933700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sort(edges.begin(), edges.end(),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[](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auto&amp; a,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auto&amp; b)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a.weight &lt; b.weight;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DSU dsu(n+1);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taken = 0;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total = 0;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038398"/>
          </a:xfrm>
          <a:custGeom>
            <a:avLst/>
            <a:gdLst/>
            <a:ahLst/>
            <a:cxnLst/>
            <a:rect l="l" t="t" r="r" b="b"/>
            <a:pathLst>
              <a:path w="9525" h="2038398">
                <a:moveTo>
                  <a:pt x="0" y="0"/>
                </a:moveTo>
                <a:lnTo>
                  <a:pt x="0" y="203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34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57848"/>
            <a:ext cx="10202418" cy="410718"/>
            <a:chOff x="979932" y="5257848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5784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5784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DSU 支持查根和合并；unite 只有在两端原本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组时才返回 true。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最小生成树：成功合并才留下这条边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u、v 如果早已相通，再接一条边就会成环。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e : edges)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(dsu.unite(e.u,e.v))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total += e.weight;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(++taken == n-1) break;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循环结束，taken=n−1 才输出 total，否则输出 orz。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每次合并少一个分量，从 n 个分量变成 1 个，需要 n−1 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11-1 最小生成树：合并成功才计费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48567"/>
            <a:ext cx="10477500" cy="430244"/>
            <a:chOff x="1017556" y="2248567"/>
            <a:chExt cx="10477500" cy="430244"/>
          </a:xfrm>
        </p:grpSpPr>
        <p:sp>
          <p:nvSpPr>
            <p:cNvPr id="7" name="body-sort-before-loop"/>
            <p:cNvSpPr/>
            <p:nvPr/>
          </p:nvSpPr>
          <p:spPr>
            <a:xfrm>
              <a:off x="1017556" y="2248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边已按 weight 从小到大排好；unite 成功，表示两个分量真的连起来了。</a:t>
              </a:r>
            </a:p>
          </p:txBody>
        </p:sp>
      </p:grpSp>
      <p:sp>
        <p:nvSpPr>
          <p:cNvPr id="11" name="textbox-kruskal-code"/>
          <p:cNvSpPr/>
          <p:nvPr/>
        </p:nvSpPr>
        <p:spPr>
          <a:xfrm>
            <a:off x="981075" y="2745613"/>
            <a:ext cx="10287000" cy="1954273"/>
          </a:xfrm>
          <a:prstGeom prst="roundRect">
            <a:avLst>
              <a:gd name="adj" fmla="val 461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DSU dsu(n+1);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taken=0; ll total=0;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(auto e:edges)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(dsu.unite(e.u,e.v)){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total+=e.weight;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(++taken==n-1) break;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(taken!=n-1)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&lt;&lt;"orz\n";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else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&lt;&lt;total&lt;&lt;'\n';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56" y="5410867"/>
            <a:ext cx="10477500" cy="820769"/>
            <a:chOff x="1017556" y="5410867"/>
            <a:chExt cx="10477500" cy="820769"/>
          </a:xfrm>
        </p:grpSpPr>
        <p:sp>
          <p:nvSpPr>
            <p:cNvPr id="12" name="body-kruskal-stopping-rule"/>
            <p:cNvSpPr/>
            <p:nvPr/>
          </p:nvSpPr>
          <p:spPr>
            <a:xfrm>
              <a:off x="1017556" y="5410867"/>
              <a:ext cx="10477500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每次成功合并少一个分量；选够 n−1 条边，就得到一棵生成树。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并查集要查两端是否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，光记“这个点出现过”可不够。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66775" y="274561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Prim 与 Kruskal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三种写法，按图的存储方式来选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15242"/>
            <a:ext cx="10477500" cy="839819"/>
            <a:chOff x="1017556" y="2315242"/>
            <a:chExt cx="10477500" cy="839819"/>
          </a:xfrm>
        </p:grpSpPr>
        <p:sp>
          <p:nvSpPr>
            <p:cNvPr id="7" name="body-dense-graph-choice"/>
            <p:cNvSpPr/>
            <p:nvPr/>
          </p:nvSpPr>
          <p:spPr>
            <a:xfrm>
              <a:off x="1017556" y="23152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朴素 Prim：每轮扫描未加入的点，时间 O(n²+m)。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图以矩阵给出时，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扫描很方便。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15367"/>
            <a:ext cx="10477500" cy="839819"/>
            <a:chOff x="1017556" y="3315367"/>
            <a:chExt cx="10477500" cy="839819"/>
          </a:xfrm>
        </p:grpSpPr>
        <p:sp>
          <p:nvSpPr>
            <p:cNvPr id="9" name="body-sparse-graph-choice"/>
            <p:cNvSpPr/>
            <p:nvPr/>
          </p:nvSpPr>
          <p:spPr>
            <a:xfrm>
              <a:off x="1017556" y="33153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 Prim：用小根堆保存候选，省去反复扫描所有点。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本课懒删除写法为 O(n+m log m)，简单图常写 O(m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56" y="4315492"/>
            <a:ext cx="10477500" cy="839819"/>
            <a:chOff x="1017556" y="4315492"/>
            <a:chExt cx="10477500" cy="839819"/>
          </a:xfrm>
        </p:grpSpPr>
        <p:sp>
          <p:nvSpPr>
            <p:cNvPr id="11" name="body-edge-list-choice"/>
            <p:cNvSpPr/>
            <p:nvPr/>
          </p:nvSpPr>
          <p:spPr>
            <a:xfrm>
              <a:off x="1017556" y="43154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Kruskal：边表排序，再用并查集合并，时间 O(m log 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每条边只需检查能否连接两个分量。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56" y="5315617"/>
            <a:ext cx="10477500" cy="830294"/>
            <a:chOff x="1017556" y="5315617"/>
            <a:chExt cx="10477500" cy="830294"/>
          </a:xfrm>
        </p:grpSpPr>
        <p:sp>
          <p:nvSpPr>
            <p:cNvPr id="13" name="body-common-boundaries"/>
            <p:cNvSpPr/>
            <p:nvPr/>
          </p:nvSpPr>
          <p:spPr>
            <a:xfrm>
              <a:off x="1017556" y="531561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long long；重边照常比较，自环不能连接两个分量。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就没有生成树；边权相等时，最优方案可能有好几种。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模拟练习：看清 dis 与连通性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4 点 5 边图，点 1、2 已接通。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接下来选 3 还是 4？② dis[3]=2，表示从 1 到 3 走 2 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两组内部都有边，能否据此判断全图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选点 4，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 更低。② 不是，2 是接入边费；树路长为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不能，还要有边把两组接起来。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要把 B 种礼物各买一件，每件原价都是 A。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买过 i 后，可以按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Kij 买 j；若有多种买法，就挑便宜的，求买齐的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输入：A、B；再输入 B×B 的对称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矩阵，对角为 0。</a:t>
              </a:r>
              <a:br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 表示没有优惠，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也可能大于 A。输出最低费用。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1≤B≤500；0≤A、Kij≤1000。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667500" y="3105150"/>
            <a:ext cx="4476750" cy="1833562"/>
            <a:chOff x="6667500" y="3105150"/>
            <a:chExt cx="4476750" cy="1833562"/>
          </a:xfrm>
        </p:grpSpPr>
        <p:sp>
          <p:nvSpPr>
            <p:cNvPr id="18" name="Freeform 18"/>
            <p:cNvSpPr/>
            <p:nvPr/>
          </p:nvSpPr>
          <p:spPr>
            <a:xfrm>
              <a:off x="7477125" y="3352800"/>
              <a:ext cx="1381125" cy="838200"/>
            </a:xfrm>
            <a:custGeom>
              <a:avLst/>
              <a:gdLst/>
              <a:ahLst/>
              <a:cxnLst/>
              <a:rect l="l" t="t" r="r" b="b"/>
              <a:pathLst>
                <a:path w="1381125" h="838200">
                  <a:moveTo>
                    <a:pt x="0" y="838200"/>
                  </a:moveTo>
                  <a:lnTo>
                    <a:pt x="1381125" y="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7943850" y="3571875"/>
              <a:ext cx="533400" cy="366712"/>
              <a:chOff x="7943850" y="3571875"/>
              <a:chExt cx="533400" cy="366712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953375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953375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8858250" y="3352800"/>
              <a:ext cx="1571625" cy="838200"/>
            </a:xfrm>
            <a:custGeom>
              <a:avLst/>
              <a:gdLst/>
              <a:ahLst/>
              <a:cxnLst/>
              <a:rect l="l" t="t" r="r" b="b"/>
              <a:pathLst>
                <a:path w="1571625" h="838200">
                  <a:moveTo>
                    <a:pt x="0" y="0"/>
                  </a:moveTo>
                  <a:lnTo>
                    <a:pt x="1571625" y="83820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9705975" y="3571875"/>
              <a:ext cx="533400" cy="366712"/>
              <a:chOff x="9705975" y="3571875"/>
              <a:chExt cx="533400" cy="366712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715500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9715500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6" name="Ellipse 26"/>
            <p:cNvSpPr/>
            <p:nvPr/>
          </p:nvSpPr>
          <p:spPr>
            <a:xfrm>
              <a:off x="7229475" y="3943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7239000" y="4038600"/>
              <a:ext cx="476250" cy="381381"/>
              <a:chOff x="7239000" y="4038600"/>
              <a:chExt cx="476250" cy="381381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723900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723900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0" name="Ellipse 30"/>
            <p:cNvSpPr/>
            <p:nvPr/>
          </p:nvSpPr>
          <p:spPr>
            <a:xfrm>
              <a:off x="8610600" y="31051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8620125" y="3200400"/>
              <a:ext cx="476250" cy="381381"/>
              <a:chOff x="8620125" y="3200400"/>
              <a:chExt cx="476250" cy="3813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620125" y="32004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8620125" y="32004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4" name="Ellipse 34"/>
            <p:cNvSpPr/>
            <p:nvPr/>
          </p:nvSpPr>
          <p:spPr>
            <a:xfrm>
              <a:off x="10182225" y="3943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10191750" y="4038600"/>
              <a:ext cx="476250" cy="381381"/>
              <a:chOff x="10191750" y="4038600"/>
              <a:chExt cx="476250" cy="381381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19175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019175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667500" y="4572000"/>
              <a:ext cx="4476750" cy="366712"/>
              <a:chOff x="6667500" y="4572000"/>
              <a:chExt cx="4476750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先原价买 2：3 元</a:t>
                </a:r>
              </a:p>
            </p:txBody>
          </p:sp>
        </p:grpSp>
      </p:grpSp>
      <p:sp>
        <p:nvSpPr>
          <p:cNvPr id="42" name="Freeform 4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5" name="Group 45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43" name="Rectangle 43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先原价买礼物 2 花 3，再借它的优惠各花 2 买下礼物 1、3，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只求最小费用的算法，怎样解决买礼物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前面一条边就是一条线路。现在换成购物，难点变成：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一件礼物可能有好几种付款方式。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按原价买，可以随时进行；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按优惠价买，必须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买过提供优惠的那件礼物。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先用三件礼物算一次购买顺序，再把每次付款画成一条边。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买礼物：买过一件，就有新优惠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93756" y="2239042"/>
            <a:ext cx="4033361" cy="2620994"/>
            <a:chOff x="1093756" y="2239042"/>
            <a:chExt cx="4033361" cy="2620994"/>
          </a:xfrm>
        </p:grpSpPr>
        <p:sp>
          <p:nvSpPr>
            <p:cNvPr id="7" name="TextBox 7"/>
            <p:cNvSpPr/>
            <p:nvPr/>
          </p:nvSpPr>
          <p:spPr>
            <a:xfrm>
              <a:off x="1093756" y="2239042"/>
              <a:ext cx="3500342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例如：3 件礼物，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每件原价 8 元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543050" y="3095625"/>
              <a:ext cx="3238500" cy="1190625"/>
              <a:chOff x="1543050" y="3095625"/>
              <a:chExt cx="3238500" cy="119062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543050" y="3095625"/>
                <a:ext cx="1619250" cy="118110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181100">
                    <a:moveTo>
                      <a:pt x="0" y="1181100"/>
                    </a:moveTo>
                    <a:lnTo>
                      <a:pt x="161925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162300" y="3095625"/>
                <a:ext cx="1619250" cy="1181100"/>
              </a:xfrm>
              <a:custGeom>
                <a:avLst/>
                <a:gdLst/>
                <a:ahLst/>
                <a:cxnLst/>
                <a:rect l="l" t="t" r="r" b="b"/>
                <a:pathLst>
                  <a:path w="1619250" h="1181100">
                    <a:moveTo>
                      <a:pt x="0" y="0"/>
                    </a:moveTo>
                    <a:lnTo>
                      <a:pt x="1619250" y="11811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543050" y="4276725"/>
                <a:ext cx="3238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238500" h="9525">
                    <a:moveTo>
                      <a:pt x="0" y="0"/>
                    </a:moveTo>
                    <a:lnTo>
                      <a:pt x="32385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304925" y="2857500"/>
              <a:ext cx="3714750" cy="1657350"/>
              <a:chOff x="1304925" y="2857500"/>
              <a:chExt cx="3714750" cy="165735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1304925" y="403860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924175" y="285750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543425" y="403860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450467" y="2953417"/>
              <a:ext cx="3676650" cy="1906619"/>
              <a:chOff x="1450467" y="2953417"/>
              <a:chExt cx="3676650" cy="1906619"/>
            </a:xfrm>
          </p:grpSpPr>
          <p:sp>
            <p:nvSpPr>
              <p:cNvPr id="16" name="TextBox 16"/>
              <p:cNvSpPr/>
              <p:nvPr/>
            </p:nvSpPr>
            <p:spPr>
              <a:xfrm>
                <a:off x="1450467" y="41345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3069717" y="2953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4688967" y="41345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19" name="TextBox 19"/>
              <p:cNvSpPr/>
              <p:nvPr/>
            </p:nvSpPr>
            <p:spPr>
              <a:xfrm>
                <a:off x="1993392" y="32772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4193667" y="32772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3069717" y="44297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9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6180106" y="2267617"/>
            <a:ext cx="5116544" cy="2694908"/>
            <a:chOff x="6180106" y="2267617"/>
            <a:chExt cx="5116544" cy="2694908"/>
          </a:xfrm>
        </p:grpSpPr>
        <p:grpSp>
          <p:nvGrpSpPr>
            <p:cNvPr id="42" name="Group 42"/>
            <p:cNvGrpSpPr/>
            <p:nvPr/>
          </p:nvGrpSpPr>
          <p:grpSpPr>
            <a:xfrm>
              <a:off x="6168931" y="2267617"/>
              <a:ext cx="5127719" cy="2694908"/>
              <a:chOff x="6168931" y="2267617"/>
              <a:chExt cx="5127719" cy="269490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6180106" y="2267617"/>
                <a:ext cx="5116544" cy="2694908"/>
              </a:xfrm>
              <a:custGeom>
                <a:avLst/>
                <a:gdLst/>
                <a:ahLst/>
                <a:cxnLst/>
                <a:rect l="l" t="t" r="r" b="b"/>
                <a:pathLst>
                  <a:path w="5116544" h="2694908">
                    <a:moveTo>
                      <a:pt x="0" y="0"/>
                    </a:moveTo>
                    <a:lnTo>
                      <a:pt x="5116544" y="0"/>
                    </a:lnTo>
                    <a:lnTo>
                      <a:pt x="5116544" y="2694908"/>
                    </a:lnTo>
                    <a:lnTo>
                      <a:pt x="0" y="269490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6180106" y="2267617"/>
                <a:ext cx="5116544" cy="26949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原价买礼物 1：8 元。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买过 1，礼物 2 可优惠到 3 元。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买过 2，礼物 3 可优惠到 4 元。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这样买齐，一共花 8+3+4=15 元。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1017556" y="5277517"/>
            <a:ext cx="10477500" cy="839819"/>
            <a:chOff x="1017556" y="5277517"/>
            <a:chExt cx="10477500" cy="839819"/>
          </a:xfrm>
        </p:grpSpPr>
        <p:sp>
          <p:nvSpPr>
            <p:cNvPr id="26" name="body-gift-two-ways"/>
            <p:cNvSpPr/>
            <p:nvPr/>
          </p:nvSpPr>
          <p:spPr>
            <a:xfrm>
              <a:off x="1017556" y="52775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每件礼物都可以原价买，也可以借助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买到的礼物使用优惠。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 表示没有优惠；优惠价也可能比原价贵，别看见优惠就选。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买礼物：原价购买也画成一条边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143000" y="2419350"/>
            <a:ext cx="4022217" cy="2535936"/>
            <a:chOff x="1143000" y="2419350"/>
            <a:chExt cx="4022217" cy="2535936"/>
          </a:xfrm>
        </p:grpSpPr>
        <p:grpSp>
          <p:nvGrpSpPr>
            <p:cNvPr id="9" name="Group 9"/>
            <p:cNvGrpSpPr/>
            <p:nvPr/>
          </p:nvGrpSpPr>
          <p:grpSpPr>
            <a:xfrm>
              <a:off x="3105150" y="2667000"/>
              <a:ext cx="1714500" cy="2000250"/>
              <a:chOff x="3105150" y="2667000"/>
              <a:chExt cx="1714500" cy="2000250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3105150" y="2667000"/>
                <a:ext cx="9525" cy="20002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000250">
                    <a:moveTo>
                      <a:pt x="0" y="0"/>
                    </a:moveTo>
                    <a:lnTo>
                      <a:pt x="0" y="2000250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3105150" y="2667000"/>
                <a:ext cx="171450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1343025">
                    <a:moveTo>
                      <a:pt x="0" y="0"/>
                    </a:moveTo>
                    <a:lnTo>
                      <a:pt x="1714500" y="1343025"/>
                    </a:lnTo>
                  </a:path>
                </a:pathLst>
              </a:custGeom>
              <a:noFill/>
              <a:ln w="28575">
                <a:solidFill>
                  <a:srgbClr val="CCD7DD"/>
                </a:solidFill>
                <a:prstDash val="lgDash"/>
              </a:ln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1390650" y="2667000"/>
              <a:ext cx="3429000" cy="2000250"/>
              <a:chOff x="1390650" y="2667000"/>
              <a:chExt cx="3429000" cy="2000250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1390650" y="2667000"/>
                <a:ext cx="171450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1343025">
                    <a:moveTo>
                      <a:pt x="1714500" y="0"/>
                    </a:moveTo>
                    <a:lnTo>
                      <a:pt x="0" y="1343025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390650" y="4010025"/>
                <a:ext cx="1714500" cy="6572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657225">
                    <a:moveTo>
                      <a:pt x="0" y="0"/>
                    </a:moveTo>
                    <a:lnTo>
                      <a:pt x="1714500" y="657225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3105150" y="4010025"/>
                <a:ext cx="1714500" cy="6572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657225">
                    <a:moveTo>
                      <a:pt x="0" y="657225"/>
                    </a:moveTo>
                    <a:lnTo>
                      <a:pt x="1714500" y="0"/>
                    </a:lnTo>
                  </a:path>
                </a:pathLst>
              </a:custGeom>
              <a:noFill/>
              <a:ln w="47625">
                <a:solidFill>
                  <a:schemeClr val="accent2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143000" y="2419350"/>
              <a:ext cx="3924300" cy="2495550"/>
              <a:chOff x="1143000" y="2419350"/>
              <a:chExt cx="3924300" cy="249555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2857500" y="2419350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1143000" y="3762375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2857500" y="4419600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4572000" y="3762375"/>
                <a:ext cx="495300" cy="4953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298067" y="2524792"/>
              <a:ext cx="3867150" cy="2430494"/>
              <a:chOff x="1298067" y="2524792"/>
              <a:chExt cx="3867150" cy="2430494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3012567" y="25247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1298067" y="38678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3012567" y="4525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4727067" y="38678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1860042" y="3020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3269742" y="34963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  <p:sp>
            <p:nvSpPr>
              <p:cNvPr id="25" name="TextBox 25"/>
              <p:cNvSpPr/>
              <p:nvPr/>
            </p:nvSpPr>
            <p:spPr>
              <a:xfrm>
                <a:off x="4193667" y="3020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  <p:sp>
            <p:nvSpPr>
              <p:cNvPr id="26" name="TextBox 26"/>
              <p:cNvSpPr/>
              <p:nvPr/>
            </p:nvSpPr>
            <p:spPr>
              <a:xfrm>
                <a:off x="1993392" y="4391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7" name="TextBox 27"/>
              <p:cNvSpPr/>
              <p:nvPr/>
            </p:nvSpPr>
            <p:spPr>
              <a:xfrm>
                <a:off x="4050792" y="4391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6180106" y="2305717"/>
            <a:ext cx="5116544" cy="1100709"/>
            <a:chOff x="6180106" y="2305717"/>
            <a:chExt cx="5116544" cy="1100709"/>
          </a:xfrm>
        </p:grpSpPr>
        <p:sp>
          <p:nvSpPr>
            <p:cNvPr id="30" name="body-virtual-edge-meaning"/>
            <p:cNvSpPr/>
            <p:nvPr/>
          </p:nvSpPr>
          <p:spPr>
            <a:xfrm>
              <a:off x="6180106" y="2305717"/>
              <a:ext cx="5116544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增加一个点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0—i：原价买 i，边权为 A。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i—j：借已买礼物，优惠买另一件。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180106" y="3648742"/>
            <a:ext cx="5116544" cy="1437608"/>
            <a:chOff x="6180106" y="3648742"/>
            <a:chExt cx="5116544" cy="1437608"/>
          </a:xfrm>
        </p:grpSpPr>
        <p:sp>
          <p:nvSpPr>
            <p:cNvPr id="32" name="body-multiple-original-purchases"/>
            <p:cNvSpPr/>
            <p:nvPr/>
          </p:nvSpPr>
          <p:spPr>
            <a:xfrm>
              <a:off x="6180106" y="3648742"/>
              <a:ext cx="5116544" cy="1437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现在要让 0 和所有礼物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可以连好几条边，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表示有几件礼物按原价买。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17556" y="5306092"/>
            <a:ext cx="10477500" cy="830294"/>
            <a:chOff x="1017556" y="5306092"/>
            <a:chExt cx="10477500" cy="830294"/>
          </a:xfrm>
        </p:grpSpPr>
        <p:sp>
          <p:nvSpPr>
            <p:cNvPr id="34" name="body-gift-model-result"/>
            <p:cNvSpPr/>
            <p:nvPr/>
          </p:nvSpPr>
          <p:spPr>
            <a:xfrm>
              <a:off x="1017556" y="530609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图中选 0—1、1—2、2—3，仍然花 8+3+4=15 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没有合适优惠时，就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 0 号边，按原价购买。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买礼物：买的顺序能对上树吗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15242"/>
            <a:ext cx="10477500" cy="1361408"/>
            <a:chOff x="1017556" y="2315242"/>
            <a:chExt cx="10477500" cy="1361408"/>
          </a:xfrm>
        </p:grpSpPr>
        <p:grpSp>
          <p:nvGrpSpPr>
            <p:cNvPr id="12" name="Group 12"/>
            <p:cNvGrpSpPr/>
            <p:nvPr/>
          </p:nvGrpSpPr>
          <p:grpSpPr>
            <a:xfrm>
              <a:off x="1006381" y="2315242"/>
              <a:ext cx="10488675" cy="1361408"/>
              <a:chOff x="1006381" y="2315242"/>
              <a:chExt cx="10488675" cy="136140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017556" y="2315242"/>
                <a:ext cx="10477500" cy="1361408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361408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361408"/>
                    </a:lnTo>
                    <a:lnTo>
                      <a:pt x="0" y="136140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17556" y="2315242"/>
                <a:ext cx="10477500" cy="13614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从购买顺序画树：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原价买的礼物指向 0；优惠买的礼物指向提供优惠的早先礼物。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沿着这些关系总会回到 0，而且不会成环。</a:t>
                </a:r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017556" y="3934492"/>
            <a:ext cx="10477500" cy="1342358"/>
            <a:chOff x="1017556" y="3934492"/>
            <a:chExt cx="10477500" cy="1342358"/>
          </a:xfrm>
        </p:grpSpPr>
        <p:grpSp>
          <p:nvGrpSpPr>
            <p:cNvPr id="16" name="Group 16"/>
            <p:cNvGrpSpPr/>
            <p:nvPr/>
          </p:nvGrpSpPr>
          <p:grpSpPr>
            <a:xfrm>
              <a:off x="1006381" y="3934492"/>
              <a:ext cx="10488675" cy="1342358"/>
              <a:chOff x="1006381" y="3934492"/>
              <a:chExt cx="10488675" cy="134235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017556" y="3934492"/>
                <a:ext cx="10477500" cy="1342358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342358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342358"/>
                    </a:lnTo>
                    <a:lnTo>
                      <a:pt x="0" y="134235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1017556" y="3934492"/>
                <a:ext cx="10477500" cy="1342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从树还原购买顺序：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 0 设为根，先买父亲，再买孩子。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每次付款都对应一条父边，费用与边权相同。</a:t>
                </a:r>
              </a:p>
            </p:txBody>
          </p:sp>
        </p:grpSp>
      </p:grpSp>
      <p:sp>
        <p:nvSpPr>
          <p:cNvPr id="13" name="textbox-model-equivalence"/>
          <p:cNvSpPr/>
          <p:nvPr/>
        </p:nvSpPr>
        <p:spPr>
          <a:xfrm>
            <a:off x="990600" y="5457825"/>
            <a:ext cx="10477500" cy="638175"/>
          </a:xfrm>
          <a:prstGeom prst="roundRect">
            <a:avLst>
              <a:gd name="adj" fmla="val 1791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合法购买顺序能画成同费用的树，树也能还原成购买顺序；因此可以求 MST。</a:t>
            </a:r>
          </a:p>
        </p:txBody>
      </p:sp>
      <p:sp>
        <p:nvSpPr>
          <p:cNvPr id="18" name="Freeform 18"/>
          <p:cNvSpPr/>
          <p:nvPr/>
        </p:nvSpPr>
        <p:spPr>
          <a:xfrm>
            <a:off x="990600" y="53340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买礼物：给每件礼物一个可用报价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 n 就是礼物件数 B，下标从 0 到 n−1，原价记为 originalPrice。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vector&lt;ll&gt; cheapest(n, originalPrice);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&gt; selected(n,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answer = 0;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这相当于虚拟点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接通，每件都能按原价买。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每轮扫描未买礼物，找出 cheapest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u，再买下它。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买礼物：买过 u，就能使用它的优惠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接入 u 只付当前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；接着更新所有尚未买的礼物。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selected[u]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+= cheapest[u];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v=0; v&lt;n; ++v)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(!selected[v] &amp;&amp; discount[u][v]!=0)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cheapest[v] = min(cheapest[v], discount[u][v]);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只有非零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才是有效优惠；即使有优惠，也要和原有价格比较。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重复 n 轮就买齐，最后输出 answer。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虚拟点建模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11-2 买礼物：每件先按原价报价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29517"/>
            <a:ext cx="10477500" cy="430244"/>
            <a:chOff x="1017556" y="2229517"/>
            <a:chExt cx="10477500" cy="430244"/>
          </a:xfrm>
        </p:grpSpPr>
        <p:sp>
          <p:nvSpPr>
            <p:cNvPr id="7" name="body-virtual-initialization"/>
            <p:cNvSpPr/>
            <p:nvPr/>
          </p:nvSpPr>
          <p:spPr>
            <a:xfrm>
              <a:off x="1017556" y="2229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把点 0 看作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加入；cheapest[v] 记录当前买到礼物 v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价格。</a:t>
              </a:r>
            </a:p>
          </p:txBody>
        </p:sp>
      </p:grpSp>
      <p:sp>
        <p:nvSpPr>
          <p:cNvPr id="11" name="textbox-gift-prim-code"/>
          <p:cNvSpPr/>
          <p:nvPr/>
        </p:nvSpPr>
        <p:spPr>
          <a:xfrm>
            <a:off x="981075" y="2717038"/>
            <a:ext cx="10287000" cy="1688878"/>
          </a:xfrm>
          <a:prstGeom prst="roundRect">
            <a:avLst>
              <a:gd name="adj" fmla="val 538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vector&lt;ll&gt; cheapest(n,originalPrice);</a:t>
            </a:r>
            <a:br/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每轮先找未选点中cheapest最小的u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selected[u]=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true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 answer+=cheapest[u];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v=0;v&lt;n;++v)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(!selected[v]&amp;&amp;discount[u][v]!=0)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cheapest[v]=min(cheapest[v],discount[u][v]);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56" y="5067967"/>
            <a:ext cx="10477500" cy="1008983"/>
            <a:chOff x="1017556" y="5067967"/>
            <a:chExt cx="10477500" cy="1008983"/>
          </a:xfrm>
        </p:grpSpPr>
        <p:sp>
          <p:nvSpPr>
            <p:cNvPr id="12" name="body-gift-key-values"/>
            <p:cNvSpPr/>
            <p:nvPr/>
          </p:nvSpPr>
          <p:spPr>
            <a:xfrm>
              <a:off x="1017556" y="5067967"/>
              <a:ext cx="10477500" cy="1008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初值为 8、8、8；买过 1，剩余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变成 3、8；买过 2，最后一件降到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 B 轮，时间 O(B²)；优惠矩阵占 O(B²)，额外数组占 O(B)。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66775" y="2717038"/>
            <a:ext cx="9525" cy="1592370"/>
          </a:xfrm>
          <a:custGeom>
            <a:avLst/>
            <a:gdLst/>
            <a:ahLst/>
            <a:cxnLst/>
            <a:rect l="l" t="t" r="r" b="b"/>
            <a:pathLst>
              <a:path w="9525" h="1592370">
                <a:moveTo>
                  <a:pt x="0" y="0"/>
                </a:moveTo>
                <a:lnTo>
                  <a:pt x="0" y="159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模拟练习：优惠并不等于一定便宜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三件礼物原价都是 8 元；1—2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3，2—3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4，1—3 报价 9。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买下 1 后，2、3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分别是多少？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 1—3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改成 0，又是什么意思？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是 3、8：礼物 3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原价买，比优惠价 9 更便宜。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改为 0 表示没有这项优惠，礼物 3 的原价接法仍然保留。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 n×n 的点对距离矩阵。判断是否存在只含这 n 个顶点、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边权均为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正整数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的树，使树上每对点的路径长度都与矩阵一致。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输入：n，接着 n 行，每行 n 个距离 dij。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输出：存在这样的树就输出 YES，否则输出 NO；不能增加额外顶点。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1≤n≤2000；0≤dij≤10⁹。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2 0 9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7 9 0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YES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667500" y="3086100"/>
            <a:ext cx="4476750" cy="1852612"/>
            <a:chOff x="6667500" y="3086100"/>
            <a:chExt cx="4476750" cy="1852612"/>
          </a:xfrm>
        </p:grpSpPr>
        <p:sp>
          <p:nvSpPr>
            <p:cNvPr id="18" name="Freeform 18"/>
            <p:cNvSpPr/>
            <p:nvPr/>
          </p:nvSpPr>
          <p:spPr>
            <a:xfrm>
              <a:off x="7477125" y="3333750"/>
              <a:ext cx="1381125" cy="857250"/>
            </a:xfrm>
            <a:custGeom>
              <a:avLst/>
              <a:gdLst/>
              <a:ahLst/>
              <a:cxnLst/>
              <a:rect l="l" t="t" r="r" b="b"/>
              <a:pathLst>
                <a:path w="1381125" h="857250">
                  <a:moveTo>
                    <a:pt x="1381125" y="0"/>
                  </a:moveTo>
                  <a:lnTo>
                    <a:pt x="0" y="85725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7943850" y="3571875"/>
              <a:ext cx="533400" cy="366712"/>
              <a:chOff x="7943850" y="3571875"/>
              <a:chExt cx="533400" cy="366712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953375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953375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8858250" y="3333750"/>
              <a:ext cx="1571625" cy="857250"/>
            </a:xfrm>
            <a:custGeom>
              <a:avLst/>
              <a:gdLst/>
              <a:ahLst/>
              <a:cxnLst/>
              <a:rect l="l" t="t" r="r" b="b"/>
              <a:pathLst>
                <a:path w="1571625" h="857250">
                  <a:moveTo>
                    <a:pt x="0" y="0"/>
                  </a:moveTo>
                  <a:lnTo>
                    <a:pt x="1571625" y="85725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9705975" y="3571875"/>
              <a:ext cx="533400" cy="366712"/>
              <a:chOff x="9705975" y="3571875"/>
              <a:chExt cx="533400" cy="366712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715500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9715500" y="357187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sp>
          <p:nvSpPr>
            <p:cNvPr id="26" name="Ellipse 26"/>
            <p:cNvSpPr/>
            <p:nvPr/>
          </p:nvSpPr>
          <p:spPr>
            <a:xfrm>
              <a:off x="8610600" y="308610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8620125" y="3181350"/>
              <a:ext cx="476250" cy="381381"/>
              <a:chOff x="8620125" y="3181350"/>
              <a:chExt cx="476250" cy="381381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8620125" y="31813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8620125" y="31813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0" name="Ellipse 30"/>
            <p:cNvSpPr/>
            <p:nvPr/>
          </p:nvSpPr>
          <p:spPr>
            <a:xfrm>
              <a:off x="7229475" y="3943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7239000" y="4038600"/>
              <a:ext cx="476250" cy="381381"/>
              <a:chOff x="7239000" y="4038600"/>
              <a:chExt cx="476250" cy="3813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23900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23900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4" name="Ellipse 34"/>
            <p:cNvSpPr/>
            <p:nvPr/>
          </p:nvSpPr>
          <p:spPr>
            <a:xfrm>
              <a:off x="10182225" y="3943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10191750" y="4038600"/>
              <a:ext cx="476250" cy="381381"/>
              <a:chOff x="10191750" y="4038600"/>
              <a:chExt cx="476250" cy="381381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19175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0191750" y="4038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667500" y="4572000"/>
              <a:ext cx="4476750" cy="366712"/>
              <a:chOff x="6667500" y="4572000"/>
              <a:chExt cx="4476750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 到 3：2+7=9</a:t>
                </a:r>
              </a:p>
            </p:txBody>
          </p:sp>
        </p:grpSp>
      </p:grpSp>
      <p:sp>
        <p:nvSpPr>
          <p:cNvPr id="42" name="Freeform 4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5" name="Group 45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43" name="Rectangle 43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用边 1—2（权 2）和 1—3（权 7）建树，2 到 3 为 9，符合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距离。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树距离矩阵：这些距离能对上吗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39042"/>
            <a:ext cx="10477500" cy="430244"/>
            <a:chOff x="1017556" y="2239042"/>
            <a:chExt cx="10477500" cy="430244"/>
          </a:xfrm>
        </p:grpSpPr>
        <p:sp>
          <p:nvSpPr>
            <p:cNvPr id="7" name="body-tree-metric-task"/>
            <p:cNvSpPr/>
            <p:nvPr/>
          </p:nvSpPr>
          <p:spPr>
            <a:xfrm>
              <a:off x="1017556" y="2239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要找的是只含这 n 个点的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正权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树；矩阵记录点对距离，不是原树的边。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2981992"/>
            <a:ext cx="5021294" cy="1725644"/>
            <a:chOff x="1017556" y="2981992"/>
            <a:chExt cx="5021294" cy="1725644"/>
          </a:xfrm>
        </p:grpSpPr>
        <p:grpSp>
          <p:nvGrpSpPr>
            <p:cNvPr id="31" name="Group 31"/>
            <p:cNvGrpSpPr/>
            <p:nvPr/>
          </p:nvGrpSpPr>
          <p:grpSpPr>
            <a:xfrm>
              <a:off x="1006381" y="2981992"/>
              <a:ext cx="5032469" cy="1725644"/>
              <a:chOff x="1006381" y="2981992"/>
              <a:chExt cx="5032469" cy="172564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1017556" y="2981992"/>
                <a:ext cx="5021294" cy="1725644"/>
              </a:xfrm>
              <a:custGeom>
                <a:avLst/>
                <a:gdLst/>
                <a:ahLst/>
                <a:cxnLst/>
                <a:rect l="l" t="t" r="r" b="b"/>
                <a:pathLst>
                  <a:path w="5021294" h="1725644">
                    <a:moveTo>
                      <a:pt x="0" y="0"/>
                    </a:moveTo>
                    <a:lnTo>
                      <a:pt x="5021294" y="0"/>
                    </a:lnTo>
                    <a:lnTo>
                      <a:pt x="5021294" y="1725644"/>
                    </a:lnTo>
                    <a:lnTo>
                      <a:pt x="0" y="172564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1017556" y="2981992"/>
                <a:ext cx="5021294" cy="17256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先查：自己到自己的距离是 0；</a:t>
                </a:r>
                <a:br/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不同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点距离为正；正反距离相等。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不过，这些条件都满足，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也可能无解。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7105650" y="2914650"/>
            <a:ext cx="3069717" cy="1916811"/>
            <a:chOff x="7105650" y="2914650"/>
            <a:chExt cx="3069717" cy="1916811"/>
          </a:xfrm>
        </p:grpSpPr>
        <p:grpSp>
          <p:nvGrpSpPr>
            <p:cNvPr id="14" name="Group 14"/>
            <p:cNvGrpSpPr/>
            <p:nvPr/>
          </p:nvGrpSpPr>
          <p:grpSpPr>
            <a:xfrm>
              <a:off x="7315200" y="3124200"/>
              <a:ext cx="2514600" cy="1171575"/>
              <a:chOff x="7315200" y="3124200"/>
              <a:chExt cx="2514600" cy="1171575"/>
            </a:xfrm>
          </p:grpSpPr>
          <p:sp>
            <p:nvSpPr>
              <p:cNvPr id="11" name="Line 11"/>
              <p:cNvSpPr/>
              <p:nvPr/>
            </p:nvSpPr>
            <p:spPr>
              <a:xfrm>
                <a:off x="7315200" y="3124200"/>
                <a:ext cx="1257300" cy="1162050"/>
              </a:xfrm>
              <a:custGeom>
                <a:avLst/>
                <a:gdLst/>
                <a:ahLst/>
                <a:cxnLst/>
                <a:rect l="l" t="t" r="r" b="b"/>
                <a:pathLst>
                  <a:path w="1257300" h="1162050">
                    <a:moveTo>
                      <a:pt x="1257300" y="0"/>
                    </a:moveTo>
                    <a:lnTo>
                      <a:pt x="0" y="116205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8572500" y="3124200"/>
                <a:ext cx="1257300" cy="1162050"/>
              </a:xfrm>
              <a:custGeom>
                <a:avLst/>
                <a:gdLst/>
                <a:ahLst/>
                <a:cxnLst/>
                <a:rect l="l" t="t" r="r" b="b"/>
                <a:pathLst>
                  <a:path w="1257300" h="1162050">
                    <a:moveTo>
                      <a:pt x="0" y="0"/>
                    </a:moveTo>
                    <a:lnTo>
                      <a:pt x="1257300" y="116205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7315200" y="4286250"/>
                <a:ext cx="2514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14600" h="9525">
                    <a:moveTo>
                      <a:pt x="0" y="0"/>
                    </a:moveTo>
                    <a:lnTo>
                      <a:pt x="251460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7105650" y="2914650"/>
              <a:ext cx="2933700" cy="1581150"/>
              <a:chOff x="7105650" y="2914650"/>
              <a:chExt cx="2933700" cy="1581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8362950" y="29146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7105650" y="407670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9620250" y="407670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7222617" y="2981992"/>
              <a:ext cx="2952750" cy="1849469"/>
              <a:chOff x="7222617" y="2981992"/>
              <a:chExt cx="2952750" cy="1849469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8479917" y="29819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7222617" y="4144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9737217" y="4144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7641717" y="3382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9318117" y="33820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8479917" y="4401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1017556" y="5277517"/>
            <a:ext cx="10477500" cy="839819"/>
            <a:chOff x="1017556" y="5277517"/>
            <a:chExt cx="10477500" cy="839819"/>
          </a:xfrm>
        </p:grpSpPr>
        <p:sp>
          <p:nvSpPr>
            <p:cNvPr id="27" name="body-no-hidden-center"/>
            <p:cNvSpPr/>
            <p:nvPr/>
          </p:nvSpPr>
          <p:spPr>
            <a:xfrm>
              <a:off x="1017556" y="52775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例如：三个点两两距离都是 2。只用三个点建树，要留两条边。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两条边都是 2，剩下一对就应相距 4，和给出的 2 冲突。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树距离矩阵：先造候选，再全面核对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把矩阵中每对点的距离暂时当作一条边权，就得到一张完全图；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这些边未必是原树的边。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d12=2、d23=3、d13=5。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完全图有三条边，MST 会留下 1—2 和 2—3；两段相加正好解释距离 5。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若原树存在，这样做总能还原它吗？下面从原树的一条边出发证明。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树距离矩阵：原树为什么能找回来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095375" y="2277142"/>
            <a:ext cx="4705350" cy="2380583"/>
            <a:chOff x="1095375" y="2277142"/>
            <a:chExt cx="4705350" cy="2380583"/>
          </a:xfrm>
        </p:grpSpPr>
        <p:sp>
          <p:nvSpPr>
            <p:cNvPr id="7" name="Rectangle 7"/>
            <p:cNvSpPr/>
            <p:nvPr/>
          </p:nvSpPr>
          <p:spPr>
            <a:xfrm>
              <a:off x="1095375" y="2647950"/>
              <a:ext cx="1990725" cy="2009775"/>
            </a:xfrm>
            <a:prstGeom prst="roundRect">
              <a:avLst>
                <a:gd name="adj" fmla="val 574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67125" y="2647950"/>
              <a:ext cx="2133600" cy="2009775"/>
            </a:xfrm>
            <a:prstGeom prst="roundRect">
              <a:avLst>
                <a:gd name="adj" fmla="val 56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/>
            <p:nvPr/>
          </p:nvSpPr>
          <p:spPr>
            <a:xfrm>
              <a:off x="1236631" y="2277142"/>
              <a:ext cx="316899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删原树边e后：A 与 B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438275" y="3629025"/>
              <a:ext cx="3876675" cy="9525"/>
              <a:chOff x="1438275" y="3629025"/>
              <a:chExt cx="3876675" cy="9525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1438275" y="3629025"/>
                <a:ext cx="1295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9525">
                    <a:moveTo>
                      <a:pt x="0" y="0"/>
                    </a:moveTo>
                    <a:lnTo>
                      <a:pt x="12954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4019550" y="3629025"/>
                <a:ext cx="1295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95400" h="9525">
                    <a:moveTo>
                      <a:pt x="0" y="0"/>
                    </a:moveTo>
                    <a:lnTo>
                      <a:pt x="12954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3" name="Line 13"/>
            <p:cNvSpPr/>
            <p:nvPr/>
          </p:nvSpPr>
          <p:spPr>
            <a:xfrm>
              <a:off x="2733675" y="3629025"/>
              <a:ext cx="1285875" cy="9525"/>
            </a:xfrm>
            <a:custGeom>
              <a:avLst/>
              <a:gdLst/>
              <a:ahLst/>
              <a:cxnLst/>
              <a:rect l="l" t="t" r="r" b="b"/>
              <a:pathLst>
                <a:path w="1285875" h="9525">
                  <a:moveTo>
                    <a:pt x="0" y="0"/>
                  </a:moveTo>
                  <a:lnTo>
                    <a:pt x="128587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247775" y="3438525"/>
              <a:ext cx="4257675" cy="381000"/>
              <a:chOff x="1247775" y="3438525"/>
              <a:chExt cx="4257675" cy="38100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1247775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2543175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829050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124450" y="34385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345692" y="3124867"/>
              <a:ext cx="4314825" cy="792194"/>
              <a:chOff x="1345692" y="3124867"/>
              <a:chExt cx="4314825" cy="792194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1345692" y="34868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2641092" y="34868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3926967" y="34868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v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5222367" y="34868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y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1769078" y="3124867"/>
                <a:ext cx="80511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正权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3288792" y="31248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e</a:t>
                </a:r>
              </a:p>
            </p:txBody>
          </p:sp>
          <p:sp>
            <p:nvSpPr>
              <p:cNvPr id="25" name="TextBox 25"/>
              <p:cNvSpPr/>
              <p:nvPr/>
            </p:nvSpPr>
            <p:spPr>
              <a:xfrm>
                <a:off x="4359878" y="3124867"/>
                <a:ext cx="80511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正权</a:t>
                </a:r>
              </a:p>
            </p:txBody>
          </p:sp>
        </p:grpSp>
        <p:sp>
          <p:nvSpPr>
            <p:cNvPr id="27" name="TextBox 27"/>
            <p:cNvSpPr/>
            <p:nvPr/>
          </p:nvSpPr>
          <p:spPr>
            <a:xfrm>
              <a:off x="1341406" y="4153567"/>
              <a:ext cx="297988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x到y还多走了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正权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370606" y="2324767"/>
            <a:ext cx="4906994" cy="2532983"/>
            <a:chOff x="6370606" y="2324767"/>
            <a:chExt cx="4906994" cy="2532983"/>
          </a:xfrm>
        </p:grpSpPr>
        <p:grpSp>
          <p:nvGrpSpPr>
            <p:cNvPr id="52" name="Group 52"/>
            <p:cNvGrpSpPr/>
            <p:nvPr/>
          </p:nvGrpSpPr>
          <p:grpSpPr>
            <a:xfrm>
              <a:off x="6359431" y="2324767"/>
              <a:ext cx="4918169" cy="2532983"/>
              <a:chOff x="6359431" y="2324767"/>
              <a:chExt cx="4918169" cy="2532983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6370606" y="2324767"/>
                <a:ext cx="4906994" cy="2532983"/>
              </a:xfrm>
              <a:custGeom>
                <a:avLst/>
                <a:gdLst/>
                <a:ahLst/>
                <a:cxnLst/>
                <a:rect l="l" t="t" r="r" b="b"/>
                <a:pathLst>
                  <a:path w="4906994" h="2532983">
                    <a:moveTo>
                      <a:pt x="0" y="0"/>
                    </a:moveTo>
                    <a:lnTo>
                      <a:pt x="4906994" y="0"/>
                    </a:lnTo>
                    <a:lnTo>
                      <a:pt x="4906994" y="2532983"/>
                    </a:lnTo>
                    <a:lnTo>
                      <a:pt x="0" y="253298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370606" y="2324767"/>
                <a:ext cx="4906994" cy="25329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假设符合矩阵的原树确实存在。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删掉原树边 e，得到 A、B 两组。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跨组路径都必须经过 e。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 u 到 v 刚好只走 e；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其他路径还要多走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正权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所以 e 是跨组点对中最轻的边。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1017556" y="5248942"/>
            <a:ext cx="10477500" cy="839819"/>
            <a:chOff x="1017556" y="5248942"/>
            <a:chExt cx="10477500" cy="839819"/>
          </a:xfrm>
        </p:grpSpPr>
        <p:sp>
          <p:nvSpPr>
            <p:cNvPr id="31" name="body-tree-reconstruction-result"/>
            <p:cNvSpPr/>
            <p:nvPr/>
          </p:nvSpPr>
          <p:spPr>
            <a:xfrm>
              <a:off x="1017556" y="52489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每条原树边都是对应割上唯一最轻的边，都会被 MST 选中。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因此，以矩阵距离作边权建完全图，它的 MST 就是那棵原树。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树距离矩阵：建出树，还要核对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36606" y="2267617"/>
            <a:ext cx="10477500" cy="1325594"/>
            <a:chOff x="1036606" y="2267617"/>
            <a:chExt cx="10477500" cy="1325594"/>
          </a:xfrm>
        </p:grpSpPr>
        <p:sp>
          <p:nvSpPr>
            <p:cNvPr id="7" name="TextBox 7"/>
            <p:cNvSpPr/>
            <p:nvPr/>
          </p:nvSpPr>
          <p:spPr>
            <a:xfrm>
              <a:off x="1036606" y="2267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例如：d12=2、d23=3，先得到图中的候选树。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2162175" y="3305175"/>
              <a:ext cx="7867650" cy="9525"/>
              <a:chOff x="2162175" y="3305175"/>
              <a:chExt cx="7867650" cy="952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2162175" y="3305175"/>
                <a:ext cx="3933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933825" h="9525">
                    <a:moveTo>
                      <a:pt x="0" y="0"/>
                    </a:moveTo>
                    <a:lnTo>
                      <a:pt x="3933825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6096000" y="3305175"/>
                <a:ext cx="3933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933825" h="9525">
                    <a:moveTo>
                      <a:pt x="0" y="0"/>
                    </a:moveTo>
                    <a:lnTo>
                      <a:pt x="3933825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1924050" y="3067050"/>
              <a:ext cx="8343900" cy="476250"/>
              <a:chOff x="1924050" y="3067050"/>
              <a:chExt cx="8343900" cy="47625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924050" y="306705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5857875" y="306705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9791700" y="3067050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2069592" y="2877217"/>
              <a:ext cx="8305800" cy="715994"/>
              <a:chOff x="2069592" y="2877217"/>
              <a:chExt cx="8305800" cy="715994"/>
            </a:xfrm>
          </p:grpSpPr>
          <p:sp>
            <p:nvSpPr>
              <p:cNvPr id="15" name="TextBox 15"/>
              <p:cNvSpPr/>
              <p:nvPr/>
            </p:nvSpPr>
            <p:spPr>
              <a:xfrm>
                <a:off x="2069592" y="31629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6003417" y="31629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9937242" y="316296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4031742" y="2877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9" name="TextBox 19"/>
              <p:cNvSpPr/>
              <p:nvPr/>
            </p:nvSpPr>
            <p:spPr>
              <a:xfrm>
                <a:off x="7965567" y="2877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1017556" y="4077367"/>
            <a:ext cx="4792694" cy="999458"/>
            <a:chOff x="1017556" y="4077367"/>
            <a:chExt cx="4792694" cy="999458"/>
          </a:xfrm>
        </p:grpSpPr>
        <p:sp>
          <p:nvSpPr>
            <p:cNvPr id="22" name="body-valid-matrix-case"/>
            <p:cNvSpPr/>
            <p:nvPr/>
          </p:nvSpPr>
          <p:spPr>
            <a:xfrm>
              <a:off x="1017556" y="4077367"/>
              <a:ext cx="4792694" cy="999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d13=d31=5，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树上走 2+3=5，能对上。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180106" y="4077367"/>
            <a:ext cx="5116544" cy="999458"/>
            <a:chOff x="6180106" y="4077367"/>
            <a:chExt cx="5116544" cy="999458"/>
          </a:xfrm>
        </p:grpSpPr>
        <p:sp>
          <p:nvSpPr>
            <p:cNvPr id="24" name="body-invalid-matrix-case"/>
            <p:cNvSpPr/>
            <p:nvPr/>
          </p:nvSpPr>
          <p:spPr>
            <a:xfrm>
              <a:off x="6180106" y="4077367"/>
              <a:ext cx="5116544" cy="999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若改为 d13=d31=4，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树上仍要走 5，对不上。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17556" y="5372767"/>
            <a:ext cx="10477500" cy="656558"/>
            <a:chOff x="1017556" y="5372767"/>
            <a:chExt cx="10477500" cy="656558"/>
          </a:xfrm>
        </p:grpSpPr>
        <p:sp>
          <p:nvSpPr>
            <p:cNvPr id="26" name="body-metric-check-conclusion"/>
            <p:cNvSpPr/>
            <p:nvPr/>
          </p:nvSpPr>
          <p:spPr>
            <a:xfrm>
              <a:off x="1017556" y="5372767"/>
              <a:ext cx="10477500" cy="656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这两份数据都会建出同一棵 MST，却只有左边符合距离；所有点对都要核对。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树距离矩阵：报价变低时，也记下接入点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仍用朴素 Prim；dis、used 初始化同前，parent 初值全为 −1。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v=1; v&lt;=n; ++v)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(!used[v] &amp;&amp; distance[u][v]&lt;dis[v])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dis[v] = distance[u][v];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parent[v] = u;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这一轮用矩阵中的 distance[u][v]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报价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。若它更低，就记 parent[v]=u，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以后把 v 接进来时，便知道选的是哪一条边。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树距离矩阵：接入一个点，就存下它的父边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每轮选好 u、设置 used[u]=true 后，把父边加入候选树的邻接表。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(parent[u] != -1)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tree[u].push_back({parent[u],dis[u]});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tree[parent[u]].push_back({u,dis[u]});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起点没有父边，跳过；其他点各存一条接入边。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树是无向的，所以邻接表要在两个方向都登记，接下来才能从任一点遍历。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树距离矩阵：固定一个起点，从距离 0 开始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候选树已建好，valid 初值为 true；让 source 依次取 1..n。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vector&lt;tuple&lt;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,ll&gt;&gt; stack{ {source,-1,0} };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(!stack.empty())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auto [u,p,sum] = stack.back();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stack.pop_back();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核对 u 后，把它的孩子放入栈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三元组依次是当前点、来路上的父亲、从 source 走来的距离。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起点没有父亲，用 −1 标记，距离为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树距离矩阵：走到一个点，就核对一个距离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接在弹栈代码后面；树上路径唯一，沿着父子边累加即可。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(sum != distance[source][u])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valid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break;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[v,w] : tree[u])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(v != p) stack.push_back({v,u,sum+w});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v!=p 防止沿无向边返回来路；sum+w 是走到 v 后的新距离。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valid 变假就停止后续起点检查，输出 NO。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树距离矩阵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11-3 树距离矩阵：逐个起点查距离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39042"/>
            <a:ext cx="10477500" cy="430244"/>
            <a:chOff x="1017556" y="2239042"/>
            <a:chExt cx="10477500" cy="430244"/>
          </a:xfrm>
        </p:grpSpPr>
        <p:sp>
          <p:nvSpPr>
            <p:cNvPr id="7" name="body-tree-unique-path"/>
            <p:cNvSpPr/>
            <p:nvPr/>
          </p:nvSpPr>
          <p:spPr>
            <a:xfrm>
              <a:off x="1017556" y="2239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这一轮的起点 source 不动；沿树走到 u，sum 就是 source 到 u 的距离。</a:t>
              </a:r>
            </a:p>
          </p:txBody>
        </p:sp>
      </p:grpSp>
      <p:sp>
        <p:nvSpPr>
          <p:cNvPr id="11" name="textbox-tree-distance-code"/>
          <p:cNvSpPr/>
          <p:nvPr/>
        </p:nvSpPr>
        <p:spPr>
          <a:xfrm>
            <a:off x="981075" y="2736088"/>
            <a:ext cx="10287000" cy="1954273"/>
          </a:xfrm>
          <a:prstGeom prst="roundRect">
            <a:avLst>
              <a:gd name="adj" fmla="val 468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vector&lt;tuple&lt;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,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,ll&gt;&gt; stack{ {source,-1,0} };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while(!stack.empty()){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auto [u,p,sum]=stack.back();stack.pop_back();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(sum!=distance[source][u]){valid=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false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;break;}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(auto [v,w]:tree[u])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(v!=p)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stack.push_back({v,u,sum+w});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56" y="5372767"/>
            <a:ext cx="10477500" cy="820769"/>
            <a:chOff x="1017556" y="5372767"/>
            <a:chExt cx="10477500" cy="820769"/>
          </a:xfrm>
        </p:grpSpPr>
        <p:sp>
          <p:nvSpPr>
            <p:cNvPr id="12" name="body-tree-metric-complexity"/>
            <p:cNvSpPr/>
            <p:nvPr/>
          </p:nvSpPr>
          <p:spPr>
            <a:xfrm>
              <a:off x="1017556" y="5372767"/>
              <a:ext cx="10477500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每个点都轮流作为 source；只要发现一处不符，就输出 NO，否则输出 YES。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次树遍历与朴素 Prim 都是 O(n²)，矩阵占 O(n²) 空间。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66775" y="2736088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模拟练习：建出 MST 后，能直接回答 YES 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三个点给出 d12=2、d23=3、d13=4，反向相同，对角为 0。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生成树会选哪两条边？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三个点的距离都能对上吗？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选 1—2（2）和 2—3（3）。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② 不能，树上 1 到 3 为 5，和输入 4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，应输出 NO。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给出无向带权图。先设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生成树总权为 S，再在总权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大于 S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的生成树中，找费用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的一棵；同费用的另一棵 MST 不算。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x、y、z，表示边及边权。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次小生成树总权。保证答案存在，可能有自环，0 权合法。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N≤10⁵，M≤3×10⁵；0≤z≤10⁹。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1 2 1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1 3 2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2 4 3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3 5 4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3 4 3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MST 可选 1—2、1—3、2—4、3—5，总权 10；用权 3 的 3—4 换掉权 2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1—3，得到 11。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最优线路不能用时，还能怎样换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建设费，可某条线路要调整，我们想知道：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费更高的方案中，哪一个增加得最少。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的树，费用可能恰好相同。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要找“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次小”，就得跨过所有同费用方案，找到下一种更大的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先用一个只有三条边的例子，分清“换了树”和“费用增加”。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严格次小生成树：必须真的更贵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39042"/>
            <a:ext cx="10477500" cy="430244"/>
            <a:chOff x="1017556" y="2239042"/>
            <a:chExt cx="10477500" cy="430244"/>
          </a:xfrm>
        </p:grpSpPr>
        <p:sp>
          <p:nvSpPr>
            <p:cNvPr id="7" name="body-strict-second-goal"/>
            <p:cNvSpPr/>
            <p:nvPr/>
          </p:nvSpPr>
          <p:spPr>
            <a:xfrm>
              <a:off x="1017556" y="2239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要找总权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大于 MST 的生成树，并让增加的费用尽可能少。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85875" y="2971800"/>
            <a:ext cx="2593467" cy="2069211"/>
            <a:chOff x="1285875" y="2971800"/>
            <a:chExt cx="2593467" cy="2069211"/>
          </a:xfrm>
        </p:grpSpPr>
        <p:grpSp>
          <p:nvGrpSpPr>
            <p:cNvPr id="11" name="Group 11"/>
            <p:cNvGrpSpPr/>
            <p:nvPr/>
          </p:nvGrpSpPr>
          <p:grpSpPr>
            <a:xfrm>
              <a:off x="1476375" y="3162300"/>
              <a:ext cx="2057400" cy="1000125"/>
              <a:chOff x="1476375" y="3162300"/>
              <a:chExt cx="2057400" cy="1000125"/>
            </a:xfrm>
          </p:grpSpPr>
          <p:sp>
            <p:nvSpPr>
              <p:cNvPr id="9" name="Line 9"/>
              <p:cNvSpPr/>
              <p:nvPr/>
            </p:nvSpPr>
            <p:spPr>
              <a:xfrm>
                <a:off x="1476375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1000125"/>
                    </a:moveTo>
                    <a:lnTo>
                      <a:pt x="10287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2505075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0"/>
                    </a:moveTo>
                    <a:lnTo>
                      <a:pt x="1028700" y="1000125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12" name="Line 12"/>
            <p:cNvSpPr/>
            <p:nvPr/>
          </p:nvSpPr>
          <p:spPr>
            <a:xfrm>
              <a:off x="1476375" y="4162425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1285875" y="2971800"/>
              <a:ext cx="2438400" cy="1381125"/>
              <a:chOff x="1285875" y="2971800"/>
              <a:chExt cx="2438400" cy="1381125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128587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2314575" y="2971800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334327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83792" y="3020092"/>
              <a:ext cx="2495550" cy="2020919"/>
              <a:chOff x="1383792" y="3020092"/>
              <a:chExt cx="2495550" cy="2020919"/>
            </a:xfrm>
          </p:grpSpPr>
          <p:sp>
            <p:nvSpPr>
              <p:cNvPr id="17" name="TextBox 17"/>
              <p:cNvSpPr/>
              <p:nvPr/>
            </p:nvSpPr>
            <p:spPr>
              <a:xfrm>
                <a:off x="1383792" y="4020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2412492" y="3020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9" name="TextBox 19"/>
              <p:cNvSpPr/>
              <p:nvPr/>
            </p:nvSpPr>
            <p:spPr>
              <a:xfrm>
                <a:off x="3441192" y="4020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1717167" y="3334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3126867" y="3334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2412492" y="42583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3" name="TextBox 23"/>
              <p:cNvSpPr/>
              <p:nvPr/>
            </p:nvSpPr>
            <p:spPr>
              <a:xfrm>
                <a:off x="2116264" y="4610767"/>
                <a:ext cx="970578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权和1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4572000" y="2971800"/>
            <a:ext cx="2593467" cy="2069211"/>
            <a:chOff x="4572000" y="2971800"/>
            <a:chExt cx="2593467" cy="2069211"/>
          </a:xfrm>
        </p:grpSpPr>
        <p:grpSp>
          <p:nvGrpSpPr>
            <p:cNvPr id="28" name="Group 28"/>
            <p:cNvGrpSpPr/>
            <p:nvPr/>
          </p:nvGrpSpPr>
          <p:grpSpPr>
            <a:xfrm>
              <a:off x="4762500" y="3162300"/>
              <a:ext cx="2057400" cy="1009650"/>
              <a:chOff x="4762500" y="3162300"/>
              <a:chExt cx="2057400" cy="1009650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4762500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1000125"/>
                    </a:moveTo>
                    <a:lnTo>
                      <a:pt x="10287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4762500" y="4162425"/>
                <a:ext cx="2057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57400" h="9525">
                    <a:moveTo>
                      <a:pt x="0" y="0"/>
                    </a:moveTo>
                    <a:lnTo>
                      <a:pt x="20574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sp>
          <p:nvSpPr>
            <p:cNvPr id="29" name="Line 29"/>
            <p:cNvSpPr/>
            <p:nvPr/>
          </p:nvSpPr>
          <p:spPr>
            <a:xfrm>
              <a:off x="5791200" y="3162300"/>
              <a:ext cx="1028700" cy="1000125"/>
            </a:xfrm>
            <a:custGeom>
              <a:avLst/>
              <a:gdLst/>
              <a:ahLst/>
              <a:cxnLst/>
              <a:rect l="l" t="t" r="r" b="b"/>
              <a:pathLst>
                <a:path w="1028700" h="1000125">
                  <a:moveTo>
                    <a:pt x="0" y="0"/>
                  </a:moveTo>
                  <a:lnTo>
                    <a:pt x="1028700" y="1000125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4572000" y="2971800"/>
              <a:ext cx="2438400" cy="1381125"/>
              <a:chOff x="4572000" y="2971800"/>
              <a:chExt cx="2438400" cy="1381125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4572000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5600700" y="2971800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6629400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4669917" y="3020092"/>
              <a:ext cx="2495550" cy="2020919"/>
              <a:chOff x="4669917" y="3020092"/>
              <a:chExt cx="2495550" cy="2020919"/>
            </a:xfrm>
          </p:grpSpPr>
          <p:sp>
            <p:nvSpPr>
              <p:cNvPr id="34" name="TextBox 34"/>
              <p:cNvSpPr/>
              <p:nvPr/>
            </p:nvSpPr>
            <p:spPr>
              <a:xfrm>
                <a:off x="4669917" y="4020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35" name="TextBox 35"/>
              <p:cNvSpPr/>
              <p:nvPr/>
            </p:nvSpPr>
            <p:spPr>
              <a:xfrm>
                <a:off x="5698617" y="3020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6727317" y="4020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37" name="TextBox 37"/>
              <p:cNvSpPr/>
              <p:nvPr/>
            </p:nvSpPr>
            <p:spPr>
              <a:xfrm>
                <a:off x="5003292" y="3334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38" name="TextBox 38"/>
              <p:cNvSpPr/>
              <p:nvPr/>
            </p:nvSpPr>
            <p:spPr>
              <a:xfrm>
                <a:off x="6412992" y="3334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39" name="TextBox 39"/>
              <p:cNvSpPr/>
              <p:nvPr/>
            </p:nvSpPr>
            <p:spPr>
              <a:xfrm>
                <a:off x="5698617" y="42583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40" name="TextBox 40"/>
              <p:cNvSpPr/>
              <p:nvPr/>
            </p:nvSpPr>
            <p:spPr>
              <a:xfrm>
                <a:off x="5106257" y="4610767"/>
                <a:ext cx="1585189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权和仍是1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7858125" y="2971800"/>
            <a:ext cx="2593467" cy="2069211"/>
            <a:chOff x="7858125" y="2971800"/>
            <a:chExt cx="2593467" cy="2069211"/>
          </a:xfrm>
        </p:grpSpPr>
        <p:grpSp>
          <p:nvGrpSpPr>
            <p:cNvPr id="45" name="Group 45"/>
            <p:cNvGrpSpPr/>
            <p:nvPr/>
          </p:nvGrpSpPr>
          <p:grpSpPr>
            <a:xfrm>
              <a:off x="8048625" y="3162300"/>
              <a:ext cx="2057400" cy="1009650"/>
              <a:chOff x="8048625" y="3162300"/>
              <a:chExt cx="2057400" cy="1009650"/>
            </a:xfrm>
          </p:grpSpPr>
          <p:sp>
            <p:nvSpPr>
              <p:cNvPr id="43" name="Line 43"/>
              <p:cNvSpPr/>
              <p:nvPr/>
            </p:nvSpPr>
            <p:spPr>
              <a:xfrm>
                <a:off x="9077325" y="3162300"/>
                <a:ext cx="1028700" cy="1000125"/>
              </a:xfrm>
              <a:custGeom>
                <a:avLst/>
                <a:gdLst/>
                <a:ahLst/>
                <a:cxnLst/>
                <a:rect l="l" t="t" r="r" b="b"/>
                <a:pathLst>
                  <a:path w="1028700" h="1000125">
                    <a:moveTo>
                      <a:pt x="0" y="0"/>
                    </a:moveTo>
                    <a:lnTo>
                      <a:pt x="1028700" y="1000125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  <p:sp>
            <p:nvSpPr>
              <p:cNvPr id="44" name="Line 44"/>
              <p:cNvSpPr/>
              <p:nvPr/>
            </p:nvSpPr>
            <p:spPr>
              <a:xfrm>
                <a:off x="8048625" y="4162425"/>
                <a:ext cx="2057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57400" h="9525">
                    <a:moveTo>
                      <a:pt x="0" y="0"/>
                    </a:moveTo>
                    <a:lnTo>
                      <a:pt x="2057400" y="0"/>
                    </a:ln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</p:sp>
        </p:grpSp>
        <p:sp>
          <p:nvSpPr>
            <p:cNvPr id="46" name="Line 46"/>
            <p:cNvSpPr/>
            <p:nvPr/>
          </p:nvSpPr>
          <p:spPr>
            <a:xfrm>
              <a:off x="8048625" y="3162300"/>
              <a:ext cx="1028700" cy="1000125"/>
            </a:xfrm>
            <a:custGeom>
              <a:avLst/>
              <a:gdLst/>
              <a:ahLst/>
              <a:cxnLst/>
              <a:rect l="l" t="t" r="r" b="b"/>
              <a:pathLst>
                <a:path w="1028700" h="1000125">
                  <a:moveTo>
                    <a:pt x="0" y="1000125"/>
                  </a:moveTo>
                  <a:lnTo>
                    <a:pt x="1028700" y="0"/>
                  </a:lnTo>
                </a:path>
              </a:pathLst>
            </a:custGeom>
            <a:noFill/>
            <a:ln w="19050">
              <a:solidFill>
                <a:srgbClr val="CCD7DD"/>
              </a:solidFill>
              <a:prstDash val="lgDash"/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7858125" y="2971800"/>
              <a:ext cx="2438400" cy="1381125"/>
              <a:chOff x="7858125" y="2971800"/>
              <a:chExt cx="2438400" cy="1381125"/>
            </a:xfrm>
          </p:grpSpPr>
          <p:sp>
            <p:nvSpPr>
              <p:cNvPr id="47" name="Ellipse 47"/>
              <p:cNvSpPr/>
              <p:nvPr/>
            </p:nvSpPr>
            <p:spPr>
              <a:xfrm>
                <a:off x="785812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48" name="Ellipse 48"/>
              <p:cNvSpPr/>
              <p:nvPr/>
            </p:nvSpPr>
            <p:spPr>
              <a:xfrm>
                <a:off x="8886825" y="2971800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  <p:sp>
            <p:nvSpPr>
              <p:cNvPr id="49" name="Ellipse 49"/>
              <p:cNvSpPr/>
              <p:nvPr/>
            </p:nvSpPr>
            <p:spPr>
              <a:xfrm>
                <a:off x="9915525" y="3971925"/>
                <a:ext cx="381000" cy="381000"/>
              </a:xfrm>
              <a:prstGeom prst="ellipse">
                <a:avLst/>
              </a:prstGeom>
              <a:solidFill>
                <a:schemeClr val="lt1"/>
              </a:solidFill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58" name="Group 58"/>
            <p:cNvGrpSpPr/>
            <p:nvPr/>
          </p:nvGrpSpPr>
          <p:grpSpPr>
            <a:xfrm>
              <a:off x="7956042" y="3020092"/>
              <a:ext cx="2495550" cy="2020919"/>
              <a:chOff x="7956042" y="3020092"/>
              <a:chExt cx="2495550" cy="2020919"/>
            </a:xfrm>
          </p:grpSpPr>
          <p:sp>
            <p:nvSpPr>
              <p:cNvPr id="51" name="TextBox 51"/>
              <p:cNvSpPr/>
              <p:nvPr/>
            </p:nvSpPr>
            <p:spPr>
              <a:xfrm>
                <a:off x="7956042" y="4020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52" name="TextBox 52"/>
              <p:cNvSpPr/>
              <p:nvPr/>
            </p:nvSpPr>
            <p:spPr>
              <a:xfrm>
                <a:off x="8984742" y="30200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53" name="TextBox 53"/>
              <p:cNvSpPr/>
              <p:nvPr/>
            </p:nvSpPr>
            <p:spPr>
              <a:xfrm>
                <a:off x="10013442" y="40202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54" name="TextBox 54"/>
              <p:cNvSpPr/>
              <p:nvPr/>
            </p:nvSpPr>
            <p:spPr>
              <a:xfrm>
                <a:off x="8289417" y="3334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55" name="TextBox 55"/>
              <p:cNvSpPr/>
              <p:nvPr/>
            </p:nvSpPr>
            <p:spPr>
              <a:xfrm>
                <a:off x="9699117" y="3334417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56" name="TextBox 56"/>
              <p:cNvSpPr/>
              <p:nvPr/>
            </p:nvSpPr>
            <p:spPr>
              <a:xfrm>
                <a:off x="8984742" y="42583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57" name="TextBox 57"/>
              <p:cNvSpPr/>
              <p:nvPr/>
            </p:nvSpPr>
            <p:spPr>
              <a:xfrm>
                <a:off x="8244268" y="4610767"/>
                <a:ext cx="1892494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严格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次小：2</a:t>
                </a:r>
              </a:p>
            </p:txBody>
          </p:sp>
        </p:grpSp>
      </p:grpSp>
      <p:grpSp>
        <p:nvGrpSpPr>
          <p:cNvPr id="61" name="Group 61"/>
          <p:cNvGrpSpPr/>
          <p:nvPr/>
        </p:nvGrpSpPr>
        <p:grpSpPr>
          <a:xfrm>
            <a:off x="1017556" y="5315617"/>
            <a:ext cx="10477500" cy="839819"/>
            <a:chOff x="1017556" y="5315617"/>
            <a:chExt cx="10477500" cy="839819"/>
          </a:xfrm>
        </p:grpSpPr>
        <p:sp>
          <p:nvSpPr>
            <p:cNvPr id="60" name="body-strictness-caution"/>
            <p:cNvSpPr/>
            <p:nvPr/>
          </p:nvSpPr>
          <p:spPr>
            <a:xfrm>
              <a:off x="1017556" y="5315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例如：三角形边权为 0、1、1，前两棵树都花 1，第三棵才花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原题保证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次小存在；0 是真实边权，不能拿来表示“没有”。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严格次小生成树：一加一删来换树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93756" y="2248567"/>
            <a:ext cx="3995261" cy="2620994"/>
            <a:chOff x="1093756" y="2248567"/>
            <a:chExt cx="3995261" cy="2620994"/>
          </a:xfrm>
        </p:grpSpPr>
        <p:sp>
          <p:nvSpPr>
            <p:cNvPr id="7" name="TextBox 7"/>
            <p:cNvSpPr/>
            <p:nvPr/>
          </p:nvSpPr>
          <p:spPr>
            <a:xfrm>
              <a:off x="1093756" y="2248567"/>
              <a:ext cx="300352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固定一棵MST，总权S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619250" y="3086100"/>
              <a:ext cx="3124200" cy="1104900"/>
              <a:chOff x="1619250" y="3086100"/>
              <a:chExt cx="3124200" cy="110490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619250" y="3086100"/>
                <a:ext cx="1562100" cy="1104900"/>
              </a:xfrm>
              <a:custGeom>
                <a:avLst/>
                <a:gdLst/>
                <a:ahLst/>
                <a:cxnLst/>
                <a:rect l="l" t="t" r="r" b="b"/>
                <a:pathLst>
                  <a:path w="1562100" h="1104900">
                    <a:moveTo>
                      <a:pt x="0" y="1104900"/>
                    </a:moveTo>
                    <a:lnTo>
                      <a:pt x="1562100" y="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181350" y="3086100"/>
                <a:ext cx="1562100" cy="1104900"/>
              </a:xfrm>
              <a:custGeom>
                <a:avLst/>
                <a:gdLst/>
                <a:ahLst/>
                <a:cxnLst/>
                <a:rect l="l" t="t" r="r" b="b"/>
                <a:pathLst>
                  <a:path w="1562100" h="1104900">
                    <a:moveTo>
                      <a:pt x="0" y="0"/>
                    </a:moveTo>
                    <a:lnTo>
                      <a:pt x="1562100" y="1104900"/>
                    </a:lnTo>
                  </a:path>
                </a:pathLst>
              </a:custGeom>
              <a:noFill/>
              <a:ln w="47625">
                <a:solidFill>
                  <a:schemeClr val="accent3"/>
                </a:solidFill>
              </a:ln>
            </p:spPr>
          </p:sp>
        </p:grpSp>
        <p:sp>
          <p:nvSpPr>
            <p:cNvPr id="11" name="Line 11"/>
            <p:cNvSpPr/>
            <p:nvPr/>
          </p:nvSpPr>
          <p:spPr>
            <a:xfrm>
              <a:off x="1619250" y="4191000"/>
              <a:ext cx="3124200" cy="9525"/>
            </a:xfrm>
            <a:custGeom>
              <a:avLst/>
              <a:gdLst/>
              <a:ahLst/>
              <a:cxnLst/>
              <a:rect l="l" t="t" r="r" b="b"/>
              <a:pathLst>
                <a:path w="3124200" h="9525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390650" y="2857500"/>
              <a:ext cx="3581400" cy="1562100"/>
              <a:chOff x="1390650" y="2857500"/>
              <a:chExt cx="3581400" cy="156210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1390650" y="39624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952750" y="28575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4514850" y="3962400"/>
                <a:ext cx="457200" cy="4572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526667" y="2943892"/>
              <a:ext cx="3562350" cy="1925669"/>
              <a:chOff x="1526667" y="2943892"/>
              <a:chExt cx="3562350" cy="1925669"/>
            </a:xfrm>
          </p:grpSpPr>
          <p:sp>
            <p:nvSpPr>
              <p:cNvPr id="16" name="TextBox 16"/>
              <p:cNvSpPr/>
              <p:nvPr/>
            </p:nvSpPr>
            <p:spPr>
              <a:xfrm>
                <a:off x="1526667" y="40487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3088767" y="29438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4650867" y="40487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v</a:t>
                </a:r>
              </a:p>
            </p:txBody>
          </p:sp>
          <p:sp>
            <p:nvSpPr>
              <p:cNvPr id="19" name="TextBox 19"/>
              <p:cNvSpPr/>
              <p:nvPr/>
            </p:nvSpPr>
            <p:spPr>
              <a:xfrm>
                <a:off x="1983867" y="3248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4203192" y="3248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2481548" y="4439317"/>
                <a:ext cx="160883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新增边w=1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6180106" y="2334292"/>
            <a:ext cx="5097494" cy="2609183"/>
            <a:chOff x="6180106" y="2334292"/>
            <a:chExt cx="5097494" cy="2609183"/>
          </a:xfrm>
        </p:grpSpPr>
        <p:grpSp>
          <p:nvGrpSpPr>
            <p:cNvPr id="43" name="Group 43"/>
            <p:cNvGrpSpPr/>
            <p:nvPr/>
          </p:nvGrpSpPr>
          <p:grpSpPr>
            <a:xfrm>
              <a:off x="6168931" y="2334292"/>
              <a:ext cx="5108669" cy="2609183"/>
              <a:chOff x="6168931" y="2334292"/>
              <a:chExt cx="5108669" cy="2609183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180106" y="2334292"/>
                <a:ext cx="5097494" cy="2609183"/>
              </a:xfrm>
              <a:custGeom>
                <a:avLst/>
                <a:gdLst/>
                <a:ahLst/>
                <a:cxnLst/>
                <a:rect l="l" t="t" r="r" b="b"/>
                <a:pathLst>
                  <a:path w="5097494" h="2609183">
                    <a:moveTo>
                      <a:pt x="0" y="0"/>
                    </a:moveTo>
                    <a:lnTo>
                      <a:pt x="5097494" y="0"/>
                    </a:lnTo>
                    <a:lnTo>
                      <a:pt x="5097494" y="2609183"/>
                    </a:lnTo>
                    <a:lnTo>
                      <a:pt x="0" y="260918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180106" y="2334292"/>
                <a:ext cx="5097494" cy="26091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新边 w 与 u 到 v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的树路围成一个环。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从这条树路删一条边，才能恢复成树。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路径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最大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 M1 不会大于 w；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否则换掉 M1，竟能得到更便宜的树，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这就和原来是 MST 矛盾了。</a:t>
                </a:r>
              </a:p>
            </p:txBody>
          </p:sp>
        </p:grpSp>
      </p:grpSp>
      <mc:AlternateContent>
        <mc:Choice Requires="a14">
          <p:sp>
            <p:nvSpPr>
              <p:cNvPr id="26" name="positive-exchange-equation"/>
              <p:cNvSpPr txBox="1">
                <a:spLocks noGrp="1"/>
              </p:cNvSpPr>
              <p:nvPr/>
            </p:nvSpPr>
            <p:spPr>
              <a:xfrm>
                <a:off x="1047750" y="5105400"/>
                <a:ext cx="101727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S'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&lt;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28" name="Group 28"/>
          <p:cNvGrpSpPr/>
          <p:nvPr/>
        </p:nvGrpSpPr>
        <p:grpSpPr>
          <a:xfrm>
            <a:off x="1017556" y="5801392"/>
            <a:ext cx="10477500" cy="430244"/>
            <a:chOff x="1017556" y="5801392"/>
            <a:chExt cx="10477500" cy="430244"/>
          </a:xfrm>
        </p:grpSpPr>
        <p:sp>
          <p:nvSpPr>
            <p:cNvPr id="27" name="body-best-positive-increase"/>
            <p:cNvSpPr/>
            <p:nvPr/>
          </p:nvSpPr>
          <p:spPr>
            <a:xfrm>
              <a:off x="1017556" y="5801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要让费用只增加一点，就删去路径上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w、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又尽可能大的边。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严格次小生成树：两个值要不同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67617"/>
            <a:ext cx="10477500" cy="839819"/>
            <a:chOff x="1017556" y="2267617"/>
            <a:chExt cx="10477500" cy="839819"/>
          </a:xfrm>
        </p:grpSpPr>
        <p:sp>
          <p:nvSpPr>
            <p:cNvPr id="7" name="body-distinct-maximum-definition"/>
            <p:cNvSpPr/>
            <p:nvPr/>
          </p:nvSpPr>
          <p:spPr>
            <a:xfrm>
              <a:off x="1017556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路径上有 5、5、3，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5，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次大是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把另一个 5 当成“次大”，换完费用还是不变。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15367"/>
            <a:ext cx="10477500" cy="430244"/>
            <a:chOff x="1017556" y="3315367"/>
            <a:chExt cx="10477500" cy="430244"/>
          </a:xfrm>
        </p:grpSpPr>
        <p:sp>
          <p:nvSpPr>
            <p:cNvPr id="9" name="body-greater-edge-case"/>
            <p:cNvSpPr/>
            <p:nvPr/>
          </p:nvSpPr>
          <p:spPr>
            <a:xfrm>
              <a:off x="1017556" y="33153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 &gt; M1：删掉 M1，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变为 S+w−M1。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56" y="3963067"/>
            <a:ext cx="10477500" cy="849344"/>
            <a:chOff x="1017556" y="3963067"/>
            <a:chExt cx="10477500" cy="849344"/>
          </a:xfrm>
        </p:grpSpPr>
        <p:sp>
          <p:nvSpPr>
            <p:cNvPr id="11" name="body-equal-edge-case"/>
            <p:cNvSpPr/>
            <p:nvPr/>
          </p:nvSpPr>
          <p:spPr>
            <a:xfrm>
              <a:off x="1017556" y="39630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 = M1：改删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次大 M2，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变为 S+w−M2。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如果没有第二种权值，这条新边就无法让费用严格增加。</a:t>
              </a:r>
            </a:p>
          </p:txBody>
        </p:sp>
      </p:grpSp>
      <p:sp>
        <p:nvSpPr>
          <p:cNvPr id="15" name="textbox-zero-second-maximum"/>
          <p:cNvSpPr/>
          <p:nvPr/>
        </p:nvSpPr>
        <p:spPr>
          <a:xfrm>
            <a:off x="990600" y="5010150"/>
            <a:ext cx="10477500" cy="1104900"/>
          </a:xfrm>
          <a:prstGeom prst="roundRect">
            <a:avLst>
              <a:gd name="adj" fmla="val 1034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回到 0、1、1：路径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 1，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严格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次大为 0，新边也为 1。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删 0 才得到 1+1−0=2；用负无穷 NEG 表示缺值，保留真实的 0。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990600" y="48863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只换一条边，会不会漏掉更好的答案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05717"/>
            <a:ext cx="10477500" cy="849344"/>
            <a:chOff x="1017556" y="2305717"/>
            <a:chExt cx="10477500" cy="849344"/>
          </a:xfrm>
        </p:grpSpPr>
        <p:sp>
          <p:nvSpPr>
            <p:cNvPr id="7" name="body-basis-exchange-fact"/>
            <p:cNvSpPr/>
            <p:nvPr/>
          </p:nvSpPr>
          <p:spPr>
            <a:xfrm>
              <a:off x="10175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用一个生成树交换引理：另一棵树多出的边，与 MST 少掉的边，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可以一一配对；每一对都能从原 MST 合法交换。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72517"/>
            <a:ext cx="10477500" cy="849344"/>
            <a:chOff x="1017556" y="3372517"/>
            <a:chExt cx="10477500" cy="849344"/>
          </a:xfrm>
        </p:grpSpPr>
        <p:sp>
          <p:nvSpPr>
            <p:cNvPr id="9" name="body-nonnegative-deltas"/>
            <p:cNvSpPr/>
            <p:nvPr/>
          </p:nvSpPr>
          <p:spPr>
            <a:xfrm>
              <a:off x="1017556" y="33725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每对边的费用差都不小于 0，否则原 MST 就不是最优。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把这些差加起来，正好是两棵树的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56" y="4448842"/>
            <a:ext cx="10477500" cy="830294"/>
            <a:chOff x="1017556" y="4448842"/>
            <a:chExt cx="10477500" cy="830294"/>
          </a:xfrm>
        </p:grpSpPr>
        <p:sp>
          <p:nvSpPr>
            <p:cNvPr id="11" name="body-one-positive-delta"/>
            <p:cNvSpPr/>
            <p:nvPr/>
          </p:nvSpPr>
          <p:spPr>
            <a:xfrm>
              <a:off x="1017556" y="444884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另一棵树更贵，就至少有一对的增量大于 0，而且不超过总差。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枚举所有非树边，再为它选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正增量，就能找到不更差的候选。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56" y="5582317"/>
            <a:ext cx="10477500" cy="466058"/>
            <a:chOff x="1017556" y="5582317"/>
            <a:chExt cx="10477500" cy="466058"/>
          </a:xfrm>
        </p:grpSpPr>
        <p:sp>
          <p:nvSpPr>
            <p:cNvPr id="13" name="body-single-exchange-conclusion"/>
            <p:cNvSpPr/>
            <p:nvPr/>
          </p:nvSpPr>
          <p:spPr>
            <a:xfrm>
              <a:off x="1017556" y="5582317"/>
              <a:ext cx="10477500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的合法正增量就是所求；同费用的交换要跳过。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严格次小生成树：每次都扫树路太慢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每条非树边都要查一遍树路；若每次从头走，最多会花 O(nm) 时间。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需要反复查询的其实只有两个数：路径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权值、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次大权值。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先让两段路的信息能合并，再借倍增把长路径拆成几段来查。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Best 保存两个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值；first、second 都为 NEG，表示这段路还没有边。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严格次小生成树：逐个放值试一下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每来一个权值，最多改动 first 和 second；相同数值只留一份。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90600" y="2752725"/>
            <a:ext cx="10239375" cy="2648331"/>
            <a:chOff x="990600" y="2752725"/>
            <a:chExt cx="10239375" cy="2648331"/>
          </a:xfrm>
        </p:grpSpPr>
        <p:sp>
          <p:nvSpPr>
            <p:cNvPr id="9" name="Rectangle 9"/>
            <p:cNvSpPr/>
            <p:nvPr/>
          </p:nvSpPr>
          <p:spPr>
            <a:xfrm>
              <a:off x="990600" y="2752725"/>
              <a:ext cx="409575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924175"/>
              <a:ext cx="3905250" cy="381381"/>
              <a:chOff x="1085850" y="2924175"/>
              <a:chExt cx="39052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9241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9241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放入的值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5086350" y="2752725"/>
              <a:ext cx="304800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181600" y="2924175"/>
              <a:ext cx="2857500" cy="381381"/>
              <a:chOff x="5181600" y="2924175"/>
              <a:chExt cx="28575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181600" y="292417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5181600" y="292417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最大 first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8134350" y="2752725"/>
              <a:ext cx="3095625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229600" y="2924175"/>
              <a:ext cx="2905125" cy="381381"/>
              <a:chOff x="8229600" y="2924175"/>
              <a:chExt cx="2905125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229600" y="2924175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8229600" y="2924175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严格次大 second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276600"/>
              <a:ext cx="4095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448050"/>
              <a:ext cx="3905250" cy="381381"/>
              <a:chOff x="1085850" y="3448050"/>
              <a:chExt cx="390525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44805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44805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5086350" y="3276600"/>
              <a:ext cx="3048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5181600" y="3448050"/>
              <a:ext cx="2857500" cy="381381"/>
              <a:chOff x="5181600" y="3448050"/>
              <a:chExt cx="28575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181600" y="3448050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5181600" y="3448050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8134350" y="3276600"/>
              <a:ext cx="30956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8229600" y="3448050"/>
              <a:ext cx="2905125" cy="381381"/>
              <a:chOff x="8229600" y="3448050"/>
              <a:chExt cx="2905125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229600" y="344805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8229600" y="344805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NEG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3800475"/>
              <a:ext cx="4095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3971925"/>
              <a:ext cx="3905250" cy="381381"/>
              <a:chOff x="1085850" y="3971925"/>
              <a:chExt cx="390525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39719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39719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5086350" y="3800475"/>
              <a:ext cx="3048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5181600" y="3971925"/>
              <a:ext cx="2857500" cy="381381"/>
              <a:chOff x="5181600" y="3971925"/>
              <a:chExt cx="285750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181600" y="39719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5181600" y="39719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8134350" y="3800475"/>
              <a:ext cx="30956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8229600" y="3971925"/>
              <a:ext cx="2905125" cy="381381"/>
              <a:chOff x="8229600" y="3971925"/>
              <a:chExt cx="2905125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229600" y="3971925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8229600" y="3971925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324350"/>
              <a:ext cx="4095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495800"/>
              <a:ext cx="3905250" cy="381381"/>
              <a:chOff x="1085850" y="4495800"/>
              <a:chExt cx="390525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49580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49580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再来一个 5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086350" y="4324350"/>
              <a:ext cx="3048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181600" y="4495800"/>
              <a:ext cx="2857500" cy="381381"/>
              <a:chOff x="5181600" y="4495800"/>
              <a:chExt cx="285750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181600" y="4495800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181600" y="4495800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134350" y="4324350"/>
              <a:ext cx="30956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229600" y="4495800"/>
              <a:ext cx="2905125" cy="381381"/>
              <a:chOff x="8229600" y="4495800"/>
              <a:chExt cx="290512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229600" y="44958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229600" y="44958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848225"/>
              <a:ext cx="4095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5019675"/>
              <a:ext cx="3905250" cy="381381"/>
              <a:chOff x="1085850" y="5019675"/>
              <a:chExt cx="390525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50196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50196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5086350" y="4848225"/>
              <a:ext cx="3048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5181600" y="5019675"/>
              <a:ext cx="2857500" cy="381381"/>
              <a:chOff x="5181600" y="5019675"/>
              <a:chExt cx="285750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5181600" y="501967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5181600" y="501967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8134350" y="4848225"/>
              <a:ext cx="30956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8229600" y="5019675"/>
              <a:ext cx="2905125" cy="381381"/>
              <a:chOff x="8229600" y="5019675"/>
              <a:chExt cx="2905125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8229600" y="5019675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8229600" y="5019675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sp>
        <p:nvSpPr>
          <p:cNvPr id="70" name="Freeform 7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1" name="Rectangle 7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NEG 是空位；若真实边权为 0，也要像其他数一样参加比较。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严格次小生成树：保留两个不同的最大值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约定 ll 为 long long，NEG 取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负无穷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；本题真实边权均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105709"/>
            <a:chOff x="980439" y="2933700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ll NEG = -(1LL&lt;&lt;60);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Best { ll first=NEG, second=NEG; };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insert(Best&amp; b, ll x)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(x==NEG || x==b.first || x==b.second)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(x&gt;b.first) { b.second=b.first; b.first=x; 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else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(x&gt;b.second) b.second=x;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038398"/>
          </a:xfrm>
          <a:custGeom>
            <a:avLst/>
            <a:gdLst/>
            <a:ahLst/>
            <a:cxnLst/>
            <a:rect l="l" t="t" r="r" b="b"/>
            <a:pathLst>
              <a:path w="9525" h="2038398">
                <a:moveTo>
                  <a:pt x="0" y="0"/>
                </a:moveTo>
                <a:lnTo>
                  <a:pt x="0" y="203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34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57848"/>
            <a:ext cx="10202418" cy="744093"/>
            <a:chOff x="979932" y="52578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257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57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新值超过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值，旧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值就退到第二位；否则只试着更新第二位。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重复值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忽略，first 和 second 才始终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严格次小生成树：把两段路的信息合起来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 分别保存两段路的前两个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 mergeBest(Best a, Best b)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insert(a,b.first);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insert(a,b.second);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 b 的两个候选插进 a。每段排在第三种及以后的权值，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都不可能超过本段已有的两个值，也就不可能进入总前二。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严格次小生成树：把两个值装起来</a:t>
            </a:r>
          </a:p>
        </p:txBody>
      </p:sp>
      <p:sp>
        <p:nvSpPr>
          <p:cNvPr id="9" name="textbox-distinct-max-code"/>
          <p:cNvSpPr/>
          <p:nvPr/>
        </p:nvSpPr>
        <p:spPr>
          <a:xfrm>
            <a:off x="981075" y="2193163"/>
            <a:ext cx="10287000" cy="2485063"/>
          </a:xfrm>
          <a:prstGeom prst="roundRect">
            <a:avLst>
              <a:gd name="adj" fmla="val 370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struct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Best{ll first=NEG,second=NEG;};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void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insert(Best&amp; b,ll x){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(x==NEG||x==b.first||x==b.second)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(x&gt;b.first)b.second=b.first,b.first=x;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else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(x&gt;b.second)b.second=x;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Best mergeBest(Best a,Best b){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insert(a,b.first);insert(a,b.second);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a;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17556" y="5487067"/>
            <a:ext cx="10477500" cy="637508"/>
            <a:chOff x="1017556" y="5487067"/>
            <a:chExt cx="10477500" cy="637508"/>
          </a:xfrm>
        </p:grpSpPr>
        <p:sp>
          <p:nvSpPr>
            <p:cNvPr id="10" name="body-merge-best-example"/>
            <p:cNvSpPr/>
            <p:nvPr/>
          </p:nvSpPr>
          <p:spPr>
            <a:xfrm>
              <a:off x="1017556" y="5487067"/>
              <a:ext cx="10477500" cy="637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合并 (5,3) 与 (5,2)，结果仍为 (5,3)；相同的 5 只保留一次。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66775" y="2193163"/>
            <a:ext cx="9525" cy="2388556"/>
          </a:xfrm>
          <a:custGeom>
            <a:avLst/>
            <a:gdLst/>
            <a:ahLst/>
            <a:cxnLst/>
            <a:rect l="l" t="t" r="r" b="b"/>
            <a:pathLst>
              <a:path w="9525" h="2388556">
                <a:moveTo>
                  <a:pt x="0" y="0"/>
                </a:moveTo>
                <a:lnTo>
                  <a:pt x="0" y="238855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严格次小生成树：先看一条父边，再拼长段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up[0][v] 是父亲；best[0][v] 放父边权，根的这段信息为空。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mid = up[k-1][v];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up[k][v] = up[k-1][mid];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best[k][v] = mergeBest(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best[k-1][v], best[k-1][mid]);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 先跳到 mid，再跳同样长的一段；终点交给 up，沿路边权交给 best。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层数 k 从小到大建，才能使用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算出的短段。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严格次小生成树：两段路拼起来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27081" y="2166080"/>
            <a:ext cx="9645442" cy="1760506"/>
            <a:chOff x="1027081" y="2166080"/>
            <a:chExt cx="9645442" cy="1760506"/>
          </a:xfrm>
        </p:grpSpPr>
        <mc:AlternateContent>
          <mc:Choice Requires="a14">
            <p:sp>
              <p:nvSpPr>
                <p:cNvPr id="7" name="TextBox 7"/>
                <p:cNvSpPr txBox="1"/>
                <p:nvPr/>
              </p:nvSpPr>
              <p:spPr>
                <a:xfrm>
                  <a:off x="1027081" y="2166080"/>
                  <a:ext cx="9203436" cy="4936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up[k][v]是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步祖先；best[k][v]保存这段路径的两个不同最大值。</a:t>
                  </a:r>
                </a:p>
              </p:txBody>
            </p:sp>
          </mc:Choice>
        </mc:AlternateContent>
        <p:sp>
          <p:nvSpPr>
            <p:cNvPr id="8" name="Line 8"/>
            <p:cNvSpPr/>
            <p:nvPr/>
          </p:nvSpPr>
          <p:spPr>
            <a:xfrm>
              <a:off x="1771650" y="3238500"/>
              <a:ext cx="4276725" cy="9525"/>
            </a:xfrm>
            <a:custGeom>
              <a:avLst/>
              <a:gdLst/>
              <a:ahLst/>
              <a:cxnLst/>
              <a:rect l="l" t="t" r="r" b="b"/>
              <a:pathLst>
                <a:path w="4276725" h="9525">
                  <a:moveTo>
                    <a:pt x="0" y="0"/>
                  </a:moveTo>
                  <a:lnTo>
                    <a:pt x="4276725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6048375" y="3238500"/>
              <a:ext cx="4276725" cy="9525"/>
            </a:xfrm>
            <a:custGeom>
              <a:avLst/>
              <a:gdLst/>
              <a:ahLst/>
              <a:cxnLst/>
              <a:rect l="l" t="t" r="r" b="b"/>
              <a:pathLst>
                <a:path w="4276725" h="9525">
                  <a:moveTo>
                    <a:pt x="0" y="0"/>
                  </a:moveTo>
                  <a:lnTo>
                    <a:pt x="427672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562100" y="3028950"/>
              <a:ext cx="8972550" cy="419100"/>
              <a:chOff x="1562100" y="3028950"/>
              <a:chExt cx="8972550" cy="41910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1562100" y="30289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5838825" y="30289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10115550" y="30289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679067" y="3096292"/>
              <a:ext cx="8993455" cy="830294"/>
              <a:chOff x="1679067" y="3096292"/>
              <a:chExt cx="8993455" cy="830294"/>
            </a:xfrm>
          </p:grpSpPr>
          <p:sp>
            <p:nvSpPr>
              <p:cNvPr id="14" name="TextBox 14"/>
              <p:cNvSpPr/>
              <p:nvPr/>
            </p:nvSpPr>
            <p:spPr>
              <a:xfrm>
                <a:off x="1679067" y="30962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v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5792819" y="3096292"/>
                <a:ext cx="686916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mid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10151078" y="3096292"/>
                <a:ext cx="521444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up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3459385" y="3496342"/>
                <a:ext cx="1112415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前半段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7736110" y="3496342"/>
                <a:ext cx="1112415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后半段</a:t>
                </a:r>
              </a:p>
            </p:txBody>
          </p:sp>
        </p:grpSp>
      </p:grpSp>
      <p:sp>
        <p:nvSpPr>
          <p:cNvPr id="23" name="textbox-doubling-code"/>
          <p:cNvSpPr/>
          <p:nvPr/>
        </p:nvSpPr>
        <p:spPr>
          <a:xfrm>
            <a:off x="990600" y="4098163"/>
            <a:ext cx="10287000" cy="892693"/>
          </a:xfrm>
          <a:prstGeom prst="roundRect">
            <a:avLst>
              <a:gd name="adj" fmla="val 944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mid=up[k-1][v];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up[k][v]=up[k-1][mid];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best[k][v]=mergeBest(best[k-1][v],best[k-1][mid]);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017556" y="5480780"/>
            <a:ext cx="10279094" cy="624745"/>
            <a:chOff x="1017556" y="5480780"/>
            <a:chExt cx="10279094" cy="624745"/>
          </a:xfrm>
        </p:grpSpPr>
        <mc:AlternateContent>
          <mc:Choice Requires="a14">
            <p:sp>
              <p:nvSpPr>
                <p:cNvPr id="24" name="body-doubling-length-rule"/>
                <p:cNvSpPr txBox="1"/>
                <p:nvPr/>
              </p:nvSpPr>
              <p:spPr>
                <a:xfrm>
                  <a:off x="1017556" y="5480780"/>
                  <a:ext cx="10279094" cy="62474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；根的空段用NEG，真实边权可以为0。</a:t>
                  </a:r>
                </a:p>
              </p:txBody>
            </p:sp>
          </mc:Choice>
        </mc:AlternateContent>
      </p:grpSp>
      <p:sp>
        <p:nvSpPr>
          <p:cNvPr id="36" name="Freeform 36"/>
          <p:cNvSpPr/>
          <p:nvPr/>
        </p:nvSpPr>
        <p:spPr>
          <a:xfrm>
            <a:off x="876300" y="4098163"/>
            <a:ext cx="9525" cy="796185"/>
          </a:xfrm>
          <a:custGeom>
            <a:avLst/>
            <a:gdLst/>
            <a:ahLst/>
            <a:cxnLst/>
            <a:rect l="l" t="t" r="r" b="b"/>
            <a:pathLst>
              <a:path w="9525" h="796185">
                <a:moveTo>
                  <a:pt x="0" y="0"/>
                </a:moveTo>
                <a:lnTo>
                  <a:pt x="0" y="79618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严格次小生成树：路径分成两侧来收集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到 v 的树路，先从 u 向上走到最近公共祖先（LCA），再沿另一侧到 v。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一边跳祖先，一边合并所经过路段的 Best。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两点深度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，先抬高较深的点；同高后一起向上找汇合处。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如果两点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相遇，路径就收全了；否则停在公共祖先下方，再补最后两条边。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严格次小生成树：让较深的点抬到同一层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 result 默认全为空；若 u 更浅就先交换 u、v，LOG 是倍增层数。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677209"/>
            <a:chOff x="980439" y="2933700"/>
            <a:chExt cx="10201911" cy="2677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667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667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 result;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(depth[u] &lt; depth[v]) swap(u,v);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diff = depth[u]-depth[v];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k=LOG-1; k&gt;=0; --k)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((diff&gt;&gt;k)&amp;1)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result = mergeBest(result,best[k][u]);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u = up[k][u];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(u==v)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result;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609898"/>
          </a:xfrm>
          <a:custGeom>
            <a:avLst/>
            <a:gdLst/>
            <a:ahLst/>
            <a:cxnLst/>
            <a:rect l="l" t="t" r="r" b="b"/>
            <a:pathLst>
              <a:path w="9525" h="2609898">
                <a:moveTo>
                  <a:pt x="0" y="0"/>
                </a:moveTo>
                <a:lnTo>
                  <a:pt x="0" y="2609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705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829348"/>
            <a:ext cx="10202418" cy="410718"/>
            <a:chOff x="979932" y="5829348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582934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82934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按深度差的二进制跳，每跳一段，都把边权信息合并进 result。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严格次小生成树：两侧一起向最近公共祖先靠近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两点同高且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，从长跳跃试到短跳跃。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k=LOG-1; k&gt;=0; --k)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(up[k][u] != up[k][v])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result = mergeBest(result,best[k][u]);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result = mergeBest(result,best[k][v]);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u = up[k][u]; v = up[k][v];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若这一跳到同一个祖先，可能跨过汇合处，就留给更短的跳跃。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结束时，u、v 分别停在最近公共祖先下方。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严格次小生成树：补上通向公共祖先的两条边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前面收完了两侧长段，还差 u、v 各自向上的一条父边。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 = mergeBest(result,best[0][u]);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 = mergeBest(result,best[0][v]);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result;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到这里恰好覆盖原来的整条 u—v 路径。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不要再加公共祖先向上的边，那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超出本次查询。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严格次小生成树：查询整条树路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14425" y="2352675"/>
            <a:ext cx="3803142" cy="2793111"/>
            <a:chOff x="1114425" y="2352675"/>
            <a:chExt cx="3803142" cy="2793111"/>
          </a:xfrm>
        </p:grpSpPr>
        <p:grpSp>
          <p:nvGrpSpPr>
            <p:cNvPr id="12" name="Group 12"/>
            <p:cNvGrpSpPr/>
            <p:nvPr/>
          </p:nvGrpSpPr>
          <p:grpSpPr>
            <a:xfrm>
              <a:off x="1323975" y="2590800"/>
              <a:ext cx="3248025" cy="2266950"/>
              <a:chOff x="1323975" y="2590800"/>
              <a:chExt cx="3248025" cy="2266950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2390775" y="2590800"/>
                <a:ext cx="619125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619125" h="800100">
                    <a:moveTo>
                      <a:pt x="619125" y="0"/>
                    </a:moveTo>
                    <a:lnTo>
                      <a:pt x="0" y="8001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771650" y="3390900"/>
                <a:ext cx="619125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619125" h="762000">
                    <a:moveTo>
                      <a:pt x="619125" y="0"/>
                    </a:moveTo>
                    <a:lnTo>
                      <a:pt x="0" y="7620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323975" y="4152900"/>
                <a:ext cx="447675" cy="704850"/>
              </a:xfrm>
              <a:custGeom>
                <a:avLst/>
                <a:gdLst/>
                <a:ahLst/>
                <a:cxnLst/>
                <a:rect l="l" t="t" r="r" b="b"/>
                <a:pathLst>
                  <a:path w="447675" h="704850">
                    <a:moveTo>
                      <a:pt x="447675" y="0"/>
                    </a:moveTo>
                    <a:lnTo>
                      <a:pt x="0" y="70485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3009900" y="2590800"/>
                <a:ext cx="781050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800100">
                    <a:moveTo>
                      <a:pt x="0" y="0"/>
                    </a:moveTo>
                    <a:lnTo>
                      <a:pt x="781050" y="8001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3790950" y="3390900"/>
                <a:ext cx="78105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781050" h="762000">
                    <a:moveTo>
                      <a:pt x="0" y="0"/>
                    </a:moveTo>
                    <a:lnTo>
                      <a:pt x="781050" y="76200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114425" y="2352675"/>
              <a:ext cx="3667125" cy="2714625"/>
              <a:chOff x="1114425" y="2352675"/>
              <a:chExt cx="3667125" cy="2714625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2771775" y="2352675"/>
                <a:ext cx="476250" cy="4762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2219325" y="3219450"/>
                <a:ext cx="342900" cy="3429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1600200" y="3981450"/>
                <a:ext cx="342900" cy="3429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1114425" y="464820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3619500" y="3219450"/>
                <a:ext cx="342900" cy="3429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362450" y="3943350"/>
                <a:ext cx="419100" cy="41910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1231392" y="2448592"/>
              <a:ext cx="3686175" cy="2697194"/>
              <a:chOff x="1231392" y="2448592"/>
              <a:chExt cx="3686175" cy="2697194"/>
            </a:xfrm>
          </p:grpSpPr>
          <p:sp>
            <p:nvSpPr>
              <p:cNvPr id="20" name="TextBox 20"/>
              <p:cNvSpPr/>
              <p:nvPr/>
            </p:nvSpPr>
            <p:spPr>
              <a:xfrm>
                <a:off x="2740533" y="2448592"/>
                <a:ext cx="686916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LCA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1231392" y="471554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4479417" y="4010692"/>
                <a:ext cx="438150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v</a:t>
                </a:r>
              </a:p>
            </p:txBody>
          </p:sp>
        </p:grpSp>
        <p:sp>
          <p:nvSpPr>
            <p:cNvPr id="24" name="TextBox 24"/>
            <p:cNvSpPr/>
            <p:nvPr/>
          </p:nvSpPr>
          <p:spPr>
            <a:xfrm>
              <a:off x="2370106" y="4544092"/>
              <a:ext cx="17270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树上的路径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46731" y="2277142"/>
            <a:ext cx="5449919" cy="830294"/>
            <a:chOff x="5846731" y="2277142"/>
            <a:chExt cx="5449919" cy="830294"/>
          </a:xfrm>
        </p:grpSpPr>
        <p:sp>
          <p:nvSpPr>
            <p:cNvPr id="26" name="body-query-lift-depth"/>
            <p:cNvSpPr/>
            <p:nvPr/>
          </p:nvSpPr>
          <p:spPr>
            <a:xfrm>
              <a:off x="5846731" y="2277142"/>
              <a:ext cx="5449919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把较深的点往上移到同一深度。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每跳一段，收集这一段的 Best。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846731" y="3334417"/>
            <a:ext cx="5449919" cy="830294"/>
            <a:chOff x="5846731" y="3334417"/>
            <a:chExt cx="5449919" cy="830294"/>
          </a:xfrm>
        </p:grpSpPr>
        <p:sp>
          <p:nvSpPr>
            <p:cNvPr id="28" name="body-query-lift-both"/>
            <p:cNvSpPr/>
            <p:nvPr/>
          </p:nvSpPr>
          <p:spPr>
            <a:xfrm>
              <a:off x="5846731" y="3334417"/>
              <a:ext cx="5449919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从大到小试跳，祖先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才一起跳。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把两边经过的 Best 都合并进去。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46731" y="4401217"/>
            <a:ext cx="5449919" cy="830294"/>
            <a:chOff x="5846731" y="4401217"/>
            <a:chExt cx="5449919" cy="830294"/>
          </a:xfrm>
        </p:grpSpPr>
        <p:sp>
          <p:nvSpPr>
            <p:cNvPr id="30" name="body-query-final-edges"/>
            <p:cNvSpPr/>
            <p:nvPr/>
          </p:nvSpPr>
          <p:spPr>
            <a:xfrm>
              <a:off x="5846731" y="4401217"/>
              <a:ext cx="5449919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两点停在 LCA 下方时，补上两条父边。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 LCA 就停，别收进它上方的边。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09650" y="5448300"/>
            <a:ext cx="10477500" cy="762000"/>
            <a:chOff x="1009650" y="5448300"/>
            <a:chExt cx="10477500" cy="762000"/>
          </a:xfrm>
        </p:grpSpPr>
        <p:sp>
          <p:nvSpPr>
            <p:cNvPr id="32" name="body-query-cost-and-invariant"/>
            <p:cNvSpPr/>
            <p:nvPr/>
          </p:nvSpPr>
          <p:spPr>
            <a:xfrm>
              <a:off x="1009650" y="5448300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如果抬到同一深度时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相遇，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返回；预处理 O(n log n)，查询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O(log n)。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严格次小生成树：成功合并时，标记这条输入边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边先升序排序；遍历用 auto&amp; e 引用原边，在 unite 成功的分支里记录。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(dsu.unite(e.u,e.v))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e.inTree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total += e.w;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tree[e.u].push_back({e.v,e.w});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tree[e.v].push_back({e.u,e.w});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同一对端点的重边也要分别保存 inTree。建完 MST，再预处理倍增表；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后面枚举非树边时，才能准确跳过这棵树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选中的边。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严格次小生成树：确定这条新边要换掉谁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遍历未入树且非自环的边 e；query 返回两端树路上的 Best。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 b = query(e.u,e.v);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removed;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(e.w &gt; b.first) removed = b.first;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removed = b.second;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MST 性质保证 e.w 不小于路径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边。若刚好相等，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值只得到另一棵 MST，所以改试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次大值。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严格次小生成树：只拿真正增加的费用更新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初始为 INF；total 是已建 MST 的总权。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(removed != NEG &amp;&amp; e.w &gt; removed)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 = min(answer, total+e.w-removed);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removed=NEG，说明没有可删的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更小权值，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所有非树边都试完，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增加费用就是答案，原题保证存在。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严格次小生成树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11-4 严格次小生成树：逐条试非树边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48567"/>
            <a:ext cx="10477500" cy="430244"/>
            <a:chOff x="1017556" y="2248567"/>
            <a:chExt cx="10477500" cy="430244"/>
          </a:xfrm>
        </p:grpSpPr>
        <p:sp>
          <p:nvSpPr>
            <p:cNvPr id="7" name="body-strict-algorithm-pipeline"/>
            <p:cNvSpPr/>
            <p:nvPr/>
          </p:nvSpPr>
          <p:spPr>
            <a:xfrm>
              <a:off x="1017556" y="2248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Kruskal 建 MST 时记下每条边是否入树，再用倍增查询它两端的树路。</a:t>
              </a:r>
            </a:p>
          </p:txBody>
        </p:sp>
      </p:grpSp>
      <p:sp>
        <p:nvSpPr>
          <p:cNvPr id="11" name="textbox-strict-candidate-code"/>
          <p:cNvSpPr/>
          <p:nvPr/>
        </p:nvSpPr>
        <p:spPr>
          <a:xfrm>
            <a:off x="981075" y="2783713"/>
            <a:ext cx="10287000" cy="1688878"/>
          </a:xfrm>
          <a:prstGeom prst="roundRect">
            <a:avLst>
              <a:gd name="adj" fmla="val 582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(auto e:edges)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(!e.inTree&amp;&amp;e.u!=e.v){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Best b=query(e.u,e.v);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ll removed=e.w&gt;b.first?b.first:b.second;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(removed!=NEG&amp;&amp;e.w&gt;removed)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answer=min(answer,total+e.w-removed);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7556" y="4982242"/>
            <a:ext cx="10477500" cy="1230344"/>
            <a:chOff x="1017556" y="4982242"/>
            <a:chExt cx="10477500" cy="1230344"/>
          </a:xfrm>
        </p:grpSpPr>
        <p:sp>
          <p:nvSpPr>
            <p:cNvPr id="12" name="body-strict-complexity-and-edges"/>
            <p:cNvSpPr/>
            <p:nvPr/>
          </p:nvSpPr>
          <p:spPr>
            <a:xfrm>
              <a:off x="1017556" y="4982242"/>
              <a:ext cx="10477500" cy="1230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 O(m log m+(n+m)log n)，空间 O(n log n+m)。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long long；重边各有身份，自环跳过。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0、1、1 的三角形检查：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次小应为 2。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66775" y="2783713"/>
            <a:ext cx="9525" cy="1592370"/>
          </a:xfrm>
          <a:custGeom>
            <a:avLst/>
            <a:gdLst/>
            <a:ahLst/>
            <a:cxnLst/>
            <a:rect l="l" t="t" r="r" b="b"/>
            <a:pathLst>
              <a:path w="9525" h="1592370">
                <a:moveTo>
                  <a:pt x="0" y="0"/>
                </a:moveTo>
                <a:lnTo>
                  <a:pt x="0" y="159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模拟练习：严格次小，删哪一条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路径边权 5、5、3，加入的新边权为 5，应删什么？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路径只有 5、5，加入的新边仍为 5，能得到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三角形边权 0、1、1，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次小的总权是多少？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删 3，费用增加 2。② 不能，只有一种权值，交换后费用不变。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总权为 2：保留两条权 1 的边；0 是可用的真实边权。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营救：题目与输入输出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城市间的道路各有拥挤度。要从 s 走到 t，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一条路线的拥挤度取路上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的边权；请选择路线，让这个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值尽量小。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输入：n、m、s、t；接着 m 行 u、v、w，表示无向道路和拥挤度。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可能的路线拥挤度。允许重边，保证 s 能到 t。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n≤10⁴，m≤2×10⁴，w≤10⁴；端点编号 1..n。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营救：原题样例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667500" y="3400425"/>
            <a:ext cx="4476750" cy="1538287"/>
            <a:chOff x="6667500" y="3400425"/>
            <a:chExt cx="4476750" cy="1538287"/>
          </a:xfrm>
        </p:grpSpPr>
        <p:sp>
          <p:nvSpPr>
            <p:cNvPr id="18" name="Freeform 18"/>
            <p:cNvSpPr/>
            <p:nvPr/>
          </p:nvSpPr>
          <p:spPr>
            <a:xfrm>
              <a:off x="7429500" y="381000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134350" y="3400425"/>
              <a:ext cx="533400" cy="366712"/>
              <a:chOff x="8134350" y="3400425"/>
              <a:chExt cx="533400" cy="366712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8143875" y="340042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8143875" y="340042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9048750" y="38100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9705975" y="3400425"/>
              <a:ext cx="533400" cy="366712"/>
              <a:chOff x="9705975" y="3400425"/>
              <a:chExt cx="533400" cy="366712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715500" y="340042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9715500" y="340042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6" name="Ellipse 26"/>
            <p:cNvSpPr/>
            <p:nvPr/>
          </p:nvSpPr>
          <p:spPr>
            <a:xfrm>
              <a:off x="7181850" y="3562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7191375" y="3657600"/>
              <a:ext cx="476250" cy="381381"/>
              <a:chOff x="7191375" y="3657600"/>
              <a:chExt cx="476250" cy="381381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719137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719137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0" name="Ellipse 30"/>
            <p:cNvSpPr/>
            <p:nvPr/>
          </p:nvSpPr>
          <p:spPr>
            <a:xfrm>
              <a:off x="8801100" y="3562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8810625" y="3657600"/>
              <a:ext cx="476250" cy="381381"/>
              <a:chOff x="8810625" y="3657600"/>
              <a:chExt cx="476250" cy="3813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810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8810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4" name="Ellipse 34"/>
            <p:cNvSpPr/>
            <p:nvPr/>
          </p:nvSpPr>
          <p:spPr>
            <a:xfrm>
              <a:off x="10325100" y="3562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10334625" y="3657600"/>
              <a:ext cx="476250" cy="381381"/>
              <a:chOff x="10334625" y="3657600"/>
              <a:chExt cx="476250" cy="381381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334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0334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667500" y="4572000"/>
              <a:ext cx="4476750" cy="366712"/>
              <a:chOff x="6667500" y="4572000"/>
              <a:chExt cx="4476750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走 1→2→3，瓶颈为 2</a:t>
                </a:r>
              </a:p>
            </p:txBody>
          </p:sp>
        </p:grpSp>
      </p:grpSp>
      <p:sp>
        <p:nvSpPr>
          <p:cNvPr id="42" name="Freeform 4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5" name="Group 45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43" name="Rectangle 43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 1→2→3，拥挤度为 max(2,1)=2，比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走权 3 的边好。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营救：拥挤度尽量小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439067"/>
            <a:ext cx="10477500" cy="504158"/>
            <a:chOff x="1017556" y="2439067"/>
            <a:chExt cx="10477500" cy="504158"/>
          </a:xfrm>
        </p:grpSpPr>
        <p:sp>
          <p:nvSpPr>
            <p:cNvPr id="7" name="body-rescue-objective"/>
            <p:cNvSpPr/>
            <p:nvPr/>
          </p:nvSpPr>
          <p:spPr>
            <a:xfrm>
              <a:off x="1017556" y="24390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一条路线由最拥挤的路段决定难走程度；要让这个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值尽量小。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05842"/>
            <a:ext cx="10477500" cy="849344"/>
            <a:chOff x="1017556" y="3305842"/>
            <a:chExt cx="10477500" cy="849344"/>
          </a:xfrm>
        </p:grpSpPr>
        <p:sp>
          <p:nvSpPr>
            <p:cNvPr id="9" name="body-rescue-hint"/>
            <p:cNvSpPr/>
            <p:nvPr/>
          </p:nvSpPr>
          <p:spPr>
            <a:xfrm>
              <a:off x="1017556" y="33058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把路段按拥挤度从小到大加入。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只允许走不超过当前拥挤度的路，看看 s、t 何时刚好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3" name="textbox-rescue-answer"/>
          <p:cNvSpPr/>
          <p:nvPr/>
        </p:nvSpPr>
        <p:spPr>
          <a:xfrm>
            <a:off x="990600" y="4543425"/>
            <a:ext cx="10477500" cy="1295400"/>
          </a:xfrm>
          <a:prstGeom prst="roundRect">
            <a:avLst>
              <a:gd name="adj" fmla="val 88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第一次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连通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时，新加入边的权就是答案。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更小的阈值还走不到；当前阈值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已经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有路可走。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4196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天空：题目与输入输出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N 朵云，可花代价 L 连接指定的两朵云。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的一组看作一个棉花糖，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要把所有云恰好分成 K 个棉花糖，并让连接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输入：N、M、K；接着 M 行 X、Y、L，表示可选连接及代价。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费用；无法得到恰好 K 组，输出 No Answer。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N≤1000，M≤10⁴，1≤K≤10；0≤L&lt;10⁴。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天空：原题样例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67500" y="3400425"/>
            <a:ext cx="4476750" cy="1538287"/>
            <a:chOff x="6667500" y="3400425"/>
            <a:chExt cx="4476750" cy="1538287"/>
          </a:xfrm>
        </p:grpSpPr>
        <p:sp>
          <p:nvSpPr>
            <p:cNvPr id="18" name="Freeform 18"/>
            <p:cNvSpPr/>
            <p:nvPr/>
          </p:nvSpPr>
          <p:spPr>
            <a:xfrm>
              <a:off x="7429500" y="381000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19050">
              <a:solidFill>
                <a:srgbClr val="6EA841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134350" y="3400425"/>
              <a:ext cx="533400" cy="366712"/>
              <a:chOff x="8134350" y="3400425"/>
              <a:chExt cx="533400" cy="366712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8143875" y="340042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8143875" y="3400425"/>
                <a:ext cx="5238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2" name="Ellipse 22"/>
            <p:cNvSpPr/>
            <p:nvPr/>
          </p:nvSpPr>
          <p:spPr>
            <a:xfrm>
              <a:off x="7181850" y="3562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7191375" y="3657600"/>
              <a:ext cx="476250" cy="381381"/>
              <a:chOff x="7191375" y="3657600"/>
              <a:chExt cx="476250" cy="381381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719137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6" name="Ellipse 26"/>
            <p:cNvSpPr/>
            <p:nvPr/>
          </p:nvSpPr>
          <p:spPr>
            <a:xfrm>
              <a:off x="8801100" y="3562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8810625" y="3657600"/>
              <a:ext cx="476250" cy="381381"/>
              <a:chOff x="8810625" y="3657600"/>
              <a:chExt cx="476250" cy="381381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8810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8810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0" name="Ellipse 30"/>
            <p:cNvSpPr/>
            <p:nvPr/>
          </p:nvSpPr>
          <p:spPr>
            <a:xfrm>
              <a:off x="10325100" y="356235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10334625" y="3657600"/>
              <a:ext cx="476250" cy="381381"/>
              <a:chOff x="10334625" y="3657600"/>
              <a:chExt cx="476250" cy="3813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334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10334625" y="365760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667500" y="4572000"/>
              <a:ext cx="4476750" cy="366712"/>
              <a:chOff x="6667500" y="4572000"/>
              <a:chExt cx="4476750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667500" y="4572000"/>
                <a:ext cx="4476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云 1、2 一组，云 3 一组</a:t>
                </a:r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39" name="Rectangle 3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连接云 1 和 2 花 1；云 3 单独一组，恰好剩 2 组，所以答案是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天空：连成恰好 K 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439067"/>
            <a:ext cx="10477500" cy="504158"/>
            <a:chOff x="1017556" y="2439067"/>
            <a:chExt cx="10477500" cy="504158"/>
          </a:xfrm>
        </p:grpSpPr>
        <p:sp>
          <p:nvSpPr>
            <p:cNvPr id="7" name="body-forest-objective"/>
            <p:cNvSpPr/>
            <p:nvPr/>
          </p:nvSpPr>
          <p:spPr>
            <a:xfrm>
              <a:off x="1017556" y="24390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原来每朵云各自一组，花钱连接后，要恰好留下 K 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05842"/>
            <a:ext cx="10477500" cy="849344"/>
            <a:chOff x="1017556" y="3305842"/>
            <a:chExt cx="10477500" cy="849344"/>
          </a:xfrm>
        </p:grpSpPr>
        <p:sp>
          <p:nvSpPr>
            <p:cNvPr id="9" name="body-forest-hint"/>
            <p:cNvSpPr/>
            <p:nvPr/>
          </p:nvSpPr>
          <p:spPr>
            <a:xfrm>
              <a:off x="1017556" y="33058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成功连起两组，组数就少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Kruskal 仍从便宜边开始，只是到 K 组时就停。</a:t>
              </a:r>
            </a:p>
          </p:txBody>
        </p:sp>
      </p:grpSp>
      <p:sp>
        <p:nvSpPr>
          <p:cNvPr id="13" name="textbox-forest-answer"/>
          <p:cNvSpPr/>
          <p:nvPr/>
        </p:nvSpPr>
        <p:spPr>
          <a:xfrm>
            <a:off x="990600" y="4543425"/>
            <a:ext cx="10477500" cy="1295400"/>
          </a:xfrm>
          <a:prstGeom prst="roundRect">
            <a:avLst>
              <a:gd name="adj" fmla="val 88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需要 N−K 次成功合并，累加这些边费；N=K 时答案为 0。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K&gt;N，或边全看完仍无法凑成 K 组，输出 No Answer。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4196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灌溉：题目与输入输出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块田都要有水。在田 i 挖井要花 Wi，在田 i、j 之间修渠要花 Pij；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有井的田可以沿水渠给别的田供水，求让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田有水的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输入：n；接着 n 行挖井费 Wi；再输入 n×n 的修渠费矩阵。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最低总费用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。可挖多口井，也可以让一些田通过水渠引水。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1≤n≤300；1≤Wi≤10⁵，0≤Pij≤10⁵。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灌溉：原题样例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0 2 2 2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2 0 3 3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2 3 0 4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2 3 4 0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371553"/>
            <a:chOff x="8277099" y="2714625"/>
            <a:chExt cx="2867151" cy="3715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在田 4 挖井花 3，再修 4—1、1—2、1—3，各花 2，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9。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灌溉：哪里挖井，哪里修渠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439067"/>
            <a:ext cx="10477500" cy="504158"/>
            <a:chOff x="1017556" y="2439067"/>
            <a:chExt cx="10477500" cy="504158"/>
          </a:xfrm>
        </p:grpSpPr>
        <p:sp>
          <p:nvSpPr>
            <p:cNvPr id="7" name="body-irrigation-objective"/>
            <p:cNvSpPr/>
            <p:nvPr/>
          </p:nvSpPr>
          <p:spPr>
            <a:xfrm>
              <a:off x="1017556" y="24390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一块田可以自己挖井，也可以通过水渠，从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有水的田引水。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05842"/>
            <a:ext cx="10477500" cy="849344"/>
            <a:chOff x="1017556" y="3305842"/>
            <a:chExt cx="10477500" cy="849344"/>
          </a:xfrm>
        </p:grpSpPr>
        <p:sp>
          <p:nvSpPr>
            <p:cNvPr id="9" name="body-irrigation-hint"/>
            <p:cNvSpPr/>
            <p:nvPr/>
          </p:nvSpPr>
          <p:spPr>
            <a:xfrm>
              <a:off x="1017556" y="33058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像买礼物一样，增加虚拟水源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0—i 代表在 i 挖井，费用 Wi；田地间的边代表修渠，费用 Pij。</a:t>
              </a:r>
            </a:p>
          </p:txBody>
        </p:sp>
      </p:grpSp>
      <p:sp>
        <p:nvSpPr>
          <p:cNvPr id="13" name="textbox-irrigation-answer"/>
          <p:cNvSpPr/>
          <p:nvPr/>
        </p:nvSpPr>
        <p:spPr>
          <a:xfrm>
            <a:off x="990600" y="4543425"/>
            <a:ext cx="10477500" cy="1295400"/>
          </a:xfrm>
          <a:prstGeom prst="roundRect">
            <a:avLst>
              <a:gd name="adj" fmla="val 88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让点 0 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全部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田地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连通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，最小生成树的总费用就是答案。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 可以接好几块田，也就允许挖多口井。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4196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货车运输：题目与输入输出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无向道路有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限重。每辆货车要从 x 到 y，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载重不能超过经过的任何一条路的限重；回答每次运输最多能载多少。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 和 m 条 x、y、z 的道路；再输入 q 和 q 组起终点。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q 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载重；不可达输出 −1。允许重边，查询两点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n&lt;10⁴，m&lt;5×10⁴，q&lt;3×10⁴；0≤z≤10⁵。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货车运输：原题样例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到 3 经 2，路线限重为 min(4,3)=3；点 4 孤立，1 到 4 输出 −1。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货车运输：能载多重，看最弱路段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439067"/>
            <a:ext cx="10477500" cy="504158"/>
            <a:chOff x="1017556" y="2439067"/>
            <a:chExt cx="10477500" cy="504158"/>
          </a:xfrm>
        </p:grpSpPr>
        <p:sp>
          <p:nvSpPr>
            <p:cNvPr id="7" name="body-truck-objective"/>
            <p:cNvSpPr/>
            <p:nvPr/>
          </p:nvSpPr>
          <p:spPr>
            <a:xfrm>
              <a:off x="1017556" y="24390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例如一路限重是 8、3、6，最多只能载 3；我们要选承重尽量大的路线。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305842"/>
            <a:ext cx="10477500" cy="849344"/>
            <a:chOff x="1017556" y="3305842"/>
            <a:chExt cx="10477500" cy="849344"/>
          </a:xfrm>
        </p:grpSpPr>
        <p:sp>
          <p:nvSpPr>
            <p:cNvPr id="9" name="body-truck-hint"/>
            <p:cNvSpPr/>
            <p:nvPr/>
          </p:nvSpPr>
          <p:spPr>
            <a:xfrm>
              <a:off x="1017556" y="33058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这次先考虑限重大的路，建立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生成森林。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倍增查询改为合并路径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值，因为最弱路段决定载重。</a:t>
              </a:r>
            </a:p>
          </p:txBody>
        </p:sp>
      </p:grpSp>
      <p:sp>
        <p:nvSpPr>
          <p:cNvPr id="13" name="textbox-truck-answer"/>
          <p:cNvSpPr/>
          <p:nvPr/>
        </p:nvSpPr>
        <p:spPr>
          <a:xfrm>
            <a:off x="990600" y="4543425"/>
            <a:ext cx="10477500" cy="1295400"/>
          </a:xfrm>
          <a:prstGeom prst="roundRect">
            <a:avLst>
              <a:gd name="adj" fmla="val 88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两城在同一分量，就查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生成树上路径的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最小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限重。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不在同一分量，根本没有路，输出 −1。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4196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逐个击破：题目与输入输出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座城市组成一棵树，其中 K 座被敌军占领。拆掉一些道路，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让任意两座敌城都无法互通，每条路有拆除费用，求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输入：N、K；K 个敌城编号；接着 N−1 行 a、b、c，表示道路和拆除费。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城市编号从 0 开始。输出最少拆除费用。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2≤K≤N≤10⁵；1≤c≤10⁶。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逐个击破：原题样例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拆掉 1—2（1）和 2—4（3），敌城 1、2、4 各自分开，合计花 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逐个击破：贵的路，尽量留下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439067"/>
            <a:ext cx="10477500" cy="504158"/>
            <a:chOff x="1017556" y="2439067"/>
            <a:chExt cx="10477500" cy="504158"/>
          </a:xfrm>
        </p:grpSpPr>
        <p:sp>
          <p:nvSpPr>
            <p:cNvPr id="7" name="body-enemy-city-objective"/>
            <p:cNvSpPr/>
            <p:nvPr/>
          </p:nvSpPr>
          <p:spPr>
            <a:xfrm>
              <a:off x="1017556" y="24390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拆一些道路，让任意两座敌城都不能互通，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让拆路费用最少。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248692"/>
            <a:ext cx="10477500" cy="1249394"/>
            <a:chOff x="1017556" y="3248692"/>
            <a:chExt cx="10477500" cy="1249394"/>
          </a:xfrm>
        </p:grpSpPr>
        <p:sp>
          <p:nvSpPr>
            <p:cNvPr id="9" name="body-enemy-city-hint"/>
            <p:cNvSpPr/>
            <p:nvPr/>
          </p:nvSpPr>
          <p:spPr>
            <a:xfrm>
              <a:off x="1017556" y="3248692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固定，少拆钱就等于多保留钱；从贵的边开始考虑。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并查集多记一项：这个分量里有没有敌城。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两边都有敌城就不能合并，否则保留这条边。</a:t>
              </a:r>
            </a:p>
          </p:txBody>
        </p:sp>
      </p:grpSp>
      <p:sp>
        <p:nvSpPr>
          <p:cNvPr id="13" name="textbox-enemy-city-answer"/>
          <p:cNvSpPr/>
          <p:nvPr/>
        </p:nvSpPr>
        <p:spPr>
          <a:xfrm>
            <a:off x="990600" y="4838700"/>
            <a:ext cx="10477500" cy="1057275"/>
          </a:xfrm>
          <a:prstGeom prst="roundRect">
            <a:avLst>
              <a:gd name="adj" fmla="val 1081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拆路费用 =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全部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道路费用 − 合法保留的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费用。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合并后，别忘了把“是否有敌城”的标记一起更新。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14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电网：题目与输入输出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座城市都要通电。在 i 建站花 ci；i、j 铺线的费用为 (ki+kj)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乘曼哈顿距离。有站的城市可沿电线供电，求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费用并输出建设方案。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输入：n、各城坐标 (xi,yi)、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建站费 ci、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系数 ki。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、建站数量与城市编号、铺线数量与每条线的两端。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n≤2000，坐标在 [1,10⁶]，1≤ci、ki≤10⁹。任一最优方案都可。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电网：原题样例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253300"/>
            <a:chOff x="6657213" y="2647950"/>
            <a:chExt cx="4487037" cy="12533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三城分别建站，费用 3+2+3=8；输出建站 3 座，电缆 0 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电网：建站与连线一起考虑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34292"/>
            <a:ext cx="10477500" cy="849344"/>
            <a:chOff x="1017556" y="2334292"/>
            <a:chExt cx="10477500" cy="849344"/>
          </a:xfrm>
        </p:grpSpPr>
        <p:sp>
          <p:nvSpPr>
            <p:cNvPr id="7" name="body-power-grid-hint"/>
            <p:cNvSpPr/>
            <p:nvPr/>
          </p:nvSpPr>
          <p:spPr>
            <a:xfrm>
              <a:off x="1017556" y="23342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0 到城市 i 的边表示建电站，费用为 ci。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两城之间的边表示铺电缆，费用按下面的式子计算：</a:t>
              </a:r>
            </a:p>
          </p:txBody>
        </p:sp>
      </p:grpSp>
      <mc:AlternateContent>
        <mc:Choice Requires="a14">
          <p:sp>
            <p:nvSpPr>
              <p:cNvPr id="9" name="power-grid-formula"/>
              <p:cNvSpPr txBox="1">
                <a:spLocks noGrp="1"/>
              </p:cNvSpPr>
              <p:nvPr/>
            </p:nvSpPr>
            <p:spPr>
              <a:xfrm>
                <a:off x="1066800" y="3314700"/>
                <a:ext cx="1015365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sepChr m:val=""/>
                              <m:endChr m:val="|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d>
                            <m:dPr>
                              <m:begChr m:val="|"/>
                              <m:sepChr m:val=""/>
                              <m:endChr m:val="|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2" name="textbox-power-grid-answer"/>
          <p:cNvSpPr/>
          <p:nvPr/>
        </p:nvSpPr>
        <p:spPr>
          <a:xfrm>
            <a:off x="990600" y="4181475"/>
            <a:ext cx="10477500" cy="1552575"/>
          </a:xfrm>
          <a:prstGeom prst="roundRect">
            <a:avLst>
              <a:gd name="adj" fmla="val 7362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Prim 更新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报价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时，也记下是谁提供了这个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报价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parent[i]=0，就在 i 建站；否则铺 parent[i]—i 的电缆。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乘积和总和用 64 位整数；输出任意一种最优方案即可。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990600" y="40576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免费道路：题目与输入输出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村庄之间有鹅卵石路和水泥路。要保留一些免费道路，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让任意两村有且仅有一条免费路径，并且保留的鹅卵石路恰好 K 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输入：N、M、K；接着 M 行 u、v、c，c=0 是鹅卵石路，c=1 是水泥路。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输出一组合法保留边，格式同输入；无解输出 no solution。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N≤2×10⁴，M≤10⁵，0≤K≤N−1；两村之间至多一条路。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免费道路：原题样例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5 7 2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1 3 0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4 5 1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3 2 0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5 3 1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4 3 0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200228"/>
            <a:chOff x="8277099" y="2714625"/>
            <a:chExt cx="2867151" cy="120022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3 2 0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4 3 0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5 3 1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样例输出保留 4 条边，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5 个村庄且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无环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；其中恰有 2 条类型为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免费道路：0 类路要恰好 K 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39042"/>
            <a:ext cx="10477500" cy="430244"/>
            <a:chOff x="1017556" y="2239042"/>
            <a:chExt cx="10477500" cy="430244"/>
          </a:xfrm>
        </p:grpSpPr>
        <p:sp>
          <p:nvSpPr>
            <p:cNvPr id="7" name="body-exact-zero-road-goal"/>
            <p:cNvSpPr/>
            <p:nvPr/>
          </p:nvSpPr>
          <p:spPr>
            <a:xfrm>
              <a:off x="1017556" y="2239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要保留一棵生成树，里面恰好有 K 条鹅卵石路，类型编号为 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2858167"/>
            <a:ext cx="10477500" cy="839819"/>
            <a:chOff x="1017556" y="2858167"/>
            <a:chExt cx="10477500" cy="839819"/>
          </a:xfrm>
        </p:grpSpPr>
        <p:sp>
          <p:nvSpPr>
            <p:cNvPr id="9" name="body-zero-road-hint"/>
            <p:cNvSpPr/>
            <p:nvPr/>
          </p:nvSpPr>
          <p:spPr>
            <a:xfrm>
              <a:off x="1017556" y="28581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先只用 1 类路合并，看看还分成几组。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这些组之间必须用 0 类路连；把必需的 0 类边先记下来。</a:t>
              </a:r>
            </a:p>
          </p:txBody>
        </p:sp>
      </p:grpSp>
      <p:sp>
        <p:nvSpPr>
          <p:cNvPr id="13" name="textbox-zero-road-answer"/>
          <p:cNvSpPr/>
          <p:nvPr/>
        </p:nvSpPr>
        <p:spPr>
          <a:xfrm>
            <a:off x="990600" y="3876675"/>
            <a:ext cx="10477500" cy="2133600"/>
          </a:xfrm>
          <a:prstGeom prst="roundRect">
            <a:avLst>
              <a:gd name="adj" fmla="val 5357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重建并查集，放入刚记录的必需 0 类边。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再补不成环的 0 类边，补到 K 条；最后用 1 类边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连通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必需 0 类边超过 K，或无法补足并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连通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，输出 no solution。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成功时输出保留的 N−1 条边，不用再输出费用。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3752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树以 1 为根。先花 ci 购买一些控制点，再由对手给每个叶子任意填整数。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已买点 u 可多次让子树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叶值加任意整数 x；要保证无论怎样填数，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归零。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1096518"/>
            <a:chOff x="979932" y="3676602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输入：n、各点价格 ci，以及 n−1 条树边。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购买费 s；所有可能属于某个最优方案的点数 k，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以及这些点的升序编号。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991052"/>
            <a:ext cx="10201911" cy="391209"/>
            <a:chOff x="980439" y="49910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9910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9910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2≤n≤2×10⁵；0≤ci≤10⁹。叶子是非根且没有孩子的点。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5 1 3 2 1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2 4 5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买点 2、4、5 花 1+2+1=4；用点 2 调整叶 3，再分别调整叶 4、5。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能量树：只会一起加，能分别归零吗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例如一个控制点只能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给两片叶子加数，而叶值是 3、−1。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统一加 −3，叶值变成 0、−4；怎么一起加，两者的差都还是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如果还能单独控制其中一片，就能先一起调整，再补调另一片。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我们要买到足够的控制能力，使每片叶子都能独立调整；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这才叫保证任意初值都能归零。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能量树：子树操作就是叶子的一段操作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 DFS 顺序数叶子，一棵子树会在走到别处之前访问完，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所以它的叶子编号连续。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u 的叶子编号为 [l,r]，控制 u 就是给这段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这与前面学过的区间加很像，可以对叶值做差分，只留下两端的变化。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下面把叶子与差分边界分开画，看看一段操作究竟影响哪两个位置。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能量树：把叶子排成连续的一段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从根开始按左到右 DFS，叶子依次编号；原树点名与叶子编号要分开看。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43000" y="2752725"/>
            <a:ext cx="10096500" cy="2852737"/>
            <a:chOff x="1143000" y="2752725"/>
            <a:chExt cx="10096500" cy="2852737"/>
          </a:xfrm>
        </p:grpSpPr>
        <p:sp>
          <p:nvSpPr>
            <p:cNvPr id="9" name="Freeform 9"/>
            <p:cNvSpPr/>
            <p:nvPr/>
          </p:nvSpPr>
          <p:spPr>
            <a:xfrm>
              <a:off x="2857500" y="3000375"/>
              <a:ext cx="952500" cy="904875"/>
            </a:xfrm>
            <a:custGeom>
              <a:avLst/>
              <a:gdLst/>
              <a:ahLst/>
              <a:cxnLst/>
              <a:rect l="l" t="t" r="r" b="b"/>
              <a:pathLst>
                <a:path w="952500" h="904875">
                  <a:moveTo>
                    <a:pt x="952500" y="0"/>
                  </a:moveTo>
                  <a:lnTo>
                    <a:pt x="0" y="9048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3810000" y="3000375"/>
              <a:ext cx="2095500" cy="904875"/>
            </a:xfrm>
            <a:custGeom>
              <a:avLst/>
              <a:gdLst/>
              <a:ahLst/>
              <a:cxnLst/>
              <a:rect l="l" t="t" r="r" b="b"/>
              <a:pathLst>
                <a:path w="2095500" h="904875">
                  <a:moveTo>
                    <a:pt x="0" y="0"/>
                  </a:moveTo>
                  <a:lnTo>
                    <a:pt x="2095500" y="9048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905000" y="3905250"/>
              <a:ext cx="952500" cy="904875"/>
            </a:xfrm>
            <a:custGeom>
              <a:avLst/>
              <a:gdLst/>
              <a:ahLst/>
              <a:cxnLst/>
              <a:rect l="l" t="t" r="r" b="b"/>
              <a:pathLst>
                <a:path w="952500" h="904875">
                  <a:moveTo>
                    <a:pt x="952500" y="0"/>
                  </a:moveTo>
                  <a:lnTo>
                    <a:pt x="0" y="9048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857500" y="3905250"/>
              <a:ext cx="952500" cy="904875"/>
            </a:xfrm>
            <a:custGeom>
              <a:avLst/>
              <a:gdLst/>
              <a:ahLst/>
              <a:cxnLst/>
              <a:rect l="l" t="t" r="r" b="b"/>
              <a:pathLst>
                <a:path w="952500" h="904875">
                  <a:moveTo>
                    <a:pt x="0" y="0"/>
                  </a:moveTo>
                  <a:lnTo>
                    <a:pt x="952500" y="9048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562350" y="2752725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571875" y="2847975"/>
              <a:ext cx="476250" cy="381381"/>
              <a:chOff x="3571875" y="2847975"/>
              <a:chExt cx="4762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571875" y="284797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571875" y="284797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7" name="Ellipse 17"/>
            <p:cNvSpPr/>
            <p:nvPr/>
          </p:nvSpPr>
          <p:spPr>
            <a:xfrm>
              <a:off x="2609850" y="365760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2619375" y="3752850"/>
              <a:ext cx="476250" cy="381381"/>
              <a:chOff x="2619375" y="3752850"/>
              <a:chExt cx="47625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2619375" y="37528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2619375" y="37528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</a:t>
                </a:r>
              </a:p>
            </p:txBody>
          </p:sp>
        </p:grpSp>
        <p:sp>
          <p:nvSpPr>
            <p:cNvPr id="21" name="Ellipse 21"/>
            <p:cNvSpPr/>
            <p:nvPr/>
          </p:nvSpPr>
          <p:spPr>
            <a:xfrm>
              <a:off x="5657850" y="3657600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5667375" y="3752850"/>
              <a:ext cx="476250" cy="381381"/>
              <a:chOff x="5667375" y="3752850"/>
              <a:chExt cx="47625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667375" y="37528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667375" y="37528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25" name="Ellipse 25"/>
            <p:cNvSpPr/>
            <p:nvPr/>
          </p:nvSpPr>
          <p:spPr>
            <a:xfrm>
              <a:off x="1657350" y="4562475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666875" y="4657725"/>
              <a:ext cx="476250" cy="381381"/>
              <a:chOff x="1666875" y="4657725"/>
              <a:chExt cx="4762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66875" y="46577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666875" y="46577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9" name="Ellipse 29"/>
            <p:cNvSpPr/>
            <p:nvPr/>
          </p:nvSpPr>
          <p:spPr>
            <a:xfrm>
              <a:off x="3562350" y="4562475"/>
              <a:ext cx="495300" cy="4953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571875" y="4657725"/>
              <a:ext cx="476250" cy="381381"/>
              <a:chOff x="3571875" y="4657725"/>
              <a:chExt cx="4762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571875" y="46577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571875" y="4657725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143000" y="5238750"/>
              <a:ext cx="1714500" cy="366712"/>
              <a:chOff x="1143000" y="5238750"/>
              <a:chExt cx="1714500" cy="366712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1143000" y="5238750"/>
                <a:ext cx="1714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1143000" y="5238750"/>
                <a:ext cx="1714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叶子编号 1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048000" y="5238750"/>
              <a:ext cx="1714500" cy="366712"/>
              <a:chOff x="3048000" y="5238750"/>
              <a:chExt cx="1714500" cy="366712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3048000" y="5238750"/>
                <a:ext cx="1714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3048000" y="5238750"/>
                <a:ext cx="1714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叶子编号 2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5143500" y="4324350"/>
              <a:ext cx="1714500" cy="366712"/>
              <a:chOff x="5143500" y="4324350"/>
              <a:chExt cx="1714500" cy="366712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5143500" y="4324350"/>
                <a:ext cx="1714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5143500" y="4324350"/>
                <a:ext cx="1714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叶子编号 3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7514082" y="3286125"/>
              <a:ext cx="3725418" cy="1610868"/>
              <a:chOff x="7514082" y="3286125"/>
              <a:chExt cx="3725418" cy="1610868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524750" y="3286125"/>
                <a:ext cx="3714750" cy="16002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524750" y="3286125"/>
                <a:ext cx="3714750" cy="16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3150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DFS 先访问 u 的整棵子树，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再访问右侧叶子。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u 覆盖叶子编号 [1,2]，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根 1 覆盖 [1,3]。</a:t>
                </a:r>
              </a:p>
            </p:txBody>
          </p:sp>
        </p:grpSp>
      </p:grpSp>
      <p:sp>
        <p:nvSpPr>
          <p:cNvPr id="46" name="Freeform 46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47" name="Rectangle 47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控制 u，就是给编号 1、2 这段叶子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加数；它对应区间 [1,2]。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能量树：在叶子两侧增加差分边界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三片叶子，对应四个边界；末尾补上负的最后一项，让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差分和为 0。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79932" y="2743200"/>
            <a:ext cx="10202418" cy="2586800"/>
            <a:chOff x="979932" y="2743200"/>
            <a:chExt cx="10202418" cy="2586800"/>
          </a:xfrm>
        </p:grpSpPr>
        <p:grpSp>
          <p:nvGrpSpPr>
            <p:cNvPr id="11" name="Group 11"/>
            <p:cNvGrpSpPr/>
            <p:nvPr/>
          </p:nvGrpSpPr>
          <p:grpSpPr>
            <a:xfrm>
              <a:off x="979932" y="3133725"/>
              <a:ext cx="1820418" cy="410718"/>
              <a:chOff x="979932" y="3133725"/>
              <a:chExt cx="1820418" cy="410718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133725"/>
                <a:ext cx="1809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133725"/>
                <a:ext cx="1809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叶值 a：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810000" y="2743200"/>
              <a:ext cx="5114925" cy="801243"/>
              <a:chOff x="3810000" y="2743200"/>
              <a:chExt cx="5114925" cy="80124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3810000" y="302895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3810000" y="3133725"/>
                <a:ext cx="1685925" cy="410718"/>
                <a:chOff x="3810000" y="3133725"/>
                <a:chExt cx="16859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3810000" y="313372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810000" y="313372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3810000" y="2743200"/>
                <a:ext cx="1685925" cy="337376"/>
                <a:chOff x="3810000" y="2743200"/>
                <a:chExt cx="1685925" cy="337376"/>
              </a:xfrm>
            </p:grpSpPr>
            <p:sp>
              <p:nvSpPr>
                <p:cNvPr id="16" name="Rectangle 16"/>
                <p:cNvSpPr/>
                <p:nvPr/>
              </p:nvSpPr>
              <p:spPr>
                <a:xfrm>
                  <a:off x="3810000" y="274320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3810000" y="274320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19" name="Rectangle 19"/>
              <p:cNvSpPr/>
              <p:nvPr/>
            </p:nvSpPr>
            <p:spPr>
              <a:xfrm>
                <a:off x="5524500" y="302895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5524500" y="3133725"/>
                <a:ext cx="1685925" cy="410718"/>
                <a:chOff x="5524500" y="3133725"/>
                <a:chExt cx="1685925" cy="410718"/>
              </a:xfrm>
            </p:grpSpPr>
            <p:sp>
              <p:nvSpPr>
                <p:cNvPr id="20" name="Rectangle 20"/>
                <p:cNvSpPr/>
                <p:nvPr/>
              </p:nvSpPr>
              <p:spPr>
                <a:xfrm>
                  <a:off x="5524500" y="313372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5524500" y="313372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-1</a:t>
                  </a:r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5524500" y="2743200"/>
                <a:ext cx="1685925" cy="337376"/>
                <a:chOff x="5524500" y="2743200"/>
                <a:chExt cx="1685925" cy="337376"/>
              </a:xfrm>
            </p:grpSpPr>
            <p:sp>
              <p:nvSpPr>
                <p:cNvPr id="23" name="Rectangle 23"/>
                <p:cNvSpPr/>
                <p:nvPr/>
              </p:nvSpPr>
              <p:spPr>
                <a:xfrm>
                  <a:off x="5524500" y="274320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5524500" y="274320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26" name="Rectangle 26"/>
              <p:cNvSpPr/>
              <p:nvPr/>
            </p:nvSpPr>
            <p:spPr>
              <a:xfrm>
                <a:off x="7239000" y="302895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9" name="Group 29"/>
              <p:cNvGrpSpPr/>
              <p:nvPr/>
            </p:nvGrpSpPr>
            <p:grpSpPr>
              <a:xfrm>
                <a:off x="7239000" y="3133725"/>
                <a:ext cx="1685925" cy="410718"/>
                <a:chOff x="7239000" y="3133725"/>
                <a:chExt cx="1685925" cy="410718"/>
              </a:xfrm>
            </p:grpSpPr>
            <p:sp>
              <p:nvSpPr>
                <p:cNvPr id="27" name="Rectangle 27"/>
                <p:cNvSpPr/>
                <p:nvPr/>
              </p:nvSpPr>
              <p:spPr>
                <a:xfrm>
                  <a:off x="7239000" y="313372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7239000" y="313372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grpSp>
            <p:nvGrpSpPr>
              <p:cNvPr id="32" name="Group 32"/>
              <p:cNvGrpSpPr/>
              <p:nvPr/>
            </p:nvGrpSpPr>
            <p:grpSpPr>
              <a:xfrm>
                <a:off x="7239000" y="2743200"/>
                <a:ext cx="1685925" cy="337376"/>
                <a:chOff x="7239000" y="2743200"/>
                <a:chExt cx="1685925" cy="337376"/>
              </a:xfrm>
            </p:grpSpPr>
            <p:sp>
              <p:nvSpPr>
                <p:cNvPr id="30" name="Rectangle 30"/>
                <p:cNvSpPr/>
                <p:nvPr/>
              </p:nvSpPr>
              <p:spPr>
                <a:xfrm>
                  <a:off x="7239000" y="274320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7239000" y="274320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</p:grpSp>
        <p:grpSp>
          <p:nvGrpSpPr>
            <p:cNvPr id="36" name="Group 36"/>
            <p:cNvGrpSpPr/>
            <p:nvPr/>
          </p:nvGrpSpPr>
          <p:grpSpPr>
            <a:xfrm>
              <a:off x="979932" y="3971925"/>
              <a:ext cx="2487168" cy="410718"/>
              <a:chOff x="979932" y="3971925"/>
              <a:chExt cx="2487168" cy="410718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90600" y="3971925"/>
                <a:ext cx="2476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990600" y="3971925"/>
                <a:ext cx="2476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边界差分 d：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3810000" y="3600450"/>
              <a:ext cx="6829425" cy="801243"/>
              <a:chOff x="3810000" y="3600450"/>
              <a:chExt cx="6829425" cy="801243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810000" y="388620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3810000" y="3990975"/>
                <a:ext cx="1685925" cy="410718"/>
                <a:chOff x="3810000" y="3990975"/>
                <a:chExt cx="1685925" cy="410718"/>
              </a:xfrm>
            </p:grpSpPr>
            <p:sp>
              <p:nvSpPr>
                <p:cNvPr id="38" name="Rectangle 38"/>
                <p:cNvSpPr/>
                <p:nvPr/>
              </p:nvSpPr>
              <p:spPr>
                <a:xfrm>
                  <a:off x="3810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3810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grpSp>
            <p:nvGrpSpPr>
              <p:cNvPr id="43" name="Group 43"/>
              <p:cNvGrpSpPr/>
              <p:nvPr/>
            </p:nvGrpSpPr>
            <p:grpSpPr>
              <a:xfrm>
                <a:off x="3810000" y="3600450"/>
                <a:ext cx="1685925" cy="337376"/>
                <a:chOff x="3810000" y="3600450"/>
                <a:chExt cx="1685925" cy="337376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3810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3810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44" name="Rectangle 44"/>
              <p:cNvSpPr/>
              <p:nvPr/>
            </p:nvSpPr>
            <p:spPr>
              <a:xfrm>
                <a:off x="5524500" y="388620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5524500" y="3990975"/>
                <a:ext cx="1685925" cy="410718"/>
                <a:chOff x="5524500" y="3990975"/>
                <a:chExt cx="1685925" cy="410718"/>
              </a:xfrm>
            </p:grpSpPr>
            <p:sp>
              <p:nvSpPr>
                <p:cNvPr id="45" name="Rectangle 45"/>
                <p:cNvSpPr/>
                <p:nvPr/>
              </p:nvSpPr>
              <p:spPr>
                <a:xfrm>
                  <a:off x="5524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5524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-4</a:t>
                  </a:r>
                </a:p>
              </p:txBody>
            </p:sp>
          </p:grpSp>
          <p:grpSp>
            <p:nvGrpSpPr>
              <p:cNvPr id="50" name="Group 50"/>
              <p:cNvGrpSpPr/>
              <p:nvPr/>
            </p:nvGrpSpPr>
            <p:grpSpPr>
              <a:xfrm>
                <a:off x="5524500" y="3600450"/>
                <a:ext cx="1685925" cy="337376"/>
                <a:chOff x="5524500" y="3600450"/>
                <a:chExt cx="1685925" cy="337376"/>
              </a:xfrm>
            </p:grpSpPr>
            <p:sp>
              <p:nvSpPr>
                <p:cNvPr id="48" name="Rectangle 48"/>
                <p:cNvSpPr/>
                <p:nvPr/>
              </p:nvSpPr>
              <p:spPr>
                <a:xfrm>
                  <a:off x="5524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9" name="TextBox 49"/>
                <p:cNvSpPr txBox="1"/>
                <p:nvPr/>
              </p:nvSpPr>
              <p:spPr>
                <a:xfrm>
                  <a:off x="5524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51" name="Rectangle 51"/>
              <p:cNvSpPr/>
              <p:nvPr/>
            </p:nvSpPr>
            <p:spPr>
              <a:xfrm>
                <a:off x="7239000" y="388620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4" name="Group 54"/>
              <p:cNvGrpSpPr/>
              <p:nvPr/>
            </p:nvGrpSpPr>
            <p:grpSpPr>
              <a:xfrm>
                <a:off x="7239000" y="3990975"/>
                <a:ext cx="1685925" cy="410718"/>
                <a:chOff x="7239000" y="3990975"/>
                <a:chExt cx="1685925" cy="410718"/>
              </a:xfrm>
            </p:grpSpPr>
            <p:sp>
              <p:nvSpPr>
                <p:cNvPr id="52" name="Rectangle 52"/>
                <p:cNvSpPr/>
                <p:nvPr/>
              </p:nvSpPr>
              <p:spPr>
                <a:xfrm>
                  <a:off x="7239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3" name="TextBox 53"/>
                <p:cNvSpPr txBox="1"/>
                <p:nvPr/>
              </p:nvSpPr>
              <p:spPr>
                <a:xfrm>
                  <a:off x="7239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grpSp>
            <p:nvGrpSpPr>
              <p:cNvPr id="57" name="Group 57"/>
              <p:cNvGrpSpPr/>
              <p:nvPr/>
            </p:nvGrpSpPr>
            <p:grpSpPr>
              <a:xfrm>
                <a:off x="7239000" y="3600450"/>
                <a:ext cx="1685925" cy="337376"/>
                <a:chOff x="7239000" y="3600450"/>
                <a:chExt cx="1685925" cy="337376"/>
              </a:xfrm>
            </p:grpSpPr>
            <p:sp>
              <p:nvSpPr>
                <p:cNvPr id="55" name="Rectangle 55"/>
                <p:cNvSpPr/>
                <p:nvPr/>
              </p:nvSpPr>
              <p:spPr>
                <a:xfrm>
                  <a:off x="7239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6" name="TextBox 56"/>
                <p:cNvSpPr txBox="1"/>
                <p:nvPr/>
              </p:nvSpPr>
              <p:spPr>
                <a:xfrm>
                  <a:off x="7239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58" name="Rectangle 58"/>
              <p:cNvSpPr/>
              <p:nvPr/>
            </p:nvSpPr>
            <p:spPr>
              <a:xfrm>
                <a:off x="8953500" y="388620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1" name="Group 61"/>
              <p:cNvGrpSpPr/>
              <p:nvPr/>
            </p:nvGrpSpPr>
            <p:grpSpPr>
              <a:xfrm>
                <a:off x="8953500" y="3990975"/>
                <a:ext cx="1685925" cy="410718"/>
                <a:chOff x="8953500" y="3990975"/>
                <a:chExt cx="1685925" cy="410718"/>
              </a:xfrm>
            </p:grpSpPr>
            <p:sp>
              <p:nvSpPr>
                <p:cNvPr id="59" name="Rectangle 59"/>
                <p:cNvSpPr/>
                <p:nvPr/>
              </p:nvSpPr>
              <p:spPr>
                <a:xfrm>
                  <a:off x="8953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0" name="TextBox 60"/>
                <p:cNvSpPr txBox="1"/>
                <p:nvPr/>
              </p:nvSpPr>
              <p:spPr>
                <a:xfrm>
                  <a:off x="8953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-2</a:t>
                  </a:r>
                </a:p>
              </p:txBody>
            </p:sp>
          </p:grpSp>
          <p:grpSp>
            <p:nvGrpSpPr>
              <p:cNvPr id="64" name="Group 64"/>
              <p:cNvGrpSpPr/>
              <p:nvPr/>
            </p:nvGrpSpPr>
            <p:grpSpPr>
              <a:xfrm>
                <a:off x="8953500" y="3600450"/>
                <a:ext cx="1685925" cy="337376"/>
                <a:chOff x="8953500" y="3600450"/>
                <a:chExt cx="1685925" cy="337376"/>
              </a:xfrm>
            </p:grpSpPr>
            <p:sp>
              <p:nvSpPr>
                <p:cNvPr id="62" name="Rectangle 62"/>
                <p:cNvSpPr/>
                <p:nvPr/>
              </p:nvSpPr>
              <p:spPr>
                <a:xfrm>
                  <a:off x="8953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3" name="TextBox 63"/>
                <p:cNvSpPr txBox="1"/>
                <p:nvPr/>
              </p:nvSpPr>
              <p:spPr>
                <a:xfrm>
                  <a:off x="8953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</p:grpSp>
        <p:grpSp>
          <p:nvGrpSpPr>
            <p:cNvPr id="68" name="Group 68"/>
            <p:cNvGrpSpPr/>
            <p:nvPr/>
          </p:nvGrpSpPr>
          <p:grpSpPr>
            <a:xfrm>
              <a:off x="980313" y="4933950"/>
              <a:ext cx="10202037" cy="396050"/>
              <a:chOff x="980313" y="4933950"/>
              <a:chExt cx="10202037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990600" y="493395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990600" y="493395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d0=a1；d1=a2−a1；d2=a3−a2；d3=−a3。</a:t>
                </a:r>
              </a:p>
            </p:txBody>
          </p:sp>
        </p:grpSp>
      </p:grpSp>
      <p:sp>
        <p:nvSpPr>
          <p:cNvPr id="70" name="Freeform 7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1" name="Rectangle 7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能从差分恢复叶值：a1=d0，a2=d0+d1，a3=d0+d1+d2。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能量树：一次操作只改变两个边界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沿用叶值 3、−1、2；现在给第 1、2 片叶子都加 4。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79932" y="2743200"/>
            <a:ext cx="10202418" cy="2582418"/>
            <a:chOff x="979932" y="2743200"/>
            <a:chExt cx="10202418" cy="2582418"/>
          </a:xfrm>
        </p:grpSpPr>
        <p:grpSp>
          <p:nvGrpSpPr>
            <p:cNvPr id="11" name="Group 11"/>
            <p:cNvGrpSpPr/>
            <p:nvPr/>
          </p:nvGrpSpPr>
          <p:grpSpPr>
            <a:xfrm>
              <a:off x="979932" y="3124200"/>
              <a:ext cx="10202418" cy="410718"/>
              <a:chOff x="979932" y="3124200"/>
              <a:chExt cx="10202418" cy="410718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1242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1242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给叶子 [1,2] 都加 x=4：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096000" y="2743200"/>
              <a:ext cx="4543425" cy="801243"/>
              <a:chOff x="6096000" y="2743200"/>
              <a:chExt cx="4543425" cy="80124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6096000" y="30289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6096000" y="3133725"/>
                <a:ext cx="1495425" cy="410718"/>
                <a:chOff x="6096000" y="3133725"/>
                <a:chExt cx="14954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6096000" y="31337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6096000" y="31337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7</a:t>
                  </a: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6096000" y="2743200"/>
                <a:ext cx="1495425" cy="337376"/>
                <a:chOff x="6096000" y="2743200"/>
                <a:chExt cx="1495425" cy="337376"/>
              </a:xfrm>
            </p:grpSpPr>
            <p:sp>
              <p:nvSpPr>
                <p:cNvPr id="16" name="Rectangle 16"/>
                <p:cNvSpPr/>
                <p:nvPr/>
              </p:nvSpPr>
              <p:spPr>
                <a:xfrm>
                  <a:off x="6096000" y="2743200"/>
                  <a:ext cx="14954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6096000" y="2743200"/>
                  <a:ext cx="14954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19" name="Rectangle 19"/>
              <p:cNvSpPr/>
              <p:nvPr/>
            </p:nvSpPr>
            <p:spPr>
              <a:xfrm>
                <a:off x="7620000" y="30289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7620000" y="3133725"/>
                <a:ext cx="1495425" cy="410718"/>
                <a:chOff x="7620000" y="3133725"/>
                <a:chExt cx="1495425" cy="410718"/>
              </a:xfrm>
            </p:grpSpPr>
            <p:sp>
              <p:nvSpPr>
                <p:cNvPr id="20" name="Rectangle 20"/>
                <p:cNvSpPr/>
                <p:nvPr/>
              </p:nvSpPr>
              <p:spPr>
                <a:xfrm>
                  <a:off x="7620000" y="31337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7620000" y="31337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7620000" y="2743200"/>
                <a:ext cx="1495425" cy="337376"/>
                <a:chOff x="7620000" y="2743200"/>
                <a:chExt cx="1495425" cy="337376"/>
              </a:xfrm>
            </p:grpSpPr>
            <p:sp>
              <p:nvSpPr>
                <p:cNvPr id="23" name="Rectangle 23"/>
                <p:cNvSpPr/>
                <p:nvPr/>
              </p:nvSpPr>
              <p:spPr>
                <a:xfrm>
                  <a:off x="7620000" y="2743200"/>
                  <a:ext cx="14954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7620000" y="2743200"/>
                  <a:ext cx="14954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26" name="Rectangle 26"/>
              <p:cNvSpPr/>
              <p:nvPr/>
            </p:nvSpPr>
            <p:spPr>
              <a:xfrm>
                <a:off x="9144000" y="30289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9" name="Group 29"/>
              <p:cNvGrpSpPr/>
              <p:nvPr/>
            </p:nvGrpSpPr>
            <p:grpSpPr>
              <a:xfrm>
                <a:off x="9144000" y="3133725"/>
                <a:ext cx="1495425" cy="410718"/>
                <a:chOff x="9144000" y="3133725"/>
                <a:chExt cx="1495425" cy="410718"/>
              </a:xfrm>
            </p:grpSpPr>
            <p:sp>
              <p:nvSpPr>
                <p:cNvPr id="27" name="Rectangle 27"/>
                <p:cNvSpPr/>
                <p:nvPr/>
              </p:nvSpPr>
              <p:spPr>
                <a:xfrm>
                  <a:off x="9144000" y="31337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9144000" y="31337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grpSp>
            <p:nvGrpSpPr>
              <p:cNvPr id="32" name="Group 32"/>
              <p:cNvGrpSpPr/>
              <p:nvPr/>
            </p:nvGrpSpPr>
            <p:grpSpPr>
              <a:xfrm>
                <a:off x="9144000" y="2743200"/>
                <a:ext cx="1495425" cy="337376"/>
                <a:chOff x="9144000" y="2743200"/>
                <a:chExt cx="1495425" cy="337376"/>
              </a:xfrm>
            </p:grpSpPr>
            <p:sp>
              <p:nvSpPr>
                <p:cNvPr id="30" name="Rectangle 30"/>
                <p:cNvSpPr/>
                <p:nvPr/>
              </p:nvSpPr>
              <p:spPr>
                <a:xfrm>
                  <a:off x="9144000" y="2743200"/>
                  <a:ext cx="14954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9144000" y="2743200"/>
                  <a:ext cx="14954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</p:grpSp>
        <p:grpSp>
          <p:nvGrpSpPr>
            <p:cNvPr id="36" name="Group 36"/>
            <p:cNvGrpSpPr/>
            <p:nvPr/>
          </p:nvGrpSpPr>
          <p:grpSpPr>
            <a:xfrm>
              <a:off x="979932" y="3981450"/>
              <a:ext cx="10202418" cy="410718"/>
              <a:chOff x="979932" y="3981450"/>
              <a:chExt cx="10202418" cy="410718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90600" y="398145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990600" y="398145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边界差分变为：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3810000" y="3600450"/>
              <a:ext cx="6829425" cy="801243"/>
              <a:chOff x="3810000" y="3600450"/>
              <a:chExt cx="6829425" cy="801243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810000" y="3886200"/>
                <a:ext cx="1685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3810000" y="3990975"/>
                <a:ext cx="1685925" cy="410718"/>
                <a:chOff x="3810000" y="3990975"/>
                <a:chExt cx="1685925" cy="410718"/>
              </a:xfrm>
            </p:grpSpPr>
            <p:sp>
              <p:nvSpPr>
                <p:cNvPr id="38" name="Rectangle 38"/>
                <p:cNvSpPr/>
                <p:nvPr/>
              </p:nvSpPr>
              <p:spPr>
                <a:xfrm>
                  <a:off x="3810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3810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7</a:t>
                  </a:r>
                </a:p>
              </p:txBody>
            </p:sp>
          </p:grpSp>
          <p:grpSp>
            <p:nvGrpSpPr>
              <p:cNvPr id="43" name="Group 43"/>
              <p:cNvGrpSpPr/>
              <p:nvPr/>
            </p:nvGrpSpPr>
            <p:grpSpPr>
              <a:xfrm>
                <a:off x="3810000" y="3600450"/>
                <a:ext cx="1685925" cy="337376"/>
                <a:chOff x="3810000" y="3600450"/>
                <a:chExt cx="1685925" cy="337376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3810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3810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44" name="Rectangle 44"/>
              <p:cNvSpPr/>
              <p:nvPr/>
            </p:nvSpPr>
            <p:spPr>
              <a:xfrm>
                <a:off x="5524500" y="388620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5524500" y="3990975"/>
                <a:ext cx="1685925" cy="410718"/>
                <a:chOff x="5524500" y="3990975"/>
                <a:chExt cx="1685925" cy="410718"/>
              </a:xfrm>
            </p:grpSpPr>
            <p:sp>
              <p:nvSpPr>
                <p:cNvPr id="45" name="Rectangle 45"/>
                <p:cNvSpPr/>
                <p:nvPr/>
              </p:nvSpPr>
              <p:spPr>
                <a:xfrm>
                  <a:off x="5524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5524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-4</a:t>
                  </a:r>
                </a:p>
              </p:txBody>
            </p:sp>
          </p:grpSp>
          <p:grpSp>
            <p:nvGrpSpPr>
              <p:cNvPr id="50" name="Group 50"/>
              <p:cNvGrpSpPr/>
              <p:nvPr/>
            </p:nvGrpSpPr>
            <p:grpSpPr>
              <a:xfrm>
                <a:off x="5524500" y="3600450"/>
                <a:ext cx="1685925" cy="337376"/>
                <a:chOff x="5524500" y="3600450"/>
                <a:chExt cx="1685925" cy="337376"/>
              </a:xfrm>
            </p:grpSpPr>
            <p:sp>
              <p:nvSpPr>
                <p:cNvPr id="48" name="Rectangle 48"/>
                <p:cNvSpPr/>
                <p:nvPr/>
              </p:nvSpPr>
              <p:spPr>
                <a:xfrm>
                  <a:off x="5524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9" name="TextBox 49"/>
                <p:cNvSpPr txBox="1"/>
                <p:nvPr/>
              </p:nvSpPr>
              <p:spPr>
                <a:xfrm>
                  <a:off x="5524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51" name="Rectangle 51"/>
              <p:cNvSpPr/>
              <p:nvPr/>
            </p:nvSpPr>
            <p:spPr>
              <a:xfrm>
                <a:off x="7239000" y="3886200"/>
                <a:ext cx="1685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4" name="Group 54"/>
              <p:cNvGrpSpPr/>
              <p:nvPr/>
            </p:nvGrpSpPr>
            <p:grpSpPr>
              <a:xfrm>
                <a:off x="7239000" y="3990975"/>
                <a:ext cx="1685925" cy="410718"/>
                <a:chOff x="7239000" y="3990975"/>
                <a:chExt cx="1685925" cy="410718"/>
              </a:xfrm>
            </p:grpSpPr>
            <p:sp>
              <p:nvSpPr>
                <p:cNvPr id="52" name="Rectangle 52"/>
                <p:cNvSpPr/>
                <p:nvPr/>
              </p:nvSpPr>
              <p:spPr>
                <a:xfrm>
                  <a:off x="7239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3" name="TextBox 53"/>
                <p:cNvSpPr txBox="1"/>
                <p:nvPr/>
              </p:nvSpPr>
              <p:spPr>
                <a:xfrm>
                  <a:off x="72390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-1</a:t>
                  </a:r>
                </a:p>
              </p:txBody>
            </p:sp>
          </p:grpSp>
          <p:grpSp>
            <p:nvGrpSpPr>
              <p:cNvPr id="57" name="Group 57"/>
              <p:cNvGrpSpPr/>
              <p:nvPr/>
            </p:nvGrpSpPr>
            <p:grpSpPr>
              <a:xfrm>
                <a:off x="7239000" y="3600450"/>
                <a:ext cx="1685925" cy="337376"/>
                <a:chOff x="7239000" y="3600450"/>
                <a:chExt cx="1685925" cy="337376"/>
              </a:xfrm>
            </p:grpSpPr>
            <p:sp>
              <p:nvSpPr>
                <p:cNvPr id="55" name="Rectangle 55"/>
                <p:cNvSpPr/>
                <p:nvPr/>
              </p:nvSpPr>
              <p:spPr>
                <a:xfrm>
                  <a:off x="7239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6" name="TextBox 56"/>
                <p:cNvSpPr txBox="1"/>
                <p:nvPr/>
              </p:nvSpPr>
              <p:spPr>
                <a:xfrm>
                  <a:off x="72390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58" name="Rectangle 58"/>
              <p:cNvSpPr/>
              <p:nvPr/>
            </p:nvSpPr>
            <p:spPr>
              <a:xfrm>
                <a:off x="8953500" y="3886200"/>
                <a:ext cx="1685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1" name="Group 61"/>
              <p:cNvGrpSpPr/>
              <p:nvPr/>
            </p:nvGrpSpPr>
            <p:grpSpPr>
              <a:xfrm>
                <a:off x="8953500" y="3990975"/>
                <a:ext cx="1685925" cy="410718"/>
                <a:chOff x="8953500" y="3990975"/>
                <a:chExt cx="1685925" cy="410718"/>
              </a:xfrm>
            </p:grpSpPr>
            <p:sp>
              <p:nvSpPr>
                <p:cNvPr id="59" name="Rectangle 59"/>
                <p:cNvSpPr/>
                <p:nvPr/>
              </p:nvSpPr>
              <p:spPr>
                <a:xfrm>
                  <a:off x="8953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0" name="TextBox 60"/>
                <p:cNvSpPr txBox="1"/>
                <p:nvPr/>
              </p:nvSpPr>
              <p:spPr>
                <a:xfrm>
                  <a:off x="8953500" y="3990975"/>
                  <a:ext cx="1685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-2</a:t>
                  </a:r>
                </a:p>
              </p:txBody>
            </p:sp>
          </p:grpSp>
          <p:grpSp>
            <p:nvGrpSpPr>
              <p:cNvPr id="64" name="Group 64"/>
              <p:cNvGrpSpPr/>
              <p:nvPr/>
            </p:nvGrpSpPr>
            <p:grpSpPr>
              <a:xfrm>
                <a:off x="8953500" y="3600450"/>
                <a:ext cx="1685925" cy="337376"/>
                <a:chOff x="8953500" y="3600450"/>
                <a:chExt cx="1685925" cy="337376"/>
              </a:xfrm>
            </p:grpSpPr>
            <p:sp>
              <p:nvSpPr>
                <p:cNvPr id="62" name="Rectangle 62"/>
                <p:cNvSpPr/>
                <p:nvPr/>
              </p:nvSpPr>
              <p:spPr>
                <a:xfrm>
                  <a:off x="8953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3" name="TextBox 63"/>
                <p:cNvSpPr txBox="1"/>
                <p:nvPr/>
              </p:nvSpPr>
              <p:spPr>
                <a:xfrm>
                  <a:off x="8953500" y="3600450"/>
                  <a:ext cx="1685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</p:grpSp>
        <p:grpSp>
          <p:nvGrpSpPr>
            <p:cNvPr id="68" name="Group 68"/>
            <p:cNvGrpSpPr/>
            <p:nvPr/>
          </p:nvGrpSpPr>
          <p:grpSpPr>
            <a:xfrm>
              <a:off x="979932" y="4914900"/>
              <a:ext cx="10202418" cy="410718"/>
              <a:chOff x="979932" y="4914900"/>
              <a:chExt cx="10202418" cy="410718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990600" y="49149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990600" y="49149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只有边界 0 加 4、边界 2 减 4；中间的差不变。</a:t>
                </a:r>
              </a:p>
            </p:txBody>
          </p:sp>
        </p:grpSp>
      </p:grpSp>
      <p:sp>
        <p:nvSpPr>
          <p:cNvPr id="70" name="Freeform 7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1" name="Rectangle 7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 [l,r] 加 x：边界 l−1 加 x，边界 r 减 x；对应边 (l−1,r)。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能量树：对子树的叶子一起操作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96192"/>
            <a:ext cx="10477500" cy="849344"/>
            <a:chOff x="1017556" y="2296192"/>
            <a:chExt cx="10477500" cy="849344"/>
          </a:xfrm>
        </p:grpSpPr>
        <p:sp>
          <p:nvSpPr>
            <p:cNvPr id="7" name="body-energy-leaf-order-hint"/>
            <p:cNvSpPr/>
            <p:nvPr/>
          </p:nvSpPr>
          <p:spPr>
            <a:xfrm>
              <a:off x="1017556" y="22961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 DFS 访问的顺序给叶子编号。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u 的子树叶子会排成连续一段，记为 [l,r]。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943862" y="3420142"/>
            <a:ext cx="8248631" cy="1449419"/>
            <a:chOff x="1943862" y="3420142"/>
            <a:chExt cx="8248631" cy="1449419"/>
          </a:xfrm>
        </p:grpSpPr>
        <p:sp>
          <p:nvSpPr>
            <p:cNvPr id="9" name="TextBox 9"/>
            <p:cNvSpPr/>
            <p:nvPr/>
          </p:nvSpPr>
          <p:spPr>
            <a:xfrm>
              <a:off x="3960781" y="3420142"/>
              <a:ext cx="286169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控制u，成本为c[u]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495550" y="4143375"/>
              <a:ext cx="7115175" cy="9525"/>
            </a:xfrm>
            <a:custGeom>
              <a:avLst/>
              <a:gdLst/>
              <a:ahLst/>
              <a:cxnLst/>
              <a:rect l="l" t="t" r="r" b="b"/>
              <a:pathLst>
                <a:path w="7115175" h="9525">
                  <a:moveTo>
                    <a:pt x="0" y="0"/>
                  </a:moveTo>
                  <a:lnTo>
                    <a:pt x="7115175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2295525" y="3943350"/>
              <a:ext cx="7515225" cy="400050"/>
              <a:chOff x="2295525" y="3943350"/>
              <a:chExt cx="7515225" cy="40005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2295525" y="3943350"/>
                <a:ext cx="400050" cy="4000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9410700" y="3943350"/>
                <a:ext cx="400050" cy="4000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943862" y="4439317"/>
              <a:ext cx="8248631" cy="430244"/>
              <a:chOff x="1943862" y="4439317"/>
              <a:chExt cx="8248631" cy="430244"/>
            </a:xfrm>
          </p:grpSpPr>
          <p:sp>
            <p:nvSpPr>
              <p:cNvPr id="14" name="TextBox 14"/>
              <p:cNvSpPr/>
              <p:nvPr/>
            </p:nvSpPr>
            <p:spPr>
              <a:xfrm>
                <a:off x="1943862" y="4439317"/>
                <a:ext cx="1360627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边界l−1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9221914" y="4439317"/>
                <a:ext cx="970578" cy="430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边界r</a:t>
                </a:r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1017556" y="5277517"/>
            <a:ext cx="10477500" cy="849344"/>
            <a:chOff x="1017556" y="5277517"/>
            <a:chExt cx="10477500" cy="849344"/>
          </a:xfrm>
        </p:grpSpPr>
        <p:sp>
          <p:nvSpPr>
            <p:cNvPr id="18" name="body-energy-difference-hint"/>
            <p:cNvSpPr/>
            <p:nvPr/>
          </p:nvSpPr>
          <p:spPr>
            <a:xfrm>
              <a:off x="1017556" y="52775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给这段叶子都加 x，只改变两端的差分边界，所以把控制点 u 画成一条边。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本题叶子是非根且没有孩子的点；根即使只有一个邻居，也不算叶子。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能量树：为什么边界图要连通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一条控制边能把差分量从一个端点转移到另一个端点；正负整数都能转。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，可以沿树边把任意零和差分逐项消去。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若图断开，每个分量内的差分总和都无法改变，就不能处理所有叶值。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所以要选一组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的控制边；价格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，保留一棵 MST 就能得到最低费用。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能量树：三条边都可能被选中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图有三个点，三条边价格都是 1；每个最优方案只需两条，但三条都可能出现。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2905125"/>
            <a:ext cx="10239375" cy="2400300"/>
            <a:chOff x="990600" y="2905125"/>
            <a:chExt cx="10239375" cy="2400300"/>
          </a:xfrm>
        </p:grpSpPr>
        <p:sp>
          <p:nvSpPr>
            <p:cNvPr id="9" name="Rectangle 9"/>
            <p:cNvSpPr/>
            <p:nvPr/>
          </p:nvSpPr>
          <p:spPr>
            <a:xfrm>
              <a:off x="990600" y="2905125"/>
              <a:ext cx="4095750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76575"/>
              <a:ext cx="3905250" cy="381381"/>
              <a:chOff x="1085850" y="3076575"/>
              <a:chExt cx="39052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765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765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三角形的三条同价边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5086350" y="2905125"/>
              <a:ext cx="3381375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181600" y="3076575"/>
              <a:ext cx="3190875" cy="381381"/>
              <a:chOff x="5181600" y="3076575"/>
              <a:chExt cx="3190875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181600" y="307657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5181600" y="307657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用更便宜的边判断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8467725" y="2905125"/>
              <a:ext cx="2762250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562975" y="3076575"/>
              <a:ext cx="2571750" cy="381381"/>
              <a:chOff x="8562975" y="3076575"/>
              <a:chExt cx="257175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562975" y="3076575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8562975" y="3076575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可能属于最优方案？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505200"/>
              <a:ext cx="409575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676650"/>
              <a:ext cx="3905250" cy="381381"/>
              <a:chOff x="1085850" y="3676650"/>
              <a:chExt cx="390525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67665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67665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1—2，权 1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5086350" y="3505200"/>
              <a:ext cx="3381375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5181600" y="3676650"/>
              <a:ext cx="3190875" cy="381381"/>
              <a:chOff x="5181600" y="3676650"/>
              <a:chExt cx="3190875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181600" y="3676650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5181600" y="3676650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两端不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连通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8467725" y="3505200"/>
              <a:ext cx="276225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8562975" y="3676650"/>
              <a:ext cx="2571750" cy="381381"/>
              <a:chOff x="8562975" y="3676650"/>
              <a:chExt cx="25717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562975" y="3676650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8562975" y="3676650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可以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4105275"/>
              <a:ext cx="409575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4276725"/>
              <a:ext cx="3905250" cy="381381"/>
              <a:chOff x="1085850" y="4276725"/>
              <a:chExt cx="390525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42767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42767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2—3，权 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5086350" y="4105275"/>
              <a:ext cx="3381375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5181600" y="4276725"/>
              <a:ext cx="3190875" cy="381381"/>
              <a:chOff x="5181600" y="4276725"/>
              <a:chExt cx="319087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181600" y="427672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5181600" y="427672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两端不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连通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8467725" y="4105275"/>
              <a:ext cx="276225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8562975" y="4276725"/>
              <a:ext cx="2571750" cy="381381"/>
              <a:chOff x="8562975" y="4276725"/>
              <a:chExt cx="257175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562975" y="4276725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8562975" y="4276725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可以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705350"/>
              <a:ext cx="409575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876800"/>
              <a:ext cx="3905250" cy="381381"/>
              <a:chOff x="1085850" y="4876800"/>
              <a:chExt cx="390525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87680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876800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1—3，权 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086350" y="4705350"/>
              <a:ext cx="3381375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181600" y="4876800"/>
              <a:ext cx="3190875" cy="381381"/>
              <a:chOff x="5181600" y="4876800"/>
              <a:chExt cx="3190875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181600" y="4876800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181600" y="4876800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两端不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连通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467725" y="4705350"/>
              <a:ext cx="276225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562975" y="4876800"/>
              <a:ext cx="2571750" cy="381381"/>
              <a:chOff x="8562975" y="4876800"/>
              <a:chExt cx="257175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562975" y="4876800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562975" y="4876800"/>
                <a:ext cx="2571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可以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判断时只合并更便宜的边；本批价格相同，先把所有资格判完，再统一合并。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能量树：同价的选择，一起判断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34292"/>
            <a:ext cx="10477500" cy="849344"/>
            <a:chOff x="1017556" y="2334292"/>
            <a:chExt cx="10477500" cy="849344"/>
          </a:xfrm>
        </p:grpSpPr>
        <p:sp>
          <p:nvSpPr>
            <p:cNvPr id="7" name="body-energy-minimum-cost"/>
            <p:cNvSpPr/>
            <p:nvPr/>
          </p:nvSpPr>
          <p:spPr>
            <a:xfrm>
              <a:off x="1017556" y="23342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边界图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，就能通过这些边，独立调节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因此，买下控制点的最低费用就是边界图的 MST 权和。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410617"/>
            <a:ext cx="10477500" cy="1268444"/>
            <a:chOff x="1017556" y="3410617"/>
            <a:chExt cx="10477500" cy="1268444"/>
          </a:xfrm>
        </p:grpSpPr>
        <p:sp>
          <p:nvSpPr>
            <p:cNvPr id="9" name="body-energy-possible-control-points"/>
            <p:cNvSpPr/>
            <p:nvPr/>
          </p:nvSpPr>
          <p:spPr>
            <a:xfrm>
              <a:off x="1017556" y="34106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“可能出现在某个最优方案中”的控制点。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处理当前价格前，若它对应边的两端尚未被更便宜的边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就可以把这个点放进至少一个最优方案。</a:t>
              </a:r>
            </a:p>
          </p:txBody>
        </p:sp>
      </p:grpSp>
      <p:sp>
        <p:nvSpPr>
          <p:cNvPr id="13" name="textbox-energy-equal-weight-batch"/>
          <p:cNvSpPr/>
          <p:nvPr/>
        </p:nvSpPr>
        <p:spPr>
          <a:xfrm>
            <a:off x="990600" y="4895850"/>
            <a:ext cx="10477500" cy="1076325"/>
          </a:xfrm>
          <a:prstGeom prst="roundRect">
            <a:avLst>
              <a:gd name="adj" fmla="val 1061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同价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边先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全部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判断资格，再统一合并。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若判断一条就合并一条，后面的同价选择会被提前挡住。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720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模拟练习：同价边为什么要一起看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边界图有三个点，三条边都花 1 元。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最低连通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费用是多少？② 哪些边可能属于某个最优方案？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若边判断边合并，第三条边会遇到什么情况？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费用为 2。② 三条都可能，每次任选两条即可。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第三条会被前两条提前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而误判；应先判断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边，再统一合并。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拿到新题，先把目标和选边理由说清楚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81917"/>
            <a:ext cx="10477500" cy="430244"/>
            <a:chOff x="1017556" y="2381917"/>
            <a:chExt cx="10477500" cy="430244"/>
          </a:xfrm>
        </p:grpSpPr>
        <p:sp>
          <p:nvSpPr>
            <p:cNvPr id="7" name="body-check-objective"/>
            <p:cNvSpPr/>
            <p:nvPr/>
          </p:nvSpPr>
          <p:spPr>
            <a:xfrm>
              <a:off x="1017556" y="23819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求所有线路的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总费用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，还是某条路线的瓶颈？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058192"/>
            <a:ext cx="10477500" cy="430244"/>
            <a:chOff x="1017556" y="3058192"/>
            <a:chExt cx="10477500" cy="430244"/>
          </a:xfrm>
        </p:grpSpPr>
        <p:sp>
          <p:nvSpPr>
            <p:cNvPr id="9" name="body-check-state"/>
            <p:cNvSpPr/>
            <p:nvPr/>
          </p:nvSpPr>
          <p:spPr>
            <a:xfrm>
              <a:off x="1017556" y="3058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一个点代表什么，一条边又代表什么操作？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56" y="3734467"/>
            <a:ext cx="10477500" cy="430244"/>
            <a:chOff x="1017556" y="3734467"/>
            <a:chExt cx="10477500" cy="430244"/>
          </a:xfrm>
        </p:grpSpPr>
        <p:sp>
          <p:nvSpPr>
            <p:cNvPr id="11" name="body-check-safety"/>
            <p:cNvSpPr/>
            <p:nvPr/>
          </p:nvSpPr>
          <p:spPr>
            <a:xfrm>
              <a:off x="1017556" y="37344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选这条边后，为什么还能得到最优的完整方案？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56" y="4410742"/>
            <a:ext cx="10477500" cy="430244"/>
            <a:chOff x="1017556" y="4410742"/>
            <a:chExt cx="10477500" cy="430244"/>
          </a:xfrm>
        </p:grpSpPr>
        <p:sp>
          <p:nvSpPr>
            <p:cNvPr id="13" name="body-check-boundaries"/>
            <p:cNvSpPr/>
            <p:nvPr/>
          </p:nvSpPr>
          <p:spPr>
            <a:xfrm>
              <a:off x="1017556" y="44107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等权、0 权、重边和不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，各会怎样影响实现？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17556" y="5267992"/>
            <a:ext cx="10477500" cy="839819"/>
            <a:chOff x="1017556" y="5267992"/>
            <a:chExt cx="10477500" cy="839819"/>
          </a:xfrm>
        </p:grpSpPr>
        <p:sp>
          <p:nvSpPr>
            <p:cNvPr id="15" name="body-closing-practice"/>
            <p:cNvSpPr/>
            <p:nvPr/>
          </p:nvSpPr>
          <p:spPr>
            <a:xfrm>
              <a:off x="1017556" y="52679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先独立写出 Prim 和 Kruskal，再用同一批小图核对结果。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时，沿着“选了哪条边、为什么能选”逐步往回查。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108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2026-10-08T05:32:49Z</dcterms:created>
  <dcterms:modified xsi:type="dcterms:W3CDTF">2026-10-08T05:32:49Z</dcterms:modified>
  <cp:category/>
  <cp:contentStatus/>
</cp:coreProperties>
</file>