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6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  <Relationship Id="rId6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上一章研究怎样用最少的边连接全部顶点，这一章反过来问：删掉什么，连接会被破坏？先让学生举一条道路维修的例子，再问如果关闭的是整个路口，问题有什么不同。接着揭示本章路线：从桥和边双出发，走到割点与圆方树，最后研究有向图中的强连通分量和二元约束。每次遇到判定条件，都先在图中找一找是否存在绕行路线。</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删边的情况，请学生比较删除前后的连通块数；如果数量增加，这条边称为桥。再点击删点的图，强调删除一个顶点时它的所有关联边也一起消失，连通块增加才称割点。最后看有向图，能从甲到乙还不够，乙也必须能回到甲，才是相互可达。让学生口头说出三种问题分别限制什么，再补充原图本来可以不连通，所以定义使用连通块数量的变化，不能简单说删后“不连通”就是桥或割点。</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一切断线路要求输出所有桥，桥的两个端点按升序，每一行也要按字典序排列。我们固定使用四个顶点的小图，边是一二、二三、三一、三四，深度优先搜索按一、二、三、四进入。第一次到达一个新点的边是树边，三到一则遇到了仍在祖先链上的顶点。点击解释后，请学生用手指出这条返祖边怎样绕过一二和二三；三四没有替代路线，所以它是唯一的桥。无向深搜不会出现连接两棵已经分开的子树的横叉边：若存在这种边，先搜索的子树就会沿它继续访问另一侧。</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发现次序记录第一次进入顶点的时刻，进入时同时把发现次序和最低可达次序设为当前计时器。最低可达次序并不是沿任意路径能到达的最小编号，它限定为在当前子树内沿树边向下，再至多走一条非父边触及的最小发现次序。点击两条更新后，让学生分别说出信息从哪里来：孩子全部处理完以后回传它的最低值，遇见已访问邻点则只取邻点的发现次序。没有返祖路线时保留自身的发现次序。最后提醒必须跳过发现当前点的那条父边，否则每个孩子都能原路返回父亲，桥的判断就失去意义。</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树边两侧分开，先只考虑孩子的整棵子树。若孩子的最低可达次序严格大于父亲的发现次序，说明子树没有边能够绕回父亲或更早的祖先，眼前这条树边就是唯一出口。反过来，如果最低值小于或等于父亲的发现次序，返祖路线和树路组成一个环，删掉这条树边仍可从环的另一侧走过去。停在等号情形，让学生回答能回到父亲是否已经足以绕过这条边，答案是可以。因此桥使用严格大于，非树边本身位于这样的环中，也不会成为桥。</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请学生在纸上写四个发现次序，再按搜索返回顺序填写最低值。三遇见一时最低值降到一，四没有返祖边，仍然为四。四返回三时，四严格大于三的发现次序，因此三四被标成桥；三返回二时又把最低值一传给二。最后得到四个最低值依次为一、一、一、四，根保留一。点击答案前留十秒，要求学生对每条树边都写一次比较，最终只输出三、四这一行，而不是把所有最低值较小的点当成桥。</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教学程序用显式栈模拟教材的深度优先搜索，这样长链不会压满系统递归栈。调用栈顶是当前顶点，下一个邻边位置保存暂停的位置；发现孩子时设置父亲、父边编号、发现次序和最低值，再把孩子压入栈。代码中遇见已访问邻点的分支，只用邻点的发现次序更新。只有当前点的全部邻边检查完成，才真正退出并把最低值回传父亲，这与递归函数返回的位置相同。最后一行比较孩子最低值和父亲发现次序来标记桥；根没有父亲，不能执行这一段回传。让学生指出如果刚发现孩子就回传，为什么会漏掉孩子深处的返祖边。</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把两个顶点之间放两条平行道路，给它们不同的边号。沿零号边首次进入第二个点，父边记录为零号，只跳过这一条；一号边仍可返回第一个点，使最低值等于父亲的发现次序。请学生判断两条边中哪一条是桥，答案是一条也不是，因为删任意一条仍有另一条。如果按父顶点跳过全部连接父亲的边，就会把这条有效绕行路线也删掉，产生误判。完整程序还要从每个未访问点启动搜索，保证不连通图全部覆盖；搜索是线性的，最后桥的排序额外需要桥数乘其对数的时间。</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二多余的路径保证原图连通，要求最少加边，使任何一条原道路失效后仍能连通。先问哪些部分已经不怕删一条边，把沿非桥边连起来的顶点看成一个牢固的块。点击缩点后，只留下块间的桥，原图的连通性保证新图连通；若新图还有环，环上各边就能绕行，不可能原来是桥。因此新图一定是一棵树，任务转成给树补边，让每条树边都被一个环覆盖。强调这个转换保留的是边的脆弱性，块内不需要额外修补。</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观察四个叶块，每个都只有一条原来的对外桥。若新增边没有接到某个叶块，它仍只有那一个出口，原来的桥仍然会断，因此每个叶块至少要接一次新边。一条新边最多照顾两个叶块，所以叶数的一半向上取整是不可突破的下界。让学生先算四个叶子至少两条，再追问下界是否总能达到；这正是下一页的配对问题。如果缩点后只剩一个块，它的度数是零，已经没有桥，此时叶数为零，答案也是零，不能把唯一块错误地当作一个叶子。</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任取非叶节点作为根，把叶子按深度优先搜索顺序排成一列，每条树边下面的叶子恰好形成一个非空且不含全部叶子的连续区间。图中六个叶子分成前后三个，分别连接零和三、一和四、二和五，这样新增边跨过不同区域。请学生圈出一段非空且不含全部叶子的连续区间，检查配对边。半周配对保证至少一条边跨出这个区间，因此每条树边对应的割都被新边跨越。偶数叶子按前后半列配对，奇数时将前面的叶子与相隔半周再多一个的位置配对，剩下的中间叶子再连第零个叶子。新增条数正好是叶数的一半向上取整，达到前页下界；只有两个节点的树单独补一条连接即可。</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代码分两次线性遍历：先用桥数组禁止跨桥，沿其余边深搜，为每个顶点记录所属块的编号；一个块结束才增加块数。接着枚举每条原桥，把它两端所属块的度数分别加一，注意不要给原顶点的度数加一。统计度数恰好为一的块就是桥树叶子，整数表达式叶数加一再除二完成向上取整。请学生把一个整环代入，所有顶点属于一个块，度数为零，程序输出零。这个公式依赖题目保证原图连通，不能不加修改直接套在任意森林上。</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三改为删除整个顶点，要求输出所有割点。图中一二三和三四五分别形成三角形，每条边都可以沿所在三角形绕行，因此没有桥。先请学生猜哪个点最脆弱，再点击结论：删除公共顶点三和它的所有关联边，一二与四五变成两个连通块。只删三附近的一条边没有这种效果，说明桥与割点不能用同一个问题理解。接下来我们保留发现次序与最低值，但重新推导比较条件。</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先删树边，再删顶点，比较两个操作。孩子所在环可以通过另一条边返回父亲，所以最低值等于父亲的发现次序时，这条树边不是桥；可是删除父亲本身，整个环仍然失去通向更早父侧的出口。对于非根顶点，只要存在一个孩子子树的最低值大于或等于自身发现次序，删除它就会分离这个孩子侧和父侧，因此它是割点。只有严格小于，才说明孩子能够绕到更早祖先，从而避开当前父亲。请学生用一句话区分两个等号：删边可经过父亲，删点必须绕过父亲。</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根没有父侧，前页的论证不能直接使用。左边三角形中，根在原图有两个邻点，但深搜先访问二，再由二访问三，所以根只有一个树孩子；删除根后另两个点仍连通。右边根有两个真正的深搜孩子，无向搜索又不存在跨越两个子树的横叉边，所以删除根会把它们分开。点击结论后，要求学生明确说出计数的是深搜树孩子数，而不是原图度数。孤立点的孩子数为零，删除它不会使连通块数增加，也不是割点。</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发现新孩子时增加当前点的树孩子数，邻边全部处理完成才进入这段退出代码。若当前点没有父亲，它就是搜索树根，单独按孩子数是否至少二设置割点标记；这里的暂存点栈清理用于紧接着的点双构造，不影响割点条件。非根退出时回传最低值，然后检查父亲是否也是非根，以及当前孩子是否满足大于等于。多个孩子可能重复证明同一个父亲是割点，所以用布尔标记，不要每次成立都直接增加答案。最后遍历编号输出所有标记为真的顶点，所有根都处理后，总时间与空间都是点数加边数的量级。</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一个点双可以理解为不能被其中单个顶点切开的极大块，本章把桥两端也作为一个两点块处理。两个三角形的公共顶点三同时属于两个块，这与边双直接把顶点分组不同；不同点双不能共享两个顶点，否则可以合并成更大的点双。点击栈的过程时，解释暂存栈保存尚未完整分块的顶点：孩子最低值大于等于父亲发现次序时，弹出直到孩子，另外把父亲加入当前块。父亲仍留在栈内，才能参与另一个块，学生应当在两个三角形的例子上模拟这一点。孤立点单独保留，不要因为没有边就丢掉它。</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为了记录点双之间的共享关系，每个原顶点保留为圆点，每个点双建立一个方点，原点属于哪个块就连向哪个方点。例子中方点甲连接一、二、三，方点乙连接三、四、五，公共接口三自然连接两个方点。请学生追踪一到五的路线，它经过甲、三、乙，而二和四仍作为块内成员挂在相应方点上。若这样的关联图存在环，环上的点双会有绕过接口的替代连接，可以合并成更大点双，与极大性矛盾。原图连通得到圆方树，不连通得到圆方森林，孤立圆点依旧保留。</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四铁人两项统计有序、互不相同的三个顶点，要求存在一条从起点到终点的简单路径经过中间点。十万个顶点、二十万条边意味着只枚举端点对就已经太慢，更不能枚举所有路径。用三角形提问：从一到二已有直达边，三能不能成为中间点？可以，因为一、三、二也是不重复顶点的合法路径。我们统计的是可能经过的点，既不是最短路上的点，也不是所有路径必经的点；请学生先说清这个量词，再进入结构转换。</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圆方树上固定起点和终点，它们之间只有一条树路。对于树路上的每一个点双，任意第三个原点都能通过两条内部不相交的连接接到入口和出口，所以能拼出经过该点的简单路径；这是点双“不能由一个点切断”的结构性质。若想去链外的块，就必须经过同一个割点进入分支，再经过它返回，重复顶点，不再简单。让学生指出为什么链外分支不能借别的出口回来，若能回来关联图就不是树。于是可选中间点来自链上所有方点包含的原点并集，再排除起点和终点。</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仍用两个三角形，固定起点一、终点五，可选中间点为二、三、四，共三个。给每个方点赋块大小，给每个圆点赋负一，沿一、甲、三、乙、五求和，得到负一加三减一加三减一，恰好等于三。请学生解释负权在扣什么，而不是把它当作技巧记住：连续的几个块会把内部公共割点重复计算一次，另外还必须去掉两端点。若链上有若干个方块，重复接口比块数少一，加上两端，总扣除数正好是链上的圆点数。这样集合并的大小就转换成树路径上的权值和。</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如果对每对端点求一次路径和仍然太慢，就交换计数顺序，问每个圆方树节点被多少个有序端点对的路径经过。当前原连通分量有大写恩个原点，删除当前树节点后，各分支分别包含若干原点；注意方点只是结构节点，不能作为原题端点。全部有序不同端点对有恩乘恩减一个，同一分支内部的有序对不经过当前点，减去这些分支内部对数即可。点击第一条公式后让学生解释为什么分支使用大小乘大小减一，而不是平方。再揭示总答案，把每个节点的路径经过次数乘自己的正负权后相加，端点与重复接口的校正在这个总和中同时完成。</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用树的遍历逆序累加子树原点数，圆点初始为一，方点初始为零。对当前节点的孩子侧直接读取孩子的子树原点数，对父侧则用当前连通分量原点总数减去自身子树原点数。代码先放入全部有序端点对，再逐个分支减掉内部对，最后圆点乘负一，方点乘自己的度数，也就是块内原点数。让学生核对两个三角形的总计：两个方点各贡献四十二，四个外侧圆点各减八，中间圆点三减十六，合计三十六。这个数统计全部有序端点对，不能与前面固定一、五端点的三个候选混淆。</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用三个最小结构检验程序。三角形中任取三个不同点的顺序都能形成合法行程，所以共有六个有序三元组；三点链只有一、二、三和三、二、一两种；孤立点没有三元组，答案为零。点击边界说明后，提醒不连通图必须逐个原连通分量使用自己的原点总数，不能让跨分量的端点进入公式。圆点负权只是扣除重复计数，最终答案仍是非负的数量。算法整体线性，但答案规模可达三次方量级，需要长整型；圆方树增加的节点和显式搜索栈应动态分配。</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五奶牛舞会统计大小大于一的强连通分量。左图只有从一到二的边，二不能返回一，所以两个点不在同一分量；右图双向可达才构成一个大小为二的分量。请学生解释强连通为何会给出不重叠的顶点划分：相互可达具有自反、对称和传递性，极大等价类正是强连通分量。这里的极大并不是全图只取最大的一个，而是每个集合都不能再加入外部点。单点即使有自环，分量大小仍为一，本题不计入答案。</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图先搜一、二、三，再从一搜索四，区分两个栈的职责。调用栈保存尚未返回的搜索帧，暂存栈保存尚未确定强连通归属的点；三的函数已经返回二时，三仍可能留在暂存栈里，等待与二一起弹出。和无向图不同，有向图会出现指向已经处理完分支的边，所以见过某点不代表它仍属于待处理区域。点击代码强调，遇见已访问邻点时，只有对方仍在暂存栈，才用它的发现次序更新最低值。让学生说出两个栈何时删除一个点，不能把它们合并成同一件事。</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进入一、二、三，暂存栈依次保存这三个点，发现次序也是一、二、三。三到二的边把三的最低值降为二，返回后二的最低值等于自身发现次序，于是从栈顶弹三、二，形成编号零的分量。暂停让学生写下剩余栈，答案只有一；随后进入四，一、四等待归属。四到三指向已经出栈的点，忽略；四到一则把最低值降为一，返回根后弹四、一，形成编号一的分量。两个分量大小都为二，跨块边从后一块指向前一块，因此按弹出次序编号时，跨分量边从大号指向小号。</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只删除四到一的边，其他结构和搜索次序不变。二、三先组成分量并出栈，接着搜索四时，四到三的边不应更新最低值，所以四的最低值保持四，单独弹出。若仅因为三已经访问就用它的发现次序三更新，四的最低值会错误降为三，不能在自己退出时弹出，最后随根一一起出栈。请学生检查这种合并是否合理，四根本不能回到一，显然不强连通。这个反例说明已访问只表示曾经见过，而栈内标记才表示尚未完成分量归属。</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邻边全部处理完，先退出调用栈并回传最低值，再检查当前点是否是当前待归属分量最早的代表。若最低值等于发现次序，从暂存栈顶逐个弹出，直到当前点自身为止，使用先执行再判断的循环保证当前点也被取出。每弹一个点都清除栈内标记、记录分量编号并增加分量大小，最后把大小加入数组。让学生在二、三分量上模拟循环，先弹三再弹二，得到大小二；不能只弹当前顶点，也不能把整个栈全部清空。每个点入栈出栈各一次，每条边只检查一次，遍历所有未访问根即可在线性时间完成划分。</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回到教材原图，先请学生沿箭头找一个能够返回原点的环。一到三、三到四、四到一形成一个三点强连通分量；二只有指向一的路径，五和六没有返回这个环的路线，所以分别是单点分量。依次核对四个集合是一三四、二、五、六，只有一个集合的大小大于一，答案为一。教材文字分组有一处笔误，应以原图箭头为准：一、三、四互相可达，属于同一分量。程序最终只需遍历分量大小，遇到大于一就给答案加一，统计的是分量个数，不是这些分量里的总顶点数。</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还介绍了两次深搜的另一种求强连通方法。第一趟在原图搜索，必须等一个点所有出边处理完成才加入完成序列，固定案例得到三、二、四、一；这与首次进入时的一、二、三、四不同。第二趟清空访问标记，在反图中按完成序列倒序启动搜索，先从一得到一、四这个分量，四已标记就跳过，再从二得到二、三。每次搜索恰好取一个完整分量，仍然统计大小是否大于一。两趟都是线性的，但要额外存反图；独立完整程序与前面的Tarjan程序得到同样划分，下一页解释倒序为何关键。</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考虑缩点图中的一条甲到乙的边，两个块不同，因此乙不可能再走回甲。若搜索先进入甲，会沿路搜索到乙，乙全部完成后甲才完成；若先进入乙，乙到不了甲，所以乙的搜索结束以后，才可能在别的时刻进入并完成甲。两种情况都说明甲的最大完成时刻晚于乙。于是尚未处理的块中，最大完成时刻对应原缩点图的一个源块，边反向后它不会走进别的未处理块。第二趟因此只能取出自己整个强连通分量，移去它后同样的论证继续成立。</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位集合可以加快部分邻接操作，强连通的定义和搜索方法仍然相同。用一位表示是否存在邻接关系，用另一组位表示尚未访问的点，两组位按位与就得到可以继续访问的候选。让学生逐位计算零一零一一零与一一零一零一的交集，得到零一零一零零，再解释结果中哪些位置保留下来。一个机器字能够同时处理多位，所以适合某些稠密存储情形，但不能因此宣称整个程序无条件快一个机器字位数倍。读取所有边、枚举置位和修改访问标记仍需花时间，两次深搜的正确性论证完全不变。</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六允许重复走边和顶点，但每个点的非负收益只领取一次，要求最大总收益。若直接按原边递推，环会使状态互相依赖；先把强连通分量缩成点，环内部的重复访问集中处理。例子中一和二互达，权值二和三合成块甲的五，另两个块乙和丙的权分别是四和十，存在甲到乙、甲到丙、乙到丙三条方向关系。请学生证明新图不可能还有有向环：若几个块形成环，它们就相互可达，本来应该属于同一个强连通分量。这样缩点后得到有向无环图，可以安排递推顺序。</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为什么可以把块内所有收益相加？因为同一强连通分量内部任意两点互达，题目又允许重复经过，所以能依次收集各点，再走到需要的出口；非负权意味着多收集不会吃亏。离开一个块后不能再次返回，否则两块本应相互可达并合并。定义状态为从当前块出发且包含自身的最大收益，先加块权，再从所有后继的最优收益与零中取最大。固定例子先得丙为十，乙为十四，甲为十九，最优路线经过甲、乙、丙。停顿询问如果题目要求原图简单路径还能这样相加吗，答案不一定，因为为了收齐一个强连通分量，可能必须重复某些顶点。</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面已经证明Tarjan出栈编号使跨分量边从大号指向小号，因此按分量编号递增计算就能保证所有后继已经完成。预处理每个分量的成员列表与权值和，代码枚举当前块的每个原顶点及其出边，同块边忽略，跨块边只取后继状态的最大值。后继收益初始为零表示可以在当前块结束，不必强迫再走一条边。加上块权得到当前状态，同时更新所有起点中的最大答案。每个原点和每条原边只扫描常数次，仍然是线性复杂度；若换一种分量编号方式，这个循环方向也要重新确认。</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例七给出若干零一变量和二元或条件，要求找一组同时满足全部限制的赋值。逐个枚举全部变量有指数种可能，而每条条件只涉及两个断言，启发我们把逻辑关系建成图。一个文字是一个具体断言，例如某变量等于零；它的否定就是该变量等于一。图上为每个变量建立两个互补点，总共两倍变量数，最后每对恰有一个文字为真。让学生分清“变量”和“文字”不是同一个对象，再把问题转为怎样表示条件之间的强制推导。</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只看一个或条件，左边是假时右边必须为真，这给出第一条蕴含；右边是假时左边必须为真，得到第二条互为逆否的蕴含。依次点击两条箭头，让学生用自己的话把前件和后件读出来，建边从不满足一侧指向满足另一侧。用四种真假组合核验，两边同时假时原条件失败，对应真前件推出假后件；其他三种组合都符合两条蕴含。特别提醒不要把左边为真直接连向右边为真，因为或条件允许一真一假。实现时先写出两个蕴含，再把它们换成文字下标。</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重复同一个文字的或条件仍然合法，某变量等于一或等于一就强制它为一，对应从零文字到一文字的边。再加入等于零或等于零，则出现反向边，两种文字处于同一个强连通分量。沿蕴含路径可以连续推导，选零为真会推出一为真，选一为真也会推出零为真，而变量只能取一个值，所以必定无解。让学生说明这里证明的是无解的充分理由，也就是有解必须互补文字分块。还要继续证明，只要每对互补文字不同块，就能构造同时满足全部边的赋值，这个方向不能省略。</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互补文字分别属于不同分量的前提下，我们选Tarjan编号较小的那个为真。设甲文字已经被选，并有甲推出乙的边，建图保证还存在非乙推出非甲的逆否边。跨分量边大号指向小号，同块编号相等，所以乙的编号不大于甲，甲严格小于非甲，非甲又不大于非乙，形成页面上的完整不等式链。由此乙严格小于非乙，也会被选为真，说明每个真前件的后件都真，所有蕴含和所有原或条件都成立。请学生指出中间严格不等号来自哪里，答案来自每对互补点不同块且我们选较小者。这个构造依赖编号方向，不能把另一个算法的分量编号原样套进比较式。</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输入变量编号从一开始，先减一后再映射到两个文字，零文字用两倍变量号，一文字再加一。逐项读第一条建边下标：两倍变量号加一减取值表示该断言的否定，目标是另一断言本身；第二条是对称的逆否边。求完强连通后，先遍历所有变量，发现一对互补点同块就输出无解，不能尚未检查完就输出部分答案。若全部不同块，输出有解并按哪一个分量号较小选择零或一。页面代码是完整程序中建边和赋值的关键接口，分量求解部分沿用前面的Tarjan实现。</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两变量三条件把整个过程走完，先让学生自行写出六条蕴含边。两个强连通分量分别包含零号甲与一号乙，以及一号甲与零号乙，后一块指向前一块，所以前一块先出栈。选择甲为零、乙为一后，三条或条件依次是假的或真的、真的或真的、假的或真的，全部成立。这个回代动作能及时发现建边方向和赋值比较号写反的问题。图有两倍变量数个点、两倍条件数条边，时间空间都是线性；面对百万量级输入，注意邻接存储开销并使用可靠的迭代栈。</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请学生把“任何连接两点的路径都必须经过”翻译成图上的对象。非桥边有绕行路线，真正必经的边都是桥，缩边双后它们位于桥树的唯一道路上。留出独立思考时间再点击答案，选取两端使必经桥最多，就是求桥树直径的边数。缩点后两次深搜或广搜即可完成，总时间为点数加边数的量级；不要求原图的最短路直径。</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提示学生先删除当前点，记录各个剩余连通块的大小，它们之和为顶点数减一。不同块的有序端点对不能通信，但还必须补上以被封锁点为任一端点的两倍其余顶点数。点击公式后，从其余顶点全部有序配对中减掉同块配对的平方项，得到页面答案；也可以把平方展开为各不同分支乘积来理解。用Tarjan得到满足分离条件的孩子子树大小，剩余部分是父侧，所有点的统计保持线性。即使当前点不是割点，封锁它也使它自己与其他点不能通信，答案仍有两倍其余顶点数，计数使用长整型。</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目问集合外哪些城市被破坏会分开被占城市，不需要列出所有路径。提示是在圆方树上取连接这些城市的最小子树，其中圆点代表实际城市，方点不能作为被破坏的城市计入。将查询集合按深搜序排列，环形相邻两点的路径把连接子树的每条边覆盖两次，结合最近公共祖先和圆点权前缀即可计数。答案是这棵连接子树的圆点总数减去查询集合大小。提醒学生节点数与边数的关系需要保留端点修正项，不能机械把节点路径和除二而忘掉连接子树的根。</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道习题在简单路径可经过点的基础上加入点权修改，提示仍是查询圆方树链上的块并集。为使一个点修改时不影响它所属的全部点双，让每个方点只保存子圆点的权值集合，圆点保留自己的权值。树链剖分查询路径最小值，修改圆点时只更新它的父方点多重集合。点击答案特别强调，如果最近公共祖先是方点，它的父圆点不在路径上，也没有存入该方点的集合，却仍属于该点双，所以要额外查询一次。每次修改或询问可做到对数平方量级，省掉这个补项会在块内两端的查询上出错。</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判断可行性，从所有允许收买的点出发遍历控制关系；若还有不可达点，无论怎样花钱都不能控制它，回答否并给出其中最小编号。全部可达时再考虑费用，把图缩成有向无环图，入度为零的源块无法依靠其他分量控制，必须在内部主动收买至少一人。每个源块选最便宜的可收买者即可控制整个源块，再沿边覆盖所有其他块，因此这些最小费用之和既必要又足够。让学生在点击答案前区分源块和汇块，下一题的方向正好相反。整个过程仍然线性。</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喜欢可以传递，所以被所有牛喜欢等价于所有顶点都能到达它。缩点后检查出度为零的汇块，图中若有两个汇块乙和丙，它们互相到不了，任何一方都不可能被所有点到达。若汇块唯一，有向无环图中每个块沿出边最终都到某个汇，于是全部能到这个唯一汇。答案就是唯一汇块大小，存在多个汇则为零。请学生把本题的出度零与前题的入度零对照，用目标方向解释，而不是只记两种模板。</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按位置排序，每枚炸弹直接引爆的对象是一段连续区间，二分得到左右端点。提示使用线段树压缩点到区间的连边，再强连通缩点，沿有向无环图合并能够到达的最左和最右原炸弹编号。传播得到的可达集合仍连续，所以每枚炸弹的数量是右端点减左端点再加一。教材问各个数量，而对应在线题要求把编号乘数量求和，再对十亿零七取模，完成练习时要按接口输出。整体可做到顶点数乘其对数量级，位置和半径的运算使用六十四位，避免计算范围端点时溢出。</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未知禁用类型的位置看似有三种选择，提示只枚举禁甲或禁乙两个分支，分别允许乙丙与甲丙，已经覆盖所有实际赛车选择。固定所有未知位置的禁用类型后，每场只有两种可选车，成为一个布尔变量，规则可以建成蕴含图。若一条规则的前件本来就不可选，它永远不会触发，可以忽略；若后件不可选，就必须禁止前件成为真。至多枚举二的未知位置数次，每次求一次二元可满足性，得到首个可行赛车串即可，全部失败才输出负一。答案复杂度是枚举次数乘线性图处理，不能把二的幂忘记。</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普通人能够提供其可达信息，但直接调查逃犯会失败，因此先数缩点图里有多少源分量，通常每个源分量需要冒险问一个人。特别提示存在一个单点源，且它的每个直接后继还有别的入边时，其他分量能够通过别的来源调查，最后只剩这个人时可用排除法确认，不必问他。满足这种条件就能少冒险一次，成功概率为一减源数减一再除以人数；否则是一减源数除以人数。缩点后的平行边要去重，两个来自同一块的重复入边不算第二个来源。孤立的单点源没有后继，条件自然满足，只有一个人的极端情形也得到成功概率一。</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利用题目的特殊条件，强连通缩点后，能到达同一点的祖先两两可比较，从而用祖先森林表示原有可达关系。每次只加入至多两条临时边，保留起点、终点及这些边的端点，最多六个关键点，先求这个小图上的可达闭包。可用于从起点到终点行程的祖先链段取并集，按每个强连通分量的原点数加权，借助虚树计算并集大小。若起点不能到终点则为零，临时边只对本次询问有效。请学生数一数：起点、终点加上两条临时边的端点，为什么最多只有六个？</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遮住后两项，让学生重新从绕行问题说出桥的比较符号：孩子连父亲都回不去，所以是严格大于。再看非根割点，回到父亲仍无法绕过被删除的父亲，所以等号也会分离父侧；根则单独看深搜孩子数。最后回到有向图，最低值等于自身发现次序标志一个强连通分量的代表，但更新已访问邻点时必须仍在栈内。三种判断共享变量名，却对应不同的结构含义。要求学生解释等号时到底能绕开什么，比默写三个符号更能检验理解。</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章用三种分量简化原图。边双压成桥树，叶子数用于最少补边，树直径对应最多必经桥；点双保留共享接口形成圆方森林，用链上的块并集解决可能经过点的问题，再用节点贡献避免枚举全部端点。强连通分量压成有向无环图，按依赖顺序做动态规划，或者结合互补文字关系解决二元可满足性。最后给学生四个离堂自测：平行边要求按边号跳父边，根只有一个深搜孩子不是割点，指向已出栈点不能更新有向最低值，互补文字同分量意味着逻辑矛盾。留一分钟让学生独立作答，再逐项核对，并提醒后续动态规划章节会继续使用从依赖关系安排计算顺序的思路。</a:t>
            </a:r>
          </a:p>
        </p:txBody>
      </p:sp>
    </p:spTree>
  </p:cSld>
  <p:clrMapOvr>
    <a:masterClrMapping/>
  </p:clrMapOvr>
</p:note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2.xml><?xml version="1.0" encoding="utf-8"?>
<p:sldLayout xmlns:a="http://schemas.openxmlformats.org/drawingml/2006/main" xmlns:p="http://schemas.openxmlformats.org/presentationml/2006/main" xmlns:p14="http://schemas.microsoft.com/office/powerpoint/2010/main" type="cust" preserve="1" showMasterSp="1">
  <p:cSld name="章节封面">
    <p:spTree>
      <p:nvGrpSpPr>
        <p:cNvPr id="1" name=""/>
        <p:cNvGrpSpPr/>
        <p:nvPr/>
      </p:nvGrpSpPr>
      <p:grpSpPr>
        <a:xfrm>
          <a:off x="0" y="0"/>
          <a:ext cx="0" cy="0"/>
          <a:chOff x="0" y="0"/>
          <a:chExt cx="0" cy="0"/>
        </a:xfrm>
      </p:grpSpPr>
      <p:sp>
        <p:nvSpPr>
          <p:cNvPr id="2" name="chapter-tab Layout"/>
          <p:cNvSpPr/>
          <p:nvPr/>
        </p:nvSpPr>
        <p:spPr>
          <a:xfrm>
            <a:off x="819150" y="714375"/>
            <a:ext cx="3429000" cy="514350"/>
          </a:xfrm>
          <a:prstGeom prst="roundRect">
            <a:avLst>
              <a:gd name="adj" fmla="val 25926"/>
            </a:avLst>
          </a:prstGeom>
          <a:solidFill>
            <a:schemeClr val="accent2"/>
          </a:solidFill>
          <a:ln>
            <a:noFill/>
          </a:ln>
        </p:spPr>
      </p:sp>
      <p:sp>
        <p:nvSpPr>
          <p:cNvPr id="3" name="chapter-label Placeholder"/>
          <p:cNvSpPr>
            <a:spLocks noGrp="1"/>
          </p:cNvSpPr>
          <p:nvPr>
            <p:ph type="subTitle" idx="1"/>
          </p:nvPr>
        </p:nvSpPr>
        <p:spPr>
          <a:xfrm>
            <a:off x="971550" y="809625"/>
            <a:ext cx="3124200" cy="361950"/>
          </a:xfrm>
          <a:prstGeom prst="rect">
            <a:avLst/>
          </a:prstGeom>
          <a:noFill/>
          <a:ln>
            <a:noFill/>
          </a:ln>
        </p:spPr>
        <p:txBody>
          <a:bodyPr wrap="square" lIns="0" tIns="0" rIns="0" bIns="0" anchor="ctr" anchorCtr="0">
            <a:noAutofit/>
          </a:bodyPr>
          <a:lstStyle>
            <a:lvl1pPr marL="0" indent="0">
              <a:buNone/>
              <a:defRPr sz="2200"/>
            </a:lvl1pPr>
          </a:lstStyle>
          <a:p>
            <a:pPr algn="l" marL="0" indent="0">
              <a:buNone/>
            </a:pPr>
            <a:r>
              <a:rPr lang="zh-CN" sz="2200" b="1" dirty="0">
                <a:solidFill>
                  <a:schemeClr val="accent5"/>
                </a:solidFill>
                <a:latin typeface="+mn-lt"/>
                <a:ea typeface="+mn-ea"/>
                <a:cs typeface="+mn-cs"/>
              </a:rPr>
              <a:t>Click to add subtitle</a:t>
            </a:r>
            <a:endParaRPr lang="en-US"/>
          </a:p>
        </p:txBody>
      </p:sp>
      <p:sp>
        <p:nvSpPr>
          <p:cNvPr id="4" name="cover-title Placeholder"/>
          <p:cNvSpPr>
            <a:spLocks noGrp="1"/>
          </p:cNvSpPr>
          <p:nvPr>
            <p:ph type="title"/>
          </p:nvPr>
        </p:nvSpPr>
        <p:spPr>
          <a:xfrm>
            <a:off x="990600" y="2228850"/>
            <a:ext cx="10210800" cy="1524000"/>
          </a:xfrm>
          <a:prstGeom prst="rect">
            <a:avLst/>
          </a:prstGeom>
          <a:noFill/>
          <a:ln>
            <a:noFill/>
          </a:ln>
        </p:spPr>
        <p:txBody>
          <a:bodyPr wrap="square" lIns="0" tIns="0" rIns="0" bIns="0" anchor="ctr" anchorCtr="0">
            <a:noAutofit/>
          </a:bodyPr>
          <a:lstStyle>
            <a:lvl1pPr>
              <a:defRPr sz="4800"/>
            </a:lvl1pPr>
          </a:lstStyle>
          <a:p>
            <a:pPr algn="l"/>
            <a:r>
              <a:rPr lang="zh-CN" sz="4800" b="1" dirty="0">
                <a:solidFill>
                  <a:schemeClr val="accent1"/>
                </a:solidFill>
                <a:latin typeface="+mj-lt"/>
                <a:ea typeface="+mj-ea"/>
                <a:cs typeface="+mj-cs"/>
              </a:rPr>
              <a:t>Click to add title</a:t>
            </a:r>
            <a:endParaRPr lang="en-US"/>
          </a:p>
        </p:txBody>
      </p:sp>
      <p:sp>
        <p:nvSpPr>
          <p:cNvPr id="5" name="cover-subtitle Placeholder"/>
          <p:cNvSpPr>
            <a:spLocks noGrp="1"/>
          </p:cNvSpPr>
          <p:nvPr>
            <p:ph type="body" idx="2"/>
          </p:nvPr>
        </p:nvSpPr>
        <p:spPr>
          <a:xfrm>
            <a:off x="1028700" y="4114800"/>
            <a:ext cx="10134600" cy="952500"/>
          </a:xfrm>
          <a:prstGeom prst="rect">
            <a:avLst/>
          </a:prstGeom>
          <a:noFill/>
          <a:ln>
            <a:noFill/>
          </a:ln>
        </p:spPr>
        <p:txBody>
          <a:bodyPr wrap="square" lIns="0" tIns="0" rIns="0" bIns="0" anchor="ctr" anchorCtr="0">
            <a:noAutofit/>
          </a:bodyPr>
          <a:lstStyle>
            <a:lvl1pPr marL="0" indent="0">
              <a:buNone/>
              <a:defRPr sz="2700"/>
            </a:lvl1pPr>
          </a:lstStyle>
          <a:p>
            <a:pPr algn="l" marL="0" indent="0">
              <a:lnSpc>
                <a:spcPts val="3750"/>
              </a:lnSpc>
              <a:buNone/>
            </a:pPr>
            <a:r>
              <a:rPr lang="zh-CN" sz="2700" dirty="0">
                <a:solidFill>
                  <a:schemeClr val="accent5"/>
                </a:solidFill>
                <a:latin typeface="+mn-lt"/>
                <a:ea typeface="+mn-ea"/>
                <a:cs typeface="+mn-cs"/>
              </a:rPr>
              <a:t>Click to add text</a:t>
            </a:r>
            <a:endParaRPr lang="en-US"/>
          </a:p>
        </p:txBody>
      </p:sp>
    </p:spTree>
    <p:extLst>
      <p:ext uri="{BB962C8B-B14F-4D97-AF65-F5344CB8AC3E}">
        <p14:creationId val="3937593421"/>
      </p:ext>
    </p:extLst>
  </p:cSld>
  <p:clrMapOvr>
    <a:masterClrMapping/>
  </p:clrMapOvr>
</p:sldLayout>
</file>

<file path=ppt/slideLayouts/slideLayout13.xml><?xml version="1.0" encoding="utf-8"?>
<p:sldLayout xmlns:a="http://schemas.openxmlformats.org/drawingml/2006/main" xmlns:p="http://schemas.openxmlformats.org/presentationml/2006/main" xmlns:p14="http://schemas.microsoft.com/office/powerpoint/2010/main" type="cust" preserve="1" showMasterSp="1">
  <p:cSld name="教学正文">
    <p:spTree>
      <p:nvGrpSpPr>
        <p:cNvPr id="1" name=""/>
        <p:cNvGrpSpPr/>
        <p:nvPr/>
      </p:nvGrpSpPr>
      <p:grpSpPr>
        <a:xfrm>
          <a:off x="0" y="0"/>
          <a:ext cx="0" cy="0"/>
          <a:chOff x="0" y="0"/>
          <a:chExt cx="0" cy="0"/>
        </a:xfrm>
      </p:grpSpPr>
      <p:sp>
        <p:nvSpPr>
          <p:cNvPr id="2" name="chapter-tab Layout"/>
          <p:cNvSpPr/>
          <p:nvPr/>
        </p:nvSpPr>
        <p:spPr>
          <a:xfrm>
            <a:off x="819150" y="714375"/>
            <a:ext cx="3429000" cy="514350"/>
          </a:xfrm>
          <a:prstGeom prst="roundRect">
            <a:avLst>
              <a:gd name="adj" fmla="val 25926"/>
            </a:avLst>
          </a:prstGeom>
          <a:solidFill>
            <a:schemeClr val="accent2"/>
          </a:solidFill>
          <a:ln>
            <a:noFill/>
          </a:ln>
        </p:spPr>
      </p:sp>
      <p:sp>
        <p:nvSpPr>
          <p:cNvPr id="3" name="chapter-label Placeholder"/>
          <p:cNvSpPr>
            <a:spLocks noGrp="1"/>
          </p:cNvSpPr>
          <p:nvPr>
            <p:ph type="subTitle" idx="1"/>
          </p:nvPr>
        </p:nvSpPr>
        <p:spPr>
          <a:xfrm>
            <a:off x="971550" y="809625"/>
            <a:ext cx="3124200" cy="361950"/>
          </a:xfrm>
          <a:prstGeom prst="rect">
            <a:avLst/>
          </a:prstGeom>
          <a:noFill/>
          <a:ln>
            <a:noFill/>
          </a:ln>
        </p:spPr>
        <p:txBody>
          <a:bodyPr wrap="square" lIns="0" tIns="0" rIns="0" bIns="0" anchor="ctr" anchorCtr="0">
            <a:noAutofit/>
          </a:bodyPr>
          <a:lstStyle>
            <a:lvl1pPr marL="0" indent="0">
              <a:buNone/>
              <a:defRPr sz="2200"/>
            </a:lvl1pPr>
          </a:lstStyle>
          <a:p>
            <a:pPr algn="l" marL="0" indent="0">
              <a:buNone/>
            </a:pPr>
            <a:r>
              <a:rPr lang="zh-CN" sz="2200" b="1" dirty="0">
                <a:solidFill>
                  <a:schemeClr val="accent5"/>
                </a:solidFill>
                <a:latin typeface="+mn-lt"/>
                <a:ea typeface="+mn-ea"/>
                <a:cs typeface="+mn-cs"/>
              </a:rPr>
              <a:t>Click to add subtitle</a:t>
            </a:r>
            <a:endParaRPr lang="en-US"/>
          </a:p>
        </p:txBody>
      </p:sp>
      <p:sp>
        <p:nvSpPr>
          <p:cNvPr id="4" name="page-title Placeholder"/>
          <p:cNvSpPr>
            <a:spLocks noGrp="1"/>
          </p:cNvSpPr>
          <p:nvPr>
            <p:ph type="title"/>
          </p:nvPr>
        </p:nvSpPr>
        <p:spPr>
          <a:xfrm>
            <a:off x="838200" y="1438275"/>
            <a:ext cx="10515600" cy="571500"/>
          </a:xfrm>
          <a:prstGeom prst="rect">
            <a:avLst/>
          </a:prstGeom>
          <a:noFill/>
          <a:ln>
            <a:noFill/>
          </a:ln>
        </p:spPr>
        <p:txBody>
          <a:bodyPr wrap="square" lIns="0" tIns="0" rIns="0" bIns="0" anchor="ctr" anchorCtr="0">
            <a:noAutofit/>
          </a:bodyPr>
          <a:lstStyle>
            <a:lvl1pPr>
              <a:defRPr sz="3200"/>
            </a:lvl1pPr>
          </a:lstStyle>
          <a:p>
            <a:pPr algn="l"/>
            <a:r>
              <a:rPr lang="zh-CN" sz="3200" b="1" dirty="0">
                <a:solidFill>
                  <a:schemeClr val="accent1"/>
                </a:solidFill>
                <a:latin typeface="+mj-lt"/>
                <a:ea typeface="+mj-ea"/>
                <a:cs typeface="+mj-cs"/>
              </a:rPr>
              <a:t>Click to add title</a:t>
            </a:r>
            <a:endParaRPr lang="en-US"/>
          </a:p>
        </p:txBody>
      </p:sp>
    </p:spTree>
    <p:extLst>
      <p:ext uri="{BB962C8B-B14F-4D97-AF65-F5344CB8AC3E}">
        <p14:creationId val="2965922784"/>
      </p:ext>
    </p:extLst>
  </p:cSld>
  <p:clrMapOvr>
    <a:masterClrMapping/>
  </p:clrMapOvr>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  <Relationship Id="rId13" Type="http://schemas.openxmlformats.org/officeDocument/2006/relationships/image" Target="../media/image_349b7aebbbcd46b1.jpg"/>
  <Relationship Id="rId14" Type="http://schemas.openxmlformats.org/officeDocument/2006/relationships/slideLayout" Target="../slideLayouts/slideLayout12.xml"/>
  <Relationship Id="rId15" Type="http://schemas.openxmlformats.org/officeDocument/2006/relationships/slideLayout" Target="../slideLayouts/slideLayout13.xml"/>
</Relationships>
</file>

<file path=ppt/slideMasters/slideMaster1.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编程教学星空母版">
    <p:bg>
      <p:bgRef idx="1001">
        <a:schemeClr val="bg1"/>
      </p:bgRef>
    </p:bg>
    <p:spTree>
      <p:nvGrpSpPr>
        <p:cNvPr id="1" name=""/>
        <p:cNvGrpSpPr/>
        <p:nvPr/>
      </p:nvGrpSpPr>
      <p:grpSpPr>
        <a:xfrm>
          <a:off x="0" y="0"/>
          <a:ext cx="0" cy="0"/>
          <a:chOff x="0" y="0"/>
          <a:chExt cx="0" cy="0"/>
        </a:xfrm>
      </p:grpSpPr>
      <p:pic>
        <p:nvPicPr>
          <p:cNvPr id="2" name="space-bg Master"/>
          <p:cNvPicPr>
            <a:picLocks noChangeAspect="1"/>
          </p:cNvPicPr>
          <p:nvPr/>
        </p:nvPicPr>
        <p:blipFill>
          <a:blip r:embed="rId13"/>
          <a:stretch>
            <a:fillRect/>
          </a:stretch>
        </p:blipFill>
        <p:spPr>
          <a:xfrm>
            <a:off x="0" y="0"/>
            <a:ext cx="12192000" cy="6858000"/>
          </a:xfrm>
          <a:prstGeom prst="rect">
            <a:avLst/>
          </a:prstGeom>
        </p:spPr>
      </p:pic>
      <p:sp>
        <p:nvSpPr>
          <p:cNvPr id="3" name="white-stage Master"/>
          <p:cNvSpPr/>
          <p:nvPr/>
        </p:nvSpPr>
        <p:spPr>
          <a:xfrm>
            <a:off x="457200" y="457200"/>
            <a:ext cx="11277600" cy="5943600"/>
          </a:xfrm>
          <a:prstGeom prst="roundRect">
            <a:avLst>
              <a:gd name="adj" fmla="val 3526"/>
            </a:avLst>
          </a:prstGeom>
          <a:solidFill>
            <a:schemeClr val="lt1"/>
          </a:solidFill>
          <a:ln>
            <a:noFill/>
          </a:ln>
        </p:spPr>
      </p:sp>
    </p:spTree>
    <p:extLst>
      <p:ext uri="{BB962C8B-B14F-4D97-AF65-F5344CB8AC3E}">
        <p14:creationId val="2209977519"/>
      </p:ext>
    </p:extLst>
  </p:cSld>
  <p:clrMap bg1="lt1" tx1="dk1" bg2="lt2" tx2="dk2" accent1="accent1" accent2="accent2" accent3="accent3" accent4="accent4" accent5="accent5" accent6="accent6" hlink="hlink" folHlink="folHlink"/>
  <p:sldLayoutIdLst>
    <p:sldLayoutId id="2147483660" r:id="rId14"/>
    <p:sldLayoutId id="2147483661" r:id="rId15"/>
  </p:sldLayoutIdLst>
  <p:txStyles>
    <p:titleStyle>
      <a:lvl1pPr algn="ctr"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9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5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4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2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100" kern="1200">
          <a:solidFill>
            <a:schemeClr val="tx1"/>
          </a:solidFill>
          <a:latin typeface="+mn-lt"/>
          <a:ea typeface="+mn-ea"/>
          <a:cs typeface="+mn-cs"/>
        </a:defRPr>
      </a:lvl9pPr>
    </p:bodyStyle>
    <p:otherStyle>
      <a:defPPr>
        <a:defRPr lang="en-US"/>
      </a:defPPr>
      <a:lvl1pPr marL="0" algn="l" defTabSz="457200" rtl="0" eaLnBrk="1" latinLnBrk="0" hangingPunct="1">
        <a:defRPr sz="2200" kern="1200">
          <a:solidFill>
            <a:schemeClr val="tx1"/>
          </a:solidFill>
          <a:latin typeface="+mn-lt"/>
          <a:ea typeface="+mn-ea"/>
          <a:cs typeface="+mn-cs"/>
        </a:defRPr>
      </a:lvl1pPr>
      <a:lvl2pPr marL="457200" algn="l" defTabSz="457200" rtl="0" eaLnBrk="1" latinLnBrk="0" hangingPunct="1">
        <a:defRPr sz="2050" kern="1200">
          <a:solidFill>
            <a:schemeClr val="tx1"/>
          </a:solidFill>
          <a:latin typeface="+mn-lt"/>
          <a:ea typeface="+mn-ea"/>
          <a:cs typeface="+mn-cs"/>
        </a:defRPr>
      </a:lvl2pPr>
      <a:lvl3pPr marL="914400" algn="l" defTabSz="457200" rtl="0" eaLnBrk="1" latinLnBrk="0" hangingPunct="1">
        <a:defRPr sz="19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650" kern="1200">
          <a:solidFill>
            <a:schemeClr val="tx1"/>
          </a:solidFill>
          <a:latin typeface="+mn-lt"/>
          <a:ea typeface="+mn-ea"/>
          <a:cs typeface="+mn-cs"/>
        </a:defRPr>
      </a:lvl5pPr>
      <a:lvl6pPr marL="2286000" algn="l" defTabSz="457200" rtl="0" eaLnBrk="1" latinLnBrk="0" hangingPunct="1">
        <a:defRPr sz="1500" kern="1200">
          <a:solidFill>
            <a:schemeClr val="tx1"/>
          </a:solidFill>
          <a:latin typeface="+mn-lt"/>
          <a:ea typeface="+mn-ea"/>
          <a:cs typeface="+mn-cs"/>
        </a:defRPr>
      </a:lvl6pPr>
      <a:lvl7pPr marL="2743200" algn="l" defTabSz="457200" rtl="0" eaLnBrk="1" latinLnBrk="0" hangingPunct="1">
        <a:defRPr sz="1400" kern="1200">
          <a:solidFill>
            <a:schemeClr val="tx1"/>
          </a:solidFill>
          <a:latin typeface="+mn-lt"/>
          <a:ea typeface="+mn-ea"/>
          <a:cs typeface="+mn-cs"/>
        </a:defRPr>
      </a:lvl7pPr>
      <a:lvl8pPr marL="3200400" algn="l" defTabSz="457200" rtl="0" eaLnBrk="1" latinLnBrk="0" hangingPunct="1">
        <a:defRPr sz="1250" kern="1200">
          <a:solidFill>
            <a:schemeClr val="tx1"/>
          </a:solidFill>
          <a:latin typeface="+mn-lt"/>
          <a:ea typeface="+mn-ea"/>
          <a:cs typeface="+mn-cs"/>
        </a:defRPr>
      </a:lvl8pPr>
      <a:lvl9pPr marL="3657600" algn="l" defTabSz="457200" rtl="0" eaLnBrk="1" latinLnBrk="0" hangingPunct="1">
        <a:defRPr sz="1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349b7aebbbcd46b1.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4.xml"/>
</Relationships>
</file>

<file path=ppt/slides/slide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94045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a:t>
            </a:r>
          </a:p>
        </p:txBody>
      </p:sp>
      <p:sp>
        <p:nvSpPr>
          <p:cNvPr id="6" name="cover-title Placeholder Carrier"/>
          <p:cNvSpPr txBox="1"/>
          <p:nvPr>
            <p:ph type="title"/>
          </p:nvPr>
        </p:nvSpPr>
        <p:spPr>
          <a:xfrm>
            <a:off x="971550" y="2329815"/>
            <a:ext cx="3268980" cy="933450"/>
          </a:xfrm>
          <a:prstGeom prst="rect">
            <a:avLst/>
          </a:prstGeom>
          <a:noFill/>
          <a:ln>
            <a:noFill/>
          </a:ln>
        </p:spPr>
        <p:txBody>
          <a:bodyPr wrap="none" lIns="0" tIns="0" rIns="0" bIns="0" anchor="t" anchorCtr="0">
            <a:spAutoFit/>
          </a:bodyPr>
          <a:lstStyle/>
          <a:p>
            <a:pPr algn="l"/>
            <a:r>
              <a:rPr lang="zh-CN" sz="4800" b="1" dirty="0">
                <a:solidFill>
                  <a:schemeClr val="accent1"/>
                </a:solidFill>
                <a:latin typeface="+mj-lt"/>
                <a:ea typeface="+mj-ea"/>
                <a:cs typeface="+mj-cs"/>
              </a:rPr>
              <a:t>连通性问题</a:t>
            </a:r>
          </a:p>
        </p:txBody>
      </p:sp>
      <p:sp>
        <p:nvSpPr>
          <p:cNvPr id="7" name="cover-subtitle Placeholder Carrier"/>
          <p:cNvSpPr txBox="1"/>
          <p:nvPr>
            <p:ph type="body" idx="2"/>
          </p:nvPr>
        </p:nvSpPr>
        <p:spPr>
          <a:xfrm>
            <a:off x="1014984" y="4137660"/>
            <a:ext cx="5856732" cy="1004316"/>
          </a:xfrm>
          <a:prstGeom prst="rect">
            <a:avLst/>
          </a:prstGeom>
          <a:noFill/>
          <a:ln>
            <a:noFill/>
          </a:ln>
        </p:spPr>
        <p:txBody>
          <a:bodyPr wrap="none" lIns="0" tIns="0" rIns="0" bIns="0" anchor="t" anchorCtr="0">
            <a:noAutofit/>
          </a:bodyPr>
          <a:lstStyle/>
          <a:p>
            <a:pPr algn="l" marL="0" indent="0">
              <a:lnSpc>
                <a:spcPts val="3750"/>
              </a:lnSpc>
              <a:buNone/>
            </a:pPr>
            <a:r>
              <a:rPr lang="zh-CN" sz="2700" dirty="0">
                <a:solidFill>
                  <a:schemeClr val="accent5"/>
                </a:solidFill>
                <a:latin typeface="+mn-lt"/>
                <a:ea typeface="+mn-ea"/>
                <a:cs typeface="+mn-cs"/>
              </a:rPr>
              <a:t>删掉什么，才会断开？</a:t>
            </a:r>
            <a:br/>
            <a:r>
              <a:rPr lang="zh-CN" sz="2700" dirty="0">
                <a:solidFill>
                  <a:schemeClr val="accent5"/>
                </a:solidFill>
                <a:latin typeface="+mn-lt"/>
                <a:ea typeface="+mn-ea"/>
                <a:cs typeface="+mn-cs"/>
              </a:rPr>
              <a:t>从一条绕行路线，理解整个图的结构。</a:t>
            </a:r>
          </a:p>
        </p:txBody>
      </p:sp>
      <p:grpSp>
        <p:nvGrpSpPr>
          <p:cNvPr id="9" name="Group 9"/>
          <p:cNvGrpSpPr/>
          <p:nvPr/>
        </p:nvGrpSpPr>
        <p:grpSpPr>
          <a:xfrm>
            <a:off x="1017525" y="5515637"/>
            <a:ext cx="10145775" cy="430227"/>
            <a:chOff x="1017525" y="5515637"/>
            <a:chExt cx="10145775" cy="430227"/>
          </a:xfrm>
        </p:grpSpPr>
        <p:sp>
          <p:nvSpPr>
            <p:cNvPr id="8" name="body-chapter-path"/>
            <p:cNvSpPr txBox="1"/>
            <p:nvPr/>
          </p:nvSpPr>
          <p:spPr>
            <a:xfrm>
              <a:off x="1017525" y="5515637"/>
              <a:ext cx="10145775" cy="430227"/>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桥与边双　·　割点与圆方树　·　强连通分量与2-SAT</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先说清：研究哪一种连通性</a:t>
            </a:r>
          </a:p>
        </p:txBody>
      </p:sp>
      <p:grpSp>
        <p:nvGrpSpPr>
          <p:cNvPr id="12" name="Group 12"/>
          <p:cNvGrpSpPr/>
          <p:nvPr/>
        </p:nvGrpSpPr>
        <p:grpSpPr>
          <a:xfrm>
            <a:off x="1131825" y="2372387"/>
            <a:ext cx="2582925" cy="2640027"/>
            <a:chOff x="1131825" y="2372387"/>
            <a:chExt cx="2582925" cy="2640027"/>
          </a:xfrm>
        </p:grpSpPr>
        <p:sp>
          <p:nvSpPr>
            <p:cNvPr id="7" name="Line 7"/>
            <p:cNvSpPr/>
            <p:nvPr/>
          </p:nvSpPr>
          <p:spPr>
            <a:xfrm>
              <a:off x="1638300" y="3076575"/>
              <a:ext cx="1714500" cy="9525"/>
            </a:xfrm>
            <a:custGeom>
              <a:avLst/>
              <a:gdLst/>
              <a:ahLst/>
              <a:cxnLst/>
              <a:rect l="l" t="t" r="r" b="b"/>
              <a:pathLst>
                <a:path w="1714500" h="9525">
                  <a:moveTo>
                    <a:pt x="0" y="0"/>
                  </a:moveTo>
                  <a:lnTo>
                    <a:pt x="1714500" y="0"/>
                  </a:lnTo>
                </a:path>
              </a:pathLst>
            </a:custGeom>
            <a:noFill/>
            <a:ln w="47625">
              <a:solidFill>
                <a:schemeClr val="accent2"/>
              </a:solidFill>
            </a:ln>
          </p:spPr>
        </p:sp>
        <p:sp>
          <p:nvSpPr>
            <p:cNvPr id="8" name="Ellipse 8"/>
            <p:cNvSpPr/>
            <p:nvPr/>
          </p:nvSpPr>
          <p:spPr>
            <a:xfrm>
              <a:off x="1276350" y="2847975"/>
              <a:ext cx="457200" cy="457200"/>
            </a:xfrm>
            <a:prstGeom prst="ellipse">
              <a:avLst/>
            </a:prstGeom>
            <a:solidFill>
              <a:schemeClr val="lt1"/>
            </a:solidFill>
            <a:ln w="28575">
              <a:solidFill>
                <a:schemeClr val="accent3"/>
              </a:solidFill>
            </a:ln>
          </p:spPr>
        </p:sp>
        <p:sp>
          <p:nvSpPr>
            <p:cNvPr id="9" name="Ellipse 9"/>
            <p:cNvSpPr/>
            <p:nvPr/>
          </p:nvSpPr>
          <p:spPr>
            <a:xfrm>
              <a:off x="3257550" y="2847975"/>
              <a:ext cx="457200" cy="457200"/>
            </a:xfrm>
            <a:prstGeom prst="ellipse">
              <a:avLst/>
            </a:prstGeom>
            <a:solidFill>
              <a:schemeClr val="lt1"/>
            </a:solidFill>
            <a:ln w="28575">
              <a:solidFill>
                <a:schemeClr val="accent3"/>
              </a:solidFill>
            </a:ln>
          </p:spPr>
        </p:sp>
        <p:sp>
          <p:nvSpPr>
            <p:cNvPr id="10" name="TextBox 10"/>
            <p:cNvSpPr txBox="1"/>
            <p:nvPr/>
          </p:nvSpPr>
          <p:spPr>
            <a:xfrm>
              <a:off x="1131825" y="2372387"/>
              <a:ext cx="1207005" cy="430227"/>
            </a:xfrm>
            <a:prstGeom prst="rect">
              <a:avLst/>
            </a:prstGeom>
            <a:noFill/>
            <a:ln>
              <a:noFill/>
            </a:ln>
          </p:spPr>
          <p:txBody>
            <a:bodyPr wrap="none" lIns="0" tIns="0" rIns="0" bIns="0" anchor="t" anchorCtr="0">
              <a:spAutoFit/>
            </a:bodyPr>
            <a:lstStyle/>
            <a:p>
              <a:pPr algn="l"/>
              <a:r>
                <a:rPr lang="zh-CN" sz="2200" b="1" dirty="0">
                  <a:solidFill>
                    <a:schemeClr val="accent1"/>
                  </a:solidFill>
                  <a:latin typeface="+mn-lt"/>
                  <a:ea typeface="+mn-ea"/>
                  <a:cs typeface="+mn-cs"/>
                </a:rPr>
                <a:t>删一条边</a:t>
              </a:r>
            </a:p>
          </p:txBody>
        </p:sp>
        <p:sp>
          <p:nvSpPr>
            <p:cNvPr id="11" name="TextBox 11"/>
            <p:cNvSpPr txBox="1"/>
            <p:nvPr/>
          </p:nvSpPr>
          <p:spPr>
            <a:xfrm>
              <a:off x="1131825" y="3743987"/>
              <a:ext cx="2257549" cy="126842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删后连通块增加，</a:t>
              </a:r>
              <a:br/>
              <a:r>
                <a:rPr lang="zh-CN" sz="2200" dirty="0">
                  <a:solidFill>
                    <a:schemeClr val="accent5"/>
                  </a:solidFill>
                  <a:latin typeface="+mn-lt"/>
                  <a:ea typeface="+mn-ea"/>
                  <a:cs typeface="+mn-cs"/>
                </a:rPr>
                <a:t>这条边就是桥。</a:t>
              </a:r>
              <a:br/>
              <a:r>
                <a:rPr lang="zh-CN" sz="2200" dirty="0">
                  <a:solidFill>
                    <a:schemeClr val="accent5"/>
                  </a:solidFill>
                  <a:latin typeface="+mn-lt"/>
                  <a:ea typeface="+mn-ea"/>
                  <a:cs typeface="+mn-cs"/>
                </a:rPr>
                <a:t>问：有没有绕行？</a:t>
              </a:r>
            </a:p>
          </p:txBody>
        </p:sp>
      </p:grpSp>
      <p:grpSp>
        <p:nvGrpSpPr>
          <p:cNvPr id="19" name="Group 19"/>
          <p:cNvGrpSpPr/>
          <p:nvPr/>
        </p:nvGrpSpPr>
        <p:grpSpPr>
          <a:xfrm>
            <a:off x="4714875" y="2372387"/>
            <a:ext cx="2762250" cy="2640027"/>
            <a:chOff x="4714875" y="2372387"/>
            <a:chExt cx="2762250" cy="2640027"/>
          </a:xfrm>
        </p:grpSpPr>
        <p:sp>
          <p:nvSpPr>
            <p:cNvPr id="13" name="Line 13"/>
            <p:cNvSpPr/>
            <p:nvPr/>
          </p:nvSpPr>
          <p:spPr>
            <a:xfrm>
              <a:off x="5057775" y="3076575"/>
              <a:ext cx="2076450" cy="9525"/>
            </a:xfrm>
            <a:custGeom>
              <a:avLst/>
              <a:gdLst/>
              <a:ahLst/>
              <a:cxnLst/>
              <a:rect l="l" t="t" r="r" b="b"/>
              <a:pathLst>
                <a:path w="2076450" h="9525">
                  <a:moveTo>
                    <a:pt x="0" y="0"/>
                  </a:moveTo>
                  <a:lnTo>
                    <a:pt x="2076450" y="0"/>
                  </a:lnTo>
                </a:path>
              </a:pathLst>
            </a:custGeom>
            <a:noFill/>
            <a:ln w="28575">
              <a:solidFill>
                <a:schemeClr val="accent3"/>
              </a:solidFill>
            </a:ln>
          </p:spPr>
        </p:sp>
        <p:sp>
          <p:nvSpPr>
            <p:cNvPr id="14" name="Ellipse 14"/>
            <p:cNvSpPr/>
            <p:nvPr/>
          </p:nvSpPr>
          <p:spPr>
            <a:xfrm>
              <a:off x="4714875" y="2857500"/>
              <a:ext cx="438150" cy="438150"/>
            </a:xfrm>
            <a:prstGeom prst="ellipse">
              <a:avLst/>
            </a:prstGeom>
            <a:solidFill>
              <a:schemeClr val="lt1"/>
            </a:solidFill>
            <a:ln w="28575">
              <a:solidFill>
                <a:schemeClr val="accent3"/>
              </a:solidFill>
            </a:ln>
          </p:spPr>
        </p:sp>
        <p:sp>
          <p:nvSpPr>
            <p:cNvPr id="15" name="Ellipse 15"/>
            <p:cNvSpPr/>
            <p:nvPr/>
          </p:nvSpPr>
          <p:spPr>
            <a:xfrm>
              <a:off x="5848350" y="2828925"/>
              <a:ext cx="495300" cy="495300"/>
            </a:xfrm>
            <a:prstGeom prst="ellipse">
              <a:avLst/>
            </a:prstGeom>
            <a:solidFill>
              <a:schemeClr val="accent2"/>
            </a:solidFill>
            <a:ln>
              <a:noFill/>
            </a:ln>
          </p:spPr>
        </p:sp>
        <p:sp>
          <p:nvSpPr>
            <p:cNvPr id="16" name="Ellipse 16"/>
            <p:cNvSpPr/>
            <p:nvPr/>
          </p:nvSpPr>
          <p:spPr>
            <a:xfrm>
              <a:off x="7038975" y="2857500"/>
              <a:ext cx="438150" cy="438150"/>
            </a:xfrm>
            <a:prstGeom prst="ellipse">
              <a:avLst/>
            </a:prstGeom>
            <a:solidFill>
              <a:schemeClr val="lt1"/>
            </a:solidFill>
            <a:ln w="28575">
              <a:solidFill>
                <a:schemeClr val="accent3"/>
              </a:solidFill>
            </a:ln>
          </p:spPr>
        </p:sp>
        <p:sp>
          <p:nvSpPr>
            <p:cNvPr id="17" name="TextBox 17"/>
            <p:cNvSpPr txBox="1"/>
            <p:nvPr/>
          </p:nvSpPr>
          <p:spPr>
            <a:xfrm>
              <a:off x="4732275" y="2372387"/>
              <a:ext cx="2095497" cy="430227"/>
            </a:xfrm>
            <a:prstGeom prst="rect">
              <a:avLst/>
            </a:prstGeom>
            <a:noFill/>
            <a:ln>
              <a:noFill/>
            </a:ln>
          </p:spPr>
          <p:txBody>
            <a:bodyPr wrap="none" lIns="0" tIns="0" rIns="0" bIns="0" anchor="t" anchorCtr="0">
              <a:spAutoFit/>
            </a:bodyPr>
            <a:lstStyle/>
            <a:p>
              <a:pPr algn="l"/>
              <a:r>
                <a:rPr lang="zh-CN" sz="2200" b="1" dirty="0">
                  <a:solidFill>
                    <a:schemeClr val="accent1"/>
                  </a:solidFill>
                  <a:latin typeface="+mn-lt"/>
                  <a:ea typeface="+mn-ea"/>
                  <a:cs typeface="+mn-cs"/>
                </a:rPr>
                <a:t>删一个点及其边</a:t>
              </a:r>
            </a:p>
          </p:txBody>
        </p:sp>
        <p:sp>
          <p:nvSpPr>
            <p:cNvPr id="18" name="TextBox 18"/>
            <p:cNvSpPr txBox="1"/>
            <p:nvPr/>
          </p:nvSpPr>
          <p:spPr>
            <a:xfrm>
              <a:off x="4732275" y="3743987"/>
              <a:ext cx="2257549" cy="126842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删后连通块增加，</a:t>
              </a:r>
              <a:br/>
              <a:r>
                <a:rPr lang="zh-CN" sz="2200" dirty="0">
                  <a:solidFill>
                    <a:schemeClr val="accent5"/>
                  </a:solidFill>
                  <a:latin typeface="+mn-lt"/>
                  <a:ea typeface="+mn-ea"/>
                  <a:cs typeface="+mn-cs"/>
                </a:rPr>
                <a:t>这个点就是割点。</a:t>
              </a:r>
              <a:br/>
              <a:r>
                <a:rPr lang="zh-CN" sz="2200" dirty="0">
                  <a:solidFill>
                    <a:schemeClr val="accent5"/>
                  </a:solidFill>
                  <a:latin typeface="+mn-lt"/>
                  <a:ea typeface="+mn-ea"/>
                  <a:cs typeface="+mn-cs"/>
                </a:rPr>
                <a:t>问：能否绕过点？</a:t>
              </a:r>
            </a:p>
          </p:txBody>
        </p:sp>
      </p:grpSp>
      <p:grpSp>
        <p:nvGrpSpPr>
          <p:cNvPr id="24" name="Group 24"/>
          <p:cNvGrpSpPr/>
          <p:nvPr/>
        </p:nvGrpSpPr>
        <p:grpSpPr>
          <a:xfrm>
            <a:off x="8332725" y="2372387"/>
            <a:ext cx="2468625" cy="2640027"/>
            <a:chOff x="8332725" y="2372387"/>
            <a:chExt cx="2468625" cy="2640027"/>
          </a:xfrm>
        </p:grpSpPr>
        <p:sp>
          <p:nvSpPr>
            <p:cNvPr id="20" name="Line 20"/>
            <p:cNvSpPr/>
            <p:nvPr/>
          </p:nvSpPr>
          <p:spPr>
            <a:xfrm>
              <a:off x="8724900" y="2952750"/>
              <a:ext cx="2076450" cy="1"/>
            </a:xfrm>
            <a:prstGeom prst="line">
              <a:avLst/>
            </a:prstGeom>
            <a:noFill/>
            <a:ln w="28575">
              <a:solidFill>
                <a:schemeClr val="accent3"/>
              </a:solidFill>
              <a:tailEnd type="triangle" w="lg" len="lg"/>
            </a:ln>
          </p:spPr>
        </p:sp>
        <p:sp>
          <p:nvSpPr>
            <p:cNvPr id="21" name="Line 21"/>
            <p:cNvSpPr/>
            <p:nvPr/>
          </p:nvSpPr>
          <p:spPr>
            <a:xfrm flipH="1">
              <a:off x="8724900" y="3228975"/>
              <a:ext cx="2076450" cy="1"/>
            </a:xfrm>
            <a:prstGeom prst="line">
              <a:avLst/>
            </a:prstGeom>
            <a:noFill/>
            <a:ln w="28575">
              <a:solidFill>
                <a:schemeClr val="accent3"/>
              </a:solidFill>
              <a:tailEnd type="triangle" w="lg" len="lg"/>
            </a:ln>
          </p:spPr>
        </p:sp>
        <p:sp>
          <p:nvSpPr>
            <p:cNvPr id="22" name="TextBox 22"/>
            <p:cNvSpPr txBox="1"/>
            <p:nvPr/>
          </p:nvSpPr>
          <p:spPr>
            <a:xfrm>
              <a:off x="8332725" y="2372387"/>
              <a:ext cx="1503169" cy="430227"/>
            </a:xfrm>
            <a:prstGeom prst="rect">
              <a:avLst/>
            </a:prstGeom>
            <a:noFill/>
            <a:ln>
              <a:noFill/>
            </a:ln>
          </p:spPr>
          <p:txBody>
            <a:bodyPr wrap="none" lIns="0" tIns="0" rIns="0" bIns="0" anchor="t" anchorCtr="0">
              <a:spAutoFit/>
            </a:bodyPr>
            <a:lstStyle/>
            <a:p>
              <a:pPr algn="l"/>
              <a:r>
                <a:rPr lang="zh-CN" sz="2200" b="1" dirty="0">
                  <a:solidFill>
                    <a:schemeClr val="accent1"/>
                  </a:solidFill>
                  <a:latin typeface="+mn-lt"/>
                  <a:ea typeface="+mn-ea"/>
                  <a:cs typeface="+mn-cs"/>
                </a:rPr>
                <a:t>沿有向边走</a:t>
              </a:r>
            </a:p>
          </p:txBody>
        </p:sp>
        <p:sp>
          <p:nvSpPr>
            <p:cNvPr id="23" name="TextBox 23"/>
            <p:cNvSpPr txBox="1"/>
            <p:nvPr/>
          </p:nvSpPr>
          <p:spPr>
            <a:xfrm>
              <a:off x="8332725" y="3743987"/>
              <a:ext cx="1978149" cy="126842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组内任意两点</a:t>
              </a:r>
              <a:br/>
              <a:r>
                <a:rPr lang="zh-CN" sz="2200" dirty="0">
                  <a:solidFill>
                    <a:schemeClr val="accent5"/>
                  </a:solidFill>
                  <a:latin typeface="+mn-lt"/>
                  <a:ea typeface="+mn-ea"/>
                  <a:cs typeface="+mn-cs"/>
                </a:rPr>
                <a:t>互相可达，才称</a:t>
              </a:r>
              <a:br/>
              <a:r>
                <a:rPr lang="zh-CN" sz="2200" dirty="0">
                  <a:solidFill>
                    <a:schemeClr val="accent5"/>
                  </a:solidFill>
                  <a:latin typeface="+mn-lt"/>
                  <a:ea typeface="+mn-ea"/>
                  <a:cs typeface="+mn-cs"/>
                </a:rPr>
                <a:t>强连通。</a:t>
              </a:r>
            </a:p>
          </p:txBody>
        </p:sp>
      </p:grpSp>
      <p:grpSp>
        <p:nvGrpSpPr>
          <p:cNvPr id="26" name="Group 26"/>
          <p:cNvGrpSpPr/>
          <p:nvPr/>
        </p:nvGrpSpPr>
        <p:grpSpPr>
          <a:xfrm>
            <a:off x="1093725" y="5544212"/>
            <a:ext cx="10155300" cy="437488"/>
            <a:chOff x="1093725" y="5544212"/>
            <a:chExt cx="10155300" cy="437488"/>
          </a:xfrm>
        </p:grpSpPr>
        <p:sp>
          <p:nvSpPr>
            <p:cNvPr id="25" name="body-distinguish-task"/>
            <p:cNvSpPr txBox="1"/>
            <p:nvPr/>
          </p:nvSpPr>
          <p:spPr>
            <a:xfrm>
              <a:off x="1093725" y="5544212"/>
              <a:ext cx="10155300" cy="4374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比较的是删前与删后的连通块数；原图可以本来就不连通。</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35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86963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例1：三角形能绕行，尾巴不能</a:t>
            </a:r>
          </a:p>
        </p:txBody>
      </p:sp>
      <p:grpSp>
        <p:nvGrpSpPr>
          <p:cNvPr id="8" name="Group 8"/>
          <p:cNvGrpSpPr/>
          <p:nvPr/>
        </p:nvGrpSpPr>
        <p:grpSpPr>
          <a:xfrm>
            <a:off x="1017525" y="2248562"/>
            <a:ext cx="10260075" cy="830277"/>
            <a:chOff x="1017525" y="2248562"/>
            <a:chExt cx="10260075" cy="830277"/>
          </a:xfrm>
        </p:grpSpPr>
        <p:sp>
          <p:nvSpPr>
            <p:cNvPr id="7" name="body-bridge-task"/>
            <p:cNvSpPr txBox="1"/>
            <p:nvPr/>
          </p:nvSpPr>
          <p:spPr>
            <a:xfrm>
              <a:off x="1017525" y="2248562"/>
              <a:ext cx="10260075"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切断线路 · J1201 / P1656：输出所有桥，端点及各行升序。</a:t>
              </a:r>
              <a:br/>
              <a:r>
                <a:rPr lang="zh-CN" sz="2200" dirty="0">
                  <a:solidFill>
                    <a:schemeClr val="accent5"/>
                  </a:solidFill>
                  <a:latin typeface="+mn-lt"/>
                  <a:ea typeface="+mn-ea"/>
                  <a:cs typeface="+mn-cs"/>
                </a:rPr>
                <a:t>例如：边12、23、31、34；按1、2、3、4访问。</a:t>
              </a:r>
            </a:p>
          </p:txBody>
        </p:sp>
      </p:grpSp>
      <p:grpSp>
        <p:nvGrpSpPr>
          <p:cNvPr id="23" name="Group 23"/>
          <p:cNvGrpSpPr/>
          <p:nvPr/>
        </p:nvGrpSpPr>
        <p:grpSpPr>
          <a:xfrm>
            <a:off x="1466850" y="3067712"/>
            <a:ext cx="4762500" cy="2582877"/>
            <a:chOff x="1466850" y="3067712"/>
            <a:chExt cx="4762500" cy="2582877"/>
          </a:xfrm>
        </p:grpSpPr>
        <p:sp>
          <p:nvSpPr>
            <p:cNvPr id="9" name="Line 9"/>
            <p:cNvSpPr/>
            <p:nvPr/>
          </p:nvSpPr>
          <p:spPr>
            <a:xfrm>
              <a:off x="1800225" y="3705225"/>
              <a:ext cx="1333500" cy="1047750"/>
            </a:xfrm>
            <a:custGeom>
              <a:avLst/>
              <a:gdLst/>
              <a:ahLst/>
              <a:cxnLst/>
              <a:rect l="l" t="t" r="r" b="b"/>
              <a:pathLst>
                <a:path w="1333500" h="1047750">
                  <a:moveTo>
                    <a:pt x="0" y="0"/>
                  </a:moveTo>
                  <a:lnTo>
                    <a:pt x="1333500" y="1047750"/>
                  </a:lnTo>
                </a:path>
              </a:pathLst>
            </a:custGeom>
            <a:noFill/>
            <a:ln w="38100">
              <a:solidFill>
                <a:schemeClr val="accent3"/>
              </a:solidFill>
            </a:ln>
          </p:spPr>
        </p:sp>
        <p:sp>
          <p:nvSpPr>
            <p:cNvPr id="10" name="Line 10"/>
            <p:cNvSpPr/>
            <p:nvPr/>
          </p:nvSpPr>
          <p:spPr>
            <a:xfrm>
              <a:off x="3495675" y="3705225"/>
              <a:ext cx="1200150" cy="1047750"/>
            </a:xfrm>
            <a:custGeom>
              <a:avLst/>
              <a:gdLst/>
              <a:ahLst/>
              <a:cxnLst/>
              <a:rect l="l" t="t" r="r" b="b"/>
              <a:pathLst>
                <a:path w="1200150" h="1047750">
                  <a:moveTo>
                    <a:pt x="0" y="1047750"/>
                  </a:moveTo>
                  <a:lnTo>
                    <a:pt x="1200150" y="0"/>
                  </a:lnTo>
                </a:path>
              </a:pathLst>
            </a:custGeom>
            <a:noFill/>
            <a:ln w="38100">
              <a:solidFill>
                <a:schemeClr val="accent3"/>
              </a:solidFill>
            </a:ln>
          </p:spPr>
        </p:sp>
        <p:sp>
          <p:nvSpPr>
            <p:cNvPr id="11" name="Line 11"/>
            <p:cNvSpPr/>
            <p:nvPr/>
          </p:nvSpPr>
          <p:spPr>
            <a:xfrm>
              <a:off x="1952625" y="3533775"/>
              <a:ext cx="2657475" cy="9525"/>
            </a:xfrm>
            <a:custGeom>
              <a:avLst/>
              <a:gdLst/>
              <a:ahLst/>
              <a:cxnLst/>
              <a:rect l="l" t="t" r="r" b="b"/>
              <a:pathLst>
                <a:path w="2657475" h="9525">
                  <a:moveTo>
                    <a:pt x="0" y="0"/>
                  </a:moveTo>
                  <a:lnTo>
                    <a:pt x="2657475" y="0"/>
                  </a:lnTo>
                </a:path>
              </a:pathLst>
            </a:custGeom>
            <a:noFill/>
            <a:ln w="47625">
              <a:solidFill>
                <a:schemeClr val="accent2"/>
              </a:solidFill>
            </a:ln>
          </p:spPr>
        </p:sp>
        <p:sp>
          <p:nvSpPr>
            <p:cNvPr id="12" name="Line 12"/>
            <p:cNvSpPr/>
            <p:nvPr/>
          </p:nvSpPr>
          <p:spPr>
            <a:xfrm>
              <a:off x="5105400" y="3533775"/>
              <a:ext cx="676275" cy="9525"/>
            </a:xfrm>
            <a:custGeom>
              <a:avLst/>
              <a:gdLst/>
              <a:ahLst/>
              <a:cxnLst/>
              <a:rect l="l" t="t" r="r" b="b"/>
              <a:pathLst>
                <a:path w="676275" h="9525">
                  <a:moveTo>
                    <a:pt x="0" y="0"/>
                  </a:moveTo>
                  <a:lnTo>
                    <a:pt x="676275" y="0"/>
                  </a:lnTo>
                </a:path>
              </a:pathLst>
            </a:custGeom>
            <a:noFill/>
            <a:ln w="38100">
              <a:solidFill>
                <a:schemeClr val="accent3"/>
              </a:solidFill>
            </a:ln>
          </p:spPr>
        </p:sp>
        <p:sp>
          <p:nvSpPr>
            <p:cNvPr id="13" name="Ellipse 13"/>
            <p:cNvSpPr/>
            <p:nvPr/>
          </p:nvSpPr>
          <p:spPr>
            <a:xfrm>
              <a:off x="1466850" y="3286125"/>
              <a:ext cx="495300" cy="495300"/>
            </a:xfrm>
            <a:prstGeom prst="ellipse">
              <a:avLst/>
            </a:prstGeom>
            <a:solidFill>
              <a:schemeClr val="lt1"/>
            </a:solidFill>
            <a:ln w="28575">
              <a:solidFill>
                <a:schemeClr val="accent3"/>
              </a:solidFill>
            </a:ln>
          </p:spPr>
        </p:sp>
        <p:sp>
          <p:nvSpPr>
            <p:cNvPr id="14" name="Ellipse 14"/>
            <p:cNvSpPr/>
            <p:nvPr/>
          </p:nvSpPr>
          <p:spPr>
            <a:xfrm>
              <a:off x="3076575" y="4686300"/>
              <a:ext cx="495300" cy="495300"/>
            </a:xfrm>
            <a:prstGeom prst="ellipse">
              <a:avLst/>
            </a:prstGeom>
            <a:solidFill>
              <a:schemeClr val="lt1"/>
            </a:solidFill>
            <a:ln w="28575">
              <a:solidFill>
                <a:schemeClr val="accent3"/>
              </a:solidFill>
            </a:ln>
          </p:spPr>
        </p:sp>
        <p:sp>
          <p:nvSpPr>
            <p:cNvPr id="15" name="Ellipse 15"/>
            <p:cNvSpPr/>
            <p:nvPr/>
          </p:nvSpPr>
          <p:spPr>
            <a:xfrm>
              <a:off x="4610100" y="3286125"/>
              <a:ext cx="495300" cy="495300"/>
            </a:xfrm>
            <a:prstGeom prst="ellipse">
              <a:avLst/>
            </a:prstGeom>
            <a:solidFill>
              <a:schemeClr val="lt1"/>
            </a:solidFill>
            <a:ln w="28575">
              <a:solidFill>
                <a:schemeClr val="accent3"/>
              </a:solidFill>
            </a:ln>
          </p:spPr>
        </p:sp>
        <p:sp>
          <p:nvSpPr>
            <p:cNvPr id="16" name="Ellipse 16"/>
            <p:cNvSpPr/>
            <p:nvPr/>
          </p:nvSpPr>
          <p:spPr>
            <a:xfrm>
              <a:off x="5829300" y="3333750"/>
              <a:ext cx="400050" cy="400050"/>
            </a:xfrm>
            <a:prstGeom prst="ellipse">
              <a:avLst/>
            </a:prstGeom>
            <a:solidFill>
              <a:schemeClr val="lt1"/>
            </a:solidFill>
            <a:ln w="28575">
              <a:solidFill>
                <a:schemeClr val="accent3"/>
              </a:solidFill>
            </a:ln>
          </p:spPr>
        </p:sp>
        <p:sp>
          <p:nvSpPr>
            <p:cNvPr id="17" name="TextBox 17"/>
            <p:cNvSpPr txBox="1"/>
            <p:nvPr/>
          </p:nvSpPr>
          <p:spPr>
            <a:xfrm>
              <a:off x="1621880"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8" name="TextBox 18"/>
            <p:cNvSpPr txBox="1"/>
            <p:nvPr/>
          </p:nvSpPr>
          <p:spPr>
            <a:xfrm>
              <a:off x="3231605" y="47917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9" name="TextBox 19"/>
            <p:cNvSpPr txBox="1"/>
            <p:nvPr/>
          </p:nvSpPr>
          <p:spPr>
            <a:xfrm>
              <a:off x="4765130"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0" name="TextBox 20"/>
            <p:cNvSpPr txBox="1"/>
            <p:nvPr/>
          </p:nvSpPr>
          <p:spPr>
            <a:xfrm>
              <a:off x="5936705"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sp>
          <p:nvSpPr>
            <p:cNvPr id="21" name="TextBox 21"/>
            <p:cNvSpPr txBox="1"/>
            <p:nvPr/>
          </p:nvSpPr>
          <p:spPr>
            <a:xfrm>
              <a:off x="2579625" y="3067712"/>
              <a:ext cx="1236622"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非树边31</a:t>
              </a:r>
            </a:p>
          </p:txBody>
        </p:sp>
        <p:sp>
          <p:nvSpPr>
            <p:cNvPr id="22" name="TextBox 22"/>
            <p:cNvSpPr txBox="1"/>
            <p:nvPr/>
          </p:nvSpPr>
          <p:spPr>
            <a:xfrm>
              <a:off x="2084325" y="5220362"/>
              <a:ext cx="2019501"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蓝色：DFS树边</a:t>
              </a:r>
            </a:p>
          </p:txBody>
        </p:sp>
      </p:grpSp>
      <p:grpSp>
        <p:nvGrpSpPr>
          <p:cNvPr id="25" name="Group 25"/>
          <p:cNvGrpSpPr/>
          <p:nvPr/>
        </p:nvGrpSpPr>
        <p:grpSpPr>
          <a:xfrm>
            <a:off x="6732525" y="3277262"/>
            <a:ext cx="4554600" cy="2456788"/>
            <a:chOff x="6732525" y="3277262"/>
            <a:chExt cx="4554600" cy="2456788"/>
          </a:xfrm>
        </p:grpSpPr>
        <p:sp>
          <p:nvSpPr>
            <p:cNvPr id="24" name="body-back-edge-meaning"/>
            <p:cNvSpPr txBox="1"/>
            <p:nvPr/>
          </p:nvSpPr>
          <p:spPr>
            <a:xfrm>
              <a:off x="6732525" y="3277262"/>
              <a:ext cx="4554600" cy="2456788"/>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第一次发现新点的边是树边。</a:t>
              </a:r>
              <a:br/>
              <a:r>
                <a:rPr lang="zh-CN" sz="2200" dirty="0">
                  <a:solidFill>
                    <a:schemeClr val="accent5"/>
                  </a:solidFill>
                  <a:latin typeface="+mn-lt"/>
                  <a:ea typeface="+mn-ea"/>
                  <a:cs typeface="+mn-cs"/>
                </a:rPr>
                <a:t>3遇见祖先1，得到返祖边。</a:t>
              </a:r>
              <a:br/>
              <a:r>
                <a:rPr lang="zh-CN" sz="2200" dirty="0">
                  <a:solidFill>
                    <a:schemeClr val="accent5"/>
                  </a:solidFill>
                  <a:latin typeface="+mn-lt"/>
                  <a:ea typeface="+mn-ea"/>
                  <a:cs typeface="+mn-cs"/>
                </a:rPr>
                <a:t>它绕过了树边12和23。</a:t>
              </a:r>
            </a:p>
            <a:p>
              <a:pPr algn="l">
                <a:lnSpc>
                  <a:spcPts val="3600"/>
                </a:lnSpc>
                <a:spcBef>
                  <a:spcPts val="1050"/>
                </a:spcBef>
              </a:pPr>
              <a:r>
                <a:rPr lang="zh-CN" sz="2200" dirty="0">
                  <a:solidFill>
                    <a:schemeClr val="accent5"/>
                  </a:solidFill>
                  <a:latin typeface="+mn-lt"/>
                  <a:ea typeface="+mn-ea"/>
                  <a:cs typeface="+mn-cs"/>
                </a:rPr>
                <a:t>34没有替代路线，是桥。</a:t>
              </a:r>
              <a:br/>
              <a:r>
                <a:rPr lang="zh-CN" sz="2200" dirty="0">
                  <a:solidFill>
                    <a:schemeClr val="accent5"/>
                  </a:solidFill>
                  <a:latin typeface="+mn-lt"/>
                  <a:ea typeface="+mn-ea"/>
                  <a:cs typeface="+mn-cs"/>
                </a:rPr>
                <a:t>无向DFS没有横叉边。</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48507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dfn记录先后，low记录最早能回到哪里</a:t>
            </a:r>
          </a:p>
        </p:txBody>
      </p:sp>
      <p:grpSp>
        <p:nvGrpSpPr>
          <p:cNvPr id="8" name="Group 8"/>
          <p:cNvGrpSpPr/>
          <p:nvPr/>
        </p:nvGrpSpPr>
        <p:grpSpPr>
          <a:xfrm>
            <a:off x="1017525" y="2315237"/>
            <a:ext cx="10279125" cy="580363"/>
            <a:chOff x="1017525" y="2315237"/>
            <a:chExt cx="10279125" cy="580363"/>
          </a:xfrm>
        </p:grpSpPr>
        <p:sp>
          <p:nvSpPr>
            <p:cNvPr id="7" name="body-discovery-order"/>
            <p:cNvSpPr txBox="1"/>
            <p:nvPr/>
          </p:nvSpPr>
          <p:spPr>
            <a:xfrm>
              <a:off x="1017525" y="2315237"/>
              <a:ext cx="10279125" cy="5803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dfn[u]：第一次访问u的次序。进入时令dfn[u]=low[u]=++timer。</a:t>
              </a:r>
            </a:p>
          </p:txBody>
        </p:sp>
      </p:grpSp>
      <p:grpSp>
        <p:nvGrpSpPr>
          <p:cNvPr id="10" name="Group 10"/>
          <p:cNvGrpSpPr/>
          <p:nvPr/>
        </p:nvGrpSpPr>
        <p:grpSpPr>
          <a:xfrm>
            <a:off x="1036575" y="3143912"/>
            <a:ext cx="10250550" cy="877902"/>
            <a:chOff x="1036575" y="3143912"/>
            <a:chExt cx="10250550" cy="877902"/>
          </a:xfrm>
        </p:grpSpPr>
        <p:sp>
          <p:nvSpPr>
            <p:cNvPr id="9" name="body-low-definition"/>
            <p:cNvSpPr txBox="1"/>
            <p:nvPr/>
          </p:nvSpPr>
          <p:spPr>
            <a:xfrm>
              <a:off x="1036575" y="3143912"/>
              <a:ext cx="10250550" cy="877902"/>
            </a:xfrm>
            <a:prstGeom prst="rect">
              <a:avLst/>
            </a:prstGeom>
            <a:noFill/>
            <a:ln>
              <a:noFill/>
            </a:ln>
          </p:spPr>
          <p:txBody>
            <a:bodyPr wrap="square" lIns="0" tIns="0" rIns="0" bIns="0" anchor="t" anchorCtr="0">
              <a:noAutofit/>
            </a:bodyPr>
            <a:lstStyle/>
            <a:p>
              <a:pPr algn="l">
                <a:lnSpc>
                  <a:spcPts val="3525"/>
                </a:lnSpc>
              </a:pPr>
              <a:r>
                <a:rPr lang="zh-CN" sz="2200" dirty="0">
                  <a:solidFill>
                    <a:schemeClr val="accent5"/>
                  </a:solidFill>
                  <a:latin typeface="+mn-lt"/>
                  <a:ea typeface="+mn-ea"/>
                  <a:cs typeface="+mn-cs"/>
                </a:rPr>
                <a:t>low[u]：从u的</a:t>
              </a:r>
              <a:r>
                <a:rPr lang="zh-CN" sz="2200" b="1" dirty="0">
                  <a:solidFill>
                    <a:schemeClr val="accent3"/>
                  </a:solidFill>
                  <a:latin typeface="+mn-lt"/>
                  <a:ea typeface="+mn-ea"/>
                  <a:cs typeface="+mn-cs"/>
                </a:rPr>
                <a:t>DFS子树</a:t>
              </a:r>
              <a:r>
                <a:rPr lang="zh-CN" sz="2200" dirty="0">
                  <a:solidFill>
                    <a:schemeClr val="accent5"/>
                  </a:solidFill>
                  <a:latin typeface="+mn-lt"/>
                  <a:ea typeface="+mn-ea"/>
                  <a:cs typeface="+mn-cs"/>
                </a:rPr>
                <a:t>沿树向下，再至多走一条非父边，</a:t>
              </a:r>
              <a:br/>
              <a:r>
                <a:rPr lang="zh-CN" sz="2200" dirty="0">
                  <a:solidFill>
                    <a:schemeClr val="accent5"/>
                  </a:solidFill>
                  <a:latin typeface="+mn-lt"/>
                  <a:ea typeface="+mn-ea"/>
                  <a:cs typeface="+mn-cs"/>
                </a:rPr>
                <a:t>能够触及的最小dfn；没有这样的边时，至少保留dfn[u]。</a:t>
              </a:r>
            </a:p>
          </p:txBody>
        </p:sp>
      </p:grpSp>
      <p:sp>
        <p:nvSpPr>
          <p:cNvPr id="13" name="textbox-low-update"/>
          <p:cNvSpPr/>
          <p:nvPr/>
        </p:nvSpPr>
        <p:spPr>
          <a:xfrm>
            <a:off x="1047750" y="4219575"/>
            <a:ext cx="10220325" cy="1285875"/>
          </a:xfrm>
          <a:prstGeom prst="roundRect">
            <a:avLst>
              <a:gd name="adj" fmla="val 8889"/>
            </a:avLst>
          </a:prstGeom>
          <a:solidFill>
            <a:schemeClr val="lt2"/>
          </a:solidFill>
          <a:ln>
            <a:noFill/>
          </a:ln>
        </p:spPr>
        <p:txBody>
          <a:bodyPr wrap="square" lIns="164897" tIns="71959" rIns="164897" bIns="-33478" anchor="t" anchorCtr="0">
            <a:noAutofit/>
          </a:bodyPr>
          <a:lstStyle/>
          <a:p>
            <a:pPr algn="l">
              <a:lnSpc>
                <a:spcPts val="3750"/>
              </a:lnSpc>
            </a:pPr>
            <a:r>
              <a:rPr lang="zh-CN" sz="2200" dirty="0">
                <a:solidFill>
                  <a:schemeClr val="accent5"/>
                </a:solidFill>
                <a:latin typeface="+mn-lt"/>
                <a:ea typeface="+mn-ea"/>
                <a:cs typeface="+mn-cs"/>
              </a:rPr>
              <a:t>孩子v搜索完成：low[u] = min(low[u], low[v])</a:t>
            </a:r>
            <a:br/>
            <a:r>
              <a:rPr lang="zh-CN" sz="2200" dirty="0">
                <a:solidFill>
                  <a:schemeClr val="accent5"/>
                </a:solidFill>
                <a:latin typeface="+mn-lt"/>
                <a:ea typeface="+mn-ea"/>
                <a:cs typeface="+mn-cs"/>
              </a:rPr>
              <a:t>遇已访问邻点v：low[u] = min(low[u], dfn[v])</a:t>
            </a:r>
          </a:p>
        </p:txBody>
      </p:sp>
      <p:grpSp>
        <p:nvGrpSpPr>
          <p:cNvPr id="15" name="Group 15"/>
          <p:cNvGrpSpPr/>
          <p:nvPr/>
        </p:nvGrpSpPr>
        <p:grpSpPr>
          <a:xfrm>
            <a:off x="1055625" y="5687087"/>
            <a:ext cx="10212450" cy="430227"/>
            <a:chOff x="1055625" y="5687087"/>
            <a:chExt cx="10212450" cy="430227"/>
          </a:xfrm>
        </p:grpSpPr>
        <p:sp>
          <p:nvSpPr>
            <p:cNvPr id="14" name="body-low-parent-warning"/>
            <p:cNvSpPr txBox="1"/>
            <p:nvPr/>
          </p:nvSpPr>
          <p:spPr>
            <a:xfrm>
              <a:off x="1055625" y="5687087"/>
              <a:ext cx="10212450" cy="430227"/>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必须跳过发现u的那条父边；否则每个点都能“原路返回”。</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74040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桥的判定：low[v] &gt; dfn[u]</a:t>
            </a:r>
          </a:p>
        </p:txBody>
      </p:sp>
      <p:grpSp>
        <p:nvGrpSpPr>
          <p:cNvPr id="19" name="Group 19"/>
          <p:cNvGrpSpPr/>
          <p:nvPr/>
        </p:nvGrpSpPr>
        <p:grpSpPr>
          <a:xfrm>
            <a:off x="1371600" y="2438400"/>
            <a:ext cx="2876550" cy="3717014"/>
            <a:chOff x="1371600" y="2438400"/>
            <a:chExt cx="2876550" cy="3717014"/>
          </a:xfrm>
        </p:grpSpPr>
        <p:sp>
          <p:nvSpPr>
            <p:cNvPr id="7" name="Rectangle 7"/>
            <p:cNvSpPr/>
            <p:nvPr/>
          </p:nvSpPr>
          <p:spPr>
            <a:xfrm>
              <a:off x="1371600" y="3867150"/>
              <a:ext cx="2876550" cy="1914525"/>
            </a:xfrm>
            <a:prstGeom prst="roundRect">
              <a:avLst>
                <a:gd name="adj" fmla="val 8955"/>
              </a:avLst>
            </a:prstGeom>
            <a:solidFill>
              <a:schemeClr val="lt2"/>
            </a:solidFill>
            <a:ln>
              <a:noFill/>
            </a:ln>
          </p:spPr>
        </p:sp>
        <p:sp>
          <p:nvSpPr>
            <p:cNvPr id="8" name="Line 8"/>
            <p:cNvSpPr/>
            <p:nvPr/>
          </p:nvSpPr>
          <p:spPr>
            <a:xfrm>
              <a:off x="2809875" y="2933700"/>
              <a:ext cx="9525" cy="1123950"/>
            </a:xfrm>
            <a:custGeom>
              <a:avLst/>
              <a:gdLst/>
              <a:ahLst/>
              <a:cxnLst/>
              <a:rect l="l" t="t" r="r" b="b"/>
              <a:pathLst>
                <a:path w="9525" h="1123950">
                  <a:moveTo>
                    <a:pt x="0" y="0"/>
                  </a:moveTo>
                  <a:lnTo>
                    <a:pt x="0" y="1123950"/>
                  </a:lnTo>
                </a:path>
              </a:pathLst>
            </a:custGeom>
            <a:noFill/>
            <a:ln w="47625">
              <a:solidFill>
                <a:schemeClr val="accent2"/>
              </a:solidFill>
            </a:ln>
          </p:spPr>
        </p:sp>
        <p:sp>
          <p:nvSpPr>
            <p:cNvPr id="9" name="Line 9"/>
            <p:cNvSpPr/>
            <p:nvPr/>
          </p:nvSpPr>
          <p:spPr>
            <a:xfrm>
              <a:off x="1990725" y="4476750"/>
              <a:ext cx="819150" cy="790575"/>
            </a:xfrm>
            <a:custGeom>
              <a:avLst/>
              <a:gdLst/>
              <a:ahLst/>
              <a:cxnLst/>
              <a:rect l="l" t="t" r="r" b="b"/>
              <a:pathLst>
                <a:path w="819150" h="790575">
                  <a:moveTo>
                    <a:pt x="819150" y="0"/>
                  </a:moveTo>
                  <a:lnTo>
                    <a:pt x="0" y="790575"/>
                  </a:lnTo>
                </a:path>
              </a:pathLst>
            </a:custGeom>
            <a:noFill/>
            <a:ln w="28575">
              <a:solidFill>
                <a:schemeClr val="accent3"/>
              </a:solidFill>
            </a:ln>
          </p:spPr>
        </p:sp>
        <p:sp>
          <p:nvSpPr>
            <p:cNvPr id="10" name="Line 10"/>
            <p:cNvSpPr/>
            <p:nvPr/>
          </p:nvSpPr>
          <p:spPr>
            <a:xfrm>
              <a:off x="2809875" y="4476750"/>
              <a:ext cx="838200" cy="790575"/>
            </a:xfrm>
            <a:custGeom>
              <a:avLst/>
              <a:gdLst/>
              <a:ahLst/>
              <a:cxnLst/>
              <a:rect l="l" t="t" r="r" b="b"/>
              <a:pathLst>
                <a:path w="838200" h="790575">
                  <a:moveTo>
                    <a:pt x="0" y="0"/>
                  </a:moveTo>
                  <a:lnTo>
                    <a:pt x="838200" y="790575"/>
                  </a:lnTo>
                </a:path>
              </a:pathLst>
            </a:custGeom>
            <a:noFill/>
            <a:ln w="28575">
              <a:solidFill>
                <a:schemeClr val="accent3"/>
              </a:solidFill>
            </a:ln>
          </p:spPr>
        </p:sp>
        <p:sp>
          <p:nvSpPr>
            <p:cNvPr id="11" name="Ellipse 11"/>
            <p:cNvSpPr/>
            <p:nvPr/>
          </p:nvSpPr>
          <p:spPr>
            <a:xfrm>
              <a:off x="2552700" y="2438400"/>
              <a:ext cx="514350" cy="514350"/>
            </a:xfrm>
            <a:prstGeom prst="ellipse">
              <a:avLst/>
            </a:prstGeom>
            <a:solidFill>
              <a:schemeClr val="lt1"/>
            </a:solidFill>
            <a:ln w="28575">
              <a:solidFill>
                <a:schemeClr val="accent3"/>
              </a:solidFill>
            </a:ln>
          </p:spPr>
        </p:sp>
        <p:sp>
          <p:nvSpPr>
            <p:cNvPr id="12" name="Ellipse 12"/>
            <p:cNvSpPr/>
            <p:nvPr/>
          </p:nvSpPr>
          <p:spPr>
            <a:xfrm>
              <a:off x="2552700" y="4048125"/>
              <a:ext cx="514350" cy="514350"/>
            </a:xfrm>
            <a:prstGeom prst="ellipse">
              <a:avLst/>
            </a:prstGeom>
            <a:solidFill>
              <a:schemeClr val="lt1"/>
            </a:solidFill>
            <a:ln w="28575">
              <a:solidFill>
                <a:schemeClr val="accent3"/>
              </a:solidFill>
            </a:ln>
          </p:spPr>
        </p:sp>
        <p:sp>
          <p:nvSpPr>
            <p:cNvPr id="13" name="Ellipse 13"/>
            <p:cNvSpPr/>
            <p:nvPr/>
          </p:nvSpPr>
          <p:spPr>
            <a:xfrm>
              <a:off x="1666875" y="5219700"/>
              <a:ext cx="381000" cy="381000"/>
            </a:xfrm>
            <a:prstGeom prst="ellipse">
              <a:avLst/>
            </a:prstGeom>
            <a:solidFill>
              <a:schemeClr val="lt1"/>
            </a:solidFill>
            <a:ln w="28575">
              <a:solidFill>
                <a:schemeClr val="accent3"/>
              </a:solidFill>
            </a:ln>
          </p:spPr>
        </p:sp>
        <p:sp>
          <p:nvSpPr>
            <p:cNvPr id="14" name="Ellipse 14"/>
            <p:cNvSpPr/>
            <p:nvPr/>
          </p:nvSpPr>
          <p:spPr>
            <a:xfrm>
              <a:off x="3581400" y="5219700"/>
              <a:ext cx="381000" cy="381000"/>
            </a:xfrm>
            <a:prstGeom prst="ellipse">
              <a:avLst/>
            </a:prstGeom>
            <a:solidFill>
              <a:schemeClr val="lt1"/>
            </a:solidFill>
            <a:ln w="28575">
              <a:solidFill>
                <a:schemeClr val="accent3"/>
              </a:solidFill>
            </a:ln>
          </p:spPr>
        </p:sp>
        <p:sp>
          <p:nvSpPr>
            <p:cNvPr id="15" name="TextBox 15"/>
            <p:cNvSpPr txBox="1"/>
            <p:nvPr/>
          </p:nvSpPr>
          <p:spPr>
            <a:xfrm>
              <a:off x="2717255" y="25533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u</a:t>
              </a:r>
            </a:p>
          </p:txBody>
        </p:sp>
        <p:sp>
          <p:nvSpPr>
            <p:cNvPr id="16" name="TextBox 16"/>
            <p:cNvSpPr txBox="1"/>
            <p:nvPr/>
          </p:nvSpPr>
          <p:spPr>
            <a:xfrm>
              <a:off x="2717255" y="41630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v</a:t>
              </a:r>
            </a:p>
          </p:txBody>
        </p:sp>
        <p:sp>
          <p:nvSpPr>
            <p:cNvPr id="17" name="TextBox 17"/>
            <p:cNvSpPr txBox="1"/>
            <p:nvPr/>
          </p:nvSpPr>
          <p:spPr>
            <a:xfrm>
              <a:off x="1379475" y="5725187"/>
              <a:ext cx="2182391"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v的整棵DFS子树</a:t>
              </a:r>
            </a:p>
          </p:txBody>
        </p:sp>
        <p:sp>
          <p:nvSpPr>
            <p:cNvPr id="18" name="TextBox 18"/>
            <p:cNvSpPr txBox="1"/>
            <p:nvPr/>
          </p:nvSpPr>
          <p:spPr>
            <a:xfrm>
              <a:off x="3093975" y="3258212"/>
              <a:ext cx="614677"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树边</a:t>
              </a:r>
            </a:p>
          </p:txBody>
        </p:sp>
      </p:grpSp>
      <p:grpSp>
        <p:nvGrpSpPr>
          <p:cNvPr id="21" name="Group 21"/>
          <p:cNvGrpSpPr/>
          <p:nvPr/>
        </p:nvGrpSpPr>
        <p:grpSpPr>
          <a:xfrm>
            <a:off x="5199000" y="2439062"/>
            <a:ext cx="6097650" cy="1287477"/>
            <a:chOff x="5199000" y="2439062"/>
            <a:chExt cx="6097650" cy="1287477"/>
          </a:xfrm>
        </p:grpSpPr>
        <p:sp>
          <p:nvSpPr>
            <p:cNvPr id="20" name="body-bridge-forward-proof"/>
            <p:cNvSpPr txBox="1"/>
            <p:nvPr/>
          </p:nvSpPr>
          <p:spPr>
            <a:xfrm>
              <a:off x="5199000" y="2439062"/>
              <a:ext cx="6097650" cy="1287477"/>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若low[v] &gt; dfn[u]：</a:t>
              </a:r>
              <a:br/>
              <a:r>
                <a:rPr lang="zh-CN" sz="2200" dirty="0">
                  <a:solidFill>
                    <a:schemeClr val="accent5"/>
                  </a:solidFill>
                  <a:latin typeface="+mn-lt"/>
                  <a:ea typeface="+mn-ea"/>
                  <a:cs typeface="+mn-cs"/>
                </a:rPr>
                <a:t>子树无法绕回u或更早的祖先，</a:t>
              </a:r>
              <a:br/>
              <a:r>
                <a:rPr lang="zh-CN" sz="2200" dirty="0">
                  <a:solidFill>
                    <a:schemeClr val="accent5"/>
                  </a:solidFill>
                  <a:latin typeface="+mn-lt"/>
                  <a:ea typeface="+mn-ea"/>
                  <a:cs typeface="+mn-cs"/>
                </a:rPr>
                <a:t>树边(u,v)是唯一出口，删边必断。</a:t>
              </a:r>
            </a:p>
          </p:txBody>
        </p:sp>
      </p:grpSp>
      <p:grpSp>
        <p:nvGrpSpPr>
          <p:cNvPr id="23" name="Group 23"/>
          <p:cNvGrpSpPr/>
          <p:nvPr/>
        </p:nvGrpSpPr>
        <p:grpSpPr>
          <a:xfrm>
            <a:off x="5199000" y="4048787"/>
            <a:ext cx="6097650" cy="1287477"/>
            <a:chOff x="5199000" y="4048787"/>
            <a:chExt cx="6097650" cy="1287477"/>
          </a:xfrm>
        </p:grpSpPr>
        <p:sp>
          <p:nvSpPr>
            <p:cNvPr id="22" name="body-bridge-reverse-proof"/>
            <p:cNvSpPr txBox="1"/>
            <p:nvPr/>
          </p:nvSpPr>
          <p:spPr>
            <a:xfrm>
              <a:off x="5199000" y="4048787"/>
              <a:ext cx="6097650" cy="1287477"/>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若low[v] ≤ dfn[u]：</a:t>
              </a:r>
              <a:br/>
              <a:r>
                <a:rPr lang="zh-CN" sz="2200" dirty="0">
                  <a:solidFill>
                    <a:schemeClr val="accent5"/>
                  </a:solidFill>
                  <a:latin typeface="+mn-lt"/>
                  <a:ea typeface="+mn-ea"/>
                  <a:cs typeface="+mn-cs"/>
                </a:rPr>
                <a:t>存在返祖路线，与树路组成环；</a:t>
              </a:r>
              <a:br/>
              <a:r>
                <a:rPr lang="zh-CN" sz="2200" dirty="0">
                  <a:solidFill>
                    <a:schemeClr val="accent5"/>
                  </a:solidFill>
                  <a:latin typeface="+mn-lt"/>
                  <a:ea typeface="+mn-ea"/>
                  <a:cs typeface="+mn-cs"/>
                </a:rPr>
                <a:t>删去(u,v)仍能绕行，不是桥。</a:t>
              </a:r>
            </a:p>
          </p:txBody>
        </p:sp>
      </p:grpSp>
      <p:grpSp>
        <p:nvGrpSpPr>
          <p:cNvPr id="25" name="Group 25"/>
          <p:cNvGrpSpPr/>
          <p:nvPr/>
        </p:nvGrpSpPr>
        <p:grpSpPr>
          <a:xfrm>
            <a:off x="5208525" y="5648987"/>
            <a:ext cx="6078600" cy="430227"/>
            <a:chOff x="5208525" y="5648987"/>
            <a:chExt cx="6078600" cy="430227"/>
          </a:xfrm>
        </p:grpSpPr>
        <p:sp>
          <p:nvSpPr>
            <p:cNvPr id="24" name="body-equality-is-safe"/>
            <p:cNvSpPr txBox="1"/>
            <p:nvPr/>
          </p:nvSpPr>
          <p:spPr>
            <a:xfrm>
              <a:off x="5208525" y="5648987"/>
              <a:ext cx="6078600" cy="430227"/>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等于时能回到u，所以这里必须是&gt;。</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5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91271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孩子完成后，low才向父亲回传</a:t>
            </a:r>
          </a:p>
        </p:txBody>
      </p:sp>
      <p:grpSp>
        <p:nvGrpSpPr>
          <p:cNvPr id="21" name="Group 21"/>
          <p:cNvGrpSpPr/>
          <p:nvPr/>
        </p:nvGrpSpPr>
        <p:grpSpPr>
          <a:xfrm>
            <a:off x="1036575" y="2248562"/>
            <a:ext cx="4992750" cy="3068652"/>
            <a:chOff x="1036575" y="2248562"/>
            <a:chExt cx="4992750" cy="3068652"/>
          </a:xfrm>
        </p:grpSpPr>
        <p:sp>
          <p:nvSpPr>
            <p:cNvPr id="7" name="TextBox 7"/>
            <p:cNvSpPr txBox="1"/>
            <p:nvPr/>
          </p:nvSpPr>
          <p:spPr>
            <a:xfrm>
              <a:off x="1036575" y="2248562"/>
              <a:ext cx="3694783"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例如：仍用12、23、31、34</a:t>
              </a:r>
            </a:p>
          </p:txBody>
        </p:sp>
        <p:sp>
          <p:nvSpPr>
            <p:cNvPr id="8" name="Line 8"/>
            <p:cNvSpPr/>
            <p:nvPr/>
          </p:nvSpPr>
          <p:spPr>
            <a:xfrm>
              <a:off x="1676400" y="3267075"/>
              <a:ext cx="1333500" cy="1047750"/>
            </a:xfrm>
            <a:custGeom>
              <a:avLst/>
              <a:gdLst/>
              <a:ahLst/>
              <a:cxnLst/>
              <a:rect l="l" t="t" r="r" b="b"/>
              <a:pathLst>
                <a:path w="1333500" h="1047750">
                  <a:moveTo>
                    <a:pt x="0" y="0"/>
                  </a:moveTo>
                  <a:lnTo>
                    <a:pt x="1333500" y="1047750"/>
                  </a:lnTo>
                </a:path>
              </a:pathLst>
            </a:custGeom>
            <a:noFill/>
            <a:ln w="38100">
              <a:solidFill>
                <a:schemeClr val="accent3"/>
              </a:solidFill>
            </a:ln>
          </p:spPr>
        </p:sp>
        <p:sp>
          <p:nvSpPr>
            <p:cNvPr id="9" name="Line 9"/>
            <p:cNvSpPr/>
            <p:nvPr/>
          </p:nvSpPr>
          <p:spPr>
            <a:xfrm>
              <a:off x="3371850" y="3267075"/>
              <a:ext cx="1200150" cy="1047750"/>
            </a:xfrm>
            <a:custGeom>
              <a:avLst/>
              <a:gdLst/>
              <a:ahLst/>
              <a:cxnLst/>
              <a:rect l="l" t="t" r="r" b="b"/>
              <a:pathLst>
                <a:path w="1200150" h="1047750">
                  <a:moveTo>
                    <a:pt x="0" y="1047750"/>
                  </a:moveTo>
                  <a:lnTo>
                    <a:pt x="1200150" y="0"/>
                  </a:lnTo>
                </a:path>
              </a:pathLst>
            </a:custGeom>
            <a:noFill/>
            <a:ln w="38100">
              <a:solidFill>
                <a:schemeClr val="accent3"/>
              </a:solidFill>
            </a:ln>
          </p:spPr>
        </p:sp>
        <p:sp>
          <p:nvSpPr>
            <p:cNvPr id="10" name="Line 10"/>
            <p:cNvSpPr/>
            <p:nvPr/>
          </p:nvSpPr>
          <p:spPr>
            <a:xfrm>
              <a:off x="1828800" y="3095625"/>
              <a:ext cx="2657475" cy="9525"/>
            </a:xfrm>
            <a:custGeom>
              <a:avLst/>
              <a:gdLst/>
              <a:ahLst/>
              <a:cxnLst/>
              <a:rect l="l" t="t" r="r" b="b"/>
              <a:pathLst>
                <a:path w="2657475" h="9525">
                  <a:moveTo>
                    <a:pt x="0" y="0"/>
                  </a:moveTo>
                  <a:lnTo>
                    <a:pt x="2657475" y="0"/>
                  </a:lnTo>
                </a:path>
              </a:pathLst>
            </a:custGeom>
            <a:noFill/>
            <a:ln w="47625">
              <a:solidFill>
                <a:schemeClr val="accent2"/>
              </a:solidFill>
            </a:ln>
          </p:spPr>
        </p:sp>
        <p:sp>
          <p:nvSpPr>
            <p:cNvPr id="11" name="Line 11"/>
            <p:cNvSpPr/>
            <p:nvPr/>
          </p:nvSpPr>
          <p:spPr>
            <a:xfrm>
              <a:off x="4981575" y="3095625"/>
              <a:ext cx="685800" cy="9525"/>
            </a:xfrm>
            <a:custGeom>
              <a:avLst/>
              <a:gdLst/>
              <a:ahLst/>
              <a:cxnLst/>
              <a:rect l="l" t="t" r="r" b="b"/>
              <a:pathLst>
                <a:path w="685800" h="9525">
                  <a:moveTo>
                    <a:pt x="0" y="0"/>
                  </a:moveTo>
                  <a:lnTo>
                    <a:pt x="685800" y="0"/>
                  </a:lnTo>
                </a:path>
              </a:pathLst>
            </a:custGeom>
            <a:noFill/>
            <a:ln w="47625">
              <a:solidFill>
                <a:schemeClr val="accent2"/>
              </a:solidFill>
            </a:ln>
          </p:spPr>
        </p:sp>
        <p:sp>
          <p:nvSpPr>
            <p:cNvPr id="12" name="Ellipse 12"/>
            <p:cNvSpPr/>
            <p:nvPr/>
          </p:nvSpPr>
          <p:spPr>
            <a:xfrm>
              <a:off x="1343025" y="2847975"/>
              <a:ext cx="495300" cy="495300"/>
            </a:xfrm>
            <a:prstGeom prst="ellipse">
              <a:avLst/>
            </a:prstGeom>
            <a:solidFill>
              <a:schemeClr val="lt1"/>
            </a:solidFill>
            <a:ln w="28575">
              <a:solidFill>
                <a:schemeClr val="accent3"/>
              </a:solidFill>
            </a:ln>
          </p:spPr>
        </p:sp>
        <p:sp>
          <p:nvSpPr>
            <p:cNvPr id="13" name="Ellipse 13"/>
            <p:cNvSpPr/>
            <p:nvPr/>
          </p:nvSpPr>
          <p:spPr>
            <a:xfrm>
              <a:off x="2952750" y="4248150"/>
              <a:ext cx="495300" cy="495300"/>
            </a:xfrm>
            <a:prstGeom prst="ellipse">
              <a:avLst/>
            </a:prstGeom>
            <a:solidFill>
              <a:schemeClr val="lt1"/>
            </a:solidFill>
            <a:ln w="28575">
              <a:solidFill>
                <a:schemeClr val="accent3"/>
              </a:solidFill>
            </a:ln>
          </p:spPr>
        </p:sp>
        <p:sp>
          <p:nvSpPr>
            <p:cNvPr id="14" name="Ellipse 14"/>
            <p:cNvSpPr/>
            <p:nvPr/>
          </p:nvSpPr>
          <p:spPr>
            <a:xfrm>
              <a:off x="4486275" y="2847975"/>
              <a:ext cx="495300" cy="495300"/>
            </a:xfrm>
            <a:prstGeom prst="ellipse">
              <a:avLst/>
            </a:prstGeom>
            <a:solidFill>
              <a:schemeClr val="lt1"/>
            </a:solidFill>
            <a:ln w="28575">
              <a:solidFill>
                <a:schemeClr val="accent3"/>
              </a:solidFill>
            </a:ln>
          </p:spPr>
        </p:sp>
        <p:sp>
          <p:nvSpPr>
            <p:cNvPr id="15" name="Ellipse 15"/>
            <p:cNvSpPr/>
            <p:nvPr/>
          </p:nvSpPr>
          <p:spPr>
            <a:xfrm>
              <a:off x="5686425" y="2924175"/>
              <a:ext cx="342900" cy="342900"/>
            </a:xfrm>
            <a:prstGeom prst="ellipse">
              <a:avLst/>
            </a:prstGeom>
            <a:solidFill>
              <a:schemeClr val="lt1"/>
            </a:solidFill>
            <a:ln w="28575">
              <a:solidFill>
                <a:schemeClr val="accent3"/>
              </a:solidFill>
            </a:ln>
          </p:spPr>
        </p:sp>
        <p:sp>
          <p:nvSpPr>
            <p:cNvPr id="16" name="TextBox 16"/>
            <p:cNvSpPr txBox="1"/>
            <p:nvPr/>
          </p:nvSpPr>
          <p:spPr>
            <a:xfrm>
              <a:off x="1498055" y="29534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7" name="TextBox 17"/>
            <p:cNvSpPr txBox="1"/>
            <p:nvPr/>
          </p:nvSpPr>
          <p:spPr>
            <a:xfrm>
              <a:off x="3107780" y="4353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8" name="TextBox 18"/>
            <p:cNvSpPr txBox="1"/>
            <p:nvPr/>
          </p:nvSpPr>
          <p:spPr>
            <a:xfrm>
              <a:off x="4641305" y="29534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19" name="TextBox 19"/>
            <p:cNvSpPr txBox="1"/>
            <p:nvPr/>
          </p:nvSpPr>
          <p:spPr>
            <a:xfrm>
              <a:off x="5765255" y="29534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sp>
          <p:nvSpPr>
            <p:cNvPr id="20" name="TextBox 20"/>
            <p:cNvSpPr txBox="1"/>
            <p:nvPr/>
          </p:nvSpPr>
          <p:spPr>
            <a:xfrm>
              <a:off x="1036575" y="4886987"/>
              <a:ext cx="2939565"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最终low：1，1，1，4</a:t>
              </a:r>
            </a:p>
          </p:txBody>
        </p:sp>
      </p:grpSp>
      <p:grpSp>
        <p:nvGrpSpPr>
          <p:cNvPr id="23" name="Group 23"/>
          <p:cNvGrpSpPr/>
          <p:nvPr/>
        </p:nvGrpSpPr>
        <p:grpSpPr>
          <a:xfrm>
            <a:off x="6484875" y="2448587"/>
            <a:ext cx="4811775" cy="2542513"/>
            <a:chOff x="6484875" y="2448587"/>
            <a:chExt cx="4811775" cy="2542513"/>
          </a:xfrm>
        </p:grpSpPr>
        <p:sp>
          <p:nvSpPr>
            <p:cNvPr id="22" name="body-back-propagate-trace"/>
            <p:cNvSpPr txBox="1"/>
            <p:nvPr/>
          </p:nvSpPr>
          <p:spPr>
            <a:xfrm>
              <a:off x="6484875" y="2448587"/>
              <a:ext cx="4811775" cy="2542513"/>
            </a:xfrm>
            <a:prstGeom prst="rect">
              <a:avLst/>
            </a:prstGeom>
            <a:noFill/>
            <a:ln>
              <a:noFill/>
            </a:ln>
          </p:spPr>
          <p:txBody>
            <a:bodyPr wrap="square" lIns="0" tIns="0" rIns="0" bIns="0" anchor="t" anchorCtr="0">
              <a:noAutofit/>
            </a:bodyPr>
            <a:lstStyle/>
            <a:p>
              <a:pPr algn="l">
                <a:lnSpc>
                  <a:spcPts val="3900"/>
                </a:lnSpc>
              </a:pPr>
              <a:r>
                <a:rPr lang="zh-CN" sz="2200" dirty="0">
                  <a:solidFill>
                    <a:schemeClr val="accent5"/>
                  </a:solidFill>
                  <a:latin typeface="+mn-lt"/>
                  <a:ea typeface="+mn-ea"/>
                  <a:cs typeface="+mn-cs"/>
                </a:rPr>
                <a:t>① dfn依次为1、2、3、4。</a:t>
              </a:r>
              <a:br/>
              <a:r>
                <a:rPr lang="zh-CN" sz="2200" dirty="0">
                  <a:solidFill>
                    <a:schemeClr val="accent5"/>
                  </a:solidFill>
                  <a:latin typeface="+mn-lt"/>
                  <a:ea typeface="+mn-ea"/>
                  <a:cs typeface="+mn-cs"/>
                </a:rPr>
                <a:t>② 3遇见1，low[3]降为1。</a:t>
              </a:r>
              <a:br/>
              <a:r>
                <a:rPr lang="zh-CN" sz="2200" dirty="0">
                  <a:solidFill>
                    <a:schemeClr val="accent5"/>
                  </a:solidFill>
                  <a:latin typeface="+mn-lt"/>
                  <a:ea typeface="+mn-ea"/>
                  <a:cs typeface="+mn-cs"/>
                </a:rPr>
                <a:t>③ 4无返祖边，low[4]=4。</a:t>
              </a:r>
              <a:br/>
              <a:r>
                <a:rPr lang="zh-CN" sz="2200" dirty="0">
                  <a:solidFill>
                    <a:schemeClr val="accent5"/>
                  </a:solidFill>
                  <a:latin typeface="+mn-lt"/>
                  <a:ea typeface="+mn-ea"/>
                  <a:cs typeface="+mn-cs"/>
                </a:rPr>
                <a:t>④ 回传：low[2]=low[3]=1。</a:t>
              </a:r>
              <a:br/>
              <a:r>
                <a:rPr lang="zh-CN" sz="2200" dirty="0">
                  <a:solidFill>
                    <a:schemeClr val="accent5"/>
                  </a:solidFill>
                  <a:latin typeface="+mn-lt"/>
                  <a:ea typeface="+mn-ea"/>
                  <a:cs typeface="+mn-cs"/>
                </a:rPr>
                <a:t>⑤ 1保留low[1]=1。</a:t>
              </a:r>
            </a:p>
          </p:txBody>
        </p:sp>
      </p:grpSp>
      <p:sp>
        <p:nvSpPr>
          <p:cNvPr id="26" name="textbox-bridge-result"/>
          <p:cNvSpPr/>
          <p:nvPr/>
        </p:nvSpPr>
        <p:spPr>
          <a:xfrm>
            <a:off x="1038225" y="5448300"/>
            <a:ext cx="10229850" cy="571500"/>
          </a:xfrm>
          <a:prstGeom prst="rect">
            <a:avLst/>
          </a:prstGeom>
          <a:solidFill>
            <a:schemeClr val="lt2"/>
          </a:solidFill>
          <a:ln>
            <a:noFill/>
          </a:ln>
        </p:spPr>
        <p:txBody>
          <a:bodyPr wrap="square" lIns="188850" tIns="124487" rIns="188850" bIns="0" anchor="t" anchorCtr="0">
            <a:noAutofit/>
          </a:bodyPr>
          <a:lstStyle/>
          <a:p>
            <a:pPr algn="l"/>
            <a:r>
              <a:rPr lang="zh-CN" sz="2200" dirty="0">
                <a:solidFill>
                  <a:schemeClr val="accent5"/>
                </a:solidFill>
                <a:latin typeface="+mn-lt"/>
                <a:ea typeface="+mn-ea"/>
                <a:cs typeface="+mn-cs"/>
              </a:rPr>
              <a:t>只有low[4]=4 &gt; dfn[3]=3，输出桥3 4。</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44199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把递归拆成“进入孩子”和“退出当前点”</a:t>
            </a:r>
          </a:p>
        </p:txBody>
      </p:sp>
      <p:grpSp>
        <p:nvGrpSpPr>
          <p:cNvPr id="8" name="Group 8"/>
          <p:cNvGrpSpPr/>
          <p:nvPr/>
        </p:nvGrpSpPr>
        <p:grpSpPr>
          <a:xfrm>
            <a:off x="1046100" y="2286662"/>
            <a:ext cx="10241025" cy="830277"/>
            <a:chOff x="1046100" y="2286662"/>
            <a:chExt cx="10241025" cy="830277"/>
          </a:xfrm>
        </p:grpSpPr>
        <p:sp>
          <p:nvSpPr>
            <p:cNvPr id="7" name="body-dfs-frame-state"/>
            <p:cNvSpPr txBox="1"/>
            <p:nvPr/>
          </p:nvSpPr>
          <p:spPr>
            <a:xfrm>
              <a:off x="1046100" y="2286662"/>
              <a:ext cx="10241025"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call.back()是当前点u；nextEdge[u]记住下次检查哪条边。</a:t>
              </a:r>
              <a:br/>
              <a:r>
                <a:rPr lang="zh-CN" sz="2200" dirty="0">
                  <a:solidFill>
                    <a:schemeClr val="accent5"/>
                  </a:solidFill>
                  <a:latin typeface="+mn-lt"/>
                  <a:ea typeface="+mn-ea"/>
                  <a:cs typeface="+mn-cs"/>
                </a:rPr>
                <a:t>首次进入v时，设置父亲、父边号、dfn和low，再把v压入call。</a:t>
              </a:r>
            </a:p>
          </p:txBody>
        </p:sp>
      </p:grpSp>
      <p:sp>
        <p:nvSpPr>
          <p:cNvPr id="11" name="textbox-dfs-code"/>
          <p:cNvSpPr/>
          <p:nvPr/>
        </p:nvSpPr>
        <p:spPr>
          <a:xfrm>
            <a:off x="1028700" y="3181350"/>
            <a:ext cx="10248900" cy="2324100"/>
          </a:xfrm>
          <a:prstGeom prst="roundRect">
            <a:avLst>
              <a:gd name="adj" fmla="val 4918"/>
            </a:avLst>
          </a:prstGeom>
          <a:solidFill>
            <a:schemeClr val="lt2"/>
          </a:solidFill>
          <a:ln>
            <a:noFill/>
          </a:ln>
        </p:spPr>
        <p:txBody>
          <a:bodyPr wrap="square" lIns="166422" tIns="66245" rIns="166422" bIns="-33477" anchor="t" anchorCtr="0">
            <a:noAutofit/>
          </a:bodyPr>
          <a:lstStyle/>
          <a:p>
            <a:pPr algn="l">
              <a:lnSpc>
                <a:spcPts val="2400"/>
              </a:lnSpc>
            </a:pPr>
            <a:r>
              <a:rPr lang="zh-CN" sz="1900" dirty="0">
                <a:solidFill>
                  <a:schemeClr val="accent5"/>
                </a:solidFill>
                <a:latin typeface="+mn-lt"/>
                <a:ea typeface="+mn-ea"/>
                <a:cs typeface="+mn-cs"/>
              </a:rPr>
              <a:t>if(!dfn[v]) {</a:t>
            </a:r>
            <a:br/>
            <a:r>
              <a:rPr lang="zh-CN" sz="1900" dirty="0">
                <a:solidFill>
                  <a:schemeClr val="accent5"/>
                </a:solidFill>
                <a:latin typeface="+mn-lt"/>
                <a:ea typeface="+mn-ea"/>
                <a:cs typeface="+mn-cs"/>
              </a:rPr>
              <a:t xml:space="preserve">    parent[v]=u; parentEdge[v]=id;</a:t>
            </a:r>
            <a:br/>
            <a:r>
              <a:rPr lang="zh-CN" sz="1900" dirty="0">
                <a:solidFill>
                  <a:schemeClr val="accent5"/>
                </a:solidFill>
                <a:latin typeface="+mn-lt"/>
                <a:ea typeface="+mn-ea"/>
                <a:cs typeface="+mn-cs"/>
              </a:rPr>
              <a:t xml:space="preserve">    dfn[v]=low[v]=++timer; call.push_back(v);</a:t>
            </a:r>
            <a:br/>
            <a:r>
              <a:rPr lang="zh-CN" sz="1900" dirty="0">
                <a:solidFill>
                  <a:schemeClr val="accent5"/>
                </a:solidFill>
                <a:latin typeface="+mn-lt"/>
                <a:ea typeface="+mn-ea"/>
                <a:cs typeface="+mn-cs"/>
              </a:rPr>
              <a:t>} else low[u]=min(low[u],dfn[v]);</a:t>
            </a:r>
          </a:p>
          <a:p>
            <a:pPr algn="l">
              <a:lnSpc>
                <a:spcPts val="2400"/>
              </a:lnSpc>
              <a:spcBef>
                <a:spcPts val="600"/>
              </a:spcBef>
            </a:pPr>
            <a:r>
              <a:rPr lang="zh-CN" sz="1900" dirty="0">
                <a:solidFill>
                  <a:schemeClr val="accent5"/>
                </a:solidFill>
                <a:latin typeface="+mn-lt"/>
                <a:ea typeface="+mn-ea"/>
                <a:cs typeface="+mn-cs"/>
              </a:rPr>
              <a:t>// u的邻边处理完：模拟递归返回到父亲p</a:t>
            </a:r>
            <a:br/>
            <a:r>
              <a:rPr lang="zh-CN" sz="1900" dirty="0">
                <a:solidFill>
                  <a:schemeClr val="accent5"/>
                </a:solidFill>
                <a:latin typeface="+mn-lt"/>
                <a:ea typeface="+mn-ea"/>
                <a:cs typeface="+mn-cs"/>
              </a:rPr>
              <a:t>low[p]=min(low[p],low[u]);</a:t>
            </a:r>
            <a:br/>
            <a:r>
              <a:rPr lang="zh-CN" sz="1900" dirty="0">
                <a:solidFill>
                  <a:schemeClr val="accent5"/>
                </a:solidFill>
                <a:latin typeface="+mn-lt"/>
                <a:ea typeface="+mn-ea"/>
                <a:cs typeface="+mn-cs"/>
              </a:rPr>
              <a:t>if(low[u]&gt;dfn[p]) bridge[parentEdge[u]]=true;</a:t>
            </a:r>
          </a:p>
        </p:txBody>
      </p:sp>
      <p:grpSp>
        <p:nvGrpSpPr>
          <p:cNvPr id="13" name="Group 13"/>
          <p:cNvGrpSpPr/>
          <p:nvPr/>
        </p:nvGrpSpPr>
        <p:grpSpPr>
          <a:xfrm>
            <a:off x="1046100" y="5687087"/>
            <a:ext cx="10212450" cy="430227"/>
            <a:chOff x="1046100" y="5687087"/>
            <a:chExt cx="10212450" cy="430227"/>
          </a:xfrm>
        </p:grpSpPr>
        <p:sp>
          <p:nvSpPr>
            <p:cNvPr id="12" name="body-dfs-root-exception"/>
            <p:cNvSpPr txBox="1"/>
            <p:nvPr/>
          </p:nvSpPr>
          <p:spPr>
            <a:xfrm>
              <a:off x="1046100" y="5687087"/>
              <a:ext cx="10212450" cy="430227"/>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退出根时没有父亲；跳过回传。完整程序用显式栈处理长链。</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821741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同一个父顶点，可以通过两条不同的边到达</a:t>
            </a:r>
          </a:p>
        </p:txBody>
      </p:sp>
      <p:grpSp>
        <p:nvGrpSpPr>
          <p:cNvPr id="16" name="Group 16"/>
          <p:cNvGrpSpPr/>
          <p:nvPr/>
        </p:nvGrpSpPr>
        <p:grpSpPr>
          <a:xfrm>
            <a:off x="1065150" y="2410487"/>
            <a:ext cx="4068825" cy="1935177"/>
            <a:chOff x="1065150" y="2410487"/>
            <a:chExt cx="4068825" cy="1935177"/>
          </a:xfrm>
        </p:grpSpPr>
        <p:sp>
          <p:nvSpPr>
            <p:cNvPr id="7" name="TextBox 7"/>
            <p:cNvSpPr txBox="1"/>
            <p:nvPr/>
          </p:nvSpPr>
          <p:spPr>
            <a:xfrm>
              <a:off x="1065150" y="2410487"/>
              <a:ext cx="3309770"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例如：1与2之间有两条路</a:t>
              </a:r>
            </a:p>
          </p:txBody>
        </p:sp>
        <p:sp>
          <p:nvSpPr>
            <p:cNvPr id="8" name="Line 8"/>
            <p:cNvSpPr/>
            <p:nvPr/>
          </p:nvSpPr>
          <p:spPr>
            <a:xfrm>
              <a:off x="1695450" y="3314700"/>
              <a:ext cx="2886075" cy="9525"/>
            </a:xfrm>
            <a:custGeom>
              <a:avLst/>
              <a:gdLst/>
              <a:ahLst/>
              <a:cxnLst/>
              <a:rect l="l" t="t" r="r" b="b"/>
              <a:pathLst>
                <a:path w="2886075" h="9525">
                  <a:moveTo>
                    <a:pt x="0" y="0"/>
                  </a:moveTo>
                  <a:lnTo>
                    <a:pt x="2886075" y="0"/>
                  </a:lnTo>
                </a:path>
              </a:pathLst>
            </a:custGeom>
            <a:noFill/>
            <a:ln w="38100">
              <a:solidFill>
                <a:schemeClr val="accent3"/>
              </a:solidFill>
            </a:ln>
          </p:spPr>
        </p:sp>
        <p:sp>
          <p:nvSpPr>
            <p:cNvPr id="9" name="Line 9"/>
            <p:cNvSpPr/>
            <p:nvPr/>
          </p:nvSpPr>
          <p:spPr>
            <a:xfrm>
              <a:off x="1695450" y="3733800"/>
              <a:ext cx="2886075" cy="9525"/>
            </a:xfrm>
            <a:custGeom>
              <a:avLst/>
              <a:gdLst/>
              <a:ahLst/>
              <a:cxnLst/>
              <a:rect l="l" t="t" r="r" b="b"/>
              <a:pathLst>
                <a:path w="2886075" h="9525">
                  <a:moveTo>
                    <a:pt x="0" y="0"/>
                  </a:moveTo>
                  <a:lnTo>
                    <a:pt x="2886075" y="0"/>
                  </a:lnTo>
                </a:path>
              </a:pathLst>
            </a:custGeom>
            <a:noFill/>
            <a:ln w="38100">
              <a:solidFill>
                <a:schemeClr val="accent2"/>
              </a:solidFill>
            </a:ln>
          </p:spPr>
        </p:sp>
        <p:sp>
          <p:nvSpPr>
            <p:cNvPr id="10" name="Ellipse 10"/>
            <p:cNvSpPr/>
            <p:nvPr/>
          </p:nvSpPr>
          <p:spPr>
            <a:xfrm>
              <a:off x="1143000" y="3200400"/>
              <a:ext cx="647700" cy="647700"/>
            </a:xfrm>
            <a:prstGeom prst="ellipse">
              <a:avLst/>
            </a:prstGeom>
            <a:solidFill>
              <a:schemeClr val="lt1"/>
            </a:solidFill>
            <a:ln w="28575">
              <a:solidFill>
                <a:schemeClr val="accent3"/>
              </a:solidFill>
            </a:ln>
          </p:spPr>
        </p:sp>
        <p:sp>
          <p:nvSpPr>
            <p:cNvPr id="11" name="Ellipse 11"/>
            <p:cNvSpPr/>
            <p:nvPr/>
          </p:nvSpPr>
          <p:spPr>
            <a:xfrm>
              <a:off x="4486275" y="3200400"/>
              <a:ext cx="647700" cy="647700"/>
            </a:xfrm>
            <a:prstGeom prst="ellipse">
              <a:avLst/>
            </a:prstGeom>
            <a:solidFill>
              <a:schemeClr val="lt1"/>
            </a:solidFill>
            <a:ln w="28575">
              <a:solidFill>
                <a:schemeClr val="accent3"/>
              </a:solidFill>
            </a:ln>
          </p:spPr>
        </p:sp>
        <p:sp>
          <p:nvSpPr>
            <p:cNvPr id="12" name="TextBox 12"/>
            <p:cNvSpPr txBox="1"/>
            <p:nvPr/>
          </p:nvSpPr>
          <p:spPr>
            <a:xfrm>
              <a:off x="1374230" y="33820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3" name="TextBox 13"/>
            <p:cNvSpPr txBox="1"/>
            <p:nvPr/>
          </p:nvSpPr>
          <p:spPr>
            <a:xfrm>
              <a:off x="4717505" y="33820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4" name="TextBox 14"/>
            <p:cNvSpPr txBox="1"/>
            <p:nvPr/>
          </p:nvSpPr>
          <p:spPr>
            <a:xfrm>
              <a:off x="2379600" y="2934362"/>
              <a:ext cx="1666060"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边号0：树边</a:t>
              </a:r>
            </a:p>
          </p:txBody>
        </p:sp>
        <p:sp>
          <p:nvSpPr>
            <p:cNvPr id="15" name="TextBox 15"/>
            <p:cNvSpPr txBox="1"/>
            <p:nvPr/>
          </p:nvSpPr>
          <p:spPr>
            <a:xfrm>
              <a:off x="2379600" y="3915437"/>
              <a:ext cx="1666060"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边号1：绕行</a:t>
              </a:r>
            </a:p>
          </p:txBody>
        </p:sp>
      </p:grpSp>
      <p:grpSp>
        <p:nvGrpSpPr>
          <p:cNvPr id="18" name="Group 18"/>
          <p:cNvGrpSpPr/>
          <p:nvPr/>
        </p:nvGrpSpPr>
        <p:grpSpPr>
          <a:xfrm>
            <a:off x="6008625" y="2448587"/>
            <a:ext cx="5278500" cy="2180563"/>
            <a:chOff x="6008625" y="2448587"/>
            <a:chExt cx="5278500" cy="2180563"/>
          </a:xfrm>
        </p:grpSpPr>
        <p:sp>
          <p:nvSpPr>
            <p:cNvPr id="17" name="body-parent-id-explanation"/>
            <p:cNvSpPr txBox="1"/>
            <p:nvPr/>
          </p:nvSpPr>
          <p:spPr>
            <a:xfrm>
              <a:off x="6008625" y="2448587"/>
              <a:ext cx="5278500" cy="2180563"/>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从边0进入点2，parentEdge[2]=0。</a:t>
              </a:r>
              <a:br/>
              <a:r>
                <a:rPr lang="zh-CN" sz="2200" dirty="0">
                  <a:solidFill>
                    <a:schemeClr val="accent5"/>
                  </a:solidFill>
                  <a:latin typeface="+mn-lt"/>
                  <a:ea typeface="+mn-ea"/>
                  <a:cs typeface="+mn-cs"/>
                </a:rPr>
                <a:t>只跳过id==0，保留边1。</a:t>
              </a:r>
              <a:br/>
              <a:r>
                <a:rPr lang="zh-CN" sz="2200" dirty="0">
                  <a:solidFill>
                    <a:schemeClr val="accent5"/>
                  </a:solidFill>
                  <a:latin typeface="+mn-lt"/>
                  <a:ea typeface="+mn-ea"/>
                  <a:cs typeface="+mn-cs"/>
                </a:rPr>
                <a:t>边1使low[2]降到dfn[1]，</a:t>
              </a:r>
              <a:br/>
              <a:r>
                <a:rPr lang="zh-CN" sz="2200" dirty="0">
                  <a:solidFill>
                    <a:schemeClr val="accent5"/>
                  </a:solidFill>
                  <a:latin typeface="+mn-lt"/>
                  <a:ea typeface="+mn-ea"/>
                  <a:cs typeface="+mn-cs"/>
                </a:rPr>
                <a:t>两条平行边都不是桥。</a:t>
              </a:r>
            </a:p>
          </p:txBody>
        </p:sp>
      </p:grpSp>
      <p:sp>
        <p:nvSpPr>
          <p:cNvPr id="21" name="textbox-parent-edge-rule"/>
          <p:cNvSpPr/>
          <p:nvPr/>
        </p:nvSpPr>
        <p:spPr>
          <a:xfrm>
            <a:off x="1066800" y="4695825"/>
            <a:ext cx="10220325" cy="647700"/>
          </a:xfrm>
          <a:prstGeom prst="roundRect">
            <a:avLst>
              <a:gd name="adj" fmla="val 17647"/>
            </a:avLst>
          </a:prstGeom>
          <a:solidFill>
            <a:schemeClr val="lt2"/>
          </a:solidFill>
          <a:ln>
            <a:noFill/>
          </a:ln>
        </p:spPr>
        <p:txBody>
          <a:bodyPr wrap="square" lIns="166422" tIns="161495" rIns="166422" bIns="-33477" anchor="t" anchorCtr="0">
            <a:noAutofit/>
          </a:bodyPr>
          <a:lstStyle/>
          <a:p>
            <a:pPr algn="l"/>
            <a:r>
              <a:rPr lang="zh-CN" sz="1900" dirty="0">
                <a:solidFill>
                  <a:schemeClr val="accent5"/>
                </a:solidFill>
                <a:latin typeface="+mn-lt"/>
                <a:ea typeface="+mn-ea"/>
                <a:cs typeface="+mn-cs"/>
              </a:rPr>
              <a:t>if(id==parentEdge[u]) continue; // 不能写成跳过所有v==parent[u]</a:t>
            </a:r>
          </a:p>
        </p:txBody>
      </p:sp>
      <p:grpSp>
        <p:nvGrpSpPr>
          <p:cNvPr id="23" name="Group 23"/>
          <p:cNvGrpSpPr/>
          <p:nvPr/>
        </p:nvGrpSpPr>
        <p:grpSpPr>
          <a:xfrm>
            <a:off x="1074675" y="5553737"/>
            <a:ext cx="10212450" cy="561313"/>
            <a:chOff x="1074675" y="5553737"/>
            <a:chExt cx="10212450" cy="561313"/>
          </a:xfrm>
        </p:grpSpPr>
        <p:sp>
          <p:nvSpPr>
            <p:cNvPr id="22" name="body-bridge-boundaries"/>
            <p:cNvSpPr txBox="1"/>
            <p:nvPr/>
          </p:nvSpPr>
          <p:spPr>
            <a:xfrm>
              <a:off x="1074675" y="5553737"/>
              <a:ext cx="10212450" cy="5613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外层从每个未访问点启动DFS。搜索O(n+m)，b条桥排序O(b log b)。</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73120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例2：把内部已能绕行的点缩成一块</a:t>
            </a:r>
          </a:p>
        </p:txBody>
      </p:sp>
      <p:grpSp>
        <p:nvGrpSpPr>
          <p:cNvPr id="8" name="Group 8"/>
          <p:cNvGrpSpPr/>
          <p:nvPr/>
        </p:nvGrpSpPr>
        <p:grpSpPr>
          <a:xfrm>
            <a:off x="1036575" y="2277137"/>
            <a:ext cx="10241025" cy="849327"/>
            <a:chOff x="1036575" y="2277137"/>
            <a:chExt cx="10241025" cy="849327"/>
          </a:xfrm>
        </p:grpSpPr>
        <p:sp>
          <p:nvSpPr>
            <p:cNvPr id="7" name="body-redundant-path-task"/>
            <p:cNvSpPr txBox="1"/>
            <p:nvPr/>
          </p:nvSpPr>
          <p:spPr>
            <a:xfrm>
              <a:off x="1036575" y="2277137"/>
              <a:ext cx="1024102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多余的路径 · J1202 / P2860：原图连通，最少添加几条边，</a:t>
              </a:r>
              <a:br/>
              <a:r>
                <a:rPr lang="zh-CN" sz="2200" dirty="0">
                  <a:solidFill>
                    <a:schemeClr val="accent5"/>
                  </a:solidFill>
                  <a:latin typeface="+mn-lt"/>
                  <a:ea typeface="+mn-ea"/>
                  <a:cs typeface="+mn-cs"/>
                </a:rPr>
                <a:t>使任意一条道路失效后，全图仍连通？</a:t>
              </a:r>
            </a:p>
          </p:txBody>
        </p:sp>
      </p:grpSp>
      <p:grpSp>
        <p:nvGrpSpPr>
          <p:cNvPr id="15" name="Group 15"/>
          <p:cNvGrpSpPr/>
          <p:nvPr/>
        </p:nvGrpSpPr>
        <p:grpSpPr>
          <a:xfrm>
            <a:off x="1200150" y="3333750"/>
            <a:ext cx="4219575" cy="1295400"/>
            <a:chOff x="1200150" y="3333750"/>
            <a:chExt cx="4219575" cy="1295400"/>
          </a:xfrm>
        </p:grpSpPr>
        <p:sp>
          <p:nvSpPr>
            <p:cNvPr id="9" name="Ellipse 9"/>
            <p:cNvSpPr/>
            <p:nvPr/>
          </p:nvSpPr>
          <p:spPr>
            <a:xfrm>
              <a:off x="1200150" y="3333750"/>
              <a:ext cx="1809750" cy="1295400"/>
            </a:xfrm>
            <a:prstGeom prst="ellipse">
              <a:avLst/>
            </a:prstGeom>
            <a:solidFill>
              <a:schemeClr val="lt2"/>
            </a:solidFill>
            <a:ln w="19050">
              <a:solidFill>
                <a:schemeClr val="accent3"/>
              </a:solidFill>
            </a:ln>
          </p:spPr>
        </p:sp>
        <p:sp>
          <p:nvSpPr>
            <p:cNvPr id="10" name="Ellipse 10"/>
            <p:cNvSpPr/>
            <p:nvPr/>
          </p:nvSpPr>
          <p:spPr>
            <a:xfrm>
              <a:off x="3609975" y="3333750"/>
              <a:ext cx="1809750" cy="1295400"/>
            </a:xfrm>
            <a:prstGeom prst="ellipse">
              <a:avLst/>
            </a:prstGeom>
            <a:solidFill>
              <a:schemeClr val="lt2"/>
            </a:solidFill>
            <a:ln w="19050">
              <a:solidFill>
                <a:schemeClr val="accent3"/>
              </a:solidFill>
            </a:ln>
          </p:spPr>
        </p:sp>
        <p:sp>
          <p:nvSpPr>
            <p:cNvPr id="11" name="Line 11"/>
            <p:cNvSpPr/>
            <p:nvPr/>
          </p:nvSpPr>
          <p:spPr>
            <a:xfrm>
              <a:off x="3009900" y="3981450"/>
              <a:ext cx="600075" cy="9525"/>
            </a:xfrm>
            <a:custGeom>
              <a:avLst/>
              <a:gdLst/>
              <a:ahLst/>
              <a:cxnLst/>
              <a:rect l="l" t="t" r="r" b="b"/>
              <a:pathLst>
                <a:path w="600075" h="9525">
                  <a:moveTo>
                    <a:pt x="0" y="0"/>
                  </a:moveTo>
                  <a:lnTo>
                    <a:pt x="600075" y="0"/>
                  </a:lnTo>
                </a:path>
              </a:pathLst>
            </a:custGeom>
            <a:noFill/>
            <a:ln w="47625">
              <a:solidFill>
                <a:schemeClr val="accent2"/>
              </a:solidFill>
            </a:ln>
          </p:spPr>
        </p:sp>
        <p:sp>
          <p:nvSpPr>
            <p:cNvPr id="12" name="TextBox 12"/>
            <p:cNvSpPr txBox="1"/>
            <p:nvPr/>
          </p:nvSpPr>
          <p:spPr>
            <a:xfrm>
              <a:off x="1427100" y="3686837"/>
              <a:ext cx="1139949" cy="801702"/>
            </a:xfrm>
            <a:prstGeom prst="rect">
              <a:avLst/>
            </a:prstGeom>
            <a:noFill/>
            <a:ln>
              <a:noFill/>
            </a:ln>
          </p:spPr>
          <p:txBody>
            <a:bodyPr wrap="none" lIns="0" tIns="0" rIns="0" bIns="0" anchor="t" anchorCtr="0">
              <a:spAutoFit/>
            </a:bodyPr>
            <a:lstStyle/>
            <a:p>
              <a:pPr algn="l">
                <a:lnSpc>
                  <a:spcPts val="2925"/>
                </a:lnSpc>
              </a:pPr>
              <a:r>
                <a:rPr lang="zh-CN" sz="2200" dirty="0">
                  <a:solidFill>
                    <a:schemeClr val="accent5"/>
                  </a:solidFill>
                  <a:latin typeface="+mn-lt"/>
                  <a:ea typeface="+mn-ea"/>
                  <a:cs typeface="+mn-cs"/>
                </a:rPr>
                <a:t>非桥连起</a:t>
              </a:r>
              <a:br/>
              <a:r>
                <a:rPr lang="zh-CN" sz="2200" dirty="0">
                  <a:solidFill>
                    <a:schemeClr val="accent5"/>
                  </a:solidFill>
                  <a:latin typeface="+mn-lt"/>
                  <a:ea typeface="+mn-ea"/>
                  <a:cs typeface="+mn-cs"/>
                </a:rPr>
                <a:t>的点块A</a:t>
              </a:r>
            </a:p>
          </p:txBody>
        </p:sp>
        <p:sp>
          <p:nvSpPr>
            <p:cNvPr id="13" name="TextBox 13"/>
            <p:cNvSpPr txBox="1"/>
            <p:nvPr/>
          </p:nvSpPr>
          <p:spPr>
            <a:xfrm>
              <a:off x="3836925" y="3686837"/>
              <a:ext cx="1139949" cy="801702"/>
            </a:xfrm>
            <a:prstGeom prst="rect">
              <a:avLst/>
            </a:prstGeom>
            <a:noFill/>
            <a:ln>
              <a:noFill/>
            </a:ln>
          </p:spPr>
          <p:txBody>
            <a:bodyPr wrap="none" lIns="0" tIns="0" rIns="0" bIns="0" anchor="t" anchorCtr="0">
              <a:spAutoFit/>
            </a:bodyPr>
            <a:lstStyle/>
            <a:p>
              <a:pPr algn="l">
                <a:lnSpc>
                  <a:spcPts val="2925"/>
                </a:lnSpc>
              </a:pPr>
              <a:r>
                <a:rPr lang="zh-CN" sz="2200" dirty="0">
                  <a:solidFill>
                    <a:schemeClr val="accent5"/>
                  </a:solidFill>
                  <a:latin typeface="+mn-lt"/>
                  <a:ea typeface="+mn-ea"/>
                  <a:cs typeface="+mn-cs"/>
                </a:rPr>
                <a:t>非桥连起</a:t>
              </a:r>
              <a:br/>
              <a:r>
                <a:rPr lang="zh-CN" sz="2200" dirty="0">
                  <a:solidFill>
                    <a:schemeClr val="accent5"/>
                  </a:solidFill>
                  <a:latin typeface="+mn-lt"/>
                  <a:ea typeface="+mn-ea"/>
                  <a:cs typeface="+mn-cs"/>
                </a:rPr>
                <a:t>的点块B</a:t>
              </a:r>
            </a:p>
          </p:txBody>
        </p:sp>
        <p:sp>
          <p:nvSpPr>
            <p:cNvPr id="14" name="TextBox 14"/>
            <p:cNvSpPr txBox="1"/>
            <p:nvPr/>
          </p:nvSpPr>
          <p:spPr>
            <a:xfrm>
              <a:off x="3151125" y="3391562"/>
              <a:ext cx="318513"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桥</a:t>
              </a:r>
            </a:p>
          </p:txBody>
        </p:sp>
      </p:grpSp>
      <p:grpSp>
        <p:nvGrpSpPr>
          <p:cNvPr id="17" name="Group 17"/>
          <p:cNvGrpSpPr/>
          <p:nvPr/>
        </p:nvGrpSpPr>
        <p:grpSpPr>
          <a:xfrm>
            <a:off x="5962650" y="4000500"/>
            <a:ext cx="1114425" cy="1"/>
            <a:chOff x="5962650" y="4000500"/>
            <a:chExt cx="1114425" cy="1"/>
          </a:xfrm>
        </p:grpSpPr>
        <p:sp>
          <p:nvSpPr>
            <p:cNvPr id="16" name="Line 16"/>
            <p:cNvSpPr/>
            <p:nvPr/>
          </p:nvSpPr>
          <p:spPr>
            <a:xfrm>
              <a:off x="5962650" y="4000500"/>
              <a:ext cx="1114425" cy="1"/>
            </a:xfrm>
            <a:prstGeom prst="line">
              <a:avLst/>
            </a:prstGeom>
            <a:noFill/>
            <a:ln w="38100">
              <a:solidFill>
                <a:schemeClr val="accent3"/>
              </a:solidFill>
              <a:tailEnd type="triangle" w="lg" len="lg"/>
            </a:ln>
          </p:spPr>
        </p:sp>
      </p:grpSp>
      <p:grpSp>
        <p:nvGrpSpPr>
          <p:cNvPr id="24" name="Group 24"/>
          <p:cNvGrpSpPr/>
          <p:nvPr/>
        </p:nvGrpSpPr>
        <p:grpSpPr>
          <a:xfrm>
            <a:off x="7781925" y="3686175"/>
            <a:ext cx="3429000" cy="1240514"/>
            <a:chOff x="7781925" y="3686175"/>
            <a:chExt cx="3429000" cy="1240514"/>
          </a:xfrm>
        </p:grpSpPr>
        <p:sp>
          <p:nvSpPr>
            <p:cNvPr id="18" name="Line 18"/>
            <p:cNvSpPr/>
            <p:nvPr/>
          </p:nvSpPr>
          <p:spPr>
            <a:xfrm>
              <a:off x="8286750" y="4000500"/>
              <a:ext cx="2295525" cy="9525"/>
            </a:xfrm>
            <a:custGeom>
              <a:avLst/>
              <a:gdLst/>
              <a:ahLst/>
              <a:cxnLst/>
              <a:rect l="l" t="t" r="r" b="b"/>
              <a:pathLst>
                <a:path w="2295525" h="9525">
                  <a:moveTo>
                    <a:pt x="0" y="0"/>
                  </a:moveTo>
                  <a:lnTo>
                    <a:pt x="2295525" y="0"/>
                  </a:lnTo>
                </a:path>
              </a:pathLst>
            </a:custGeom>
            <a:noFill/>
            <a:ln w="47625">
              <a:solidFill>
                <a:schemeClr val="accent2"/>
              </a:solidFill>
            </a:ln>
          </p:spPr>
        </p:sp>
        <p:sp>
          <p:nvSpPr>
            <p:cNvPr id="19" name="Ellipse 19"/>
            <p:cNvSpPr/>
            <p:nvPr/>
          </p:nvSpPr>
          <p:spPr>
            <a:xfrm>
              <a:off x="7781925" y="3686175"/>
              <a:ext cx="628650" cy="628650"/>
            </a:xfrm>
            <a:prstGeom prst="ellipse">
              <a:avLst/>
            </a:prstGeom>
            <a:solidFill>
              <a:schemeClr val="lt1"/>
            </a:solidFill>
            <a:ln w="28575">
              <a:solidFill>
                <a:schemeClr val="accent3"/>
              </a:solidFill>
            </a:ln>
          </p:spPr>
        </p:sp>
        <p:sp>
          <p:nvSpPr>
            <p:cNvPr id="20" name="Ellipse 20"/>
            <p:cNvSpPr/>
            <p:nvPr/>
          </p:nvSpPr>
          <p:spPr>
            <a:xfrm>
              <a:off x="10582275" y="3686175"/>
              <a:ext cx="628650" cy="628650"/>
            </a:xfrm>
            <a:prstGeom prst="ellipse">
              <a:avLst/>
            </a:prstGeom>
            <a:solidFill>
              <a:schemeClr val="lt1"/>
            </a:solidFill>
            <a:ln w="28575">
              <a:solidFill>
                <a:schemeClr val="accent3"/>
              </a:solidFill>
            </a:ln>
          </p:spPr>
        </p:sp>
        <p:sp>
          <p:nvSpPr>
            <p:cNvPr id="21" name="TextBox 21"/>
            <p:cNvSpPr txBox="1"/>
            <p:nvPr/>
          </p:nvSpPr>
          <p:spPr>
            <a:xfrm>
              <a:off x="7999020" y="38582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22" name="TextBox 22"/>
            <p:cNvSpPr txBox="1"/>
            <p:nvPr/>
          </p:nvSpPr>
          <p:spPr>
            <a:xfrm>
              <a:off x="10799370" y="38582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23" name="TextBox 23"/>
            <p:cNvSpPr txBox="1"/>
            <p:nvPr/>
          </p:nvSpPr>
          <p:spPr>
            <a:xfrm>
              <a:off x="8304150" y="4496462"/>
              <a:ext cx="2095497"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只保留块间的桥</a:t>
              </a:r>
            </a:p>
          </p:txBody>
        </p:sp>
      </p:grpSp>
      <p:grpSp>
        <p:nvGrpSpPr>
          <p:cNvPr id="26" name="Group 26"/>
          <p:cNvGrpSpPr/>
          <p:nvPr/>
        </p:nvGrpSpPr>
        <p:grpSpPr>
          <a:xfrm>
            <a:off x="1093725" y="5172737"/>
            <a:ext cx="10183875" cy="894688"/>
            <a:chOff x="1093725" y="5172737"/>
            <a:chExt cx="10183875" cy="894688"/>
          </a:xfrm>
        </p:grpSpPr>
        <p:sp>
          <p:nvSpPr>
            <p:cNvPr id="25" name="body-bridge-tree-proof"/>
            <p:cNvSpPr txBox="1"/>
            <p:nvPr/>
          </p:nvSpPr>
          <p:spPr>
            <a:xfrm>
              <a:off x="1093725" y="5172737"/>
              <a:ext cx="10183875" cy="894688"/>
            </a:xfrm>
            <a:prstGeom prst="rect">
              <a:avLst/>
            </a:prstGeom>
            <a:noFill/>
            <a:ln>
              <a:noFill/>
            </a:ln>
          </p:spPr>
          <p:txBody>
            <a:bodyPr wrap="square" lIns="0" tIns="0" rIns="0" bIns="0" anchor="t" anchorCtr="0">
              <a:noAutofit/>
            </a:bodyPr>
            <a:lstStyle/>
            <a:p>
              <a:pPr algn="l">
                <a:lnSpc>
                  <a:spcPts val="3525"/>
                </a:lnSpc>
              </a:pPr>
              <a:r>
                <a:rPr lang="zh-CN" sz="2200" dirty="0">
                  <a:solidFill>
                    <a:schemeClr val="accent5"/>
                  </a:solidFill>
                  <a:latin typeface="+mn-lt"/>
                  <a:ea typeface="+mn-ea"/>
                  <a:cs typeface="+mn-cs"/>
                </a:rPr>
                <a:t>块内不需要修补。缩点后仍连通；若有环，环上的边就不是桥。</a:t>
              </a:r>
              <a:br/>
              <a:r>
                <a:rPr lang="zh-CN" sz="2200" dirty="0">
                  <a:solidFill>
                    <a:schemeClr val="accent5"/>
                  </a:solidFill>
                  <a:latin typeface="+mn-lt"/>
                  <a:ea typeface="+mn-ea"/>
                  <a:cs typeface="+mn-cs"/>
                </a:rPr>
                <a:t>因此得到一棵树。任务变成：给树加边，让每条树边都落在环上。</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par>
                          <p:cTn id="13" fill="hold">
                            <p:stCondLst>
                              <p:cond delay="0"/>
                            </p:stCondLst>
                            <p:childTnLst>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5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每个叶块，都缺少一条新的出口</a:t>
            </a:r>
          </a:p>
        </p:txBody>
      </p:sp>
      <p:grpSp>
        <p:nvGrpSpPr>
          <p:cNvPr id="20" name="Group 20"/>
          <p:cNvGrpSpPr/>
          <p:nvPr/>
        </p:nvGrpSpPr>
        <p:grpSpPr>
          <a:xfrm>
            <a:off x="1695450" y="2400300"/>
            <a:ext cx="3409950" cy="2935964"/>
            <a:chOff x="1695450" y="2400300"/>
            <a:chExt cx="3409950" cy="2935964"/>
          </a:xfrm>
        </p:grpSpPr>
        <p:sp>
          <p:nvSpPr>
            <p:cNvPr id="7" name="Line 7"/>
            <p:cNvSpPr/>
            <p:nvPr/>
          </p:nvSpPr>
          <p:spPr>
            <a:xfrm>
              <a:off x="2076450" y="2781300"/>
              <a:ext cx="1114425" cy="1028700"/>
            </a:xfrm>
            <a:custGeom>
              <a:avLst/>
              <a:gdLst/>
              <a:ahLst/>
              <a:cxnLst/>
              <a:rect l="l" t="t" r="r" b="b"/>
              <a:pathLst>
                <a:path w="1114425" h="1028700">
                  <a:moveTo>
                    <a:pt x="0" y="0"/>
                  </a:moveTo>
                  <a:lnTo>
                    <a:pt x="1114425" y="1028700"/>
                  </a:lnTo>
                </a:path>
              </a:pathLst>
            </a:custGeom>
            <a:noFill/>
            <a:ln w="28575">
              <a:solidFill>
                <a:schemeClr val="accent3"/>
              </a:solidFill>
            </a:ln>
          </p:spPr>
        </p:sp>
        <p:sp>
          <p:nvSpPr>
            <p:cNvPr id="8" name="Line 8"/>
            <p:cNvSpPr/>
            <p:nvPr/>
          </p:nvSpPr>
          <p:spPr>
            <a:xfrm>
              <a:off x="2076450" y="3810000"/>
              <a:ext cx="1114425" cy="1104900"/>
            </a:xfrm>
            <a:custGeom>
              <a:avLst/>
              <a:gdLst/>
              <a:ahLst/>
              <a:cxnLst/>
              <a:rect l="l" t="t" r="r" b="b"/>
              <a:pathLst>
                <a:path w="1114425" h="1104900">
                  <a:moveTo>
                    <a:pt x="0" y="1104900"/>
                  </a:moveTo>
                  <a:lnTo>
                    <a:pt x="1114425" y="0"/>
                  </a:lnTo>
                </a:path>
              </a:pathLst>
            </a:custGeom>
            <a:noFill/>
            <a:ln w="28575">
              <a:solidFill>
                <a:schemeClr val="accent3"/>
              </a:solidFill>
            </a:ln>
          </p:spPr>
        </p:sp>
        <p:sp>
          <p:nvSpPr>
            <p:cNvPr id="9" name="Line 9"/>
            <p:cNvSpPr/>
            <p:nvPr/>
          </p:nvSpPr>
          <p:spPr>
            <a:xfrm>
              <a:off x="3190875" y="2781300"/>
              <a:ext cx="1466850" cy="1028700"/>
            </a:xfrm>
            <a:custGeom>
              <a:avLst/>
              <a:gdLst/>
              <a:ahLst/>
              <a:cxnLst/>
              <a:rect l="l" t="t" r="r" b="b"/>
              <a:pathLst>
                <a:path w="1466850" h="1028700">
                  <a:moveTo>
                    <a:pt x="0" y="1028700"/>
                  </a:moveTo>
                  <a:lnTo>
                    <a:pt x="1466850" y="0"/>
                  </a:lnTo>
                </a:path>
              </a:pathLst>
            </a:custGeom>
            <a:noFill/>
            <a:ln w="28575">
              <a:solidFill>
                <a:schemeClr val="accent3"/>
              </a:solidFill>
            </a:ln>
          </p:spPr>
        </p:sp>
        <p:sp>
          <p:nvSpPr>
            <p:cNvPr id="10" name="Line 10"/>
            <p:cNvSpPr/>
            <p:nvPr/>
          </p:nvSpPr>
          <p:spPr>
            <a:xfrm>
              <a:off x="3190875" y="3810000"/>
              <a:ext cx="1466850" cy="1104900"/>
            </a:xfrm>
            <a:custGeom>
              <a:avLst/>
              <a:gdLst/>
              <a:ahLst/>
              <a:cxnLst/>
              <a:rect l="l" t="t" r="r" b="b"/>
              <a:pathLst>
                <a:path w="1466850" h="1104900">
                  <a:moveTo>
                    <a:pt x="0" y="0"/>
                  </a:moveTo>
                  <a:lnTo>
                    <a:pt x="1466850" y="1104900"/>
                  </a:lnTo>
                </a:path>
              </a:pathLst>
            </a:custGeom>
            <a:noFill/>
            <a:ln w="28575">
              <a:solidFill>
                <a:schemeClr val="accent3"/>
              </a:solidFill>
            </a:ln>
          </p:spPr>
        </p:sp>
        <p:sp>
          <p:nvSpPr>
            <p:cNvPr id="11" name="Ellipse 11"/>
            <p:cNvSpPr/>
            <p:nvPr/>
          </p:nvSpPr>
          <p:spPr>
            <a:xfrm>
              <a:off x="2943225" y="3562350"/>
              <a:ext cx="495300" cy="495300"/>
            </a:xfrm>
            <a:prstGeom prst="ellipse">
              <a:avLst/>
            </a:prstGeom>
            <a:solidFill>
              <a:schemeClr val="lt1"/>
            </a:solidFill>
            <a:ln w="28575">
              <a:solidFill>
                <a:schemeClr val="accent3"/>
              </a:solidFill>
            </a:ln>
          </p:spPr>
        </p:sp>
        <p:sp>
          <p:nvSpPr>
            <p:cNvPr id="12" name="Ellipse 12"/>
            <p:cNvSpPr/>
            <p:nvPr/>
          </p:nvSpPr>
          <p:spPr>
            <a:xfrm>
              <a:off x="1695450" y="2400300"/>
              <a:ext cx="495300" cy="495300"/>
            </a:xfrm>
            <a:prstGeom prst="ellipse">
              <a:avLst/>
            </a:prstGeom>
            <a:solidFill>
              <a:schemeClr val="accent2"/>
            </a:solidFill>
            <a:ln>
              <a:noFill/>
            </a:ln>
          </p:spPr>
        </p:sp>
        <p:sp>
          <p:nvSpPr>
            <p:cNvPr id="13" name="Ellipse 13"/>
            <p:cNvSpPr/>
            <p:nvPr/>
          </p:nvSpPr>
          <p:spPr>
            <a:xfrm>
              <a:off x="1695450" y="4800600"/>
              <a:ext cx="495300" cy="495300"/>
            </a:xfrm>
            <a:prstGeom prst="ellipse">
              <a:avLst/>
            </a:prstGeom>
            <a:solidFill>
              <a:schemeClr val="accent2"/>
            </a:solidFill>
            <a:ln>
              <a:noFill/>
            </a:ln>
          </p:spPr>
        </p:sp>
        <p:sp>
          <p:nvSpPr>
            <p:cNvPr id="14" name="Ellipse 14"/>
            <p:cNvSpPr/>
            <p:nvPr/>
          </p:nvSpPr>
          <p:spPr>
            <a:xfrm>
              <a:off x="4610100" y="2400300"/>
              <a:ext cx="495300" cy="495300"/>
            </a:xfrm>
            <a:prstGeom prst="ellipse">
              <a:avLst/>
            </a:prstGeom>
            <a:solidFill>
              <a:schemeClr val="accent2"/>
            </a:solidFill>
            <a:ln>
              <a:noFill/>
            </a:ln>
          </p:spPr>
        </p:sp>
        <p:sp>
          <p:nvSpPr>
            <p:cNvPr id="15" name="Ellipse 15"/>
            <p:cNvSpPr/>
            <p:nvPr/>
          </p:nvSpPr>
          <p:spPr>
            <a:xfrm>
              <a:off x="4610100" y="4800600"/>
              <a:ext cx="495300" cy="495300"/>
            </a:xfrm>
            <a:prstGeom prst="ellipse">
              <a:avLst/>
            </a:prstGeom>
            <a:solidFill>
              <a:schemeClr val="accent2"/>
            </a:solidFill>
            <a:ln>
              <a:noFill/>
            </a:ln>
          </p:spPr>
        </p:sp>
        <p:sp>
          <p:nvSpPr>
            <p:cNvPr id="16" name="TextBox 16"/>
            <p:cNvSpPr txBox="1"/>
            <p:nvPr/>
          </p:nvSpPr>
          <p:spPr>
            <a:xfrm>
              <a:off x="1850480" y="25057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7" name="TextBox 17"/>
            <p:cNvSpPr txBox="1"/>
            <p:nvPr/>
          </p:nvSpPr>
          <p:spPr>
            <a:xfrm>
              <a:off x="1850480" y="49060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8" name="TextBox 18"/>
            <p:cNvSpPr txBox="1"/>
            <p:nvPr/>
          </p:nvSpPr>
          <p:spPr>
            <a:xfrm>
              <a:off x="4765130" y="25057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19" name="TextBox 19"/>
            <p:cNvSpPr txBox="1"/>
            <p:nvPr/>
          </p:nvSpPr>
          <p:spPr>
            <a:xfrm>
              <a:off x="4765130" y="49060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grpSp>
      <p:grpSp>
        <p:nvGrpSpPr>
          <p:cNvPr id="22" name="Group 22"/>
          <p:cNvGrpSpPr/>
          <p:nvPr/>
        </p:nvGrpSpPr>
        <p:grpSpPr>
          <a:xfrm>
            <a:off x="6141975" y="2458112"/>
            <a:ext cx="5145150" cy="1466188"/>
            <a:chOff x="6141975" y="2458112"/>
            <a:chExt cx="5145150" cy="1466188"/>
          </a:xfrm>
        </p:grpSpPr>
        <p:sp>
          <p:nvSpPr>
            <p:cNvPr id="21" name="body-leaf-deficit"/>
            <p:cNvSpPr txBox="1"/>
            <p:nvPr/>
          </p:nvSpPr>
          <p:spPr>
            <a:xfrm>
              <a:off x="6141975" y="2458112"/>
              <a:ext cx="5145150" cy="1466188"/>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叶块只有一条原来的对外桥。</a:t>
              </a:r>
              <a:br/>
              <a:r>
                <a:rPr lang="zh-CN" sz="2200" dirty="0">
                  <a:solidFill>
                    <a:schemeClr val="accent5"/>
                  </a:solidFill>
                  <a:latin typeface="+mn-lt"/>
                  <a:ea typeface="+mn-ea"/>
                  <a:cs typeface="+mn-cs"/>
                </a:rPr>
                <a:t>新增边不接到它，这条桥仍会断。</a:t>
              </a:r>
              <a:br/>
              <a:r>
                <a:rPr lang="zh-CN" sz="2200" dirty="0">
                  <a:solidFill>
                    <a:schemeClr val="accent5"/>
                  </a:solidFill>
                  <a:latin typeface="+mn-lt"/>
                  <a:ea typeface="+mn-ea"/>
                  <a:cs typeface="+mn-cs"/>
                </a:rPr>
                <a:t>一条新边最多接住两个叶块。</a:t>
              </a:r>
            </a:p>
          </p:txBody>
        </p:sp>
      </p:grpSp>
      <mc:AlternateContent>
        <mc:Choice Requires="a14">
          <p:sp>
            <p:nvSpPr>
              <p:cNvPr id="23" name="leaf-lower-bound"/>
              <p:cNvSpPr txBox="1">
                <a:spLocks noGrp="1"/>
              </p:cNvSpPr>
              <p:nvPr/>
            </p:nvSpPr>
            <p:spPr>
              <a:xfrm>
                <a:off x="6172200" y="4124325"/>
                <a:ext cx="4762500" cy="800100"/>
              </a:xfrm>
              <a:prstGeom prst="rect">
                <a:avLst/>
              </a:prstGeom>
              <a:noFill/>
              <a:ln>
                <a:noFill/>
              </a:ln>
            </p:spPr>
            <p:txBody>
              <a:bodyPr lIns="0" tIns="0" rIns="0" bIns="0" wrap="none" anchor="ctr">
                <a:normAutofit/>
              </a:bodyPr>
              <a:lstStyle/>
              <a:p>
                <a:pPr algn="l"/>
                <a14:m>
                  <m:oMathPara>
                    <m:oMathParaPr>
                      <m:jc m:val="left"/>
                    </m:oMathParaPr>
                    <m:oMath>
                      <m:r>
                        <m:rPr>
                          <m:sty m:val="p"/>
                        </m:rPr>
                        <a:rPr lang="zh-CN" sz="2400" dirty="0">
                          <a:solidFill>
                            <a:srgbClr val="167DA8"/>
                          </a:solidFill>
                          <a:latin typeface="Cambria Math"/>
                          <a:ea typeface="Cambria Math"/>
                          <a:cs typeface="Cambria Math"/>
                        </a:rPr>
                        <m:t>answer</m:t>
                      </m:r>
                      <m:r>
                        <m:rPr>
                          <m:sty m:val="p"/>
                        </m:rPr>
                        <a:rPr lang="zh-CN" sz="2400" dirty="0">
                          <a:solidFill>
                            <a:srgbClr val="167DA8"/>
                          </a:solidFill>
                          <a:latin typeface="Cambria Math"/>
                          <a:ea typeface="Cambria Math"/>
                          <a:cs typeface="Cambria Math"/>
                        </a:rPr>
                        <m:t>≥</m:t>
                      </m:r>
                      <m:d>
                        <m:dPr>
                          <m:begChr m:val="⌈"/>
                          <m:sepChr m:val=""/>
                          <m:endChr m:val="⌉"/>
                          <m:grow m:val="on"/>
                          <m:ctrlPr>
                            <a:rPr lang="zh-CN" sz="2400" dirty="0">
                              <a:solidFill>
                                <a:srgbClr val="167DA8"/>
                              </a:solidFill>
                              <a:latin typeface="Cambria Math"/>
                              <a:ea typeface="Cambria Math"/>
                              <a:cs typeface="Cambria Math"/>
                            </a:rPr>
                          </m:ctrlPr>
                        </m:dPr>
                        <m:e>
                          <m:f>
                            <m:fPr>
                              <m:type m:val="bar"/>
                              <m:ctrlPr>
                                <a:rPr lang="zh-CN" sz="2400" dirty="0">
                                  <a:solidFill>
                                    <a:srgbClr val="167DA8"/>
                                  </a:solidFill>
                                  <a:latin typeface="Cambria Math"/>
                                  <a:ea typeface="Cambria Math"/>
                                  <a:cs typeface="Cambria Math"/>
                                </a:rPr>
                              </m:ctrlPr>
                            </m:fPr>
                            <m:num>
                              <m:r>
                                <a:rPr lang="zh-CN" sz="2400" dirty="0">
                                  <a:solidFill>
                                    <a:srgbClr val="167DA8"/>
                                  </a:solidFill>
                                  <a:latin typeface="Cambria Math"/>
                                  <a:ea typeface="Cambria Math"/>
                                  <a:cs typeface="Cambria Math"/>
                                </a:rPr>
                                <m:t>L</m:t>
                              </m:r>
                            </m:num>
                            <m:den>
                              <m:r>
                                <a:rPr lang="zh-CN" sz="2400" dirty="0">
                                  <a:solidFill>
                                    <a:srgbClr val="167DA8"/>
                                  </a:solidFill>
                                  <a:latin typeface="Cambria Math"/>
                                  <a:ea typeface="Cambria Math"/>
                                  <a:cs typeface="Cambria Math"/>
                                </a:rPr>
                                <m:t>2</m:t>
                              </m:r>
                            </m:den>
                          </m:f>
                        </m:e>
                      </m:d>
                    </m:oMath>
                  </m:oMathPara>
                </a14:m>
              </a:p>
            </p:txBody>
          </p:sp>
        </mc:Choice>
      </mc:AlternateContent>
      <p:grpSp>
        <p:nvGrpSpPr>
          <p:cNvPr id="25" name="Group 25"/>
          <p:cNvGrpSpPr/>
          <p:nvPr/>
        </p:nvGrpSpPr>
        <p:grpSpPr>
          <a:xfrm>
            <a:off x="6151500" y="5077487"/>
            <a:ext cx="5107050" cy="430227"/>
            <a:chOff x="6151500" y="5077487"/>
            <a:chExt cx="5107050" cy="430227"/>
          </a:xfrm>
        </p:grpSpPr>
        <p:sp>
          <p:nvSpPr>
            <p:cNvPr id="24" name="body-leaf-bound-example"/>
            <p:cNvSpPr txBox="1"/>
            <p:nvPr/>
          </p:nvSpPr>
          <p:spPr>
            <a:xfrm>
              <a:off x="6151500" y="5077487"/>
              <a:ext cx="51070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例如：L=4，至少新增2条边。</a:t>
              </a:r>
            </a:p>
          </p:txBody>
        </p:sp>
      </p:grpSp>
      <p:grpSp>
        <p:nvGrpSpPr>
          <p:cNvPr id="27" name="Group 27"/>
          <p:cNvGrpSpPr/>
          <p:nvPr/>
        </p:nvGrpSpPr>
        <p:grpSpPr>
          <a:xfrm>
            <a:off x="1084200" y="5696612"/>
            <a:ext cx="10174350" cy="430227"/>
            <a:chOff x="1084200" y="5696612"/>
            <a:chExt cx="10174350" cy="430227"/>
          </a:xfrm>
        </p:grpSpPr>
        <p:sp>
          <p:nvSpPr>
            <p:cNvPr id="26" name="body-single-block-boundary"/>
            <p:cNvSpPr txBox="1"/>
            <p:nvPr/>
          </p:nvSpPr>
          <p:spPr>
            <a:xfrm>
              <a:off x="1084200" y="5696612"/>
              <a:ext cx="10174350" cy="430227"/>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若缩点后只有一个块，已经没有桥；L=0，答案就是0。</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5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5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35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81451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按DFS叶序隔半周配对，覆盖每条桥</a:t>
            </a:r>
          </a:p>
        </p:txBody>
      </p:sp>
      <p:grpSp>
        <p:nvGrpSpPr>
          <p:cNvPr id="8" name="Group 8"/>
          <p:cNvGrpSpPr/>
          <p:nvPr/>
        </p:nvGrpSpPr>
        <p:grpSpPr>
          <a:xfrm>
            <a:off x="1055625" y="2305712"/>
            <a:ext cx="10231500" cy="830277"/>
            <a:chOff x="1055625" y="2305712"/>
            <a:chExt cx="10231500" cy="830277"/>
          </a:xfrm>
        </p:grpSpPr>
        <p:sp>
          <p:nvSpPr>
            <p:cNvPr id="7" name="body-dfs-leaf-order"/>
            <p:cNvSpPr txBox="1"/>
            <p:nvPr/>
          </p:nvSpPr>
          <p:spPr>
            <a:xfrm>
              <a:off x="1055625" y="2305712"/>
              <a:ext cx="10231500"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取非叶节点作根，按DFS顺序列出叶子。每条树边下方的叶子，</a:t>
              </a:r>
              <a:br/>
              <a:r>
                <a:rPr lang="zh-CN" sz="2200" dirty="0">
                  <a:solidFill>
                    <a:schemeClr val="accent5"/>
                  </a:solidFill>
                  <a:latin typeface="+mn-lt"/>
                  <a:ea typeface="+mn-ea"/>
                  <a:cs typeface="+mn-cs"/>
                </a:rPr>
                <a:t>构成非空且不含全部叶子的连续区间。</a:t>
              </a:r>
            </a:p>
          </p:txBody>
        </p:sp>
      </p:grpSp>
      <p:grpSp>
        <p:nvGrpSpPr>
          <p:cNvPr id="27" name="Group 27"/>
          <p:cNvGrpSpPr/>
          <p:nvPr/>
        </p:nvGrpSpPr>
        <p:grpSpPr>
          <a:xfrm>
            <a:off x="1046100" y="3201062"/>
            <a:ext cx="8164575" cy="1735152"/>
            <a:chOff x="1046100" y="3201062"/>
            <a:chExt cx="8164575" cy="1735152"/>
          </a:xfrm>
        </p:grpSpPr>
        <p:sp>
          <p:nvSpPr>
            <p:cNvPr id="9" name="TextBox 9"/>
            <p:cNvSpPr txBox="1"/>
            <p:nvPr/>
          </p:nvSpPr>
          <p:spPr>
            <a:xfrm>
              <a:off x="1065150" y="3201062"/>
              <a:ext cx="1427173"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例如：L=6</a:t>
              </a:r>
            </a:p>
          </p:txBody>
        </p:sp>
        <p:sp>
          <p:nvSpPr>
            <p:cNvPr id="10" name="TextBox 10"/>
            <p:cNvSpPr txBox="1"/>
            <p:nvPr/>
          </p:nvSpPr>
          <p:spPr>
            <a:xfrm>
              <a:off x="1046100" y="3677312"/>
              <a:ext cx="614677"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前半</a:t>
              </a:r>
            </a:p>
          </p:txBody>
        </p:sp>
        <p:sp>
          <p:nvSpPr>
            <p:cNvPr id="11" name="TextBox 11"/>
            <p:cNvSpPr txBox="1"/>
            <p:nvPr/>
          </p:nvSpPr>
          <p:spPr>
            <a:xfrm>
              <a:off x="1046100" y="4496462"/>
              <a:ext cx="614677"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后半</a:t>
              </a:r>
            </a:p>
          </p:txBody>
        </p:sp>
        <p:sp>
          <p:nvSpPr>
            <p:cNvPr id="12" name="Line 12"/>
            <p:cNvSpPr/>
            <p:nvPr/>
          </p:nvSpPr>
          <p:spPr>
            <a:xfrm>
              <a:off x="3438525" y="4038600"/>
              <a:ext cx="9525" cy="381000"/>
            </a:xfrm>
            <a:custGeom>
              <a:avLst/>
              <a:gdLst/>
              <a:ahLst/>
              <a:cxnLst/>
              <a:rect l="l" t="t" r="r" b="b"/>
              <a:pathLst>
                <a:path w="9525" h="381000">
                  <a:moveTo>
                    <a:pt x="0" y="0"/>
                  </a:moveTo>
                  <a:lnTo>
                    <a:pt x="0" y="381000"/>
                  </a:lnTo>
                </a:path>
              </a:pathLst>
            </a:custGeom>
            <a:noFill/>
            <a:ln w="38100">
              <a:solidFill>
                <a:schemeClr val="accent2"/>
              </a:solidFill>
            </a:ln>
          </p:spPr>
        </p:sp>
        <p:sp>
          <p:nvSpPr>
            <p:cNvPr id="13" name="Line 13"/>
            <p:cNvSpPr/>
            <p:nvPr/>
          </p:nvSpPr>
          <p:spPr>
            <a:xfrm>
              <a:off x="6210300" y="4038600"/>
              <a:ext cx="9525" cy="381000"/>
            </a:xfrm>
            <a:custGeom>
              <a:avLst/>
              <a:gdLst/>
              <a:ahLst/>
              <a:cxnLst/>
              <a:rect l="l" t="t" r="r" b="b"/>
              <a:pathLst>
                <a:path w="9525" h="381000">
                  <a:moveTo>
                    <a:pt x="0" y="0"/>
                  </a:moveTo>
                  <a:lnTo>
                    <a:pt x="0" y="381000"/>
                  </a:lnTo>
                </a:path>
              </a:pathLst>
            </a:custGeom>
            <a:noFill/>
            <a:ln w="38100">
              <a:solidFill>
                <a:schemeClr val="accent2"/>
              </a:solidFill>
            </a:ln>
          </p:spPr>
        </p:sp>
        <p:sp>
          <p:nvSpPr>
            <p:cNvPr id="14" name="Line 14"/>
            <p:cNvSpPr/>
            <p:nvPr/>
          </p:nvSpPr>
          <p:spPr>
            <a:xfrm>
              <a:off x="8982075" y="4038600"/>
              <a:ext cx="9525" cy="381000"/>
            </a:xfrm>
            <a:custGeom>
              <a:avLst/>
              <a:gdLst/>
              <a:ahLst/>
              <a:cxnLst/>
              <a:rect l="l" t="t" r="r" b="b"/>
              <a:pathLst>
                <a:path w="9525" h="381000">
                  <a:moveTo>
                    <a:pt x="0" y="0"/>
                  </a:moveTo>
                  <a:lnTo>
                    <a:pt x="0" y="381000"/>
                  </a:lnTo>
                </a:path>
              </a:pathLst>
            </a:custGeom>
            <a:noFill/>
            <a:ln w="38100">
              <a:solidFill>
                <a:schemeClr val="accent2"/>
              </a:solidFill>
            </a:ln>
          </p:spPr>
        </p:sp>
        <p:sp>
          <p:nvSpPr>
            <p:cNvPr id="15" name="Ellipse 15"/>
            <p:cNvSpPr/>
            <p:nvPr/>
          </p:nvSpPr>
          <p:spPr>
            <a:xfrm>
              <a:off x="3209925" y="3581400"/>
              <a:ext cx="457200" cy="457200"/>
            </a:xfrm>
            <a:prstGeom prst="ellipse">
              <a:avLst/>
            </a:prstGeom>
            <a:solidFill>
              <a:schemeClr val="lt2"/>
            </a:solidFill>
            <a:ln w="19050">
              <a:solidFill>
                <a:schemeClr val="accent3"/>
              </a:solidFill>
            </a:ln>
          </p:spPr>
        </p:sp>
        <p:sp>
          <p:nvSpPr>
            <p:cNvPr id="16" name="Ellipse 16"/>
            <p:cNvSpPr/>
            <p:nvPr/>
          </p:nvSpPr>
          <p:spPr>
            <a:xfrm>
              <a:off x="5981700" y="3581400"/>
              <a:ext cx="457200" cy="457200"/>
            </a:xfrm>
            <a:prstGeom prst="ellipse">
              <a:avLst/>
            </a:prstGeom>
            <a:solidFill>
              <a:schemeClr val="lt2"/>
            </a:solidFill>
            <a:ln w="19050">
              <a:solidFill>
                <a:schemeClr val="accent3"/>
              </a:solidFill>
            </a:ln>
          </p:spPr>
        </p:sp>
        <p:sp>
          <p:nvSpPr>
            <p:cNvPr id="17" name="Ellipse 17"/>
            <p:cNvSpPr/>
            <p:nvPr/>
          </p:nvSpPr>
          <p:spPr>
            <a:xfrm>
              <a:off x="8753475" y="3581400"/>
              <a:ext cx="457200" cy="457200"/>
            </a:xfrm>
            <a:prstGeom prst="ellipse">
              <a:avLst/>
            </a:prstGeom>
            <a:solidFill>
              <a:schemeClr val="lt2"/>
            </a:solidFill>
            <a:ln w="19050">
              <a:solidFill>
                <a:schemeClr val="accent3"/>
              </a:solidFill>
            </a:ln>
          </p:spPr>
        </p:sp>
        <p:sp>
          <p:nvSpPr>
            <p:cNvPr id="18" name="Ellipse 18"/>
            <p:cNvSpPr/>
            <p:nvPr/>
          </p:nvSpPr>
          <p:spPr>
            <a:xfrm>
              <a:off x="3209925" y="4419600"/>
              <a:ext cx="457200" cy="457200"/>
            </a:xfrm>
            <a:prstGeom prst="ellipse">
              <a:avLst/>
            </a:prstGeom>
            <a:solidFill>
              <a:schemeClr val="lt2"/>
            </a:solidFill>
            <a:ln w="19050">
              <a:solidFill>
                <a:schemeClr val="accent3"/>
              </a:solidFill>
            </a:ln>
          </p:spPr>
        </p:sp>
        <p:sp>
          <p:nvSpPr>
            <p:cNvPr id="19" name="Ellipse 19"/>
            <p:cNvSpPr/>
            <p:nvPr/>
          </p:nvSpPr>
          <p:spPr>
            <a:xfrm>
              <a:off x="5981700" y="4419600"/>
              <a:ext cx="457200" cy="457200"/>
            </a:xfrm>
            <a:prstGeom prst="ellipse">
              <a:avLst/>
            </a:prstGeom>
            <a:solidFill>
              <a:schemeClr val="lt2"/>
            </a:solidFill>
            <a:ln w="19050">
              <a:solidFill>
                <a:schemeClr val="accent3"/>
              </a:solidFill>
            </a:ln>
          </p:spPr>
        </p:sp>
        <p:sp>
          <p:nvSpPr>
            <p:cNvPr id="20" name="Ellipse 20"/>
            <p:cNvSpPr/>
            <p:nvPr/>
          </p:nvSpPr>
          <p:spPr>
            <a:xfrm>
              <a:off x="8753475" y="4419600"/>
              <a:ext cx="457200" cy="457200"/>
            </a:xfrm>
            <a:prstGeom prst="ellipse">
              <a:avLst/>
            </a:prstGeom>
            <a:solidFill>
              <a:schemeClr val="lt2"/>
            </a:solidFill>
            <a:ln w="19050">
              <a:solidFill>
                <a:schemeClr val="accent3"/>
              </a:solidFill>
            </a:ln>
          </p:spPr>
        </p:sp>
        <p:sp>
          <p:nvSpPr>
            <p:cNvPr id="21" name="TextBox 21"/>
            <p:cNvSpPr txBox="1"/>
            <p:nvPr/>
          </p:nvSpPr>
          <p:spPr>
            <a:xfrm>
              <a:off x="3345905" y="36677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0</a:t>
              </a:r>
            </a:p>
          </p:txBody>
        </p:sp>
        <p:sp>
          <p:nvSpPr>
            <p:cNvPr id="22" name="TextBox 22"/>
            <p:cNvSpPr txBox="1"/>
            <p:nvPr/>
          </p:nvSpPr>
          <p:spPr>
            <a:xfrm>
              <a:off x="6117680" y="36677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3" name="TextBox 23"/>
            <p:cNvSpPr txBox="1"/>
            <p:nvPr/>
          </p:nvSpPr>
          <p:spPr>
            <a:xfrm>
              <a:off x="8889455" y="36677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4" name="TextBox 24"/>
            <p:cNvSpPr txBox="1"/>
            <p:nvPr/>
          </p:nvSpPr>
          <p:spPr>
            <a:xfrm>
              <a:off x="3345905" y="4505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5" name="TextBox 25"/>
            <p:cNvSpPr txBox="1"/>
            <p:nvPr/>
          </p:nvSpPr>
          <p:spPr>
            <a:xfrm>
              <a:off x="6117680" y="4505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sp>
          <p:nvSpPr>
            <p:cNvPr id="26" name="TextBox 26"/>
            <p:cNvSpPr txBox="1"/>
            <p:nvPr/>
          </p:nvSpPr>
          <p:spPr>
            <a:xfrm>
              <a:off x="8889455" y="4505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5</a:t>
              </a:r>
            </a:p>
          </p:txBody>
        </p:sp>
      </p:grpSp>
      <p:grpSp>
        <p:nvGrpSpPr>
          <p:cNvPr id="29" name="Group 29"/>
          <p:cNvGrpSpPr/>
          <p:nvPr/>
        </p:nvGrpSpPr>
        <p:grpSpPr>
          <a:xfrm>
            <a:off x="1074675" y="5087012"/>
            <a:ext cx="10202925" cy="1154127"/>
            <a:chOff x="1074675" y="5087012"/>
            <a:chExt cx="10202925" cy="1154127"/>
          </a:xfrm>
        </p:grpSpPr>
        <p:sp>
          <p:nvSpPr>
            <p:cNvPr id="28" name="body-pairing-proof"/>
            <p:cNvSpPr txBox="1"/>
            <p:nvPr/>
          </p:nvSpPr>
          <p:spPr>
            <a:xfrm>
              <a:off x="1074675" y="5087012"/>
              <a:ext cx="10202925" cy="1154127"/>
            </a:xfrm>
            <a:prstGeom prst="rect">
              <a:avLst/>
            </a:prstGeom>
            <a:noFill/>
            <a:ln>
              <a:noFill/>
            </a:ln>
          </p:spPr>
          <p:txBody>
            <a:bodyPr wrap="square" lIns="0" tIns="0" rIns="0" bIns="0" anchor="t" anchorCtr="0">
              <a:noAutofit/>
            </a:bodyPr>
            <a:lstStyle/>
            <a:p>
              <a:pPr algn="l">
                <a:lnSpc>
                  <a:spcPts val="2850"/>
                </a:lnSpc>
              </a:pPr>
              <a:r>
                <a:rPr lang="zh-CN" sz="2200" dirty="0">
                  <a:solidFill>
                    <a:schemeClr val="accent5"/>
                  </a:solidFill>
                  <a:latin typeface="+mn-lt"/>
                  <a:ea typeface="+mn-ea"/>
                  <a:cs typeface="+mn-cs"/>
                </a:rPr>
                <a:t>偶数2q：连i与i+q。每个非空真子区间，都有配对边跨出。</a:t>
              </a:r>
              <a:br/>
              <a:r>
                <a:rPr lang="zh-CN" sz="2200" dirty="0">
                  <a:solidFill>
                    <a:schemeClr val="accent5"/>
                  </a:solidFill>
                  <a:latin typeface="+mn-lt"/>
                  <a:ea typeface="+mn-ea"/>
                  <a:cs typeface="+mn-cs"/>
                </a:rPr>
                <a:t>奇数2q+1：连i与i+q+1（i&lt;q），再连剩叶q与叶0。</a:t>
              </a:r>
              <a:br/>
              <a:r>
                <a:rPr lang="zh-CN" sz="2200" dirty="0">
                  <a:solidFill>
                    <a:schemeClr val="accent5"/>
                  </a:solidFill>
                  <a:latin typeface="+mn-lt"/>
                  <a:ea typeface="+mn-ea"/>
                  <a:cs typeface="+mn-cs"/>
                </a:rPr>
                <a:t>每个割都有新边跨过，原桥全部进入环；两节点树直接补一条边。</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只需块的度数，不必真的重建桥树</a:t>
            </a:r>
          </a:p>
        </p:txBody>
      </p:sp>
      <p:grpSp>
        <p:nvGrpSpPr>
          <p:cNvPr id="8" name="Group 8"/>
          <p:cNvGrpSpPr/>
          <p:nvPr/>
        </p:nvGrpSpPr>
        <p:grpSpPr>
          <a:xfrm>
            <a:off x="1046100" y="2267612"/>
            <a:ext cx="10250550" cy="839802"/>
            <a:chOff x="1046100" y="2267612"/>
            <a:chExt cx="10250550" cy="839802"/>
          </a:xfrm>
        </p:grpSpPr>
        <p:sp>
          <p:nvSpPr>
            <p:cNvPr id="7" name="body-component-stage"/>
            <p:cNvSpPr txBox="1"/>
            <p:nvPr/>
          </p:nvSpPr>
          <p:spPr>
            <a:xfrm>
              <a:off x="1046100" y="2267612"/>
              <a:ext cx="1025055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先沿非桥边DFS，给每个顶点写入component编号。</a:t>
              </a:r>
              <a:br/>
              <a:r>
                <a:rPr lang="zh-CN" sz="2200" dirty="0">
                  <a:solidFill>
                    <a:schemeClr val="accent5"/>
                  </a:solidFill>
                  <a:latin typeface="+mn-lt"/>
                  <a:ea typeface="+mn-ea"/>
                  <a:cs typeface="+mn-cs"/>
                </a:rPr>
                <a:t>一个块搜索结束再令blocks++；只跨非桥边，时间O(n+m)。</a:t>
              </a:r>
            </a:p>
          </p:txBody>
        </p:sp>
      </p:grpSp>
      <p:sp>
        <p:nvSpPr>
          <p:cNvPr id="11" name="textbox-degree-code"/>
          <p:cNvSpPr/>
          <p:nvPr/>
        </p:nvSpPr>
        <p:spPr>
          <a:xfrm>
            <a:off x="1047750" y="3152775"/>
            <a:ext cx="10220325" cy="2343150"/>
          </a:xfrm>
          <a:prstGeom prst="roundRect">
            <a:avLst>
              <a:gd name="adj" fmla="val 4878"/>
            </a:avLst>
          </a:prstGeom>
          <a:solidFill>
            <a:schemeClr val="lt2"/>
          </a:solidFill>
          <a:ln>
            <a:noFill/>
          </a:ln>
        </p:spPr>
        <p:txBody>
          <a:bodyPr wrap="square" lIns="175947" tIns="104345" rIns="175947" bIns="-33477" anchor="t" anchorCtr="0">
            <a:noAutofit/>
          </a:bodyPr>
          <a:lstStyle/>
          <a:p>
            <a:pPr algn="l">
              <a:lnSpc>
                <a:spcPts val="2400"/>
              </a:lnSpc>
            </a:pPr>
            <a:r>
              <a:rPr lang="zh-CN" sz="1900" dirty="0">
                <a:solidFill>
                  <a:schemeClr val="accent5"/>
                </a:solidFill>
                <a:latin typeface="+mn-lt"/>
                <a:ea typeface="+mn-ea"/>
                <a:cs typeface="+mn-cs"/>
              </a:rPr>
              <a:t>vector&lt;int&gt; degree(blocks);</a:t>
            </a:r>
            <a:br/>
            <a:r>
              <a:rPr lang="zh-CN" sz="1900" dirty="0">
                <a:solidFill>
                  <a:schemeClr val="accent5"/>
                </a:solidFill>
                <a:latin typeface="+mn-lt"/>
                <a:ea typeface="+mn-ea"/>
                <a:cs typeface="+mn-cs"/>
              </a:rPr>
              <a:t>for(int id=0;id&lt;m;++id) if(lowlink.bridge[id]) {</a:t>
            </a:r>
            <a:br/>
            <a:r>
              <a:rPr lang="zh-CN" sz="1900" dirty="0">
                <a:solidFill>
                  <a:schemeClr val="accent5"/>
                </a:solidFill>
                <a:latin typeface="+mn-lt"/>
                <a:ea typeface="+mn-ea"/>
                <a:cs typeface="+mn-cs"/>
              </a:rPr>
              <a:t xml:space="preserve">    ++degree[component[edges[id].first]];</a:t>
            </a:r>
            <a:br/>
            <a:r>
              <a:rPr lang="zh-CN" sz="1900" dirty="0">
                <a:solidFill>
                  <a:schemeClr val="accent5"/>
                </a:solidFill>
                <a:latin typeface="+mn-lt"/>
                <a:ea typeface="+mn-ea"/>
                <a:cs typeface="+mn-cs"/>
              </a:rPr>
              <a:t xml:space="preserve">    ++degree[component[edges[id].second]];</a:t>
            </a:r>
            <a:br/>
            <a:r>
              <a:rPr lang="zh-CN" sz="1900" dirty="0">
                <a:solidFill>
                  <a:schemeClr val="accent5"/>
                </a:solidFill>
                <a:latin typeface="+mn-lt"/>
                <a:ea typeface="+mn-ea"/>
                <a:cs typeface="+mn-cs"/>
              </a:rPr>
              <a:t>}</a:t>
            </a:r>
            <a:br/>
            <a:r>
              <a:rPr lang="zh-CN" sz="1900" dirty="0">
                <a:solidFill>
                  <a:schemeClr val="accent5"/>
                </a:solidFill>
                <a:latin typeface="+mn-lt"/>
                <a:ea typeface="+mn-ea"/>
                <a:cs typeface="+mn-cs"/>
              </a:rPr>
              <a:t>int leaves=count(degree.begin(),degree.end(),1);</a:t>
            </a:r>
            <a:br/>
            <a:r>
              <a:rPr lang="zh-CN" sz="1900" dirty="0">
                <a:solidFill>
                  <a:schemeClr val="accent5"/>
                </a:solidFill>
                <a:latin typeface="+mn-lt"/>
                <a:ea typeface="+mn-ea"/>
                <a:cs typeface="+mn-cs"/>
              </a:rPr>
              <a:t>cout&lt;&lt;(leaves+1)/2&lt;&lt;'\n';</a:t>
            </a:r>
          </a:p>
        </p:txBody>
      </p:sp>
      <p:grpSp>
        <p:nvGrpSpPr>
          <p:cNvPr id="13" name="Group 13"/>
          <p:cNvGrpSpPr/>
          <p:nvPr/>
        </p:nvGrpSpPr>
        <p:grpSpPr>
          <a:xfrm>
            <a:off x="1065150" y="5668037"/>
            <a:ext cx="10212450" cy="430227"/>
            <a:chOff x="1065150" y="5668037"/>
            <a:chExt cx="10212450" cy="430227"/>
          </a:xfrm>
        </p:grpSpPr>
        <p:sp>
          <p:nvSpPr>
            <p:cNvPr id="12" name="body-bridge-solution-boundary"/>
            <p:cNvSpPr txBox="1"/>
            <p:nvPr/>
          </p:nvSpPr>
          <p:spPr>
            <a:xfrm>
              <a:off x="1065150" y="5668037"/>
              <a:ext cx="102124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本题原图保证连通。只有一个块时度数0，叶数0，输出0。</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438854"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例3：没有桥，也可能有割点</a:t>
            </a:r>
          </a:p>
        </p:txBody>
      </p:sp>
      <p:grpSp>
        <p:nvGrpSpPr>
          <p:cNvPr id="8" name="Group 8"/>
          <p:cNvGrpSpPr/>
          <p:nvPr/>
        </p:nvGrpSpPr>
        <p:grpSpPr>
          <a:xfrm>
            <a:off x="1055625" y="2277137"/>
            <a:ext cx="10221975" cy="830277"/>
            <a:chOff x="1055625" y="2277137"/>
            <a:chExt cx="10221975" cy="830277"/>
          </a:xfrm>
        </p:grpSpPr>
        <p:sp>
          <p:nvSpPr>
            <p:cNvPr id="7" name="body-cut-task"/>
            <p:cNvSpPr txBox="1"/>
            <p:nvPr/>
          </p:nvSpPr>
          <p:spPr>
            <a:xfrm>
              <a:off x="1055625" y="2277137"/>
              <a:ext cx="10221975"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割点 · J1203 / P3388：求删后连通块数增加的所有顶点。</a:t>
              </a:r>
              <a:br/>
              <a:r>
                <a:rPr lang="zh-CN" sz="2200" dirty="0">
                  <a:solidFill>
                    <a:schemeClr val="accent5"/>
                  </a:solidFill>
                  <a:latin typeface="+mn-lt"/>
                  <a:ea typeface="+mn-ea"/>
                  <a:cs typeface="+mn-cs"/>
                </a:rPr>
                <a:t>例如：两个三角形1—2—3—1与3—4—5—3，共用顶点3。</a:t>
              </a:r>
            </a:p>
          </p:txBody>
        </p:sp>
      </p:grpSp>
      <p:grpSp>
        <p:nvGrpSpPr>
          <p:cNvPr id="25" name="Group 25"/>
          <p:cNvGrpSpPr/>
          <p:nvPr/>
        </p:nvGrpSpPr>
        <p:grpSpPr>
          <a:xfrm>
            <a:off x="1752600" y="3238500"/>
            <a:ext cx="7991475" cy="1869164"/>
            <a:chOff x="1752600" y="3238500"/>
            <a:chExt cx="7991475" cy="1869164"/>
          </a:xfrm>
        </p:grpSpPr>
        <p:sp>
          <p:nvSpPr>
            <p:cNvPr id="9" name="Line 9"/>
            <p:cNvSpPr/>
            <p:nvPr/>
          </p:nvSpPr>
          <p:spPr>
            <a:xfrm>
              <a:off x="2019300" y="3533775"/>
              <a:ext cx="3724275" cy="9525"/>
            </a:xfrm>
            <a:custGeom>
              <a:avLst/>
              <a:gdLst/>
              <a:ahLst/>
              <a:cxnLst/>
              <a:rect l="l" t="t" r="r" b="b"/>
              <a:pathLst>
                <a:path w="3724275" h="9525">
                  <a:moveTo>
                    <a:pt x="0" y="0"/>
                  </a:moveTo>
                  <a:lnTo>
                    <a:pt x="3724275" y="0"/>
                  </a:lnTo>
                </a:path>
              </a:pathLst>
            </a:custGeom>
            <a:noFill/>
            <a:ln w="38100">
              <a:solidFill>
                <a:schemeClr val="accent3"/>
              </a:solidFill>
            </a:ln>
          </p:spPr>
        </p:sp>
        <p:sp>
          <p:nvSpPr>
            <p:cNvPr id="10" name="Line 10"/>
            <p:cNvSpPr/>
            <p:nvPr/>
          </p:nvSpPr>
          <p:spPr>
            <a:xfrm>
              <a:off x="2019300" y="3533775"/>
              <a:ext cx="1857375" cy="1285875"/>
            </a:xfrm>
            <a:custGeom>
              <a:avLst/>
              <a:gdLst/>
              <a:ahLst/>
              <a:cxnLst/>
              <a:rect l="l" t="t" r="r" b="b"/>
              <a:pathLst>
                <a:path w="1857375" h="1285875">
                  <a:moveTo>
                    <a:pt x="0" y="0"/>
                  </a:moveTo>
                  <a:lnTo>
                    <a:pt x="1857375" y="1285875"/>
                  </a:lnTo>
                </a:path>
              </a:pathLst>
            </a:custGeom>
            <a:noFill/>
            <a:ln w="38100">
              <a:solidFill>
                <a:schemeClr val="accent3"/>
              </a:solidFill>
            </a:ln>
          </p:spPr>
        </p:sp>
        <p:sp>
          <p:nvSpPr>
            <p:cNvPr id="11" name="Line 11"/>
            <p:cNvSpPr/>
            <p:nvPr/>
          </p:nvSpPr>
          <p:spPr>
            <a:xfrm>
              <a:off x="3876675" y="3533775"/>
              <a:ext cx="1866900" cy="1285875"/>
            </a:xfrm>
            <a:custGeom>
              <a:avLst/>
              <a:gdLst/>
              <a:ahLst/>
              <a:cxnLst/>
              <a:rect l="l" t="t" r="r" b="b"/>
              <a:pathLst>
                <a:path w="1866900" h="1285875">
                  <a:moveTo>
                    <a:pt x="0" y="1285875"/>
                  </a:moveTo>
                  <a:lnTo>
                    <a:pt x="1866900" y="0"/>
                  </a:lnTo>
                </a:path>
              </a:pathLst>
            </a:custGeom>
            <a:noFill/>
            <a:ln w="38100">
              <a:solidFill>
                <a:schemeClr val="accent3"/>
              </a:solidFill>
            </a:ln>
          </p:spPr>
        </p:sp>
        <p:sp>
          <p:nvSpPr>
            <p:cNvPr id="12" name="Line 12"/>
            <p:cNvSpPr/>
            <p:nvPr/>
          </p:nvSpPr>
          <p:spPr>
            <a:xfrm>
              <a:off x="5743575" y="3533775"/>
              <a:ext cx="3733800" cy="9525"/>
            </a:xfrm>
            <a:custGeom>
              <a:avLst/>
              <a:gdLst/>
              <a:ahLst/>
              <a:cxnLst/>
              <a:rect l="l" t="t" r="r" b="b"/>
              <a:pathLst>
                <a:path w="3733800" h="9525">
                  <a:moveTo>
                    <a:pt x="0" y="0"/>
                  </a:moveTo>
                  <a:lnTo>
                    <a:pt x="3733800" y="0"/>
                  </a:lnTo>
                </a:path>
              </a:pathLst>
            </a:custGeom>
            <a:noFill/>
            <a:ln w="38100">
              <a:solidFill>
                <a:schemeClr val="accent3"/>
              </a:solidFill>
            </a:ln>
          </p:spPr>
        </p:sp>
        <p:sp>
          <p:nvSpPr>
            <p:cNvPr id="13" name="Line 13"/>
            <p:cNvSpPr/>
            <p:nvPr/>
          </p:nvSpPr>
          <p:spPr>
            <a:xfrm>
              <a:off x="5743575" y="3533775"/>
              <a:ext cx="1866900" cy="1285875"/>
            </a:xfrm>
            <a:custGeom>
              <a:avLst/>
              <a:gdLst/>
              <a:ahLst/>
              <a:cxnLst/>
              <a:rect l="l" t="t" r="r" b="b"/>
              <a:pathLst>
                <a:path w="1866900" h="1285875">
                  <a:moveTo>
                    <a:pt x="0" y="0"/>
                  </a:moveTo>
                  <a:lnTo>
                    <a:pt x="1866900" y="1285875"/>
                  </a:lnTo>
                </a:path>
              </a:pathLst>
            </a:custGeom>
            <a:noFill/>
            <a:ln w="38100">
              <a:solidFill>
                <a:schemeClr val="accent3"/>
              </a:solidFill>
            </a:ln>
          </p:spPr>
        </p:sp>
        <p:sp>
          <p:nvSpPr>
            <p:cNvPr id="14" name="Line 14"/>
            <p:cNvSpPr/>
            <p:nvPr/>
          </p:nvSpPr>
          <p:spPr>
            <a:xfrm>
              <a:off x="7610475" y="3533775"/>
              <a:ext cx="1866900" cy="1285875"/>
            </a:xfrm>
            <a:custGeom>
              <a:avLst/>
              <a:gdLst/>
              <a:ahLst/>
              <a:cxnLst/>
              <a:rect l="l" t="t" r="r" b="b"/>
              <a:pathLst>
                <a:path w="1866900" h="1285875">
                  <a:moveTo>
                    <a:pt x="0" y="1285875"/>
                  </a:moveTo>
                  <a:lnTo>
                    <a:pt x="1866900" y="0"/>
                  </a:lnTo>
                </a:path>
              </a:pathLst>
            </a:custGeom>
            <a:noFill/>
            <a:ln w="38100">
              <a:solidFill>
                <a:schemeClr val="accent3"/>
              </a:solidFill>
            </a:ln>
          </p:spPr>
        </p:sp>
        <p:sp>
          <p:nvSpPr>
            <p:cNvPr id="15" name="Ellipse 15"/>
            <p:cNvSpPr/>
            <p:nvPr/>
          </p:nvSpPr>
          <p:spPr>
            <a:xfrm>
              <a:off x="1752600" y="3267075"/>
              <a:ext cx="533400" cy="533400"/>
            </a:xfrm>
            <a:prstGeom prst="ellipse">
              <a:avLst/>
            </a:prstGeom>
            <a:solidFill>
              <a:schemeClr val="lt1"/>
            </a:solidFill>
            <a:ln w="28575">
              <a:solidFill>
                <a:schemeClr val="accent3"/>
              </a:solidFill>
            </a:ln>
          </p:spPr>
        </p:sp>
        <p:sp>
          <p:nvSpPr>
            <p:cNvPr id="16" name="Ellipse 16"/>
            <p:cNvSpPr/>
            <p:nvPr/>
          </p:nvSpPr>
          <p:spPr>
            <a:xfrm>
              <a:off x="3609975" y="4552950"/>
              <a:ext cx="533400" cy="533400"/>
            </a:xfrm>
            <a:prstGeom prst="ellipse">
              <a:avLst/>
            </a:prstGeom>
            <a:solidFill>
              <a:schemeClr val="lt1"/>
            </a:solidFill>
            <a:ln w="28575">
              <a:solidFill>
                <a:schemeClr val="accent3"/>
              </a:solidFill>
            </a:ln>
          </p:spPr>
        </p:sp>
        <p:sp>
          <p:nvSpPr>
            <p:cNvPr id="17" name="Ellipse 17"/>
            <p:cNvSpPr/>
            <p:nvPr/>
          </p:nvSpPr>
          <p:spPr>
            <a:xfrm>
              <a:off x="5448300" y="3238500"/>
              <a:ext cx="590550" cy="590550"/>
            </a:xfrm>
            <a:prstGeom prst="ellipse">
              <a:avLst/>
            </a:prstGeom>
            <a:solidFill>
              <a:schemeClr val="accent2"/>
            </a:solidFill>
            <a:ln>
              <a:noFill/>
            </a:ln>
          </p:spPr>
        </p:sp>
        <p:sp>
          <p:nvSpPr>
            <p:cNvPr id="18" name="Ellipse 18"/>
            <p:cNvSpPr/>
            <p:nvPr/>
          </p:nvSpPr>
          <p:spPr>
            <a:xfrm>
              <a:off x="7343775" y="4552950"/>
              <a:ext cx="533400" cy="533400"/>
            </a:xfrm>
            <a:prstGeom prst="ellipse">
              <a:avLst/>
            </a:prstGeom>
            <a:solidFill>
              <a:schemeClr val="lt1"/>
            </a:solidFill>
            <a:ln w="28575">
              <a:solidFill>
                <a:schemeClr val="accent3"/>
              </a:solidFill>
            </a:ln>
          </p:spPr>
        </p:sp>
        <p:sp>
          <p:nvSpPr>
            <p:cNvPr id="19" name="Ellipse 19"/>
            <p:cNvSpPr/>
            <p:nvPr/>
          </p:nvSpPr>
          <p:spPr>
            <a:xfrm>
              <a:off x="9210675" y="3267075"/>
              <a:ext cx="533400" cy="533400"/>
            </a:xfrm>
            <a:prstGeom prst="ellipse">
              <a:avLst/>
            </a:prstGeom>
            <a:solidFill>
              <a:schemeClr val="lt1"/>
            </a:solidFill>
            <a:ln w="28575">
              <a:solidFill>
                <a:schemeClr val="accent3"/>
              </a:solidFill>
            </a:ln>
          </p:spPr>
        </p:sp>
        <p:sp>
          <p:nvSpPr>
            <p:cNvPr id="20" name="TextBox 20"/>
            <p:cNvSpPr txBox="1"/>
            <p:nvPr/>
          </p:nvSpPr>
          <p:spPr>
            <a:xfrm>
              <a:off x="1926680"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1" name="TextBox 21"/>
            <p:cNvSpPr txBox="1"/>
            <p:nvPr/>
          </p:nvSpPr>
          <p:spPr>
            <a:xfrm>
              <a:off x="3784055" y="4677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2" name="TextBox 22"/>
            <p:cNvSpPr txBox="1"/>
            <p:nvPr/>
          </p:nvSpPr>
          <p:spPr>
            <a:xfrm>
              <a:off x="5650955"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3" name="TextBox 23"/>
            <p:cNvSpPr txBox="1"/>
            <p:nvPr/>
          </p:nvSpPr>
          <p:spPr>
            <a:xfrm>
              <a:off x="7517855" y="4677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sp>
          <p:nvSpPr>
            <p:cNvPr id="24" name="TextBox 24"/>
            <p:cNvSpPr txBox="1"/>
            <p:nvPr/>
          </p:nvSpPr>
          <p:spPr>
            <a:xfrm>
              <a:off x="9384755" y="33915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5</a:t>
              </a:r>
            </a:p>
          </p:txBody>
        </p:sp>
      </p:grpSp>
      <p:grpSp>
        <p:nvGrpSpPr>
          <p:cNvPr id="27" name="Group 27"/>
          <p:cNvGrpSpPr/>
          <p:nvPr/>
        </p:nvGrpSpPr>
        <p:grpSpPr>
          <a:xfrm>
            <a:off x="1074675" y="5448962"/>
            <a:ext cx="10212450" cy="811227"/>
            <a:chOff x="1074675" y="5448962"/>
            <a:chExt cx="10212450" cy="811227"/>
          </a:xfrm>
        </p:grpSpPr>
        <p:sp>
          <p:nvSpPr>
            <p:cNvPr id="26" name="body-cut-versus-bridge"/>
            <p:cNvSpPr txBox="1"/>
            <p:nvPr/>
          </p:nvSpPr>
          <p:spPr>
            <a:xfrm>
              <a:off x="1074675" y="5448962"/>
              <a:ext cx="10212450" cy="811227"/>
            </a:xfrm>
            <a:prstGeom prst="rect">
              <a:avLst/>
            </a:prstGeom>
            <a:noFill/>
            <a:ln>
              <a:noFill/>
            </a:ln>
          </p:spPr>
          <p:txBody>
            <a:bodyPr wrap="square" lIns="0" tIns="0" rIns="0" bIns="0" anchor="t" anchorCtr="0">
              <a:noAutofit/>
            </a:bodyPr>
            <a:lstStyle/>
            <a:p>
              <a:pPr algn="l">
                <a:lnSpc>
                  <a:spcPts val="3000"/>
                </a:lnSpc>
              </a:pPr>
              <a:r>
                <a:rPr lang="zh-CN" sz="2200" dirty="0">
                  <a:solidFill>
                    <a:schemeClr val="accent5"/>
                  </a:solidFill>
                  <a:latin typeface="+mn-lt"/>
                  <a:ea typeface="+mn-ea"/>
                  <a:cs typeface="+mn-cs"/>
                </a:rPr>
                <a:t>每条边都有环上绕路，所以没有桥。</a:t>
              </a:r>
              <a:br/>
              <a:r>
                <a:rPr lang="zh-CN" sz="2200" dirty="0">
                  <a:solidFill>
                    <a:schemeClr val="accent5"/>
                  </a:solidFill>
                  <a:latin typeface="+mn-lt"/>
                  <a:ea typeface="+mn-ea"/>
                  <a:cs typeface="+mn-cs"/>
                </a:rPr>
                <a:t>但删除3及所有关联边后，{1,2}与{4,5}分开；3是割点。</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438343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回到u，不等于能绕过u</a:t>
            </a:r>
          </a:p>
        </p:txBody>
      </p:sp>
      <p:grpSp>
        <p:nvGrpSpPr>
          <p:cNvPr id="20" name="Group 20"/>
          <p:cNvGrpSpPr/>
          <p:nvPr/>
        </p:nvGrpSpPr>
        <p:grpSpPr>
          <a:xfrm>
            <a:off x="1390650" y="2400300"/>
            <a:ext cx="3371850" cy="3202664"/>
            <a:chOff x="1390650" y="2400300"/>
            <a:chExt cx="3371850" cy="3202664"/>
          </a:xfrm>
        </p:grpSpPr>
        <p:sp>
          <p:nvSpPr>
            <p:cNvPr id="7" name="Line 7"/>
            <p:cNvSpPr/>
            <p:nvPr/>
          </p:nvSpPr>
          <p:spPr>
            <a:xfrm>
              <a:off x="3095625" y="2628900"/>
              <a:ext cx="9525" cy="952500"/>
            </a:xfrm>
            <a:custGeom>
              <a:avLst/>
              <a:gdLst/>
              <a:ahLst/>
              <a:cxnLst/>
              <a:rect l="l" t="t" r="r" b="b"/>
              <a:pathLst>
                <a:path w="9525" h="952500">
                  <a:moveTo>
                    <a:pt x="0" y="0"/>
                  </a:moveTo>
                  <a:lnTo>
                    <a:pt x="0" y="952500"/>
                  </a:lnTo>
                </a:path>
              </a:pathLst>
            </a:custGeom>
            <a:noFill/>
            <a:ln w="38100">
              <a:solidFill>
                <a:schemeClr val="accent3"/>
              </a:solidFill>
            </a:ln>
          </p:spPr>
        </p:sp>
        <p:sp>
          <p:nvSpPr>
            <p:cNvPr id="8" name="Line 8"/>
            <p:cNvSpPr/>
            <p:nvPr/>
          </p:nvSpPr>
          <p:spPr>
            <a:xfrm>
              <a:off x="3095625" y="3581400"/>
              <a:ext cx="1438275" cy="1238250"/>
            </a:xfrm>
            <a:custGeom>
              <a:avLst/>
              <a:gdLst/>
              <a:ahLst/>
              <a:cxnLst/>
              <a:rect l="l" t="t" r="r" b="b"/>
              <a:pathLst>
                <a:path w="1438275" h="1238250">
                  <a:moveTo>
                    <a:pt x="0" y="0"/>
                  </a:moveTo>
                  <a:lnTo>
                    <a:pt x="1438275" y="1238250"/>
                  </a:lnTo>
                </a:path>
              </a:pathLst>
            </a:custGeom>
            <a:noFill/>
            <a:ln w="38100">
              <a:solidFill>
                <a:schemeClr val="accent3"/>
              </a:solidFill>
            </a:ln>
          </p:spPr>
        </p:sp>
        <p:sp>
          <p:nvSpPr>
            <p:cNvPr id="9" name="Line 9"/>
            <p:cNvSpPr/>
            <p:nvPr/>
          </p:nvSpPr>
          <p:spPr>
            <a:xfrm>
              <a:off x="1619250" y="4819650"/>
              <a:ext cx="2914650" cy="9525"/>
            </a:xfrm>
            <a:custGeom>
              <a:avLst/>
              <a:gdLst/>
              <a:ahLst/>
              <a:cxnLst/>
              <a:rect l="l" t="t" r="r" b="b"/>
              <a:pathLst>
                <a:path w="2914650" h="9525">
                  <a:moveTo>
                    <a:pt x="2914650" y="0"/>
                  </a:moveTo>
                  <a:lnTo>
                    <a:pt x="0" y="0"/>
                  </a:lnTo>
                </a:path>
              </a:pathLst>
            </a:custGeom>
            <a:noFill/>
            <a:ln w="38100">
              <a:solidFill>
                <a:schemeClr val="accent3"/>
              </a:solidFill>
            </a:ln>
          </p:spPr>
        </p:sp>
        <p:sp>
          <p:nvSpPr>
            <p:cNvPr id="10" name="Line 10"/>
            <p:cNvSpPr/>
            <p:nvPr/>
          </p:nvSpPr>
          <p:spPr>
            <a:xfrm>
              <a:off x="1619250" y="3581400"/>
              <a:ext cx="1476375" cy="1238250"/>
            </a:xfrm>
            <a:custGeom>
              <a:avLst/>
              <a:gdLst/>
              <a:ahLst/>
              <a:cxnLst/>
              <a:rect l="l" t="t" r="r" b="b"/>
              <a:pathLst>
                <a:path w="1476375" h="1238250">
                  <a:moveTo>
                    <a:pt x="0" y="1238250"/>
                  </a:moveTo>
                  <a:lnTo>
                    <a:pt x="1476375" y="0"/>
                  </a:lnTo>
                </a:path>
              </a:pathLst>
            </a:custGeom>
            <a:noFill/>
            <a:ln w="38100">
              <a:solidFill>
                <a:schemeClr val="accent2"/>
              </a:solidFill>
            </a:ln>
          </p:spPr>
        </p:sp>
        <p:sp>
          <p:nvSpPr>
            <p:cNvPr id="11" name="Ellipse 11"/>
            <p:cNvSpPr/>
            <p:nvPr/>
          </p:nvSpPr>
          <p:spPr>
            <a:xfrm>
              <a:off x="2867025" y="2400300"/>
              <a:ext cx="457200" cy="457200"/>
            </a:xfrm>
            <a:prstGeom prst="ellipse">
              <a:avLst/>
            </a:prstGeom>
            <a:solidFill>
              <a:schemeClr val="lt1"/>
            </a:solidFill>
            <a:ln w="28575">
              <a:solidFill>
                <a:schemeClr val="accent3"/>
              </a:solidFill>
            </a:ln>
          </p:spPr>
        </p:sp>
        <p:sp>
          <p:nvSpPr>
            <p:cNvPr id="12" name="Ellipse 12"/>
            <p:cNvSpPr/>
            <p:nvPr/>
          </p:nvSpPr>
          <p:spPr>
            <a:xfrm>
              <a:off x="2819400" y="3305175"/>
              <a:ext cx="552450" cy="552450"/>
            </a:xfrm>
            <a:prstGeom prst="ellipse">
              <a:avLst/>
            </a:prstGeom>
            <a:solidFill>
              <a:schemeClr val="accent2"/>
            </a:solidFill>
            <a:ln>
              <a:noFill/>
            </a:ln>
          </p:spPr>
        </p:sp>
        <p:sp>
          <p:nvSpPr>
            <p:cNvPr id="13" name="Ellipse 13"/>
            <p:cNvSpPr/>
            <p:nvPr/>
          </p:nvSpPr>
          <p:spPr>
            <a:xfrm>
              <a:off x="4305300" y="4591050"/>
              <a:ext cx="457200" cy="457200"/>
            </a:xfrm>
            <a:prstGeom prst="ellipse">
              <a:avLst/>
            </a:prstGeom>
            <a:solidFill>
              <a:schemeClr val="lt1"/>
            </a:solidFill>
            <a:ln w="28575">
              <a:solidFill>
                <a:schemeClr val="accent3"/>
              </a:solidFill>
            </a:ln>
          </p:spPr>
        </p:sp>
        <p:sp>
          <p:nvSpPr>
            <p:cNvPr id="14" name="Ellipse 14"/>
            <p:cNvSpPr/>
            <p:nvPr/>
          </p:nvSpPr>
          <p:spPr>
            <a:xfrm>
              <a:off x="1390650" y="4591050"/>
              <a:ext cx="457200" cy="457200"/>
            </a:xfrm>
            <a:prstGeom prst="ellipse">
              <a:avLst/>
            </a:prstGeom>
            <a:solidFill>
              <a:schemeClr val="lt1"/>
            </a:solidFill>
            <a:ln w="28575">
              <a:solidFill>
                <a:schemeClr val="accent3"/>
              </a:solidFill>
            </a:ln>
          </p:spPr>
        </p:sp>
        <p:sp>
          <p:nvSpPr>
            <p:cNvPr id="15" name="TextBox 15"/>
            <p:cNvSpPr txBox="1"/>
            <p:nvPr/>
          </p:nvSpPr>
          <p:spPr>
            <a:xfrm>
              <a:off x="3003005" y="24866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p</a:t>
              </a:r>
            </a:p>
          </p:txBody>
        </p:sp>
        <p:sp>
          <p:nvSpPr>
            <p:cNvPr id="16" name="TextBox 16"/>
            <p:cNvSpPr txBox="1"/>
            <p:nvPr/>
          </p:nvSpPr>
          <p:spPr>
            <a:xfrm>
              <a:off x="3003005" y="34391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u</a:t>
              </a:r>
            </a:p>
          </p:txBody>
        </p:sp>
        <p:sp>
          <p:nvSpPr>
            <p:cNvPr id="17" name="TextBox 17"/>
            <p:cNvSpPr txBox="1"/>
            <p:nvPr/>
          </p:nvSpPr>
          <p:spPr>
            <a:xfrm>
              <a:off x="4441280" y="4677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v</a:t>
              </a:r>
            </a:p>
          </p:txBody>
        </p:sp>
        <p:sp>
          <p:nvSpPr>
            <p:cNvPr id="18" name="TextBox 18"/>
            <p:cNvSpPr txBox="1"/>
            <p:nvPr/>
          </p:nvSpPr>
          <p:spPr>
            <a:xfrm>
              <a:off x="1526630" y="4677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a:t>
              </a:r>
            </a:p>
          </p:txBody>
        </p:sp>
        <p:sp>
          <p:nvSpPr>
            <p:cNvPr id="19" name="TextBox 19"/>
            <p:cNvSpPr txBox="1"/>
            <p:nvPr/>
          </p:nvSpPr>
          <p:spPr>
            <a:xfrm>
              <a:off x="1722375" y="5172737"/>
              <a:ext cx="3028414"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例如：low[v]=dfn[u]</a:t>
              </a:r>
            </a:p>
          </p:txBody>
        </p:sp>
      </p:grpSp>
      <p:grpSp>
        <p:nvGrpSpPr>
          <p:cNvPr id="22" name="Group 22"/>
          <p:cNvGrpSpPr/>
          <p:nvPr/>
        </p:nvGrpSpPr>
        <p:grpSpPr>
          <a:xfrm>
            <a:off x="5913375" y="2410487"/>
            <a:ext cx="5364225" cy="2399638"/>
            <a:chOff x="5913375" y="2410487"/>
            <a:chExt cx="5364225" cy="2399638"/>
          </a:xfrm>
        </p:grpSpPr>
        <p:sp>
          <p:nvSpPr>
            <p:cNvPr id="21" name="body-equal-cut-explanation"/>
            <p:cNvSpPr txBox="1"/>
            <p:nvPr/>
          </p:nvSpPr>
          <p:spPr>
            <a:xfrm>
              <a:off x="5913375" y="2410487"/>
              <a:ext cx="5364225" cy="2399638"/>
            </a:xfrm>
            <a:prstGeom prst="rect">
              <a:avLst/>
            </a:prstGeom>
            <a:noFill/>
            <a:ln>
              <a:noFill/>
            </a:ln>
          </p:spPr>
          <p:txBody>
            <a:bodyPr wrap="square" lIns="0" tIns="0" rIns="0" bIns="0" anchor="t" anchorCtr="0">
              <a:noAutofit/>
            </a:bodyPr>
            <a:lstStyle/>
            <a:p>
              <a:pPr algn="l">
                <a:lnSpc>
                  <a:spcPts val="3750"/>
                </a:lnSpc>
              </a:pPr>
              <a:r>
                <a:rPr lang="zh-CN" sz="2200" dirty="0">
                  <a:solidFill>
                    <a:schemeClr val="accent5"/>
                  </a:solidFill>
                  <a:latin typeface="+mn-lt"/>
                  <a:ea typeface="+mn-ea"/>
                  <a:cs typeface="+mn-cs"/>
                </a:rPr>
                <a:t>删边(u,v)：还能走u—x—v。</a:t>
              </a:r>
              <a:br/>
              <a:r>
                <a:rPr lang="zh-CN" sz="2200" dirty="0">
                  <a:solidFill>
                    <a:schemeClr val="accent5"/>
                  </a:solidFill>
                  <a:latin typeface="+mn-lt"/>
                  <a:ea typeface="+mn-ea"/>
                  <a:cs typeface="+mn-cs"/>
                </a:rPr>
                <a:t>删点u：所有连接父侧p的路都消失。</a:t>
              </a:r>
              <a:br/>
              <a:r>
                <a:rPr lang="zh-CN" sz="2200" dirty="0">
                  <a:solidFill>
                    <a:schemeClr val="accent5"/>
                  </a:solidFill>
                  <a:latin typeface="+mn-lt"/>
                  <a:ea typeface="+mn-ea"/>
                  <a:cs typeface="+mn-cs"/>
                </a:rPr>
                <a:t>因此，非根u只要存在孩子v：</a:t>
              </a:r>
              <a:br/>
              <a:r>
                <a:rPr lang="zh-CN" sz="2200" b="1" dirty="0">
                  <a:solidFill>
                    <a:schemeClr val="accent3"/>
                  </a:solidFill>
                  <a:latin typeface="+mn-lt"/>
                  <a:ea typeface="+mn-ea"/>
                  <a:cs typeface="+mn-cs"/>
                </a:rPr>
                <a:t>low[v] ≥ dfn[u]</a:t>
              </a:r>
              <a:br/>
              <a:r>
                <a:rPr lang="zh-CN" sz="2200" dirty="0">
                  <a:solidFill>
                    <a:schemeClr val="accent5"/>
                  </a:solidFill>
                  <a:latin typeface="+mn-lt"/>
                  <a:ea typeface="+mn-ea"/>
                  <a:cs typeface="+mn-cs"/>
                </a:rPr>
                <a:t>就一定是割点。</a:t>
              </a:r>
            </a:p>
          </p:txBody>
        </p:sp>
      </p:grpSp>
      <p:grpSp>
        <p:nvGrpSpPr>
          <p:cNvPr id="24" name="Group 24"/>
          <p:cNvGrpSpPr/>
          <p:nvPr/>
        </p:nvGrpSpPr>
        <p:grpSpPr>
          <a:xfrm>
            <a:off x="1074675" y="5753762"/>
            <a:ext cx="10212450" cy="430227"/>
            <a:chOff x="1074675" y="5753762"/>
            <a:chExt cx="10212450" cy="430227"/>
          </a:xfrm>
        </p:grpSpPr>
        <p:sp>
          <p:nvSpPr>
            <p:cNvPr id="23" name="body-strict-low-bypass"/>
            <p:cNvSpPr txBox="1"/>
            <p:nvPr/>
          </p:nvSpPr>
          <p:spPr>
            <a:xfrm>
              <a:off x="1074675" y="5753762"/>
              <a:ext cx="102124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只有low[v] &lt; dfn[u]，才说明这个孩子能绕到u的更早祖先。</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5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52216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根没有父侧，要数DFS树孩子</a:t>
            </a:r>
          </a:p>
        </p:txBody>
      </p:sp>
      <p:grpSp>
        <p:nvGrpSpPr>
          <p:cNvPr id="18" name="Group 18"/>
          <p:cNvGrpSpPr/>
          <p:nvPr/>
        </p:nvGrpSpPr>
        <p:grpSpPr>
          <a:xfrm>
            <a:off x="1122300" y="2324762"/>
            <a:ext cx="4009159" cy="2935302"/>
            <a:chOff x="1122300" y="2324762"/>
            <a:chExt cx="4009159" cy="2935302"/>
          </a:xfrm>
        </p:grpSpPr>
        <p:sp>
          <p:nvSpPr>
            <p:cNvPr id="7" name="TextBox 7"/>
            <p:cNvSpPr txBox="1"/>
            <p:nvPr/>
          </p:nvSpPr>
          <p:spPr>
            <a:xfrm>
              <a:off x="1122300" y="2324762"/>
              <a:ext cx="3605934" cy="430227"/>
            </a:xfrm>
            <a:prstGeom prst="rect">
              <a:avLst/>
            </a:prstGeom>
            <a:noFill/>
            <a:ln>
              <a:noFill/>
            </a:ln>
          </p:spPr>
          <p:txBody>
            <a:bodyPr wrap="none" lIns="0" tIns="0" rIns="0" bIns="0" anchor="t" anchorCtr="0">
              <a:spAutoFit/>
            </a:bodyPr>
            <a:lstStyle/>
            <a:p>
              <a:pPr algn="l"/>
              <a:r>
                <a:rPr lang="zh-CN" sz="2200" b="1" dirty="0">
                  <a:solidFill>
                    <a:schemeClr val="accent1"/>
                  </a:solidFill>
                  <a:latin typeface="+mn-lt"/>
                  <a:ea typeface="+mn-ea"/>
                  <a:cs typeface="+mn-cs"/>
                </a:rPr>
                <a:t>三角形：原图度2，树孩子1</a:t>
              </a:r>
            </a:p>
          </p:txBody>
        </p:sp>
        <p:sp>
          <p:nvSpPr>
            <p:cNvPr id="8" name="Line 8"/>
            <p:cNvSpPr/>
            <p:nvPr/>
          </p:nvSpPr>
          <p:spPr>
            <a:xfrm>
              <a:off x="2171700" y="3114675"/>
              <a:ext cx="1181100" cy="1114425"/>
            </a:xfrm>
            <a:custGeom>
              <a:avLst/>
              <a:gdLst/>
              <a:ahLst/>
              <a:cxnLst/>
              <a:rect l="l" t="t" r="r" b="b"/>
              <a:pathLst>
                <a:path w="1181100" h="1114425">
                  <a:moveTo>
                    <a:pt x="1181100" y="0"/>
                  </a:moveTo>
                  <a:lnTo>
                    <a:pt x="0" y="1114425"/>
                  </a:lnTo>
                </a:path>
              </a:pathLst>
            </a:custGeom>
            <a:noFill/>
            <a:ln w="38100">
              <a:solidFill>
                <a:schemeClr val="accent3"/>
              </a:solidFill>
            </a:ln>
          </p:spPr>
        </p:sp>
        <p:sp>
          <p:nvSpPr>
            <p:cNvPr id="9" name="Line 9"/>
            <p:cNvSpPr/>
            <p:nvPr/>
          </p:nvSpPr>
          <p:spPr>
            <a:xfrm>
              <a:off x="2171700" y="4229100"/>
              <a:ext cx="2371725" cy="9525"/>
            </a:xfrm>
            <a:custGeom>
              <a:avLst/>
              <a:gdLst/>
              <a:ahLst/>
              <a:cxnLst/>
              <a:rect l="l" t="t" r="r" b="b"/>
              <a:pathLst>
                <a:path w="2371725" h="9525">
                  <a:moveTo>
                    <a:pt x="0" y="0"/>
                  </a:moveTo>
                  <a:lnTo>
                    <a:pt x="2371725" y="0"/>
                  </a:lnTo>
                </a:path>
              </a:pathLst>
            </a:custGeom>
            <a:noFill/>
            <a:ln w="38100">
              <a:solidFill>
                <a:schemeClr val="accent3"/>
              </a:solidFill>
            </a:ln>
          </p:spPr>
        </p:sp>
        <p:sp>
          <p:nvSpPr>
            <p:cNvPr id="10" name="Line 10"/>
            <p:cNvSpPr/>
            <p:nvPr/>
          </p:nvSpPr>
          <p:spPr>
            <a:xfrm>
              <a:off x="3352800" y="3114675"/>
              <a:ext cx="1190625" cy="1114425"/>
            </a:xfrm>
            <a:custGeom>
              <a:avLst/>
              <a:gdLst/>
              <a:ahLst/>
              <a:cxnLst/>
              <a:rect l="l" t="t" r="r" b="b"/>
              <a:pathLst>
                <a:path w="1190625" h="1114425">
                  <a:moveTo>
                    <a:pt x="1190625" y="1114425"/>
                  </a:moveTo>
                  <a:lnTo>
                    <a:pt x="0" y="0"/>
                  </a:lnTo>
                </a:path>
              </a:pathLst>
            </a:custGeom>
            <a:noFill/>
            <a:ln w="38100">
              <a:solidFill>
                <a:schemeClr val="accent2"/>
              </a:solidFill>
            </a:ln>
          </p:spPr>
        </p:sp>
        <p:sp>
          <p:nvSpPr>
            <p:cNvPr id="11" name="Ellipse 11"/>
            <p:cNvSpPr/>
            <p:nvPr/>
          </p:nvSpPr>
          <p:spPr>
            <a:xfrm>
              <a:off x="3095625" y="2857500"/>
              <a:ext cx="514350" cy="514350"/>
            </a:xfrm>
            <a:prstGeom prst="ellipse">
              <a:avLst/>
            </a:prstGeom>
            <a:solidFill>
              <a:schemeClr val="accent2"/>
            </a:solidFill>
            <a:ln>
              <a:noFill/>
            </a:ln>
          </p:spPr>
        </p:sp>
        <p:sp>
          <p:nvSpPr>
            <p:cNvPr id="12" name="Ellipse 12"/>
            <p:cNvSpPr/>
            <p:nvPr/>
          </p:nvSpPr>
          <p:spPr>
            <a:xfrm>
              <a:off x="1914525" y="3971925"/>
              <a:ext cx="514350" cy="514350"/>
            </a:xfrm>
            <a:prstGeom prst="ellipse">
              <a:avLst/>
            </a:prstGeom>
            <a:solidFill>
              <a:schemeClr val="lt1"/>
            </a:solidFill>
            <a:ln w="28575">
              <a:solidFill>
                <a:schemeClr val="accent3"/>
              </a:solidFill>
            </a:ln>
          </p:spPr>
        </p:sp>
        <p:sp>
          <p:nvSpPr>
            <p:cNvPr id="13" name="Ellipse 13"/>
            <p:cNvSpPr/>
            <p:nvPr/>
          </p:nvSpPr>
          <p:spPr>
            <a:xfrm>
              <a:off x="4286250" y="3971925"/>
              <a:ext cx="514350" cy="514350"/>
            </a:xfrm>
            <a:prstGeom prst="ellipse">
              <a:avLst/>
            </a:prstGeom>
            <a:solidFill>
              <a:schemeClr val="lt1"/>
            </a:solidFill>
            <a:ln w="28575">
              <a:solidFill>
                <a:schemeClr val="accent3"/>
              </a:solidFill>
            </a:ln>
          </p:spPr>
        </p:sp>
        <p:sp>
          <p:nvSpPr>
            <p:cNvPr id="14" name="TextBox 14"/>
            <p:cNvSpPr txBox="1"/>
            <p:nvPr/>
          </p:nvSpPr>
          <p:spPr>
            <a:xfrm>
              <a:off x="3260180" y="29724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5" name="TextBox 15"/>
            <p:cNvSpPr txBox="1"/>
            <p:nvPr/>
          </p:nvSpPr>
          <p:spPr>
            <a:xfrm>
              <a:off x="2079080" y="40868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6" name="TextBox 16"/>
            <p:cNvSpPr txBox="1"/>
            <p:nvPr/>
          </p:nvSpPr>
          <p:spPr>
            <a:xfrm>
              <a:off x="4450805" y="40868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17" name="TextBox 17"/>
            <p:cNvSpPr txBox="1"/>
            <p:nvPr/>
          </p:nvSpPr>
          <p:spPr>
            <a:xfrm>
              <a:off x="1246125" y="4829837"/>
              <a:ext cx="3885334"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DFS走1→2→3；删1后仍连通。</a:t>
              </a:r>
            </a:p>
          </p:txBody>
        </p:sp>
      </p:grpSp>
      <p:grpSp>
        <p:nvGrpSpPr>
          <p:cNvPr id="29" name="Group 29"/>
          <p:cNvGrpSpPr/>
          <p:nvPr/>
        </p:nvGrpSpPr>
        <p:grpSpPr>
          <a:xfrm>
            <a:off x="6284850" y="2324762"/>
            <a:ext cx="4426786" cy="2935302"/>
            <a:chOff x="6284850" y="2324762"/>
            <a:chExt cx="4426786" cy="2935302"/>
          </a:xfrm>
        </p:grpSpPr>
        <p:sp>
          <p:nvSpPr>
            <p:cNvPr id="19" name="TextBox 19"/>
            <p:cNvSpPr txBox="1"/>
            <p:nvPr/>
          </p:nvSpPr>
          <p:spPr>
            <a:xfrm>
              <a:off x="6284850" y="2324762"/>
              <a:ext cx="2554552" cy="430227"/>
            </a:xfrm>
            <a:prstGeom prst="rect">
              <a:avLst/>
            </a:prstGeom>
            <a:noFill/>
            <a:ln>
              <a:noFill/>
            </a:ln>
          </p:spPr>
          <p:txBody>
            <a:bodyPr wrap="none" lIns="0" tIns="0" rIns="0" bIns="0" anchor="t" anchorCtr="0">
              <a:spAutoFit/>
            </a:bodyPr>
            <a:lstStyle/>
            <a:p>
              <a:pPr algn="l"/>
              <a:r>
                <a:rPr lang="zh-CN" sz="2200" b="1" dirty="0">
                  <a:solidFill>
                    <a:schemeClr val="accent1"/>
                  </a:solidFill>
                  <a:latin typeface="+mn-lt"/>
                  <a:ea typeface="+mn-ea"/>
                  <a:cs typeface="+mn-cs"/>
                </a:rPr>
                <a:t>两条分支：树孩子2</a:t>
              </a:r>
            </a:p>
          </p:txBody>
        </p:sp>
        <p:sp>
          <p:nvSpPr>
            <p:cNvPr id="20" name="Line 20"/>
            <p:cNvSpPr/>
            <p:nvPr/>
          </p:nvSpPr>
          <p:spPr>
            <a:xfrm>
              <a:off x="7448550" y="3114675"/>
              <a:ext cx="1181100" cy="1114425"/>
            </a:xfrm>
            <a:custGeom>
              <a:avLst/>
              <a:gdLst/>
              <a:ahLst/>
              <a:cxnLst/>
              <a:rect l="l" t="t" r="r" b="b"/>
              <a:pathLst>
                <a:path w="1181100" h="1114425">
                  <a:moveTo>
                    <a:pt x="1181100" y="0"/>
                  </a:moveTo>
                  <a:lnTo>
                    <a:pt x="0" y="1114425"/>
                  </a:lnTo>
                </a:path>
              </a:pathLst>
            </a:custGeom>
            <a:noFill/>
            <a:ln w="38100">
              <a:solidFill>
                <a:schemeClr val="accent3"/>
              </a:solidFill>
            </a:ln>
          </p:spPr>
        </p:sp>
        <p:sp>
          <p:nvSpPr>
            <p:cNvPr id="21" name="Line 21"/>
            <p:cNvSpPr/>
            <p:nvPr/>
          </p:nvSpPr>
          <p:spPr>
            <a:xfrm>
              <a:off x="8629650" y="3114675"/>
              <a:ext cx="1190625" cy="1114425"/>
            </a:xfrm>
            <a:custGeom>
              <a:avLst/>
              <a:gdLst/>
              <a:ahLst/>
              <a:cxnLst/>
              <a:rect l="l" t="t" r="r" b="b"/>
              <a:pathLst>
                <a:path w="1190625" h="1114425">
                  <a:moveTo>
                    <a:pt x="0" y="0"/>
                  </a:moveTo>
                  <a:lnTo>
                    <a:pt x="1190625" y="1114425"/>
                  </a:lnTo>
                </a:path>
              </a:pathLst>
            </a:custGeom>
            <a:noFill/>
            <a:ln w="38100">
              <a:solidFill>
                <a:schemeClr val="accent3"/>
              </a:solidFill>
            </a:ln>
          </p:spPr>
        </p:sp>
        <p:sp>
          <p:nvSpPr>
            <p:cNvPr id="22" name="Ellipse 22"/>
            <p:cNvSpPr/>
            <p:nvPr/>
          </p:nvSpPr>
          <p:spPr>
            <a:xfrm>
              <a:off x="8372475" y="2857500"/>
              <a:ext cx="514350" cy="514350"/>
            </a:xfrm>
            <a:prstGeom prst="ellipse">
              <a:avLst/>
            </a:prstGeom>
            <a:solidFill>
              <a:schemeClr val="accent2"/>
            </a:solidFill>
            <a:ln>
              <a:noFill/>
            </a:ln>
          </p:spPr>
        </p:sp>
        <p:sp>
          <p:nvSpPr>
            <p:cNvPr id="23" name="Ellipse 23"/>
            <p:cNvSpPr/>
            <p:nvPr/>
          </p:nvSpPr>
          <p:spPr>
            <a:xfrm>
              <a:off x="7191375" y="3971925"/>
              <a:ext cx="514350" cy="514350"/>
            </a:xfrm>
            <a:prstGeom prst="ellipse">
              <a:avLst/>
            </a:prstGeom>
            <a:solidFill>
              <a:schemeClr val="lt1"/>
            </a:solidFill>
            <a:ln w="28575">
              <a:solidFill>
                <a:schemeClr val="accent3"/>
              </a:solidFill>
            </a:ln>
          </p:spPr>
        </p:sp>
        <p:sp>
          <p:nvSpPr>
            <p:cNvPr id="24" name="Ellipse 24"/>
            <p:cNvSpPr/>
            <p:nvPr/>
          </p:nvSpPr>
          <p:spPr>
            <a:xfrm>
              <a:off x="9563100" y="3971925"/>
              <a:ext cx="514350" cy="514350"/>
            </a:xfrm>
            <a:prstGeom prst="ellipse">
              <a:avLst/>
            </a:prstGeom>
            <a:solidFill>
              <a:schemeClr val="lt1"/>
            </a:solidFill>
            <a:ln w="28575">
              <a:solidFill>
                <a:schemeClr val="accent3"/>
              </a:solidFill>
            </a:ln>
          </p:spPr>
        </p:sp>
        <p:sp>
          <p:nvSpPr>
            <p:cNvPr id="25" name="TextBox 25"/>
            <p:cNvSpPr txBox="1"/>
            <p:nvPr/>
          </p:nvSpPr>
          <p:spPr>
            <a:xfrm>
              <a:off x="8537030" y="297246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6" name="TextBox 26"/>
            <p:cNvSpPr txBox="1"/>
            <p:nvPr/>
          </p:nvSpPr>
          <p:spPr>
            <a:xfrm>
              <a:off x="7355930" y="40868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7" name="TextBox 27"/>
            <p:cNvSpPr txBox="1"/>
            <p:nvPr/>
          </p:nvSpPr>
          <p:spPr>
            <a:xfrm>
              <a:off x="9727655" y="40868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8" name="TextBox 28"/>
            <p:cNvSpPr txBox="1"/>
            <p:nvPr/>
          </p:nvSpPr>
          <p:spPr>
            <a:xfrm>
              <a:off x="6380100" y="4829837"/>
              <a:ext cx="4331536"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两棵子树无横叉边；删1后分开。</a:t>
              </a:r>
            </a:p>
          </p:txBody>
        </p:sp>
      </p:grpSp>
      <p:sp>
        <p:nvSpPr>
          <p:cNvPr id="32" name="textbox-root-cut-rule"/>
          <p:cNvSpPr/>
          <p:nvPr/>
        </p:nvSpPr>
        <p:spPr>
          <a:xfrm>
            <a:off x="1085850" y="5486400"/>
            <a:ext cx="10182225" cy="619125"/>
          </a:xfrm>
          <a:prstGeom prst="roundRect">
            <a:avLst>
              <a:gd name="adj" fmla="val 18462"/>
            </a:avLst>
          </a:prstGeom>
          <a:solidFill>
            <a:schemeClr val="lt2"/>
          </a:solidFill>
          <a:ln>
            <a:noFill/>
          </a:ln>
        </p:spPr>
        <p:txBody>
          <a:bodyPr wrap="square" lIns="155372" tIns="110059" rIns="155372" bIns="-33478" anchor="t" anchorCtr="0">
            <a:noAutofit/>
          </a:bodyPr>
          <a:lstStyle/>
          <a:p>
            <a:pPr algn="l"/>
            <a:r>
              <a:rPr lang="zh-CN" sz="2200" dirty="0">
                <a:solidFill>
                  <a:schemeClr val="accent5"/>
                </a:solidFill>
                <a:latin typeface="+mn-lt"/>
                <a:ea typeface="+mn-ea"/>
                <a:cs typeface="+mn-cs"/>
              </a:rPr>
              <a:t>根是割点 ⇔ DFS树孩子数≥2。孤立点的孩子数0，不是割点。</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5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35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3558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布尔标记割点，避免多个孩子重复计数</a:t>
            </a:r>
          </a:p>
        </p:txBody>
      </p:sp>
      <p:grpSp>
        <p:nvGrpSpPr>
          <p:cNvPr id="8" name="Group 8"/>
          <p:cNvGrpSpPr/>
          <p:nvPr/>
        </p:nvGrpSpPr>
        <p:grpSpPr>
          <a:xfrm>
            <a:off x="1046100" y="2258087"/>
            <a:ext cx="7649969" cy="839802"/>
            <a:chOff x="1046100" y="2258087"/>
            <a:chExt cx="7649969" cy="839802"/>
          </a:xfrm>
        </p:grpSpPr>
        <p:sp>
          <p:nvSpPr>
            <p:cNvPr id="7" name="TextBox 7"/>
            <p:cNvSpPr txBox="1"/>
            <p:nvPr/>
          </p:nvSpPr>
          <p:spPr>
            <a:xfrm>
              <a:off x="1046100" y="2258087"/>
              <a:ext cx="7649969" cy="839802"/>
            </a:xfrm>
            <a:prstGeom prst="rect">
              <a:avLst/>
            </a:prstGeom>
            <a:noFill/>
            <a:ln>
              <a:noFill/>
            </a:ln>
          </p:spPr>
          <p:txBody>
            <a:bodyPr wrap="none" lIns="0" tIns="0" rIns="0" bIns="0" anchor="t" anchorCtr="0">
              <a:spAutoFit/>
            </a:bodyPr>
            <a:lstStyle/>
            <a:p>
              <a:pPr algn="l">
                <a:lnSpc>
                  <a:spcPts val="3225"/>
                </a:lnSpc>
              </a:pPr>
              <a:r>
                <a:rPr lang="zh-CN" sz="2200" dirty="0">
                  <a:solidFill>
                    <a:schemeClr val="accent5"/>
                  </a:solidFill>
                  <a:latin typeface="+mn-lt"/>
                  <a:ea typeface="+mn-ea"/>
                  <a:cs typeface="+mn-cs"/>
                </a:rPr>
                <a:t>发现新孩子v时，令parent[v]=u，并把childCount[u]加1。</a:t>
              </a:r>
              <a:br/>
              <a:r>
                <a:rPr lang="zh-CN" sz="2200" dirty="0">
                  <a:solidFill>
                    <a:schemeClr val="accent5"/>
                  </a:solidFill>
                  <a:latin typeface="+mn-lt"/>
                  <a:ea typeface="+mn-ea"/>
                  <a:cs typeface="+mn-cs"/>
                </a:rPr>
                <a:t>邻边全部处理完成后，退出u；此时low[u]已经确定。</a:t>
              </a:r>
            </a:p>
          </p:txBody>
        </p:sp>
      </p:grpSp>
      <p:sp>
        <p:nvSpPr>
          <p:cNvPr id="11" name="textbox-cut-code"/>
          <p:cNvSpPr/>
          <p:nvPr/>
        </p:nvSpPr>
        <p:spPr>
          <a:xfrm>
            <a:off x="1047750" y="3124200"/>
            <a:ext cx="10220325" cy="2381250"/>
          </a:xfrm>
          <a:prstGeom prst="roundRect">
            <a:avLst>
              <a:gd name="adj" fmla="val 4800"/>
            </a:avLst>
          </a:prstGeom>
          <a:solidFill>
            <a:schemeClr val="lt2"/>
          </a:solidFill>
          <a:ln>
            <a:noFill/>
          </a:ln>
        </p:spPr>
        <p:txBody>
          <a:bodyPr wrap="square" lIns="166422" tIns="75770" rIns="166422" bIns="-33477" anchor="t" anchorCtr="0">
            <a:noAutofit/>
          </a:bodyPr>
          <a:lstStyle/>
          <a:p>
            <a:pPr algn="l">
              <a:lnSpc>
                <a:spcPts val="2400"/>
              </a:lnSpc>
            </a:pPr>
            <a:r>
              <a:rPr lang="zh-CN" sz="1900" dirty="0">
                <a:solidFill>
                  <a:schemeClr val="accent5"/>
                </a:solidFill>
                <a:latin typeface="+mn-lt"/>
                <a:ea typeface="+mn-ea"/>
                <a:cs typeface="+mn-cs"/>
              </a:rPr>
              <a:t>call.pop_back(); int p=parent[u];</a:t>
            </a:r>
            <a:br/>
            <a:r>
              <a:rPr lang="zh-CN" sz="1900" dirty="0">
                <a:solidFill>
                  <a:schemeClr val="accent5"/>
                </a:solidFill>
                <a:latin typeface="+mn-lt"/>
                <a:ea typeface="+mn-ea"/>
                <a:cs typeface="+mn-cs"/>
              </a:rPr>
              <a:t>if(p==-1) {</a:t>
            </a:r>
            <a:br/>
            <a:r>
              <a:rPr lang="zh-CN" sz="1900" dirty="0">
                <a:solidFill>
                  <a:schemeClr val="accent5"/>
                </a:solidFill>
                <a:latin typeface="+mn-lt"/>
                <a:ea typeface="+mn-ea"/>
                <a:cs typeface="+mn-cs"/>
              </a:rPr>
              <a:t xml:space="preserve">    cut[u]=childCount[u]&gt;=2; // 根的单独判断</a:t>
            </a:r>
            <a:br/>
            <a:r>
              <a:rPr lang="zh-CN" sz="1900" dirty="0">
                <a:solidFill>
                  <a:schemeClr val="accent5"/>
                </a:solidFill>
                <a:latin typeface="+mn-lt"/>
                <a:ea typeface="+mn-ea"/>
                <a:cs typeface="+mn-cs"/>
              </a:rPr>
              <a:t xml:space="preserve">    pending.pop_back(); continue;</a:t>
            </a:r>
            <a:br/>
            <a:r>
              <a:rPr lang="zh-CN" sz="1900" dirty="0">
                <a:solidFill>
                  <a:schemeClr val="accent5"/>
                </a:solidFill>
                <a:latin typeface="+mn-lt"/>
                <a:ea typeface="+mn-ea"/>
                <a:cs typeface="+mn-cs"/>
              </a:rPr>
              <a:t>}</a:t>
            </a:r>
            <a:br/>
            <a:r>
              <a:rPr lang="zh-CN" sz="1900" dirty="0">
                <a:solidFill>
                  <a:schemeClr val="accent5"/>
                </a:solidFill>
                <a:latin typeface="+mn-lt"/>
                <a:ea typeface="+mn-ea"/>
                <a:cs typeface="+mn-cs"/>
              </a:rPr>
              <a:t>low[p]=min(low[p],low[u]);</a:t>
            </a:r>
            <a:br/>
            <a:r>
              <a:rPr lang="zh-CN" sz="1900" dirty="0">
                <a:solidFill>
                  <a:schemeClr val="accent5"/>
                </a:solidFill>
                <a:latin typeface="+mn-lt"/>
                <a:ea typeface="+mn-ea"/>
                <a:cs typeface="+mn-cs"/>
              </a:rPr>
              <a:t>if(low[u]&gt;=dfn[p] &amp;&amp; parent[p]!=-1) cut[p]=true;</a:t>
            </a:r>
          </a:p>
        </p:txBody>
      </p:sp>
      <p:grpSp>
        <p:nvGrpSpPr>
          <p:cNvPr id="13" name="Group 13"/>
          <p:cNvGrpSpPr/>
          <p:nvPr/>
        </p:nvGrpSpPr>
        <p:grpSpPr>
          <a:xfrm>
            <a:off x="1074675" y="5696612"/>
            <a:ext cx="10212450" cy="430227"/>
            <a:chOff x="1074675" y="5696612"/>
            <a:chExt cx="10212450" cy="430227"/>
          </a:xfrm>
        </p:grpSpPr>
        <p:sp>
          <p:nvSpPr>
            <p:cNvPr id="12" name="body-cut-output-cost"/>
            <p:cNvSpPr txBox="1"/>
            <p:nvPr/>
          </p:nvSpPr>
          <p:spPr>
            <a:xfrm>
              <a:off x="1074675" y="5696612"/>
              <a:ext cx="102124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最后统计true并按编号输出。遍历所有根，时间与空间均O(n+m)。</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3558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点双不是把所有顶点分成不相交的几组</a:t>
            </a:r>
          </a:p>
        </p:txBody>
      </p:sp>
      <p:grpSp>
        <p:nvGrpSpPr>
          <p:cNvPr id="8" name="Group 8"/>
          <p:cNvGrpSpPr/>
          <p:nvPr/>
        </p:nvGrpSpPr>
        <p:grpSpPr>
          <a:xfrm>
            <a:off x="1055625" y="2267612"/>
            <a:ext cx="10241025" cy="839802"/>
            <a:chOff x="1055625" y="2267612"/>
            <a:chExt cx="10241025" cy="839802"/>
          </a:xfrm>
        </p:grpSpPr>
        <p:sp>
          <p:nvSpPr>
            <p:cNvPr id="7" name="body-block-definition"/>
            <p:cNvSpPr txBox="1"/>
            <p:nvPr/>
          </p:nvSpPr>
          <p:spPr>
            <a:xfrm>
              <a:off x="1055625" y="2267612"/>
              <a:ext cx="1024102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点双是不能被其中一个点切开的极大块；本章把一条桥的两端</a:t>
              </a:r>
              <a:br/>
              <a:r>
                <a:rPr lang="zh-CN" sz="2200" dirty="0">
                  <a:solidFill>
                    <a:schemeClr val="accent5"/>
                  </a:solidFill>
                  <a:latin typeface="+mn-lt"/>
                  <a:ea typeface="+mn-ea"/>
                  <a:cs typeface="+mn-cs"/>
                </a:rPr>
                <a:t>也作为两点块。不同点双可以共享割点，但不能共享两个顶点。</a:t>
              </a:r>
            </a:p>
          </p:txBody>
        </p:sp>
      </p:grpSp>
      <p:grpSp>
        <p:nvGrpSpPr>
          <p:cNvPr id="17" name="Group 17"/>
          <p:cNvGrpSpPr/>
          <p:nvPr/>
        </p:nvGrpSpPr>
        <p:grpSpPr>
          <a:xfrm>
            <a:off x="1171575" y="3324225"/>
            <a:ext cx="4457700" cy="2259689"/>
            <a:chOff x="1171575" y="3324225"/>
            <a:chExt cx="4457700" cy="2259689"/>
          </a:xfrm>
        </p:grpSpPr>
        <p:sp>
          <p:nvSpPr>
            <p:cNvPr id="9" name="Ellipse 9"/>
            <p:cNvSpPr/>
            <p:nvPr/>
          </p:nvSpPr>
          <p:spPr>
            <a:xfrm>
              <a:off x="1171575" y="3324225"/>
              <a:ext cx="2876550" cy="1790700"/>
            </a:xfrm>
            <a:prstGeom prst="ellipse">
              <a:avLst/>
            </a:prstGeom>
            <a:noFill/>
            <a:ln w="28575">
              <a:solidFill>
                <a:schemeClr val="accent3"/>
              </a:solidFill>
            </a:ln>
          </p:spPr>
        </p:sp>
        <p:sp>
          <p:nvSpPr>
            <p:cNvPr id="10" name="Ellipse 10"/>
            <p:cNvSpPr/>
            <p:nvPr/>
          </p:nvSpPr>
          <p:spPr>
            <a:xfrm>
              <a:off x="2752725" y="3324225"/>
              <a:ext cx="2876550" cy="1790700"/>
            </a:xfrm>
            <a:prstGeom prst="ellipse">
              <a:avLst/>
            </a:prstGeom>
            <a:noFill/>
            <a:ln w="28575">
              <a:solidFill>
                <a:schemeClr val="accent2"/>
              </a:solidFill>
            </a:ln>
          </p:spPr>
        </p:sp>
        <p:sp>
          <p:nvSpPr>
            <p:cNvPr id="11" name="TextBox 11"/>
            <p:cNvSpPr txBox="1"/>
            <p:nvPr/>
          </p:nvSpPr>
          <p:spPr>
            <a:xfrm>
              <a:off x="1750950" y="3639212"/>
              <a:ext cx="490624"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块A</a:t>
              </a:r>
            </a:p>
          </p:txBody>
        </p:sp>
        <p:sp>
          <p:nvSpPr>
            <p:cNvPr id="12" name="TextBox 12"/>
            <p:cNvSpPr txBox="1"/>
            <p:nvPr/>
          </p:nvSpPr>
          <p:spPr>
            <a:xfrm>
              <a:off x="4465575" y="3639212"/>
              <a:ext cx="490624" cy="430227"/>
            </a:xfrm>
            <a:prstGeom prst="rect">
              <a:avLst/>
            </a:prstGeom>
            <a:noFill/>
            <a:ln>
              <a:noFill/>
            </a:ln>
          </p:spPr>
          <p:txBody>
            <a:bodyPr wrap="none" lIns="0" tIns="0" rIns="0" bIns="0" anchor="t" anchorCtr="0">
              <a:spAutoFit/>
            </a:bodyPr>
            <a:lstStyle/>
            <a:p>
              <a:pPr algn="l"/>
              <a:r>
                <a:rPr lang="zh-CN" sz="2200" b="1" dirty="0">
                  <a:solidFill>
                    <a:schemeClr val="accent5"/>
                  </a:solidFill>
                  <a:latin typeface="+mn-lt"/>
                  <a:ea typeface="+mn-ea"/>
                  <a:cs typeface="+mn-cs"/>
                </a:rPr>
                <a:t>块B</a:t>
              </a:r>
            </a:p>
          </p:txBody>
        </p:sp>
        <p:sp>
          <p:nvSpPr>
            <p:cNvPr id="13" name="TextBox 13"/>
            <p:cNvSpPr txBox="1"/>
            <p:nvPr/>
          </p:nvSpPr>
          <p:spPr>
            <a:xfrm>
              <a:off x="1646175" y="4220237"/>
              <a:ext cx="644294"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1，2</a:t>
              </a:r>
            </a:p>
          </p:txBody>
        </p:sp>
        <p:sp>
          <p:nvSpPr>
            <p:cNvPr id="14" name="TextBox 14"/>
            <p:cNvSpPr txBox="1"/>
            <p:nvPr/>
          </p:nvSpPr>
          <p:spPr>
            <a:xfrm>
              <a:off x="3236850" y="4220237"/>
              <a:ext cx="185240"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3</a:t>
              </a:r>
            </a:p>
          </p:txBody>
        </p:sp>
        <p:sp>
          <p:nvSpPr>
            <p:cNvPr id="15" name="TextBox 15"/>
            <p:cNvSpPr txBox="1"/>
            <p:nvPr/>
          </p:nvSpPr>
          <p:spPr>
            <a:xfrm>
              <a:off x="4313175" y="4220237"/>
              <a:ext cx="644294"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4，5</a:t>
              </a:r>
            </a:p>
          </p:txBody>
        </p:sp>
        <p:sp>
          <p:nvSpPr>
            <p:cNvPr id="16" name="TextBox 16"/>
            <p:cNvSpPr txBox="1"/>
            <p:nvPr/>
          </p:nvSpPr>
          <p:spPr>
            <a:xfrm>
              <a:off x="1798575" y="5153687"/>
              <a:ext cx="3739208"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3属于两个块，仍是同一个点</a:t>
              </a:r>
            </a:p>
          </p:txBody>
        </p:sp>
      </p:grpSp>
      <p:grpSp>
        <p:nvGrpSpPr>
          <p:cNvPr id="19" name="Group 19"/>
          <p:cNvGrpSpPr/>
          <p:nvPr/>
        </p:nvGrpSpPr>
        <p:grpSpPr>
          <a:xfrm>
            <a:off x="6189600" y="3258212"/>
            <a:ext cx="5107050" cy="2259027"/>
            <a:chOff x="6189600" y="3258212"/>
            <a:chExt cx="5107050" cy="2259027"/>
          </a:xfrm>
        </p:grpSpPr>
        <p:sp>
          <p:nvSpPr>
            <p:cNvPr id="18" name="body-block-stack-extraction"/>
            <p:cNvSpPr txBox="1"/>
            <p:nvPr/>
          </p:nvSpPr>
          <p:spPr>
            <a:xfrm>
              <a:off x="6189600" y="3258212"/>
              <a:ext cx="5107050" cy="2259027"/>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pending保存暂未完整分块的点。</a:t>
              </a:r>
              <a:br/>
              <a:r>
                <a:rPr lang="zh-CN" sz="2200" dirty="0">
                  <a:solidFill>
                    <a:schemeClr val="accent5"/>
                  </a:solidFill>
                  <a:latin typeface="+mn-lt"/>
                  <a:ea typeface="+mn-ea"/>
                  <a:cs typeface="+mn-cs"/>
                </a:rPr>
                <a:t>当孩子v满足low[v]≥dfn[u]：</a:t>
              </a:r>
              <a:br/>
              <a:r>
                <a:rPr lang="zh-CN" sz="2200" dirty="0">
                  <a:solidFill>
                    <a:schemeClr val="accent5"/>
                  </a:solidFill>
                  <a:latin typeface="+mn-lt"/>
                  <a:ea typeface="+mn-ea"/>
                  <a:cs typeface="+mn-cs"/>
                </a:rPr>
                <a:t>弹到v为止，另把u加入新块。</a:t>
              </a:r>
              <a:br/>
              <a:r>
                <a:rPr lang="zh-CN" sz="2200" dirty="0">
                  <a:solidFill>
                    <a:schemeClr val="accent5"/>
                  </a:solidFill>
                  <a:latin typeface="+mn-lt"/>
                  <a:ea typeface="+mn-ea"/>
                  <a:cs typeface="+mn-cs"/>
                </a:rPr>
                <a:t>u留在栈内，参与其他点双。</a:t>
              </a:r>
              <a:br/>
              <a:r>
                <a:rPr lang="zh-CN" sz="2200" dirty="0">
                  <a:solidFill>
                    <a:schemeClr val="accent5"/>
                  </a:solidFill>
                  <a:latin typeface="+mn-lt"/>
                  <a:ea typeface="+mn-ea"/>
                  <a:cs typeface="+mn-cs"/>
                </a:rPr>
                <a:t>这一步与割点判定同时完成。</a:t>
              </a:r>
            </a:p>
          </p:txBody>
        </p:sp>
      </p:grpSp>
      <p:grpSp>
        <p:nvGrpSpPr>
          <p:cNvPr id="21" name="Group 21"/>
          <p:cNvGrpSpPr/>
          <p:nvPr/>
        </p:nvGrpSpPr>
        <p:grpSpPr>
          <a:xfrm>
            <a:off x="1074675" y="5734712"/>
            <a:ext cx="10212450" cy="430227"/>
            <a:chOff x="1074675" y="5734712"/>
            <a:chExt cx="10212450" cy="430227"/>
          </a:xfrm>
        </p:grpSpPr>
        <p:sp>
          <p:nvSpPr>
            <p:cNvPr id="20" name="body-block-isolated-boundary"/>
            <p:cNvSpPr txBox="1"/>
            <p:nvPr/>
          </p:nvSpPr>
          <p:spPr>
            <a:xfrm>
              <a:off x="1074675" y="5734712"/>
              <a:ext cx="10212450" cy="430227"/>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孤立点单独保留。割点可以同时属于多个点双，不能只归给一个块。</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3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圆点保留原点，方点代表一个点双</a:t>
            </a:r>
          </a:p>
        </p:txBody>
      </p:sp>
      <p:grpSp>
        <p:nvGrpSpPr>
          <p:cNvPr id="8" name="Group 8"/>
          <p:cNvGrpSpPr/>
          <p:nvPr/>
        </p:nvGrpSpPr>
        <p:grpSpPr>
          <a:xfrm>
            <a:off x="1055625" y="2267612"/>
            <a:ext cx="10231500" cy="839802"/>
            <a:chOff x="1055625" y="2267612"/>
            <a:chExt cx="10231500" cy="839802"/>
          </a:xfrm>
        </p:grpSpPr>
        <p:sp>
          <p:nvSpPr>
            <p:cNvPr id="7" name="body-block-tree-definition"/>
            <p:cNvSpPr txBox="1"/>
            <p:nvPr/>
          </p:nvSpPr>
          <p:spPr>
            <a:xfrm>
              <a:off x="1055625" y="2267612"/>
              <a:ext cx="102315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原点属于哪个点双，就在圆点与该方点之间连边。</a:t>
              </a:r>
              <a:br/>
              <a:r>
                <a:rPr lang="zh-CN" sz="2200" dirty="0">
                  <a:solidFill>
                    <a:schemeClr val="accent5"/>
                  </a:solidFill>
                  <a:latin typeface="+mn-lt"/>
                  <a:ea typeface="+mn-ea"/>
                  <a:cs typeface="+mn-cs"/>
                </a:rPr>
                <a:t>例如：A={1,2,3}，B={3,4,5}，公共接口3连接两个方点。</a:t>
              </a:r>
            </a:p>
          </p:txBody>
        </p:sp>
      </p:grpSp>
      <p:grpSp>
        <p:nvGrpSpPr>
          <p:cNvPr id="26" name="Group 26"/>
          <p:cNvGrpSpPr/>
          <p:nvPr/>
        </p:nvGrpSpPr>
        <p:grpSpPr>
          <a:xfrm>
            <a:off x="1457325" y="3362325"/>
            <a:ext cx="9058275" cy="1821539"/>
            <a:chOff x="1457325" y="3362325"/>
            <a:chExt cx="9058275" cy="1821539"/>
          </a:xfrm>
        </p:grpSpPr>
        <p:sp>
          <p:nvSpPr>
            <p:cNvPr id="9" name="Line 9"/>
            <p:cNvSpPr/>
            <p:nvPr/>
          </p:nvSpPr>
          <p:spPr>
            <a:xfrm>
              <a:off x="1952625" y="3638550"/>
              <a:ext cx="8048625" cy="9525"/>
            </a:xfrm>
            <a:custGeom>
              <a:avLst/>
              <a:gdLst/>
              <a:ahLst/>
              <a:cxnLst/>
              <a:rect l="l" t="t" r="r" b="b"/>
              <a:pathLst>
                <a:path w="8048625" h="9525">
                  <a:moveTo>
                    <a:pt x="0" y="0"/>
                  </a:moveTo>
                  <a:lnTo>
                    <a:pt x="8048625" y="0"/>
                  </a:lnTo>
                </a:path>
              </a:pathLst>
            </a:custGeom>
            <a:noFill/>
            <a:ln w="38100">
              <a:solidFill>
                <a:schemeClr val="accent3"/>
              </a:solidFill>
            </a:ln>
          </p:spPr>
        </p:sp>
        <p:sp>
          <p:nvSpPr>
            <p:cNvPr id="10" name="Line 10"/>
            <p:cNvSpPr/>
            <p:nvPr/>
          </p:nvSpPr>
          <p:spPr>
            <a:xfrm>
              <a:off x="3971925" y="3914775"/>
              <a:ext cx="9525" cy="723900"/>
            </a:xfrm>
            <a:custGeom>
              <a:avLst/>
              <a:gdLst/>
              <a:ahLst/>
              <a:cxnLst/>
              <a:rect l="l" t="t" r="r" b="b"/>
              <a:pathLst>
                <a:path w="9525" h="723900">
                  <a:moveTo>
                    <a:pt x="0" y="0"/>
                  </a:moveTo>
                  <a:lnTo>
                    <a:pt x="0" y="723900"/>
                  </a:lnTo>
                </a:path>
              </a:pathLst>
            </a:custGeom>
            <a:noFill/>
            <a:ln w="38100">
              <a:solidFill>
                <a:schemeClr val="accent3"/>
              </a:solidFill>
            </a:ln>
          </p:spPr>
        </p:sp>
        <p:sp>
          <p:nvSpPr>
            <p:cNvPr id="11" name="Line 11"/>
            <p:cNvSpPr/>
            <p:nvPr/>
          </p:nvSpPr>
          <p:spPr>
            <a:xfrm>
              <a:off x="7991475" y="3914775"/>
              <a:ext cx="9525" cy="723900"/>
            </a:xfrm>
            <a:custGeom>
              <a:avLst/>
              <a:gdLst/>
              <a:ahLst/>
              <a:cxnLst/>
              <a:rect l="l" t="t" r="r" b="b"/>
              <a:pathLst>
                <a:path w="9525" h="723900">
                  <a:moveTo>
                    <a:pt x="0" y="0"/>
                  </a:moveTo>
                  <a:lnTo>
                    <a:pt x="0" y="723900"/>
                  </a:lnTo>
                </a:path>
              </a:pathLst>
            </a:custGeom>
            <a:noFill/>
            <a:ln w="38100">
              <a:solidFill>
                <a:schemeClr val="accent3"/>
              </a:solidFill>
            </a:ln>
          </p:spPr>
        </p:sp>
        <p:sp>
          <p:nvSpPr>
            <p:cNvPr id="12" name="Ellipse 12"/>
            <p:cNvSpPr/>
            <p:nvPr/>
          </p:nvSpPr>
          <p:spPr>
            <a:xfrm>
              <a:off x="1457325" y="3381375"/>
              <a:ext cx="514350" cy="514350"/>
            </a:xfrm>
            <a:prstGeom prst="ellipse">
              <a:avLst/>
            </a:prstGeom>
            <a:solidFill>
              <a:schemeClr val="lt1"/>
            </a:solidFill>
            <a:ln w="28575">
              <a:solidFill>
                <a:schemeClr val="accent3"/>
              </a:solidFill>
            </a:ln>
          </p:spPr>
        </p:sp>
        <p:sp>
          <p:nvSpPr>
            <p:cNvPr id="13" name="Rectangle 13"/>
            <p:cNvSpPr/>
            <p:nvPr/>
          </p:nvSpPr>
          <p:spPr>
            <a:xfrm>
              <a:off x="3705225" y="3371850"/>
              <a:ext cx="533400" cy="533400"/>
            </a:xfrm>
            <a:prstGeom prst="rect">
              <a:avLst/>
            </a:prstGeom>
            <a:solidFill>
              <a:schemeClr val="lt2"/>
            </a:solidFill>
            <a:ln w="28575">
              <a:solidFill>
                <a:schemeClr val="accent3"/>
              </a:solidFill>
            </a:ln>
          </p:spPr>
        </p:sp>
        <p:sp>
          <p:nvSpPr>
            <p:cNvPr id="14" name="Ellipse 14"/>
            <p:cNvSpPr/>
            <p:nvPr/>
          </p:nvSpPr>
          <p:spPr>
            <a:xfrm>
              <a:off x="5715000" y="3362325"/>
              <a:ext cx="552450" cy="552450"/>
            </a:xfrm>
            <a:prstGeom prst="ellipse">
              <a:avLst/>
            </a:prstGeom>
            <a:solidFill>
              <a:schemeClr val="accent2"/>
            </a:solidFill>
            <a:ln>
              <a:noFill/>
            </a:ln>
          </p:spPr>
        </p:sp>
        <p:sp>
          <p:nvSpPr>
            <p:cNvPr id="15" name="Rectangle 15"/>
            <p:cNvSpPr/>
            <p:nvPr/>
          </p:nvSpPr>
          <p:spPr>
            <a:xfrm>
              <a:off x="7724775" y="3371850"/>
              <a:ext cx="533400" cy="533400"/>
            </a:xfrm>
            <a:prstGeom prst="rect">
              <a:avLst/>
            </a:prstGeom>
            <a:solidFill>
              <a:schemeClr val="lt2"/>
            </a:solidFill>
            <a:ln w="28575">
              <a:solidFill>
                <a:schemeClr val="accent3"/>
              </a:solidFill>
            </a:ln>
          </p:spPr>
        </p:sp>
        <p:sp>
          <p:nvSpPr>
            <p:cNvPr id="16" name="Ellipse 16"/>
            <p:cNvSpPr/>
            <p:nvPr/>
          </p:nvSpPr>
          <p:spPr>
            <a:xfrm>
              <a:off x="10001250" y="3381375"/>
              <a:ext cx="514350" cy="514350"/>
            </a:xfrm>
            <a:prstGeom prst="ellipse">
              <a:avLst/>
            </a:prstGeom>
            <a:solidFill>
              <a:schemeClr val="lt1"/>
            </a:solidFill>
            <a:ln w="28575">
              <a:solidFill>
                <a:schemeClr val="accent3"/>
              </a:solidFill>
            </a:ln>
          </p:spPr>
        </p:sp>
        <p:sp>
          <p:nvSpPr>
            <p:cNvPr id="17" name="Ellipse 17"/>
            <p:cNvSpPr/>
            <p:nvPr/>
          </p:nvSpPr>
          <p:spPr>
            <a:xfrm>
              <a:off x="3714750" y="4638675"/>
              <a:ext cx="514350" cy="514350"/>
            </a:xfrm>
            <a:prstGeom prst="ellipse">
              <a:avLst/>
            </a:prstGeom>
            <a:solidFill>
              <a:schemeClr val="lt1"/>
            </a:solidFill>
            <a:ln w="28575">
              <a:solidFill>
                <a:schemeClr val="accent3"/>
              </a:solidFill>
            </a:ln>
          </p:spPr>
        </p:sp>
        <p:sp>
          <p:nvSpPr>
            <p:cNvPr id="18" name="Ellipse 18"/>
            <p:cNvSpPr/>
            <p:nvPr/>
          </p:nvSpPr>
          <p:spPr>
            <a:xfrm>
              <a:off x="7734300" y="4638675"/>
              <a:ext cx="514350" cy="514350"/>
            </a:xfrm>
            <a:prstGeom prst="ellipse">
              <a:avLst/>
            </a:prstGeom>
            <a:solidFill>
              <a:schemeClr val="lt1"/>
            </a:solidFill>
            <a:ln w="28575">
              <a:solidFill>
                <a:schemeClr val="accent3"/>
              </a:solidFill>
            </a:ln>
          </p:spPr>
        </p:sp>
        <p:sp>
          <p:nvSpPr>
            <p:cNvPr id="19" name="TextBox 19"/>
            <p:cNvSpPr txBox="1"/>
            <p:nvPr/>
          </p:nvSpPr>
          <p:spPr>
            <a:xfrm>
              <a:off x="1621880" y="34963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0" name="TextBox 20"/>
            <p:cNvSpPr txBox="1"/>
            <p:nvPr/>
          </p:nvSpPr>
          <p:spPr>
            <a:xfrm>
              <a:off x="3874695" y="349633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21" name="TextBox 21"/>
            <p:cNvSpPr txBox="1"/>
            <p:nvPr/>
          </p:nvSpPr>
          <p:spPr>
            <a:xfrm>
              <a:off x="5898605" y="34963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2" name="TextBox 22"/>
            <p:cNvSpPr txBox="1"/>
            <p:nvPr/>
          </p:nvSpPr>
          <p:spPr>
            <a:xfrm>
              <a:off x="7894245" y="349633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23" name="TextBox 23"/>
            <p:cNvSpPr txBox="1"/>
            <p:nvPr/>
          </p:nvSpPr>
          <p:spPr>
            <a:xfrm>
              <a:off x="10165805" y="34963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5</a:t>
              </a:r>
            </a:p>
          </p:txBody>
        </p:sp>
        <p:sp>
          <p:nvSpPr>
            <p:cNvPr id="24" name="TextBox 24"/>
            <p:cNvSpPr txBox="1"/>
            <p:nvPr/>
          </p:nvSpPr>
          <p:spPr>
            <a:xfrm>
              <a:off x="3879305" y="47536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5" name="TextBox 25"/>
            <p:cNvSpPr txBox="1"/>
            <p:nvPr/>
          </p:nvSpPr>
          <p:spPr>
            <a:xfrm>
              <a:off x="7898855" y="47536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grpSp>
      <p:grpSp>
        <p:nvGrpSpPr>
          <p:cNvPr id="28" name="Group 28"/>
          <p:cNvGrpSpPr/>
          <p:nvPr/>
        </p:nvGrpSpPr>
        <p:grpSpPr>
          <a:xfrm>
            <a:off x="1074675" y="5429912"/>
            <a:ext cx="10212450" cy="820752"/>
            <a:chOff x="1074675" y="5429912"/>
            <a:chExt cx="10212450" cy="820752"/>
          </a:xfrm>
        </p:grpSpPr>
        <p:sp>
          <p:nvSpPr>
            <p:cNvPr id="27" name="body-block-tree-properties"/>
            <p:cNvSpPr txBox="1"/>
            <p:nvPr/>
          </p:nvSpPr>
          <p:spPr>
            <a:xfrm>
              <a:off x="1074675" y="5429912"/>
              <a:ext cx="10212450" cy="820752"/>
            </a:xfrm>
            <a:prstGeom prst="rect">
              <a:avLst/>
            </a:prstGeom>
            <a:noFill/>
            <a:ln>
              <a:noFill/>
            </a:ln>
          </p:spPr>
          <p:txBody>
            <a:bodyPr wrap="square" lIns="0" tIns="0" rIns="0" bIns="0" anchor="t" anchorCtr="0">
              <a:noAutofit/>
            </a:bodyPr>
            <a:lstStyle/>
            <a:p>
              <a:pPr algn="l">
                <a:lnSpc>
                  <a:spcPts val="3075"/>
                </a:lnSpc>
              </a:pPr>
              <a:r>
                <a:rPr lang="zh-CN" sz="2200" dirty="0">
                  <a:solidFill>
                    <a:schemeClr val="accent5"/>
                  </a:solidFill>
                  <a:latin typeface="+mn-lt"/>
                  <a:ea typeface="+mn-ea"/>
                  <a:cs typeface="+mn-cs"/>
                </a:rPr>
                <a:t>如果关联图有环，环上的块就可合成更大的点双，与极大性矛盾。</a:t>
              </a:r>
              <a:br/>
              <a:r>
                <a:rPr lang="zh-CN" sz="2200" dirty="0">
                  <a:solidFill>
                    <a:schemeClr val="accent5"/>
                  </a:solidFill>
                  <a:latin typeface="+mn-lt"/>
                  <a:ea typeface="+mn-ea"/>
                  <a:cs typeface="+mn-cs"/>
                </a:rPr>
                <a:t>连通原图得到圆方树；不连通原图得到圆方森林，孤立圆点保留。</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96813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例4：切换点c能否在某条简单路径上</a:t>
            </a:r>
          </a:p>
        </p:txBody>
      </p:sp>
      <p:grpSp>
        <p:nvGrpSpPr>
          <p:cNvPr id="8" name="Group 8"/>
          <p:cNvGrpSpPr/>
          <p:nvPr/>
        </p:nvGrpSpPr>
        <p:grpSpPr>
          <a:xfrm>
            <a:off x="1036575" y="2277137"/>
            <a:ext cx="10250550" cy="1268427"/>
            <a:chOff x="1036575" y="2277137"/>
            <a:chExt cx="10250550" cy="1268427"/>
          </a:xfrm>
        </p:grpSpPr>
        <p:sp>
          <p:nvSpPr>
            <p:cNvPr id="7" name="body-triathlon-task"/>
            <p:cNvSpPr txBox="1"/>
            <p:nvPr/>
          </p:nvSpPr>
          <p:spPr>
            <a:xfrm>
              <a:off x="1036575" y="2277137"/>
              <a:ext cx="10250550"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铁人两项 · J1204 / P4630：统计有序互异三元组(s,c,f)。</a:t>
              </a:r>
              <a:br/>
              <a:r>
                <a:rPr lang="zh-CN" sz="2200" dirty="0">
                  <a:solidFill>
                    <a:schemeClr val="accent5"/>
                  </a:solidFill>
                  <a:latin typeface="+mn-lt"/>
                  <a:ea typeface="+mn-ea"/>
                  <a:cs typeface="+mn-cs"/>
                </a:rPr>
                <a:t>要求存在一条从s到f、经过c且不重复顶点的简单路径。</a:t>
              </a:r>
              <a:br/>
              <a:r>
                <a:rPr lang="zh-CN" sz="2200" dirty="0">
                  <a:solidFill>
                    <a:schemeClr val="accent5"/>
                  </a:solidFill>
                  <a:latin typeface="+mn-lt"/>
                  <a:ea typeface="+mn-ea"/>
                  <a:cs typeface="+mn-cs"/>
                </a:rPr>
                <a:t>n≤100000，m≤200000；枚举每一对端点已经太慢。</a:t>
              </a:r>
            </a:p>
          </p:txBody>
        </p:sp>
      </p:grpSp>
      <p:grpSp>
        <p:nvGrpSpPr>
          <p:cNvPr id="19" name="Group 19"/>
          <p:cNvGrpSpPr/>
          <p:nvPr/>
        </p:nvGrpSpPr>
        <p:grpSpPr>
          <a:xfrm>
            <a:off x="1169925" y="3543962"/>
            <a:ext cx="3897375" cy="1868502"/>
            <a:chOff x="1169925" y="3543962"/>
            <a:chExt cx="3897375" cy="1868502"/>
          </a:xfrm>
        </p:grpSpPr>
        <p:sp>
          <p:nvSpPr>
            <p:cNvPr id="9" name="Line 9"/>
            <p:cNvSpPr/>
            <p:nvPr/>
          </p:nvSpPr>
          <p:spPr>
            <a:xfrm>
              <a:off x="1685925" y="4124325"/>
              <a:ext cx="3124200" cy="9525"/>
            </a:xfrm>
            <a:custGeom>
              <a:avLst/>
              <a:gdLst/>
              <a:ahLst/>
              <a:cxnLst/>
              <a:rect l="l" t="t" r="r" b="b"/>
              <a:pathLst>
                <a:path w="3124200" h="9525">
                  <a:moveTo>
                    <a:pt x="0" y="0"/>
                  </a:moveTo>
                  <a:lnTo>
                    <a:pt x="3124200" y="0"/>
                  </a:lnTo>
                </a:path>
              </a:pathLst>
            </a:custGeom>
            <a:noFill/>
            <a:ln w="38100">
              <a:solidFill>
                <a:srgbClr val="CCD7DD"/>
              </a:solidFill>
            </a:ln>
          </p:spPr>
        </p:sp>
        <p:sp>
          <p:nvSpPr>
            <p:cNvPr id="10" name="Line 10"/>
            <p:cNvSpPr/>
            <p:nvPr/>
          </p:nvSpPr>
          <p:spPr>
            <a:xfrm>
              <a:off x="1685925" y="4124325"/>
              <a:ext cx="1581150" cy="1000125"/>
            </a:xfrm>
            <a:custGeom>
              <a:avLst/>
              <a:gdLst/>
              <a:ahLst/>
              <a:cxnLst/>
              <a:rect l="l" t="t" r="r" b="b"/>
              <a:pathLst>
                <a:path w="1581150" h="1000125">
                  <a:moveTo>
                    <a:pt x="0" y="0"/>
                  </a:moveTo>
                  <a:lnTo>
                    <a:pt x="1581150" y="1000125"/>
                  </a:lnTo>
                </a:path>
              </a:pathLst>
            </a:custGeom>
            <a:noFill/>
            <a:ln w="47625">
              <a:solidFill>
                <a:schemeClr val="accent2"/>
              </a:solidFill>
            </a:ln>
          </p:spPr>
        </p:sp>
        <p:sp>
          <p:nvSpPr>
            <p:cNvPr id="11" name="Line 11"/>
            <p:cNvSpPr/>
            <p:nvPr/>
          </p:nvSpPr>
          <p:spPr>
            <a:xfrm>
              <a:off x="3267075" y="4124325"/>
              <a:ext cx="1543050" cy="1000125"/>
            </a:xfrm>
            <a:custGeom>
              <a:avLst/>
              <a:gdLst/>
              <a:ahLst/>
              <a:cxnLst/>
              <a:rect l="l" t="t" r="r" b="b"/>
              <a:pathLst>
                <a:path w="1543050" h="1000125">
                  <a:moveTo>
                    <a:pt x="0" y="1000125"/>
                  </a:moveTo>
                  <a:lnTo>
                    <a:pt x="1543050" y="0"/>
                  </a:lnTo>
                </a:path>
              </a:pathLst>
            </a:custGeom>
            <a:noFill/>
            <a:ln w="47625">
              <a:solidFill>
                <a:schemeClr val="accent2"/>
              </a:solidFill>
            </a:ln>
          </p:spPr>
        </p:sp>
        <p:sp>
          <p:nvSpPr>
            <p:cNvPr id="12" name="Ellipse 12"/>
            <p:cNvSpPr/>
            <p:nvPr/>
          </p:nvSpPr>
          <p:spPr>
            <a:xfrm>
              <a:off x="1428750" y="3867150"/>
              <a:ext cx="514350" cy="514350"/>
            </a:xfrm>
            <a:prstGeom prst="ellipse">
              <a:avLst/>
            </a:prstGeom>
            <a:solidFill>
              <a:schemeClr val="lt1"/>
            </a:solidFill>
            <a:ln w="28575">
              <a:solidFill>
                <a:schemeClr val="accent3"/>
              </a:solidFill>
            </a:ln>
          </p:spPr>
        </p:sp>
        <p:sp>
          <p:nvSpPr>
            <p:cNvPr id="13" name="Ellipse 13"/>
            <p:cNvSpPr/>
            <p:nvPr/>
          </p:nvSpPr>
          <p:spPr>
            <a:xfrm>
              <a:off x="4552950" y="3867150"/>
              <a:ext cx="514350" cy="514350"/>
            </a:xfrm>
            <a:prstGeom prst="ellipse">
              <a:avLst/>
            </a:prstGeom>
            <a:solidFill>
              <a:schemeClr val="lt1"/>
            </a:solidFill>
            <a:ln w="28575">
              <a:solidFill>
                <a:schemeClr val="accent3"/>
              </a:solidFill>
            </a:ln>
          </p:spPr>
        </p:sp>
        <p:sp>
          <p:nvSpPr>
            <p:cNvPr id="14" name="Ellipse 14"/>
            <p:cNvSpPr/>
            <p:nvPr/>
          </p:nvSpPr>
          <p:spPr>
            <a:xfrm>
              <a:off x="3009900" y="4867275"/>
              <a:ext cx="514350" cy="514350"/>
            </a:xfrm>
            <a:prstGeom prst="ellipse">
              <a:avLst/>
            </a:prstGeom>
            <a:solidFill>
              <a:schemeClr val="lt1"/>
            </a:solidFill>
            <a:ln w="28575">
              <a:solidFill>
                <a:schemeClr val="accent3"/>
              </a:solidFill>
            </a:ln>
          </p:spPr>
        </p:sp>
        <p:sp>
          <p:nvSpPr>
            <p:cNvPr id="15" name="TextBox 15"/>
            <p:cNvSpPr txBox="1"/>
            <p:nvPr/>
          </p:nvSpPr>
          <p:spPr>
            <a:xfrm>
              <a:off x="1593305" y="39821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6" name="TextBox 16"/>
            <p:cNvSpPr txBox="1"/>
            <p:nvPr/>
          </p:nvSpPr>
          <p:spPr>
            <a:xfrm>
              <a:off x="4717505" y="39821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7" name="TextBox 17"/>
            <p:cNvSpPr txBox="1"/>
            <p:nvPr/>
          </p:nvSpPr>
          <p:spPr>
            <a:xfrm>
              <a:off x="3174455" y="49822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18" name="TextBox 18"/>
            <p:cNvSpPr txBox="1"/>
            <p:nvPr/>
          </p:nvSpPr>
          <p:spPr>
            <a:xfrm>
              <a:off x="1169925" y="3543962"/>
              <a:ext cx="2391661"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例如：一个三角形</a:t>
              </a:r>
            </a:p>
          </p:txBody>
        </p:sp>
      </p:grpSp>
      <p:grpSp>
        <p:nvGrpSpPr>
          <p:cNvPr id="21" name="Group 21"/>
          <p:cNvGrpSpPr/>
          <p:nvPr/>
        </p:nvGrpSpPr>
        <p:grpSpPr>
          <a:xfrm>
            <a:off x="5922900" y="3658262"/>
            <a:ext cx="5373750" cy="1504288"/>
            <a:chOff x="5922900" y="3658262"/>
            <a:chExt cx="5373750" cy="1504288"/>
          </a:xfrm>
        </p:grpSpPr>
        <p:sp>
          <p:nvSpPr>
            <p:cNvPr id="20" name="body-triathlon-example-answer"/>
            <p:cNvSpPr txBox="1"/>
            <p:nvPr/>
          </p:nvSpPr>
          <p:spPr>
            <a:xfrm>
              <a:off x="5922900" y="3658262"/>
              <a:ext cx="5373750" cy="1504288"/>
            </a:xfrm>
            <a:prstGeom prst="rect">
              <a:avLst/>
            </a:prstGeom>
            <a:noFill/>
            <a:ln>
              <a:noFill/>
            </a:ln>
          </p:spPr>
          <p:txBody>
            <a:bodyPr wrap="square" lIns="0" tIns="0" rIns="0" bIns="0" anchor="t" anchorCtr="0">
              <a:noAutofit/>
            </a:bodyPr>
            <a:lstStyle/>
            <a:p>
              <a:pPr algn="l">
                <a:lnSpc>
                  <a:spcPts val="3675"/>
                </a:lnSpc>
              </a:pPr>
              <a:r>
                <a:rPr lang="zh-CN" sz="2200" dirty="0">
                  <a:solidFill>
                    <a:schemeClr val="accent5"/>
                  </a:solidFill>
                  <a:latin typeface="+mn-lt"/>
                  <a:ea typeface="+mn-ea"/>
                  <a:cs typeface="+mn-cs"/>
                </a:rPr>
                <a:t>固定s=1，f=2，选择c=3。</a:t>
              </a:r>
              <a:br/>
              <a:r>
                <a:rPr lang="zh-CN" sz="2200" dirty="0">
                  <a:solidFill>
                    <a:schemeClr val="accent5"/>
                  </a:solidFill>
                  <a:latin typeface="+mn-lt"/>
                  <a:ea typeface="+mn-ea"/>
                  <a:cs typeface="+mn-cs"/>
                </a:rPr>
                <a:t>虽然有直达边1—2，</a:t>
              </a:r>
              <a:br/>
              <a:r>
                <a:rPr lang="zh-CN" sz="2200" dirty="0">
                  <a:solidFill>
                    <a:schemeClr val="accent5"/>
                  </a:solidFill>
                  <a:latin typeface="+mn-lt"/>
                  <a:ea typeface="+mn-ea"/>
                  <a:cs typeface="+mn-cs"/>
                </a:rPr>
                <a:t>但1—3—2也是合法简单路径。</a:t>
              </a:r>
            </a:p>
          </p:txBody>
        </p:sp>
      </p:grpSp>
      <p:grpSp>
        <p:nvGrpSpPr>
          <p:cNvPr id="23" name="Group 23"/>
          <p:cNvGrpSpPr/>
          <p:nvPr/>
        </p:nvGrpSpPr>
        <p:grpSpPr>
          <a:xfrm>
            <a:off x="1084200" y="5706137"/>
            <a:ext cx="10202925" cy="430227"/>
            <a:chOff x="1084200" y="5706137"/>
            <a:chExt cx="10202925" cy="430227"/>
          </a:xfrm>
        </p:grpSpPr>
        <p:sp>
          <p:nvSpPr>
            <p:cNvPr id="22" name="body-triathlon-objective-distinction"/>
            <p:cNvSpPr txBox="1"/>
            <p:nvPr/>
          </p:nvSpPr>
          <p:spPr>
            <a:xfrm>
              <a:off x="1084200" y="5706137"/>
              <a:ext cx="10202925" cy="430227"/>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统计“可能经过的点”；最短路、必经点都不是这里的目标。</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53735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固定s和f，只看圆方树链经过的块</a:t>
            </a:r>
          </a:p>
        </p:txBody>
      </p:sp>
      <p:grpSp>
        <p:nvGrpSpPr>
          <p:cNvPr id="19" name="Group 19"/>
          <p:cNvGrpSpPr/>
          <p:nvPr/>
        </p:nvGrpSpPr>
        <p:grpSpPr>
          <a:xfrm>
            <a:off x="1084200" y="2296187"/>
            <a:ext cx="9736200" cy="963627"/>
            <a:chOff x="1084200" y="2296187"/>
            <a:chExt cx="9736200" cy="963627"/>
          </a:xfrm>
        </p:grpSpPr>
        <p:sp>
          <p:nvSpPr>
            <p:cNvPr id="7" name="Line 7"/>
            <p:cNvSpPr/>
            <p:nvPr/>
          </p:nvSpPr>
          <p:spPr>
            <a:xfrm>
              <a:off x="1666875" y="2971800"/>
              <a:ext cx="8905875" cy="9525"/>
            </a:xfrm>
            <a:custGeom>
              <a:avLst/>
              <a:gdLst/>
              <a:ahLst/>
              <a:cxnLst/>
              <a:rect l="l" t="t" r="r" b="b"/>
              <a:pathLst>
                <a:path w="8905875" h="9525">
                  <a:moveTo>
                    <a:pt x="0" y="0"/>
                  </a:moveTo>
                  <a:lnTo>
                    <a:pt x="8905875" y="0"/>
                  </a:lnTo>
                </a:path>
              </a:pathLst>
            </a:custGeom>
            <a:noFill/>
            <a:ln w="47625">
              <a:solidFill>
                <a:schemeClr val="accent2"/>
              </a:solidFill>
            </a:ln>
          </p:spPr>
        </p:sp>
        <p:sp>
          <p:nvSpPr>
            <p:cNvPr id="8" name="Ellipse 8"/>
            <p:cNvSpPr/>
            <p:nvPr/>
          </p:nvSpPr>
          <p:spPr>
            <a:xfrm>
              <a:off x="1419225" y="2724150"/>
              <a:ext cx="495300" cy="495300"/>
            </a:xfrm>
            <a:prstGeom prst="ellipse">
              <a:avLst/>
            </a:prstGeom>
            <a:solidFill>
              <a:schemeClr val="lt1"/>
            </a:solidFill>
            <a:ln w="28575">
              <a:solidFill>
                <a:schemeClr val="accent3"/>
              </a:solidFill>
            </a:ln>
          </p:spPr>
        </p:sp>
        <p:sp>
          <p:nvSpPr>
            <p:cNvPr id="9" name="Rectangle 9"/>
            <p:cNvSpPr/>
            <p:nvPr/>
          </p:nvSpPr>
          <p:spPr>
            <a:xfrm>
              <a:off x="3609975" y="2686050"/>
              <a:ext cx="571500" cy="571500"/>
            </a:xfrm>
            <a:prstGeom prst="rect">
              <a:avLst/>
            </a:prstGeom>
            <a:solidFill>
              <a:schemeClr val="lt2"/>
            </a:solidFill>
            <a:ln w="28575">
              <a:solidFill>
                <a:schemeClr val="accent3"/>
              </a:solidFill>
            </a:ln>
          </p:spPr>
        </p:sp>
        <p:sp>
          <p:nvSpPr>
            <p:cNvPr id="10" name="Ellipse 10"/>
            <p:cNvSpPr/>
            <p:nvPr/>
          </p:nvSpPr>
          <p:spPr>
            <a:xfrm>
              <a:off x="5848350" y="2724150"/>
              <a:ext cx="495300" cy="495300"/>
            </a:xfrm>
            <a:prstGeom prst="ellipse">
              <a:avLst/>
            </a:prstGeom>
            <a:solidFill>
              <a:schemeClr val="lt1"/>
            </a:solidFill>
            <a:ln w="28575">
              <a:solidFill>
                <a:schemeClr val="accent3"/>
              </a:solidFill>
            </a:ln>
          </p:spPr>
        </p:sp>
        <p:sp>
          <p:nvSpPr>
            <p:cNvPr id="11" name="Rectangle 11"/>
            <p:cNvSpPr/>
            <p:nvPr/>
          </p:nvSpPr>
          <p:spPr>
            <a:xfrm>
              <a:off x="8048625" y="2686050"/>
              <a:ext cx="571500" cy="571500"/>
            </a:xfrm>
            <a:prstGeom prst="rect">
              <a:avLst/>
            </a:prstGeom>
            <a:solidFill>
              <a:schemeClr val="lt2"/>
            </a:solidFill>
            <a:ln w="28575">
              <a:solidFill>
                <a:schemeClr val="accent3"/>
              </a:solidFill>
            </a:ln>
          </p:spPr>
        </p:sp>
        <p:sp>
          <p:nvSpPr>
            <p:cNvPr id="12" name="Ellipse 12"/>
            <p:cNvSpPr/>
            <p:nvPr/>
          </p:nvSpPr>
          <p:spPr>
            <a:xfrm>
              <a:off x="10325100" y="2724150"/>
              <a:ext cx="495300" cy="495300"/>
            </a:xfrm>
            <a:prstGeom prst="ellipse">
              <a:avLst/>
            </a:prstGeom>
            <a:solidFill>
              <a:schemeClr val="lt1"/>
            </a:solidFill>
            <a:ln w="28575">
              <a:solidFill>
                <a:schemeClr val="accent3"/>
              </a:solidFill>
            </a:ln>
          </p:spPr>
        </p:sp>
        <p:sp>
          <p:nvSpPr>
            <p:cNvPr id="13" name="TextBox 13"/>
            <p:cNvSpPr txBox="1"/>
            <p:nvPr/>
          </p:nvSpPr>
          <p:spPr>
            <a:xfrm>
              <a:off x="1574255" y="2829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s</a:t>
              </a:r>
            </a:p>
          </p:txBody>
        </p:sp>
        <p:sp>
          <p:nvSpPr>
            <p:cNvPr id="14" name="TextBox 14"/>
            <p:cNvSpPr txBox="1"/>
            <p:nvPr/>
          </p:nvSpPr>
          <p:spPr>
            <a:xfrm>
              <a:off x="3798495" y="28295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15" name="TextBox 15"/>
            <p:cNvSpPr txBox="1"/>
            <p:nvPr/>
          </p:nvSpPr>
          <p:spPr>
            <a:xfrm>
              <a:off x="6003380" y="2829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u</a:t>
              </a:r>
            </a:p>
          </p:txBody>
        </p:sp>
        <p:sp>
          <p:nvSpPr>
            <p:cNvPr id="16" name="TextBox 16"/>
            <p:cNvSpPr txBox="1"/>
            <p:nvPr/>
          </p:nvSpPr>
          <p:spPr>
            <a:xfrm>
              <a:off x="8237145" y="28295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17" name="TextBox 17"/>
            <p:cNvSpPr txBox="1"/>
            <p:nvPr/>
          </p:nvSpPr>
          <p:spPr>
            <a:xfrm>
              <a:off x="10480130" y="2829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f</a:t>
              </a:r>
            </a:p>
          </p:txBody>
        </p:sp>
        <p:sp>
          <p:nvSpPr>
            <p:cNvPr id="18" name="TextBox 18"/>
            <p:cNvSpPr txBox="1"/>
            <p:nvPr/>
          </p:nvSpPr>
          <p:spPr>
            <a:xfrm>
              <a:off x="1084200" y="2296187"/>
              <a:ext cx="2687825"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圆方树上的唯一路径</a:t>
              </a:r>
            </a:p>
          </p:txBody>
        </p:sp>
      </p:grpSp>
      <p:grpSp>
        <p:nvGrpSpPr>
          <p:cNvPr id="21" name="Group 21"/>
          <p:cNvGrpSpPr/>
          <p:nvPr/>
        </p:nvGrpSpPr>
        <p:grpSpPr>
          <a:xfrm>
            <a:off x="1065150" y="3763037"/>
            <a:ext cx="10221975" cy="858852"/>
            <a:chOff x="1065150" y="3763037"/>
            <a:chExt cx="10221975" cy="858852"/>
          </a:xfrm>
        </p:grpSpPr>
        <p:sp>
          <p:nvSpPr>
            <p:cNvPr id="20" name="body-inside-block-path"/>
            <p:cNvSpPr txBox="1"/>
            <p:nvPr/>
          </p:nvSpPr>
          <p:spPr>
            <a:xfrm>
              <a:off x="1065150" y="3763037"/>
              <a:ext cx="10221975" cy="858852"/>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链上块中的点可选：点双内第三点能以</a:t>
              </a:r>
              <a:r>
                <a:rPr lang="zh-CN" sz="2200" b="1" dirty="0">
                  <a:solidFill>
                    <a:schemeClr val="accent3"/>
                  </a:solidFill>
                  <a:latin typeface="+mn-lt"/>
                  <a:ea typeface="+mn-ea"/>
                  <a:cs typeface="+mn-cs"/>
                </a:rPr>
                <a:t>两条内部不相交的连接</a:t>
              </a:r>
              <a:r>
                <a:rPr lang="zh-CN" sz="2200" dirty="0">
                  <a:solidFill>
                    <a:schemeClr val="accent5"/>
                  </a:solidFill>
                  <a:latin typeface="+mn-lt"/>
                  <a:ea typeface="+mn-ea"/>
                  <a:cs typeface="+mn-cs"/>
                </a:rPr>
                <a:t>，</a:t>
              </a:r>
              <a:br/>
              <a:r>
                <a:rPr lang="zh-CN" sz="2200" dirty="0">
                  <a:solidFill>
                    <a:schemeClr val="accent5"/>
                  </a:solidFill>
                  <a:latin typeface="+mn-lt"/>
                  <a:ea typeface="+mn-ea"/>
                  <a:cs typeface="+mn-cs"/>
                </a:rPr>
                <a:t>分别到入口和出口。拼起来便是一条经过它的简单路径。</a:t>
              </a:r>
            </a:p>
          </p:txBody>
        </p:sp>
      </p:grpSp>
      <p:grpSp>
        <p:nvGrpSpPr>
          <p:cNvPr id="23" name="Group 23"/>
          <p:cNvGrpSpPr/>
          <p:nvPr/>
        </p:nvGrpSpPr>
        <p:grpSpPr>
          <a:xfrm>
            <a:off x="1065150" y="4839362"/>
            <a:ext cx="10221975" cy="858852"/>
            <a:chOff x="1065150" y="4839362"/>
            <a:chExt cx="10221975" cy="858852"/>
          </a:xfrm>
        </p:grpSpPr>
        <p:sp>
          <p:nvSpPr>
            <p:cNvPr id="22" name="body-outside-block-impossible"/>
            <p:cNvSpPr txBox="1"/>
            <p:nvPr/>
          </p:nvSpPr>
          <p:spPr>
            <a:xfrm>
              <a:off x="1065150" y="4839362"/>
              <a:ext cx="10221975" cy="858852"/>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链外块中的点不可选：进出该分支都要经过同一个割点u，</a:t>
              </a:r>
              <a:br/>
              <a:r>
                <a:rPr lang="zh-CN" sz="2200" dirty="0">
                  <a:solidFill>
                    <a:schemeClr val="accent5"/>
                  </a:solidFill>
                  <a:latin typeface="+mn-lt"/>
                  <a:ea typeface="+mn-ea"/>
                  <a:cs typeface="+mn-cs"/>
                </a:rPr>
                <a:t>会重复顶点u，违反简单路径的要求。</a:t>
              </a:r>
            </a:p>
          </p:txBody>
        </p:sp>
      </p:grpSp>
      <p:grpSp>
        <p:nvGrpSpPr>
          <p:cNvPr id="25" name="Group 25"/>
          <p:cNvGrpSpPr/>
          <p:nvPr/>
        </p:nvGrpSpPr>
        <p:grpSpPr>
          <a:xfrm>
            <a:off x="1074675" y="5772812"/>
            <a:ext cx="10202925" cy="430227"/>
            <a:chOff x="1074675" y="5772812"/>
            <a:chExt cx="10202925" cy="430227"/>
          </a:xfrm>
        </p:grpSpPr>
        <p:sp>
          <p:nvSpPr>
            <p:cNvPr id="24" name="body-union-minus-endpoints"/>
            <p:cNvSpPr txBox="1"/>
            <p:nvPr/>
          </p:nvSpPr>
          <p:spPr>
            <a:xfrm>
              <a:off x="1074675" y="5772812"/>
              <a:ext cx="10202925" cy="430227"/>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候选c = 链上方点包含的原点并集，扣掉端点s和f。</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5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457728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方点加块大小，圆点减1</a:t>
            </a:r>
          </a:p>
        </p:txBody>
      </p:sp>
      <p:grpSp>
        <p:nvGrpSpPr>
          <p:cNvPr id="24" name="Group 24"/>
          <p:cNvGrpSpPr/>
          <p:nvPr/>
        </p:nvGrpSpPr>
        <p:grpSpPr>
          <a:xfrm>
            <a:off x="1065150" y="2286662"/>
            <a:ext cx="9755250" cy="1935177"/>
            <a:chOff x="1065150" y="2286662"/>
            <a:chExt cx="9755250" cy="1935177"/>
          </a:xfrm>
        </p:grpSpPr>
        <p:sp>
          <p:nvSpPr>
            <p:cNvPr id="7" name="TextBox 7"/>
            <p:cNvSpPr txBox="1"/>
            <p:nvPr/>
          </p:nvSpPr>
          <p:spPr>
            <a:xfrm>
              <a:off x="1065150" y="2286662"/>
              <a:ext cx="6763154"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例如：A={1,2,3}，B={3,4,5}；固定s=1，f=5。</a:t>
              </a:r>
            </a:p>
          </p:txBody>
        </p:sp>
        <p:sp>
          <p:nvSpPr>
            <p:cNvPr id="8" name="Line 8"/>
            <p:cNvSpPr/>
            <p:nvPr/>
          </p:nvSpPr>
          <p:spPr>
            <a:xfrm>
              <a:off x="1666875" y="3295650"/>
              <a:ext cx="8905875" cy="9525"/>
            </a:xfrm>
            <a:custGeom>
              <a:avLst/>
              <a:gdLst/>
              <a:ahLst/>
              <a:cxnLst/>
              <a:rect l="l" t="t" r="r" b="b"/>
              <a:pathLst>
                <a:path w="8905875" h="9525">
                  <a:moveTo>
                    <a:pt x="0" y="0"/>
                  </a:moveTo>
                  <a:lnTo>
                    <a:pt x="8905875" y="0"/>
                  </a:lnTo>
                </a:path>
              </a:pathLst>
            </a:custGeom>
            <a:noFill/>
            <a:ln w="38100">
              <a:solidFill>
                <a:schemeClr val="accent3"/>
              </a:solidFill>
            </a:ln>
          </p:spPr>
        </p:sp>
        <p:sp>
          <p:nvSpPr>
            <p:cNvPr id="9" name="Ellipse 9"/>
            <p:cNvSpPr/>
            <p:nvPr/>
          </p:nvSpPr>
          <p:spPr>
            <a:xfrm>
              <a:off x="1419225" y="3048000"/>
              <a:ext cx="495300" cy="495300"/>
            </a:xfrm>
            <a:prstGeom prst="ellipse">
              <a:avLst/>
            </a:prstGeom>
            <a:solidFill>
              <a:schemeClr val="lt1"/>
            </a:solidFill>
            <a:ln w="28575">
              <a:solidFill>
                <a:schemeClr val="accent3"/>
              </a:solidFill>
            </a:ln>
          </p:spPr>
        </p:sp>
        <p:sp>
          <p:nvSpPr>
            <p:cNvPr id="10" name="Rectangle 10"/>
            <p:cNvSpPr/>
            <p:nvPr/>
          </p:nvSpPr>
          <p:spPr>
            <a:xfrm>
              <a:off x="3609975" y="3009900"/>
              <a:ext cx="571500" cy="571500"/>
            </a:xfrm>
            <a:prstGeom prst="rect">
              <a:avLst/>
            </a:prstGeom>
            <a:solidFill>
              <a:schemeClr val="lt2"/>
            </a:solidFill>
            <a:ln w="28575">
              <a:solidFill>
                <a:schemeClr val="accent3"/>
              </a:solidFill>
            </a:ln>
          </p:spPr>
        </p:sp>
        <p:sp>
          <p:nvSpPr>
            <p:cNvPr id="11" name="Ellipse 11"/>
            <p:cNvSpPr/>
            <p:nvPr/>
          </p:nvSpPr>
          <p:spPr>
            <a:xfrm>
              <a:off x="5848350" y="3048000"/>
              <a:ext cx="495300" cy="495300"/>
            </a:xfrm>
            <a:prstGeom prst="ellipse">
              <a:avLst/>
            </a:prstGeom>
            <a:solidFill>
              <a:schemeClr val="accent2"/>
            </a:solidFill>
            <a:ln>
              <a:noFill/>
            </a:ln>
          </p:spPr>
        </p:sp>
        <p:sp>
          <p:nvSpPr>
            <p:cNvPr id="12" name="Rectangle 12"/>
            <p:cNvSpPr/>
            <p:nvPr/>
          </p:nvSpPr>
          <p:spPr>
            <a:xfrm>
              <a:off x="8048625" y="3009900"/>
              <a:ext cx="571500" cy="571500"/>
            </a:xfrm>
            <a:prstGeom prst="rect">
              <a:avLst/>
            </a:prstGeom>
            <a:solidFill>
              <a:schemeClr val="lt2"/>
            </a:solidFill>
            <a:ln w="28575">
              <a:solidFill>
                <a:schemeClr val="accent3"/>
              </a:solidFill>
            </a:ln>
          </p:spPr>
        </p:sp>
        <p:sp>
          <p:nvSpPr>
            <p:cNvPr id="13" name="Ellipse 13"/>
            <p:cNvSpPr/>
            <p:nvPr/>
          </p:nvSpPr>
          <p:spPr>
            <a:xfrm>
              <a:off x="10325100" y="3048000"/>
              <a:ext cx="495300" cy="495300"/>
            </a:xfrm>
            <a:prstGeom prst="ellipse">
              <a:avLst/>
            </a:prstGeom>
            <a:solidFill>
              <a:schemeClr val="lt1"/>
            </a:solidFill>
            <a:ln w="28575">
              <a:solidFill>
                <a:schemeClr val="accent3"/>
              </a:solidFill>
            </a:ln>
          </p:spPr>
        </p:sp>
        <p:sp>
          <p:nvSpPr>
            <p:cNvPr id="14" name="TextBox 14"/>
            <p:cNvSpPr txBox="1"/>
            <p:nvPr/>
          </p:nvSpPr>
          <p:spPr>
            <a:xfrm>
              <a:off x="1574255" y="3153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5" name="TextBox 15"/>
            <p:cNvSpPr txBox="1"/>
            <p:nvPr/>
          </p:nvSpPr>
          <p:spPr>
            <a:xfrm>
              <a:off x="3798495" y="315343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16" name="TextBox 16"/>
            <p:cNvSpPr txBox="1"/>
            <p:nvPr/>
          </p:nvSpPr>
          <p:spPr>
            <a:xfrm>
              <a:off x="6003380" y="3153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17" name="TextBox 17"/>
            <p:cNvSpPr txBox="1"/>
            <p:nvPr/>
          </p:nvSpPr>
          <p:spPr>
            <a:xfrm>
              <a:off x="8237145" y="315343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18" name="TextBox 18"/>
            <p:cNvSpPr txBox="1"/>
            <p:nvPr/>
          </p:nvSpPr>
          <p:spPr>
            <a:xfrm>
              <a:off x="10480130" y="31534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5</a:t>
              </a:r>
            </a:p>
          </p:txBody>
        </p:sp>
        <p:sp>
          <p:nvSpPr>
            <p:cNvPr id="19" name="TextBox 19"/>
            <p:cNvSpPr txBox="1"/>
            <p:nvPr/>
          </p:nvSpPr>
          <p:spPr>
            <a:xfrm>
              <a:off x="1492810" y="3791612"/>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0" name="TextBox 20"/>
            <p:cNvSpPr txBox="1"/>
            <p:nvPr/>
          </p:nvSpPr>
          <p:spPr>
            <a:xfrm>
              <a:off x="3721660" y="3791612"/>
              <a:ext cx="348130" cy="430227"/>
            </a:xfrm>
            <a:prstGeom prst="rect">
              <a:avLst/>
            </a:prstGeom>
            <a:noFill/>
            <a:ln>
              <a:noFill/>
            </a:ln>
          </p:spPr>
          <p:txBody>
            <a:bodyPr wrap="none" lIns="0" tIns="0" rIns="0" bIns="0" anchor="t" anchorCtr="0">
              <a:spAutoFit/>
            </a:bodyPr>
            <a:lstStyle/>
            <a:p>
              <a:pPr algn="ctr"/>
              <a:r>
                <a:rPr lang="zh-CN" sz="2200" dirty="0">
                  <a:solidFill>
                    <a:schemeClr val="accent3"/>
                  </a:solidFill>
                  <a:latin typeface="+mn-lt"/>
                  <a:ea typeface="+mn-ea"/>
                  <a:cs typeface="+mn-cs"/>
                </a:rPr>
                <a:t>+3</a:t>
              </a:r>
            </a:p>
          </p:txBody>
        </p:sp>
        <p:sp>
          <p:nvSpPr>
            <p:cNvPr id="21" name="TextBox 21"/>
            <p:cNvSpPr txBox="1"/>
            <p:nvPr/>
          </p:nvSpPr>
          <p:spPr>
            <a:xfrm>
              <a:off x="5921935" y="3791612"/>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2" name="TextBox 22"/>
            <p:cNvSpPr txBox="1"/>
            <p:nvPr/>
          </p:nvSpPr>
          <p:spPr>
            <a:xfrm>
              <a:off x="8160310" y="3791612"/>
              <a:ext cx="348130" cy="430227"/>
            </a:xfrm>
            <a:prstGeom prst="rect">
              <a:avLst/>
            </a:prstGeom>
            <a:noFill/>
            <a:ln>
              <a:noFill/>
            </a:ln>
          </p:spPr>
          <p:txBody>
            <a:bodyPr wrap="none" lIns="0" tIns="0" rIns="0" bIns="0" anchor="t" anchorCtr="0">
              <a:spAutoFit/>
            </a:bodyPr>
            <a:lstStyle/>
            <a:p>
              <a:pPr algn="ctr"/>
              <a:r>
                <a:rPr lang="zh-CN" sz="2200" dirty="0">
                  <a:solidFill>
                    <a:schemeClr val="accent3"/>
                  </a:solidFill>
                  <a:latin typeface="+mn-lt"/>
                  <a:ea typeface="+mn-ea"/>
                  <a:cs typeface="+mn-cs"/>
                </a:rPr>
                <a:t>+3</a:t>
              </a:r>
            </a:p>
          </p:txBody>
        </p:sp>
        <p:sp>
          <p:nvSpPr>
            <p:cNvPr id="23" name="TextBox 23"/>
            <p:cNvSpPr txBox="1"/>
            <p:nvPr/>
          </p:nvSpPr>
          <p:spPr>
            <a:xfrm>
              <a:off x="10398685" y="3791612"/>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grpSp>
      <p:grpSp>
        <p:nvGrpSpPr>
          <p:cNvPr id="26" name="Group 26"/>
          <p:cNvGrpSpPr/>
          <p:nvPr/>
        </p:nvGrpSpPr>
        <p:grpSpPr>
          <a:xfrm>
            <a:off x="1074675" y="4544087"/>
            <a:ext cx="10212450" cy="430227"/>
            <a:chOff x="1074675" y="4544087"/>
            <a:chExt cx="10212450" cy="430227"/>
          </a:xfrm>
        </p:grpSpPr>
        <p:sp>
          <p:nvSpPr>
            <p:cNvPr id="25" name="body-weighted-path-result"/>
            <p:cNvSpPr txBox="1"/>
            <p:nvPr/>
          </p:nvSpPr>
          <p:spPr>
            <a:xfrm>
              <a:off x="1074675" y="4544087"/>
              <a:ext cx="10212450" cy="430227"/>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链权和−1+3−1+3−1=3，对应可选c为2、3、4。</a:t>
              </a:r>
            </a:p>
          </p:txBody>
        </p:sp>
      </p:grpSp>
      <p:grpSp>
        <p:nvGrpSpPr>
          <p:cNvPr id="28" name="Group 28"/>
          <p:cNvGrpSpPr/>
          <p:nvPr/>
        </p:nvGrpSpPr>
        <p:grpSpPr>
          <a:xfrm>
            <a:off x="1065150" y="5201312"/>
            <a:ext cx="10221975" cy="923263"/>
            <a:chOff x="1065150" y="5201312"/>
            <a:chExt cx="10221975" cy="923263"/>
          </a:xfrm>
        </p:grpSpPr>
        <p:sp>
          <p:nvSpPr>
            <p:cNvPr id="27" name="body-duplicate-cancellation"/>
            <p:cNvSpPr txBox="1"/>
            <p:nvPr/>
          </p:nvSpPr>
          <p:spPr>
            <a:xfrm>
              <a:off x="1065150" y="5201312"/>
              <a:ext cx="10221975" cy="923263"/>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q个方块将内部q−1个接口重复算了一次，还需扣除两端s和f。</a:t>
              </a:r>
              <a:br/>
              <a:r>
                <a:rPr lang="zh-CN" sz="2200" dirty="0">
                  <a:solidFill>
                    <a:schemeClr val="accent5"/>
                  </a:solidFill>
                  <a:latin typeface="+mn-lt"/>
                  <a:ea typeface="+mn-ea"/>
                  <a:cs typeface="+mn-cs"/>
                </a:rPr>
                <a:t>链上恰有q+1个圆点，全部赋−1，正好完成这两种扣除。</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78662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不枚举每条链，改数链经过每个点多少次</a:t>
            </a:r>
          </a:p>
        </p:txBody>
      </p:sp>
      <p:grpSp>
        <p:nvGrpSpPr>
          <p:cNvPr id="8" name="Group 8"/>
          <p:cNvGrpSpPr/>
          <p:nvPr/>
        </p:nvGrpSpPr>
        <p:grpSpPr>
          <a:xfrm>
            <a:off x="1065150" y="2267612"/>
            <a:ext cx="10221975" cy="839802"/>
            <a:chOff x="1065150" y="2267612"/>
            <a:chExt cx="10221975" cy="839802"/>
          </a:xfrm>
        </p:grpSpPr>
        <p:sp>
          <p:nvSpPr>
            <p:cNvPr id="7" name="body-component-size-definition"/>
            <p:cNvSpPr txBox="1"/>
            <p:nvPr/>
          </p:nvSpPr>
          <p:spPr>
            <a:xfrm>
              <a:off x="1065150" y="2267612"/>
              <a:ext cx="102219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当前原连通分量有N个原点。删去圆方树节点u后，</a:t>
              </a:r>
              <a:br/>
              <a:r>
                <a:rPr lang="zh-CN" sz="2200" dirty="0">
                  <a:solidFill>
                    <a:schemeClr val="accent5"/>
                  </a:solidFill>
                  <a:latin typeface="+mn-lt"/>
                  <a:ea typeface="+mn-ea"/>
                  <a:cs typeface="+mn-cs"/>
                </a:rPr>
                <a:t>各分支有s₁、s₂、…个原点；方点不算作端点。</a:t>
              </a:r>
            </a:p>
          </p:txBody>
        </p:sp>
      </p:grpSp>
      <p:grpSp>
        <p:nvGrpSpPr>
          <p:cNvPr id="20" name="Group 20"/>
          <p:cNvGrpSpPr/>
          <p:nvPr/>
        </p:nvGrpSpPr>
        <p:grpSpPr>
          <a:xfrm>
            <a:off x="1152525" y="3200400"/>
            <a:ext cx="3952875" cy="2297789"/>
            <a:chOff x="1152525" y="3200400"/>
            <a:chExt cx="3952875" cy="2297789"/>
          </a:xfrm>
        </p:grpSpPr>
        <p:sp>
          <p:nvSpPr>
            <p:cNvPr id="9" name="Line 9"/>
            <p:cNvSpPr/>
            <p:nvPr/>
          </p:nvSpPr>
          <p:spPr>
            <a:xfrm>
              <a:off x="1647825" y="3486150"/>
              <a:ext cx="1333500" cy="704850"/>
            </a:xfrm>
            <a:custGeom>
              <a:avLst/>
              <a:gdLst/>
              <a:ahLst/>
              <a:cxnLst/>
              <a:rect l="l" t="t" r="r" b="b"/>
              <a:pathLst>
                <a:path w="1333500" h="704850">
                  <a:moveTo>
                    <a:pt x="1333500" y="704850"/>
                  </a:moveTo>
                  <a:lnTo>
                    <a:pt x="0" y="0"/>
                  </a:lnTo>
                </a:path>
              </a:pathLst>
            </a:custGeom>
            <a:noFill/>
            <a:ln w="28575">
              <a:solidFill>
                <a:schemeClr val="accent3"/>
              </a:solidFill>
            </a:ln>
          </p:spPr>
        </p:sp>
        <p:sp>
          <p:nvSpPr>
            <p:cNvPr id="10" name="Line 10"/>
            <p:cNvSpPr/>
            <p:nvPr/>
          </p:nvSpPr>
          <p:spPr>
            <a:xfrm>
              <a:off x="1647825" y="4191000"/>
              <a:ext cx="1333500" cy="1019175"/>
            </a:xfrm>
            <a:custGeom>
              <a:avLst/>
              <a:gdLst/>
              <a:ahLst/>
              <a:cxnLst/>
              <a:rect l="l" t="t" r="r" b="b"/>
              <a:pathLst>
                <a:path w="1333500" h="1019175">
                  <a:moveTo>
                    <a:pt x="1333500" y="0"/>
                  </a:moveTo>
                  <a:lnTo>
                    <a:pt x="0" y="1019175"/>
                  </a:lnTo>
                </a:path>
              </a:pathLst>
            </a:custGeom>
            <a:noFill/>
            <a:ln w="28575">
              <a:solidFill>
                <a:schemeClr val="accent3"/>
              </a:solidFill>
            </a:ln>
          </p:spPr>
        </p:sp>
        <p:sp>
          <p:nvSpPr>
            <p:cNvPr id="11" name="Line 11"/>
            <p:cNvSpPr/>
            <p:nvPr/>
          </p:nvSpPr>
          <p:spPr>
            <a:xfrm>
              <a:off x="2981325" y="4191000"/>
              <a:ext cx="1714500" cy="9525"/>
            </a:xfrm>
            <a:custGeom>
              <a:avLst/>
              <a:gdLst/>
              <a:ahLst/>
              <a:cxnLst/>
              <a:rect l="l" t="t" r="r" b="b"/>
              <a:pathLst>
                <a:path w="1714500" h="9525">
                  <a:moveTo>
                    <a:pt x="0" y="0"/>
                  </a:moveTo>
                  <a:lnTo>
                    <a:pt x="1714500" y="0"/>
                  </a:lnTo>
                </a:path>
              </a:pathLst>
            </a:custGeom>
            <a:noFill/>
            <a:ln w="28575">
              <a:solidFill>
                <a:schemeClr val="accent3"/>
              </a:solidFill>
            </a:ln>
          </p:spPr>
        </p:sp>
        <p:sp>
          <p:nvSpPr>
            <p:cNvPr id="12" name="Ellipse 12"/>
            <p:cNvSpPr/>
            <p:nvPr/>
          </p:nvSpPr>
          <p:spPr>
            <a:xfrm>
              <a:off x="2705100" y="3914775"/>
              <a:ext cx="552450" cy="552450"/>
            </a:xfrm>
            <a:prstGeom prst="ellipse">
              <a:avLst/>
            </a:prstGeom>
            <a:solidFill>
              <a:schemeClr val="accent2"/>
            </a:solidFill>
            <a:ln>
              <a:noFill/>
            </a:ln>
          </p:spPr>
        </p:sp>
        <p:sp>
          <p:nvSpPr>
            <p:cNvPr id="13" name="TextBox 13"/>
            <p:cNvSpPr txBox="1"/>
            <p:nvPr/>
          </p:nvSpPr>
          <p:spPr>
            <a:xfrm>
              <a:off x="2888705" y="40487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u</a:t>
              </a:r>
            </a:p>
          </p:txBody>
        </p:sp>
        <p:sp>
          <p:nvSpPr>
            <p:cNvPr id="14" name="Ellipse 14"/>
            <p:cNvSpPr/>
            <p:nvPr/>
          </p:nvSpPr>
          <p:spPr>
            <a:xfrm>
              <a:off x="1152525" y="3200400"/>
              <a:ext cx="990600" cy="571500"/>
            </a:xfrm>
            <a:prstGeom prst="ellipse">
              <a:avLst/>
            </a:prstGeom>
            <a:solidFill>
              <a:schemeClr val="lt2"/>
            </a:solidFill>
            <a:ln>
              <a:noFill/>
            </a:ln>
          </p:spPr>
        </p:sp>
        <p:sp>
          <p:nvSpPr>
            <p:cNvPr id="15" name="Ellipse 15"/>
            <p:cNvSpPr/>
            <p:nvPr/>
          </p:nvSpPr>
          <p:spPr>
            <a:xfrm>
              <a:off x="1152525" y="4924425"/>
              <a:ext cx="990600" cy="571500"/>
            </a:xfrm>
            <a:prstGeom prst="ellipse">
              <a:avLst/>
            </a:prstGeom>
            <a:solidFill>
              <a:schemeClr val="lt2"/>
            </a:solidFill>
            <a:ln>
              <a:noFill/>
            </a:ln>
          </p:spPr>
        </p:sp>
        <p:sp>
          <p:nvSpPr>
            <p:cNvPr id="16" name="Ellipse 16"/>
            <p:cNvSpPr/>
            <p:nvPr/>
          </p:nvSpPr>
          <p:spPr>
            <a:xfrm>
              <a:off x="4286250" y="3905250"/>
              <a:ext cx="819150" cy="571500"/>
            </a:xfrm>
            <a:prstGeom prst="ellipse">
              <a:avLst/>
            </a:prstGeom>
            <a:solidFill>
              <a:schemeClr val="lt2"/>
            </a:solidFill>
            <a:ln>
              <a:noFill/>
            </a:ln>
          </p:spPr>
        </p:sp>
        <p:sp>
          <p:nvSpPr>
            <p:cNvPr id="17" name="TextBox 17"/>
            <p:cNvSpPr txBox="1"/>
            <p:nvPr/>
          </p:nvSpPr>
          <p:spPr>
            <a:xfrm>
              <a:off x="1473760" y="3343937"/>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s₁</a:t>
              </a:r>
            </a:p>
          </p:txBody>
        </p:sp>
        <p:sp>
          <p:nvSpPr>
            <p:cNvPr id="18" name="TextBox 18"/>
            <p:cNvSpPr txBox="1"/>
            <p:nvPr/>
          </p:nvSpPr>
          <p:spPr>
            <a:xfrm>
              <a:off x="1473760" y="5067962"/>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s₂</a:t>
              </a:r>
            </a:p>
          </p:txBody>
        </p:sp>
        <p:sp>
          <p:nvSpPr>
            <p:cNvPr id="19" name="TextBox 19"/>
            <p:cNvSpPr txBox="1"/>
            <p:nvPr/>
          </p:nvSpPr>
          <p:spPr>
            <a:xfrm>
              <a:off x="4521760" y="4048787"/>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s₃</a:t>
              </a:r>
            </a:p>
          </p:txBody>
        </p:sp>
      </p:grpSp>
      <p:grpSp>
        <p:nvGrpSpPr>
          <p:cNvPr id="22" name="Group 22"/>
          <p:cNvGrpSpPr/>
          <p:nvPr/>
        </p:nvGrpSpPr>
        <p:grpSpPr>
          <a:xfrm>
            <a:off x="5475225" y="3248687"/>
            <a:ext cx="5811900" cy="894688"/>
            <a:chOff x="5475225" y="3248687"/>
            <a:chExt cx="5811900" cy="894688"/>
          </a:xfrm>
        </p:grpSpPr>
        <p:sp>
          <p:nvSpPr>
            <p:cNvPr id="21" name="body-through-u-count"/>
            <p:cNvSpPr txBox="1"/>
            <p:nvPr/>
          </p:nvSpPr>
          <p:spPr>
            <a:xfrm>
              <a:off x="5475225" y="3248687"/>
              <a:ext cx="5811900" cy="894688"/>
            </a:xfrm>
            <a:prstGeom prst="rect">
              <a:avLst/>
            </a:prstGeom>
            <a:noFill/>
            <a:ln>
              <a:noFill/>
            </a:ln>
          </p:spPr>
          <p:txBody>
            <a:bodyPr wrap="square" lIns="0" tIns="0" rIns="0" bIns="0" anchor="t" anchorCtr="0">
              <a:noAutofit/>
            </a:bodyPr>
            <a:lstStyle/>
            <a:p>
              <a:pPr algn="l">
                <a:lnSpc>
                  <a:spcPts val="3525"/>
                </a:lnSpc>
              </a:pPr>
              <a:r>
                <a:rPr lang="zh-CN" sz="2200" dirty="0">
                  <a:solidFill>
                    <a:schemeClr val="accent5"/>
                  </a:solidFill>
                  <a:latin typeface="+mn-lt"/>
                  <a:ea typeface="+mn-ea"/>
                  <a:cs typeface="+mn-cs"/>
                </a:rPr>
                <a:t>所有有序不同端点对有N(N−1)个。</a:t>
              </a:r>
              <a:br/>
              <a:r>
                <a:rPr lang="zh-CN" sz="2200" dirty="0">
                  <a:solidFill>
                    <a:schemeClr val="accent5"/>
                  </a:solidFill>
                  <a:latin typeface="+mn-lt"/>
                  <a:ea typeface="+mn-ea"/>
                  <a:cs typeface="+mn-cs"/>
                </a:rPr>
                <a:t>同在一个分支内的点对不经过u。</a:t>
              </a:r>
            </a:p>
          </p:txBody>
        </p:sp>
      </p:grpSp>
      <mc:AlternateContent>
        <mc:Choice Requires="a14">
          <p:sp>
            <p:nvSpPr>
              <p:cNvPr id="23" name="pairs-formula"/>
              <p:cNvSpPr txBox="1">
                <a:spLocks noGrp="1"/>
              </p:cNvSpPr>
              <p:nvPr/>
            </p:nvSpPr>
            <p:spPr>
              <a:xfrm>
                <a:off x="5467350" y="4267200"/>
                <a:ext cx="5810250" cy="895350"/>
              </a:xfrm>
              <a:prstGeom prst="rect">
                <a:avLst/>
              </a:prstGeom>
              <a:noFill/>
              <a:ln>
                <a:noFill/>
              </a:ln>
            </p:spPr>
            <p:txBody>
              <a:bodyPr lIns="0" tIns="0" rIns="0" bIns="0" wrap="none" anchor="ctr">
                <a:normAutofit/>
              </a:bodyPr>
              <a:lstStyle/>
              <a:p>
                <a:pPr algn="l"/>
                <a14:m>
                  <m:oMathPara>
                    <m:oMathParaPr>
                      <m:jc m:val="left"/>
                    </m:oMathParaPr>
                    <m:oMath>
                      <m:sSub>
                        <m:e>
                          <m:r>
                            <a:rPr lang="zh-CN" sz="2400" dirty="0">
                              <a:solidFill>
                                <a:srgbClr val="167DA8"/>
                              </a:solidFill>
                              <a:latin typeface="Cambria Math"/>
                              <a:ea typeface="Cambria Math"/>
                              <a:cs typeface="Cambria Math"/>
                            </a:rPr>
                            <m:t>p</m:t>
                          </m:r>
                        </m:e>
                        <m:sub>
                          <m:r>
                            <a:rPr lang="zh-CN" sz="2400" dirty="0">
                              <a:solidFill>
                                <a:srgbClr val="167DA8"/>
                              </a:solidFill>
                              <a:latin typeface="Cambria Math"/>
                              <a:ea typeface="Cambria Math"/>
                              <a:cs typeface="Cambria Math"/>
                            </a:rPr>
                            <m:t>u</m:t>
                          </m:r>
                        </m:sub>
                      </m:sSub>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N</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N</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r>
                        <m:rPr>
                          <m:sty m:val="p"/>
                        </m:rPr>
                        <a:rPr lang="zh-CN" sz="2400" dirty="0">
                          <a:solidFill>
                            <a:srgbClr val="167DA8"/>
                          </a:solidFill>
                          <a:latin typeface="Cambria Math"/>
                          <a:ea typeface="Cambria Math"/>
                          <a:cs typeface="Cambria Math"/>
                        </a:rPr>
                        <m:t>−</m:t>
                      </m:r>
                      <m:nary>
                        <m:naryPr>
                          <m:chr m:val="∑"/>
                          <m:limLoc m:val="undOvr"/>
                          <m:grow m:val="off"/>
                          <m:subHide m:val="off"/>
                          <m:supHide m:val="on"/>
                          <m:ctrlPr>
                            <a:rPr lang="zh-CN" sz="2400" dirty="0">
                              <a:solidFill>
                                <a:srgbClr val="167DA8"/>
                              </a:solidFill>
                              <a:latin typeface="Cambria Math"/>
                              <a:ea typeface="Cambria Math"/>
                              <a:cs typeface="Cambria Math"/>
                            </a:rPr>
                          </m:ctrlPr>
                        </m:naryPr>
                        <m:sub>
                          <m:r>
                            <a:rPr lang="zh-CN" sz="2400" dirty="0">
                              <a:solidFill>
                                <a:srgbClr val="167DA8"/>
                              </a:solidFill>
                              <a:latin typeface="Cambria Math"/>
                              <a:ea typeface="Cambria Math"/>
                              <a:cs typeface="Cambria Math"/>
                            </a:rPr>
                            <m:t>i</m:t>
                          </m:r>
                        </m:sub>
                        <m:sup/>
                        <m:e>
                          <m:sSub>
                            <m:e>
                              <m:r>
                                <a:rPr lang="zh-CN" sz="2400" dirty="0">
                                  <a:solidFill>
                                    <a:srgbClr val="167DA8"/>
                                  </a:solidFill>
                                  <a:latin typeface="Cambria Math"/>
                                  <a:ea typeface="Cambria Math"/>
                                  <a:cs typeface="Cambria Math"/>
                                </a:rPr>
                                <m:t>s</m:t>
                              </m:r>
                            </m:e>
                            <m:sub>
                              <m:r>
                                <a:rPr lang="zh-CN" sz="2400" dirty="0">
                                  <a:solidFill>
                                    <a:srgbClr val="167DA8"/>
                                  </a:solidFill>
                                  <a:latin typeface="Cambria Math"/>
                                  <a:ea typeface="Cambria Math"/>
                                  <a:cs typeface="Cambria Math"/>
                                </a:rPr>
                                <m:t>i</m:t>
                              </m:r>
                            </m:sub>
                          </m:sSub>
                          <m:d>
                            <m:dPr>
                              <m:begChr m:val="("/>
                              <m:sepChr m:val=""/>
                              <m:endChr m:val=")"/>
                              <m:grow m:val="on"/>
                              <m:ctrlPr>
                                <a:rPr lang="zh-CN" sz="2400" dirty="0">
                                  <a:solidFill>
                                    <a:srgbClr val="167DA8"/>
                                  </a:solidFill>
                                  <a:latin typeface="Cambria Math"/>
                                  <a:ea typeface="Cambria Math"/>
                                  <a:cs typeface="Cambria Math"/>
                                </a:rPr>
                              </m:ctrlPr>
                            </m:dPr>
                            <m:e>
                              <m:sSub>
                                <m:e>
                                  <m:r>
                                    <a:rPr lang="zh-CN" sz="2400" dirty="0">
                                      <a:solidFill>
                                        <a:srgbClr val="167DA8"/>
                                      </a:solidFill>
                                      <a:latin typeface="Cambria Math"/>
                                      <a:ea typeface="Cambria Math"/>
                                      <a:cs typeface="Cambria Math"/>
                                    </a:rPr>
                                    <m:t>s</m:t>
                                  </m:r>
                                </m:e>
                                <m:sub>
                                  <m:r>
                                    <a:rPr lang="zh-CN" sz="2400" dirty="0">
                                      <a:solidFill>
                                        <a:srgbClr val="167DA8"/>
                                      </a:solidFill>
                                      <a:latin typeface="Cambria Math"/>
                                      <a:ea typeface="Cambria Math"/>
                                      <a:cs typeface="Cambria Math"/>
                                    </a:rPr>
                                    <m:t>i</m:t>
                                  </m:r>
                                </m:sub>
                              </m:sSub>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e>
                      </m:nary>
                    </m:oMath>
                  </m:oMathPara>
                </a14:m>
              </a:p>
            </p:txBody>
          </p:sp>
        </mc:Choice>
      </mc:AlternateContent>
      <mc:AlternateContent>
        <mc:Choice Requires="a14">
          <p:sp>
            <p:nvSpPr>
              <p:cNvPr id="24" name="contribution-formula"/>
              <p:cNvSpPr txBox="1">
                <a:spLocks noGrp="1"/>
              </p:cNvSpPr>
              <p:nvPr/>
            </p:nvSpPr>
            <p:spPr>
              <a:xfrm>
                <a:off x="5457825" y="5267325"/>
                <a:ext cx="5781675" cy="790575"/>
              </a:xfrm>
              <a:prstGeom prst="rect">
                <a:avLst/>
              </a:prstGeom>
              <a:noFill/>
              <a:ln>
                <a:noFill/>
              </a:ln>
            </p:spPr>
            <p:txBody>
              <a:bodyPr lIns="0" tIns="0" rIns="0" bIns="0" wrap="none" anchor="ctr">
                <a:normAutofit/>
              </a:bodyPr>
              <a:lstStyle/>
              <a:p>
                <a:pPr algn="l"/>
                <a14:m>
                  <m:oMathPara>
                    <m:oMathParaPr>
                      <m:jc m:val="left"/>
                    </m:oMathParaPr>
                    <m:oMath>
                      <m:r>
                        <m:rPr>
                          <m:sty m:val="p"/>
                        </m:rPr>
                        <a:rPr lang="zh-CN" sz="2400" dirty="0">
                          <a:solidFill>
                            <a:srgbClr val="233448"/>
                          </a:solidFill>
                          <a:latin typeface="Cambria Math"/>
                          <a:ea typeface="Cambria Math"/>
                          <a:cs typeface="Cambria Math"/>
                        </a:rPr>
                        <m:t>answer</m:t>
                      </m:r>
                      <m:r>
                        <m:rPr>
                          <m:sty m:val="p"/>
                        </m:rPr>
                        <a:rPr lang="zh-CN" sz="2400" dirty="0">
                          <a:solidFill>
                            <a:srgbClr val="233448"/>
                          </a:solidFill>
                          <a:latin typeface="Cambria Math"/>
                          <a:ea typeface="Cambria Math"/>
                          <a:cs typeface="Cambria Math"/>
                        </a:rPr>
                        <m:t>=</m:t>
                      </m:r>
                      <m:nary>
                        <m:naryPr>
                          <m:chr m:val="∑"/>
                          <m:limLoc m:val="undOvr"/>
                          <m:grow m:val="off"/>
                          <m:subHide m:val="off"/>
                          <m:supHide m:val="on"/>
                          <m:ctrlPr>
                            <a:rPr lang="zh-CN" sz="2400" dirty="0">
                              <a:solidFill>
                                <a:srgbClr val="233448"/>
                              </a:solidFill>
                              <a:latin typeface="Cambria Math"/>
                              <a:ea typeface="Cambria Math"/>
                              <a:cs typeface="Cambria Math"/>
                            </a:rPr>
                          </m:ctrlPr>
                        </m:naryPr>
                        <m:sub>
                          <m:r>
                            <a:rPr lang="zh-CN" sz="2400" dirty="0">
                              <a:solidFill>
                                <a:srgbClr val="233448"/>
                              </a:solidFill>
                              <a:latin typeface="Cambria Math"/>
                              <a:ea typeface="Cambria Math"/>
                              <a:cs typeface="Cambria Math"/>
                            </a:rPr>
                            <m:t>u</m:t>
                          </m:r>
                        </m:sub>
                        <m:sup/>
                        <m:e>
                          <m:sSub>
                            <m:e>
                              <m:r>
                                <a:rPr lang="zh-CN" sz="2400" dirty="0">
                                  <a:solidFill>
                                    <a:srgbClr val="233448"/>
                                  </a:solidFill>
                                  <a:latin typeface="Cambria Math"/>
                                  <a:ea typeface="Cambria Math"/>
                                  <a:cs typeface="Cambria Math"/>
                                </a:rPr>
                                <m:t>w</m:t>
                              </m:r>
                            </m:e>
                            <m:sub>
                              <m:r>
                                <a:rPr lang="zh-CN" sz="2400" dirty="0">
                                  <a:solidFill>
                                    <a:srgbClr val="233448"/>
                                  </a:solidFill>
                                  <a:latin typeface="Cambria Math"/>
                                  <a:ea typeface="Cambria Math"/>
                                  <a:cs typeface="Cambria Math"/>
                                </a:rPr>
                                <m:t>u</m:t>
                              </m:r>
                            </m:sub>
                          </m:sSub>
                          <m:sSub>
                            <m:e>
                              <m:r>
                                <a:rPr lang="zh-CN" sz="2400" dirty="0">
                                  <a:solidFill>
                                    <a:srgbClr val="233448"/>
                                  </a:solidFill>
                                  <a:latin typeface="Cambria Math"/>
                                  <a:ea typeface="Cambria Math"/>
                                  <a:cs typeface="Cambria Math"/>
                                </a:rPr>
                                <m:t>p</m:t>
                              </m:r>
                            </m:e>
                            <m:sub>
                              <m:r>
                                <a:rPr lang="zh-CN" sz="2400" dirty="0">
                                  <a:solidFill>
                                    <a:srgbClr val="233448"/>
                                  </a:solidFill>
                                  <a:latin typeface="Cambria Math"/>
                                  <a:ea typeface="Cambria Math"/>
                                  <a:cs typeface="Cambria Math"/>
                                </a:rPr>
                                <m:t>u</m:t>
                              </m:r>
                            </m:sub>
                          </m:sSub>
                        </m:e>
                      </m:nary>
                    </m:oMath>
                  </m:oMathPara>
                </a14:m>
              </a:p>
            </p:txBody>
          </p:sp>
        </mc:Choice>
      </mc:AlternateContent>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35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分支大小只数圆点，父侧也不能漏</a:t>
            </a:r>
          </a:p>
        </p:txBody>
      </p:sp>
      <p:grpSp>
        <p:nvGrpSpPr>
          <p:cNvPr id="8" name="Group 8"/>
          <p:cNvGrpSpPr/>
          <p:nvPr/>
        </p:nvGrpSpPr>
        <p:grpSpPr>
          <a:xfrm>
            <a:off x="1055625" y="2267612"/>
            <a:ext cx="10231500" cy="839802"/>
            <a:chOff x="1055625" y="2267612"/>
            <a:chExt cx="10231500" cy="839802"/>
          </a:xfrm>
        </p:grpSpPr>
        <p:sp>
          <p:nvSpPr>
            <p:cNvPr id="7" name="body-count-original-only"/>
            <p:cNvSpPr txBox="1"/>
            <p:nvPr/>
          </p:nvSpPr>
          <p:spPr>
            <a:xfrm>
              <a:off x="1055625" y="2267612"/>
              <a:ext cx="102315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originalCount[u]从(u&lt;n)开始，按子树逆序累加。</a:t>
              </a:r>
              <a:br/>
              <a:r>
                <a:rPr lang="zh-CN" sz="2200" dirty="0">
                  <a:solidFill>
                    <a:schemeClr val="accent5"/>
                  </a:solidFill>
                  <a:latin typeface="+mn-lt"/>
                  <a:ea typeface="+mn-ea"/>
                  <a:cs typeface="+mn-cs"/>
                </a:rPr>
                <a:t>孩子侧用originalCount[v]；父侧用N−originalCount[u]。</a:t>
              </a:r>
            </a:p>
          </p:txBody>
        </p:sp>
      </p:grpSp>
      <p:sp>
        <p:nvSpPr>
          <p:cNvPr id="11" name="textbox-contribution-code"/>
          <p:cNvSpPr/>
          <p:nvPr/>
        </p:nvSpPr>
        <p:spPr>
          <a:xfrm>
            <a:off x="1038225" y="3067050"/>
            <a:ext cx="10248900" cy="2209800"/>
          </a:xfrm>
          <a:prstGeom prst="roundRect">
            <a:avLst>
              <a:gd name="adj" fmla="val 5172"/>
            </a:avLst>
          </a:prstGeom>
          <a:solidFill>
            <a:schemeClr val="lt2"/>
          </a:solidFill>
          <a:ln>
            <a:noFill/>
          </a:ln>
        </p:spPr>
        <p:txBody>
          <a:bodyPr wrap="square" lIns="175949" tIns="75772" rIns="175949" bIns="-33475" anchor="t" anchorCtr="0">
            <a:noAutofit/>
          </a:bodyPr>
          <a:lstStyle/>
          <a:p>
            <a:pPr algn="l">
              <a:lnSpc>
                <a:spcPts val="2325"/>
              </a:lnSpc>
            </a:pPr>
            <a:r>
              <a:rPr lang="zh-CN" sz="1900" dirty="0">
                <a:solidFill>
                  <a:schemeClr val="accent5"/>
                </a:solidFill>
                <a:latin typeface="+mn-lt"/>
                <a:ea typeface="+mn-ea"/>
                <a:cs typeface="+mn-cs"/>
              </a:rPr>
              <a:t>ll pairs=N*(N-1);</a:t>
            </a:r>
            <a:br/>
            <a:r>
              <a:rPr lang="zh-CN" sz="1900" dirty="0">
                <a:solidFill>
                  <a:schemeClr val="accent5"/>
                </a:solidFill>
                <a:latin typeface="+mn-lt"/>
                <a:ea typeface="+mn-ea"/>
                <a:cs typeface="+mn-cs"/>
              </a:rPr>
              <a:t>for(int v:tree[u]) {</a:t>
            </a:r>
            <a:br/>
            <a:r>
              <a:rPr lang="zh-CN" sz="1900" dirty="0">
                <a:solidFill>
                  <a:schemeClr val="accent5"/>
                </a:solidFill>
                <a:latin typeface="+mn-lt"/>
                <a:ea typeface="+mn-ea"/>
                <a:cs typeface="+mn-cs"/>
              </a:rPr>
              <a:t xml:space="preserve">    ll branch=parent[v]==u ? originalCount[v]</a:t>
            </a:r>
            <a:br/>
            <a:r>
              <a:rPr lang="zh-CN" sz="1900" dirty="0">
                <a:solidFill>
                  <a:schemeClr val="accent5"/>
                </a:solidFill>
                <a:latin typeface="+mn-lt"/>
                <a:ea typeface="+mn-ea"/>
                <a:cs typeface="+mn-cs"/>
              </a:rPr>
              <a:t xml:space="preserve">                          : N-originalCount[u];</a:t>
            </a:r>
            <a:br/>
            <a:r>
              <a:rPr lang="zh-CN" sz="1900" dirty="0">
                <a:solidFill>
                  <a:schemeClr val="accent5"/>
                </a:solidFill>
                <a:latin typeface="+mn-lt"/>
                <a:ea typeface="+mn-ea"/>
                <a:cs typeface="+mn-cs"/>
              </a:rPr>
              <a:t xml:space="preserve">    pairs-=branch*(branch-1);</a:t>
            </a:r>
            <a:br/>
            <a:r>
              <a:rPr lang="zh-CN" sz="1900" dirty="0">
                <a:solidFill>
                  <a:schemeClr val="accent5"/>
                </a:solidFill>
                <a:latin typeface="+mn-lt"/>
                <a:ea typeface="+mn-ea"/>
                <a:cs typeface="+mn-cs"/>
              </a:rPr>
              <a:t>}</a:t>
            </a:r>
            <a:br/>
            <a:r>
              <a:rPr lang="zh-CN" sz="1900" dirty="0">
                <a:solidFill>
                  <a:schemeClr val="accent5"/>
                </a:solidFill>
                <a:latin typeface="+mn-lt"/>
                <a:ea typeface="+mn-ea"/>
                <a:cs typeface="+mn-cs"/>
              </a:rPr>
              <a:t>answer+=(u&lt;n ? -1LL : (ll)tree[u].size())*pairs;</a:t>
            </a:r>
          </a:p>
        </p:txBody>
      </p:sp>
      <p:grpSp>
        <p:nvGrpSpPr>
          <p:cNvPr id="13" name="Group 13"/>
          <p:cNvGrpSpPr/>
          <p:nvPr/>
        </p:nvGrpSpPr>
        <p:grpSpPr>
          <a:xfrm>
            <a:off x="1065150" y="5458487"/>
            <a:ext cx="10221975" cy="763602"/>
            <a:chOff x="1065150" y="5458487"/>
            <a:chExt cx="10221975" cy="763602"/>
          </a:xfrm>
        </p:grpSpPr>
        <p:sp>
          <p:nvSpPr>
            <p:cNvPr id="12" name="body-two-triangle-total"/>
            <p:cNvSpPr txBox="1"/>
            <p:nvPr/>
          </p:nvSpPr>
          <p:spPr>
            <a:xfrm>
              <a:off x="1065150" y="5458487"/>
              <a:ext cx="10221975" cy="763602"/>
            </a:xfrm>
            <a:prstGeom prst="rect">
              <a:avLst/>
            </a:prstGeom>
            <a:noFill/>
            <a:ln>
              <a:noFill/>
            </a:ln>
          </p:spPr>
          <p:txBody>
            <a:bodyPr wrap="square" lIns="0" tIns="0" rIns="0" bIns="0" anchor="t" anchorCtr="0">
              <a:noAutofit/>
            </a:bodyPr>
            <a:lstStyle/>
            <a:p>
              <a:pPr algn="l">
                <a:lnSpc>
                  <a:spcPts val="2625"/>
                </a:lnSpc>
              </a:pPr>
              <a:r>
                <a:rPr lang="zh-CN" sz="2200" dirty="0">
                  <a:solidFill>
                    <a:schemeClr val="accent5"/>
                  </a:solidFill>
                  <a:latin typeface="+mn-lt"/>
                  <a:ea typeface="+mn-ea"/>
                  <a:cs typeface="+mn-cs"/>
                </a:rPr>
                <a:t>例如：每个方点贡献42；四个外侧圆点各−8，圆点3贡献−16。</a:t>
              </a:r>
              <a:br/>
              <a:r>
                <a:rPr lang="zh-CN" sz="2200" dirty="0">
                  <a:solidFill>
                    <a:schemeClr val="accent5"/>
                  </a:solidFill>
                  <a:latin typeface="+mn-lt"/>
                  <a:ea typeface="+mn-ea"/>
                  <a:cs typeface="+mn-cs"/>
                </a:rPr>
                <a:t>总计84−32−16=36；这不是前面固定一对端点的答案3。</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用三角形、链和孤立点检验计数</a:t>
            </a:r>
          </a:p>
        </p:txBody>
      </p:sp>
      <p:grpSp>
        <p:nvGrpSpPr>
          <p:cNvPr id="14" name="Group 14"/>
          <p:cNvGrpSpPr/>
          <p:nvPr/>
        </p:nvGrpSpPr>
        <p:grpSpPr>
          <a:xfrm>
            <a:off x="1331850" y="2533650"/>
            <a:ext cx="2135250" cy="2021564"/>
            <a:chOff x="1331850" y="2533650"/>
            <a:chExt cx="2135250" cy="2021564"/>
          </a:xfrm>
        </p:grpSpPr>
        <p:sp>
          <p:nvSpPr>
            <p:cNvPr id="7" name="Line 7"/>
            <p:cNvSpPr/>
            <p:nvPr/>
          </p:nvSpPr>
          <p:spPr>
            <a:xfrm>
              <a:off x="1562100" y="3467100"/>
              <a:ext cx="1724025" cy="9525"/>
            </a:xfrm>
            <a:custGeom>
              <a:avLst/>
              <a:gdLst/>
              <a:ahLst/>
              <a:cxnLst/>
              <a:rect l="l" t="t" r="r" b="b"/>
              <a:pathLst>
                <a:path w="1724025" h="9525">
                  <a:moveTo>
                    <a:pt x="0" y="0"/>
                  </a:moveTo>
                  <a:lnTo>
                    <a:pt x="1724025" y="0"/>
                  </a:lnTo>
                </a:path>
              </a:pathLst>
            </a:custGeom>
            <a:noFill/>
            <a:ln w="28575">
              <a:solidFill>
                <a:schemeClr val="accent3"/>
              </a:solidFill>
            </a:ln>
          </p:spPr>
        </p:sp>
        <p:sp>
          <p:nvSpPr>
            <p:cNvPr id="8" name="Line 8"/>
            <p:cNvSpPr/>
            <p:nvPr/>
          </p:nvSpPr>
          <p:spPr>
            <a:xfrm>
              <a:off x="1562100" y="2714625"/>
              <a:ext cx="857250" cy="752475"/>
            </a:xfrm>
            <a:custGeom>
              <a:avLst/>
              <a:gdLst/>
              <a:ahLst/>
              <a:cxnLst/>
              <a:rect l="l" t="t" r="r" b="b"/>
              <a:pathLst>
                <a:path w="857250" h="752475">
                  <a:moveTo>
                    <a:pt x="0" y="752475"/>
                  </a:moveTo>
                  <a:lnTo>
                    <a:pt x="857250" y="0"/>
                  </a:lnTo>
                </a:path>
              </a:pathLst>
            </a:custGeom>
            <a:noFill/>
            <a:ln w="28575">
              <a:solidFill>
                <a:schemeClr val="accent3"/>
              </a:solidFill>
            </a:ln>
          </p:spPr>
        </p:sp>
        <p:sp>
          <p:nvSpPr>
            <p:cNvPr id="9" name="Line 9"/>
            <p:cNvSpPr/>
            <p:nvPr/>
          </p:nvSpPr>
          <p:spPr>
            <a:xfrm>
              <a:off x="2419350" y="2714625"/>
              <a:ext cx="866775" cy="752475"/>
            </a:xfrm>
            <a:custGeom>
              <a:avLst/>
              <a:gdLst/>
              <a:ahLst/>
              <a:cxnLst/>
              <a:rect l="l" t="t" r="r" b="b"/>
              <a:pathLst>
                <a:path w="866775" h="752475">
                  <a:moveTo>
                    <a:pt x="866775" y="752475"/>
                  </a:moveTo>
                  <a:lnTo>
                    <a:pt x="0" y="0"/>
                  </a:lnTo>
                </a:path>
              </a:pathLst>
            </a:custGeom>
            <a:noFill/>
            <a:ln w="28575">
              <a:solidFill>
                <a:schemeClr val="accent3"/>
              </a:solidFill>
            </a:ln>
          </p:spPr>
        </p:sp>
        <p:sp>
          <p:nvSpPr>
            <p:cNvPr id="10" name="Ellipse 10"/>
            <p:cNvSpPr/>
            <p:nvPr/>
          </p:nvSpPr>
          <p:spPr>
            <a:xfrm>
              <a:off x="1381125" y="3286125"/>
              <a:ext cx="361950" cy="361950"/>
            </a:xfrm>
            <a:prstGeom prst="ellipse">
              <a:avLst/>
            </a:prstGeom>
            <a:solidFill>
              <a:schemeClr val="lt1"/>
            </a:solidFill>
            <a:ln w="28575">
              <a:solidFill>
                <a:schemeClr val="accent3"/>
              </a:solidFill>
            </a:ln>
          </p:spPr>
        </p:sp>
        <p:sp>
          <p:nvSpPr>
            <p:cNvPr id="11" name="Ellipse 11"/>
            <p:cNvSpPr/>
            <p:nvPr/>
          </p:nvSpPr>
          <p:spPr>
            <a:xfrm>
              <a:off x="3105150" y="3286125"/>
              <a:ext cx="361950" cy="361950"/>
            </a:xfrm>
            <a:prstGeom prst="ellipse">
              <a:avLst/>
            </a:prstGeom>
            <a:solidFill>
              <a:schemeClr val="lt1"/>
            </a:solidFill>
            <a:ln w="28575">
              <a:solidFill>
                <a:schemeClr val="accent3"/>
              </a:solidFill>
            </a:ln>
          </p:spPr>
        </p:sp>
        <p:sp>
          <p:nvSpPr>
            <p:cNvPr id="12" name="Ellipse 12"/>
            <p:cNvSpPr/>
            <p:nvPr/>
          </p:nvSpPr>
          <p:spPr>
            <a:xfrm>
              <a:off x="2238375" y="2533650"/>
              <a:ext cx="361950" cy="361950"/>
            </a:xfrm>
            <a:prstGeom prst="ellipse">
              <a:avLst/>
            </a:prstGeom>
            <a:solidFill>
              <a:schemeClr val="lt1"/>
            </a:solidFill>
            <a:ln w="28575">
              <a:solidFill>
                <a:schemeClr val="accent3"/>
              </a:solidFill>
            </a:ln>
          </p:spPr>
        </p:sp>
        <p:sp>
          <p:nvSpPr>
            <p:cNvPr id="13" name="TextBox 13"/>
            <p:cNvSpPr txBox="1"/>
            <p:nvPr/>
          </p:nvSpPr>
          <p:spPr>
            <a:xfrm>
              <a:off x="1331850" y="3763037"/>
              <a:ext cx="1573019" cy="792177"/>
            </a:xfrm>
            <a:prstGeom prst="rect">
              <a:avLst/>
            </a:prstGeom>
            <a:noFill/>
            <a:ln>
              <a:noFill/>
            </a:ln>
          </p:spPr>
          <p:txBody>
            <a:bodyPr wrap="none" lIns="0" tIns="0" rIns="0" bIns="0" anchor="t" anchorCtr="0">
              <a:spAutoFit/>
            </a:bodyPr>
            <a:lstStyle/>
            <a:p>
              <a:pPr algn="l">
                <a:lnSpc>
                  <a:spcPts val="2850"/>
                </a:lnSpc>
              </a:pPr>
              <a:r>
                <a:rPr lang="zh-CN" sz="2200" dirty="0">
                  <a:solidFill>
                    <a:schemeClr val="accent5"/>
                  </a:solidFill>
                  <a:latin typeface="+mn-lt"/>
                  <a:ea typeface="+mn-ea"/>
                  <a:cs typeface="+mn-cs"/>
                </a:rPr>
                <a:t>三角形：6个</a:t>
              </a:r>
              <a:br/>
              <a:r>
                <a:rPr lang="zh-CN" sz="2200" dirty="0">
                  <a:solidFill>
                    <a:schemeClr val="accent5"/>
                  </a:solidFill>
                  <a:latin typeface="+mn-lt"/>
                  <a:ea typeface="+mn-ea"/>
                  <a:cs typeface="+mn-cs"/>
                </a:rPr>
                <a:t>有序三元组</a:t>
              </a:r>
            </a:p>
          </p:txBody>
        </p:sp>
      </p:grpSp>
      <p:grpSp>
        <p:nvGrpSpPr>
          <p:cNvPr id="23" name="Group 23"/>
          <p:cNvGrpSpPr/>
          <p:nvPr/>
        </p:nvGrpSpPr>
        <p:grpSpPr>
          <a:xfrm>
            <a:off x="4371975" y="2914650"/>
            <a:ext cx="2914650" cy="1421489"/>
            <a:chOff x="4371975" y="2914650"/>
            <a:chExt cx="2914650" cy="1421489"/>
          </a:xfrm>
        </p:grpSpPr>
        <p:sp>
          <p:nvSpPr>
            <p:cNvPr id="15" name="Line 15"/>
            <p:cNvSpPr/>
            <p:nvPr/>
          </p:nvSpPr>
          <p:spPr>
            <a:xfrm>
              <a:off x="4581525" y="3124200"/>
              <a:ext cx="2495550" cy="9525"/>
            </a:xfrm>
            <a:custGeom>
              <a:avLst/>
              <a:gdLst/>
              <a:ahLst/>
              <a:cxnLst/>
              <a:rect l="l" t="t" r="r" b="b"/>
              <a:pathLst>
                <a:path w="2495550" h="9525">
                  <a:moveTo>
                    <a:pt x="0" y="0"/>
                  </a:moveTo>
                  <a:lnTo>
                    <a:pt x="2495550" y="0"/>
                  </a:lnTo>
                </a:path>
              </a:pathLst>
            </a:custGeom>
            <a:noFill/>
            <a:ln w="28575">
              <a:solidFill>
                <a:schemeClr val="accent3"/>
              </a:solidFill>
            </a:ln>
          </p:spPr>
        </p:sp>
        <p:sp>
          <p:nvSpPr>
            <p:cNvPr id="16" name="Ellipse 16"/>
            <p:cNvSpPr/>
            <p:nvPr/>
          </p:nvSpPr>
          <p:spPr>
            <a:xfrm>
              <a:off x="4371975" y="2914650"/>
              <a:ext cx="419100" cy="419100"/>
            </a:xfrm>
            <a:prstGeom prst="ellipse">
              <a:avLst/>
            </a:prstGeom>
            <a:solidFill>
              <a:schemeClr val="lt1"/>
            </a:solidFill>
            <a:ln w="28575">
              <a:solidFill>
                <a:schemeClr val="accent3"/>
              </a:solidFill>
            </a:ln>
          </p:spPr>
        </p:sp>
        <p:sp>
          <p:nvSpPr>
            <p:cNvPr id="17" name="Ellipse 17"/>
            <p:cNvSpPr/>
            <p:nvPr/>
          </p:nvSpPr>
          <p:spPr>
            <a:xfrm>
              <a:off x="5619750" y="2914650"/>
              <a:ext cx="419100" cy="419100"/>
            </a:xfrm>
            <a:prstGeom prst="ellipse">
              <a:avLst/>
            </a:prstGeom>
            <a:solidFill>
              <a:schemeClr val="accent2"/>
            </a:solidFill>
            <a:ln>
              <a:noFill/>
            </a:ln>
          </p:spPr>
        </p:sp>
        <p:sp>
          <p:nvSpPr>
            <p:cNvPr id="18" name="Ellipse 18"/>
            <p:cNvSpPr/>
            <p:nvPr/>
          </p:nvSpPr>
          <p:spPr>
            <a:xfrm>
              <a:off x="6867525" y="2914650"/>
              <a:ext cx="419100" cy="419100"/>
            </a:xfrm>
            <a:prstGeom prst="ellipse">
              <a:avLst/>
            </a:prstGeom>
            <a:solidFill>
              <a:schemeClr val="lt1"/>
            </a:solidFill>
            <a:ln w="28575">
              <a:solidFill>
                <a:schemeClr val="accent3"/>
              </a:solidFill>
            </a:ln>
          </p:spPr>
        </p:sp>
        <p:sp>
          <p:nvSpPr>
            <p:cNvPr id="19" name="TextBox 19"/>
            <p:cNvSpPr txBox="1"/>
            <p:nvPr/>
          </p:nvSpPr>
          <p:spPr>
            <a:xfrm>
              <a:off x="4488905"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0" name="TextBox 20"/>
            <p:cNvSpPr txBox="1"/>
            <p:nvPr/>
          </p:nvSpPr>
          <p:spPr>
            <a:xfrm>
              <a:off x="5736680"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1" name="TextBox 21"/>
            <p:cNvSpPr txBox="1"/>
            <p:nvPr/>
          </p:nvSpPr>
          <p:spPr>
            <a:xfrm>
              <a:off x="6984455"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2" name="TextBox 22"/>
            <p:cNvSpPr txBox="1"/>
            <p:nvPr/>
          </p:nvSpPr>
          <p:spPr>
            <a:xfrm>
              <a:off x="4389375" y="3543962"/>
              <a:ext cx="2453129" cy="792177"/>
            </a:xfrm>
            <a:prstGeom prst="rect">
              <a:avLst/>
            </a:prstGeom>
            <a:noFill/>
            <a:ln>
              <a:noFill/>
            </a:ln>
          </p:spPr>
          <p:txBody>
            <a:bodyPr wrap="none" lIns="0" tIns="0" rIns="0" bIns="0" anchor="t" anchorCtr="0">
              <a:spAutoFit/>
            </a:bodyPr>
            <a:lstStyle/>
            <a:p>
              <a:pPr algn="l">
                <a:lnSpc>
                  <a:spcPts val="2850"/>
                </a:lnSpc>
              </a:pPr>
              <a:r>
                <a:rPr lang="zh-CN" sz="2200" dirty="0">
                  <a:solidFill>
                    <a:schemeClr val="accent5"/>
                  </a:solidFill>
                  <a:latin typeface="+mn-lt"/>
                  <a:ea typeface="+mn-ea"/>
                  <a:cs typeface="+mn-cs"/>
                </a:rPr>
                <a:t>三点链：仅2个</a:t>
              </a:r>
              <a:br/>
              <a:r>
                <a:rPr lang="zh-CN" sz="2200" dirty="0">
                  <a:solidFill>
                    <a:schemeClr val="accent5"/>
                  </a:solidFill>
                  <a:latin typeface="+mn-lt"/>
                  <a:ea typeface="+mn-ea"/>
                  <a:cs typeface="+mn-cs"/>
                </a:rPr>
                <a:t>(1,2,3)、(3,2,1)</a:t>
              </a:r>
            </a:p>
          </p:txBody>
        </p:sp>
      </p:grpSp>
      <p:grpSp>
        <p:nvGrpSpPr>
          <p:cNvPr id="26" name="Group 26"/>
          <p:cNvGrpSpPr/>
          <p:nvPr/>
        </p:nvGrpSpPr>
        <p:grpSpPr>
          <a:xfrm>
            <a:off x="8504175" y="2895600"/>
            <a:ext cx="1666060" cy="1440539"/>
            <a:chOff x="8504175" y="2895600"/>
            <a:chExt cx="1666060" cy="1440539"/>
          </a:xfrm>
        </p:grpSpPr>
        <p:sp>
          <p:nvSpPr>
            <p:cNvPr id="24" name="Ellipse 24"/>
            <p:cNvSpPr/>
            <p:nvPr/>
          </p:nvSpPr>
          <p:spPr>
            <a:xfrm>
              <a:off x="9353550" y="2895600"/>
              <a:ext cx="457200" cy="457200"/>
            </a:xfrm>
            <a:prstGeom prst="ellipse">
              <a:avLst/>
            </a:prstGeom>
            <a:solidFill>
              <a:schemeClr val="lt1"/>
            </a:solidFill>
            <a:ln w="28575">
              <a:solidFill>
                <a:schemeClr val="accent3"/>
              </a:solidFill>
            </a:ln>
          </p:spPr>
        </p:sp>
        <p:sp>
          <p:nvSpPr>
            <p:cNvPr id="25" name="TextBox 25"/>
            <p:cNvSpPr txBox="1"/>
            <p:nvPr/>
          </p:nvSpPr>
          <p:spPr>
            <a:xfrm>
              <a:off x="8504175" y="3905912"/>
              <a:ext cx="1666060"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孤立点：0个</a:t>
              </a:r>
            </a:p>
          </p:txBody>
        </p:sp>
      </p:grpSp>
      <p:grpSp>
        <p:nvGrpSpPr>
          <p:cNvPr id="28" name="Group 28"/>
          <p:cNvGrpSpPr/>
          <p:nvPr/>
        </p:nvGrpSpPr>
        <p:grpSpPr>
          <a:xfrm>
            <a:off x="1065150" y="4667912"/>
            <a:ext cx="10221975" cy="1447138"/>
            <a:chOff x="1065150" y="4667912"/>
            <a:chExt cx="10221975" cy="1447138"/>
          </a:xfrm>
        </p:grpSpPr>
        <p:sp>
          <p:nvSpPr>
            <p:cNvPr id="27" name="body-component-boundary-rules"/>
            <p:cNvSpPr txBox="1"/>
            <p:nvPr/>
          </p:nvSpPr>
          <p:spPr>
            <a:xfrm>
              <a:off x="1065150" y="4667912"/>
              <a:ext cx="10221975" cy="1447138"/>
            </a:xfrm>
            <a:prstGeom prst="rect">
              <a:avLst/>
            </a:prstGeom>
            <a:noFill/>
            <a:ln>
              <a:noFill/>
            </a:ln>
          </p:spPr>
          <p:txBody>
            <a:bodyPr wrap="square" lIns="0" tIns="0" rIns="0" bIns="0" anchor="t" anchorCtr="0">
              <a:noAutofit/>
            </a:bodyPr>
            <a:lstStyle/>
            <a:p>
              <a:pPr algn="l">
                <a:lnSpc>
                  <a:spcPts val="3675"/>
                </a:lnSpc>
              </a:pPr>
              <a:r>
                <a:rPr lang="zh-CN" sz="2200" dirty="0">
                  <a:solidFill>
                    <a:schemeClr val="accent5"/>
                  </a:solidFill>
                  <a:latin typeface="+mn-lt"/>
                  <a:ea typeface="+mn-ea"/>
                  <a:cs typeface="+mn-cs"/>
                </a:rPr>
                <a:t>每个原连通分量单独计算N，跨分量端点不存在合法路径。</a:t>
              </a:r>
              <a:br/>
              <a:r>
                <a:rPr lang="zh-CN" sz="2200" dirty="0">
                  <a:solidFill>
                    <a:schemeClr val="accent5"/>
                  </a:solidFill>
                  <a:latin typeface="+mn-lt"/>
                  <a:ea typeface="+mn-ea"/>
                  <a:cs typeface="+mn-cs"/>
                </a:rPr>
                <a:t>圆点负权只是重复计数校正；最终答案是非负的三元组数量。</a:t>
              </a:r>
              <a:br/>
              <a:r>
                <a:rPr lang="zh-CN" sz="2200" dirty="0">
                  <a:solidFill>
                    <a:schemeClr val="accent5"/>
                  </a:solidFill>
                  <a:latin typeface="+mn-lt"/>
                  <a:ea typeface="+mn-ea"/>
                  <a:cs typeface="+mn-cs"/>
                </a:rPr>
                <a:t>Tarjan与贡献计数均O(n+m)；答案用long long，栈和节点动态分配。</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438854"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例5：走得到，还要走得回来</a:t>
            </a:r>
          </a:p>
        </p:txBody>
      </p:sp>
      <p:grpSp>
        <p:nvGrpSpPr>
          <p:cNvPr id="8" name="Group 8"/>
          <p:cNvGrpSpPr/>
          <p:nvPr/>
        </p:nvGrpSpPr>
        <p:grpSpPr>
          <a:xfrm>
            <a:off x="1055625" y="2267612"/>
            <a:ext cx="10231500" cy="849327"/>
            <a:chOff x="1055625" y="2267612"/>
            <a:chExt cx="10231500" cy="849327"/>
          </a:xfrm>
        </p:grpSpPr>
        <p:sp>
          <p:nvSpPr>
            <p:cNvPr id="7" name="body-cow-party-task"/>
            <p:cNvSpPr txBox="1"/>
            <p:nvPr/>
          </p:nvSpPr>
          <p:spPr>
            <a:xfrm>
              <a:off x="1055625" y="2267612"/>
              <a:ext cx="10231500"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奶牛舞会 · J1205 / P2863：统计顶点数大于1的强连通分量。</a:t>
              </a:r>
              <a:br/>
              <a:r>
                <a:rPr lang="zh-CN" sz="2200" dirty="0">
                  <a:solidFill>
                    <a:schemeClr val="accent5"/>
                  </a:solidFill>
                  <a:latin typeface="+mn-lt"/>
                  <a:ea typeface="+mn-ea"/>
                  <a:cs typeface="+mn-cs"/>
                </a:rPr>
                <a:t>强连通分量（SCC）是两两相互可达的极大顶点集合。</a:t>
              </a:r>
            </a:p>
          </p:txBody>
        </p:sp>
      </p:grpSp>
      <p:grpSp>
        <p:nvGrpSpPr>
          <p:cNvPr id="15" name="Group 15"/>
          <p:cNvGrpSpPr/>
          <p:nvPr/>
        </p:nvGrpSpPr>
        <p:grpSpPr>
          <a:xfrm>
            <a:off x="1208025" y="3524250"/>
            <a:ext cx="3925950" cy="1259564"/>
            <a:chOff x="1208025" y="3524250"/>
            <a:chExt cx="3925950" cy="1259564"/>
          </a:xfrm>
        </p:grpSpPr>
        <p:sp>
          <p:nvSpPr>
            <p:cNvPr id="9" name="Line 9"/>
            <p:cNvSpPr/>
            <p:nvPr/>
          </p:nvSpPr>
          <p:spPr>
            <a:xfrm>
              <a:off x="2028825" y="3781425"/>
              <a:ext cx="2571750" cy="1"/>
            </a:xfrm>
            <a:prstGeom prst="line">
              <a:avLst/>
            </a:prstGeom>
            <a:noFill/>
            <a:ln w="28575">
              <a:solidFill>
                <a:schemeClr val="accent3"/>
              </a:solidFill>
              <a:tailEnd type="triangle" w="lg" len="lg"/>
            </a:ln>
          </p:spPr>
        </p:sp>
        <p:sp>
          <p:nvSpPr>
            <p:cNvPr id="10" name="Ellipse 10"/>
            <p:cNvSpPr/>
            <p:nvPr/>
          </p:nvSpPr>
          <p:spPr>
            <a:xfrm>
              <a:off x="1495425" y="3524250"/>
              <a:ext cx="514350" cy="514350"/>
            </a:xfrm>
            <a:prstGeom prst="ellipse">
              <a:avLst/>
            </a:prstGeom>
            <a:solidFill>
              <a:schemeClr val="lt1"/>
            </a:solidFill>
            <a:ln w="28575">
              <a:solidFill>
                <a:schemeClr val="accent3"/>
              </a:solidFill>
            </a:ln>
          </p:spPr>
        </p:sp>
        <p:sp>
          <p:nvSpPr>
            <p:cNvPr id="11" name="Ellipse 11"/>
            <p:cNvSpPr/>
            <p:nvPr/>
          </p:nvSpPr>
          <p:spPr>
            <a:xfrm>
              <a:off x="4619625" y="3524250"/>
              <a:ext cx="514350" cy="514350"/>
            </a:xfrm>
            <a:prstGeom prst="ellipse">
              <a:avLst/>
            </a:prstGeom>
            <a:solidFill>
              <a:schemeClr val="lt1"/>
            </a:solidFill>
            <a:ln w="28575">
              <a:solidFill>
                <a:schemeClr val="accent3"/>
              </a:solidFill>
            </a:ln>
          </p:spPr>
        </p:sp>
        <p:sp>
          <p:nvSpPr>
            <p:cNvPr id="12" name="TextBox 12"/>
            <p:cNvSpPr txBox="1"/>
            <p:nvPr/>
          </p:nvSpPr>
          <p:spPr>
            <a:xfrm>
              <a:off x="1659980" y="36392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3" name="TextBox 13"/>
            <p:cNvSpPr txBox="1"/>
            <p:nvPr/>
          </p:nvSpPr>
          <p:spPr>
            <a:xfrm>
              <a:off x="4784180" y="36392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14" name="TextBox 14"/>
            <p:cNvSpPr txBox="1"/>
            <p:nvPr/>
          </p:nvSpPr>
          <p:spPr>
            <a:xfrm>
              <a:off x="1208025" y="4353587"/>
              <a:ext cx="2804335"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1→2：不是同一个SCC</a:t>
              </a:r>
            </a:p>
          </p:txBody>
        </p:sp>
      </p:grpSp>
      <p:grpSp>
        <p:nvGrpSpPr>
          <p:cNvPr id="23" name="Group 23"/>
          <p:cNvGrpSpPr/>
          <p:nvPr/>
        </p:nvGrpSpPr>
        <p:grpSpPr>
          <a:xfrm>
            <a:off x="6761100" y="3524250"/>
            <a:ext cx="3840225" cy="1259564"/>
            <a:chOff x="6761100" y="3524250"/>
            <a:chExt cx="3840225" cy="1259564"/>
          </a:xfrm>
        </p:grpSpPr>
        <p:sp>
          <p:nvSpPr>
            <p:cNvPr id="16" name="Line 16"/>
            <p:cNvSpPr/>
            <p:nvPr/>
          </p:nvSpPr>
          <p:spPr>
            <a:xfrm>
              <a:off x="7362825" y="3676650"/>
              <a:ext cx="2705100" cy="1"/>
            </a:xfrm>
            <a:prstGeom prst="line">
              <a:avLst/>
            </a:prstGeom>
            <a:noFill/>
            <a:ln w="28575">
              <a:solidFill>
                <a:schemeClr val="accent3"/>
              </a:solidFill>
              <a:tailEnd type="triangle" w="lg" len="lg"/>
            </a:ln>
          </p:spPr>
        </p:sp>
        <p:sp>
          <p:nvSpPr>
            <p:cNvPr id="17" name="Line 17"/>
            <p:cNvSpPr/>
            <p:nvPr/>
          </p:nvSpPr>
          <p:spPr>
            <a:xfrm flipH="1">
              <a:off x="7362825" y="3886200"/>
              <a:ext cx="2705100" cy="1"/>
            </a:xfrm>
            <a:prstGeom prst="line">
              <a:avLst/>
            </a:prstGeom>
            <a:noFill/>
            <a:ln w="28575">
              <a:solidFill>
                <a:schemeClr val="accent3"/>
              </a:solidFill>
              <a:tailEnd type="triangle" w="lg" len="lg"/>
            </a:ln>
          </p:spPr>
        </p:sp>
        <p:sp>
          <p:nvSpPr>
            <p:cNvPr id="18" name="Ellipse 18"/>
            <p:cNvSpPr/>
            <p:nvPr/>
          </p:nvSpPr>
          <p:spPr>
            <a:xfrm>
              <a:off x="6829425" y="3524250"/>
              <a:ext cx="514350" cy="514350"/>
            </a:xfrm>
            <a:prstGeom prst="ellipse">
              <a:avLst/>
            </a:prstGeom>
            <a:solidFill>
              <a:schemeClr val="lt1"/>
            </a:solidFill>
            <a:ln w="28575">
              <a:solidFill>
                <a:schemeClr val="accent3"/>
              </a:solidFill>
            </a:ln>
          </p:spPr>
        </p:sp>
        <p:sp>
          <p:nvSpPr>
            <p:cNvPr id="19" name="Ellipse 19"/>
            <p:cNvSpPr/>
            <p:nvPr/>
          </p:nvSpPr>
          <p:spPr>
            <a:xfrm>
              <a:off x="10086975" y="3524250"/>
              <a:ext cx="514350" cy="514350"/>
            </a:xfrm>
            <a:prstGeom prst="ellipse">
              <a:avLst/>
            </a:prstGeom>
            <a:solidFill>
              <a:schemeClr val="lt1"/>
            </a:solidFill>
            <a:ln w="28575">
              <a:solidFill>
                <a:schemeClr val="accent3"/>
              </a:solidFill>
            </a:ln>
          </p:spPr>
        </p:sp>
        <p:sp>
          <p:nvSpPr>
            <p:cNvPr id="20" name="TextBox 20"/>
            <p:cNvSpPr txBox="1"/>
            <p:nvPr/>
          </p:nvSpPr>
          <p:spPr>
            <a:xfrm>
              <a:off x="6993980" y="36392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1" name="TextBox 21"/>
            <p:cNvSpPr txBox="1"/>
            <p:nvPr/>
          </p:nvSpPr>
          <p:spPr>
            <a:xfrm>
              <a:off x="10251530" y="3639212"/>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2" name="TextBox 22"/>
            <p:cNvSpPr txBox="1"/>
            <p:nvPr/>
          </p:nvSpPr>
          <p:spPr>
            <a:xfrm>
              <a:off x="6761100" y="4353587"/>
              <a:ext cx="3559553"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1↔2：形成一个大小2的SCC</a:t>
              </a:r>
            </a:p>
          </p:txBody>
        </p:sp>
      </p:grpSp>
      <p:grpSp>
        <p:nvGrpSpPr>
          <p:cNvPr id="25" name="Group 25"/>
          <p:cNvGrpSpPr/>
          <p:nvPr/>
        </p:nvGrpSpPr>
        <p:grpSpPr>
          <a:xfrm>
            <a:off x="1065150" y="5172737"/>
            <a:ext cx="10221975" cy="942313"/>
            <a:chOff x="1065150" y="5172737"/>
            <a:chExt cx="10221975" cy="942313"/>
          </a:xfrm>
        </p:grpSpPr>
        <p:sp>
          <p:nvSpPr>
            <p:cNvPr id="24" name="body-scc-equivalence"/>
            <p:cNvSpPr txBox="1"/>
            <p:nvPr/>
          </p:nvSpPr>
          <p:spPr>
            <a:xfrm>
              <a:off x="1065150" y="5172737"/>
              <a:ext cx="10221975" cy="94231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相互可达具有自反、对称、传递性；因此SCC划分全部顶点。</a:t>
              </a:r>
              <a:br/>
              <a:r>
                <a:rPr lang="zh-CN" sz="2200" dirty="0">
                  <a:solidFill>
                    <a:schemeClr val="accent5"/>
                  </a:solidFill>
                  <a:latin typeface="+mn-lt"/>
                  <a:ea typeface="+mn-ea"/>
                  <a:cs typeface="+mn-cs"/>
                </a:rPr>
                <a:t>单点即使带自环，大小仍为1，本题不计入答案。</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函数已经返回，点也可能尚未归属</a:t>
            </a:r>
          </a:p>
        </p:txBody>
      </p:sp>
      <p:grpSp>
        <p:nvGrpSpPr>
          <p:cNvPr id="22" name="Group 22"/>
          <p:cNvGrpSpPr/>
          <p:nvPr/>
        </p:nvGrpSpPr>
        <p:grpSpPr>
          <a:xfrm>
            <a:off x="1055625" y="2267612"/>
            <a:ext cx="3954525" cy="2897202"/>
            <a:chOff x="1055625" y="2267612"/>
            <a:chExt cx="3954525" cy="2897202"/>
          </a:xfrm>
        </p:grpSpPr>
        <p:sp>
          <p:nvSpPr>
            <p:cNvPr id="7" name="TextBox 7"/>
            <p:cNvSpPr txBox="1"/>
            <p:nvPr/>
          </p:nvSpPr>
          <p:spPr>
            <a:xfrm>
              <a:off x="1055625" y="2267612"/>
              <a:ext cx="3369003"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例如：先搜1→2→3，再搜4</a:t>
              </a:r>
            </a:p>
          </p:txBody>
        </p:sp>
        <p:sp>
          <p:nvSpPr>
            <p:cNvPr id="8" name="Line 8"/>
            <p:cNvSpPr/>
            <p:nvPr/>
          </p:nvSpPr>
          <p:spPr>
            <a:xfrm>
              <a:off x="2305050" y="3181350"/>
              <a:ext cx="2133600" cy="1"/>
            </a:xfrm>
            <a:prstGeom prst="line">
              <a:avLst/>
            </a:prstGeom>
            <a:noFill/>
            <a:ln w="28575">
              <a:solidFill>
                <a:schemeClr val="accent3"/>
              </a:solidFill>
              <a:tailEnd type="triangle" w="lg" len="lg"/>
            </a:ln>
          </p:spPr>
        </p:sp>
        <p:sp>
          <p:nvSpPr>
            <p:cNvPr id="9" name="Line 9"/>
            <p:cNvSpPr/>
            <p:nvPr/>
          </p:nvSpPr>
          <p:spPr>
            <a:xfrm>
              <a:off x="4638675" y="3457575"/>
              <a:ext cx="1" cy="1133475"/>
            </a:xfrm>
            <a:prstGeom prst="line">
              <a:avLst/>
            </a:prstGeom>
            <a:noFill/>
            <a:ln w="28575">
              <a:solidFill>
                <a:schemeClr val="accent3"/>
              </a:solidFill>
              <a:tailEnd type="triangle" w="lg" len="lg"/>
            </a:ln>
          </p:spPr>
        </p:sp>
        <p:sp>
          <p:nvSpPr>
            <p:cNvPr id="10" name="Line 10"/>
            <p:cNvSpPr/>
            <p:nvPr/>
          </p:nvSpPr>
          <p:spPr>
            <a:xfrm flipV="1">
              <a:off x="4848225" y="3457575"/>
              <a:ext cx="1" cy="1133475"/>
            </a:xfrm>
            <a:prstGeom prst="line">
              <a:avLst/>
            </a:prstGeom>
            <a:noFill/>
            <a:ln w="28575">
              <a:solidFill>
                <a:schemeClr val="accent2"/>
              </a:solidFill>
              <a:tailEnd type="triangle" w="lg" len="lg"/>
            </a:ln>
          </p:spPr>
        </p:sp>
        <p:sp>
          <p:nvSpPr>
            <p:cNvPr id="11" name="Line 11"/>
            <p:cNvSpPr/>
            <p:nvPr/>
          </p:nvSpPr>
          <p:spPr>
            <a:xfrm>
              <a:off x="1905000" y="3457575"/>
              <a:ext cx="1" cy="1133475"/>
            </a:xfrm>
            <a:prstGeom prst="line">
              <a:avLst/>
            </a:prstGeom>
            <a:noFill/>
            <a:ln w="28575">
              <a:solidFill>
                <a:schemeClr val="accent3"/>
              </a:solidFill>
              <a:tailEnd type="triangle" w="lg" len="lg"/>
            </a:ln>
          </p:spPr>
        </p:sp>
        <p:sp>
          <p:nvSpPr>
            <p:cNvPr id="12" name="Line 12"/>
            <p:cNvSpPr/>
            <p:nvPr/>
          </p:nvSpPr>
          <p:spPr>
            <a:xfrm flipV="1">
              <a:off x="2114550" y="3457575"/>
              <a:ext cx="1" cy="1133475"/>
            </a:xfrm>
            <a:prstGeom prst="line">
              <a:avLst/>
            </a:prstGeom>
            <a:noFill/>
            <a:ln w="28575">
              <a:solidFill>
                <a:schemeClr val="accent2"/>
              </a:solidFill>
              <a:tailEnd type="triangle" w="lg" len="lg"/>
            </a:ln>
          </p:spPr>
        </p:sp>
        <p:sp>
          <p:nvSpPr>
            <p:cNvPr id="13" name="Line 13"/>
            <p:cNvSpPr/>
            <p:nvPr/>
          </p:nvSpPr>
          <p:spPr>
            <a:xfrm>
              <a:off x="2305050" y="4876800"/>
              <a:ext cx="2133600" cy="1"/>
            </a:xfrm>
            <a:prstGeom prst="line">
              <a:avLst/>
            </a:prstGeom>
            <a:noFill/>
            <a:ln w="28575">
              <a:solidFill>
                <a:schemeClr val="accent3"/>
              </a:solidFill>
              <a:tailEnd type="triangle" w="lg" len="lg"/>
            </a:ln>
          </p:spPr>
        </p:sp>
        <p:sp>
          <p:nvSpPr>
            <p:cNvPr id="14" name="Ellipse 14"/>
            <p:cNvSpPr/>
            <p:nvPr/>
          </p:nvSpPr>
          <p:spPr>
            <a:xfrm>
              <a:off x="1743075" y="2914650"/>
              <a:ext cx="533400" cy="533400"/>
            </a:xfrm>
            <a:prstGeom prst="ellipse">
              <a:avLst/>
            </a:prstGeom>
            <a:solidFill>
              <a:schemeClr val="lt1"/>
            </a:solidFill>
            <a:ln w="28575">
              <a:solidFill>
                <a:schemeClr val="accent3"/>
              </a:solidFill>
            </a:ln>
          </p:spPr>
        </p:sp>
        <p:sp>
          <p:nvSpPr>
            <p:cNvPr id="15" name="Ellipse 15"/>
            <p:cNvSpPr/>
            <p:nvPr/>
          </p:nvSpPr>
          <p:spPr>
            <a:xfrm>
              <a:off x="4476750" y="2914650"/>
              <a:ext cx="533400" cy="533400"/>
            </a:xfrm>
            <a:prstGeom prst="ellipse">
              <a:avLst/>
            </a:prstGeom>
            <a:solidFill>
              <a:schemeClr val="lt1"/>
            </a:solidFill>
            <a:ln w="28575">
              <a:solidFill>
                <a:schemeClr val="accent3"/>
              </a:solidFill>
            </a:ln>
          </p:spPr>
        </p:sp>
        <p:sp>
          <p:nvSpPr>
            <p:cNvPr id="16" name="Ellipse 16"/>
            <p:cNvSpPr/>
            <p:nvPr/>
          </p:nvSpPr>
          <p:spPr>
            <a:xfrm>
              <a:off x="4476750" y="4610100"/>
              <a:ext cx="533400" cy="533400"/>
            </a:xfrm>
            <a:prstGeom prst="ellipse">
              <a:avLst/>
            </a:prstGeom>
            <a:solidFill>
              <a:schemeClr val="lt1"/>
            </a:solidFill>
            <a:ln w="28575">
              <a:solidFill>
                <a:schemeClr val="accent3"/>
              </a:solidFill>
            </a:ln>
          </p:spPr>
        </p:sp>
        <p:sp>
          <p:nvSpPr>
            <p:cNvPr id="17" name="Ellipse 17"/>
            <p:cNvSpPr/>
            <p:nvPr/>
          </p:nvSpPr>
          <p:spPr>
            <a:xfrm>
              <a:off x="1743075" y="4610100"/>
              <a:ext cx="533400" cy="533400"/>
            </a:xfrm>
            <a:prstGeom prst="ellipse">
              <a:avLst/>
            </a:prstGeom>
            <a:solidFill>
              <a:schemeClr val="lt1"/>
            </a:solidFill>
            <a:ln w="28575">
              <a:solidFill>
                <a:schemeClr val="accent3"/>
              </a:solidFill>
            </a:ln>
          </p:spPr>
        </p:sp>
        <p:sp>
          <p:nvSpPr>
            <p:cNvPr id="18" name="TextBox 18"/>
            <p:cNvSpPr txBox="1"/>
            <p:nvPr/>
          </p:nvSpPr>
          <p:spPr>
            <a:xfrm>
              <a:off x="1917155" y="30391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9" name="TextBox 19"/>
            <p:cNvSpPr txBox="1"/>
            <p:nvPr/>
          </p:nvSpPr>
          <p:spPr>
            <a:xfrm>
              <a:off x="4650830" y="30391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0" name="TextBox 20"/>
            <p:cNvSpPr txBox="1"/>
            <p:nvPr/>
          </p:nvSpPr>
          <p:spPr>
            <a:xfrm>
              <a:off x="4650830" y="4734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1" name="TextBox 21"/>
            <p:cNvSpPr txBox="1"/>
            <p:nvPr/>
          </p:nvSpPr>
          <p:spPr>
            <a:xfrm>
              <a:off x="1917155" y="4734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grpSp>
      <p:grpSp>
        <p:nvGrpSpPr>
          <p:cNvPr id="24" name="Group 24"/>
          <p:cNvGrpSpPr/>
          <p:nvPr/>
        </p:nvGrpSpPr>
        <p:grpSpPr>
          <a:xfrm>
            <a:off x="6008625" y="2343812"/>
            <a:ext cx="5278500" cy="2447263"/>
            <a:chOff x="6008625" y="2343812"/>
            <a:chExt cx="5278500" cy="2447263"/>
          </a:xfrm>
        </p:grpSpPr>
        <p:sp>
          <p:nvSpPr>
            <p:cNvPr id="23" name="body-two-stack-meaning"/>
            <p:cNvSpPr txBox="1"/>
            <p:nvPr/>
          </p:nvSpPr>
          <p:spPr>
            <a:xfrm>
              <a:off x="6008625" y="2343812"/>
              <a:ext cx="5278500" cy="2447263"/>
            </a:xfrm>
            <a:prstGeom prst="rect">
              <a:avLst/>
            </a:prstGeom>
            <a:noFill/>
            <a:ln>
              <a:noFill/>
            </a:ln>
          </p:spPr>
          <p:txBody>
            <a:bodyPr wrap="square" lIns="0" tIns="0" rIns="0" bIns="0" anchor="t" anchorCtr="0">
              <a:noAutofit/>
            </a:bodyPr>
            <a:lstStyle/>
            <a:p>
              <a:pPr algn="l">
                <a:lnSpc>
                  <a:spcPts val="3375"/>
                </a:lnSpc>
              </a:pPr>
              <a:r>
                <a:rPr lang="zh-CN" sz="2200" b="1" dirty="0">
                  <a:solidFill>
                    <a:schemeClr val="accent3"/>
                  </a:solidFill>
                  <a:latin typeface="+mn-lt"/>
                  <a:ea typeface="+mn-ea"/>
                  <a:cs typeface="+mn-cs"/>
                </a:rPr>
                <a:t>call：</a:t>
              </a:r>
              <a:r>
                <a:rPr lang="zh-CN" sz="2200" dirty="0">
                  <a:solidFill>
                    <a:schemeClr val="accent5"/>
                  </a:solidFill>
                  <a:latin typeface="+mn-lt"/>
                  <a:ea typeface="+mn-ea"/>
                  <a:cs typeface="+mn-cs"/>
                </a:rPr>
                <a:t>尚未返回的DFS调用帧。</a:t>
              </a:r>
            </a:p>
            <a:p>
              <a:pPr algn="l">
                <a:lnSpc>
                  <a:spcPts val="3375"/>
                </a:lnSpc>
                <a:spcBef>
                  <a:spcPts val="450"/>
                </a:spcBef>
              </a:pPr>
              <a:r>
                <a:rPr lang="zh-CN" sz="2200" b="1" dirty="0">
                  <a:solidFill>
                    <a:schemeClr val="accent3"/>
                  </a:solidFill>
                  <a:latin typeface="+mn-lt"/>
                  <a:ea typeface="+mn-ea"/>
                  <a:cs typeface="+mn-cs"/>
                </a:rPr>
                <a:t>pending：</a:t>
              </a:r>
              <a:r>
                <a:rPr lang="zh-CN" sz="2200" dirty="0">
                  <a:solidFill>
                    <a:schemeClr val="accent5"/>
                  </a:solidFill>
                  <a:latin typeface="+mn-lt"/>
                  <a:ea typeface="+mn-ea"/>
                  <a:cs typeface="+mn-cs"/>
                </a:rPr>
                <a:t>尚未归属SCC的顶点。</a:t>
              </a:r>
            </a:p>
            <a:p>
              <a:pPr algn="l">
                <a:lnSpc>
                  <a:spcPts val="3375"/>
                </a:lnSpc>
                <a:spcBef>
                  <a:spcPts val="1200"/>
                </a:spcBef>
              </a:pPr>
              <a:r>
                <a:rPr lang="zh-CN" sz="2200" dirty="0">
                  <a:solidFill>
                    <a:schemeClr val="accent5"/>
                  </a:solidFill>
                  <a:latin typeface="+mn-lt"/>
                  <a:ea typeface="+mn-ea"/>
                  <a:cs typeface="+mn-cs"/>
                </a:rPr>
                <a:t>3的搜索结束并返回2时，</a:t>
              </a:r>
              <a:br/>
              <a:r>
                <a:rPr lang="zh-CN" sz="2200" dirty="0">
                  <a:solidFill>
                    <a:schemeClr val="accent5"/>
                  </a:solidFill>
                  <a:latin typeface="+mn-lt"/>
                  <a:ea typeface="+mn-ea"/>
                  <a:cs typeface="+mn-cs"/>
                </a:rPr>
                <a:t>3仍在pending中等待一起弹出。</a:t>
              </a:r>
            </a:p>
            <a:p>
              <a:pPr algn="l">
                <a:lnSpc>
                  <a:spcPts val="3375"/>
                </a:lnSpc>
                <a:spcBef>
                  <a:spcPts val="450"/>
                </a:spcBef>
              </a:pPr>
              <a:r>
                <a:rPr lang="zh-CN" sz="2200" dirty="0">
                  <a:solidFill>
                    <a:schemeClr val="accent5"/>
                  </a:solidFill>
                  <a:latin typeface="+mn-lt"/>
                  <a:ea typeface="+mn-ea"/>
                  <a:cs typeface="+mn-cs"/>
                </a:rPr>
                <a:t>有向图可以指向已经结束的分支。</a:t>
              </a:r>
            </a:p>
          </p:txBody>
        </p:sp>
      </p:grpSp>
      <p:sp>
        <p:nvSpPr>
          <p:cNvPr id="27" name="textbox-directed-update"/>
          <p:cNvSpPr/>
          <p:nvPr/>
        </p:nvSpPr>
        <p:spPr>
          <a:xfrm>
            <a:off x="1057275" y="5476875"/>
            <a:ext cx="10229850" cy="647700"/>
          </a:xfrm>
          <a:prstGeom prst="roundRect">
            <a:avLst>
              <a:gd name="adj" fmla="val 17647"/>
            </a:avLst>
          </a:prstGeom>
          <a:solidFill>
            <a:schemeClr val="lt2"/>
          </a:solidFill>
          <a:ln>
            <a:noFill/>
          </a:ln>
        </p:spPr>
        <p:txBody>
          <a:bodyPr wrap="square" lIns="156897" tIns="161495" rIns="156897" bIns="-33477" anchor="t" anchorCtr="0">
            <a:noAutofit/>
          </a:bodyPr>
          <a:lstStyle/>
          <a:p>
            <a:pPr algn="l"/>
            <a:r>
              <a:rPr lang="zh-CN" sz="1900" dirty="0">
                <a:solidFill>
                  <a:schemeClr val="accent5"/>
                </a:solidFill>
                <a:latin typeface="+mn-lt"/>
                <a:ea typeface="+mn-ea"/>
                <a:cs typeface="+mn-cs"/>
              </a:rPr>
              <a:t>else if(inStack[v]) low[u]=min(low[u],dfn[v]);</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2266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low[u]=dfn[u]时，从栈顶一直弹到u</a:t>
            </a:r>
          </a:p>
        </p:txBody>
      </p:sp>
      <p:grpSp>
        <p:nvGrpSpPr>
          <p:cNvPr id="8" name="Group 8"/>
          <p:cNvGrpSpPr/>
          <p:nvPr/>
        </p:nvGrpSpPr>
        <p:grpSpPr>
          <a:xfrm>
            <a:off x="1065150" y="2286662"/>
            <a:ext cx="10221975" cy="1428088"/>
            <a:chOff x="1065150" y="2286662"/>
            <a:chExt cx="10221975" cy="1428088"/>
          </a:xfrm>
        </p:grpSpPr>
        <p:sp>
          <p:nvSpPr>
            <p:cNvPr id="7" name="body-first-scc-trace"/>
            <p:cNvSpPr txBox="1"/>
            <p:nvPr/>
          </p:nvSpPr>
          <p:spPr>
            <a:xfrm>
              <a:off x="1065150" y="2286662"/>
              <a:ext cx="10221975" cy="1428088"/>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① 进入1、2、3：pending=[1,2,3]，dfn=1,2,3。</a:t>
              </a:r>
              <a:br/>
              <a:r>
                <a:rPr lang="zh-CN" sz="2200" dirty="0">
                  <a:solidFill>
                    <a:schemeClr val="accent5"/>
                  </a:solidFill>
                  <a:latin typeface="+mn-lt"/>
                  <a:ea typeface="+mn-ea"/>
                  <a:cs typeface="+mn-cs"/>
                </a:rPr>
                <a:t>② 3→2使low[3]=2；返回2后，low[2]=2。</a:t>
              </a:r>
              <a:br/>
              <a:r>
                <a:rPr lang="zh-CN" sz="2200" dirty="0">
                  <a:solidFill>
                    <a:schemeClr val="accent5"/>
                  </a:solidFill>
                  <a:latin typeface="+mn-lt"/>
                  <a:ea typeface="+mn-ea"/>
                  <a:cs typeface="+mn-cs"/>
                </a:rPr>
                <a:t>③ low[2]=dfn[2]：弹3、2，得到分量0={2,3}。</a:t>
              </a:r>
            </a:p>
          </p:txBody>
        </p:sp>
      </p:grpSp>
      <p:grpSp>
        <p:nvGrpSpPr>
          <p:cNvPr id="10" name="Group 10"/>
          <p:cNvGrpSpPr/>
          <p:nvPr/>
        </p:nvGrpSpPr>
        <p:grpSpPr>
          <a:xfrm>
            <a:off x="1065150" y="3877337"/>
            <a:ext cx="10221975" cy="1428088"/>
            <a:chOff x="1065150" y="3877337"/>
            <a:chExt cx="10221975" cy="1428088"/>
          </a:xfrm>
        </p:grpSpPr>
        <p:sp>
          <p:nvSpPr>
            <p:cNvPr id="9" name="body-second-scc-trace"/>
            <p:cNvSpPr txBox="1"/>
            <p:nvPr/>
          </p:nvSpPr>
          <p:spPr>
            <a:xfrm>
              <a:off x="1065150" y="3877337"/>
              <a:ext cx="10221975" cy="1428088"/>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④ 再进入4：pending=[1,4]。4→3指向已出栈点，忽略。</a:t>
              </a:r>
              <a:br/>
              <a:r>
                <a:rPr lang="zh-CN" sz="2200" dirty="0">
                  <a:solidFill>
                    <a:schemeClr val="accent5"/>
                  </a:solidFill>
                  <a:latin typeface="+mn-lt"/>
                  <a:ea typeface="+mn-ea"/>
                  <a:cs typeface="+mn-cs"/>
                </a:rPr>
                <a:t>⑤ 4→1使low[4]=1；返回1，low[1]=dfn[1]=1。</a:t>
              </a:r>
              <a:br/>
              <a:r>
                <a:rPr lang="zh-CN" sz="2200" dirty="0">
                  <a:solidFill>
                    <a:schemeClr val="accent5"/>
                  </a:solidFill>
                  <a:latin typeface="+mn-lt"/>
                  <a:ea typeface="+mn-ea"/>
                  <a:cs typeface="+mn-cs"/>
                </a:rPr>
                <a:t>⑥ 弹4、1，得到分量1={1,4}。两个分量的大小均为2。</a:t>
              </a:r>
            </a:p>
          </p:txBody>
        </p:sp>
      </p:grpSp>
      <p:grpSp>
        <p:nvGrpSpPr>
          <p:cNvPr id="12" name="Group 12"/>
          <p:cNvGrpSpPr/>
          <p:nvPr/>
        </p:nvGrpSpPr>
        <p:grpSpPr>
          <a:xfrm>
            <a:off x="1065150" y="5629937"/>
            <a:ext cx="10221975" cy="494638"/>
            <a:chOff x="1065150" y="5629937"/>
            <a:chExt cx="10221975" cy="494638"/>
          </a:xfrm>
        </p:grpSpPr>
        <p:sp>
          <p:nvSpPr>
            <p:cNvPr id="11" name="body-scc-order-meaning"/>
            <p:cNvSpPr txBox="1"/>
            <p:nvPr/>
          </p:nvSpPr>
          <p:spPr>
            <a:xfrm>
              <a:off x="1065150" y="5629937"/>
              <a:ext cx="10221975" cy="494638"/>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按弹出顺序编号，跨SCC边从大编号指向小编号：1→0。</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23295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已经归属的SCC，不能再拖住low</a:t>
            </a:r>
          </a:p>
        </p:txBody>
      </p:sp>
      <p:grpSp>
        <p:nvGrpSpPr>
          <p:cNvPr id="22" name="Group 22"/>
          <p:cNvGrpSpPr/>
          <p:nvPr/>
        </p:nvGrpSpPr>
        <p:grpSpPr>
          <a:xfrm>
            <a:off x="1055625" y="2267612"/>
            <a:ext cx="4221225" cy="2980663"/>
            <a:chOff x="1055625" y="2267612"/>
            <a:chExt cx="4221225" cy="2980663"/>
          </a:xfrm>
        </p:grpSpPr>
        <p:sp>
          <p:nvSpPr>
            <p:cNvPr id="7" name="TextBox 7"/>
            <p:cNvSpPr txBox="1"/>
            <p:nvPr/>
          </p:nvSpPr>
          <p:spPr>
            <a:xfrm>
              <a:off x="1055625" y="2267612"/>
              <a:ext cx="3176496" cy="430227"/>
            </a:xfrm>
            <a:prstGeom prst="rect">
              <a:avLst/>
            </a:prstGeom>
            <a:noFill/>
            <a:ln>
              <a:noFill/>
            </a:ln>
          </p:spPr>
          <p:txBody>
            <a:bodyPr wrap="none" lIns="0" tIns="0" rIns="0" bIns="0" anchor="t" anchorCtr="0">
              <a:spAutoFit/>
            </a:bodyPr>
            <a:lstStyle/>
            <a:p>
              <a:pPr algn="l"/>
              <a:r>
                <a:rPr lang="zh-CN" sz="2200" dirty="0">
                  <a:solidFill>
                    <a:schemeClr val="accent6"/>
                  </a:solidFill>
                  <a:latin typeface="+mn-lt"/>
                  <a:ea typeface="+mn-ea"/>
                  <a:cs typeface="+mn-cs"/>
                </a:rPr>
                <a:t>例如：删去上一图的4→1</a:t>
              </a:r>
            </a:p>
          </p:txBody>
        </p:sp>
        <p:sp>
          <p:nvSpPr>
            <p:cNvPr id="8" name="Rectangle 8"/>
            <p:cNvSpPr/>
            <p:nvPr/>
          </p:nvSpPr>
          <p:spPr>
            <a:xfrm>
              <a:off x="4257675" y="2809875"/>
              <a:ext cx="1019175" cy="2438400"/>
            </a:xfrm>
            <a:prstGeom prst="roundRect">
              <a:avLst>
                <a:gd name="adj" fmla="val 16822"/>
              </a:avLst>
            </a:prstGeom>
            <a:solidFill>
              <a:schemeClr val="lt2"/>
            </a:solidFill>
            <a:ln>
              <a:noFill/>
            </a:ln>
          </p:spPr>
        </p:sp>
        <p:sp>
          <p:nvSpPr>
            <p:cNvPr id="9" name="Line 9"/>
            <p:cNvSpPr/>
            <p:nvPr/>
          </p:nvSpPr>
          <p:spPr>
            <a:xfrm>
              <a:off x="2305050" y="3181350"/>
              <a:ext cx="2133600" cy="1"/>
            </a:xfrm>
            <a:prstGeom prst="line">
              <a:avLst/>
            </a:prstGeom>
            <a:noFill/>
            <a:ln w="28575">
              <a:solidFill>
                <a:schemeClr val="accent3"/>
              </a:solidFill>
              <a:tailEnd type="triangle" w="lg" len="lg"/>
            </a:ln>
          </p:spPr>
        </p:sp>
        <p:sp>
          <p:nvSpPr>
            <p:cNvPr id="10" name="Line 10"/>
            <p:cNvSpPr/>
            <p:nvPr/>
          </p:nvSpPr>
          <p:spPr>
            <a:xfrm>
              <a:off x="4638675" y="3457575"/>
              <a:ext cx="1" cy="1133475"/>
            </a:xfrm>
            <a:prstGeom prst="line">
              <a:avLst/>
            </a:prstGeom>
            <a:noFill/>
            <a:ln w="28575">
              <a:solidFill>
                <a:schemeClr val="accent3"/>
              </a:solidFill>
              <a:tailEnd type="triangle" w="lg" len="lg"/>
            </a:ln>
          </p:spPr>
        </p:sp>
        <p:sp>
          <p:nvSpPr>
            <p:cNvPr id="11" name="Line 11"/>
            <p:cNvSpPr/>
            <p:nvPr/>
          </p:nvSpPr>
          <p:spPr>
            <a:xfrm flipV="1">
              <a:off x="4848225" y="3457575"/>
              <a:ext cx="1" cy="1133475"/>
            </a:xfrm>
            <a:prstGeom prst="line">
              <a:avLst/>
            </a:prstGeom>
            <a:noFill/>
            <a:ln w="28575">
              <a:solidFill>
                <a:schemeClr val="accent3"/>
              </a:solidFill>
              <a:tailEnd type="triangle" w="lg" len="lg"/>
            </a:ln>
          </p:spPr>
        </p:sp>
        <p:sp>
          <p:nvSpPr>
            <p:cNvPr id="12" name="Line 12"/>
            <p:cNvSpPr/>
            <p:nvPr/>
          </p:nvSpPr>
          <p:spPr>
            <a:xfrm>
              <a:off x="2009775" y="3457575"/>
              <a:ext cx="1" cy="1133475"/>
            </a:xfrm>
            <a:prstGeom prst="line">
              <a:avLst/>
            </a:prstGeom>
            <a:noFill/>
            <a:ln w="28575">
              <a:solidFill>
                <a:schemeClr val="accent3"/>
              </a:solidFill>
              <a:tailEnd type="triangle" w="lg" len="lg"/>
            </a:ln>
          </p:spPr>
        </p:sp>
        <p:sp>
          <p:nvSpPr>
            <p:cNvPr id="13" name="Line 13"/>
            <p:cNvSpPr/>
            <p:nvPr/>
          </p:nvSpPr>
          <p:spPr>
            <a:xfrm>
              <a:off x="2305050" y="4876800"/>
              <a:ext cx="2133600" cy="1"/>
            </a:xfrm>
            <a:prstGeom prst="line">
              <a:avLst/>
            </a:prstGeom>
            <a:noFill/>
            <a:ln w="28575">
              <a:solidFill>
                <a:schemeClr val="accent2"/>
              </a:solidFill>
              <a:tailEnd type="triangle" w="lg" len="lg"/>
            </a:ln>
          </p:spPr>
        </p:sp>
        <p:sp>
          <p:nvSpPr>
            <p:cNvPr id="14" name="Ellipse 14"/>
            <p:cNvSpPr/>
            <p:nvPr/>
          </p:nvSpPr>
          <p:spPr>
            <a:xfrm>
              <a:off x="1743075" y="2914650"/>
              <a:ext cx="533400" cy="533400"/>
            </a:xfrm>
            <a:prstGeom prst="ellipse">
              <a:avLst/>
            </a:prstGeom>
            <a:solidFill>
              <a:schemeClr val="lt1"/>
            </a:solidFill>
            <a:ln w="28575">
              <a:solidFill>
                <a:schemeClr val="accent3"/>
              </a:solidFill>
            </a:ln>
          </p:spPr>
        </p:sp>
        <p:sp>
          <p:nvSpPr>
            <p:cNvPr id="15" name="Ellipse 15"/>
            <p:cNvSpPr/>
            <p:nvPr/>
          </p:nvSpPr>
          <p:spPr>
            <a:xfrm>
              <a:off x="4476750" y="2914650"/>
              <a:ext cx="533400" cy="533400"/>
            </a:xfrm>
            <a:prstGeom prst="ellipse">
              <a:avLst/>
            </a:prstGeom>
            <a:solidFill>
              <a:schemeClr val="lt1"/>
            </a:solidFill>
            <a:ln w="28575">
              <a:solidFill>
                <a:schemeClr val="accent3"/>
              </a:solidFill>
            </a:ln>
          </p:spPr>
        </p:sp>
        <p:sp>
          <p:nvSpPr>
            <p:cNvPr id="16" name="Ellipse 16"/>
            <p:cNvSpPr/>
            <p:nvPr/>
          </p:nvSpPr>
          <p:spPr>
            <a:xfrm>
              <a:off x="4476750" y="4610100"/>
              <a:ext cx="533400" cy="533400"/>
            </a:xfrm>
            <a:prstGeom prst="ellipse">
              <a:avLst/>
            </a:prstGeom>
            <a:solidFill>
              <a:schemeClr val="lt1"/>
            </a:solidFill>
            <a:ln w="28575">
              <a:solidFill>
                <a:schemeClr val="accent3"/>
              </a:solidFill>
            </a:ln>
          </p:spPr>
        </p:sp>
        <p:sp>
          <p:nvSpPr>
            <p:cNvPr id="17" name="Ellipse 17"/>
            <p:cNvSpPr/>
            <p:nvPr/>
          </p:nvSpPr>
          <p:spPr>
            <a:xfrm>
              <a:off x="1743075" y="4610100"/>
              <a:ext cx="533400" cy="533400"/>
            </a:xfrm>
            <a:prstGeom prst="ellipse">
              <a:avLst/>
            </a:prstGeom>
            <a:solidFill>
              <a:schemeClr val="lt1"/>
            </a:solidFill>
            <a:ln w="28575">
              <a:solidFill>
                <a:schemeClr val="accent3"/>
              </a:solidFill>
            </a:ln>
          </p:spPr>
        </p:sp>
        <p:sp>
          <p:nvSpPr>
            <p:cNvPr id="18" name="TextBox 18"/>
            <p:cNvSpPr txBox="1"/>
            <p:nvPr/>
          </p:nvSpPr>
          <p:spPr>
            <a:xfrm>
              <a:off x="1917155" y="30391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19" name="TextBox 19"/>
            <p:cNvSpPr txBox="1"/>
            <p:nvPr/>
          </p:nvSpPr>
          <p:spPr>
            <a:xfrm>
              <a:off x="4650830" y="30391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0" name="TextBox 20"/>
            <p:cNvSpPr txBox="1"/>
            <p:nvPr/>
          </p:nvSpPr>
          <p:spPr>
            <a:xfrm>
              <a:off x="4650830" y="4734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1" name="TextBox 21"/>
            <p:cNvSpPr txBox="1"/>
            <p:nvPr/>
          </p:nvSpPr>
          <p:spPr>
            <a:xfrm>
              <a:off x="1917155" y="47345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grpSp>
      <p:grpSp>
        <p:nvGrpSpPr>
          <p:cNvPr id="24" name="Group 24"/>
          <p:cNvGrpSpPr/>
          <p:nvPr/>
        </p:nvGrpSpPr>
        <p:grpSpPr>
          <a:xfrm>
            <a:off x="5961000" y="2353337"/>
            <a:ext cx="5326125" cy="2790163"/>
            <a:chOff x="5961000" y="2353337"/>
            <a:chExt cx="5326125" cy="2790163"/>
          </a:xfrm>
        </p:grpSpPr>
        <p:sp>
          <p:nvSpPr>
            <p:cNvPr id="23" name="body-completed-edge-error"/>
            <p:cNvSpPr txBox="1"/>
            <p:nvPr/>
          </p:nvSpPr>
          <p:spPr>
            <a:xfrm>
              <a:off x="5961000" y="2353337"/>
              <a:ext cx="5326125" cy="2790163"/>
            </a:xfrm>
            <a:prstGeom prst="rect">
              <a:avLst/>
            </a:prstGeom>
            <a:noFill/>
            <a:ln>
              <a:noFill/>
            </a:ln>
          </p:spPr>
          <p:txBody>
            <a:bodyPr wrap="square" lIns="0" tIns="0" rIns="0" bIns="0" anchor="t" anchorCtr="0">
              <a:noAutofit/>
            </a:bodyPr>
            <a:lstStyle/>
            <a:p>
              <a:pPr algn="l">
                <a:lnSpc>
                  <a:spcPts val="3375"/>
                </a:lnSpc>
              </a:pPr>
              <a:r>
                <a:rPr lang="zh-CN" sz="2200" dirty="0">
                  <a:solidFill>
                    <a:schemeClr val="accent5"/>
                  </a:solidFill>
                  <a:latin typeface="+mn-lt"/>
                  <a:ea typeface="+mn-ea"/>
                  <a:cs typeface="+mn-cs"/>
                </a:rPr>
                <a:t>{2,3}已弹出，inStack[3]=false。</a:t>
              </a:r>
            </a:p>
            <a:p>
              <a:pPr algn="l">
                <a:lnSpc>
                  <a:spcPts val="3375"/>
                </a:lnSpc>
                <a:spcBef>
                  <a:spcPts val="300"/>
                </a:spcBef>
              </a:pPr>
              <a:r>
                <a:rPr lang="zh-CN" sz="2200" dirty="0">
                  <a:solidFill>
                    <a:schemeClr val="accent5"/>
                  </a:solidFill>
                  <a:latin typeface="+mn-lt"/>
                  <a:ea typeface="+mn-ea"/>
                  <a:cs typeface="+mn-cs"/>
                </a:rPr>
                <a:t>正确：low[4]=4，4单独弹出。</a:t>
              </a:r>
            </a:p>
            <a:p>
              <a:pPr algn="l">
                <a:lnSpc>
                  <a:spcPts val="3375"/>
                </a:lnSpc>
                <a:spcBef>
                  <a:spcPts val="1200"/>
                </a:spcBef>
              </a:pPr>
              <a:r>
                <a:rPr lang="zh-CN" sz="2200" dirty="0">
                  <a:solidFill>
                    <a:schemeClr val="accent5"/>
                  </a:solidFill>
                  <a:latin typeface="+mn-lt"/>
                  <a:ea typeface="+mn-ea"/>
                  <a:cs typeface="+mn-cs"/>
                </a:rPr>
                <a:t>若错用dfn[3]=3压低low[4]，</a:t>
              </a:r>
              <a:br/>
              <a:r>
                <a:rPr lang="zh-CN" sz="2200" dirty="0">
                  <a:solidFill>
                    <a:schemeClr val="accent5"/>
                  </a:solidFill>
                  <a:latin typeface="+mn-lt"/>
                  <a:ea typeface="+mn-ea"/>
                  <a:cs typeface="+mn-cs"/>
                </a:rPr>
                <a:t>4会留在栈里，直到根1弹出，</a:t>
              </a:r>
              <a:br/>
              <a:r>
                <a:rPr lang="zh-CN" sz="2200" dirty="0">
                  <a:solidFill>
                    <a:schemeClr val="accent5"/>
                  </a:solidFill>
                  <a:latin typeface="+mn-lt"/>
                  <a:ea typeface="+mn-ea"/>
                  <a:cs typeface="+mn-cs"/>
                </a:rPr>
                <a:t>被错误地与1合并。</a:t>
              </a:r>
              <a:br/>
              <a:r>
                <a:rPr lang="zh-CN" sz="2200" dirty="0">
                  <a:solidFill>
                    <a:schemeClr val="accent5"/>
                  </a:solidFill>
                  <a:latin typeface="+mn-lt"/>
                  <a:ea typeface="+mn-ea"/>
                  <a:cs typeface="+mn-cs"/>
                </a:rPr>
                <a:t>实际上4根本不能回到1。</a:t>
              </a:r>
            </a:p>
          </p:txBody>
        </p:sp>
      </p:grpSp>
      <p:grpSp>
        <p:nvGrpSpPr>
          <p:cNvPr id="26" name="Group 26"/>
          <p:cNvGrpSpPr/>
          <p:nvPr/>
        </p:nvGrpSpPr>
        <p:grpSpPr>
          <a:xfrm>
            <a:off x="1074675" y="5687087"/>
            <a:ext cx="10212450" cy="437488"/>
            <a:chOff x="1074675" y="5687087"/>
            <a:chExt cx="10212450" cy="437488"/>
          </a:xfrm>
        </p:grpSpPr>
        <p:sp>
          <p:nvSpPr>
            <p:cNvPr id="25" name="body-in-stack-takeaway"/>
            <p:cNvSpPr txBox="1"/>
            <p:nvPr/>
          </p:nvSpPr>
          <p:spPr>
            <a:xfrm>
              <a:off x="1074675" y="5687087"/>
              <a:ext cx="10212450" cy="437488"/>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已访问只表示“见过”；inStack才表示“尚未确定分量”。</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3558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同一批弹出的顶点，写入同一个分量号</a:t>
            </a:r>
          </a:p>
        </p:txBody>
      </p:sp>
      <p:grpSp>
        <p:nvGrpSpPr>
          <p:cNvPr id="8" name="Group 8"/>
          <p:cNvGrpSpPr/>
          <p:nvPr/>
        </p:nvGrpSpPr>
        <p:grpSpPr>
          <a:xfrm>
            <a:off x="1055625" y="2277137"/>
            <a:ext cx="10231500" cy="839802"/>
            <a:chOff x="1055625" y="2277137"/>
            <a:chExt cx="10231500" cy="839802"/>
          </a:xfrm>
        </p:grpSpPr>
        <p:sp>
          <p:nvSpPr>
            <p:cNvPr id="7" name="body-scc-pop-context"/>
            <p:cNvSpPr txBox="1"/>
            <p:nvPr/>
          </p:nvSpPr>
          <p:spPr>
            <a:xfrm>
              <a:off x="1055625" y="2277137"/>
              <a:ext cx="102315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邻边处理完，先退出call并向父亲回传low。</a:t>
              </a:r>
              <a:br/>
              <a:r>
                <a:rPr lang="zh-CN" sz="2200" dirty="0">
                  <a:solidFill>
                    <a:schemeClr val="accent5"/>
                  </a:solidFill>
                  <a:latin typeface="+mn-lt"/>
                  <a:ea typeface="+mn-ea"/>
                  <a:cs typeface="+mn-cs"/>
                </a:rPr>
                <a:t>若low[u]==dfn[u]，u是这一块最早的待归属点，从栈顶弹到它。</a:t>
              </a:r>
            </a:p>
          </p:txBody>
        </p:sp>
      </p:grpSp>
      <p:sp>
        <p:nvSpPr>
          <p:cNvPr id="11" name="textbox-scc-pop-code"/>
          <p:cNvSpPr/>
          <p:nvPr/>
        </p:nvSpPr>
        <p:spPr>
          <a:xfrm>
            <a:off x="1047750" y="3152775"/>
            <a:ext cx="10229850" cy="2447925"/>
          </a:xfrm>
          <a:prstGeom prst="roundRect">
            <a:avLst>
              <a:gd name="adj" fmla="val 4669"/>
            </a:avLst>
          </a:prstGeom>
          <a:solidFill>
            <a:schemeClr val="lt2"/>
          </a:solidFill>
          <a:ln>
            <a:noFill/>
          </a:ln>
        </p:spPr>
        <p:txBody>
          <a:bodyPr wrap="square" lIns="166424" tIns="85297" rIns="166424" bIns="-33475" anchor="t" anchorCtr="0">
            <a:noAutofit/>
          </a:bodyPr>
          <a:lstStyle/>
          <a:p>
            <a:pPr algn="l">
              <a:lnSpc>
                <a:spcPts val="2250"/>
              </a:lnSpc>
            </a:pPr>
            <a:r>
              <a:rPr lang="zh-CN" sz="1900" dirty="0">
                <a:solidFill>
                  <a:schemeClr val="accent5"/>
                </a:solidFill>
                <a:latin typeface="+mn-lt"/>
                <a:ea typeface="+mn-ea"/>
                <a:cs typeface="+mn-cs"/>
              </a:rPr>
              <a:t>if(low[u]==dfn[u]) {</a:t>
            </a:r>
            <a:br/>
            <a:r>
              <a:rPr lang="zh-CN" sz="1900" dirty="0">
                <a:solidFill>
                  <a:schemeClr val="accent5"/>
                </a:solidFill>
                <a:latin typeface="+mn-lt"/>
                <a:ea typeface="+mn-ea"/>
                <a:cs typeface="+mn-cs"/>
              </a:rPr>
              <a:t xml:space="preserve">    int id=componentSize.size(),count=0,v;</a:t>
            </a:r>
            <a:br/>
            <a:r>
              <a:rPr lang="zh-CN" sz="1900" dirty="0">
                <a:solidFill>
                  <a:schemeClr val="accent5"/>
                </a:solidFill>
                <a:latin typeface="+mn-lt"/>
                <a:ea typeface="+mn-ea"/>
                <a:cs typeface="+mn-cs"/>
              </a:rPr>
              <a:t xml:space="preserve">    do {</a:t>
            </a:r>
            <a:br/>
            <a:r>
              <a:rPr lang="zh-CN" sz="1900" dirty="0">
                <a:solidFill>
                  <a:schemeClr val="accent5"/>
                </a:solidFill>
                <a:latin typeface="+mn-lt"/>
                <a:ea typeface="+mn-ea"/>
                <a:cs typeface="+mn-cs"/>
              </a:rPr>
              <a:t xml:space="preserve">        v=pending.back(); pending.pop_back();</a:t>
            </a:r>
            <a:br/>
            <a:r>
              <a:rPr lang="zh-CN" sz="1900" dirty="0">
                <a:solidFill>
                  <a:schemeClr val="accent5"/>
                </a:solidFill>
                <a:latin typeface="+mn-lt"/>
                <a:ea typeface="+mn-ea"/>
                <a:cs typeface="+mn-cs"/>
              </a:rPr>
              <a:t xml:space="preserve">        inStack[v]=false; component[v]=id; ++count;</a:t>
            </a:r>
            <a:br/>
            <a:r>
              <a:rPr lang="zh-CN" sz="1900" dirty="0">
                <a:solidFill>
                  <a:schemeClr val="accent5"/>
                </a:solidFill>
                <a:latin typeface="+mn-lt"/>
                <a:ea typeface="+mn-ea"/>
                <a:cs typeface="+mn-cs"/>
              </a:rPr>
              <a:t xml:space="preserve">    } while(v!=u);</a:t>
            </a:r>
            <a:br/>
            <a:r>
              <a:rPr lang="zh-CN" sz="1900" dirty="0">
                <a:solidFill>
                  <a:schemeClr val="accent5"/>
                </a:solidFill>
                <a:latin typeface="+mn-lt"/>
                <a:ea typeface="+mn-ea"/>
                <a:cs typeface="+mn-cs"/>
              </a:rPr>
              <a:t xml:space="preserve">    componentSize.push_back(count);</a:t>
            </a:r>
            <a:br/>
            <a:r>
              <a:rPr lang="zh-CN" sz="1900" dirty="0">
                <a:solidFill>
                  <a:schemeClr val="accent5"/>
                </a:solidFill>
                <a:latin typeface="+mn-lt"/>
                <a:ea typeface="+mn-ea"/>
                <a:cs typeface="+mn-cs"/>
              </a:rPr>
              <a:t>}</a:t>
            </a:r>
          </a:p>
        </p:txBody>
      </p:sp>
      <p:grpSp>
        <p:nvGrpSpPr>
          <p:cNvPr id="13" name="Group 13"/>
          <p:cNvGrpSpPr/>
          <p:nvPr/>
        </p:nvGrpSpPr>
        <p:grpSpPr>
          <a:xfrm>
            <a:off x="1065150" y="5725187"/>
            <a:ext cx="10221975" cy="430227"/>
            <a:chOff x="1065150" y="5725187"/>
            <a:chExt cx="10221975" cy="430227"/>
          </a:xfrm>
        </p:grpSpPr>
        <p:sp>
          <p:nvSpPr>
            <p:cNvPr id="12" name="body-scc-linear-cost"/>
            <p:cNvSpPr txBox="1"/>
            <p:nvPr/>
          </p:nvSpPr>
          <p:spPr>
            <a:xfrm>
              <a:off x="1065150" y="5725187"/>
              <a:ext cx="10221975"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每点入栈、出栈一次，每边检查一次：O(n+m)。所有未访问根都要搜。</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161990"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回到教材原图：只有一块的大小大于1</a:t>
            </a:r>
          </a:p>
        </p:txBody>
      </p:sp>
      <p:grpSp>
        <p:nvGrpSpPr>
          <p:cNvPr id="26" name="Group 26"/>
          <p:cNvGrpSpPr/>
          <p:nvPr/>
        </p:nvGrpSpPr>
        <p:grpSpPr>
          <a:xfrm>
            <a:off x="1485900" y="2390775"/>
            <a:ext cx="8753475" cy="2571750"/>
            <a:chOff x="1485900" y="2390775"/>
            <a:chExt cx="8753475" cy="2571750"/>
          </a:xfrm>
        </p:grpSpPr>
        <p:sp>
          <p:nvSpPr>
            <p:cNvPr id="7" name="Ellipse 7"/>
            <p:cNvSpPr/>
            <p:nvPr/>
          </p:nvSpPr>
          <p:spPr>
            <a:xfrm>
              <a:off x="3257550" y="2390775"/>
              <a:ext cx="4114800" cy="2571750"/>
            </a:xfrm>
            <a:prstGeom prst="ellipse">
              <a:avLst/>
            </a:prstGeom>
            <a:solidFill>
              <a:schemeClr val="lt2"/>
            </a:solidFill>
            <a:ln w="19050">
              <a:solidFill>
                <a:schemeClr val="accent2"/>
              </a:solidFill>
            </a:ln>
          </p:spPr>
        </p:sp>
        <p:sp>
          <p:nvSpPr>
            <p:cNvPr id="8" name="Line 8"/>
            <p:cNvSpPr/>
            <p:nvPr/>
          </p:nvSpPr>
          <p:spPr>
            <a:xfrm>
              <a:off x="2028825" y="3124200"/>
              <a:ext cx="1600200" cy="1"/>
            </a:xfrm>
            <a:prstGeom prst="line">
              <a:avLst/>
            </a:prstGeom>
            <a:noFill/>
            <a:ln w="28575">
              <a:solidFill>
                <a:schemeClr val="accent3"/>
              </a:solidFill>
              <a:tailEnd type="triangle" w="lg" len="lg"/>
            </a:ln>
          </p:spPr>
        </p:sp>
        <p:sp>
          <p:nvSpPr>
            <p:cNvPr id="9" name="Line 9"/>
            <p:cNvSpPr/>
            <p:nvPr/>
          </p:nvSpPr>
          <p:spPr>
            <a:xfrm>
              <a:off x="4200525" y="3124200"/>
              <a:ext cx="2047875" cy="1"/>
            </a:xfrm>
            <a:prstGeom prst="line">
              <a:avLst/>
            </a:prstGeom>
            <a:noFill/>
            <a:ln w="28575">
              <a:solidFill>
                <a:schemeClr val="accent3"/>
              </a:solidFill>
              <a:tailEnd type="triangle" w="lg" len="lg"/>
            </a:ln>
          </p:spPr>
        </p:sp>
        <p:sp>
          <p:nvSpPr>
            <p:cNvPr id="10" name="Line 10"/>
            <p:cNvSpPr/>
            <p:nvPr/>
          </p:nvSpPr>
          <p:spPr>
            <a:xfrm flipH="1">
              <a:off x="5905500" y="3400425"/>
              <a:ext cx="514350" cy="952500"/>
            </a:xfrm>
            <a:prstGeom prst="line">
              <a:avLst/>
            </a:prstGeom>
            <a:noFill/>
            <a:ln w="28575">
              <a:solidFill>
                <a:schemeClr val="accent3"/>
              </a:solidFill>
              <a:tailEnd type="triangle" w="lg" len="lg"/>
            </a:ln>
          </p:spPr>
        </p:sp>
        <p:sp>
          <p:nvSpPr>
            <p:cNvPr id="11" name="Line 11"/>
            <p:cNvSpPr/>
            <p:nvPr/>
          </p:nvSpPr>
          <p:spPr>
            <a:xfrm flipH="1" flipV="1">
              <a:off x="4076700" y="3333750"/>
              <a:ext cx="1495425" cy="1114425"/>
            </a:xfrm>
            <a:prstGeom prst="line">
              <a:avLst/>
            </a:prstGeom>
            <a:noFill/>
            <a:ln w="28575">
              <a:solidFill>
                <a:schemeClr val="accent3"/>
              </a:solidFill>
              <a:tailEnd type="triangle" w="lg" len="lg"/>
            </a:ln>
          </p:spPr>
        </p:sp>
        <p:sp>
          <p:nvSpPr>
            <p:cNvPr id="12" name="Line 12"/>
            <p:cNvSpPr/>
            <p:nvPr/>
          </p:nvSpPr>
          <p:spPr>
            <a:xfrm>
              <a:off x="6819900" y="3124200"/>
              <a:ext cx="2876550" cy="1"/>
            </a:xfrm>
            <a:prstGeom prst="line">
              <a:avLst/>
            </a:prstGeom>
            <a:noFill/>
            <a:ln w="28575">
              <a:solidFill>
                <a:schemeClr val="accent3"/>
              </a:solidFill>
              <a:tailEnd type="triangle" w="lg" len="lg"/>
            </a:ln>
          </p:spPr>
        </p:sp>
        <p:sp>
          <p:nvSpPr>
            <p:cNvPr id="13" name="Line 13"/>
            <p:cNvSpPr/>
            <p:nvPr/>
          </p:nvSpPr>
          <p:spPr>
            <a:xfrm>
              <a:off x="6076950" y="4591050"/>
              <a:ext cx="3619500" cy="1"/>
            </a:xfrm>
            <a:prstGeom prst="line">
              <a:avLst/>
            </a:prstGeom>
            <a:noFill/>
            <a:ln w="28575">
              <a:solidFill>
                <a:schemeClr val="accent3"/>
              </a:solidFill>
              <a:tailEnd type="triangle" w="lg" len="lg"/>
            </a:ln>
          </p:spPr>
        </p:sp>
        <p:sp>
          <p:nvSpPr>
            <p:cNvPr id="14" name="Ellipse 14"/>
            <p:cNvSpPr/>
            <p:nvPr/>
          </p:nvSpPr>
          <p:spPr>
            <a:xfrm>
              <a:off x="1485900" y="2867025"/>
              <a:ext cx="514350" cy="514350"/>
            </a:xfrm>
            <a:prstGeom prst="ellipse">
              <a:avLst/>
            </a:prstGeom>
            <a:solidFill>
              <a:schemeClr val="lt1"/>
            </a:solidFill>
            <a:ln w="28575">
              <a:solidFill>
                <a:schemeClr val="accent3"/>
              </a:solidFill>
            </a:ln>
          </p:spPr>
        </p:sp>
        <p:sp>
          <p:nvSpPr>
            <p:cNvPr id="15" name="Ellipse 15"/>
            <p:cNvSpPr/>
            <p:nvPr/>
          </p:nvSpPr>
          <p:spPr>
            <a:xfrm>
              <a:off x="3657600" y="2867025"/>
              <a:ext cx="514350" cy="514350"/>
            </a:xfrm>
            <a:prstGeom prst="ellipse">
              <a:avLst/>
            </a:prstGeom>
            <a:solidFill>
              <a:schemeClr val="lt1"/>
            </a:solidFill>
            <a:ln w="28575">
              <a:solidFill>
                <a:schemeClr val="accent3"/>
              </a:solidFill>
            </a:ln>
          </p:spPr>
        </p:sp>
        <p:sp>
          <p:nvSpPr>
            <p:cNvPr id="16" name="Ellipse 16"/>
            <p:cNvSpPr/>
            <p:nvPr/>
          </p:nvSpPr>
          <p:spPr>
            <a:xfrm>
              <a:off x="6276975" y="2867025"/>
              <a:ext cx="514350" cy="514350"/>
            </a:xfrm>
            <a:prstGeom prst="ellipse">
              <a:avLst/>
            </a:prstGeom>
            <a:solidFill>
              <a:schemeClr val="lt1"/>
            </a:solidFill>
            <a:ln w="28575">
              <a:solidFill>
                <a:schemeClr val="accent3"/>
              </a:solidFill>
            </a:ln>
          </p:spPr>
        </p:sp>
        <p:sp>
          <p:nvSpPr>
            <p:cNvPr id="17" name="Ellipse 17"/>
            <p:cNvSpPr/>
            <p:nvPr/>
          </p:nvSpPr>
          <p:spPr>
            <a:xfrm>
              <a:off x="5534025" y="4333875"/>
              <a:ext cx="514350" cy="514350"/>
            </a:xfrm>
            <a:prstGeom prst="ellipse">
              <a:avLst/>
            </a:prstGeom>
            <a:solidFill>
              <a:schemeClr val="lt1"/>
            </a:solidFill>
            <a:ln w="28575">
              <a:solidFill>
                <a:schemeClr val="accent3"/>
              </a:solidFill>
            </a:ln>
          </p:spPr>
        </p:sp>
        <p:sp>
          <p:nvSpPr>
            <p:cNvPr id="18" name="Ellipse 18"/>
            <p:cNvSpPr/>
            <p:nvPr/>
          </p:nvSpPr>
          <p:spPr>
            <a:xfrm>
              <a:off x="9725025" y="2867025"/>
              <a:ext cx="514350" cy="514350"/>
            </a:xfrm>
            <a:prstGeom prst="ellipse">
              <a:avLst/>
            </a:prstGeom>
            <a:solidFill>
              <a:schemeClr val="lt1"/>
            </a:solidFill>
            <a:ln w="28575">
              <a:solidFill>
                <a:schemeClr val="accent3"/>
              </a:solidFill>
            </a:ln>
          </p:spPr>
        </p:sp>
        <p:sp>
          <p:nvSpPr>
            <p:cNvPr id="19" name="Ellipse 19"/>
            <p:cNvSpPr/>
            <p:nvPr/>
          </p:nvSpPr>
          <p:spPr>
            <a:xfrm>
              <a:off x="9725025" y="4333875"/>
              <a:ext cx="514350" cy="514350"/>
            </a:xfrm>
            <a:prstGeom prst="ellipse">
              <a:avLst/>
            </a:prstGeom>
            <a:solidFill>
              <a:schemeClr val="lt1"/>
            </a:solidFill>
            <a:ln w="28575">
              <a:solidFill>
                <a:schemeClr val="accent3"/>
              </a:solidFill>
            </a:ln>
          </p:spPr>
        </p:sp>
        <p:sp>
          <p:nvSpPr>
            <p:cNvPr id="20" name="TextBox 20"/>
            <p:cNvSpPr txBox="1"/>
            <p:nvPr/>
          </p:nvSpPr>
          <p:spPr>
            <a:xfrm>
              <a:off x="1650455"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2</a:t>
              </a:r>
            </a:p>
          </p:txBody>
        </p:sp>
        <p:sp>
          <p:nvSpPr>
            <p:cNvPr id="21" name="TextBox 21"/>
            <p:cNvSpPr txBox="1"/>
            <p:nvPr/>
          </p:nvSpPr>
          <p:spPr>
            <a:xfrm>
              <a:off x="3822155"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1</a:t>
              </a:r>
            </a:p>
          </p:txBody>
        </p:sp>
        <p:sp>
          <p:nvSpPr>
            <p:cNvPr id="22" name="TextBox 22"/>
            <p:cNvSpPr txBox="1"/>
            <p:nvPr/>
          </p:nvSpPr>
          <p:spPr>
            <a:xfrm>
              <a:off x="6441530"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3</a:t>
              </a:r>
            </a:p>
          </p:txBody>
        </p:sp>
        <p:sp>
          <p:nvSpPr>
            <p:cNvPr id="23" name="TextBox 23"/>
            <p:cNvSpPr txBox="1"/>
            <p:nvPr/>
          </p:nvSpPr>
          <p:spPr>
            <a:xfrm>
              <a:off x="5698580" y="44488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4</a:t>
              </a:r>
            </a:p>
          </p:txBody>
        </p:sp>
        <p:sp>
          <p:nvSpPr>
            <p:cNvPr id="24" name="TextBox 24"/>
            <p:cNvSpPr txBox="1"/>
            <p:nvPr/>
          </p:nvSpPr>
          <p:spPr>
            <a:xfrm>
              <a:off x="9889580" y="298198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6</a:t>
              </a:r>
            </a:p>
          </p:txBody>
        </p:sp>
        <p:sp>
          <p:nvSpPr>
            <p:cNvPr id="25" name="TextBox 25"/>
            <p:cNvSpPr txBox="1"/>
            <p:nvPr/>
          </p:nvSpPr>
          <p:spPr>
            <a:xfrm>
              <a:off x="9889580" y="4448837"/>
              <a:ext cx="18524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5</a:t>
              </a:r>
            </a:p>
          </p:txBody>
        </p:sp>
      </p:grpSp>
      <p:grpSp>
        <p:nvGrpSpPr>
          <p:cNvPr id="28" name="Group 28"/>
          <p:cNvGrpSpPr/>
          <p:nvPr/>
        </p:nvGrpSpPr>
        <p:grpSpPr>
          <a:xfrm>
            <a:off x="1074675" y="5287037"/>
            <a:ext cx="10202925" cy="849327"/>
            <a:chOff x="1074675" y="5287037"/>
            <a:chExt cx="10202925" cy="849327"/>
          </a:xfrm>
        </p:grpSpPr>
        <p:sp>
          <p:nvSpPr>
            <p:cNvPr id="27" name="body-cow-count-result"/>
            <p:cNvSpPr txBox="1"/>
            <p:nvPr/>
          </p:nvSpPr>
          <p:spPr>
            <a:xfrm>
              <a:off x="1074675" y="5287037"/>
              <a:ext cx="1020292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SCC为{1,3,4}、{2}、{5}、{6}，答案为1。</a:t>
              </a:r>
              <a:br/>
              <a:r>
                <a:rPr lang="zh-CN" sz="2200" dirty="0">
                  <a:solidFill>
                    <a:schemeClr val="accent5"/>
                  </a:solidFill>
                  <a:latin typeface="+mn-lt"/>
                  <a:ea typeface="+mn-ea"/>
                  <a:cs typeface="+mn-cs"/>
                </a:rPr>
                <a:t>for(int size:componentSize) answer += size&gt;1;</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97235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Kosaraju：完成顺序，决定反图搜索起点</a:t>
            </a:r>
          </a:p>
        </p:txBody>
      </p:sp>
      <p:grpSp>
        <p:nvGrpSpPr>
          <p:cNvPr id="8" name="Group 8"/>
          <p:cNvGrpSpPr/>
          <p:nvPr/>
        </p:nvGrpSpPr>
        <p:grpSpPr>
          <a:xfrm>
            <a:off x="1074675" y="2362862"/>
            <a:ext cx="10212450" cy="1306527"/>
            <a:chOff x="1074675" y="2362862"/>
            <a:chExt cx="10212450" cy="1306527"/>
          </a:xfrm>
        </p:grpSpPr>
        <p:sp>
          <p:nvSpPr>
            <p:cNvPr id="7" name="body-kosaraju-first-pass"/>
            <p:cNvSpPr txBox="1"/>
            <p:nvPr/>
          </p:nvSpPr>
          <p:spPr>
            <a:xfrm>
              <a:off x="1074675" y="2362862"/>
              <a:ext cx="10212450" cy="1306527"/>
            </a:xfrm>
            <a:prstGeom prst="rect">
              <a:avLst/>
            </a:prstGeom>
            <a:noFill/>
            <a:ln>
              <a:noFill/>
            </a:ln>
          </p:spPr>
          <p:txBody>
            <a:bodyPr wrap="square" lIns="0" tIns="0" rIns="0" bIns="0" anchor="t" anchorCtr="0">
              <a:noAutofit/>
            </a:bodyPr>
            <a:lstStyle/>
            <a:p>
              <a:pPr algn="l">
                <a:lnSpc>
                  <a:spcPts val="3450"/>
                </a:lnSpc>
              </a:pPr>
              <a:r>
                <a:rPr lang="zh-CN" sz="2200" b="1" dirty="0">
                  <a:solidFill>
                    <a:schemeClr val="accent3"/>
                  </a:solidFill>
                  <a:latin typeface="+mn-lt"/>
                  <a:ea typeface="+mn-ea"/>
                  <a:cs typeface="+mn-cs"/>
                </a:rPr>
                <a:t>第一趟，在原图DFS。</a:t>
              </a:r>
              <a:r>
                <a:rPr lang="zh-CN" sz="2200" dirty="0">
                  <a:solidFill>
                    <a:schemeClr val="accent5"/>
                  </a:solidFill>
                  <a:latin typeface="+mn-lt"/>
                  <a:ea typeface="+mn-ea"/>
                  <a:cs typeface="+mn-cs"/>
                </a:rPr>
                <a:t>所有出边处理完，才把u加入order。</a:t>
              </a:r>
              <a:br/>
              <a:r>
                <a:rPr lang="zh-CN" sz="2200" dirty="0">
                  <a:solidFill>
                    <a:schemeClr val="accent5"/>
                  </a:solidFill>
                  <a:latin typeface="+mn-lt"/>
                  <a:ea typeface="+mn-ea"/>
                  <a:cs typeface="+mn-cs"/>
                </a:rPr>
                <a:t>固定案例得到完成顺序[3,2,4,1]；这不是首次访问顺序。</a:t>
              </a:r>
              <a:br/>
              <a:r>
                <a:rPr lang="zh-CN" sz="2200" dirty="0">
                  <a:solidFill>
                    <a:schemeClr val="accent5"/>
                  </a:solidFill>
                  <a:latin typeface="+mn-lt"/>
                  <a:ea typeface="+mn-ea"/>
                  <a:cs typeface="+mn-cs"/>
                </a:rPr>
                <a:t>显式栈对应：else order.push_back(u),call.pop_back();</a:t>
              </a:r>
            </a:p>
          </p:txBody>
        </p:sp>
      </p:grpSp>
      <p:grpSp>
        <p:nvGrpSpPr>
          <p:cNvPr id="10" name="Group 10"/>
          <p:cNvGrpSpPr/>
          <p:nvPr/>
        </p:nvGrpSpPr>
        <p:grpSpPr>
          <a:xfrm>
            <a:off x="1074675" y="3877337"/>
            <a:ext cx="10212450" cy="1306527"/>
            <a:chOff x="1074675" y="3877337"/>
            <a:chExt cx="10212450" cy="1306527"/>
          </a:xfrm>
        </p:grpSpPr>
        <p:sp>
          <p:nvSpPr>
            <p:cNvPr id="9" name="body-kosaraju-second-pass"/>
            <p:cNvSpPr txBox="1"/>
            <p:nvPr/>
          </p:nvSpPr>
          <p:spPr>
            <a:xfrm>
              <a:off x="1074675" y="3877337"/>
              <a:ext cx="10212450" cy="1306527"/>
            </a:xfrm>
            <a:prstGeom prst="rect">
              <a:avLst/>
            </a:prstGeom>
            <a:noFill/>
            <a:ln>
              <a:noFill/>
            </a:ln>
          </p:spPr>
          <p:txBody>
            <a:bodyPr wrap="square" lIns="0" tIns="0" rIns="0" bIns="0" anchor="t" anchorCtr="0">
              <a:noAutofit/>
            </a:bodyPr>
            <a:lstStyle/>
            <a:p>
              <a:pPr algn="l">
                <a:lnSpc>
                  <a:spcPts val="3450"/>
                </a:lnSpc>
              </a:pPr>
              <a:r>
                <a:rPr lang="zh-CN" sz="2200" b="1" dirty="0">
                  <a:solidFill>
                    <a:schemeClr val="accent3"/>
                  </a:solidFill>
                  <a:latin typeface="+mn-lt"/>
                  <a:ea typeface="+mn-ea"/>
                  <a:cs typeface="+mn-cs"/>
                </a:rPr>
                <a:t>第二趟，在反图DFS。</a:t>
              </a:r>
              <a:r>
                <a:rPr lang="zh-CN" sz="2200" dirty="0">
                  <a:solidFill>
                    <a:schemeClr val="accent5"/>
                  </a:solidFill>
                  <a:latin typeface="+mn-lt"/>
                  <a:ea typeface="+mn-ea"/>
                  <a:cs typeface="+mn-cs"/>
                </a:rPr>
                <a:t>清空seen，按order的逆序启动搜索。</a:t>
              </a:r>
              <a:br/>
              <a:r>
                <a:rPr lang="zh-CN" sz="2200" dirty="0">
                  <a:solidFill>
                    <a:schemeClr val="accent5"/>
                  </a:solidFill>
                  <a:latin typeface="+mn-lt"/>
                  <a:ea typeface="+mn-ea"/>
                  <a:cs typeface="+mn-cs"/>
                </a:rPr>
                <a:t>先从1取到{1,4}；4已标记，跳过；再从2取到{2,3}。</a:t>
              </a:r>
              <a:br/>
              <a:r>
                <a:rPr lang="zh-CN" sz="2200" dirty="0">
                  <a:solidFill>
                    <a:schemeClr val="accent5"/>
                  </a:solidFill>
                  <a:latin typeface="+mn-lt"/>
                  <a:ea typeface="+mn-ea"/>
                  <a:cs typeface="+mn-cs"/>
                </a:rPr>
                <a:t>每次搜索恰好得到一个SCC，统计其中点数是否大于1。</a:t>
              </a:r>
            </a:p>
          </p:txBody>
        </p:sp>
      </p:grpSp>
      <p:grpSp>
        <p:nvGrpSpPr>
          <p:cNvPr id="12" name="Group 12"/>
          <p:cNvGrpSpPr/>
          <p:nvPr/>
        </p:nvGrpSpPr>
        <p:grpSpPr>
          <a:xfrm>
            <a:off x="1074675" y="5563262"/>
            <a:ext cx="10212450" cy="475588"/>
            <a:chOff x="1074675" y="5563262"/>
            <a:chExt cx="10212450" cy="475588"/>
          </a:xfrm>
        </p:grpSpPr>
        <p:sp>
          <p:nvSpPr>
            <p:cNvPr id="11" name="body-kosaraju-cost"/>
            <p:cNvSpPr txBox="1"/>
            <p:nvPr/>
          </p:nvSpPr>
          <p:spPr>
            <a:xfrm>
              <a:off x="1074675" y="5563262"/>
              <a:ext cx="10212450" cy="4755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两趟都是O(n+m)，需要额外存储反图。划分与Tarjan一致。</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92505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原图先取源块，反图就不会走进别块</a:t>
            </a:r>
          </a:p>
        </p:txBody>
      </p:sp>
      <p:grpSp>
        <p:nvGrpSpPr>
          <p:cNvPr id="14" name="Group 14"/>
          <p:cNvGrpSpPr/>
          <p:nvPr/>
        </p:nvGrpSpPr>
        <p:grpSpPr>
          <a:xfrm>
            <a:off x="1084200" y="2362862"/>
            <a:ext cx="9726675" cy="963627"/>
            <a:chOff x="1084200" y="2362862"/>
            <a:chExt cx="9726675" cy="963627"/>
          </a:xfrm>
        </p:grpSpPr>
        <p:sp>
          <p:nvSpPr>
            <p:cNvPr id="7" name="TextBox 7"/>
            <p:cNvSpPr txBox="1"/>
            <p:nvPr/>
          </p:nvSpPr>
          <p:spPr>
            <a:xfrm>
              <a:off x="1084200" y="2362862"/>
              <a:ext cx="495320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原缩点图有A→B，A、B不是同一SCC：</a:t>
              </a:r>
            </a:p>
          </p:txBody>
        </p:sp>
        <p:sp>
          <p:nvSpPr>
            <p:cNvPr id="8" name="Line 8"/>
            <p:cNvSpPr/>
            <p:nvPr/>
          </p:nvSpPr>
          <p:spPr>
            <a:xfrm>
              <a:off x="8343900" y="2781300"/>
              <a:ext cx="1905000" cy="1"/>
            </a:xfrm>
            <a:prstGeom prst="line">
              <a:avLst/>
            </a:prstGeom>
            <a:noFill/>
            <a:ln w="28575">
              <a:solidFill>
                <a:schemeClr val="accent3"/>
              </a:solidFill>
              <a:tailEnd type="triangle" w="lg" len="lg"/>
            </a:ln>
          </p:spPr>
        </p:sp>
        <p:sp>
          <p:nvSpPr>
            <p:cNvPr id="9" name="Ellipse 9"/>
            <p:cNvSpPr/>
            <p:nvPr/>
          </p:nvSpPr>
          <p:spPr>
            <a:xfrm>
              <a:off x="7781925" y="2505075"/>
              <a:ext cx="552450" cy="552450"/>
            </a:xfrm>
            <a:prstGeom prst="ellipse">
              <a:avLst/>
            </a:prstGeom>
            <a:solidFill>
              <a:schemeClr val="lt2"/>
            </a:solidFill>
            <a:ln w="28575">
              <a:solidFill>
                <a:schemeClr val="accent3"/>
              </a:solidFill>
            </a:ln>
          </p:spPr>
        </p:sp>
        <p:sp>
          <p:nvSpPr>
            <p:cNvPr id="10" name="Ellipse 10"/>
            <p:cNvSpPr/>
            <p:nvPr/>
          </p:nvSpPr>
          <p:spPr>
            <a:xfrm>
              <a:off x="10258425" y="2505075"/>
              <a:ext cx="552450" cy="552450"/>
            </a:xfrm>
            <a:prstGeom prst="ellipse">
              <a:avLst/>
            </a:prstGeom>
            <a:solidFill>
              <a:schemeClr val="lt2"/>
            </a:solidFill>
            <a:ln w="28575">
              <a:solidFill>
                <a:schemeClr val="accent3"/>
              </a:solidFill>
            </a:ln>
          </p:spPr>
        </p:sp>
        <p:sp>
          <p:nvSpPr>
            <p:cNvPr id="11" name="TextBox 11"/>
            <p:cNvSpPr txBox="1"/>
            <p:nvPr/>
          </p:nvSpPr>
          <p:spPr>
            <a:xfrm>
              <a:off x="7960920" y="26390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12" name="TextBox 12"/>
            <p:cNvSpPr txBox="1"/>
            <p:nvPr/>
          </p:nvSpPr>
          <p:spPr>
            <a:xfrm>
              <a:off x="10437420" y="26390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13" name="TextBox 13"/>
            <p:cNvSpPr txBox="1"/>
            <p:nvPr/>
          </p:nvSpPr>
          <p:spPr>
            <a:xfrm>
              <a:off x="1084200" y="2896262"/>
              <a:ext cx="3920538"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A的最大完成时刻一定晚于B。</a:t>
              </a:r>
            </a:p>
          </p:txBody>
        </p:sp>
      </p:grpSp>
      <p:grpSp>
        <p:nvGrpSpPr>
          <p:cNvPr id="16" name="Group 16"/>
          <p:cNvGrpSpPr/>
          <p:nvPr/>
        </p:nvGrpSpPr>
        <p:grpSpPr>
          <a:xfrm>
            <a:off x="1074675" y="3734462"/>
            <a:ext cx="10212450" cy="1363677"/>
            <a:chOff x="1074675" y="3734462"/>
            <a:chExt cx="10212450" cy="1363677"/>
          </a:xfrm>
        </p:grpSpPr>
        <p:sp>
          <p:nvSpPr>
            <p:cNvPr id="15" name="body-finish-time-cases"/>
            <p:cNvSpPr txBox="1"/>
            <p:nvPr/>
          </p:nvSpPr>
          <p:spPr>
            <a:xfrm>
              <a:off x="1074675" y="3734462"/>
              <a:ext cx="10212450" cy="1363677"/>
            </a:xfrm>
            <a:prstGeom prst="rect">
              <a:avLst/>
            </a:prstGeom>
            <a:noFill/>
            <a:ln>
              <a:noFill/>
            </a:ln>
          </p:spPr>
          <p:txBody>
            <a:bodyPr wrap="square" lIns="0" tIns="0" rIns="0" bIns="0" anchor="t" anchorCtr="0">
              <a:noAutofit/>
            </a:bodyPr>
            <a:lstStyle/>
            <a:p>
              <a:pPr algn="l">
                <a:lnSpc>
                  <a:spcPts val="3675"/>
                </a:lnSpc>
              </a:pPr>
              <a:r>
                <a:rPr lang="zh-CN" sz="2200" dirty="0">
                  <a:solidFill>
                    <a:schemeClr val="accent5"/>
                  </a:solidFill>
                  <a:latin typeface="+mn-lt"/>
                  <a:ea typeface="+mn-ea"/>
                  <a:cs typeface="+mn-cs"/>
                </a:rPr>
                <a:t>若先进入A：从A能搜索到B，B完成以后A才完成。</a:t>
              </a:r>
              <a:br/>
              <a:r>
                <a:rPr lang="zh-CN" sz="2200" dirty="0">
                  <a:solidFill>
                    <a:schemeClr val="accent5"/>
                  </a:solidFill>
                  <a:latin typeface="+mn-lt"/>
                  <a:ea typeface="+mn-ea"/>
                  <a:cs typeface="+mn-cs"/>
                </a:rPr>
                <a:t>若先进入B：B不能回到A，否则两块互达，应当合并。</a:t>
              </a:r>
              <a:br/>
              <a:r>
                <a:rPr lang="zh-CN" sz="2200" dirty="0">
                  <a:solidFill>
                    <a:schemeClr val="accent5"/>
                  </a:solidFill>
                  <a:latin typeface="+mn-lt"/>
                  <a:ea typeface="+mn-ea"/>
                  <a:cs typeface="+mn-cs"/>
                </a:rPr>
                <a:t>因此B的搜索先结束，随后才搜索并完成A。</a:t>
              </a:r>
            </a:p>
          </p:txBody>
        </p:sp>
      </p:grpSp>
      <p:grpSp>
        <p:nvGrpSpPr>
          <p:cNvPr id="18" name="Group 18"/>
          <p:cNvGrpSpPr/>
          <p:nvPr/>
        </p:nvGrpSpPr>
        <p:grpSpPr>
          <a:xfrm>
            <a:off x="1074675" y="5296562"/>
            <a:ext cx="10212450" cy="849327"/>
            <a:chOff x="1074675" y="5296562"/>
            <a:chExt cx="10212450" cy="849327"/>
          </a:xfrm>
        </p:grpSpPr>
        <p:sp>
          <p:nvSpPr>
            <p:cNvPr id="17" name="body-source-in-reverse"/>
            <p:cNvSpPr txBox="1"/>
            <p:nvPr/>
          </p:nvSpPr>
          <p:spPr>
            <a:xfrm>
              <a:off x="1074675" y="5296562"/>
              <a:ext cx="10212450"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最大完成时刻的未处理块，是原缩点图的源块。</a:t>
              </a:r>
              <a:br/>
              <a:r>
                <a:rPr lang="zh-CN" sz="2200" dirty="0">
                  <a:solidFill>
                    <a:schemeClr val="accent5"/>
                  </a:solidFill>
                  <a:latin typeface="+mn-lt"/>
                  <a:ea typeface="+mn-ea"/>
                  <a:cs typeface="+mn-cs"/>
                </a:rPr>
                <a:t>反向后它不能走进其他未处理块，所以第二趟不会混合SCC。</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选读：位集合批量筛出未访问邻点</a:t>
            </a:r>
          </a:p>
        </p:txBody>
      </p:sp>
      <p:grpSp>
        <p:nvGrpSpPr>
          <p:cNvPr id="8" name="Group 8"/>
          <p:cNvGrpSpPr/>
          <p:nvPr/>
        </p:nvGrpSpPr>
        <p:grpSpPr>
          <a:xfrm>
            <a:off x="1055625" y="2286662"/>
            <a:ext cx="10231500" cy="849327"/>
            <a:chOff x="1055625" y="2286662"/>
            <a:chExt cx="10231500" cy="849327"/>
          </a:xfrm>
        </p:grpSpPr>
        <p:sp>
          <p:nvSpPr>
            <p:cNvPr id="7" name="body-bitset-definition"/>
            <p:cNvSpPr txBox="1"/>
            <p:nvPr/>
          </p:nvSpPr>
          <p:spPr>
            <a:xfrm>
              <a:off x="1055625" y="2286662"/>
              <a:ext cx="10231500"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g[u]用一位表示一条可能的邻接关系；unseen用1表示尚未访问。</a:t>
              </a:r>
              <a:br/>
              <a:r>
                <a:rPr lang="zh-CN" sz="2200" dirty="0">
                  <a:solidFill>
                    <a:schemeClr val="accent5"/>
                  </a:solidFill>
                  <a:latin typeface="+mn-lt"/>
                  <a:ea typeface="+mn-ea"/>
                  <a:cs typeface="+mn-cs"/>
                </a:rPr>
                <a:t>两者按位与，得到当前可以继续搜索的候选顶点。</a:t>
              </a:r>
            </a:p>
          </p:txBody>
        </p:sp>
      </p:grpSp>
      <p:sp>
        <p:nvSpPr>
          <p:cNvPr id="11" name="textbox-bit-intersection"/>
          <p:cNvSpPr/>
          <p:nvPr/>
        </p:nvSpPr>
        <p:spPr>
          <a:xfrm>
            <a:off x="1076325" y="3238500"/>
            <a:ext cx="10182225" cy="1495425"/>
          </a:xfrm>
          <a:prstGeom prst="roundRect">
            <a:avLst>
              <a:gd name="adj" fmla="val 7643"/>
            </a:avLst>
          </a:prstGeom>
          <a:solidFill>
            <a:schemeClr val="lt2"/>
          </a:solidFill>
          <a:ln>
            <a:noFill/>
          </a:ln>
        </p:spPr>
        <p:txBody>
          <a:bodyPr wrap="square" lIns="250624" tIns="91011" rIns="250624" bIns="-33476" anchor="t" anchorCtr="0">
            <a:noAutofit/>
          </a:bodyPr>
          <a:lstStyle/>
          <a:p>
            <a:pPr algn="l">
              <a:lnSpc>
                <a:spcPts val="3450"/>
              </a:lnSpc>
            </a:pPr>
            <a:r>
              <a:rPr lang="zh-CN" sz="2200" dirty="0">
                <a:solidFill>
                  <a:schemeClr val="accent5"/>
                </a:solidFill>
                <a:latin typeface="+mn-lt"/>
                <a:ea typeface="+mn-ea"/>
                <a:cs typeface="+mn-cs"/>
              </a:rPr>
              <a:t xml:space="preserve">例如：g[u]     = 010110</a:t>
            </a:r>
            <a:br/>
            <a:r>
              <a:rPr lang="zh-CN" sz="2200" dirty="0">
                <a:solidFill>
                  <a:schemeClr val="accent5"/>
                </a:solidFill>
                <a:latin typeface="+mn-lt"/>
                <a:ea typeface="+mn-ea"/>
                <a:cs typeface="+mn-cs"/>
              </a:rPr>
              <a:t xml:space="preserve">      unseen   = 110101</a:t>
            </a:r>
            <a:br/>
            <a:r>
              <a:rPr lang="zh-CN" sz="2200" dirty="0">
                <a:solidFill>
                  <a:schemeClr val="accent5"/>
                </a:solidFill>
                <a:latin typeface="+mn-lt"/>
                <a:ea typeface="+mn-ea"/>
                <a:cs typeface="+mn-cs"/>
              </a:rPr>
              <a:t xml:space="preserve">      按位与   = 010100</a:t>
            </a:r>
          </a:p>
        </p:txBody>
      </p:sp>
      <p:grpSp>
        <p:nvGrpSpPr>
          <p:cNvPr id="13" name="Group 13"/>
          <p:cNvGrpSpPr/>
          <p:nvPr/>
        </p:nvGrpSpPr>
        <p:grpSpPr>
          <a:xfrm>
            <a:off x="1074675" y="5010812"/>
            <a:ext cx="10212450" cy="1173177"/>
            <a:chOff x="1074675" y="5010812"/>
            <a:chExt cx="10212450" cy="1173177"/>
          </a:xfrm>
        </p:grpSpPr>
        <p:sp>
          <p:nvSpPr>
            <p:cNvPr id="12" name="body-bitset-cost-caveat"/>
            <p:cNvSpPr txBox="1"/>
            <p:nvPr/>
          </p:nvSpPr>
          <p:spPr>
            <a:xfrm>
              <a:off x="1074675" y="5010812"/>
              <a:ext cx="10212450" cy="1173177"/>
            </a:xfrm>
            <a:prstGeom prst="rect">
              <a:avLst/>
            </a:prstGeom>
            <a:noFill/>
            <a:ln>
              <a:noFill/>
            </a:ln>
          </p:spPr>
          <p:txBody>
            <a:bodyPr wrap="square" lIns="0" tIns="0" rIns="0" bIns="0" anchor="t" anchorCtr="0">
              <a:noAutofit/>
            </a:bodyPr>
            <a:lstStyle/>
            <a:p>
              <a:pPr algn="l">
                <a:lnSpc>
                  <a:spcPts val="2925"/>
                </a:lnSpc>
              </a:pPr>
              <a:r>
                <a:rPr lang="zh-CN" sz="2200" dirty="0">
                  <a:solidFill>
                    <a:schemeClr val="accent5"/>
                  </a:solidFill>
                  <a:latin typeface="+mn-lt"/>
                  <a:ea typeface="+mn-ea"/>
                  <a:cs typeface="+mn-cs"/>
                </a:rPr>
                <a:t>一个机器字可并行处理w位，矩阵的批量处理部分可省约w倍。</a:t>
              </a:r>
              <a:br/>
              <a:r>
                <a:rPr lang="zh-CN" sz="2200" dirty="0">
                  <a:solidFill>
                    <a:schemeClr val="accent5"/>
                  </a:solidFill>
                  <a:latin typeface="+mn-lt"/>
                  <a:ea typeface="+mn-ea"/>
                  <a:cs typeface="+mn-cs"/>
                </a:rPr>
                <a:t>但还要计入枚举置位、更新访问标记，以及读取m条边的时间。</a:t>
              </a:r>
              <a:br/>
              <a:r>
                <a:rPr lang="zh-CN" sz="2200" dirty="0">
                  <a:solidFill>
                    <a:schemeClr val="accent5"/>
                  </a:solidFill>
                  <a:latin typeface="+mn-lt"/>
                  <a:ea typeface="+mn-ea"/>
                  <a:cs typeface="+mn-cs"/>
                </a:rPr>
                <a:t>这是存储与遍历优化；SCC定义和两趟搜索的正确性不变。</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7161990"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例6：先把相互依赖的一组点合成一块</a:t>
            </a:r>
          </a:p>
        </p:txBody>
      </p:sp>
      <p:grpSp>
        <p:nvGrpSpPr>
          <p:cNvPr id="8" name="Group 8"/>
          <p:cNvGrpSpPr/>
          <p:nvPr/>
        </p:nvGrpSpPr>
        <p:grpSpPr>
          <a:xfrm>
            <a:off x="1055625" y="2286662"/>
            <a:ext cx="10231500" cy="1268427"/>
            <a:chOff x="1055625" y="2286662"/>
            <a:chExt cx="10231500" cy="1268427"/>
          </a:xfrm>
        </p:grpSpPr>
        <p:sp>
          <p:nvSpPr>
            <p:cNvPr id="7" name="body-condensation-task"/>
            <p:cNvSpPr txBox="1"/>
            <p:nvPr/>
          </p:nvSpPr>
          <p:spPr>
            <a:xfrm>
              <a:off x="1055625" y="2286662"/>
              <a:ext cx="10231500"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缩点 · J1206 / P3387：可以重复走边和顶点，每点收益只领一次。</a:t>
              </a:r>
              <a:br/>
              <a:r>
                <a:rPr lang="zh-CN" sz="2200" dirty="0">
                  <a:solidFill>
                    <a:schemeClr val="accent5"/>
                  </a:solidFill>
                  <a:latin typeface="+mn-lt"/>
                  <a:ea typeface="+mn-ea"/>
                  <a:cs typeface="+mn-cs"/>
                </a:rPr>
                <a:t>点权非负，求最大总收益。原图有环，直接递推会循环依赖。</a:t>
              </a:r>
              <a:br/>
              <a:r>
                <a:rPr lang="zh-CN" sz="2200" dirty="0">
                  <a:solidFill>
                    <a:schemeClr val="accent5"/>
                  </a:solidFill>
                  <a:latin typeface="+mn-lt"/>
                  <a:ea typeface="+mn-ea"/>
                  <a:cs typeface="+mn-cs"/>
                </a:rPr>
                <a:t>例如：1↔2权为2、3，合成A=5；点3为B=4，点4为C=10。</a:t>
              </a:r>
            </a:p>
          </p:txBody>
        </p:sp>
      </p:grpSp>
      <p:grpSp>
        <p:nvGrpSpPr>
          <p:cNvPr id="21" name="Group 21"/>
          <p:cNvGrpSpPr/>
          <p:nvPr/>
        </p:nvGrpSpPr>
        <p:grpSpPr>
          <a:xfrm>
            <a:off x="1636650" y="3629025"/>
            <a:ext cx="8851186" cy="1469114"/>
            <a:chOff x="1636650" y="3629025"/>
            <a:chExt cx="8851186" cy="1469114"/>
          </a:xfrm>
        </p:grpSpPr>
        <p:sp>
          <p:nvSpPr>
            <p:cNvPr id="9" name="Line 9"/>
            <p:cNvSpPr/>
            <p:nvPr/>
          </p:nvSpPr>
          <p:spPr>
            <a:xfrm>
              <a:off x="2733675" y="3924300"/>
              <a:ext cx="6705600" cy="1"/>
            </a:xfrm>
            <a:prstGeom prst="line">
              <a:avLst/>
            </a:prstGeom>
            <a:noFill/>
            <a:ln w="28575">
              <a:solidFill>
                <a:schemeClr val="accent3"/>
              </a:solidFill>
              <a:tailEnd type="triangle" w="lg" len="lg"/>
            </a:ln>
          </p:spPr>
        </p:sp>
        <p:sp>
          <p:nvSpPr>
            <p:cNvPr id="10" name="Line 10"/>
            <p:cNvSpPr/>
            <p:nvPr/>
          </p:nvSpPr>
          <p:spPr>
            <a:xfrm>
              <a:off x="2733675" y="4000500"/>
              <a:ext cx="3171825" cy="733425"/>
            </a:xfrm>
            <a:prstGeom prst="line">
              <a:avLst/>
            </a:prstGeom>
            <a:noFill/>
            <a:ln w="28575">
              <a:solidFill>
                <a:schemeClr val="accent3"/>
              </a:solidFill>
              <a:tailEnd type="triangle" w="lg" len="lg"/>
            </a:ln>
          </p:spPr>
        </p:sp>
        <p:sp>
          <p:nvSpPr>
            <p:cNvPr id="11" name="Line 11"/>
            <p:cNvSpPr/>
            <p:nvPr/>
          </p:nvSpPr>
          <p:spPr>
            <a:xfrm flipV="1">
              <a:off x="6419850" y="4000500"/>
              <a:ext cx="3048000" cy="733425"/>
            </a:xfrm>
            <a:prstGeom prst="line">
              <a:avLst/>
            </a:prstGeom>
            <a:noFill/>
            <a:ln w="28575">
              <a:solidFill>
                <a:schemeClr val="accent3"/>
              </a:solidFill>
              <a:tailEnd type="triangle" w="lg" len="lg"/>
            </a:ln>
          </p:spPr>
        </p:sp>
        <p:sp>
          <p:nvSpPr>
            <p:cNvPr id="12" name="Ellipse 12"/>
            <p:cNvSpPr/>
            <p:nvPr/>
          </p:nvSpPr>
          <p:spPr>
            <a:xfrm>
              <a:off x="2143125" y="3629025"/>
              <a:ext cx="590550" cy="590550"/>
            </a:xfrm>
            <a:prstGeom prst="ellipse">
              <a:avLst/>
            </a:prstGeom>
            <a:solidFill>
              <a:schemeClr val="lt2"/>
            </a:solidFill>
            <a:ln w="28575">
              <a:solidFill>
                <a:schemeClr val="accent3"/>
              </a:solidFill>
            </a:ln>
          </p:spPr>
        </p:sp>
        <p:sp>
          <p:nvSpPr>
            <p:cNvPr id="13" name="Ellipse 13"/>
            <p:cNvSpPr/>
            <p:nvPr/>
          </p:nvSpPr>
          <p:spPr>
            <a:xfrm>
              <a:off x="5867400" y="4495800"/>
              <a:ext cx="590550" cy="590550"/>
            </a:xfrm>
            <a:prstGeom prst="ellipse">
              <a:avLst/>
            </a:prstGeom>
            <a:solidFill>
              <a:schemeClr val="lt2"/>
            </a:solidFill>
            <a:ln w="28575">
              <a:solidFill>
                <a:schemeClr val="accent3"/>
              </a:solidFill>
            </a:ln>
          </p:spPr>
        </p:sp>
        <p:sp>
          <p:nvSpPr>
            <p:cNvPr id="14" name="Ellipse 14"/>
            <p:cNvSpPr/>
            <p:nvPr/>
          </p:nvSpPr>
          <p:spPr>
            <a:xfrm>
              <a:off x="9439275" y="3629025"/>
              <a:ext cx="590550" cy="590550"/>
            </a:xfrm>
            <a:prstGeom prst="ellipse">
              <a:avLst/>
            </a:prstGeom>
            <a:solidFill>
              <a:schemeClr val="lt2"/>
            </a:solidFill>
            <a:ln w="28575">
              <a:solidFill>
                <a:schemeClr val="accent3"/>
              </a:solidFill>
            </a:ln>
          </p:spPr>
        </p:sp>
        <p:sp>
          <p:nvSpPr>
            <p:cNvPr id="15" name="TextBox 15"/>
            <p:cNvSpPr txBox="1"/>
            <p:nvPr/>
          </p:nvSpPr>
          <p:spPr>
            <a:xfrm>
              <a:off x="2341170" y="37820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16" name="TextBox 16"/>
            <p:cNvSpPr txBox="1"/>
            <p:nvPr/>
          </p:nvSpPr>
          <p:spPr>
            <a:xfrm>
              <a:off x="6065445" y="4648862"/>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17" name="TextBox 17"/>
            <p:cNvSpPr txBox="1"/>
            <p:nvPr/>
          </p:nvSpPr>
          <p:spPr>
            <a:xfrm>
              <a:off x="9637320" y="37820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C</a:t>
              </a:r>
            </a:p>
          </p:txBody>
        </p:sp>
        <p:sp>
          <p:nvSpPr>
            <p:cNvPr id="18" name="TextBox 18"/>
            <p:cNvSpPr txBox="1"/>
            <p:nvPr/>
          </p:nvSpPr>
          <p:spPr>
            <a:xfrm>
              <a:off x="1636650" y="4363112"/>
              <a:ext cx="132547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weight=5</a:t>
              </a:r>
            </a:p>
          </p:txBody>
        </p:sp>
        <p:sp>
          <p:nvSpPr>
            <p:cNvPr id="19" name="TextBox 19"/>
            <p:cNvSpPr txBox="1"/>
            <p:nvPr/>
          </p:nvSpPr>
          <p:spPr>
            <a:xfrm>
              <a:off x="8999475" y="4363112"/>
              <a:ext cx="148836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weight=10</a:t>
              </a:r>
            </a:p>
          </p:txBody>
        </p:sp>
        <p:sp>
          <p:nvSpPr>
            <p:cNvPr id="20" name="TextBox 20"/>
            <p:cNvSpPr txBox="1"/>
            <p:nvPr/>
          </p:nvSpPr>
          <p:spPr>
            <a:xfrm>
              <a:off x="6818250" y="4667912"/>
              <a:ext cx="132547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weight=4</a:t>
              </a:r>
            </a:p>
          </p:txBody>
        </p:sp>
      </p:grpSp>
      <p:grpSp>
        <p:nvGrpSpPr>
          <p:cNvPr id="23" name="Group 23"/>
          <p:cNvGrpSpPr/>
          <p:nvPr/>
        </p:nvGrpSpPr>
        <p:grpSpPr>
          <a:xfrm>
            <a:off x="1074675" y="5401337"/>
            <a:ext cx="10212450" cy="820752"/>
            <a:chOff x="1074675" y="5401337"/>
            <a:chExt cx="10212450" cy="820752"/>
          </a:xfrm>
        </p:grpSpPr>
        <p:sp>
          <p:nvSpPr>
            <p:cNvPr id="22" name="body-dag-proof"/>
            <p:cNvSpPr txBox="1"/>
            <p:nvPr/>
          </p:nvSpPr>
          <p:spPr>
            <a:xfrm>
              <a:off x="1074675" y="5401337"/>
              <a:ext cx="10212450" cy="820752"/>
            </a:xfrm>
            <a:prstGeom prst="rect">
              <a:avLst/>
            </a:prstGeom>
            <a:noFill/>
            <a:ln>
              <a:noFill/>
            </a:ln>
          </p:spPr>
          <p:txBody>
            <a:bodyPr wrap="square" lIns="0" tIns="0" rIns="0" bIns="0" anchor="t" anchorCtr="0">
              <a:noAutofit/>
            </a:bodyPr>
            <a:lstStyle/>
            <a:p>
              <a:pPr algn="l">
                <a:lnSpc>
                  <a:spcPts val="3075"/>
                </a:lnSpc>
              </a:pPr>
              <a:r>
                <a:rPr lang="zh-CN" sz="2200" dirty="0">
                  <a:solidFill>
                    <a:schemeClr val="accent5"/>
                  </a:solidFill>
                  <a:latin typeface="+mn-lt"/>
                  <a:ea typeface="+mn-ea"/>
                  <a:cs typeface="+mn-cs"/>
                </a:rPr>
                <a:t>缩点后必为DAG：若几个块形成有向环，就能相互到达，</a:t>
              </a:r>
              <a:br/>
              <a:r>
                <a:rPr lang="zh-CN" sz="2200" dirty="0">
                  <a:solidFill>
                    <a:schemeClr val="accent5"/>
                  </a:solidFill>
                  <a:latin typeface="+mn-lt"/>
                  <a:ea typeface="+mn-ea"/>
                  <a:cs typeface="+mn-cs"/>
                </a:rPr>
                <a:t>原本应是同一个SCC，与分量的极大性矛盾。</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块内收齐收益，再选择一个后继</a:t>
            </a:r>
          </a:p>
        </p:txBody>
      </p:sp>
      <p:grpSp>
        <p:nvGrpSpPr>
          <p:cNvPr id="8" name="Group 8"/>
          <p:cNvGrpSpPr/>
          <p:nvPr/>
        </p:nvGrpSpPr>
        <p:grpSpPr>
          <a:xfrm>
            <a:off x="1065150" y="2296187"/>
            <a:ext cx="10221975" cy="1249377"/>
            <a:chOff x="1065150" y="2296187"/>
            <a:chExt cx="10221975" cy="1249377"/>
          </a:xfrm>
        </p:grpSpPr>
        <p:sp>
          <p:nvSpPr>
            <p:cNvPr id="7" name="body-collect-entire-scc"/>
            <p:cNvSpPr txBox="1"/>
            <p:nvPr/>
          </p:nvSpPr>
          <p:spPr>
            <a:xfrm>
              <a:off x="1065150" y="2296187"/>
              <a:ext cx="10221975"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同一SCC内部互相可达，又允许重复走，所以能依次收集全部点，</a:t>
              </a:r>
              <a:br/>
              <a:r>
                <a:rPr lang="zh-CN" sz="2200" dirty="0">
                  <a:solidFill>
                    <a:schemeClr val="accent5"/>
                  </a:solidFill>
                  <a:latin typeface="+mn-lt"/>
                  <a:ea typeface="+mn-ea"/>
                  <a:cs typeface="+mn-cs"/>
                </a:rPr>
                <a:t>再走到所需出口。非负权保证全部收集不会吃亏。</a:t>
              </a:r>
              <a:br/>
              <a:r>
                <a:rPr lang="zh-CN" sz="2200" dirty="0">
                  <a:solidFill>
                    <a:schemeClr val="accent5"/>
                  </a:solidFill>
                  <a:latin typeface="+mn-lt"/>
                  <a:ea typeface="+mn-ea"/>
                  <a:cs typeface="+mn-cs"/>
                </a:rPr>
                <a:t>离开一个SCC后不能再回到它，否则这两个块本应合并。</a:t>
              </a:r>
            </a:p>
          </p:txBody>
        </p:sp>
      </p:grpSp>
      <p:grpSp>
        <p:nvGrpSpPr>
          <p:cNvPr id="10" name="Group 10"/>
          <p:cNvGrpSpPr/>
          <p:nvPr/>
        </p:nvGrpSpPr>
        <p:grpSpPr>
          <a:xfrm>
            <a:off x="1074675" y="3610637"/>
            <a:ext cx="10212450" cy="839802"/>
            <a:chOff x="1074675" y="3610637"/>
            <a:chExt cx="10212450" cy="839802"/>
          </a:xfrm>
        </p:grpSpPr>
        <p:sp>
          <p:nvSpPr>
            <p:cNvPr id="9" name="body-dp-state-definition"/>
            <p:cNvSpPr txBox="1"/>
            <p:nvPr/>
          </p:nvSpPr>
          <p:spPr>
            <a:xfrm>
              <a:off x="1074675" y="3610637"/>
              <a:ext cx="1021245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f[C]：从块C出发、包含自身的最大收益。</a:t>
              </a:r>
              <a:br/>
              <a:r>
                <a:rPr lang="zh-CN" sz="2200" dirty="0">
                  <a:solidFill>
                    <a:schemeClr val="accent5"/>
                  </a:solidFill>
                  <a:latin typeface="+mn-lt"/>
                  <a:ea typeface="+mn-ea"/>
                  <a:cs typeface="+mn-cs"/>
                </a:rPr>
                <a:t>f[C] = weight[C] + max(0, 所有后继块的f值)。</a:t>
              </a:r>
            </a:p>
          </p:txBody>
        </p:sp>
      </p:grpSp>
      <p:sp>
        <p:nvSpPr>
          <p:cNvPr id="13" name="textbox-dag-dp-values"/>
          <p:cNvSpPr/>
          <p:nvPr/>
        </p:nvSpPr>
        <p:spPr>
          <a:xfrm>
            <a:off x="1076325" y="4476750"/>
            <a:ext cx="10182225" cy="952500"/>
          </a:xfrm>
          <a:prstGeom prst="roundRect">
            <a:avLst>
              <a:gd name="adj" fmla="val 12000"/>
            </a:avLst>
          </a:prstGeom>
          <a:solidFill>
            <a:schemeClr val="lt2"/>
          </a:solidFill>
          <a:ln>
            <a:noFill/>
          </a:ln>
        </p:spPr>
        <p:txBody>
          <a:bodyPr wrap="square" lIns="155373" tIns="91010" rIns="155373" bIns="-33477" anchor="t" anchorCtr="0">
            <a:noAutofit/>
          </a:bodyPr>
          <a:lstStyle/>
          <a:p>
            <a:pPr algn="l">
              <a:lnSpc>
                <a:spcPts val="3225"/>
              </a:lnSpc>
            </a:pPr>
            <a:r>
              <a:rPr lang="zh-CN" sz="2200" dirty="0">
                <a:solidFill>
                  <a:schemeClr val="accent5"/>
                </a:solidFill>
                <a:latin typeface="+mn-lt"/>
                <a:ea typeface="+mn-ea"/>
                <a:cs typeface="+mn-cs"/>
              </a:rPr>
              <a:t>例如：f[C]=10；f[B]=4+10=14；</a:t>
            </a:r>
            <a:br/>
            <a:r>
              <a:rPr lang="zh-CN" sz="2200" dirty="0">
                <a:solidFill>
                  <a:schemeClr val="accent5"/>
                </a:solidFill>
                <a:latin typeface="+mn-lt"/>
                <a:ea typeface="+mn-ea"/>
                <a:cs typeface="+mn-cs"/>
              </a:rPr>
              <a:t>f[A]=5+max(14,10)=19，选择A→B→C。</a:t>
            </a:r>
          </a:p>
        </p:txBody>
      </p:sp>
      <p:grpSp>
        <p:nvGrpSpPr>
          <p:cNvPr id="15" name="Group 15"/>
          <p:cNvGrpSpPr/>
          <p:nvPr/>
        </p:nvGrpSpPr>
        <p:grpSpPr>
          <a:xfrm>
            <a:off x="1074675" y="5668037"/>
            <a:ext cx="10212450" cy="447013"/>
            <a:chOff x="1074675" y="5668037"/>
            <a:chExt cx="10212450" cy="447013"/>
          </a:xfrm>
        </p:grpSpPr>
        <p:sp>
          <p:nvSpPr>
            <p:cNvPr id="14" name="body-simple-path-warning"/>
            <p:cNvSpPr txBox="1"/>
            <p:nvPr/>
          </p:nvSpPr>
          <p:spPr>
            <a:xfrm>
              <a:off x="1074675" y="5668037"/>
              <a:ext cx="10212450" cy="447013"/>
            </a:xfrm>
            <a:prstGeom prst="rect">
              <a:avLst/>
            </a:prstGeom>
            <a:noFill/>
            <a:ln>
              <a:noFill/>
            </a:ln>
          </p:spPr>
          <p:txBody>
            <a:bodyPr wrap="square" lIns="0" tIns="0" rIns="0" bIns="0" anchor="t" anchorCtr="0">
              <a:noAutofit/>
            </a:bodyPr>
            <a:lstStyle/>
            <a:p>
              <a:pPr algn="l"/>
              <a:r>
                <a:rPr lang="zh-CN" sz="2200" b="1" dirty="0">
                  <a:solidFill>
                    <a:schemeClr val="accent3"/>
                  </a:solidFill>
                  <a:latin typeface="+mn-lt"/>
                  <a:ea typeface="+mn-ea"/>
                  <a:cs typeface="+mn-cs"/>
                </a:rPr>
                <a:t>若禁止重复顶点，不能直接把SCC全部收益相加。</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491378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按Tarjan编号从后继算起</a:t>
            </a:r>
          </a:p>
        </p:txBody>
      </p:sp>
      <p:grpSp>
        <p:nvGrpSpPr>
          <p:cNvPr id="8" name="Group 8"/>
          <p:cNvGrpSpPr/>
          <p:nvPr/>
        </p:nvGrpSpPr>
        <p:grpSpPr>
          <a:xfrm>
            <a:off x="1065150" y="2258087"/>
            <a:ext cx="10231500" cy="839802"/>
            <a:chOff x="1065150" y="2258087"/>
            <a:chExt cx="10231500" cy="839802"/>
          </a:xfrm>
        </p:grpSpPr>
        <p:sp>
          <p:nvSpPr>
            <p:cNvPr id="7" name="body-number-order"/>
            <p:cNvSpPr txBox="1"/>
            <p:nvPr/>
          </p:nvSpPr>
          <p:spPr>
            <a:xfrm>
              <a:off x="1065150" y="2258087"/>
              <a:ext cx="102315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出栈先编号：跨块边总从大编号指向小编号。</a:t>
              </a:r>
              <a:br/>
              <a:r>
                <a:rPr lang="zh-CN" sz="2200" dirty="0">
                  <a:solidFill>
                    <a:schemeClr val="accent5"/>
                  </a:solidFill>
                  <a:latin typeface="+mn-lt"/>
                  <a:ea typeface="+mn-ea"/>
                  <a:cs typeface="+mn-cs"/>
                </a:rPr>
                <a:t>因此c从0递增，所有后继的best值已经算好。</a:t>
              </a:r>
            </a:p>
          </p:txBody>
        </p:sp>
      </p:grpSp>
      <p:sp>
        <p:nvSpPr>
          <p:cNvPr id="11" name="textbox-scc-dp-code"/>
          <p:cNvSpPr/>
          <p:nvPr/>
        </p:nvSpPr>
        <p:spPr>
          <a:xfrm>
            <a:off x="1076325" y="3162300"/>
            <a:ext cx="10172700" cy="2390775"/>
          </a:xfrm>
          <a:prstGeom prst="roundRect">
            <a:avLst>
              <a:gd name="adj" fmla="val 4781"/>
            </a:avLst>
          </a:prstGeom>
          <a:solidFill>
            <a:schemeClr val="lt2"/>
          </a:solidFill>
          <a:ln>
            <a:noFill/>
          </a:ln>
        </p:spPr>
        <p:txBody>
          <a:bodyPr wrap="square" lIns="156896" tIns="85294" rIns="156896" bIns="-33478" anchor="t" anchorCtr="0">
            <a:noAutofit/>
          </a:bodyPr>
          <a:lstStyle/>
          <a:p>
            <a:pPr algn="l">
              <a:lnSpc>
                <a:spcPts val="2175"/>
              </a:lnSpc>
            </a:pPr>
            <a:r>
              <a:rPr lang="zh-CN" sz="1900" dirty="0">
                <a:solidFill>
                  <a:schemeClr val="accent5"/>
                </a:solidFill>
                <a:latin typeface="+mn-lt"/>
                <a:ea typeface="+mn-ea"/>
                <a:cs typeface="+mn-cs"/>
              </a:rPr>
              <a:t>for (int c = 0; c &lt; C; ++c) {</a:t>
            </a:r>
            <a:br/>
            <a:r>
              <a:rPr lang="zh-CN" sz="1900" dirty="0">
                <a:solidFill>
                  <a:schemeClr val="accent5"/>
                </a:solidFill>
                <a:latin typeface="+mn-lt"/>
                <a:ea typeface="+mn-ea"/>
                <a:cs typeface="+mn-cs"/>
              </a:rPr>
              <a:t>long long suffix = 0;</a:t>
            </a:r>
            <a:br/>
            <a:r>
              <a:rPr lang="zh-CN" sz="1900" dirty="0">
                <a:solidFill>
                  <a:schemeClr val="accent5"/>
                </a:solidFill>
                <a:latin typeface="+mn-lt"/>
                <a:ea typeface="+mn-ea"/>
                <a:cs typeface="+mn-cs"/>
              </a:rPr>
              <a:t>for (int u : members[c]) for (int v : graph[u])</a:t>
            </a:r>
            <a:br/>
            <a:r>
              <a:rPr lang="zh-CN" sz="1900" dirty="0">
                <a:solidFill>
                  <a:schemeClr val="accent5"/>
                </a:solidFill>
                <a:latin typeface="+mn-lt"/>
                <a:ea typeface="+mn-ea"/>
                <a:cs typeface="+mn-cs"/>
              </a:rPr>
              <a:t>if (scc.component[v] != c)</a:t>
            </a:r>
            <a:br/>
            <a:r>
              <a:rPr lang="zh-CN" sz="1900" dirty="0">
                <a:solidFill>
                  <a:schemeClr val="accent5"/>
                </a:solidFill>
                <a:latin typeface="+mn-lt"/>
                <a:ea typeface="+mn-ea"/>
                <a:cs typeface="+mn-cs"/>
              </a:rPr>
              <a:t>suffix = max(suffix, best[scc.component[v]]);</a:t>
            </a:r>
            <a:br/>
            <a:r>
              <a:rPr lang="zh-CN" sz="1900" dirty="0">
                <a:solidFill>
                  <a:schemeClr val="accent5"/>
                </a:solidFill>
                <a:latin typeface="+mn-lt"/>
                <a:ea typeface="+mn-ea"/>
                <a:cs typeface="+mn-cs"/>
              </a:rPr>
              <a:t>best[c] = weight[c] + suffix;</a:t>
            </a:r>
            <a:br/>
            <a:r>
              <a:rPr lang="zh-CN" sz="1900" dirty="0">
                <a:solidFill>
                  <a:schemeClr val="accent5"/>
                </a:solidFill>
                <a:latin typeface="+mn-lt"/>
                <a:ea typeface="+mn-ea"/>
                <a:cs typeface="+mn-cs"/>
              </a:rPr>
              <a:t>answer = max(answer, best[c]);</a:t>
            </a:r>
            <a:br/>
            <a:r>
              <a:rPr lang="zh-CN" sz="1900" dirty="0">
                <a:solidFill>
                  <a:schemeClr val="accent5"/>
                </a:solidFill>
                <a:latin typeface="+mn-lt"/>
                <a:ea typeface="+mn-ea"/>
                <a:cs typeface="+mn-cs"/>
              </a:rPr>
              <a:t>}</a:t>
            </a:r>
          </a:p>
        </p:txBody>
      </p:sp>
      <p:grpSp>
        <p:nvGrpSpPr>
          <p:cNvPr id="13" name="Group 13"/>
          <p:cNvGrpSpPr/>
          <p:nvPr/>
        </p:nvGrpSpPr>
        <p:grpSpPr>
          <a:xfrm>
            <a:off x="1074675" y="5782337"/>
            <a:ext cx="10183875" cy="430227"/>
            <a:chOff x="1074675" y="5782337"/>
            <a:chExt cx="10183875" cy="430227"/>
          </a:xfrm>
        </p:grpSpPr>
        <p:sp>
          <p:nvSpPr>
            <p:cNvPr id="12" name="body-dp-cost"/>
            <p:cNvSpPr txBox="1"/>
            <p:nvPr/>
          </p:nvSpPr>
          <p:spPr>
            <a:xfrm>
              <a:off x="1074675" y="5782337"/>
              <a:ext cx="10183875" cy="430227"/>
            </a:xfrm>
            <a:prstGeom prst="rect">
              <a:avLst/>
            </a:prstGeom>
            <a:noFill/>
            <a:ln>
              <a:noFill/>
            </a:ln>
          </p:spPr>
          <p:txBody>
            <a:bodyPr wrap="square" lIns="0" tIns="0" rIns="0" bIns="0" anchor="t" anchorCtr="0">
              <a:noAutofit/>
            </a:bodyPr>
            <a:lstStyle/>
            <a:p>
              <a:pPr algn="l"/>
              <a:r>
                <a:rPr lang="zh-CN" sz="2200" dirty="0">
                  <a:solidFill>
                    <a:schemeClr val="accent3"/>
                  </a:solidFill>
                  <a:latin typeface="+mn-lt"/>
                  <a:ea typeface="+mn-ea"/>
                  <a:cs typeface="+mn-cs"/>
                </a:rPr>
                <a:t>预先求好块权与成员；每条原边只扫描一次，总计O(n+m)。</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438854"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例7：两个取值，成为两个点</a:t>
            </a:r>
          </a:p>
        </p:txBody>
      </p:sp>
      <p:grpSp>
        <p:nvGrpSpPr>
          <p:cNvPr id="8" name="Group 8"/>
          <p:cNvGrpSpPr/>
          <p:nvPr/>
        </p:nvGrpSpPr>
        <p:grpSpPr>
          <a:xfrm>
            <a:off x="1065150" y="2277137"/>
            <a:ext cx="10193400" cy="849327"/>
            <a:chOff x="1065150" y="2277137"/>
            <a:chExt cx="10193400" cy="849327"/>
          </a:xfrm>
        </p:grpSpPr>
        <p:sp>
          <p:nvSpPr>
            <p:cNvPr id="7" name="body-sat-task"/>
            <p:cNvSpPr txBox="1"/>
            <p:nvPr/>
          </p:nvSpPr>
          <p:spPr>
            <a:xfrm>
              <a:off x="1065150" y="2277137"/>
              <a:ext cx="10193400"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2-SAT（J1207 / P4782）：给n个布尔变量和m条“或”条件，</a:t>
              </a:r>
              <a:br/>
              <a:r>
                <a:rPr lang="zh-CN" sz="2200" dirty="0">
                  <a:solidFill>
                    <a:schemeClr val="accent5"/>
                  </a:solidFill>
                  <a:latin typeface="+mn-lt"/>
                  <a:ea typeface="+mn-ea"/>
                  <a:cs typeface="+mn-cs"/>
                </a:rPr>
                <a:t>找一组同时满足它们的0/1赋值；逐个枚举全部赋值代价太大。</a:t>
              </a:r>
            </a:p>
          </p:txBody>
        </p:sp>
      </p:grpSp>
      <p:grpSp>
        <p:nvGrpSpPr>
          <p:cNvPr id="19" name="Group 19"/>
          <p:cNvGrpSpPr/>
          <p:nvPr/>
        </p:nvGrpSpPr>
        <p:grpSpPr>
          <a:xfrm>
            <a:off x="1771650" y="3314700"/>
            <a:ext cx="8505825" cy="1507214"/>
            <a:chOff x="1771650" y="3314700"/>
            <a:chExt cx="8505825" cy="1507214"/>
          </a:xfrm>
        </p:grpSpPr>
        <p:sp>
          <p:nvSpPr>
            <p:cNvPr id="9" name="Ellipse 9"/>
            <p:cNvSpPr/>
            <p:nvPr/>
          </p:nvSpPr>
          <p:spPr>
            <a:xfrm>
              <a:off x="1771650" y="3314700"/>
              <a:ext cx="1028700" cy="1028700"/>
            </a:xfrm>
            <a:prstGeom prst="ellipse">
              <a:avLst/>
            </a:prstGeom>
            <a:solidFill>
              <a:schemeClr val="lt2"/>
            </a:solidFill>
            <a:ln w="28575">
              <a:solidFill>
                <a:schemeClr val="accent3"/>
              </a:solidFill>
            </a:ln>
          </p:spPr>
        </p:sp>
        <p:sp>
          <p:nvSpPr>
            <p:cNvPr id="10" name="Ellipse 10"/>
            <p:cNvSpPr/>
            <p:nvPr/>
          </p:nvSpPr>
          <p:spPr>
            <a:xfrm>
              <a:off x="4010025" y="3314700"/>
              <a:ext cx="1028700" cy="1028700"/>
            </a:xfrm>
            <a:prstGeom prst="ellipse">
              <a:avLst/>
            </a:prstGeom>
            <a:solidFill>
              <a:schemeClr val="lt2"/>
            </a:solidFill>
            <a:ln w="28575">
              <a:solidFill>
                <a:schemeClr val="accent3"/>
              </a:solidFill>
            </a:ln>
          </p:spPr>
        </p:sp>
        <p:sp>
          <p:nvSpPr>
            <p:cNvPr id="11" name="Ellipse 11"/>
            <p:cNvSpPr/>
            <p:nvPr/>
          </p:nvSpPr>
          <p:spPr>
            <a:xfrm>
              <a:off x="7010400" y="3314700"/>
              <a:ext cx="1028700" cy="1028700"/>
            </a:xfrm>
            <a:prstGeom prst="ellipse">
              <a:avLst/>
            </a:prstGeom>
            <a:solidFill>
              <a:schemeClr val="lt2"/>
            </a:solidFill>
            <a:ln w="28575">
              <a:solidFill>
                <a:schemeClr val="accent2"/>
              </a:solidFill>
            </a:ln>
          </p:spPr>
        </p:sp>
        <p:sp>
          <p:nvSpPr>
            <p:cNvPr id="12" name="Ellipse 12"/>
            <p:cNvSpPr/>
            <p:nvPr/>
          </p:nvSpPr>
          <p:spPr>
            <a:xfrm>
              <a:off x="9248775" y="3314700"/>
              <a:ext cx="1028700" cy="1028700"/>
            </a:xfrm>
            <a:prstGeom prst="ellipse">
              <a:avLst/>
            </a:prstGeom>
            <a:solidFill>
              <a:schemeClr val="lt2"/>
            </a:solidFill>
            <a:ln w="28575">
              <a:solidFill>
                <a:schemeClr val="accent2"/>
              </a:solidFill>
            </a:ln>
          </p:spPr>
        </p:sp>
        <p:sp>
          <p:nvSpPr>
            <p:cNvPr id="13" name="TextBox 13"/>
            <p:cNvSpPr txBox="1"/>
            <p:nvPr/>
          </p:nvSpPr>
          <p:spPr>
            <a:xfrm>
              <a:off x="2030490" y="3696362"/>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x=0</a:t>
              </a:r>
            </a:p>
          </p:txBody>
        </p:sp>
        <p:sp>
          <p:nvSpPr>
            <p:cNvPr id="14" name="TextBox 14"/>
            <p:cNvSpPr txBox="1"/>
            <p:nvPr/>
          </p:nvSpPr>
          <p:spPr>
            <a:xfrm>
              <a:off x="4268865" y="3696362"/>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x=1</a:t>
              </a:r>
            </a:p>
          </p:txBody>
        </p:sp>
        <p:sp>
          <p:nvSpPr>
            <p:cNvPr id="15" name="TextBox 15"/>
            <p:cNvSpPr txBox="1"/>
            <p:nvPr/>
          </p:nvSpPr>
          <p:spPr>
            <a:xfrm>
              <a:off x="7269240" y="3696362"/>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y=0</a:t>
              </a:r>
            </a:p>
          </p:txBody>
        </p:sp>
        <p:sp>
          <p:nvSpPr>
            <p:cNvPr id="16" name="TextBox 16"/>
            <p:cNvSpPr txBox="1"/>
            <p:nvPr/>
          </p:nvSpPr>
          <p:spPr>
            <a:xfrm>
              <a:off x="9507615" y="3696362"/>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y=1</a:t>
              </a:r>
            </a:p>
          </p:txBody>
        </p:sp>
        <p:sp>
          <p:nvSpPr>
            <p:cNvPr id="17" name="TextBox 17"/>
            <p:cNvSpPr txBox="1"/>
            <p:nvPr/>
          </p:nvSpPr>
          <p:spPr>
            <a:xfrm>
              <a:off x="2500758" y="4391687"/>
              <a:ext cx="1799333" cy="430227"/>
            </a:xfrm>
            <a:prstGeom prst="rect">
              <a:avLst/>
            </a:prstGeom>
            <a:noFill/>
            <a:ln>
              <a:noFill/>
            </a:ln>
          </p:spPr>
          <p:txBody>
            <a:bodyPr wrap="none" lIns="0" tIns="0" rIns="0" bIns="0" anchor="t" anchorCtr="0">
              <a:spAutoFit/>
            </a:bodyPr>
            <a:lstStyle/>
            <a:p>
              <a:pPr algn="ctr"/>
              <a:r>
                <a:rPr lang="zh-CN" sz="2200" dirty="0">
                  <a:solidFill>
                    <a:schemeClr val="accent3"/>
                  </a:solidFill>
                  <a:latin typeface="+mn-lt"/>
                  <a:ea typeface="+mn-ea"/>
                  <a:cs typeface="+mn-cs"/>
                </a:rPr>
                <a:t>恰选其一为真</a:t>
              </a:r>
            </a:p>
          </p:txBody>
        </p:sp>
        <p:sp>
          <p:nvSpPr>
            <p:cNvPr id="18" name="TextBox 18"/>
            <p:cNvSpPr txBox="1"/>
            <p:nvPr/>
          </p:nvSpPr>
          <p:spPr>
            <a:xfrm>
              <a:off x="7749033" y="4391687"/>
              <a:ext cx="1799333" cy="430227"/>
            </a:xfrm>
            <a:prstGeom prst="rect">
              <a:avLst/>
            </a:prstGeom>
            <a:noFill/>
            <a:ln>
              <a:noFill/>
            </a:ln>
          </p:spPr>
          <p:txBody>
            <a:bodyPr wrap="none" lIns="0" tIns="0" rIns="0" bIns="0" anchor="t" anchorCtr="0">
              <a:spAutoFit/>
            </a:bodyPr>
            <a:lstStyle/>
            <a:p>
              <a:pPr algn="ctr"/>
              <a:r>
                <a:rPr lang="zh-CN" sz="2200" dirty="0">
                  <a:solidFill>
                    <a:schemeClr val="accent3"/>
                  </a:solidFill>
                  <a:latin typeface="+mn-lt"/>
                  <a:ea typeface="+mn-ea"/>
                  <a:cs typeface="+mn-cs"/>
                </a:rPr>
                <a:t>恰选其一为真</a:t>
              </a:r>
            </a:p>
          </p:txBody>
        </p:sp>
      </p:grpSp>
      <p:grpSp>
        <p:nvGrpSpPr>
          <p:cNvPr id="21" name="Group 21"/>
          <p:cNvGrpSpPr/>
          <p:nvPr/>
        </p:nvGrpSpPr>
        <p:grpSpPr>
          <a:xfrm>
            <a:off x="1074675" y="5039387"/>
            <a:ext cx="10212450" cy="1249377"/>
            <a:chOff x="1074675" y="5039387"/>
            <a:chExt cx="10212450" cy="1249377"/>
          </a:xfrm>
        </p:grpSpPr>
        <p:sp>
          <p:nvSpPr>
            <p:cNvPr id="20" name="body-literal-definition"/>
            <p:cNvSpPr txBox="1"/>
            <p:nvPr/>
          </p:nvSpPr>
          <p:spPr>
            <a:xfrm>
              <a:off x="1074675" y="5039387"/>
              <a:ext cx="10212450"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“文字”就是一个断言，如(x=0)；它的否定为(x=1)。</a:t>
              </a:r>
              <a:br/>
              <a:r>
                <a:rPr lang="zh-CN" sz="2200" dirty="0">
                  <a:solidFill>
                    <a:schemeClr val="accent5"/>
                  </a:solidFill>
                  <a:latin typeface="+mn-lt"/>
                  <a:ea typeface="+mn-ea"/>
                  <a:cs typeface="+mn-cs"/>
                </a:rPr>
                <a:t>图上每个点代表一个文字，共2n个点。</a:t>
              </a:r>
              <a:br/>
              <a:r>
                <a:rPr lang="zh-CN" sz="2200" dirty="0">
                  <a:solidFill>
                    <a:schemeClr val="accent3"/>
                  </a:solidFill>
                  <a:latin typeface="+mn-lt"/>
                  <a:ea typeface="+mn-ea"/>
                  <a:cs typeface="+mn-cs"/>
                </a:rPr>
                <a:t>下一步：把“或”改写成“若……则……”。</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一条或条件，对应两条蕴含</a:t>
            </a:r>
          </a:p>
        </p:txBody>
      </p:sp>
      <p:grpSp>
        <p:nvGrpSpPr>
          <p:cNvPr id="8" name="Group 8"/>
          <p:cNvGrpSpPr/>
          <p:nvPr/>
        </p:nvGrpSpPr>
        <p:grpSpPr>
          <a:xfrm>
            <a:off x="1065150" y="2296187"/>
            <a:ext cx="10221975" cy="839802"/>
            <a:chOff x="1065150" y="2296187"/>
            <a:chExt cx="10221975" cy="839802"/>
          </a:xfrm>
        </p:grpSpPr>
        <p:sp>
          <p:nvSpPr>
            <p:cNvPr id="7" name="body-clause"/>
            <p:cNvSpPr txBox="1"/>
            <p:nvPr/>
          </p:nvSpPr>
          <p:spPr>
            <a:xfrm>
              <a:off x="1065150" y="2296187"/>
              <a:ext cx="102219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条件：(x=a) 或 (y=b)。若左边是假，右边必须为真；</a:t>
              </a:r>
              <a:br/>
              <a:r>
                <a:rPr lang="zh-CN" sz="2200" dirty="0">
                  <a:solidFill>
                    <a:schemeClr val="accent5"/>
                  </a:solidFill>
                  <a:latin typeface="+mn-lt"/>
                  <a:ea typeface="+mn-ea"/>
                  <a:cs typeface="+mn-cs"/>
                </a:rPr>
                <a:t>若右边是假，左边必须为真。于是得到两条互为逆否的边。</a:t>
              </a:r>
            </a:p>
          </p:txBody>
        </p:sp>
      </p:grpSp>
      <p:grpSp>
        <p:nvGrpSpPr>
          <p:cNvPr id="15" name="Group 15"/>
          <p:cNvGrpSpPr/>
          <p:nvPr/>
        </p:nvGrpSpPr>
        <p:grpSpPr>
          <a:xfrm>
            <a:off x="2343150" y="3267075"/>
            <a:ext cx="6948930" cy="838200"/>
            <a:chOff x="2343150" y="3267075"/>
            <a:chExt cx="6948930" cy="838200"/>
          </a:xfrm>
        </p:grpSpPr>
        <p:sp>
          <p:nvSpPr>
            <p:cNvPr id="9" name="Ellipse 9"/>
            <p:cNvSpPr/>
            <p:nvPr/>
          </p:nvSpPr>
          <p:spPr>
            <a:xfrm>
              <a:off x="2343150" y="3267075"/>
              <a:ext cx="838200" cy="838200"/>
            </a:xfrm>
            <a:prstGeom prst="ellipse">
              <a:avLst/>
            </a:prstGeom>
            <a:solidFill>
              <a:schemeClr val="lt2"/>
            </a:solidFill>
            <a:ln w="28575">
              <a:solidFill>
                <a:schemeClr val="accent3"/>
              </a:solidFill>
            </a:ln>
          </p:spPr>
        </p:sp>
        <p:sp>
          <p:nvSpPr>
            <p:cNvPr id="10" name="Ellipse 10"/>
            <p:cNvSpPr/>
            <p:nvPr/>
          </p:nvSpPr>
          <p:spPr>
            <a:xfrm>
              <a:off x="6600825" y="3267075"/>
              <a:ext cx="838200" cy="838200"/>
            </a:xfrm>
            <a:prstGeom prst="ellipse">
              <a:avLst/>
            </a:prstGeom>
            <a:solidFill>
              <a:schemeClr val="lt2"/>
            </a:solidFill>
            <a:ln w="28575">
              <a:solidFill>
                <a:schemeClr val="accent3"/>
              </a:solidFill>
            </a:ln>
          </p:spPr>
        </p:sp>
        <p:sp>
          <p:nvSpPr>
            <p:cNvPr id="11" name="Line 11"/>
            <p:cNvSpPr/>
            <p:nvPr/>
          </p:nvSpPr>
          <p:spPr>
            <a:xfrm>
              <a:off x="3238500" y="3686175"/>
              <a:ext cx="3286125" cy="1"/>
            </a:xfrm>
            <a:prstGeom prst="line">
              <a:avLst/>
            </a:prstGeom>
            <a:noFill/>
            <a:ln w="28575">
              <a:solidFill>
                <a:schemeClr val="accent3"/>
              </a:solidFill>
              <a:tailEnd type="triangle" w="lg" len="lg"/>
            </a:ln>
          </p:spPr>
        </p:sp>
        <p:sp>
          <p:nvSpPr>
            <p:cNvPr id="12" name="TextBox 12"/>
            <p:cNvSpPr txBox="1"/>
            <p:nvPr/>
          </p:nvSpPr>
          <p:spPr>
            <a:xfrm>
              <a:off x="2506740" y="3553487"/>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x≠a</a:t>
              </a:r>
            </a:p>
          </p:txBody>
        </p:sp>
        <p:sp>
          <p:nvSpPr>
            <p:cNvPr id="13" name="TextBox 13"/>
            <p:cNvSpPr txBox="1"/>
            <p:nvPr/>
          </p:nvSpPr>
          <p:spPr>
            <a:xfrm>
              <a:off x="6764415" y="3553487"/>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y=b</a:t>
              </a:r>
            </a:p>
          </p:txBody>
        </p:sp>
        <p:sp>
          <p:nvSpPr>
            <p:cNvPr id="14" name="TextBox 14"/>
            <p:cNvSpPr txBox="1"/>
            <p:nvPr/>
          </p:nvSpPr>
          <p:spPr>
            <a:xfrm>
              <a:off x="8085075" y="3553487"/>
              <a:ext cx="1207005"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必须成立</a:t>
              </a:r>
            </a:p>
          </p:txBody>
        </p:sp>
      </p:grpSp>
      <p:grpSp>
        <p:nvGrpSpPr>
          <p:cNvPr id="22" name="Group 22"/>
          <p:cNvGrpSpPr/>
          <p:nvPr/>
        </p:nvGrpSpPr>
        <p:grpSpPr>
          <a:xfrm>
            <a:off x="2343150" y="4295775"/>
            <a:ext cx="6948930" cy="838200"/>
            <a:chOff x="2343150" y="4295775"/>
            <a:chExt cx="6948930" cy="838200"/>
          </a:xfrm>
        </p:grpSpPr>
        <p:sp>
          <p:nvSpPr>
            <p:cNvPr id="16" name="Ellipse 16"/>
            <p:cNvSpPr/>
            <p:nvPr/>
          </p:nvSpPr>
          <p:spPr>
            <a:xfrm>
              <a:off x="2343150" y="4295775"/>
              <a:ext cx="838200" cy="838200"/>
            </a:xfrm>
            <a:prstGeom prst="ellipse">
              <a:avLst/>
            </a:prstGeom>
            <a:solidFill>
              <a:schemeClr val="lt2"/>
            </a:solidFill>
            <a:ln w="28575">
              <a:solidFill>
                <a:schemeClr val="accent2"/>
              </a:solidFill>
            </a:ln>
          </p:spPr>
        </p:sp>
        <p:sp>
          <p:nvSpPr>
            <p:cNvPr id="17" name="Ellipse 17"/>
            <p:cNvSpPr/>
            <p:nvPr/>
          </p:nvSpPr>
          <p:spPr>
            <a:xfrm>
              <a:off x="6600825" y="4295775"/>
              <a:ext cx="838200" cy="838200"/>
            </a:xfrm>
            <a:prstGeom prst="ellipse">
              <a:avLst/>
            </a:prstGeom>
            <a:solidFill>
              <a:schemeClr val="lt2"/>
            </a:solidFill>
            <a:ln w="28575">
              <a:solidFill>
                <a:schemeClr val="accent2"/>
              </a:solidFill>
            </a:ln>
          </p:spPr>
        </p:sp>
        <p:sp>
          <p:nvSpPr>
            <p:cNvPr id="18" name="Line 18"/>
            <p:cNvSpPr/>
            <p:nvPr/>
          </p:nvSpPr>
          <p:spPr>
            <a:xfrm>
              <a:off x="3238500" y="4714875"/>
              <a:ext cx="3286125" cy="1"/>
            </a:xfrm>
            <a:prstGeom prst="line">
              <a:avLst/>
            </a:prstGeom>
            <a:noFill/>
            <a:ln w="28575">
              <a:solidFill>
                <a:schemeClr val="accent3"/>
              </a:solidFill>
              <a:tailEnd type="triangle" w="lg" len="lg"/>
            </a:ln>
          </p:spPr>
        </p:sp>
        <p:sp>
          <p:nvSpPr>
            <p:cNvPr id="19" name="TextBox 19"/>
            <p:cNvSpPr txBox="1"/>
            <p:nvPr/>
          </p:nvSpPr>
          <p:spPr>
            <a:xfrm>
              <a:off x="2506740" y="4582187"/>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y≠b</a:t>
              </a:r>
            </a:p>
          </p:txBody>
        </p:sp>
        <p:sp>
          <p:nvSpPr>
            <p:cNvPr id="20" name="TextBox 20"/>
            <p:cNvSpPr txBox="1"/>
            <p:nvPr/>
          </p:nvSpPr>
          <p:spPr>
            <a:xfrm>
              <a:off x="6764415" y="4582187"/>
              <a:ext cx="51102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x=a</a:t>
              </a:r>
            </a:p>
          </p:txBody>
        </p:sp>
        <p:sp>
          <p:nvSpPr>
            <p:cNvPr id="21" name="TextBox 21"/>
            <p:cNvSpPr txBox="1"/>
            <p:nvPr/>
          </p:nvSpPr>
          <p:spPr>
            <a:xfrm>
              <a:off x="8085075" y="4582187"/>
              <a:ext cx="1207005"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必须成立</a:t>
              </a:r>
            </a:p>
          </p:txBody>
        </p:sp>
      </p:grpSp>
      <p:grpSp>
        <p:nvGrpSpPr>
          <p:cNvPr id="24" name="Group 24"/>
          <p:cNvGrpSpPr/>
          <p:nvPr/>
        </p:nvGrpSpPr>
        <p:grpSpPr>
          <a:xfrm>
            <a:off x="1074675" y="5363237"/>
            <a:ext cx="10221975" cy="839802"/>
            <a:chOff x="1074675" y="5363237"/>
            <a:chExt cx="10221975" cy="839802"/>
          </a:xfrm>
        </p:grpSpPr>
        <p:sp>
          <p:nvSpPr>
            <p:cNvPr id="23" name="body-equivalence-check"/>
            <p:cNvSpPr txBox="1"/>
            <p:nvPr/>
          </p:nvSpPr>
          <p:spPr>
            <a:xfrm>
              <a:off x="1074675" y="5363237"/>
              <a:ext cx="102219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两文字同时假时，恰好违反这些蕴含；其余情况都满足。</a:t>
              </a:r>
              <a:br/>
              <a:r>
                <a:rPr lang="zh-CN" sz="2200" dirty="0">
                  <a:solidFill>
                    <a:schemeClr val="accent3"/>
                  </a:solidFill>
                  <a:latin typeface="+mn-lt"/>
                  <a:ea typeface="+mn-ea"/>
                  <a:cs typeface="+mn-cs"/>
                </a:rPr>
                <a:t>不要连(x=a)→(y=b)：原条件不要求左边真时右边也真。</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互补文字在同一块，就无解</a:t>
            </a:r>
          </a:p>
        </p:txBody>
      </p:sp>
      <p:grpSp>
        <p:nvGrpSpPr>
          <p:cNvPr id="8" name="Group 8"/>
          <p:cNvGrpSpPr/>
          <p:nvPr/>
        </p:nvGrpSpPr>
        <p:grpSpPr>
          <a:xfrm>
            <a:off x="1074675" y="2286662"/>
            <a:ext cx="10183875" cy="839802"/>
            <a:chOff x="1074675" y="2286662"/>
            <a:chExt cx="10183875" cy="839802"/>
          </a:xfrm>
        </p:grpSpPr>
        <p:sp>
          <p:nvSpPr>
            <p:cNvPr id="7" name="body-forced-clauses"/>
            <p:cNvSpPr txBox="1"/>
            <p:nvPr/>
          </p:nvSpPr>
          <p:spPr>
            <a:xfrm>
              <a:off x="1074675" y="2286662"/>
              <a:ext cx="101838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条件1：(x=1)或(x=1)，强制x=1，得到x0→x1。</a:t>
              </a:r>
              <a:br/>
              <a:r>
                <a:rPr lang="zh-CN" sz="2200" dirty="0">
                  <a:solidFill>
                    <a:schemeClr val="accent5"/>
                  </a:solidFill>
                  <a:latin typeface="+mn-lt"/>
                  <a:ea typeface="+mn-ea"/>
                  <a:cs typeface="+mn-cs"/>
                </a:rPr>
                <a:t>条件2：(x=0)或(x=0)，强制x=0，得到x1→x0。</a:t>
              </a:r>
            </a:p>
          </p:txBody>
        </p:sp>
      </p:grpSp>
      <p:grpSp>
        <p:nvGrpSpPr>
          <p:cNvPr id="17" name="Group 17"/>
          <p:cNvGrpSpPr/>
          <p:nvPr/>
        </p:nvGrpSpPr>
        <p:grpSpPr>
          <a:xfrm>
            <a:off x="2533650" y="3152775"/>
            <a:ext cx="7162800" cy="1678664"/>
            <a:chOff x="2533650" y="3152775"/>
            <a:chExt cx="7162800" cy="1678664"/>
          </a:xfrm>
        </p:grpSpPr>
        <p:sp>
          <p:nvSpPr>
            <p:cNvPr id="9" name="Ellipse 9"/>
            <p:cNvSpPr/>
            <p:nvPr/>
          </p:nvSpPr>
          <p:spPr>
            <a:xfrm>
              <a:off x="2533650" y="3152775"/>
              <a:ext cx="7162800" cy="1619250"/>
            </a:xfrm>
            <a:prstGeom prst="ellipse">
              <a:avLst/>
            </a:prstGeom>
            <a:solidFill>
              <a:schemeClr val="lt2"/>
            </a:solidFill>
            <a:ln w="28575">
              <a:solidFill>
                <a:schemeClr val="accent2"/>
              </a:solidFill>
            </a:ln>
          </p:spPr>
        </p:sp>
        <p:sp>
          <p:nvSpPr>
            <p:cNvPr id="10" name="Ellipse 10"/>
            <p:cNvSpPr/>
            <p:nvPr/>
          </p:nvSpPr>
          <p:spPr>
            <a:xfrm>
              <a:off x="3667125" y="3562350"/>
              <a:ext cx="819150" cy="819150"/>
            </a:xfrm>
            <a:prstGeom prst="ellipse">
              <a:avLst/>
            </a:prstGeom>
            <a:solidFill>
              <a:schemeClr val="lt1"/>
            </a:solidFill>
            <a:ln w="28575">
              <a:solidFill>
                <a:schemeClr val="accent3"/>
              </a:solidFill>
            </a:ln>
          </p:spPr>
        </p:sp>
        <p:sp>
          <p:nvSpPr>
            <p:cNvPr id="11" name="Ellipse 11"/>
            <p:cNvSpPr/>
            <p:nvPr/>
          </p:nvSpPr>
          <p:spPr>
            <a:xfrm>
              <a:off x="7705725" y="3562350"/>
              <a:ext cx="819150" cy="819150"/>
            </a:xfrm>
            <a:prstGeom prst="ellipse">
              <a:avLst/>
            </a:prstGeom>
            <a:solidFill>
              <a:schemeClr val="lt1"/>
            </a:solidFill>
            <a:ln w="28575">
              <a:solidFill>
                <a:schemeClr val="accent3"/>
              </a:solidFill>
            </a:ln>
          </p:spPr>
        </p:sp>
        <p:sp>
          <p:nvSpPr>
            <p:cNvPr id="12" name="Line 12"/>
            <p:cNvSpPr/>
            <p:nvPr/>
          </p:nvSpPr>
          <p:spPr>
            <a:xfrm>
              <a:off x="4524375" y="3800475"/>
              <a:ext cx="3095625" cy="1"/>
            </a:xfrm>
            <a:prstGeom prst="line">
              <a:avLst/>
            </a:prstGeom>
            <a:noFill/>
            <a:ln w="28575">
              <a:solidFill>
                <a:schemeClr val="accent3"/>
              </a:solidFill>
              <a:tailEnd type="triangle" w="lg" len="lg"/>
            </a:ln>
          </p:spPr>
        </p:sp>
        <p:sp>
          <p:nvSpPr>
            <p:cNvPr id="13" name="Line 13"/>
            <p:cNvSpPr/>
            <p:nvPr/>
          </p:nvSpPr>
          <p:spPr>
            <a:xfrm flipH="1">
              <a:off x="4572000" y="4162425"/>
              <a:ext cx="3095625" cy="1"/>
            </a:xfrm>
            <a:prstGeom prst="line">
              <a:avLst/>
            </a:prstGeom>
            <a:noFill/>
            <a:ln w="28575">
              <a:solidFill>
                <a:schemeClr val="accent3"/>
              </a:solidFill>
              <a:tailEnd type="triangle" w="lg" len="lg"/>
            </a:ln>
          </p:spPr>
        </p:sp>
        <p:sp>
          <p:nvSpPr>
            <p:cNvPr id="14" name="TextBox 14"/>
            <p:cNvSpPr txBox="1"/>
            <p:nvPr/>
          </p:nvSpPr>
          <p:spPr>
            <a:xfrm>
              <a:off x="3902635" y="3839237"/>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x0</a:t>
              </a:r>
            </a:p>
          </p:txBody>
        </p:sp>
        <p:sp>
          <p:nvSpPr>
            <p:cNvPr id="15" name="TextBox 15"/>
            <p:cNvSpPr txBox="1"/>
            <p:nvPr/>
          </p:nvSpPr>
          <p:spPr>
            <a:xfrm>
              <a:off x="7941235" y="3839237"/>
              <a:ext cx="34813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x1</a:t>
              </a:r>
            </a:p>
          </p:txBody>
        </p:sp>
        <p:sp>
          <p:nvSpPr>
            <p:cNvPr id="16" name="TextBox 16"/>
            <p:cNvSpPr txBox="1"/>
            <p:nvPr/>
          </p:nvSpPr>
          <p:spPr>
            <a:xfrm>
              <a:off x="5540021" y="4401212"/>
              <a:ext cx="1131009" cy="430227"/>
            </a:xfrm>
            <a:prstGeom prst="rect">
              <a:avLst/>
            </a:prstGeom>
            <a:noFill/>
            <a:ln>
              <a:noFill/>
            </a:ln>
          </p:spPr>
          <p:txBody>
            <a:bodyPr wrap="none" lIns="0" tIns="0" rIns="0" bIns="0" anchor="t" anchorCtr="0">
              <a:spAutoFit/>
            </a:bodyPr>
            <a:lstStyle/>
            <a:p>
              <a:pPr algn="ctr"/>
              <a:r>
                <a:rPr lang="zh-CN" sz="2200" dirty="0">
                  <a:solidFill>
                    <a:schemeClr val="accent3"/>
                  </a:solidFill>
                  <a:latin typeface="+mn-lt"/>
                  <a:ea typeface="+mn-ea"/>
                  <a:cs typeface="+mn-cs"/>
                </a:rPr>
                <a:t>同一SCC</a:t>
              </a:r>
            </a:p>
          </p:txBody>
        </p:sp>
      </p:grpSp>
      <p:grpSp>
        <p:nvGrpSpPr>
          <p:cNvPr id="19" name="Group 19"/>
          <p:cNvGrpSpPr/>
          <p:nvPr/>
        </p:nvGrpSpPr>
        <p:grpSpPr>
          <a:xfrm>
            <a:off x="1084200" y="5029862"/>
            <a:ext cx="10183875" cy="1249377"/>
            <a:chOff x="1084200" y="5029862"/>
            <a:chExt cx="10183875" cy="1249377"/>
          </a:xfrm>
        </p:grpSpPr>
        <p:sp>
          <p:nvSpPr>
            <p:cNvPr id="18" name="body-contradiction-proof"/>
            <p:cNvSpPr txBox="1"/>
            <p:nvPr/>
          </p:nvSpPr>
          <p:spPr>
            <a:xfrm>
              <a:off x="1084200" y="5029862"/>
              <a:ext cx="10183875"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沿蕴含边可以连续推出：选x0真，会推出x1真；反之亦然。</a:t>
              </a:r>
              <a:br/>
              <a:r>
                <a:rPr lang="zh-CN" sz="2200" dirty="0">
                  <a:solidFill>
                    <a:schemeClr val="accent5"/>
                  </a:solidFill>
                  <a:latin typeface="+mn-lt"/>
                  <a:ea typeface="+mn-ea"/>
                  <a:cs typeface="+mn-cs"/>
                </a:rPr>
                <a:t>一个变量只能取一个值，所以同块必无解。</a:t>
              </a:r>
              <a:br/>
              <a:r>
                <a:rPr lang="zh-CN" sz="2200" dirty="0">
                  <a:solidFill>
                    <a:schemeClr val="accent3"/>
                  </a:solidFill>
                  <a:latin typeface="+mn-lt"/>
                  <a:ea typeface="+mn-ea"/>
                  <a:cs typeface="+mn-cs"/>
                </a:rPr>
                <a:t>不同块一定有解吗？还需要构造赋值，证明所有边都成立。</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选择较小编号，为什么可行？</a:t>
            </a:r>
          </a:p>
        </p:txBody>
      </p:sp>
      <p:grpSp>
        <p:nvGrpSpPr>
          <p:cNvPr id="8" name="Group 8"/>
          <p:cNvGrpSpPr/>
          <p:nvPr/>
        </p:nvGrpSpPr>
        <p:grpSpPr>
          <a:xfrm>
            <a:off x="1065150" y="2267612"/>
            <a:ext cx="10193400" cy="1249377"/>
            <a:chOff x="1065150" y="2267612"/>
            <a:chExt cx="10193400" cy="1249377"/>
          </a:xfrm>
        </p:grpSpPr>
        <p:sp>
          <p:nvSpPr>
            <p:cNvPr id="7" name="body-assignment-rule"/>
            <p:cNvSpPr txBox="1"/>
            <p:nvPr/>
          </p:nvSpPr>
          <p:spPr>
            <a:xfrm>
              <a:off x="1065150" y="2267612"/>
              <a:ext cx="10193400"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前提：每个变量的两个文字属于不同SCC。</a:t>
              </a:r>
              <a:br/>
              <a:r>
                <a:rPr lang="zh-CN" sz="2200" dirty="0">
                  <a:solidFill>
                    <a:schemeClr val="accent5"/>
                  </a:solidFill>
                  <a:latin typeface="+mn-lt"/>
                  <a:ea typeface="+mn-ea"/>
                  <a:cs typeface="+mn-cs"/>
                </a:rPr>
                <a:t>规则：在互补的一对文字中，选择Tarjan分量编号较小者为真。</a:t>
              </a:r>
              <a:br/>
              <a:r>
                <a:rPr lang="zh-CN" sz="2200" dirty="0">
                  <a:solidFill>
                    <a:schemeClr val="accent5"/>
                  </a:solidFill>
                  <a:latin typeface="+mn-lt"/>
                  <a:ea typeface="+mn-ea"/>
                  <a:cs typeface="+mn-cs"/>
                </a:rPr>
                <a:t>设A已被选为真，并有蕴含边A⇒B；同时一定有¬B⇒¬A。</a:t>
              </a:r>
            </a:p>
          </p:txBody>
        </p:sp>
      </p:grpSp>
      <mc:AlternateContent>
        <mc:Choice Requires="a14">
          <p:sp>
            <p:nvSpPr>
              <p:cNvPr id="9" name="implication-order-chain"/>
              <p:cNvSpPr txBox="1">
                <a:spLocks noGrp="1"/>
              </p:cNvSpPr>
              <p:nvPr/>
            </p:nvSpPr>
            <p:spPr>
              <a:xfrm>
                <a:off x="1257300" y="3590925"/>
                <a:ext cx="9715500" cy="685800"/>
              </a:xfrm>
              <a:prstGeom prst="rect">
                <a:avLst/>
              </a:prstGeom>
              <a:noFill/>
              <a:ln>
                <a:noFill/>
              </a:ln>
            </p:spPr>
            <p:txBody>
              <a:bodyPr lIns="0" tIns="0" rIns="0" bIns="0" wrap="none" anchor="ctr">
                <a:normAutofit/>
              </a:bodyPr>
              <a:lstStyle/>
              <a:p>
                <a:pPr algn="l"/>
                <a14:m>
                  <m:oMathPara>
                    <m:oMathParaPr>
                      <m:jc m:val="left"/>
                    </m:oMathParaPr>
                    <m:oMath>
                      <m:func>
                        <m:funcPr/>
                        <m:fName>
                          <m:r>
                            <m:rPr>
                              <m:sty m:val="p"/>
                            </m:rPr>
                            <a:rPr lang="zh-CN" sz="2400" dirty="0">
                              <a:solidFill>
                                <a:srgbClr val="167DA8"/>
                              </a:solidFill>
                              <a:latin typeface="Cambria Math"/>
                              <a:ea typeface="Cambria Math"/>
                              <a:cs typeface="Cambria Math"/>
                            </a:rPr>
                            <m:t>id</m:t>
                          </m:r>
                        </m:fName>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B</m:t>
                              </m:r>
                            </m:e>
                          </m:d>
                        </m:e>
                      </m:func>
                      <m:r>
                        <m:rPr>
                          <m:sty m:val="p"/>
                        </m:rPr>
                        <a:rPr lang="zh-CN" sz="2400" dirty="0">
                          <a:solidFill>
                            <a:srgbClr val="167DA8"/>
                          </a:solidFill>
                          <a:latin typeface="Cambria Math"/>
                          <a:ea typeface="Cambria Math"/>
                          <a:cs typeface="Cambria Math"/>
                        </a:rPr>
                        <m:t>≤</m:t>
                      </m:r>
                      <m:func>
                        <m:funcPr/>
                        <m:fName>
                          <m:r>
                            <m:rPr>
                              <m:sty m:val="p"/>
                            </m:rPr>
                            <a:rPr lang="zh-CN" sz="2400" dirty="0">
                              <a:solidFill>
                                <a:srgbClr val="167DA8"/>
                              </a:solidFill>
                              <a:latin typeface="Cambria Math"/>
                              <a:ea typeface="Cambria Math"/>
                              <a:cs typeface="Cambria Math"/>
                            </a:rPr>
                            <m:t>id</m:t>
                          </m:r>
                        </m:fName>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A</m:t>
                              </m:r>
                            </m:e>
                          </m:d>
                        </m:e>
                      </m:func>
                      <m:r>
                        <m:rPr>
                          <m:sty m:val="p"/>
                        </m:rPr>
                        <a:rPr lang="zh-CN" sz="2400" dirty="0">
                          <a:solidFill>
                            <a:srgbClr val="167DA8"/>
                          </a:solidFill>
                          <a:latin typeface="Cambria Math"/>
                          <a:ea typeface="Cambria Math"/>
                          <a:cs typeface="Cambria Math"/>
                        </a:rPr>
                        <m:t>&lt;</m:t>
                      </m:r>
                      <m:func>
                        <m:funcPr/>
                        <m:fName>
                          <m:r>
                            <m:rPr>
                              <m:sty m:val="p"/>
                            </m:rPr>
                            <a:rPr lang="zh-CN" sz="2400" dirty="0">
                              <a:solidFill>
                                <a:srgbClr val="167DA8"/>
                              </a:solidFill>
                              <a:latin typeface="Cambria Math"/>
                              <a:ea typeface="Cambria Math"/>
                              <a:cs typeface="Cambria Math"/>
                            </a:rPr>
                            <m:t>id</m:t>
                          </m:r>
                        </m:fName>
                        <m:e>
                          <m:d>
                            <m:dPr>
                              <m:begChr m:val="("/>
                              <m:sepChr m:val=""/>
                              <m:endChr m:val=")"/>
                              <m:grow m:val="on"/>
                              <m:ctrlPr>
                                <a:rPr lang="zh-CN" sz="2400" dirty="0">
                                  <a:solidFill>
                                    <a:srgbClr val="167DA8"/>
                                  </a:solidFill>
                                  <a:latin typeface="Cambria Math"/>
                                  <a:ea typeface="Cambria Math"/>
                                  <a:cs typeface="Cambria Math"/>
                                </a:rPr>
                              </m:ctrlPr>
                            </m:dPr>
                            <m:e>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A</m:t>
                              </m:r>
                            </m:e>
                          </m:d>
                        </m:e>
                      </m:func>
                      <m:r>
                        <m:rPr>
                          <m:sty m:val="p"/>
                        </m:rPr>
                        <a:rPr lang="zh-CN" sz="2400" dirty="0">
                          <a:solidFill>
                            <a:srgbClr val="167DA8"/>
                          </a:solidFill>
                          <a:latin typeface="Cambria Math"/>
                          <a:ea typeface="Cambria Math"/>
                          <a:cs typeface="Cambria Math"/>
                        </a:rPr>
                        <m:t>≤</m:t>
                      </m:r>
                      <m:func>
                        <m:funcPr/>
                        <m:fName>
                          <m:r>
                            <m:rPr>
                              <m:sty m:val="p"/>
                            </m:rPr>
                            <a:rPr lang="zh-CN" sz="2400" dirty="0">
                              <a:solidFill>
                                <a:srgbClr val="167DA8"/>
                              </a:solidFill>
                              <a:latin typeface="Cambria Math"/>
                              <a:ea typeface="Cambria Math"/>
                              <a:cs typeface="Cambria Math"/>
                            </a:rPr>
                            <m:t>id</m:t>
                          </m:r>
                        </m:fName>
                        <m:e>
                          <m:d>
                            <m:dPr>
                              <m:begChr m:val="("/>
                              <m:sepChr m:val=""/>
                              <m:endChr m:val=")"/>
                              <m:grow m:val="on"/>
                              <m:ctrlPr>
                                <a:rPr lang="zh-CN" sz="2400" dirty="0">
                                  <a:solidFill>
                                    <a:srgbClr val="167DA8"/>
                                  </a:solidFill>
                                  <a:latin typeface="Cambria Math"/>
                                  <a:ea typeface="Cambria Math"/>
                                  <a:cs typeface="Cambria Math"/>
                                </a:rPr>
                              </m:ctrlPr>
                            </m:dPr>
                            <m:e>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B</m:t>
                              </m:r>
                            </m:e>
                          </m:d>
                        </m:e>
                      </m:func>
                    </m:oMath>
                  </m:oMathPara>
                </a14:m>
              </a:p>
            </p:txBody>
          </p:sp>
        </mc:Choice>
      </mc:AlternateContent>
      <p:grpSp>
        <p:nvGrpSpPr>
          <p:cNvPr id="11" name="Group 11"/>
          <p:cNvGrpSpPr/>
          <p:nvPr/>
        </p:nvGrpSpPr>
        <p:grpSpPr>
          <a:xfrm>
            <a:off x="1084200" y="4525037"/>
            <a:ext cx="10193400" cy="839802"/>
            <a:chOff x="1084200" y="4525037"/>
            <a:chExt cx="10193400" cy="839802"/>
          </a:xfrm>
        </p:grpSpPr>
        <p:sp>
          <p:nvSpPr>
            <p:cNvPr id="10" name="body-chain-meaning"/>
            <p:cNvSpPr txBox="1"/>
            <p:nvPr/>
          </p:nvSpPr>
          <p:spPr>
            <a:xfrm>
              <a:off x="1084200" y="4525037"/>
              <a:ext cx="101934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两侧“≤”来自跨块边的大号指向小号；中间“&lt;”来自选A。</a:t>
              </a:r>
              <a:br/>
              <a:r>
                <a:rPr lang="zh-CN" sz="2200" dirty="0">
                  <a:solidFill>
                    <a:schemeClr val="accent5"/>
                  </a:solidFill>
                  <a:latin typeface="+mn-lt"/>
                  <a:ea typeface="+mn-ea"/>
                  <a:cs typeface="+mn-cs"/>
                </a:rPr>
                <a:t>因此id(B)&lt;id(¬B)，B也被选为真，所有蕴含都成立。</a:t>
              </a:r>
            </a:p>
          </p:txBody>
        </p:sp>
      </p:grpSp>
      <p:sp>
        <p:nvSpPr>
          <p:cNvPr id="14" name="textbox-numbering-warning"/>
          <p:cNvSpPr/>
          <p:nvPr/>
        </p:nvSpPr>
        <p:spPr>
          <a:xfrm>
            <a:off x="1076325" y="5514975"/>
            <a:ext cx="10172700" cy="628650"/>
          </a:xfrm>
          <a:prstGeom prst="roundRect">
            <a:avLst>
              <a:gd name="adj" fmla="val 18182"/>
            </a:avLst>
          </a:prstGeom>
          <a:solidFill>
            <a:schemeClr val="lt2"/>
          </a:solidFill>
          <a:ln>
            <a:noFill/>
          </a:ln>
        </p:spPr>
        <p:txBody>
          <a:bodyPr wrap="square" lIns="155372" tIns="129109" rIns="155372" bIns="-33478" anchor="t" anchorCtr="0">
            <a:noAutofit/>
          </a:bodyPr>
          <a:lstStyle/>
          <a:p>
            <a:pPr algn="l"/>
            <a:r>
              <a:rPr lang="zh-CN" sz="2200" dirty="0">
                <a:solidFill>
                  <a:schemeClr val="accent5"/>
                </a:solidFill>
                <a:latin typeface="+mn-lt"/>
                <a:ea typeface="+mn-ea"/>
                <a:cs typeface="+mn-cs"/>
              </a:rPr>
              <a:t>结论依赖编号方向：换成另一种SCC编号，必须重新核对。</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3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3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477113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变量编号与文字编号分开</a:t>
            </a:r>
          </a:p>
        </p:txBody>
      </p:sp>
      <p:grpSp>
        <p:nvGrpSpPr>
          <p:cNvPr id="8" name="Group 8"/>
          <p:cNvGrpSpPr/>
          <p:nvPr/>
        </p:nvGrpSpPr>
        <p:grpSpPr>
          <a:xfrm>
            <a:off x="1065150" y="2277137"/>
            <a:ext cx="10202925" cy="430227"/>
            <a:chOff x="1065150" y="2277137"/>
            <a:chExt cx="10202925" cy="430227"/>
          </a:xfrm>
        </p:grpSpPr>
        <p:sp>
          <p:nvSpPr>
            <p:cNvPr id="7" name="body-literal-index"/>
            <p:cNvSpPr txBox="1"/>
            <p:nvPr/>
          </p:nvSpPr>
          <p:spPr>
            <a:xfrm>
              <a:off x="1065150" y="2277137"/>
              <a:ext cx="10202925"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变量改为0起点后，(x=0)对应2*x，(x=1)对应2*x+1。</a:t>
              </a:r>
            </a:p>
          </p:txBody>
        </p:sp>
      </p:grpSp>
      <p:sp>
        <p:nvSpPr>
          <p:cNvPr id="11" name="textbox-clause-code"/>
          <p:cNvSpPr/>
          <p:nvPr/>
        </p:nvSpPr>
        <p:spPr>
          <a:xfrm>
            <a:off x="1076325" y="2838450"/>
            <a:ext cx="10172700" cy="1362075"/>
          </a:xfrm>
          <a:prstGeom prst="roundRect">
            <a:avLst>
              <a:gd name="adj" fmla="val 8392"/>
            </a:avLst>
          </a:prstGeom>
          <a:solidFill>
            <a:schemeClr val="lt2"/>
          </a:solidFill>
          <a:ln>
            <a:noFill/>
          </a:ln>
        </p:spPr>
        <p:txBody>
          <a:bodyPr wrap="square" lIns="156895" tIns="104343" rIns="156895" bIns="-33479" anchor="t" anchorCtr="0">
            <a:noAutofit/>
          </a:bodyPr>
          <a:lstStyle/>
          <a:p>
            <a:pPr algn="l">
              <a:lnSpc>
                <a:spcPts val="2850"/>
              </a:lnSpc>
            </a:pPr>
            <a:r>
              <a:rPr lang="zh-CN" sz="1900" dirty="0">
                <a:solidFill>
                  <a:schemeClr val="accent5"/>
                </a:solidFill>
                <a:latin typeface="+mn-lt"/>
                <a:ea typeface="+mn-ea"/>
                <a:cs typeface="+mn-cs"/>
              </a:rPr>
              <a:t>--x; --y; // 输入的变量编号从1开始</a:t>
            </a:r>
            <a:br/>
            <a:r>
              <a:rPr lang="zh-CN" sz="1900" dirty="0">
                <a:solidFill>
                  <a:schemeClr val="accent5"/>
                </a:solidFill>
                <a:latin typeface="+mn-lt"/>
                <a:ea typeface="+mn-ea"/>
                <a:cs typeface="+mn-cs"/>
              </a:rPr>
              <a:t>graph[2*x+1-a].push_back(2*y+b);</a:t>
            </a:r>
            <a:br/>
            <a:r>
              <a:rPr lang="zh-CN" sz="1900" dirty="0">
                <a:solidFill>
                  <a:schemeClr val="accent5"/>
                </a:solidFill>
                <a:latin typeface="+mn-lt"/>
                <a:ea typeface="+mn-ea"/>
                <a:cs typeface="+mn-cs"/>
              </a:rPr>
              <a:t>graph[2*y+1-b].push_back(2*x+a);</a:t>
            </a:r>
          </a:p>
        </p:txBody>
      </p:sp>
      <p:sp>
        <p:nvSpPr>
          <p:cNvPr id="14" name="textbox-assignment-code"/>
          <p:cNvSpPr/>
          <p:nvPr/>
        </p:nvSpPr>
        <p:spPr>
          <a:xfrm>
            <a:off x="1076325" y="4371975"/>
            <a:ext cx="10172700" cy="1181100"/>
          </a:xfrm>
          <a:prstGeom prst="roundRect">
            <a:avLst>
              <a:gd name="adj" fmla="val 9677"/>
            </a:avLst>
          </a:prstGeom>
          <a:solidFill>
            <a:schemeClr val="lt2"/>
          </a:solidFill>
          <a:ln>
            <a:noFill/>
          </a:ln>
        </p:spPr>
        <p:txBody>
          <a:bodyPr wrap="square" lIns="156898" tIns="104346" rIns="156898" bIns="-33476" anchor="t" anchorCtr="0">
            <a:noAutofit/>
          </a:bodyPr>
          <a:lstStyle/>
          <a:p>
            <a:pPr algn="l">
              <a:lnSpc>
                <a:spcPts val="2850"/>
              </a:lnSpc>
            </a:pPr>
            <a:r>
              <a:rPr lang="zh-CN" sz="1900" dirty="0">
                <a:solidFill>
                  <a:schemeClr val="accent5"/>
                </a:solidFill>
                <a:latin typeface="+mn-lt"/>
                <a:ea typeface="+mn-ea"/>
                <a:cs typeface="+mn-cs"/>
              </a:rPr>
              <a:t>if (component[2*i] == component[2*i+1]) // 无解</a:t>
            </a:r>
            <a:br/>
            <a:r>
              <a:rPr lang="zh-CN" sz="1900" dirty="0">
                <a:solidFill>
                  <a:schemeClr val="accent5"/>
                </a:solidFill>
                <a:latin typeface="+mn-lt"/>
                <a:ea typeface="+mn-ea"/>
                <a:cs typeface="+mn-cs"/>
              </a:rPr>
              <a:t>int value = (component[2*i] &lt; component[2*i+1] ? 0 : 1);</a:t>
            </a:r>
          </a:p>
        </p:txBody>
      </p:sp>
      <p:grpSp>
        <p:nvGrpSpPr>
          <p:cNvPr id="16" name="Group 16"/>
          <p:cNvGrpSpPr/>
          <p:nvPr/>
        </p:nvGrpSpPr>
        <p:grpSpPr>
          <a:xfrm>
            <a:off x="1074675" y="5782337"/>
            <a:ext cx="10164825" cy="430227"/>
            <a:chOff x="1074675" y="5782337"/>
            <a:chExt cx="10164825" cy="430227"/>
          </a:xfrm>
        </p:grpSpPr>
        <p:sp>
          <p:nvSpPr>
            <p:cNvPr id="15" name="body-sat-output"/>
            <p:cNvSpPr txBox="1"/>
            <p:nvPr/>
          </p:nvSpPr>
          <p:spPr>
            <a:xfrm>
              <a:off x="1074675" y="5782337"/>
              <a:ext cx="10164825" cy="430227"/>
            </a:xfrm>
            <a:prstGeom prst="rect">
              <a:avLst/>
            </a:prstGeom>
            <a:noFill/>
            <a:ln>
              <a:noFill/>
            </a:ln>
          </p:spPr>
          <p:txBody>
            <a:bodyPr wrap="square" lIns="0" tIns="0" rIns="0" bIns="0" anchor="t" anchorCtr="0">
              <a:noAutofit/>
            </a:bodyPr>
            <a:lstStyle/>
            <a:p>
              <a:pPr algn="l"/>
              <a:r>
                <a:rPr lang="zh-CN" sz="2200" dirty="0">
                  <a:solidFill>
                    <a:schemeClr val="accent3"/>
                  </a:solidFill>
                  <a:latin typeface="+mn-lt"/>
                  <a:ea typeface="+mn-ea"/>
                  <a:cs typeface="+mn-cs"/>
                </a:rPr>
                <a:t>先检查全部变量；有矛盾输出IMPOSSIBLE，否则输出一组赋值。</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得到赋值，还要回到原条件</a:t>
            </a:r>
          </a:p>
        </p:txBody>
      </p:sp>
      <p:grpSp>
        <p:nvGrpSpPr>
          <p:cNvPr id="8" name="Group 8"/>
          <p:cNvGrpSpPr/>
          <p:nvPr/>
        </p:nvGrpSpPr>
        <p:grpSpPr>
          <a:xfrm>
            <a:off x="1074675" y="2267612"/>
            <a:ext cx="10183875" cy="839802"/>
            <a:chOff x="1074675" y="2267612"/>
            <a:chExt cx="10183875" cy="839802"/>
          </a:xfrm>
        </p:grpSpPr>
        <p:sp>
          <p:nvSpPr>
            <p:cNvPr id="7" name="body-fixed-clauses"/>
            <p:cNvSpPr txBox="1"/>
            <p:nvPr/>
          </p:nvSpPr>
          <p:spPr>
            <a:xfrm>
              <a:off x="1074675" y="2267612"/>
              <a:ext cx="101838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三条条件：(x=1或y=1)、(x=0或y=1)、(y=0或x=0)。</a:t>
              </a:r>
              <a:br/>
              <a:r>
                <a:rPr lang="zh-CN" sz="2200" dirty="0">
                  <a:solidFill>
                    <a:schemeClr val="accent5"/>
                  </a:solidFill>
                  <a:latin typeface="+mn-lt"/>
                  <a:ea typeface="+mn-ea"/>
                  <a:cs typeface="+mn-cs"/>
                </a:rPr>
                <a:t>建图后，得到两个SCC；右侧为先出栈的分量。</a:t>
              </a:r>
            </a:p>
          </p:txBody>
        </p:sp>
      </p:grpSp>
      <p:grpSp>
        <p:nvGrpSpPr>
          <p:cNvPr id="14" name="Group 14"/>
          <p:cNvGrpSpPr/>
          <p:nvPr/>
        </p:nvGrpSpPr>
        <p:grpSpPr>
          <a:xfrm>
            <a:off x="2019300" y="3343275"/>
            <a:ext cx="8162925" cy="781050"/>
            <a:chOff x="2019300" y="3343275"/>
            <a:chExt cx="8162925" cy="781050"/>
          </a:xfrm>
        </p:grpSpPr>
        <p:sp>
          <p:nvSpPr>
            <p:cNvPr id="9" name="Rectangle 9"/>
            <p:cNvSpPr/>
            <p:nvPr/>
          </p:nvSpPr>
          <p:spPr>
            <a:xfrm>
              <a:off x="2019300" y="3343275"/>
              <a:ext cx="2905125" cy="781050"/>
            </a:xfrm>
            <a:prstGeom prst="roundRect">
              <a:avLst>
                <a:gd name="adj" fmla="val 24390"/>
              </a:avLst>
            </a:prstGeom>
            <a:solidFill>
              <a:schemeClr val="lt2"/>
            </a:solidFill>
            <a:ln w="28575">
              <a:solidFill>
                <a:schemeClr val="accent3"/>
              </a:solidFill>
            </a:ln>
          </p:spPr>
        </p:sp>
        <p:sp>
          <p:nvSpPr>
            <p:cNvPr id="10" name="Rectangle 10"/>
            <p:cNvSpPr/>
            <p:nvPr/>
          </p:nvSpPr>
          <p:spPr>
            <a:xfrm>
              <a:off x="7277100" y="3343275"/>
              <a:ext cx="2905125" cy="781050"/>
            </a:xfrm>
            <a:prstGeom prst="roundRect">
              <a:avLst>
                <a:gd name="adj" fmla="val 24390"/>
              </a:avLst>
            </a:prstGeom>
            <a:solidFill>
              <a:schemeClr val="lt2"/>
            </a:solidFill>
            <a:ln w="28575">
              <a:solidFill>
                <a:schemeClr val="accent2"/>
              </a:solidFill>
            </a:ln>
          </p:spPr>
        </p:sp>
        <p:sp>
          <p:nvSpPr>
            <p:cNvPr id="11" name="Line 11"/>
            <p:cNvSpPr/>
            <p:nvPr/>
          </p:nvSpPr>
          <p:spPr>
            <a:xfrm>
              <a:off x="5095875" y="3733800"/>
              <a:ext cx="1981200" cy="1"/>
            </a:xfrm>
            <a:prstGeom prst="line">
              <a:avLst/>
            </a:prstGeom>
            <a:noFill/>
            <a:ln w="28575">
              <a:solidFill>
                <a:schemeClr val="accent3"/>
              </a:solidFill>
              <a:tailEnd type="triangle" w="lg" len="lg"/>
            </a:ln>
          </p:spPr>
        </p:sp>
        <p:sp>
          <p:nvSpPr>
            <p:cNvPr id="12" name="TextBox 12"/>
            <p:cNvSpPr txBox="1"/>
            <p:nvPr/>
          </p:nvSpPr>
          <p:spPr>
            <a:xfrm>
              <a:off x="2641474" y="3620162"/>
              <a:ext cx="1651251"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{x=1, y=0}</a:t>
              </a:r>
            </a:p>
          </p:txBody>
        </p:sp>
        <p:sp>
          <p:nvSpPr>
            <p:cNvPr id="13" name="TextBox 13"/>
            <p:cNvSpPr txBox="1"/>
            <p:nvPr/>
          </p:nvSpPr>
          <p:spPr>
            <a:xfrm>
              <a:off x="7899274" y="3620162"/>
              <a:ext cx="1651251"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{x=0, y=1}</a:t>
              </a:r>
            </a:p>
          </p:txBody>
        </p:sp>
      </p:grpSp>
      <p:grpSp>
        <p:nvGrpSpPr>
          <p:cNvPr id="16" name="Group 16"/>
          <p:cNvGrpSpPr/>
          <p:nvPr/>
        </p:nvGrpSpPr>
        <p:grpSpPr>
          <a:xfrm>
            <a:off x="1084200" y="4505987"/>
            <a:ext cx="10174350" cy="839802"/>
            <a:chOff x="1084200" y="4505987"/>
            <a:chExt cx="10174350" cy="839802"/>
          </a:xfrm>
        </p:grpSpPr>
        <p:sp>
          <p:nvSpPr>
            <p:cNvPr id="15" name="body-substitution"/>
            <p:cNvSpPr txBox="1"/>
            <p:nvPr/>
          </p:nvSpPr>
          <p:spPr>
            <a:xfrm>
              <a:off x="1084200" y="4505987"/>
              <a:ext cx="1017435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选择x=0，y=1：三条条件依次成为“假或真”、</a:t>
              </a:r>
              <a:br/>
              <a:r>
                <a:rPr lang="zh-CN" sz="2200" dirty="0">
                  <a:solidFill>
                    <a:schemeClr val="accent5"/>
                  </a:solidFill>
                  <a:latin typeface="+mn-lt"/>
                  <a:ea typeface="+mn-ea"/>
                  <a:cs typeface="+mn-cs"/>
                </a:rPr>
                <a:t>“真或真”、“假或真”，全部成立。</a:t>
              </a:r>
            </a:p>
          </p:txBody>
        </p:sp>
      </p:grpSp>
      <p:grpSp>
        <p:nvGrpSpPr>
          <p:cNvPr id="18" name="Group 18"/>
          <p:cNvGrpSpPr/>
          <p:nvPr/>
        </p:nvGrpSpPr>
        <p:grpSpPr>
          <a:xfrm>
            <a:off x="1084200" y="5515637"/>
            <a:ext cx="10174350" cy="725502"/>
            <a:chOff x="1084200" y="5515637"/>
            <a:chExt cx="10174350" cy="725502"/>
          </a:xfrm>
        </p:grpSpPr>
        <p:sp>
          <p:nvSpPr>
            <p:cNvPr id="17" name="body-sat-complexity"/>
            <p:cNvSpPr txBox="1"/>
            <p:nvPr/>
          </p:nvSpPr>
          <p:spPr>
            <a:xfrm>
              <a:off x="1084200" y="5515637"/>
              <a:ext cx="10174350" cy="725502"/>
            </a:xfrm>
            <a:prstGeom prst="rect">
              <a:avLst/>
            </a:prstGeom>
            <a:noFill/>
            <a:ln>
              <a:noFill/>
            </a:ln>
          </p:spPr>
          <p:txBody>
            <a:bodyPr wrap="square" lIns="0" tIns="0" rIns="0" bIns="0" anchor="t" anchorCtr="0">
              <a:noAutofit/>
            </a:bodyPr>
            <a:lstStyle/>
            <a:p>
              <a:pPr algn="l">
                <a:lnSpc>
                  <a:spcPts val="2325"/>
                </a:lnSpc>
              </a:pPr>
              <a:r>
                <a:rPr lang="zh-CN" sz="2200" dirty="0">
                  <a:solidFill>
                    <a:schemeClr val="accent3"/>
                  </a:solidFill>
                  <a:latin typeface="+mn-lt"/>
                  <a:ea typeface="+mn-ea"/>
                  <a:cs typeface="+mn-cs"/>
                </a:rPr>
                <a:t>2n个点、2m条边，总时间与空间O(n+m)。</a:t>
              </a:r>
              <a:br/>
              <a:r>
                <a:rPr lang="zh-CN" sz="2200" dirty="0">
                  <a:solidFill>
                    <a:schemeClr val="accent3"/>
                  </a:solidFill>
                  <a:latin typeface="+mn-lt"/>
                  <a:ea typeface="+mn-ea"/>
                  <a:cs typeface="+mn-cs"/>
                </a:rPr>
                <a:t>大规模图注意邻接存储；迭代DFS避免系统递归栈溢出。</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5649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习题1 · 最远的路</a:t>
            </a:r>
          </a:p>
        </p:txBody>
      </p:sp>
      <p:grpSp>
        <p:nvGrpSpPr>
          <p:cNvPr id="8" name="Group 8"/>
          <p:cNvGrpSpPr/>
          <p:nvPr/>
        </p:nvGrpSpPr>
        <p:grpSpPr>
          <a:xfrm>
            <a:off x="1074675" y="2305712"/>
            <a:ext cx="10183875" cy="849327"/>
            <a:chOff x="1074675" y="2305712"/>
            <a:chExt cx="10183875" cy="849327"/>
          </a:xfrm>
        </p:grpSpPr>
        <p:sp>
          <p:nvSpPr>
            <p:cNvPr id="7" name="body-hw1-task"/>
            <p:cNvSpPr txBox="1"/>
            <p:nvPr/>
          </p:nvSpPr>
          <p:spPr>
            <a:xfrm>
              <a:off x="1074675" y="2305712"/>
              <a:ext cx="101838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J1208 / CF1000E：选择两个点，使所有连接它们的路径中，</a:t>
              </a:r>
              <a:br/>
              <a:r>
                <a:rPr lang="zh-CN" sz="2200" dirty="0">
                  <a:solidFill>
                    <a:schemeClr val="accent5"/>
                  </a:solidFill>
                  <a:latin typeface="+mn-lt"/>
                  <a:ea typeface="+mn-ea"/>
                  <a:cs typeface="+mn-cs"/>
                </a:rPr>
                <a:t>必须经过的边尽可能多。</a:t>
              </a:r>
            </a:p>
          </p:txBody>
        </p:sp>
      </p:grpSp>
      <p:grpSp>
        <p:nvGrpSpPr>
          <p:cNvPr id="11" name="Group 11"/>
          <p:cNvGrpSpPr/>
          <p:nvPr/>
        </p:nvGrpSpPr>
        <p:grpSpPr>
          <a:xfrm>
            <a:off x="1084200" y="3505862"/>
            <a:ext cx="6937499" cy="849327"/>
            <a:chOff x="1084200" y="3505862"/>
            <a:chExt cx="6937499" cy="849327"/>
          </a:xfrm>
        </p:grpSpPr>
        <p:sp>
          <p:nvSpPr>
            <p:cNvPr id="9" name="TextBox 9"/>
            <p:cNvSpPr txBox="1"/>
            <p:nvPr/>
          </p:nvSpPr>
          <p:spPr>
            <a:xfrm>
              <a:off x="1084200" y="3505862"/>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31950" y="3505862"/>
              <a:ext cx="5889749" cy="84932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一条非桥边能被绕过。把边双连通块缩成点后，</a:t>
              </a:r>
              <a:br/>
              <a:r>
                <a:rPr lang="zh-CN" sz="2200" dirty="0">
                  <a:solidFill>
                    <a:schemeClr val="accent5"/>
                  </a:solidFill>
                  <a:latin typeface="+mn-lt"/>
                  <a:ea typeface="+mn-ea"/>
                  <a:cs typeface="+mn-cs"/>
                </a:rPr>
                <a:t>两块间必经的桥，正好在桥树的唯一道路上。</a:t>
              </a:r>
            </a:p>
          </p:txBody>
        </p:sp>
      </p:grpSp>
      <p:sp>
        <p:nvSpPr>
          <p:cNvPr id="14" name="textbox-hw1-answer"/>
          <p:cNvSpPr/>
          <p:nvPr/>
        </p:nvSpPr>
        <p:spPr>
          <a:xfrm>
            <a:off x="1076325" y="4686300"/>
            <a:ext cx="10172700" cy="1238250"/>
          </a:xfrm>
          <a:prstGeom prst="roundRect">
            <a:avLst>
              <a:gd name="adj" fmla="val 9231"/>
            </a:avLst>
          </a:prstGeom>
          <a:solidFill>
            <a:schemeClr val="lt2"/>
          </a:solidFill>
          <a:ln>
            <a:noFill/>
          </a:ln>
        </p:spPr>
        <p:txBody>
          <a:bodyPr wrap="square" lIns="164897" tIns="138634" rIns="164897" bIns="-33478" anchor="t" anchorCtr="0">
            <a:noAutofit/>
          </a:bodyPr>
          <a:lstStyle/>
          <a:p>
            <a:pPr algn="l">
              <a:lnSpc>
                <a:spcPts val="3525"/>
              </a:lnSpc>
            </a:pPr>
            <a:r>
              <a:rPr lang="zh-CN" sz="2200" b="1" dirty="0">
                <a:solidFill>
                  <a:schemeClr val="accent5"/>
                </a:solidFill>
                <a:latin typeface="+mn-lt"/>
                <a:ea typeface="+mn-ea"/>
                <a:cs typeface="+mn-cs"/>
              </a:rPr>
              <a:t>答案：桥树直径的边数。</a:t>
            </a:r>
            <a:br/>
            <a:r>
              <a:rPr lang="zh-CN" sz="2200" dirty="0">
                <a:solidFill>
                  <a:schemeClr val="accent5"/>
                </a:solidFill>
                <a:latin typeface="+mn-lt"/>
                <a:ea typeface="+mn-ea"/>
                <a:cs typeface="+mn-cs"/>
              </a:rPr>
              <a:t>缩点后，两次DFS或BFS求树直径；总复杂度O(n+m)。</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27033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习题2 · 封锁</a:t>
            </a:r>
          </a:p>
        </p:txBody>
      </p:sp>
      <p:grpSp>
        <p:nvGrpSpPr>
          <p:cNvPr id="8" name="Group 8"/>
          <p:cNvGrpSpPr/>
          <p:nvPr/>
        </p:nvGrpSpPr>
        <p:grpSpPr>
          <a:xfrm>
            <a:off x="1065150" y="2296187"/>
            <a:ext cx="10212450" cy="839802"/>
            <a:chOff x="1065150" y="2296187"/>
            <a:chExt cx="10212450" cy="839802"/>
          </a:xfrm>
        </p:grpSpPr>
        <p:sp>
          <p:nvSpPr>
            <p:cNvPr id="7" name="body-hw2-task"/>
            <p:cNvSpPr txBox="1"/>
            <p:nvPr/>
          </p:nvSpPr>
          <p:spPr>
            <a:xfrm>
              <a:off x="1065150" y="2296187"/>
              <a:ext cx="1021245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J1209 / P3469：对每个点u，求封锁它后不能通信的有序点对数。</a:t>
              </a:r>
              <a:br/>
              <a:r>
                <a:rPr lang="zh-CN" sz="2200" dirty="0">
                  <a:solidFill>
                    <a:schemeClr val="accent5"/>
                  </a:solidFill>
                  <a:latin typeface="+mn-lt"/>
                  <a:ea typeface="+mn-ea"/>
                  <a:cs typeface="+mn-cs"/>
                </a:rPr>
                <a:t>提示：删掉u后各块大小为s₁、s₂……，总和为n−1。</a:t>
              </a:r>
            </a:p>
          </p:txBody>
        </p:sp>
      </p:grpSp>
      <p:grpSp>
        <p:nvGrpSpPr>
          <p:cNvPr id="10" name="Group 10"/>
          <p:cNvGrpSpPr/>
          <p:nvPr/>
        </p:nvGrpSpPr>
        <p:grpSpPr>
          <a:xfrm>
            <a:off x="1084200" y="3343937"/>
            <a:ext cx="10183875" cy="849327"/>
            <a:chOff x="1084200" y="3343937"/>
            <a:chExt cx="10183875" cy="849327"/>
          </a:xfrm>
        </p:grpSpPr>
        <p:sp>
          <p:nvSpPr>
            <p:cNvPr id="9" name="body-hw2-counting-hint"/>
            <p:cNvSpPr txBox="1"/>
            <p:nvPr/>
          </p:nvSpPr>
          <p:spPr>
            <a:xfrm>
              <a:off x="1084200" y="3343937"/>
              <a:ext cx="101838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跨不同块的有序点对无法通信；还要加入以u为端点的2(n−1)对。</a:t>
              </a:r>
              <a:br/>
              <a:r>
                <a:rPr lang="zh-CN" sz="2200" dirty="0">
                  <a:solidFill>
                    <a:schemeClr val="accent5"/>
                  </a:solidFill>
                  <a:latin typeface="+mn-lt"/>
                  <a:ea typeface="+mn-ea"/>
                  <a:cs typeface="+mn-cs"/>
                </a:rPr>
                <a:t>用Tarjan求分离孩子子树大小，剩余部分作为“父侧”。</a:t>
              </a:r>
            </a:p>
          </p:txBody>
        </p:sp>
      </p:grpSp>
      <mc:AlternateContent>
        <mc:Choice Requires="a14">
          <p:sp>
            <p:nvSpPr>
              <p:cNvPr id="11" name="hw2-answer-formula"/>
              <p:cNvSpPr txBox="1">
                <a:spLocks noGrp="1"/>
              </p:cNvSpPr>
              <p:nvPr/>
            </p:nvSpPr>
            <p:spPr>
              <a:xfrm>
                <a:off x="1323975" y="4448175"/>
                <a:ext cx="9544050" cy="695325"/>
              </a:xfrm>
              <a:prstGeom prst="rect">
                <a:avLst/>
              </a:prstGeom>
              <a:noFill/>
              <a:ln>
                <a:noFill/>
              </a:ln>
            </p:spPr>
            <p:txBody>
              <a:bodyPr lIns="0" tIns="0" rIns="0" bIns="0" wrap="none" anchor="ctr">
                <a:normAutofit/>
              </a:bodyPr>
              <a:lstStyle/>
              <a:p>
                <a:pPr algn="l"/>
                <a14:m>
                  <m:oMathPara>
                    <m:oMathParaPr>
                      <m:jc m:val="left"/>
                    </m:oMathParaPr>
                    <m:oMath>
                      <m:func>
                        <m:funcPr/>
                        <m:fName>
                          <m:r>
                            <m:rPr>
                              <m:sty m:val="p"/>
                            </m:rPr>
                            <a:rPr lang="zh-CN" sz="2400" dirty="0">
                              <a:solidFill>
                                <a:srgbClr val="167DA8"/>
                              </a:solidFill>
                              <a:latin typeface="Cambria Math"/>
                              <a:ea typeface="Cambria Math"/>
                              <a:cs typeface="Cambria Math"/>
                            </a:rPr>
                            <m:t>ans</m:t>
                          </m:r>
                        </m:fName>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u</m:t>
                              </m:r>
                            </m:e>
                          </m:d>
                        </m:e>
                      </m:func>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2</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n</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r>
                        <m:rPr>
                          <m:sty m:val="p"/>
                        </m:rPr>
                        <a:rPr lang="zh-CN" sz="2400" dirty="0">
                          <a:solidFill>
                            <a:srgbClr val="167DA8"/>
                          </a:solidFill>
                          <a:latin typeface="Cambria Math"/>
                          <a:ea typeface="Cambria Math"/>
                          <a:cs typeface="Cambria Math"/>
                        </a:rPr>
                        <m:t>+</m:t>
                      </m:r>
                      <m:sSup>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n</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e>
                        <m:sup>
                          <m:r>
                            <a:rPr lang="zh-CN" sz="2400" dirty="0">
                              <a:solidFill>
                                <a:srgbClr val="167DA8"/>
                              </a:solidFill>
                              <a:latin typeface="Cambria Math"/>
                              <a:ea typeface="Cambria Math"/>
                              <a:cs typeface="Cambria Math"/>
                            </a:rPr>
                            <m:t>2</m:t>
                          </m:r>
                        </m:sup>
                      </m:sSup>
                      <m:r>
                        <m:rPr>
                          <m:sty m:val="p"/>
                        </m:rPr>
                        <a:rPr lang="zh-CN" sz="2400" dirty="0">
                          <a:solidFill>
                            <a:srgbClr val="167DA8"/>
                          </a:solidFill>
                          <a:latin typeface="Cambria Math"/>
                          <a:ea typeface="Cambria Math"/>
                          <a:cs typeface="Cambria Math"/>
                        </a:rPr>
                        <m:t>−</m:t>
                      </m:r>
                      <m:nary>
                        <m:naryPr>
                          <m:chr m:val="∑"/>
                          <m:limLoc m:val="undOvr"/>
                          <m:grow m:val="off"/>
                          <m:subHide m:val="off"/>
                          <m:supHide m:val="off"/>
                          <m:ctrlPr>
                            <a:rPr lang="zh-CN" sz="2400" dirty="0">
                              <a:solidFill>
                                <a:srgbClr val="167DA8"/>
                              </a:solidFill>
                              <a:latin typeface="Cambria Math"/>
                              <a:ea typeface="Cambria Math"/>
                              <a:cs typeface="Cambria Math"/>
                            </a:rPr>
                          </m:ctrlPr>
                        </m:naryPr>
                        <m:sub>
                          <m:r>
                            <a:rPr lang="zh-CN" sz="2400" dirty="0">
                              <a:solidFill>
                                <a:srgbClr val="167DA8"/>
                              </a:solidFill>
                              <a:latin typeface="Cambria Math"/>
                              <a:ea typeface="Cambria Math"/>
                              <a:cs typeface="Cambria Math"/>
                            </a:rPr>
                            <m:t>i</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sub>
                        <m:sup>
                          <m:r>
                            <a:rPr lang="zh-CN" sz="2400" dirty="0">
                              <a:solidFill>
                                <a:srgbClr val="167DA8"/>
                              </a:solidFill>
                              <a:latin typeface="Cambria Math"/>
                              <a:ea typeface="Cambria Math"/>
                              <a:cs typeface="Cambria Math"/>
                            </a:rPr>
                            <m:t>k</m:t>
                          </m:r>
                        </m:sup>
                        <m:e>
                          <m:sSubSup>
                            <m:e>
                              <m:r>
                                <a:rPr lang="zh-CN" sz="2400" dirty="0">
                                  <a:solidFill>
                                    <a:srgbClr val="167DA8"/>
                                  </a:solidFill>
                                  <a:latin typeface="Cambria Math"/>
                                  <a:ea typeface="Cambria Math"/>
                                  <a:cs typeface="Cambria Math"/>
                                </a:rPr>
                                <m:t>s</m:t>
                              </m:r>
                            </m:e>
                            <m:sub>
                              <m:r>
                                <a:rPr lang="zh-CN" sz="2400" dirty="0">
                                  <a:solidFill>
                                    <a:srgbClr val="167DA8"/>
                                  </a:solidFill>
                                  <a:latin typeface="Cambria Math"/>
                                  <a:ea typeface="Cambria Math"/>
                                  <a:cs typeface="Cambria Math"/>
                                </a:rPr>
                                <m:t>i</m:t>
                              </m:r>
                            </m:sub>
                            <m:sup>
                              <m:r>
                                <a:rPr lang="zh-CN" sz="2400" dirty="0">
                                  <a:solidFill>
                                    <a:srgbClr val="167DA8"/>
                                  </a:solidFill>
                                  <a:latin typeface="Cambria Math"/>
                                  <a:ea typeface="Cambria Math"/>
                                  <a:cs typeface="Cambria Math"/>
                                </a:rPr>
                                <m:t>2</m:t>
                              </m:r>
                            </m:sup>
                          </m:sSubSup>
                        </m:e>
                      </m:nary>
                    </m:oMath>
                  </m:oMathPara>
                </a14:m>
              </a:p>
            </p:txBody>
          </p:sp>
        </mc:Choice>
      </mc:AlternateContent>
      <p:grpSp>
        <p:nvGrpSpPr>
          <p:cNvPr id="13" name="Group 13"/>
          <p:cNvGrpSpPr/>
          <p:nvPr/>
        </p:nvGrpSpPr>
        <p:grpSpPr>
          <a:xfrm>
            <a:off x="1084200" y="5496587"/>
            <a:ext cx="10174350" cy="725502"/>
            <a:chOff x="1084200" y="5496587"/>
            <a:chExt cx="10174350" cy="725502"/>
          </a:xfrm>
        </p:grpSpPr>
        <p:sp>
          <p:nvSpPr>
            <p:cNvPr id="12" name="body-hw2-boundary"/>
            <p:cNvSpPr txBox="1"/>
            <p:nvPr/>
          </p:nvSpPr>
          <p:spPr>
            <a:xfrm>
              <a:off x="1084200" y="5496587"/>
              <a:ext cx="10174350" cy="725502"/>
            </a:xfrm>
            <a:prstGeom prst="rect">
              <a:avLst/>
            </a:prstGeom>
            <a:noFill/>
            <a:ln>
              <a:noFill/>
            </a:ln>
          </p:spPr>
          <p:txBody>
            <a:bodyPr wrap="square" lIns="0" tIns="0" rIns="0" bIns="0" anchor="t" anchorCtr="0">
              <a:noAutofit/>
            </a:bodyPr>
            <a:lstStyle/>
            <a:p>
              <a:pPr algn="l">
                <a:lnSpc>
                  <a:spcPts val="2325"/>
                </a:lnSpc>
              </a:pPr>
              <a:r>
                <a:rPr lang="zh-CN" sz="2200" dirty="0">
                  <a:solidFill>
                    <a:schemeClr val="accent5"/>
                  </a:solidFill>
                  <a:latin typeface="+mn-lt"/>
                  <a:ea typeface="+mn-ea"/>
                  <a:cs typeface="+mn-cs"/>
                </a:rPr>
                <a:t>答案提示：非割点删后只有一块，结果仍为2(n−1)，并非0。</a:t>
              </a:r>
              <a:br/>
              <a:r>
                <a:rPr lang="zh-CN" sz="2200" dirty="0">
                  <a:solidFill>
                    <a:schemeClr val="accent5"/>
                  </a:solidFill>
                  <a:latin typeface="+mn-lt"/>
                  <a:ea typeface="+mn-ea"/>
                  <a:cs typeface="+mn-cs"/>
                </a:rPr>
                <a:t>按每个DFS孩子累加，O(n+m)，计数使用long long。</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5649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习题3 · 战略游戏</a:t>
            </a:r>
          </a:p>
        </p:txBody>
      </p:sp>
      <p:grpSp>
        <p:nvGrpSpPr>
          <p:cNvPr id="8" name="Group 8"/>
          <p:cNvGrpSpPr/>
          <p:nvPr/>
        </p:nvGrpSpPr>
        <p:grpSpPr>
          <a:xfrm>
            <a:off x="1074675" y="2286662"/>
            <a:ext cx="10183875" cy="849327"/>
            <a:chOff x="1074675" y="2286662"/>
            <a:chExt cx="10183875" cy="849327"/>
          </a:xfrm>
        </p:grpSpPr>
        <p:sp>
          <p:nvSpPr>
            <p:cNvPr id="7" name="body-hw3-task"/>
            <p:cNvSpPr txBox="1"/>
            <p:nvPr/>
          </p:nvSpPr>
          <p:spPr>
            <a:xfrm>
              <a:off x="1074675" y="2286662"/>
              <a:ext cx="101838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J1210 / P4606：给定被占城市集合S，统计集合外哪些城市被破坏后，</a:t>
              </a:r>
              <a:br/>
              <a:r>
                <a:rPr lang="zh-CN" sz="2200" dirty="0">
                  <a:solidFill>
                    <a:schemeClr val="accent5"/>
                  </a:solidFill>
                  <a:latin typeface="+mn-lt"/>
                  <a:ea typeface="+mn-ea"/>
                  <a:cs typeface="+mn-cs"/>
                </a:rPr>
                <a:t>能够使S中的城市不再全部连通。</a:t>
              </a:r>
            </a:p>
          </p:txBody>
        </p:sp>
      </p:grpSp>
      <p:grpSp>
        <p:nvGrpSpPr>
          <p:cNvPr id="11" name="Group 11"/>
          <p:cNvGrpSpPr/>
          <p:nvPr/>
        </p:nvGrpSpPr>
        <p:grpSpPr>
          <a:xfrm>
            <a:off x="1084200" y="3467762"/>
            <a:ext cx="7155939" cy="1249377"/>
            <a:chOff x="1084200" y="3467762"/>
            <a:chExt cx="7155939" cy="1249377"/>
          </a:xfrm>
        </p:grpSpPr>
        <p:sp>
          <p:nvSpPr>
            <p:cNvPr id="9" name="TextBox 9"/>
            <p:cNvSpPr txBox="1"/>
            <p:nvPr/>
          </p:nvSpPr>
          <p:spPr>
            <a:xfrm>
              <a:off x="1084200" y="3467762"/>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12900" y="3467762"/>
              <a:ext cx="6127239" cy="1249377"/>
            </a:xfrm>
            <a:prstGeom prst="rect">
              <a:avLst/>
            </a:prstGeom>
            <a:noFill/>
            <a:ln>
              <a:noFill/>
            </a:ln>
          </p:spPr>
          <p:txBody>
            <a:bodyPr wrap="none" lIns="0" tIns="0" rIns="0" bIns="0" anchor="t" anchorCtr="0">
              <a:spAutoFit/>
            </a:bodyPr>
            <a:lstStyle/>
            <a:p>
              <a:pPr algn="l">
                <a:lnSpc>
                  <a:spcPts val="3225"/>
                </a:lnSpc>
              </a:pPr>
              <a:r>
                <a:rPr lang="zh-CN" sz="2200" dirty="0">
                  <a:solidFill>
                    <a:schemeClr val="accent5"/>
                  </a:solidFill>
                  <a:latin typeface="+mn-lt"/>
                  <a:ea typeface="+mn-ea"/>
                  <a:cs typeface="+mn-cs"/>
                </a:rPr>
                <a:t>在圆方树上连接S，得到最小连接子树。</a:t>
              </a:r>
              <a:br/>
              <a:r>
                <a:rPr lang="zh-CN" sz="2200" dirty="0">
                  <a:solidFill>
                    <a:schemeClr val="accent5"/>
                  </a:solidFill>
                  <a:latin typeface="+mn-lt"/>
                  <a:ea typeface="+mn-ea"/>
                  <a:cs typeface="+mn-cs"/>
                </a:rPr>
                <a:t>其中圆点才是城市；方点仅代表点双。</a:t>
              </a:r>
              <a:br/>
              <a:r>
                <a:rPr lang="zh-CN" sz="2200" dirty="0">
                  <a:solidFill>
                    <a:schemeClr val="accent5"/>
                  </a:solidFill>
                  <a:latin typeface="+mn-lt"/>
                  <a:ea typeface="+mn-ea"/>
                  <a:cs typeface="+mn-cs"/>
                </a:rPr>
                <a:t>将S按DFS序排列，用相邻点LCA与路径圆点计数。</a:t>
              </a:r>
            </a:p>
          </p:txBody>
        </p:sp>
      </p:grpSp>
      <p:sp>
        <p:nvSpPr>
          <p:cNvPr id="14" name="textbox-hw3-answer"/>
          <p:cNvSpPr/>
          <p:nvPr/>
        </p:nvSpPr>
        <p:spPr>
          <a:xfrm>
            <a:off x="1076325" y="4953000"/>
            <a:ext cx="10172700" cy="1162050"/>
          </a:xfrm>
          <a:prstGeom prst="roundRect">
            <a:avLst>
              <a:gd name="adj" fmla="val 9836"/>
            </a:avLst>
          </a:prstGeom>
          <a:solidFill>
            <a:schemeClr val="lt2"/>
          </a:solidFill>
          <a:ln>
            <a:noFill/>
          </a:ln>
        </p:spPr>
        <p:txBody>
          <a:bodyPr wrap="square" lIns="164898" tIns="129110" rIns="164898" bIns="-33477" anchor="t" anchorCtr="0">
            <a:noAutofit/>
          </a:bodyPr>
          <a:lstStyle/>
          <a:p>
            <a:pPr algn="l">
              <a:lnSpc>
                <a:spcPts val="3375"/>
              </a:lnSpc>
            </a:pPr>
            <a:r>
              <a:rPr lang="zh-CN" sz="2200" dirty="0">
                <a:solidFill>
                  <a:schemeClr val="accent5"/>
                </a:solidFill>
                <a:latin typeface="+mn-lt"/>
                <a:ea typeface="+mn-ea"/>
                <a:cs typeface="+mn-cs"/>
              </a:rPr>
              <a:t>答案：最小连接子树中的圆点数 − |S|。</a:t>
            </a:r>
            <a:br/>
            <a:r>
              <a:rPr lang="zh-CN" sz="2200" dirty="0">
                <a:solidFill>
                  <a:schemeClr val="accent5"/>
                </a:solidFill>
                <a:latin typeface="+mn-lt"/>
                <a:ea typeface="+mn-ea"/>
                <a:cs typeface="+mn-cs"/>
              </a:rPr>
              <a:t>环形相邻路径覆盖每条子树边两次；计数时保留节点端点项。</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13415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习题4 · 旅行者</a:t>
            </a:r>
          </a:p>
        </p:txBody>
      </p:sp>
      <p:grpSp>
        <p:nvGrpSpPr>
          <p:cNvPr id="8" name="Group 8"/>
          <p:cNvGrpSpPr/>
          <p:nvPr/>
        </p:nvGrpSpPr>
        <p:grpSpPr>
          <a:xfrm>
            <a:off x="1074675" y="2296187"/>
            <a:ext cx="10193400" cy="839802"/>
            <a:chOff x="1074675" y="2296187"/>
            <a:chExt cx="10193400" cy="839802"/>
          </a:xfrm>
        </p:grpSpPr>
        <p:sp>
          <p:nvSpPr>
            <p:cNvPr id="7" name="body-hw4-task"/>
            <p:cNvSpPr txBox="1"/>
            <p:nvPr/>
          </p:nvSpPr>
          <p:spPr>
            <a:xfrm>
              <a:off x="1074675" y="2296187"/>
              <a:ext cx="10193400"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J1211 / CF487E：点权会修改；查询所有简单s-t路径中，</a:t>
              </a:r>
              <a:br/>
              <a:r>
                <a:rPr lang="zh-CN" sz="2200" dirty="0">
                  <a:solidFill>
                    <a:schemeClr val="accent5"/>
                  </a:solidFill>
                  <a:latin typeface="+mn-lt"/>
                  <a:ea typeface="+mn-ea"/>
                  <a:cs typeface="+mn-cs"/>
                </a:rPr>
                <a:t>可以经过的顶点的最小权值。</a:t>
              </a:r>
            </a:p>
          </p:txBody>
        </p:sp>
      </p:grpSp>
      <p:grpSp>
        <p:nvGrpSpPr>
          <p:cNvPr id="11" name="Group 11"/>
          <p:cNvGrpSpPr/>
          <p:nvPr/>
        </p:nvGrpSpPr>
        <p:grpSpPr>
          <a:xfrm>
            <a:off x="1084200" y="3391562"/>
            <a:ext cx="7058149" cy="1249377"/>
            <a:chOff x="1084200" y="3391562"/>
            <a:chExt cx="7058149" cy="1249377"/>
          </a:xfrm>
        </p:grpSpPr>
        <p:sp>
          <p:nvSpPr>
            <p:cNvPr id="9" name="TextBox 9"/>
            <p:cNvSpPr txBox="1"/>
            <p:nvPr/>
          </p:nvSpPr>
          <p:spPr>
            <a:xfrm>
              <a:off x="1084200" y="3391562"/>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12900" y="3391562"/>
              <a:ext cx="6029449" cy="1249377"/>
            </a:xfrm>
            <a:prstGeom prst="rect">
              <a:avLst/>
            </a:prstGeom>
            <a:noFill/>
            <a:ln>
              <a:noFill/>
            </a:ln>
          </p:spPr>
          <p:txBody>
            <a:bodyPr wrap="none" lIns="0" tIns="0" rIns="0" bIns="0" anchor="t" anchorCtr="0">
              <a:spAutoFit/>
            </a:bodyPr>
            <a:lstStyle/>
            <a:p>
              <a:pPr algn="l">
                <a:lnSpc>
                  <a:spcPts val="3225"/>
                </a:lnSpc>
              </a:pPr>
              <a:r>
                <a:rPr lang="zh-CN" sz="2200" dirty="0">
                  <a:solidFill>
                    <a:schemeClr val="accent5"/>
                  </a:solidFill>
                  <a:latin typeface="+mn-lt"/>
                  <a:ea typeface="+mn-ea"/>
                  <a:cs typeface="+mn-cs"/>
                </a:rPr>
                <a:t>圆方树上，方点维护“子圆点”权值的multiset；</a:t>
              </a:r>
              <a:br/>
              <a:r>
                <a:rPr lang="zh-CN" sz="2200" dirty="0">
                  <a:solidFill>
                    <a:schemeClr val="accent5"/>
                  </a:solidFill>
                  <a:latin typeface="+mn-lt"/>
                  <a:ea typeface="+mn-ea"/>
                  <a:cs typeface="+mn-cs"/>
                </a:rPr>
                <a:t>圆点保存本身权值。树链剖分查询链上最小值。</a:t>
              </a:r>
              <a:br/>
              <a:r>
                <a:rPr lang="zh-CN" sz="2200" dirty="0">
                  <a:solidFill>
                    <a:schemeClr val="accent5"/>
                  </a:solidFill>
                  <a:latin typeface="+mn-lt"/>
                  <a:ea typeface="+mn-ea"/>
                  <a:cs typeface="+mn-cs"/>
                </a:rPr>
                <a:t>改动一个圆点，只更新它的父方点的集合。</a:t>
              </a:r>
            </a:p>
          </p:txBody>
        </p:sp>
      </p:grpSp>
      <p:sp>
        <p:nvSpPr>
          <p:cNvPr id="14" name="textbox-hw4-answer"/>
          <p:cNvSpPr/>
          <p:nvPr/>
        </p:nvSpPr>
        <p:spPr>
          <a:xfrm>
            <a:off x="1076325" y="4914900"/>
            <a:ext cx="10172700" cy="1209675"/>
          </a:xfrm>
          <a:prstGeom prst="roundRect">
            <a:avLst>
              <a:gd name="adj" fmla="val 9449"/>
            </a:avLst>
          </a:prstGeom>
          <a:solidFill>
            <a:schemeClr val="lt2"/>
          </a:solidFill>
          <a:ln>
            <a:noFill/>
          </a:ln>
        </p:spPr>
        <p:txBody>
          <a:bodyPr wrap="square" lIns="164897" tIns="129109" rIns="164897" bIns="-33478" anchor="t" anchorCtr="0">
            <a:noAutofit/>
          </a:bodyPr>
          <a:lstStyle/>
          <a:p>
            <a:pPr algn="l">
              <a:lnSpc>
                <a:spcPts val="3375"/>
              </a:lnSpc>
            </a:pPr>
            <a:r>
              <a:rPr lang="zh-CN" sz="2200" dirty="0">
                <a:solidFill>
                  <a:schemeClr val="accent5"/>
                </a:solidFill>
                <a:latin typeface="+mn-lt"/>
                <a:ea typeface="+mn-ea"/>
                <a:cs typeface="+mn-cs"/>
              </a:rPr>
              <a:t>答案：链上最小值；若LCA为方点，还要补查它的父圆点。</a:t>
            </a:r>
            <a:br/>
            <a:r>
              <a:rPr lang="zh-CN" sz="2200" dirty="0">
                <a:solidFill>
                  <a:schemeClr val="accent5"/>
                </a:solidFill>
                <a:latin typeface="+mn-lt"/>
                <a:ea typeface="+mn-ea"/>
                <a:cs typeface="+mn-cs"/>
              </a:rPr>
              <a:t>这个父圆点没有存入该方点的集合。每次操作O(log²n)。</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5649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习题5 · 间谍网络</a:t>
            </a:r>
          </a:p>
        </p:txBody>
      </p:sp>
      <p:grpSp>
        <p:nvGrpSpPr>
          <p:cNvPr id="8" name="Group 8"/>
          <p:cNvGrpSpPr/>
          <p:nvPr/>
        </p:nvGrpSpPr>
        <p:grpSpPr>
          <a:xfrm>
            <a:off x="1074675" y="2296187"/>
            <a:ext cx="10202925" cy="839802"/>
            <a:chOff x="1074675" y="2296187"/>
            <a:chExt cx="10202925" cy="839802"/>
          </a:xfrm>
        </p:grpSpPr>
        <p:sp>
          <p:nvSpPr>
            <p:cNvPr id="7" name="body-hw5-task"/>
            <p:cNvSpPr txBox="1"/>
            <p:nvPr/>
          </p:nvSpPr>
          <p:spPr>
            <a:xfrm>
              <a:off x="1074675" y="2296187"/>
              <a:ext cx="1020292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J1212 / P1262：部分间谍能够收买，控制关系沿有向边传播。</a:t>
              </a:r>
              <a:br/>
              <a:r>
                <a:rPr lang="zh-CN" sz="2200" dirty="0">
                  <a:solidFill>
                    <a:schemeClr val="accent5"/>
                  </a:solidFill>
                  <a:latin typeface="+mn-lt"/>
                  <a:ea typeface="+mn-ea"/>
                  <a:cs typeface="+mn-cs"/>
                </a:rPr>
                <a:t>能否控制全部间谍？若能，求最少收买费。</a:t>
              </a:r>
            </a:p>
          </p:txBody>
        </p:sp>
      </p:grpSp>
      <p:grpSp>
        <p:nvGrpSpPr>
          <p:cNvPr id="11" name="Group 11"/>
          <p:cNvGrpSpPr/>
          <p:nvPr/>
        </p:nvGrpSpPr>
        <p:grpSpPr>
          <a:xfrm>
            <a:off x="1084200" y="3401087"/>
            <a:ext cx="6946389" cy="1268427"/>
            <a:chOff x="1084200" y="3401087"/>
            <a:chExt cx="6946389" cy="1268427"/>
          </a:xfrm>
        </p:grpSpPr>
        <p:sp>
          <p:nvSpPr>
            <p:cNvPr id="9" name="TextBox 9"/>
            <p:cNvSpPr txBox="1"/>
            <p:nvPr/>
          </p:nvSpPr>
          <p:spPr>
            <a:xfrm>
              <a:off x="1084200" y="3401087"/>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12900" y="3401087"/>
              <a:ext cx="5917689" cy="126842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先从全部可收买点出发，检查能到哪些点。</a:t>
              </a:r>
              <a:br/>
              <a:r>
                <a:rPr lang="zh-CN" sz="2200" dirty="0">
                  <a:solidFill>
                    <a:schemeClr val="accent5"/>
                  </a:solidFill>
                  <a:latin typeface="+mn-lt"/>
                  <a:ea typeface="+mn-ea"/>
                  <a:cs typeface="+mn-cs"/>
                </a:rPr>
                <a:t>存在不可达点：回答NO，并给出其中最小编号。</a:t>
              </a:r>
              <a:br/>
              <a:r>
                <a:rPr lang="zh-CN" sz="2200" dirty="0">
                  <a:solidFill>
                    <a:schemeClr val="accent5"/>
                  </a:solidFill>
                  <a:latin typeface="+mn-lt"/>
                  <a:ea typeface="+mn-ea"/>
                  <a:cs typeface="+mn-cs"/>
                </a:rPr>
                <a:t>全部可达：缩成DAG，谁无法靠别的分量控制？</a:t>
              </a:r>
            </a:p>
          </p:txBody>
        </p:sp>
      </p:grpSp>
      <p:sp>
        <p:nvSpPr>
          <p:cNvPr id="14" name="textbox-hw5-answer"/>
          <p:cNvSpPr/>
          <p:nvPr/>
        </p:nvSpPr>
        <p:spPr>
          <a:xfrm>
            <a:off x="1076325" y="4905375"/>
            <a:ext cx="10172700" cy="1219200"/>
          </a:xfrm>
          <a:prstGeom prst="roundRect">
            <a:avLst>
              <a:gd name="adj" fmla="val 9375"/>
            </a:avLst>
          </a:prstGeom>
          <a:solidFill>
            <a:schemeClr val="lt2"/>
          </a:solidFill>
          <a:ln>
            <a:noFill/>
          </a:ln>
        </p:spPr>
        <p:txBody>
          <a:bodyPr wrap="square" lIns="164898" tIns="138635" rIns="164898" bIns="-33477" anchor="t" anchorCtr="0">
            <a:noAutofit/>
          </a:bodyPr>
          <a:lstStyle/>
          <a:p>
            <a:pPr algn="l">
              <a:lnSpc>
                <a:spcPts val="3375"/>
              </a:lnSpc>
            </a:pPr>
            <a:r>
              <a:rPr lang="zh-CN" sz="2200" dirty="0">
                <a:solidFill>
                  <a:schemeClr val="accent5"/>
                </a:solidFill>
                <a:latin typeface="+mn-lt"/>
                <a:ea typeface="+mn-ea"/>
                <a:cs typeface="+mn-cs"/>
              </a:rPr>
              <a:t>答案：所有入度为0的SCC内，最小收买费之和。</a:t>
            </a:r>
            <a:br/>
            <a:r>
              <a:rPr lang="zh-CN" sz="2200" dirty="0">
                <a:solidFill>
                  <a:schemeClr val="accent5"/>
                </a:solidFill>
                <a:latin typeface="+mn-lt"/>
                <a:ea typeface="+mn-ea"/>
                <a:cs typeface="+mn-cs"/>
              </a:rPr>
              <a:t>每个源块必须买一人；这样又足以覆盖全部块。O(n+m)。</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99572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习题6 · 受欢迎的牛</a:t>
            </a:r>
          </a:p>
        </p:txBody>
      </p:sp>
      <p:grpSp>
        <p:nvGrpSpPr>
          <p:cNvPr id="8" name="Group 8"/>
          <p:cNvGrpSpPr/>
          <p:nvPr/>
        </p:nvGrpSpPr>
        <p:grpSpPr>
          <a:xfrm>
            <a:off x="1074675" y="2296187"/>
            <a:ext cx="10202925" cy="839802"/>
            <a:chOff x="1074675" y="2296187"/>
            <a:chExt cx="10202925" cy="839802"/>
          </a:xfrm>
        </p:grpSpPr>
        <p:sp>
          <p:nvSpPr>
            <p:cNvPr id="7" name="body-hw6-task"/>
            <p:cNvSpPr txBox="1"/>
            <p:nvPr/>
          </p:nvSpPr>
          <p:spPr>
            <a:xfrm>
              <a:off x="1074675" y="2296187"/>
              <a:ext cx="1020292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J1213 / P2341：喜欢关系可以传递，问多少头牛被所有牛喜欢？</a:t>
              </a:r>
              <a:br/>
              <a:r>
                <a:rPr lang="zh-CN" sz="2200" dirty="0">
                  <a:solidFill>
                    <a:schemeClr val="accent5"/>
                  </a:solidFill>
                  <a:latin typeface="+mn-lt"/>
                  <a:ea typeface="+mn-ea"/>
                  <a:cs typeface="+mn-cs"/>
                </a:rPr>
                <a:t>提示：缩点后，关注出度为0的汇分量。</a:t>
              </a:r>
            </a:p>
          </p:txBody>
        </p:sp>
      </p:grpSp>
      <p:grpSp>
        <p:nvGrpSpPr>
          <p:cNvPr id="17" name="Group 17"/>
          <p:cNvGrpSpPr/>
          <p:nvPr/>
        </p:nvGrpSpPr>
        <p:grpSpPr>
          <a:xfrm>
            <a:off x="1809750" y="3238500"/>
            <a:ext cx="3343275" cy="1514475"/>
            <a:chOff x="1809750" y="3238500"/>
            <a:chExt cx="3343275" cy="1514475"/>
          </a:xfrm>
        </p:grpSpPr>
        <p:sp>
          <p:nvSpPr>
            <p:cNvPr id="9" name="Ellipse 9"/>
            <p:cNvSpPr/>
            <p:nvPr/>
          </p:nvSpPr>
          <p:spPr>
            <a:xfrm>
              <a:off x="1809750" y="3676650"/>
              <a:ext cx="628650" cy="628650"/>
            </a:xfrm>
            <a:prstGeom prst="ellipse">
              <a:avLst/>
            </a:prstGeom>
            <a:solidFill>
              <a:schemeClr val="lt2"/>
            </a:solidFill>
            <a:ln w="28575">
              <a:solidFill>
                <a:schemeClr val="accent3"/>
              </a:solidFill>
            </a:ln>
          </p:spPr>
        </p:sp>
        <p:sp>
          <p:nvSpPr>
            <p:cNvPr id="10" name="Ellipse 10"/>
            <p:cNvSpPr/>
            <p:nvPr/>
          </p:nvSpPr>
          <p:spPr>
            <a:xfrm>
              <a:off x="4524375" y="3238500"/>
              <a:ext cx="628650" cy="628650"/>
            </a:xfrm>
            <a:prstGeom prst="ellipse">
              <a:avLst/>
            </a:prstGeom>
            <a:solidFill>
              <a:schemeClr val="lt2"/>
            </a:solidFill>
            <a:ln w="28575">
              <a:solidFill>
                <a:schemeClr val="accent2"/>
              </a:solidFill>
            </a:ln>
          </p:spPr>
        </p:sp>
        <p:sp>
          <p:nvSpPr>
            <p:cNvPr id="11" name="Ellipse 11"/>
            <p:cNvSpPr/>
            <p:nvPr/>
          </p:nvSpPr>
          <p:spPr>
            <a:xfrm>
              <a:off x="4524375" y="4124325"/>
              <a:ext cx="628650" cy="628650"/>
            </a:xfrm>
            <a:prstGeom prst="ellipse">
              <a:avLst/>
            </a:prstGeom>
            <a:solidFill>
              <a:schemeClr val="lt2"/>
            </a:solidFill>
            <a:ln w="28575">
              <a:solidFill>
                <a:schemeClr val="accent2"/>
              </a:solidFill>
            </a:ln>
          </p:spPr>
        </p:sp>
        <p:sp>
          <p:nvSpPr>
            <p:cNvPr id="12" name="Line 12"/>
            <p:cNvSpPr/>
            <p:nvPr/>
          </p:nvSpPr>
          <p:spPr>
            <a:xfrm flipV="1">
              <a:off x="2486025" y="3619500"/>
              <a:ext cx="1971675" cy="266700"/>
            </a:xfrm>
            <a:prstGeom prst="line">
              <a:avLst/>
            </a:prstGeom>
            <a:noFill/>
            <a:ln w="28575">
              <a:solidFill>
                <a:schemeClr val="accent3"/>
              </a:solidFill>
              <a:tailEnd type="triangle" w="lg" len="lg"/>
            </a:ln>
          </p:spPr>
        </p:sp>
        <p:sp>
          <p:nvSpPr>
            <p:cNvPr id="13" name="Line 13"/>
            <p:cNvSpPr/>
            <p:nvPr/>
          </p:nvSpPr>
          <p:spPr>
            <a:xfrm>
              <a:off x="2486025" y="4095750"/>
              <a:ext cx="1971675" cy="285750"/>
            </a:xfrm>
            <a:prstGeom prst="line">
              <a:avLst/>
            </a:prstGeom>
            <a:noFill/>
            <a:ln w="28575">
              <a:solidFill>
                <a:schemeClr val="accent3"/>
              </a:solidFill>
              <a:tailEnd type="triangle" w="lg" len="lg"/>
            </a:ln>
          </p:spPr>
        </p:sp>
        <p:sp>
          <p:nvSpPr>
            <p:cNvPr id="14" name="TextBox 14"/>
            <p:cNvSpPr txBox="1"/>
            <p:nvPr/>
          </p:nvSpPr>
          <p:spPr>
            <a:xfrm>
              <a:off x="2026845" y="385828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A</a:t>
              </a:r>
            </a:p>
          </p:txBody>
        </p:sp>
        <p:sp>
          <p:nvSpPr>
            <p:cNvPr id="15" name="TextBox 15"/>
            <p:cNvSpPr txBox="1"/>
            <p:nvPr/>
          </p:nvSpPr>
          <p:spPr>
            <a:xfrm>
              <a:off x="4741470" y="3420137"/>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B</a:t>
              </a:r>
            </a:p>
          </p:txBody>
        </p:sp>
        <p:sp>
          <p:nvSpPr>
            <p:cNvPr id="16" name="TextBox 16"/>
            <p:cNvSpPr txBox="1"/>
            <p:nvPr/>
          </p:nvSpPr>
          <p:spPr>
            <a:xfrm>
              <a:off x="4741470" y="4305962"/>
              <a:ext cx="194460" cy="430227"/>
            </a:xfrm>
            <a:prstGeom prst="rect">
              <a:avLst/>
            </a:prstGeom>
            <a:noFill/>
            <a:ln>
              <a:noFill/>
            </a:ln>
          </p:spPr>
          <p:txBody>
            <a:bodyPr wrap="none" lIns="0" tIns="0" rIns="0" bIns="0" anchor="t" anchorCtr="0">
              <a:spAutoFit/>
            </a:bodyPr>
            <a:lstStyle/>
            <a:p>
              <a:pPr algn="ctr"/>
              <a:r>
                <a:rPr lang="zh-CN" sz="2200" dirty="0">
                  <a:solidFill>
                    <a:schemeClr val="accent5"/>
                  </a:solidFill>
                  <a:latin typeface="+mn-lt"/>
                  <a:ea typeface="+mn-ea"/>
                  <a:cs typeface="+mn-cs"/>
                </a:rPr>
                <a:t>C</a:t>
              </a:r>
            </a:p>
          </p:txBody>
        </p:sp>
      </p:grpSp>
      <p:grpSp>
        <p:nvGrpSpPr>
          <p:cNvPr id="19" name="Group 19"/>
          <p:cNvGrpSpPr/>
          <p:nvPr/>
        </p:nvGrpSpPr>
        <p:grpSpPr>
          <a:xfrm>
            <a:off x="6218175" y="3439187"/>
            <a:ext cx="5002275" cy="1249377"/>
            <a:chOff x="6218175" y="3439187"/>
            <a:chExt cx="5002275" cy="1249377"/>
          </a:xfrm>
        </p:grpSpPr>
        <p:sp>
          <p:nvSpPr>
            <p:cNvPr id="18" name="body-sink-explanation"/>
            <p:cNvSpPr txBox="1"/>
            <p:nvPr/>
          </p:nvSpPr>
          <p:spPr>
            <a:xfrm>
              <a:off x="6218175" y="3439187"/>
              <a:ext cx="5002275"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两个汇块B、C互相到不了，</a:t>
              </a:r>
              <a:br/>
              <a:r>
                <a:rPr lang="zh-CN" sz="2200" dirty="0">
                  <a:solidFill>
                    <a:schemeClr val="accent5"/>
                  </a:solidFill>
                  <a:latin typeface="+mn-lt"/>
                  <a:ea typeface="+mn-ea"/>
                  <a:cs typeface="+mn-cs"/>
                </a:rPr>
                <a:t>所以它们都不可能被全部喜欢。</a:t>
              </a:r>
              <a:br/>
              <a:r>
                <a:rPr lang="zh-CN" sz="2200" dirty="0">
                  <a:solidFill>
                    <a:schemeClr val="accent5"/>
                  </a:solidFill>
                  <a:latin typeface="+mn-lt"/>
                  <a:ea typeface="+mn-ea"/>
                  <a:cs typeface="+mn-cs"/>
                </a:rPr>
                <a:t>唯一汇时，每个块最终都能到它。</a:t>
              </a:r>
            </a:p>
          </p:txBody>
        </p:sp>
      </p:grpSp>
      <p:sp>
        <p:nvSpPr>
          <p:cNvPr id="22" name="textbox-hw6-answer"/>
          <p:cNvSpPr/>
          <p:nvPr/>
        </p:nvSpPr>
        <p:spPr>
          <a:xfrm>
            <a:off x="1076325" y="5057775"/>
            <a:ext cx="10172700" cy="1057275"/>
          </a:xfrm>
          <a:prstGeom prst="roundRect">
            <a:avLst>
              <a:gd name="adj" fmla="val 10811"/>
            </a:avLst>
          </a:prstGeom>
          <a:solidFill>
            <a:schemeClr val="lt2"/>
          </a:solidFill>
          <a:ln>
            <a:noFill/>
          </a:ln>
        </p:spPr>
        <p:txBody>
          <a:bodyPr wrap="square" lIns="164897" tIns="119584" rIns="164897" bIns="-33478" anchor="t" anchorCtr="0">
            <a:noAutofit/>
          </a:bodyPr>
          <a:lstStyle/>
          <a:p>
            <a:pPr algn="l">
              <a:lnSpc>
                <a:spcPts val="3225"/>
              </a:lnSpc>
            </a:pPr>
            <a:r>
              <a:rPr lang="zh-CN" sz="2200" dirty="0">
                <a:solidFill>
                  <a:schemeClr val="accent5"/>
                </a:solidFill>
                <a:latin typeface="+mn-lt"/>
                <a:ea typeface="+mn-ea"/>
                <a:cs typeface="+mn-cs"/>
              </a:rPr>
              <a:t>答案：若出度0的SCC恰有一个，输出它的大小；否则输出0。</a:t>
            </a:r>
            <a:br/>
            <a:r>
              <a:rPr lang="zh-CN" sz="2200" dirty="0">
                <a:solidFill>
                  <a:schemeClr val="accent5"/>
                </a:solidFill>
                <a:latin typeface="+mn-lt"/>
                <a:ea typeface="+mn-ea"/>
                <a:cs typeface="+mn-cs"/>
              </a:rPr>
              <a:t>求SCC、统计跨块出度，总复杂度O(n+m)。</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27033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习题7 · 炸弹</a:t>
            </a:r>
          </a:p>
        </p:txBody>
      </p:sp>
      <p:grpSp>
        <p:nvGrpSpPr>
          <p:cNvPr id="8" name="Group 8"/>
          <p:cNvGrpSpPr/>
          <p:nvPr/>
        </p:nvGrpSpPr>
        <p:grpSpPr>
          <a:xfrm>
            <a:off x="1074675" y="2296187"/>
            <a:ext cx="10183875" cy="839802"/>
            <a:chOff x="1074675" y="2296187"/>
            <a:chExt cx="10183875" cy="839802"/>
          </a:xfrm>
        </p:grpSpPr>
        <p:sp>
          <p:nvSpPr>
            <p:cNvPr id="7" name="body-hw7-task"/>
            <p:cNvSpPr txBox="1"/>
            <p:nvPr/>
          </p:nvSpPr>
          <p:spPr>
            <a:xfrm>
              <a:off x="1074675" y="2296187"/>
              <a:ext cx="101838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J1214 / P5025：直线上炸弹有不同爆炸半径，求连锁引爆的数量。</a:t>
              </a:r>
              <a:br/>
              <a:r>
                <a:rPr lang="zh-CN" sz="2200" dirty="0">
                  <a:solidFill>
                    <a:schemeClr val="accent5"/>
                  </a:solidFill>
                  <a:latin typeface="+mn-lt"/>
                  <a:ea typeface="+mn-ea"/>
                  <a:cs typeface="+mn-cs"/>
                </a:rPr>
                <a:t>提示：按位置排序，直接引爆的对象是一段连续区间。</a:t>
              </a:r>
            </a:p>
          </p:txBody>
        </p:sp>
      </p:grpSp>
      <p:grpSp>
        <p:nvGrpSpPr>
          <p:cNvPr id="10" name="Group 10"/>
          <p:cNvGrpSpPr/>
          <p:nvPr/>
        </p:nvGrpSpPr>
        <p:grpSpPr>
          <a:xfrm>
            <a:off x="1084200" y="3362987"/>
            <a:ext cx="10174350" cy="1249377"/>
            <a:chOff x="1084200" y="3362987"/>
            <a:chExt cx="10174350" cy="1249377"/>
          </a:xfrm>
        </p:grpSpPr>
        <p:sp>
          <p:nvSpPr>
            <p:cNvPr id="9" name="body-hw7-hint"/>
            <p:cNvSpPr txBox="1"/>
            <p:nvPr/>
          </p:nvSpPr>
          <p:spPr>
            <a:xfrm>
              <a:off x="1084200" y="3362987"/>
              <a:ext cx="10174350"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二分找到直接区间，线段树优化“点到区间”的连边。</a:t>
              </a:r>
              <a:br/>
              <a:r>
                <a:rPr lang="zh-CN" sz="2200" dirty="0">
                  <a:solidFill>
                    <a:schemeClr val="accent5"/>
                  </a:solidFill>
                  <a:latin typeface="+mn-lt"/>
                  <a:ea typeface="+mn-ea"/>
                  <a:cs typeface="+mn-cs"/>
                </a:rPr>
                <a:t>SCC缩点后，沿DAG合并能够到达的最左、最右原炸弹编号。</a:t>
              </a:r>
              <a:br/>
              <a:r>
                <a:rPr lang="zh-CN" sz="2200" dirty="0">
                  <a:solidFill>
                    <a:schemeClr val="accent5"/>
                  </a:solidFill>
                  <a:latin typeface="+mn-lt"/>
                  <a:ea typeface="+mn-ea"/>
                  <a:cs typeface="+mn-cs"/>
                </a:rPr>
                <a:t>可达区间连续，因此每个炸弹的答案cntᵢ=Rᵢ−Lᵢ+1。</a:t>
              </a:r>
            </a:p>
          </p:txBody>
        </p:sp>
      </p:grpSp>
      <mc:AlternateContent>
        <mc:Choice Requires="a14">
          <p:sp>
            <p:nvSpPr>
              <p:cNvPr id="11" name="hw7-oj-answer"/>
              <p:cNvSpPr txBox="1">
                <a:spLocks noGrp="1"/>
              </p:cNvSpPr>
              <p:nvPr/>
            </p:nvSpPr>
            <p:spPr>
              <a:xfrm>
                <a:off x="1285875" y="4762500"/>
                <a:ext cx="9620250" cy="704850"/>
              </a:xfrm>
              <a:prstGeom prst="rect">
                <a:avLst/>
              </a:prstGeom>
              <a:noFill/>
              <a:ln>
                <a:noFill/>
              </a:ln>
            </p:spPr>
            <p:txBody>
              <a:bodyPr lIns="0" tIns="0" rIns="0" bIns="0" wrap="none" anchor="ctr">
                <a:normAutofit/>
              </a:bodyPr>
              <a:lstStyle/>
              <a:p>
                <a:pPr algn="l"/>
                <a14:m>
                  <m:oMathPara>
                    <m:oMathParaPr>
                      <m:jc m:val="left"/>
                    </m:oMathParaPr>
                    <m:oMath>
                      <m:r>
                        <m:rPr>
                          <m:nor m:val="on"/>
                        </m:rPr>
                        <a:rPr lang="zh-CN" sz="2400" dirty="0">
                          <a:solidFill>
                            <a:srgbClr val="167DA8"/>
                          </a:solidFill>
                          <a:latin typeface="Cambria Math"/>
                          <a:ea typeface="Cambria Math"/>
                          <a:cs typeface="Cambria Math"/>
                        </a:rPr>
                        <m:t>P5025输出</m:t>
                      </m:r>
                      <m:r>
                        <a:rPr lang="zh-CN" sz="2400" dirty="0">
                          <a:solidFill>
                            <a:srgbClr val="167DA8"/>
                          </a:solidFill>
                          <a:latin typeface="Cambria Math"/>
                          <a:ea typeface="Cambria Math"/>
                          <a:cs typeface="Cambria Math"/>
                        </a:rPr>
                        <m:t xml:space="preserve"> </m:t>
                      </m:r>
                      <m:d>
                        <m:dPr>
                          <m:begChr m:val="("/>
                          <m:sepChr m:val=""/>
                          <m:endChr m:val=")"/>
                          <m:grow m:val="on"/>
                          <m:ctrlPr>
                            <a:rPr lang="zh-CN" sz="2400" dirty="0">
                              <a:solidFill>
                                <a:srgbClr val="167DA8"/>
                              </a:solidFill>
                              <a:latin typeface="Cambria Math"/>
                              <a:ea typeface="Cambria Math"/>
                              <a:cs typeface="Cambria Math"/>
                            </a:rPr>
                          </m:ctrlPr>
                        </m:dPr>
                        <m:e>
                          <m:nary>
                            <m:naryPr>
                              <m:chr m:val="∑"/>
                              <m:limLoc m:val="undOvr"/>
                              <m:grow m:val="off"/>
                              <m:subHide m:val="off"/>
                              <m:supHide m:val="off"/>
                              <m:ctrlPr>
                                <a:rPr lang="zh-CN" sz="2400" dirty="0">
                                  <a:solidFill>
                                    <a:srgbClr val="167DA8"/>
                                  </a:solidFill>
                                  <a:latin typeface="Cambria Math"/>
                                  <a:ea typeface="Cambria Math"/>
                                  <a:cs typeface="Cambria Math"/>
                                </a:rPr>
                              </m:ctrlPr>
                            </m:naryPr>
                            <m:sub>
                              <m:r>
                                <a:rPr lang="zh-CN" sz="2400" dirty="0">
                                  <a:solidFill>
                                    <a:srgbClr val="167DA8"/>
                                  </a:solidFill>
                                  <a:latin typeface="Cambria Math"/>
                                  <a:ea typeface="Cambria Math"/>
                                  <a:cs typeface="Cambria Math"/>
                                </a:rPr>
                                <m:t>i</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sub>
                            <m:sup>
                              <m:r>
                                <a:rPr lang="zh-CN" sz="2400" dirty="0">
                                  <a:solidFill>
                                    <a:srgbClr val="167DA8"/>
                                  </a:solidFill>
                                  <a:latin typeface="Cambria Math"/>
                                  <a:ea typeface="Cambria Math"/>
                                  <a:cs typeface="Cambria Math"/>
                                </a:rPr>
                                <m:t>n</m:t>
                              </m:r>
                            </m:sup>
                            <m:e>
                              <m:r>
                                <a:rPr lang="zh-CN" sz="2400" dirty="0">
                                  <a:solidFill>
                                    <a:srgbClr val="167DA8"/>
                                  </a:solidFill>
                                  <a:latin typeface="Cambria Math"/>
                                  <a:ea typeface="Cambria Math"/>
                                  <a:cs typeface="Cambria Math"/>
                                </a:rPr>
                                <m:t>i</m:t>
                              </m:r>
                            </m:e>
                          </m:nary>
                          <m:r>
                            <m:rPr>
                              <m:sty m:val="p"/>
                            </m:rPr>
                            <a:rPr lang="zh-CN" sz="2400" dirty="0">
                              <a:solidFill>
                                <a:srgbClr val="167DA8"/>
                              </a:solidFill>
                              <a:latin typeface="Cambria Math"/>
                              <a:ea typeface="Cambria Math"/>
                              <a:cs typeface="Cambria Math"/>
                            </a:rPr>
                            <m:t>⋅</m:t>
                          </m:r>
                          <m:sSub>
                            <m:e>
                              <m:r>
                                <m:rPr>
                                  <m:sty m:val="p"/>
                                </m:rPr>
                                <a:rPr lang="zh-CN" sz="2400" dirty="0">
                                  <a:solidFill>
                                    <a:srgbClr val="167DA8"/>
                                  </a:solidFill>
                                  <a:latin typeface="Cambria Math"/>
                                  <a:ea typeface="Cambria Math"/>
                                  <a:cs typeface="Cambria Math"/>
                                </a:rPr>
                                <m:t>cnt</m:t>
                              </m:r>
                            </m:e>
                            <m:sub>
                              <m:r>
                                <a:rPr lang="zh-CN" sz="2400" dirty="0">
                                  <a:solidFill>
                                    <a:srgbClr val="167DA8"/>
                                  </a:solidFill>
                                  <a:latin typeface="Cambria Math"/>
                                  <a:ea typeface="Cambria Math"/>
                                  <a:cs typeface="Cambria Math"/>
                                </a:rPr>
                                <m:t>i</m:t>
                              </m:r>
                            </m:sub>
                          </m:sSub>
                        </m:e>
                      </m:d>
                      <m:func>
                        <m:funcPr/>
                        <m:fName>
                          <m:r>
                            <m:rPr>
                              <m:sty m:val="p"/>
                            </m:rPr>
                            <a:rPr lang="zh-CN" sz="2400" dirty="0">
                              <a:solidFill>
                                <a:srgbClr val="167DA8"/>
                              </a:solidFill>
                              <a:latin typeface="Cambria Math"/>
                              <a:ea typeface="Cambria Math"/>
                              <a:cs typeface="Cambria Math"/>
                            </a:rPr>
                            <m:t>mod</m:t>
                          </m:r>
                        </m:fName>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1</m:t>
                              </m:r>
                              <m:sSup>
                                <m:e>
                                  <m:r>
                                    <a:rPr lang="zh-CN" sz="2400" dirty="0">
                                      <a:solidFill>
                                        <a:srgbClr val="167DA8"/>
                                      </a:solidFill>
                                      <a:latin typeface="Cambria Math"/>
                                      <a:ea typeface="Cambria Math"/>
                                      <a:cs typeface="Cambria Math"/>
                                    </a:rPr>
                                    <m:t>0</m:t>
                                  </m:r>
                                </m:e>
                                <m:sup>
                                  <m:r>
                                    <a:rPr lang="zh-CN" sz="2400" dirty="0">
                                      <a:solidFill>
                                        <a:srgbClr val="167DA8"/>
                                      </a:solidFill>
                                      <a:latin typeface="Cambria Math"/>
                                      <a:ea typeface="Cambria Math"/>
                                      <a:cs typeface="Cambria Math"/>
                                    </a:rPr>
                                    <m:t>9</m:t>
                                  </m:r>
                                </m:sup>
                              </m:sSup>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7</m:t>
                              </m:r>
                            </m:e>
                          </m:d>
                        </m:e>
                      </m:func>
                    </m:oMath>
                  </m:oMathPara>
                </a14:m>
              </a:p>
            </p:txBody>
          </p:sp>
        </mc:Choice>
      </mc:AlternateContent>
      <p:grpSp>
        <p:nvGrpSpPr>
          <p:cNvPr id="13" name="Group 13"/>
          <p:cNvGrpSpPr/>
          <p:nvPr/>
        </p:nvGrpSpPr>
        <p:grpSpPr>
          <a:xfrm>
            <a:off x="1084200" y="5753762"/>
            <a:ext cx="10164825" cy="430227"/>
            <a:chOff x="1084200" y="5753762"/>
            <a:chExt cx="10164825" cy="430227"/>
          </a:xfrm>
        </p:grpSpPr>
        <p:sp>
          <p:nvSpPr>
            <p:cNvPr id="12" name="body-hw7-cost"/>
            <p:cNvSpPr txBox="1"/>
            <p:nvPr/>
          </p:nvSpPr>
          <p:spPr>
            <a:xfrm>
              <a:off x="1084200" y="5753762"/>
              <a:ext cx="10164825"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教材关注各个cnt值；在线接口汇总为上式。O(n log n)，坐标用64位。</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27033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习题8 · 游戏</a:t>
            </a:r>
          </a:p>
        </p:txBody>
      </p:sp>
      <p:grpSp>
        <p:nvGrpSpPr>
          <p:cNvPr id="8" name="Group 8"/>
          <p:cNvGrpSpPr/>
          <p:nvPr/>
        </p:nvGrpSpPr>
        <p:grpSpPr>
          <a:xfrm>
            <a:off x="1074675" y="2286662"/>
            <a:ext cx="10183875" cy="839802"/>
            <a:chOff x="1074675" y="2286662"/>
            <a:chExt cx="10183875" cy="839802"/>
          </a:xfrm>
        </p:grpSpPr>
        <p:sp>
          <p:nvSpPr>
            <p:cNvPr id="7" name="body-hw8-task"/>
            <p:cNvSpPr txBox="1"/>
            <p:nvPr/>
          </p:nvSpPr>
          <p:spPr>
            <a:xfrm>
              <a:off x="1074675" y="2286662"/>
              <a:ext cx="101838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J1215 / P3825：每场比赛选A、B、C赛车，已知部分禁用类型，</a:t>
              </a:r>
              <a:br/>
              <a:r>
                <a:rPr lang="zh-CN" sz="2200" dirty="0">
                  <a:solidFill>
                    <a:schemeClr val="accent5"/>
                  </a:solidFill>
                  <a:latin typeface="+mn-lt"/>
                  <a:ea typeface="+mn-ea"/>
                  <a:cs typeface="+mn-cs"/>
                </a:rPr>
                <a:t>另有若干“第i场选某车，则第j场必须选某车”的限制。</a:t>
              </a:r>
            </a:p>
          </p:txBody>
        </p:sp>
      </p:grpSp>
      <p:grpSp>
        <p:nvGrpSpPr>
          <p:cNvPr id="11" name="Group 11"/>
          <p:cNvGrpSpPr/>
          <p:nvPr/>
        </p:nvGrpSpPr>
        <p:grpSpPr>
          <a:xfrm>
            <a:off x="1084200" y="3343937"/>
            <a:ext cx="6848599" cy="1249377"/>
            <a:chOff x="1084200" y="3343937"/>
            <a:chExt cx="6848599" cy="1249377"/>
          </a:xfrm>
        </p:grpSpPr>
        <p:sp>
          <p:nvSpPr>
            <p:cNvPr id="9" name="TextBox 9"/>
            <p:cNvSpPr txBox="1"/>
            <p:nvPr/>
          </p:nvSpPr>
          <p:spPr>
            <a:xfrm>
              <a:off x="1084200" y="3343937"/>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12900" y="3343937"/>
              <a:ext cx="5819899" cy="1249377"/>
            </a:xfrm>
            <a:prstGeom prst="rect">
              <a:avLst/>
            </a:prstGeom>
            <a:noFill/>
            <a:ln>
              <a:noFill/>
            </a:ln>
          </p:spPr>
          <p:txBody>
            <a:bodyPr wrap="none" lIns="0" tIns="0" rIns="0" bIns="0" anchor="t" anchorCtr="0">
              <a:spAutoFit/>
            </a:bodyPr>
            <a:lstStyle/>
            <a:p>
              <a:pPr algn="l">
                <a:lnSpc>
                  <a:spcPts val="3225"/>
                </a:lnSpc>
              </a:pPr>
              <a:r>
                <a:rPr lang="zh-CN" sz="2200" dirty="0">
                  <a:solidFill>
                    <a:schemeClr val="accent5"/>
                  </a:solidFill>
                  <a:latin typeface="+mn-lt"/>
                  <a:ea typeface="+mn-ea"/>
                  <a:cs typeface="+mn-cs"/>
                </a:rPr>
                <a:t>对每个未知x，枚举“禁A”或“禁B”。</a:t>
              </a:r>
              <a:br/>
              <a:r>
                <a:rPr lang="zh-CN" sz="2200" dirty="0">
                  <a:solidFill>
                    <a:schemeClr val="accent5"/>
                  </a:solidFill>
                  <a:latin typeface="+mn-lt"/>
                  <a:ea typeface="+mn-ea"/>
                  <a:cs typeface="+mn-cs"/>
                </a:rPr>
                <a:t>两分支允许集合{B,C}、{A,C}覆盖全部选择。</a:t>
              </a:r>
              <a:br/>
              <a:r>
                <a:rPr lang="zh-CN" sz="2200" dirty="0">
                  <a:solidFill>
                    <a:schemeClr val="accent5"/>
                  </a:solidFill>
                  <a:latin typeface="+mn-lt"/>
                  <a:ea typeface="+mn-ea"/>
                  <a:cs typeface="+mn-cs"/>
                </a:rPr>
                <a:t>固定后，每场剩两种车，变为一个2-SAT变量。</a:t>
              </a:r>
            </a:p>
          </p:txBody>
        </p:sp>
      </p:grpSp>
      <p:sp>
        <p:nvSpPr>
          <p:cNvPr id="14" name="textbox-hw8-answer"/>
          <p:cNvSpPr/>
          <p:nvPr/>
        </p:nvSpPr>
        <p:spPr>
          <a:xfrm>
            <a:off x="1076325" y="4829175"/>
            <a:ext cx="10172700" cy="1323975"/>
          </a:xfrm>
          <a:prstGeom prst="roundRect">
            <a:avLst>
              <a:gd name="adj" fmla="val 8633"/>
            </a:avLst>
          </a:prstGeom>
          <a:solidFill>
            <a:schemeClr val="lt2"/>
          </a:solidFill>
          <a:ln>
            <a:noFill/>
          </a:ln>
        </p:spPr>
        <p:txBody>
          <a:bodyPr wrap="square" lIns="164898" tIns="100535" rIns="164898" bIns="-33477" anchor="t" anchorCtr="0">
            <a:noAutofit/>
          </a:bodyPr>
          <a:lstStyle/>
          <a:p>
            <a:pPr algn="l">
              <a:lnSpc>
                <a:spcPts val="3000"/>
              </a:lnSpc>
            </a:pPr>
            <a:r>
              <a:rPr lang="zh-CN" sz="2200" dirty="0">
                <a:solidFill>
                  <a:schemeClr val="accent5"/>
                </a:solidFill>
                <a:latin typeface="+mn-lt"/>
                <a:ea typeface="+mn-ea"/>
                <a:cs typeface="+mn-cs"/>
              </a:rPr>
              <a:t>答案：至多2ᵈ次求2-SAT，首个可行赛车串；全失败则−1。</a:t>
            </a:r>
            <a:br/>
            <a:r>
              <a:rPr lang="zh-CN" sz="2200" dirty="0">
                <a:solidFill>
                  <a:schemeClr val="accent5"/>
                </a:solidFill>
                <a:latin typeface="+mn-lt"/>
                <a:ea typeface="+mn-ea"/>
                <a:cs typeface="+mn-cs"/>
              </a:rPr>
              <a:t>前件本就不可选：忽略；后件不可选：强制前件为假。</a:t>
            </a:r>
            <a:br/>
            <a:r>
              <a:rPr lang="zh-CN" sz="2200" dirty="0">
                <a:solidFill>
                  <a:schemeClr val="accent5"/>
                </a:solidFill>
                <a:latin typeface="+mn-lt"/>
                <a:ea typeface="+mn-ea"/>
                <a:cs typeface="+mn-cs"/>
              </a:rPr>
              <a:t>每次O(n+m)，总计O(2ᵈ(n+m))。</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35649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习题9 · 追查逃犯</a:t>
            </a:r>
          </a:p>
        </p:txBody>
      </p:sp>
      <p:grpSp>
        <p:nvGrpSpPr>
          <p:cNvPr id="8" name="Group 8"/>
          <p:cNvGrpSpPr/>
          <p:nvPr/>
        </p:nvGrpSpPr>
        <p:grpSpPr>
          <a:xfrm>
            <a:off x="1074675" y="2296187"/>
            <a:ext cx="10202925" cy="839802"/>
            <a:chOff x="1074675" y="2296187"/>
            <a:chExt cx="10202925" cy="839802"/>
          </a:xfrm>
        </p:grpSpPr>
        <p:sp>
          <p:nvSpPr>
            <p:cNvPr id="7" name="body-hw9-task"/>
            <p:cNvSpPr txBox="1"/>
            <p:nvPr/>
          </p:nvSpPr>
          <p:spPr>
            <a:xfrm>
              <a:off x="1074675" y="2296187"/>
              <a:ext cx="1020292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J1216 / P4819：调查普通人可获知其可达信息；直接询问逃犯会失败。</a:t>
              </a:r>
              <a:br/>
              <a:r>
                <a:rPr lang="zh-CN" sz="2200" dirty="0">
                  <a:solidFill>
                    <a:schemeClr val="accent5"/>
                  </a:solidFill>
                  <a:latin typeface="+mn-lt"/>
                  <a:ea typeface="+mn-ea"/>
                  <a:cs typeface="+mn-cs"/>
                </a:rPr>
                <a:t>怎样安排调查，使确定逃犯的成功概率最大？</a:t>
              </a:r>
            </a:p>
          </p:txBody>
        </p:sp>
      </p:grpSp>
      <p:grpSp>
        <p:nvGrpSpPr>
          <p:cNvPr id="10" name="Group 10"/>
          <p:cNvGrpSpPr/>
          <p:nvPr/>
        </p:nvGrpSpPr>
        <p:grpSpPr>
          <a:xfrm>
            <a:off x="1084200" y="3362987"/>
            <a:ext cx="10174350" cy="1249377"/>
            <a:chOff x="1084200" y="3362987"/>
            <a:chExt cx="10174350" cy="1249377"/>
          </a:xfrm>
        </p:grpSpPr>
        <p:sp>
          <p:nvSpPr>
            <p:cNvPr id="9" name="body-hw9-hint"/>
            <p:cNvSpPr txBox="1"/>
            <p:nvPr/>
          </p:nvSpPr>
          <p:spPr>
            <a:xfrm>
              <a:off x="1084200" y="3362987"/>
              <a:ext cx="10174350" cy="1249377"/>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提示：SCC缩图有s个源块。通常每个源块必须冒险询问一人。</a:t>
              </a:r>
              <a:br/>
              <a:r>
                <a:rPr lang="zh-CN" sz="2200" dirty="0">
                  <a:solidFill>
                    <a:schemeClr val="accent5"/>
                  </a:solidFill>
                  <a:latin typeface="+mn-lt"/>
                  <a:ea typeface="+mn-ea"/>
                  <a:cs typeface="+mn-cs"/>
                </a:rPr>
                <a:t>若某源块只有一个人，且每个直接后继还有别的入边，</a:t>
              </a:r>
              <a:br/>
              <a:r>
                <a:rPr lang="zh-CN" sz="2200" dirty="0">
                  <a:solidFill>
                    <a:schemeClr val="accent5"/>
                  </a:solidFill>
                  <a:latin typeface="+mn-lt"/>
                  <a:ea typeface="+mn-ea"/>
                  <a:cs typeface="+mn-cs"/>
                </a:rPr>
                <a:t>可把它留到最后：其他人已排除时，不必直接询问它。</a:t>
              </a:r>
            </a:p>
          </p:txBody>
        </p:sp>
      </p:grpSp>
      <mc:AlternateContent>
        <mc:Choice Requires="a14">
          <p:sp>
            <p:nvSpPr>
              <p:cNvPr id="11" name="hw9-answer-formula"/>
              <p:cNvSpPr txBox="1">
                <a:spLocks noGrp="1"/>
              </p:cNvSpPr>
              <p:nvPr/>
            </p:nvSpPr>
            <p:spPr>
              <a:xfrm>
                <a:off x="1285875" y="4762500"/>
                <a:ext cx="9620250" cy="666750"/>
              </a:xfrm>
              <a:prstGeom prst="rect">
                <a:avLst/>
              </a:prstGeom>
              <a:noFill/>
              <a:ln>
                <a:noFill/>
              </a:ln>
            </p:spPr>
            <p:txBody>
              <a:bodyPr lIns="0" tIns="0" rIns="0" bIns="0" wrap="none" anchor="ctr">
                <a:normAutofit/>
              </a:bodyPr>
              <a:lstStyle/>
              <a:p>
                <a:pPr algn="l"/>
                <a14:m>
                  <m:oMathPara>
                    <m:oMathParaPr>
                      <m:jc m:val="left"/>
                    </m:oMathParaPr>
                    <m:oMath>
                      <m:r>
                        <m:rPr>
                          <m:nor m:val="on"/>
                        </m:rPr>
                        <a:rPr lang="zh-CN" sz="2400" dirty="0">
                          <a:solidFill>
                            <a:srgbClr val="167DA8"/>
                          </a:solidFill>
                          <a:latin typeface="Cambria Math"/>
                          <a:ea typeface="Cambria Math"/>
                          <a:cs typeface="Cambria Math"/>
                        </a:rPr>
                        <m:t xml:space="preserve">有上述单点源： </m:t>
                      </m:r>
                      <m:r>
                        <a:rPr lang="zh-CN" sz="2400" dirty="0">
                          <a:solidFill>
                            <a:srgbClr val="167DA8"/>
                          </a:solidFill>
                          <a:latin typeface="Cambria Math"/>
                          <a:ea typeface="Cambria Math"/>
                          <a:cs typeface="Cambria Math"/>
                        </a:rPr>
                        <m:t>1</m:t>
                      </m:r>
                      <m:r>
                        <m:rPr>
                          <m:sty m:val="p"/>
                        </m:rPr>
                        <a:rPr lang="zh-CN" sz="2400" dirty="0">
                          <a:solidFill>
                            <a:srgbClr val="167DA8"/>
                          </a:solidFill>
                          <a:latin typeface="Cambria Math"/>
                          <a:ea typeface="Cambria Math"/>
                          <a:cs typeface="Cambria Math"/>
                        </a:rPr>
                        <m:t>−</m:t>
                      </m:r>
                      <m:f>
                        <m:fPr>
                          <m:type m:val="bar"/>
                          <m:ctrlPr>
                            <a:rPr lang="zh-CN" sz="2400" dirty="0">
                              <a:solidFill>
                                <a:srgbClr val="167DA8"/>
                              </a:solidFill>
                              <a:latin typeface="Cambria Math"/>
                              <a:ea typeface="Cambria Math"/>
                              <a:cs typeface="Cambria Math"/>
                            </a:rPr>
                          </m:ctrlPr>
                        </m:fPr>
                        <m:num>
                          <m:r>
                            <a:rPr lang="zh-CN" sz="2400" dirty="0">
                              <a:solidFill>
                                <a:srgbClr val="167DA8"/>
                              </a:solidFill>
                              <a:latin typeface="Cambria Math"/>
                              <a:ea typeface="Cambria Math"/>
                              <a:cs typeface="Cambria Math"/>
                            </a:rPr>
                            <m:t>s</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num>
                        <m:den>
                          <m:r>
                            <a:rPr lang="zh-CN" sz="2400" dirty="0">
                              <a:solidFill>
                                <a:srgbClr val="167DA8"/>
                              </a:solidFill>
                              <a:latin typeface="Cambria Math"/>
                              <a:ea typeface="Cambria Math"/>
                              <a:cs typeface="Cambria Math"/>
                            </a:rPr>
                            <m:t>n</m:t>
                          </m:r>
                        </m:den>
                      </m:f>
                      <m:r>
                        <a:rPr lang="zh-CN" sz="2400" dirty="0">
                          <a:solidFill>
                            <a:srgbClr val="167DA8"/>
                          </a:solidFill>
                          <a:latin typeface="Cambria Math"/>
                          <a:ea typeface="Cambria Math"/>
                          <a:cs typeface="Cambria Math"/>
                        </a:rPr>
                        <m:t xml:space="preserve">  </m:t>
                      </m:r>
                      <m:r>
                        <m:rPr>
                          <m:nor m:val="on"/>
                        </m:rPr>
                        <a:rPr lang="zh-CN" sz="2400" dirty="0">
                          <a:solidFill>
                            <a:srgbClr val="167DA8"/>
                          </a:solidFill>
                          <a:latin typeface="Cambria Math"/>
                          <a:ea typeface="Cambria Math"/>
                          <a:cs typeface="Cambria Math"/>
                        </a:rPr>
                        <m:t xml:space="preserve">否则： </m:t>
                      </m:r>
                      <m:r>
                        <a:rPr lang="zh-CN" sz="2400" dirty="0">
                          <a:solidFill>
                            <a:srgbClr val="167DA8"/>
                          </a:solidFill>
                          <a:latin typeface="Cambria Math"/>
                          <a:ea typeface="Cambria Math"/>
                          <a:cs typeface="Cambria Math"/>
                        </a:rPr>
                        <m:t>1</m:t>
                      </m:r>
                      <m:r>
                        <m:rPr>
                          <m:sty m:val="p"/>
                        </m:rPr>
                        <a:rPr lang="zh-CN" sz="2400" dirty="0">
                          <a:solidFill>
                            <a:srgbClr val="167DA8"/>
                          </a:solidFill>
                          <a:latin typeface="Cambria Math"/>
                          <a:ea typeface="Cambria Math"/>
                          <a:cs typeface="Cambria Math"/>
                        </a:rPr>
                        <m:t>−</m:t>
                      </m:r>
                      <m:f>
                        <m:fPr>
                          <m:type m:val="bar"/>
                          <m:ctrlPr>
                            <a:rPr lang="zh-CN" sz="2400" dirty="0">
                              <a:solidFill>
                                <a:srgbClr val="167DA8"/>
                              </a:solidFill>
                              <a:latin typeface="Cambria Math"/>
                              <a:ea typeface="Cambria Math"/>
                              <a:cs typeface="Cambria Math"/>
                            </a:rPr>
                          </m:ctrlPr>
                        </m:fPr>
                        <m:num>
                          <m:r>
                            <a:rPr lang="zh-CN" sz="2400" dirty="0">
                              <a:solidFill>
                                <a:srgbClr val="167DA8"/>
                              </a:solidFill>
                              <a:latin typeface="Cambria Math"/>
                              <a:ea typeface="Cambria Math"/>
                              <a:cs typeface="Cambria Math"/>
                            </a:rPr>
                            <m:t>s</m:t>
                          </m:r>
                        </m:num>
                        <m:den>
                          <m:r>
                            <a:rPr lang="zh-CN" sz="2400" dirty="0">
                              <a:solidFill>
                                <a:srgbClr val="167DA8"/>
                              </a:solidFill>
                              <a:latin typeface="Cambria Math"/>
                              <a:ea typeface="Cambria Math"/>
                              <a:cs typeface="Cambria Math"/>
                            </a:rPr>
                            <m:t>n</m:t>
                          </m:r>
                        </m:den>
                      </m:f>
                    </m:oMath>
                  </m:oMathPara>
                </a14:m>
              </a:p>
            </p:txBody>
          </p:sp>
        </mc:Choice>
      </mc:AlternateContent>
      <p:grpSp>
        <p:nvGrpSpPr>
          <p:cNvPr id="13" name="Group 13"/>
          <p:cNvGrpSpPr/>
          <p:nvPr/>
        </p:nvGrpSpPr>
        <p:grpSpPr>
          <a:xfrm>
            <a:off x="1084200" y="5734712"/>
            <a:ext cx="10174350" cy="430227"/>
            <a:chOff x="1084200" y="5734712"/>
            <a:chExt cx="10174350" cy="430227"/>
          </a:xfrm>
        </p:grpSpPr>
        <p:sp>
          <p:nvSpPr>
            <p:cNvPr id="12" name="body-hw9-edge-warning"/>
            <p:cNvSpPr txBox="1"/>
            <p:nvPr/>
          </p:nvSpPr>
          <p:spPr>
            <a:xfrm>
              <a:off x="1084200" y="5734712"/>
              <a:ext cx="101743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缩点边先去重，再检查后继入度；孤立单点源也满足可省条件。</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52501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习题10 · 庆典（提高选做）</a:t>
            </a:r>
          </a:p>
        </p:txBody>
      </p:sp>
      <p:grpSp>
        <p:nvGrpSpPr>
          <p:cNvPr id="8" name="Group 8"/>
          <p:cNvGrpSpPr/>
          <p:nvPr/>
        </p:nvGrpSpPr>
        <p:grpSpPr>
          <a:xfrm>
            <a:off x="1074675" y="2286662"/>
            <a:ext cx="10183875" cy="839802"/>
            <a:chOff x="1074675" y="2286662"/>
            <a:chExt cx="10183875" cy="839802"/>
          </a:xfrm>
        </p:grpSpPr>
        <p:sp>
          <p:nvSpPr>
            <p:cNvPr id="7" name="body-hw10-task"/>
            <p:cNvSpPr txBox="1"/>
            <p:nvPr/>
          </p:nvSpPr>
          <p:spPr>
            <a:xfrm>
              <a:off x="1074675" y="2286662"/>
              <a:ext cx="101838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J1217 / P7737：特殊有向图中，每次临时加入至多两条边，</a:t>
              </a:r>
              <a:br/>
              <a:r>
                <a:rPr lang="zh-CN" sz="2200" dirty="0">
                  <a:solidFill>
                    <a:schemeClr val="accent5"/>
                  </a:solidFill>
                  <a:latin typeface="+mn-lt"/>
                  <a:ea typeface="+mn-ea"/>
                  <a:cs typeface="+mn-cs"/>
                </a:rPr>
                <a:t>求从s到t的行程中，最多能经过多少个不同顶点。</a:t>
              </a:r>
            </a:p>
          </p:txBody>
        </p:sp>
      </p:grpSp>
      <p:grpSp>
        <p:nvGrpSpPr>
          <p:cNvPr id="11" name="Group 11"/>
          <p:cNvGrpSpPr/>
          <p:nvPr/>
        </p:nvGrpSpPr>
        <p:grpSpPr>
          <a:xfrm>
            <a:off x="1084200" y="3343937"/>
            <a:ext cx="7100059" cy="1249377"/>
            <a:chOff x="1084200" y="3343937"/>
            <a:chExt cx="7100059" cy="1249377"/>
          </a:xfrm>
        </p:grpSpPr>
        <p:sp>
          <p:nvSpPr>
            <p:cNvPr id="9" name="TextBox 9"/>
            <p:cNvSpPr txBox="1"/>
            <p:nvPr/>
          </p:nvSpPr>
          <p:spPr>
            <a:xfrm>
              <a:off x="1084200" y="3343937"/>
              <a:ext cx="61467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提示</a:t>
              </a:r>
            </a:p>
          </p:txBody>
        </p:sp>
        <p:sp>
          <p:nvSpPr>
            <p:cNvPr id="10" name="TextBox 10"/>
            <p:cNvSpPr txBox="1"/>
            <p:nvPr/>
          </p:nvSpPr>
          <p:spPr>
            <a:xfrm>
              <a:off x="2112900" y="3343937"/>
              <a:ext cx="6071359" cy="1249377"/>
            </a:xfrm>
            <a:prstGeom prst="rect">
              <a:avLst/>
            </a:prstGeom>
            <a:noFill/>
            <a:ln>
              <a:noFill/>
            </a:ln>
          </p:spPr>
          <p:txBody>
            <a:bodyPr wrap="none" lIns="0" tIns="0" rIns="0" bIns="0" anchor="t" anchorCtr="0">
              <a:spAutoFit/>
            </a:bodyPr>
            <a:lstStyle/>
            <a:p>
              <a:pPr algn="l">
                <a:lnSpc>
                  <a:spcPts val="3225"/>
                </a:lnSpc>
              </a:pPr>
              <a:r>
                <a:rPr lang="zh-CN" sz="2200" dirty="0">
                  <a:solidFill>
                    <a:schemeClr val="accent5"/>
                  </a:solidFill>
                  <a:latin typeface="+mn-lt"/>
                  <a:ea typeface="+mn-ea"/>
                  <a:cs typeface="+mn-cs"/>
                </a:rPr>
                <a:t>SCC缩点后，可达同一点的祖先两两可比较，</a:t>
              </a:r>
              <a:br/>
              <a:r>
                <a:rPr lang="zh-CN" sz="2200" dirty="0">
                  <a:solidFill>
                    <a:schemeClr val="accent5"/>
                  </a:solidFill>
                  <a:latin typeface="+mn-lt"/>
                  <a:ea typeface="+mn-ea"/>
                  <a:cs typeface="+mn-cs"/>
                </a:rPr>
                <a:t>把这种可达关系表示成祖先森林。</a:t>
              </a:r>
              <a:br/>
              <a:r>
                <a:rPr lang="zh-CN" sz="2200" dirty="0">
                  <a:solidFill>
                    <a:schemeClr val="accent5"/>
                  </a:solidFill>
                  <a:latin typeface="+mn-lt"/>
                  <a:ea typeface="+mn-ea"/>
                  <a:cs typeface="+mn-cs"/>
                </a:rPr>
                <a:t>保留s、t及临时边端点，做至多6点的可达闭包。</a:t>
              </a:r>
            </a:p>
          </p:txBody>
        </p:sp>
      </p:grpSp>
      <p:sp>
        <p:nvSpPr>
          <p:cNvPr id="14" name="textbox-hw10-answer"/>
          <p:cNvSpPr/>
          <p:nvPr/>
        </p:nvSpPr>
        <p:spPr>
          <a:xfrm>
            <a:off x="1076325" y="4810125"/>
            <a:ext cx="10172700" cy="1343025"/>
          </a:xfrm>
          <a:prstGeom prst="roundRect">
            <a:avLst>
              <a:gd name="adj" fmla="val 8511"/>
            </a:avLst>
          </a:prstGeom>
          <a:solidFill>
            <a:schemeClr val="lt2"/>
          </a:solidFill>
          <a:ln>
            <a:noFill/>
          </a:ln>
        </p:spPr>
        <p:txBody>
          <a:bodyPr wrap="square" lIns="164896" tIns="110058" rIns="164896" bIns="-33479" anchor="t" anchorCtr="0">
            <a:noAutofit/>
          </a:bodyPr>
          <a:lstStyle/>
          <a:p>
            <a:pPr algn="l">
              <a:lnSpc>
                <a:spcPts val="3000"/>
              </a:lnSpc>
            </a:pPr>
            <a:r>
              <a:rPr lang="zh-CN" sz="2200" dirty="0">
                <a:solidFill>
                  <a:schemeClr val="accent5"/>
                </a:solidFill>
                <a:latin typeface="+mn-lt"/>
                <a:ea typeface="+mn-ea"/>
                <a:cs typeface="+mn-cs"/>
              </a:rPr>
              <a:t>答案：可用于s→t行程的祖先链段并集，按SCC大小加权求和。</a:t>
            </a:r>
            <a:br/>
            <a:r>
              <a:rPr lang="zh-CN" sz="2200" dirty="0">
                <a:solidFill>
                  <a:schemeClr val="accent5"/>
                </a:solidFill>
                <a:latin typeface="+mn-lt"/>
                <a:ea typeface="+mn-ea"/>
                <a:cs typeface="+mn-cs"/>
              </a:rPr>
              <a:t>用虚树处理链段并集；若s不可达t，答案为0。</a:t>
            </a:r>
            <a:br/>
            <a:r>
              <a:rPr lang="zh-CN" sz="2200" dirty="0">
                <a:solidFill>
                  <a:schemeClr val="accent5"/>
                </a:solidFill>
                <a:latin typeface="+mn-lt"/>
                <a:ea typeface="+mn-ea"/>
                <a:cs typeface="+mn-cs"/>
              </a:rPr>
              <a:t>临时边仅对当前询问有效，不能累计到下一次。</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434035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把比较符号放回原问题</a:t>
            </a:r>
          </a:p>
        </p:txBody>
      </p:sp>
      <p:grpSp>
        <p:nvGrpSpPr>
          <p:cNvPr id="9" name="Group 9"/>
          <p:cNvGrpSpPr/>
          <p:nvPr/>
        </p:nvGrpSpPr>
        <p:grpSpPr>
          <a:xfrm>
            <a:off x="1074675" y="2400962"/>
            <a:ext cx="6700848" cy="849327"/>
            <a:chOff x="1074675" y="2400962"/>
            <a:chExt cx="6700848" cy="849327"/>
          </a:xfrm>
        </p:grpSpPr>
        <p:sp>
          <p:nvSpPr>
            <p:cNvPr id="7" name="TextBox 7"/>
            <p:cNvSpPr txBox="1"/>
            <p:nvPr/>
          </p:nvSpPr>
          <p:spPr>
            <a:xfrm>
              <a:off x="1074675" y="2400962"/>
              <a:ext cx="3058030"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桥：low[v] &gt; dfn[u]</a:t>
              </a:r>
            </a:p>
          </p:txBody>
        </p:sp>
        <p:sp>
          <p:nvSpPr>
            <p:cNvPr id="8" name="TextBox 8"/>
            <p:cNvSpPr txBox="1"/>
            <p:nvPr/>
          </p:nvSpPr>
          <p:spPr>
            <a:xfrm>
              <a:off x="1074675" y="2820062"/>
              <a:ext cx="6700848"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孩子子树连父亲u都回不去，删这条树边就会断开。</a:t>
              </a:r>
            </a:p>
          </p:txBody>
        </p:sp>
      </p:grpSp>
      <p:grpSp>
        <p:nvGrpSpPr>
          <p:cNvPr id="12" name="Group 12"/>
          <p:cNvGrpSpPr/>
          <p:nvPr/>
        </p:nvGrpSpPr>
        <p:grpSpPr>
          <a:xfrm>
            <a:off x="1074675" y="3515387"/>
            <a:ext cx="7839123" cy="849327"/>
            <a:chOff x="1074675" y="3515387"/>
            <a:chExt cx="7839123" cy="849327"/>
          </a:xfrm>
        </p:grpSpPr>
        <p:sp>
          <p:nvSpPr>
            <p:cNvPr id="10" name="TextBox 10"/>
            <p:cNvSpPr txBox="1"/>
            <p:nvPr/>
          </p:nvSpPr>
          <p:spPr>
            <a:xfrm>
              <a:off x="1074675" y="3515387"/>
              <a:ext cx="5886397"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非根割点：存在孩子v，使low[v] ≥ dfn[u]</a:t>
              </a:r>
            </a:p>
          </p:txBody>
        </p:sp>
        <p:sp>
          <p:nvSpPr>
            <p:cNvPr id="11" name="TextBox 11"/>
            <p:cNvSpPr txBox="1"/>
            <p:nvPr/>
          </p:nvSpPr>
          <p:spPr>
            <a:xfrm>
              <a:off x="1074675" y="3934487"/>
              <a:ext cx="7839123"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回到u还不够，必须绕开u；根则检查DFS孩子数是否至少2。</a:t>
              </a:r>
            </a:p>
          </p:txBody>
        </p:sp>
      </p:grpSp>
      <p:grpSp>
        <p:nvGrpSpPr>
          <p:cNvPr id="15" name="Group 15"/>
          <p:cNvGrpSpPr/>
          <p:nvPr/>
        </p:nvGrpSpPr>
        <p:grpSpPr>
          <a:xfrm>
            <a:off x="1074675" y="4629812"/>
            <a:ext cx="8575901" cy="849327"/>
            <a:chOff x="1074675" y="4629812"/>
            <a:chExt cx="8575901" cy="849327"/>
          </a:xfrm>
        </p:grpSpPr>
        <p:sp>
          <p:nvSpPr>
            <p:cNvPr id="13" name="TextBox 13"/>
            <p:cNvSpPr txBox="1"/>
            <p:nvPr/>
          </p:nvSpPr>
          <p:spPr>
            <a:xfrm>
              <a:off x="1074675" y="4629812"/>
              <a:ext cx="3737252"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SCC根：low[u] == dfn[u]</a:t>
              </a:r>
            </a:p>
          </p:txBody>
        </p:sp>
        <p:sp>
          <p:nvSpPr>
            <p:cNvPr id="14" name="TextBox 14"/>
            <p:cNvSpPr txBox="1"/>
            <p:nvPr/>
          </p:nvSpPr>
          <p:spPr>
            <a:xfrm>
              <a:off x="1074675" y="5048912"/>
              <a:ext cx="857590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未归属点不能回到更早的代表；处理已访问邻点要检查inStack。</a:t>
              </a:r>
            </a:p>
          </p:txBody>
        </p:sp>
      </p:grpSp>
      <p:grpSp>
        <p:nvGrpSpPr>
          <p:cNvPr id="17" name="Group 17"/>
          <p:cNvGrpSpPr/>
          <p:nvPr/>
        </p:nvGrpSpPr>
        <p:grpSpPr>
          <a:xfrm>
            <a:off x="1074675" y="5772812"/>
            <a:ext cx="10174350" cy="430227"/>
            <a:chOff x="1074675" y="5772812"/>
            <a:chExt cx="10174350" cy="430227"/>
          </a:xfrm>
        </p:grpSpPr>
        <p:sp>
          <p:nvSpPr>
            <p:cNvPr id="16" name="body-recap-question"/>
            <p:cNvSpPr txBox="1"/>
            <p:nvPr/>
          </p:nvSpPr>
          <p:spPr>
            <a:xfrm>
              <a:off x="1074675" y="5772812"/>
              <a:ext cx="10174350"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能解释“等号时还绕不开什么”，就不必靠记忆猜符号。</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9099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第12章 · 连通性问题</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先辨认分量，再选择新的结构</a:t>
            </a:r>
          </a:p>
        </p:txBody>
      </p:sp>
      <p:grpSp>
        <p:nvGrpSpPr>
          <p:cNvPr id="9" name="Group 9"/>
          <p:cNvGrpSpPr/>
          <p:nvPr/>
        </p:nvGrpSpPr>
        <p:grpSpPr>
          <a:xfrm>
            <a:off x="1084200" y="2429537"/>
            <a:ext cx="8782301" cy="430227"/>
            <a:chOff x="1084200" y="2429537"/>
            <a:chExt cx="8782301" cy="430227"/>
          </a:xfrm>
        </p:grpSpPr>
        <p:sp>
          <p:nvSpPr>
            <p:cNvPr id="7" name="TextBox 7"/>
            <p:cNvSpPr txBox="1"/>
            <p:nvPr/>
          </p:nvSpPr>
          <p:spPr>
            <a:xfrm>
              <a:off x="1084200" y="2429537"/>
              <a:ext cx="1695676"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边双 → 桥树</a:t>
              </a:r>
            </a:p>
          </p:txBody>
        </p:sp>
        <p:sp>
          <p:nvSpPr>
            <p:cNvPr id="8" name="TextBox 8"/>
            <p:cNvSpPr txBox="1"/>
            <p:nvPr/>
          </p:nvSpPr>
          <p:spPr>
            <a:xfrm>
              <a:off x="4513200" y="2429537"/>
              <a:ext cx="5353301"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叶子数决定补边，直径对应最多必经桥。</a:t>
              </a:r>
            </a:p>
          </p:txBody>
        </p:sp>
      </p:grpSp>
      <p:grpSp>
        <p:nvGrpSpPr>
          <p:cNvPr id="12" name="Group 12"/>
          <p:cNvGrpSpPr/>
          <p:nvPr/>
        </p:nvGrpSpPr>
        <p:grpSpPr>
          <a:xfrm>
            <a:off x="1084200" y="3258212"/>
            <a:ext cx="8486137" cy="430227"/>
            <a:chOff x="1084200" y="3258212"/>
            <a:chExt cx="8486137" cy="430227"/>
          </a:xfrm>
        </p:grpSpPr>
        <p:sp>
          <p:nvSpPr>
            <p:cNvPr id="10" name="TextBox 10"/>
            <p:cNvSpPr txBox="1"/>
            <p:nvPr/>
          </p:nvSpPr>
          <p:spPr>
            <a:xfrm>
              <a:off x="1084200" y="3258212"/>
              <a:ext cx="2288004"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点双 → 圆方森林</a:t>
              </a:r>
            </a:p>
          </p:txBody>
        </p:sp>
        <p:sp>
          <p:nvSpPr>
            <p:cNvPr id="11" name="TextBox 11"/>
            <p:cNvSpPr txBox="1"/>
            <p:nvPr/>
          </p:nvSpPr>
          <p:spPr>
            <a:xfrm>
              <a:off x="4513200" y="3258212"/>
              <a:ext cx="5057137"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用路径上的块并集，或按节点算贡献。</a:t>
              </a:r>
            </a:p>
          </p:txBody>
        </p:sp>
      </p:grpSp>
      <p:grpSp>
        <p:nvGrpSpPr>
          <p:cNvPr id="15" name="Group 15"/>
          <p:cNvGrpSpPr/>
          <p:nvPr/>
        </p:nvGrpSpPr>
        <p:grpSpPr>
          <a:xfrm>
            <a:off x="1084200" y="4086887"/>
            <a:ext cx="8210090" cy="430227"/>
            <a:chOff x="1084200" y="4086887"/>
            <a:chExt cx="8210090" cy="430227"/>
          </a:xfrm>
        </p:grpSpPr>
        <p:sp>
          <p:nvSpPr>
            <p:cNvPr id="13" name="TextBox 13"/>
            <p:cNvSpPr txBox="1"/>
            <p:nvPr/>
          </p:nvSpPr>
          <p:spPr>
            <a:xfrm>
              <a:off x="1084200" y="4086887"/>
              <a:ext cx="1571343" cy="430227"/>
            </a:xfrm>
            <a:prstGeom prst="rect">
              <a:avLst/>
            </a:prstGeom>
            <a:noFill/>
            <a:ln>
              <a:noFill/>
            </a:ln>
          </p:spPr>
          <p:txBody>
            <a:bodyPr wrap="none" lIns="0" tIns="0" rIns="0" bIns="0" anchor="t" anchorCtr="0">
              <a:spAutoFit/>
            </a:bodyPr>
            <a:lstStyle/>
            <a:p>
              <a:pPr algn="l"/>
              <a:r>
                <a:rPr lang="zh-CN" sz="2200" b="1" dirty="0">
                  <a:solidFill>
                    <a:schemeClr val="accent3"/>
                  </a:solidFill>
                  <a:latin typeface="+mn-lt"/>
                  <a:ea typeface="+mn-ea"/>
                  <a:cs typeface="+mn-cs"/>
                </a:rPr>
                <a:t>SCC → DAG</a:t>
              </a:r>
            </a:p>
          </p:txBody>
        </p:sp>
        <p:sp>
          <p:nvSpPr>
            <p:cNvPr id="14" name="TextBox 14"/>
            <p:cNvSpPr txBox="1"/>
            <p:nvPr/>
          </p:nvSpPr>
          <p:spPr>
            <a:xfrm>
              <a:off x="4513200" y="4086887"/>
              <a:ext cx="4781090"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按依赖做DP，按互补关系解2-SAT。</a:t>
              </a:r>
            </a:p>
          </p:txBody>
        </p:sp>
      </p:grpSp>
      <p:sp>
        <p:nvSpPr>
          <p:cNvPr id="18" name="textbox-exit-questions"/>
          <p:cNvSpPr/>
          <p:nvPr/>
        </p:nvSpPr>
        <p:spPr>
          <a:xfrm>
            <a:off x="1076325" y="4895850"/>
            <a:ext cx="10172700" cy="1238250"/>
          </a:xfrm>
          <a:prstGeom prst="roundRect">
            <a:avLst>
              <a:gd name="adj" fmla="val 9231"/>
            </a:avLst>
          </a:prstGeom>
          <a:solidFill>
            <a:schemeClr val="lt2"/>
          </a:solidFill>
          <a:ln>
            <a:noFill/>
          </a:ln>
        </p:spPr>
        <p:txBody>
          <a:bodyPr wrap="square" lIns="164897" tIns="129109" rIns="164897" bIns="-33478" anchor="t" anchorCtr="0">
            <a:noAutofit/>
          </a:bodyPr>
          <a:lstStyle/>
          <a:p>
            <a:pPr algn="l">
              <a:lnSpc>
                <a:spcPts val="3375"/>
              </a:lnSpc>
            </a:pPr>
            <a:r>
              <a:rPr lang="zh-CN" sz="2200" dirty="0">
                <a:solidFill>
                  <a:schemeClr val="accent5"/>
                </a:solidFill>
                <a:latin typeface="+mn-lt"/>
                <a:ea typeface="+mn-ea"/>
                <a:cs typeface="+mn-cs"/>
              </a:rPr>
              <a:t>离堂自测：平行边、DFS根仅一棵子树、指向已出栈点的边，</a:t>
            </a:r>
            <a:br/>
            <a:r>
              <a:rPr lang="zh-CN" sz="2200" dirty="0">
                <a:solidFill>
                  <a:schemeClr val="accent5"/>
                </a:solidFill>
                <a:latin typeface="+mn-lt"/>
                <a:ea typeface="+mn-ea"/>
                <a:cs typeface="+mn-cs"/>
              </a:rPr>
              <a:t>以及互补文字同SCC，各自提醒我们保留哪条判断？</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192C4D"/>
      </a:dk1>
      <a:lt1>
        <a:srgbClr val="FFFFFF"/>
      </a:lt1>
      <a:dk2>
        <a:srgbClr val="1F497D"/>
      </a:dk2>
      <a:lt2>
        <a:srgbClr val="F2F6F8"/>
      </a:lt2>
      <a:accent1>
        <a:srgbClr val="192C4D"/>
      </a:accent1>
      <a:accent2>
        <a:srgbClr val="70AA43"/>
      </a:accent2>
      <a:accent3>
        <a:srgbClr val="167DA8"/>
      </a:accent3>
      <a:accent4>
        <a:srgbClr val="192C4D"/>
      </a:accent4>
      <a:accent5>
        <a:srgbClr val="233448"/>
      </a:accent5>
      <a:accent6>
        <a:srgbClr val="52616B"/>
      </a:accent6>
      <a:hlink>
        <a:srgbClr val="70AA43"/>
      </a:hlink>
      <a:folHlink>
        <a:srgbClr val="167DA8"/>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192C4D"/>
      </a:dk1>
      <a:lt1>
        <a:srgbClr val="FFFFFF"/>
      </a:lt1>
      <a:dk2>
        <a:srgbClr val="1F497D"/>
      </a:dk2>
      <a:lt2>
        <a:srgbClr val="F2F6F8"/>
      </a:lt2>
      <a:accent1>
        <a:srgbClr val="192C4D"/>
      </a:accent1>
      <a:accent2>
        <a:srgbClr val="70AA43"/>
      </a:accent2>
      <a:accent3>
        <a:srgbClr val="167DA8"/>
      </a:accent3>
      <a:accent4>
        <a:srgbClr val="192C4D"/>
      </a:accent4>
      <a:accent5>
        <a:srgbClr val="233448"/>
      </a:accent5>
      <a:accent6>
        <a:srgbClr val="52616B"/>
      </a:accent6>
      <a:hlink>
        <a:srgbClr val="70AA43"/>
      </a:hlink>
      <a:folHlink>
        <a:srgbClr val="167DA8"/>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54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2026-10-08T05:33:15Z</dcterms:created>
  <dcterms:modified xsi:type="dcterms:W3CDTF">2026-10-08T05:33:15Z</dcterms:modified>
  <cp:category/>
  <cp:contentStatus/>
</cp:coreProperties>
</file>