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61"/>
  </p:notesMasterIdLst>
  <p:sldIdLst>
    <p:sldId id="256" r:id="rId62"/>
    <p:sldId id="257" r:id="rId63"/>
    <p:sldId id="258" r:id="rId64"/>
    <p:sldId id="259" r:id="rId65"/>
    <p:sldId id="260" r:id="rId66"/>
    <p:sldId id="261" r:id="rId67"/>
    <p:sldId id="262" r:id="rId68"/>
    <p:sldId id="263" r:id="rId69"/>
    <p:sldId id="264" r:id="rId70"/>
    <p:sldId id="265" r:id="rId71"/>
    <p:sldId id="266" r:id="rId72"/>
    <p:sldId id="267" r:id="rId73"/>
    <p:sldId id="268" r:id="rId74"/>
    <p:sldId id="269" r:id="rId75"/>
    <p:sldId id="270" r:id="rId76"/>
    <p:sldId id="271" r:id="rId77"/>
    <p:sldId id="272" r:id="rId78"/>
    <p:sldId id="273" r:id="rId79"/>
    <p:sldId id="274" r:id="rId80"/>
    <p:sldId id="275" r:id="rId81"/>
    <p:sldId id="276" r:id="rId82"/>
    <p:sldId id="277" r:id="rId83"/>
    <p:sldId id="278" r:id="rId84"/>
    <p:sldId id="279" r:id="rId85"/>
    <p:sldId id="280" r:id="rId86"/>
    <p:sldId id="281" r:id="rId87"/>
    <p:sldId id="282" r:id="rId88"/>
    <p:sldId id="283" r:id="rId89"/>
    <p:sldId id="284" r:id="rId90"/>
    <p:sldId id="285" r:id="rId91"/>
    <p:sldId id="286" r:id="rId92"/>
    <p:sldId id="287" r:id="rId93"/>
    <p:sldId id="288" r:id="rId94"/>
    <p:sldId id="289" r:id="rId95"/>
    <p:sldId id="290" r:id="rId96"/>
    <p:sldId id="291" r:id="rId97"/>
    <p:sldId id="292" r:id="rId98"/>
    <p:sldId id="293" r:id="rId99"/>
    <p:sldId id="294" r:id="rId100"/>
    <p:sldId id="295" r:id="rId101"/>
    <p:sldId id="296" r:id="rId102"/>
    <p:sldId id="297" r:id="rId103"/>
    <p:sldId id="298" r:id="rId104"/>
    <p:sldId id="299" r:id="rId105"/>
    <p:sldId id="300" r:id="rId106"/>
    <p:sldId id="301" r:id="rId107"/>
    <p:sldId id="302" r:id="rId108"/>
    <p:sldId id="303" r:id="rId109"/>
    <p:sldId id="304" r:id="rId110"/>
    <p:sldId id="305" r:id="rId111"/>
    <p:sldId id="306" r:id="rId112"/>
    <p:sldId id="307" r:id="rId113"/>
    <p:sldId id="308" r:id="rId114"/>
    <p:sldId id="309" r:id="rId115"/>
    <p:sldId id="310" r:id="rId116"/>
    <p:sldId id="311" r:id="rId117"/>
    <p:sldId id="312" r:id="rId118"/>
    <p:sldId id="313" r:id="rId119"/>
    <p:sldId id="314" r:id="rId120"/>
    <p:sldId id="315" r:id="rId121"/>
    <p:sldId id="316" r:id="rId122"/>
    <p:sldId id="317" r:id="rId123"/>
    <p:sldId id="318" r:id="rId124"/>
    <p:sldId id="319" r:id="rId125"/>
    <p:sldId id="320" r:id="rId126"/>
    <p:sldId id="321" r:id="rId127"/>
    <p:sldId id="322" r:id="rId128"/>
    <p:sldId id="323" r:id="rId129"/>
    <p:sldId id="324" r:id="rId130"/>
    <p:sldId id="325" r:id="rId131"/>
    <p:sldId id="326" r:id="rId132"/>
    <p:sldId id="327" r:id="rId133"/>
    <p:sldId id="328" r:id="rId134"/>
    <p:sldId id="329" r:id="rId135"/>
    <p:sldId id="330" r:id="rId136"/>
    <p:sldId id="331" r:id="rId137"/>
    <p:sldId id="332" r:id="rId138"/>
    <p:sldId id="333" r:id="rId139"/>
    <p:sldId id="334" r:id="rId140"/>
    <p:sldId id="335" r:id="rId141"/>
    <p:sldId id="336" r:id="rId142"/>
    <p:sldId id="337" r:id="rId143"/>
    <p:sldId id="338" r:id="rId144"/>
    <p:sldId id="339" r:id="rId145"/>
    <p:sldId id="340" r:id="rId146"/>
    <p:sldId id="341" r:id="rId147"/>
    <p:sldId id="342" r:id="rId148"/>
    <p:sldId id="343" r:id="rId149"/>
    <p:sldId id="344" r:id="rId150"/>
    <p:sldId id="345" r:id="rId151"/>
    <p:sldId id="346" r:id="rId152"/>
    <p:sldId id="347" r:id="rId153"/>
    <p:sldId id="348" r:id="rId154"/>
    <p:sldId id="349" r:id="rId155"/>
    <p:sldId id="350" r:id="rId156"/>
    <p:sldId id="351" r:id="rId157"/>
    <p:sldId id="352" r:id="rId158"/>
    <p:sldId id="353" r:id="rId159"/>
    <p:sldId id="354" r:id="rId160"/>
    <p:sldId id="355" r:id="rId161"/>
    <p:sldId id="356" r:id="rId162"/>
    <p:sldId id="357" r:id="rId163"/>
    <p:sldId id="358" r:id="rId164"/>
    <p:sldId id="359" r:id="rId165"/>
    <p:sldId id="360" r:id="rId166"/>
    <p:sldId id="361" r:id="rId167"/>
    <p:sldId id="362" r:id="rId168"/>
    <p:sldId id="363" r:id="rId169"/>
    <p:sldId id="364" r:id="rId170"/>
    <p:sldId id="365" r:id="rId171"/>
    <p:sldId id="366" r:id="rId172"/>
    <p:sldId id="367" r:id="rId173"/>
    <p:sldId id="368" r:id="rId174"/>
    <p:sldId id="369" r:id="rId175"/>
    <p:sldId id="370" r:id="rId176"/>
    <p:sldId id="371" r:id="rId177"/>
    <p:sldId id="372" r:id="rId178"/>
    <p:sldId id="373" r:id="rId179"/>
    <p:sldId id="374" r:id="rId180"/>
    <p:sldId id="375" r:id="rId181"/>
    <p:sldId id="376" r:id="rId182"/>
    <p:sldId id="377" r:id="rId183"/>
    <p:sldId id="378" r:id="rId184"/>
    <p:sldId id="379" r:id="rId185"/>
    <p:sldId id="380" r:id="rId186"/>
    <p:sldId id="381" r:id="rId187"/>
    <p:sldId id="382" r:id="rId188"/>
    <p:sldId id="383" r:id="rId189"/>
    <p:sldId id="384" r:id="rId190"/>
    <p:sldId id="385" r:id="rId191"/>
    <p:sldId id="386" r:id="rId192"/>
    <p:sldId id="387" r:id="rId193"/>
    <p:sldId id="388" r:id="rId194"/>
    <p:sldId id="389" r:id="rId195"/>
    <p:sldId id="390" r:id="rId196"/>
    <p:sldId id="391" r:id="rId197"/>
    <p:sldId id="392" r:id="rId198"/>
    <p:sldId id="393" r:id="rId199"/>
    <p:sldId id="394" r:id="rId200"/>
    <p:sldId id="395" r:id="rId201"/>
    <p:sldId id="396" r:id="rId202"/>
    <p:sldId id="397" r:id="rId203"/>
    <p:sldId id="398" r:id="rId204"/>
    <p:sldId id="399" r:id="rId205"/>
    <p:sldId id="400" r:id="rId206"/>
    <p:sldId id="401" r:id="rId207"/>
    <p:sldId id="402" r:id="rId208"/>
    <p:sldId id="403" r:id="rId20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printerSettings" Target="printerSettings/printerSettings1.bin" /><Relationship Id="rId3" Type="http://schemas.openxmlformats.org/officeDocument/2006/relationships/presProps" Target="presProps.xml" /><Relationship Id="rId4" Type="http://schemas.openxmlformats.org/officeDocument/2006/relationships/viewProps" Target="viewProps.xml" /><Relationship Id="rId5" Type="http://schemas.openxmlformats.org/officeDocument/2006/relationships/theme" Target="theme/theme1.xml" /><Relationship Id="rId6" Type="http://schemas.openxmlformats.org/officeDocument/2006/relationships/tableStyles" Target="tableStyles.xml" /><Relationship Id="rId61" Type="http://schemas.openxmlformats.org/officeDocument/2006/relationships/notesMaster" Target="notesMasters/notesMaster1.xml" />
<Relationship Id="rId62" Type="http://schemas.openxmlformats.org/officeDocument/2006/relationships/slide" Target="slides/slide1.xml" /><Relationship Id="rId63" Type="http://schemas.openxmlformats.org/officeDocument/2006/relationships/slide" Target="slides/slide2.xml" /><Relationship Id="rId64" Type="http://schemas.openxmlformats.org/officeDocument/2006/relationships/slide" Target="slides/slide3.xml" /><Relationship Id="rId65" Type="http://schemas.openxmlformats.org/officeDocument/2006/relationships/slide" Target="slides/slide4.xml" /><Relationship Id="rId66" Type="http://schemas.openxmlformats.org/officeDocument/2006/relationships/slide" Target="slides/slide5.xml" /><Relationship Id="rId67" Type="http://schemas.openxmlformats.org/officeDocument/2006/relationships/slide" Target="slides/slide6.xml" /><Relationship Id="rId68" Type="http://schemas.openxmlformats.org/officeDocument/2006/relationships/slide" Target="slides/slide7.xml" /><Relationship Id="rId69" Type="http://schemas.openxmlformats.org/officeDocument/2006/relationships/slide" Target="slides/slide8.xml" /><Relationship Id="rId70" Type="http://schemas.openxmlformats.org/officeDocument/2006/relationships/slide" Target="slides/slide9.xml" /><Relationship Id="rId71" Type="http://schemas.openxmlformats.org/officeDocument/2006/relationships/slide" Target="slides/slide10.xml" /><Relationship Id="rId72" Type="http://schemas.openxmlformats.org/officeDocument/2006/relationships/slide" Target="slides/slide11.xml" /><Relationship Id="rId73" Type="http://schemas.openxmlformats.org/officeDocument/2006/relationships/slide" Target="slides/slide12.xml" /><Relationship Id="rId74" Type="http://schemas.openxmlformats.org/officeDocument/2006/relationships/slide" Target="slides/slide13.xml" /><Relationship Id="rId75" Type="http://schemas.openxmlformats.org/officeDocument/2006/relationships/slide" Target="slides/slide14.xml" /><Relationship Id="rId76" Type="http://schemas.openxmlformats.org/officeDocument/2006/relationships/slide" Target="slides/slide15.xml" /><Relationship Id="rId77" Type="http://schemas.openxmlformats.org/officeDocument/2006/relationships/slide" Target="slides/slide16.xml" /><Relationship Id="rId78" Type="http://schemas.openxmlformats.org/officeDocument/2006/relationships/slide" Target="slides/slide17.xml" /><Relationship Id="rId79" Type="http://schemas.openxmlformats.org/officeDocument/2006/relationships/slide" Target="slides/slide18.xml" /><Relationship Id="rId80" Type="http://schemas.openxmlformats.org/officeDocument/2006/relationships/slide" Target="slides/slide19.xml" /><Relationship Id="rId81" Type="http://schemas.openxmlformats.org/officeDocument/2006/relationships/slide" Target="slides/slide20.xml" /><Relationship Id="rId82" Type="http://schemas.openxmlformats.org/officeDocument/2006/relationships/slide" Target="slides/slide21.xml" /><Relationship Id="rId83" Type="http://schemas.openxmlformats.org/officeDocument/2006/relationships/slide" Target="slides/slide22.xml" /><Relationship Id="rId84" Type="http://schemas.openxmlformats.org/officeDocument/2006/relationships/slide" Target="slides/slide23.xml" /><Relationship Id="rId85" Type="http://schemas.openxmlformats.org/officeDocument/2006/relationships/slide" Target="slides/slide24.xml" /><Relationship Id="rId86" Type="http://schemas.openxmlformats.org/officeDocument/2006/relationships/slide" Target="slides/slide25.xml" /><Relationship Id="rId87" Type="http://schemas.openxmlformats.org/officeDocument/2006/relationships/slide" Target="slides/slide26.xml" /><Relationship Id="rId88" Type="http://schemas.openxmlformats.org/officeDocument/2006/relationships/slide" Target="slides/slide27.xml" /><Relationship Id="rId89" Type="http://schemas.openxmlformats.org/officeDocument/2006/relationships/slide" Target="slides/slide28.xml" /><Relationship Id="rId90" Type="http://schemas.openxmlformats.org/officeDocument/2006/relationships/slide" Target="slides/slide29.xml" /><Relationship Id="rId91" Type="http://schemas.openxmlformats.org/officeDocument/2006/relationships/slide" Target="slides/slide30.xml" /><Relationship Id="rId92" Type="http://schemas.openxmlformats.org/officeDocument/2006/relationships/slide" Target="slides/slide31.xml" /><Relationship Id="rId93" Type="http://schemas.openxmlformats.org/officeDocument/2006/relationships/slide" Target="slides/slide32.xml" /><Relationship Id="rId94" Type="http://schemas.openxmlformats.org/officeDocument/2006/relationships/slide" Target="slides/slide33.xml" /><Relationship Id="rId95" Type="http://schemas.openxmlformats.org/officeDocument/2006/relationships/slide" Target="slides/slide34.xml" /><Relationship Id="rId96" Type="http://schemas.openxmlformats.org/officeDocument/2006/relationships/slide" Target="slides/slide35.xml" /><Relationship Id="rId97" Type="http://schemas.openxmlformats.org/officeDocument/2006/relationships/slide" Target="slides/slide36.xml" /><Relationship Id="rId98" Type="http://schemas.openxmlformats.org/officeDocument/2006/relationships/slide" Target="slides/slide37.xml" /><Relationship Id="rId99" Type="http://schemas.openxmlformats.org/officeDocument/2006/relationships/slide" Target="slides/slide38.xml" /><Relationship Id="rId100" Type="http://schemas.openxmlformats.org/officeDocument/2006/relationships/slide" Target="slides/slide39.xml" /><Relationship Id="rId101" Type="http://schemas.openxmlformats.org/officeDocument/2006/relationships/slide" Target="slides/slide40.xml" /><Relationship Id="rId102" Type="http://schemas.openxmlformats.org/officeDocument/2006/relationships/slide" Target="slides/slide41.xml" /><Relationship Id="rId103" Type="http://schemas.openxmlformats.org/officeDocument/2006/relationships/slide" Target="slides/slide42.xml" /><Relationship Id="rId104" Type="http://schemas.openxmlformats.org/officeDocument/2006/relationships/slide" Target="slides/slide43.xml" /><Relationship Id="rId105" Type="http://schemas.openxmlformats.org/officeDocument/2006/relationships/slide" Target="slides/slide44.xml" /><Relationship Id="rId106" Type="http://schemas.openxmlformats.org/officeDocument/2006/relationships/slide" Target="slides/slide45.xml" /><Relationship Id="rId107" Type="http://schemas.openxmlformats.org/officeDocument/2006/relationships/slide" Target="slides/slide46.xml" /><Relationship Id="rId108" Type="http://schemas.openxmlformats.org/officeDocument/2006/relationships/slide" Target="slides/slide47.xml" /><Relationship Id="rId109" Type="http://schemas.openxmlformats.org/officeDocument/2006/relationships/slide" Target="slides/slide48.xml" /><Relationship Id="rId110" Type="http://schemas.openxmlformats.org/officeDocument/2006/relationships/slide" Target="slides/slide49.xml" /><Relationship Id="rId111" Type="http://schemas.openxmlformats.org/officeDocument/2006/relationships/slide" Target="slides/slide50.xml" /><Relationship Id="rId112" Type="http://schemas.openxmlformats.org/officeDocument/2006/relationships/slide" Target="slides/slide51.xml" /><Relationship Id="rId113" Type="http://schemas.openxmlformats.org/officeDocument/2006/relationships/slide" Target="slides/slide52.xml" /><Relationship Id="rId114" Type="http://schemas.openxmlformats.org/officeDocument/2006/relationships/slide" Target="slides/slide53.xml" /><Relationship Id="rId115" Type="http://schemas.openxmlformats.org/officeDocument/2006/relationships/slide" Target="slides/slide54.xml" /><Relationship Id="rId116" Type="http://schemas.openxmlformats.org/officeDocument/2006/relationships/slide" Target="slides/slide55.xml" /><Relationship Id="rId117" Type="http://schemas.openxmlformats.org/officeDocument/2006/relationships/slide" Target="slides/slide56.xml" /><Relationship Id="rId118" Type="http://schemas.openxmlformats.org/officeDocument/2006/relationships/slide" Target="slides/slide57.xml" /><Relationship Id="rId119" Type="http://schemas.openxmlformats.org/officeDocument/2006/relationships/slide" Target="slides/slide58.xml" /><Relationship Id="rId120" Type="http://schemas.openxmlformats.org/officeDocument/2006/relationships/slide" Target="slides/slide59.xml" /><Relationship Id="rId121" Type="http://schemas.openxmlformats.org/officeDocument/2006/relationships/slide" Target="slides/slide60.xml" /><Relationship Id="rId122" Type="http://schemas.openxmlformats.org/officeDocument/2006/relationships/slide" Target="slides/slide61.xml" /><Relationship Id="rId123" Type="http://schemas.openxmlformats.org/officeDocument/2006/relationships/slide" Target="slides/slide62.xml" /><Relationship Id="rId124" Type="http://schemas.openxmlformats.org/officeDocument/2006/relationships/slide" Target="slides/slide63.xml" /><Relationship Id="rId125" Type="http://schemas.openxmlformats.org/officeDocument/2006/relationships/slide" Target="slides/slide64.xml" /><Relationship Id="rId126" Type="http://schemas.openxmlformats.org/officeDocument/2006/relationships/slide" Target="slides/slide65.xml" /><Relationship Id="rId127" Type="http://schemas.openxmlformats.org/officeDocument/2006/relationships/slide" Target="slides/slide66.xml" /><Relationship Id="rId128" Type="http://schemas.openxmlformats.org/officeDocument/2006/relationships/slide" Target="slides/slide67.xml" /><Relationship Id="rId129" Type="http://schemas.openxmlformats.org/officeDocument/2006/relationships/slide" Target="slides/slide68.xml" /><Relationship Id="rId130" Type="http://schemas.openxmlformats.org/officeDocument/2006/relationships/slide" Target="slides/slide69.xml" /><Relationship Id="rId131" Type="http://schemas.openxmlformats.org/officeDocument/2006/relationships/slide" Target="slides/slide70.xml" /><Relationship Id="rId132" Type="http://schemas.openxmlformats.org/officeDocument/2006/relationships/slide" Target="slides/slide71.xml" /><Relationship Id="rId133" Type="http://schemas.openxmlformats.org/officeDocument/2006/relationships/slide" Target="slides/slide72.xml" /><Relationship Id="rId134" Type="http://schemas.openxmlformats.org/officeDocument/2006/relationships/slide" Target="slides/slide73.xml" /><Relationship Id="rId135" Type="http://schemas.openxmlformats.org/officeDocument/2006/relationships/slide" Target="slides/slide74.xml" /><Relationship Id="rId136" Type="http://schemas.openxmlformats.org/officeDocument/2006/relationships/slide" Target="slides/slide75.xml" /><Relationship Id="rId137" Type="http://schemas.openxmlformats.org/officeDocument/2006/relationships/slide" Target="slides/slide76.xml" /><Relationship Id="rId138" Type="http://schemas.openxmlformats.org/officeDocument/2006/relationships/slide" Target="slides/slide77.xml" /><Relationship Id="rId139" Type="http://schemas.openxmlformats.org/officeDocument/2006/relationships/slide" Target="slides/slide78.xml" /><Relationship Id="rId140" Type="http://schemas.openxmlformats.org/officeDocument/2006/relationships/slide" Target="slides/slide79.xml" /><Relationship Id="rId141" Type="http://schemas.openxmlformats.org/officeDocument/2006/relationships/slide" Target="slides/slide80.xml" /><Relationship Id="rId142" Type="http://schemas.openxmlformats.org/officeDocument/2006/relationships/slide" Target="slides/slide81.xml" /><Relationship Id="rId143" Type="http://schemas.openxmlformats.org/officeDocument/2006/relationships/slide" Target="slides/slide82.xml" /><Relationship Id="rId144" Type="http://schemas.openxmlformats.org/officeDocument/2006/relationships/slide" Target="slides/slide83.xml" /><Relationship Id="rId145" Type="http://schemas.openxmlformats.org/officeDocument/2006/relationships/slide" Target="slides/slide84.xml" /><Relationship Id="rId146" Type="http://schemas.openxmlformats.org/officeDocument/2006/relationships/slide" Target="slides/slide85.xml" /><Relationship Id="rId147" Type="http://schemas.openxmlformats.org/officeDocument/2006/relationships/slide" Target="slides/slide86.xml" /><Relationship Id="rId148" Type="http://schemas.openxmlformats.org/officeDocument/2006/relationships/slide" Target="slides/slide87.xml" /><Relationship Id="rId149" Type="http://schemas.openxmlformats.org/officeDocument/2006/relationships/slide" Target="slides/slide88.xml" /><Relationship Id="rId150" Type="http://schemas.openxmlformats.org/officeDocument/2006/relationships/slide" Target="slides/slide89.xml" /><Relationship Id="rId151" Type="http://schemas.openxmlformats.org/officeDocument/2006/relationships/slide" Target="slides/slide90.xml" /><Relationship Id="rId152" Type="http://schemas.openxmlformats.org/officeDocument/2006/relationships/slide" Target="slides/slide91.xml" /><Relationship Id="rId153" Type="http://schemas.openxmlformats.org/officeDocument/2006/relationships/slide" Target="slides/slide92.xml" /><Relationship Id="rId154" Type="http://schemas.openxmlformats.org/officeDocument/2006/relationships/slide" Target="slides/slide93.xml" /><Relationship Id="rId155" Type="http://schemas.openxmlformats.org/officeDocument/2006/relationships/slide" Target="slides/slide94.xml" /><Relationship Id="rId156" Type="http://schemas.openxmlformats.org/officeDocument/2006/relationships/slide" Target="slides/slide95.xml" /><Relationship Id="rId157" Type="http://schemas.openxmlformats.org/officeDocument/2006/relationships/slide" Target="slides/slide96.xml" /><Relationship Id="rId158" Type="http://schemas.openxmlformats.org/officeDocument/2006/relationships/slide" Target="slides/slide97.xml" /><Relationship Id="rId159" Type="http://schemas.openxmlformats.org/officeDocument/2006/relationships/slide" Target="slides/slide98.xml" /><Relationship Id="rId160" Type="http://schemas.openxmlformats.org/officeDocument/2006/relationships/slide" Target="slides/slide99.xml" /><Relationship Id="rId161" Type="http://schemas.openxmlformats.org/officeDocument/2006/relationships/slide" Target="slides/slide100.xml" /><Relationship Id="rId162" Type="http://schemas.openxmlformats.org/officeDocument/2006/relationships/slide" Target="slides/slide101.xml" /><Relationship Id="rId163" Type="http://schemas.openxmlformats.org/officeDocument/2006/relationships/slide" Target="slides/slide102.xml" /><Relationship Id="rId164" Type="http://schemas.openxmlformats.org/officeDocument/2006/relationships/slide" Target="slides/slide103.xml" /><Relationship Id="rId165" Type="http://schemas.openxmlformats.org/officeDocument/2006/relationships/slide" Target="slides/slide104.xml" /><Relationship Id="rId166" Type="http://schemas.openxmlformats.org/officeDocument/2006/relationships/slide" Target="slides/slide105.xml" /><Relationship Id="rId167" Type="http://schemas.openxmlformats.org/officeDocument/2006/relationships/slide" Target="slides/slide106.xml" /><Relationship Id="rId168" Type="http://schemas.openxmlformats.org/officeDocument/2006/relationships/slide" Target="slides/slide107.xml" /><Relationship Id="rId169" Type="http://schemas.openxmlformats.org/officeDocument/2006/relationships/slide" Target="slides/slide108.xml" /><Relationship Id="rId170" Type="http://schemas.openxmlformats.org/officeDocument/2006/relationships/slide" Target="slides/slide109.xml" /><Relationship Id="rId171" Type="http://schemas.openxmlformats.org/officeDocument/2006/relationships/slide" Target="slides/slide110.xml" /><Relationship Id="rId172" Type="http://schemas.openxmlformats.org/officeDocument/2006/relationships/slide" Target="slides/slide111.xml" /><Relationship Id="rId173" Type="http://schemas.openxmlformats.org/officeDocument/2006/relationships/slide" Target="slides/slide112.xml" /><Relationship Id="rId174" Type="http://schemas.openxmlformats.org/officeDocument/2006/relationships/slide" Target="slides/slide113.xml" /><Relationship Id="rId175" Type="http://schemas.openxmlformats.org/officeDocument/2006/relationships/slide" Target="slides/slide114.xml" /><Relationship Id="rId176" Type="http://schemas.openxmlformats.org/officeDocument/2006/relationships/slide" Target="slides/slide115.xml" /><Relationship Id="rId177" Type="http://schemas.openxmlformats.org/officeDocument/2006/relationships/slide" Target="slides/slide116.xml" /><Relationship Id="rId178" Type="http://schemas.openxmlformats.org/officeDocument/2006/relationships/slide" Target="slides/slide117.xml" /><Relationship Id="rId179" Type="http://schemas.openxmlformats.org/officeDocument/2006/relationships/slide" Target="slides/slide118.xml" /><Relationship Id="rId180" Type="http://schemas.openxmlformats.org/officeDocument/2006/relationships/slide" Target="slides/slide119.xml" /><Relationship Id="rId181" Type="http://schemas.openxmlformats.org/officeDocument/2006/relationships/slide" Target="slides/slide120.xml" /><Relationship Id="rId182" Type="http://schemas.openxmlformats.org/officeDocument/2006/relationships/slide" Target="slides/slide121.xml" /><Relationship Id="rId183" Type="http://schemas.openxmlformats.org/officeDocument/2006/relationships/slide" Target="slides/slide122.xml" /><Relationship Id="rId184" Type="http://schemas.openxmlformats.org/officeDocument/2006/relationships/slide" Target="slides/slide123.xml" /><Relationship Id="rId185" Type="http://schemas.openxmlformats.org/officeDocument/2006/relationships/slide" Target="slides/slide124.xml" /><Relationship Id="rId186" Type="http://schemas.openxmlformats.org/officeDocument/2006/relationships/slide" Target="slides/slide125.xml" /><Relationship Id="rId187" Type="http://schemas.openxmlformats.org/officeDocument/2006/relationships/slide" Target="slides/slide126.xml" /><Relationship Id="rId188" Type="http://schemas.openxmlformats.org/officeDocument/2006/relationships/slide" Target="slides/slide127.xml" /><Relationship Id="rId189" Type="http://schemas.openxmlformats.org/officeDocument/2006/relationships/slide" Target="slides/slide128.xml" /><Relationship Id="rId190" Type="http://schemas.openxmlformats.org/officeDocument/2006/relationships/slide" Target="slides/slide129.xml" /><Relationship Id="rId191" Type="http://schemas.openxmlformats.org/officeDocument/2006/relationships/slide" Target="slides/slide130.xml" /><Relationship Id="rId192" Type="http://schemas.openxmlformats.org/officeDocument/2006/relationships/slide" Target="slides/slide131.xml" /><Relationship Id="rId193" Type="http://schemas.openxmlformats.org/officeDocument/2006/relationships/slide" Target="slides/slide132.xml" /><Relationship Id="rId194" Type="http://schemas.openxmlformats.org/officeDocument/2006/relationships/slide" Target="slides/slide133.xml" /><Relationship Id="rId195" Type="http://schemas.openxmlformats.org/officeDocument/2006/relationships/slide" Target="slides/slide134.xml" /><Relationship Id="rId196" Type="http://schemas.openxmlformats.org/officeDocument/2006/relationships/slide" Target="slides/slide135.xml" /><Relationship Id="rId197" Type="http://schemas.openxmlformats.org/officeDocument/2006/relationships/slide" Target="slides/slide136.xml" /><Relationship Id="rId198" Type="http://schemas.openxmlformats.org/officeDocument/2006/relationships/slide" Target="slides/slide137.xml" /><Relationship Id="rId199" Type="http://schemas.openxmlformats.org/officeDocument/2006/relationships/slide" Target="slides/slide138.xml" /><Relationship Id="rId200" Type="http://schemas.openxmlformats.org/officeDocument/2006/relationships/slide" Target="slides/slide139.xml" /><Relationship Id="rId201" Type="http://schemas.openxmlformats.org/officeDocument/2006/relationships/slide" Target="slides/slide140.xml" /><Relationship Id="rId202" Type="http://schemas.openxmlformats.org/officeDocument/2006/relationships/slide" Target="slides/slide141.xml" /><Relationship Id="rId203" Type="http://schemas.openxmlformats.org/officeDocument/2006/relationships/slide" Target="slides/slide142.xml" /><Relationship Id="rId204" Type="http://schemas.openxmlformats.org/officeDocument/2006/relationships/slide" Target="slides/slide143.xml" /><Relationship Id="rId205" Type="http://schemas.openxmlformats.org/officeDocument/2006/relationships/slide" Target="slides/slide144.xml" /><Relationship Id="rId206" Type="http://schemas.openxmlformats.org/officeDocument/2006/relationships/slide" Target="slides/slide145.xml" /><Relationship Id="rId207" Type="http://schemas.openxmlformats.org/officeDocument/2006/relationships/slide" Target="slides/slide146.xml" /><Relationship Id="rId208" Type="http://schemas.openxmlformats.org/officeDocument/2006/relationships/slide" Target="slides/slide147.xml" /><Relationship Id="rId209" Type="http://schemas.openxmlformats.org/officeDocument/2006/relationships/slide" Target="slides/slide148.xml" />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3.xml"/>
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6.xml"/>
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8.xml"/>
</Relationships>
</file>

<file path=ppt/notesSlides/_rels/notesSlide7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9.xml"/>
</Relationships>
</file>

<file path=ppt/notesSlides/_rels/notesSlide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0.xml"/>
</Relationships>
</file>

<file path=ppt/notesSlides/_rels/notesSlide8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1.xml"/>
</Relationships>
</file>

<file path=ppt/notesSlides/_rels/notesSlide8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2.xml"/>
</Relationships>
</file>

<file path=ppt/notesSlides/_rels/notesSlide8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3.xml"/>
</Relationships>
</file>

<file path=ppt/notesSlides/_rels/notesSlide8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4.xml"/>
</Relationships>
</file>

<file path=ppt/notesSlides/_rels/notesSlide8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5.xml"/>
</Relationships>
</file>

<file path=ppt/notesSlides/_rels/notesSlide8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6.xml"/>
</Relationships>
</file>

<file path=ppt/notesSlides/_rels/notesSlide8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7.xml"/>
</Relationships>
</file>

<file path=ppt/notesSlides/_rels/notesSlide8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8.xml"/>
</Relationships>
</file>

<file path=ppt/notesSlides/_rels/notesSlide8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9.xml"/>
</Relationships>
</file>

<file path=ppt/notesSlides/_rels/notesSlide9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0.xml"/>
</Relationships>
</file>

<file path=ppt/notesSlides/_rels/notesSlide9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1.xml"/>
</Relationships>
</file>

<file path=ppt/notesSlides/_rels/notesSlide9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2.xml"/>
</Relationships>
</file>

<file path=ppt/notesSlides/_rels/notesSlide9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3.xml"/>
</Relationships>
</file>

<file path=ppt/notesSlides/_rels/notesSlide9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4.xml"/>
</Relationships>
</file>

<file path=ppt/notesSlides/_rels/notesSlide9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5.xml"/>
</Relationships>
</file>

<file path=ppt/notesSlides/_rels/notesSlide9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6.xml"/>
</Relationships>
</file>

<file path=ppt/notesSlides/_rels/notesSlide9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7.xml"/>
</Relationships>
</file>

<file path=ppt/notesSlides/_rels/notesSlide9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8.xml"/>
</Relationships>
</file>

<file path=ppt/notesSlides/_rels/notesSlide9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9.xml"/>
</Relationships>
</file>

<file path=ppt/notesSlides/_rels/notesSlide10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0.xml"/>
</Relationships>
</file>

<file path=ppt/notesSlides/_rels/notesSlide10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1.xml"/>
</Relationships>
</file>

<file path=ppt/notesSlides/_rels/notesSlide10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2.xml"/>
</Relationships>
</file>

<file path=ppt/notesSlides/_rels/notesSlide10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3.xml"/>
</Relationships>
</file>

<file path=ppt/notesSlides/_rels/notesSlide10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4.xml"/>
</Relationships>
</file>

<file path=ppt/notesSlides/_rels/notesSlide10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5.xml"/>
</Relationships>
</file>

<file path=ppt/notesSlides/_rels/notesSlide10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6.xml"/>
</Relationships>
</file>

<file path=ppt/notesSlides/_rels/notesSlide10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7.xml"/>
</Relationships>
</file>

<file path=ppt/notesSlides/_rels/notesSlide10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8.xml"/>
</Relationships>
</file>

<file path=ppt/notesSlides/_rels/notesSlide10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9.xml"/>
</Relationships>
</file>

<file path=ppt/notesSlides/_rels/notesSlide1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0.xml"/>
</Relationships>
</file>

<file path=ppt/notesSlides/_rels/notesSlide1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1.xml"/>
</Relationships>
</file>

<file path=ppt/notesSlides/_rels/notesSlide1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2.xml"/>
</Relationships>
</file>

<file path=ppt/notesSlides/_rels/notesSlide1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3.xml"/>
</Relationships>
</file>

<file path=ppt/notesSlides/_rels/notesSlide1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4.xml"/>
</Relationships>
</file>

<file path=ppt/notesSlides/_rels/notesSlide1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5.xml"/>
</Relationships>
</file>

<file path=ppt/notesSlides/_rels/notesSlide1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6.xml"/>
</Relationships>
</file>

<file path=ppt/notesSlides/_rels/notesSlide1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7.xml"/>
</Relationships>
</file>

<file path=ppt/notesSlides/_rels/notesSlide1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8.xml"/>
</Relationships>
</file>

<file path=ppt/notesSlides/_rels/notesSlide1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9.xml"/>
</Relationships>
</file>

<file path=ppt/notesSlides/_rels/notesSlide1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0.xml"/>
</Relationships>
</file>

<file path=ppt/notesSlides/_rels/notesSlide1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1.xml"/>
</Relationships>
</file>

<file path=ppt/notesSlides/_rels/notesSlide1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2.xml"/>
</Relationships>
</file>

<file path=ppt/notesSlides/_rels/notesSlide1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3.xml"/>
</Relationships>
</file>

<file path=ppt/notesSlides/_rels/notesSlide1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4.xml"/>
</Relationships>
</file>

<file path=ppt/notesSlides/_rels/notesSlide1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5.xml"/>
</Relationships>
</file>

<file path=ppt/notesSlides/_rels/notesSlide1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6.xml"/>
</Relationships>
</file>

<file path=ppt/notesSlides/_rels/notesSlide1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7.xml"/>
</Relationships>
</file>

<file path=ppt/notesSlides/_rels/notesSlide1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8.xml"/>
</Relationships>
</file>

<file path=ppt/notesSlides/_rels/notesSlide1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9.xml"/>
</Relationships>
</file>

<file path=ppt/notesSlides/_rels/notesSlide1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0.xml"/>
</Relationships>
</file>

<file path=ppt/notesSlides/_rels/notesSlide1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1.xml"/>
</Relationships>
</file>

<file path=ppt/notesSlides/_rels/notesSlide1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2.xml"/>
</Relationships>
</file>

<file path=ppt/notesSlides/_rels/notesSlide1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3.xml"/>
</Relationships>
</file>

<file path=ppt/notesSlides/_rels/notesSlide1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4.xml"/>
</Relationships>
</file>

<file path=ppt/notesSlides/_rels/notesSlide1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5.xml"/>
</Relationships>
</file>

<file path=ppt/notesSlides/_rels/notesSlide1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6.xml"/>
</Relationships>
</file>

<file path=ppt/notesSlides/_rels/notesSlide1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7.xml"/>
</Relationships>
</file>

<file path=ppt/notesSlides/_rels/notesSlide1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8.xml"/>
</Relationships>
</file>

<file path=ppt/notesSlides/_rels/notesSlide1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9.xml"/>
</Relationships>
</file>

<file path=ppt/notesSlides/_rels/notesSlide1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0.xml"/>
</Relationships>
</file>

<file path=ppt/notesSlides/_rels/notesSlide1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1.xml"/>
</Relationships>
</file>

<file path=ppt/notesSlides/_rels/notesSlide1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2.xml"/>
</Relationships>
</file>

<file path=ppt/notesSlides/_rels/notesSlide1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3.xml"/>
</Relationships>
</file>

<file path=ppt/notesSlides/_rels/notesSlide1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4.xml"/>
</Relationships>
</file>

<file path=ppt/notesSlides/_rels/notesSlide1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5.xml"/>
</Relationships>
</file>

<file path=ppt/notesSlides/_rels/notesSlide1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6.xml"/>
</Relationships>
</file>

<file path=ppt/notesSlides/_rels/notesSlide1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7.xml"/>
</Relationships>
</file>

<file path=ppt/notesSlides/_rels/notesSlide1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上章关心线路怎样接最便宜，这章看看线路出了故障会怎样。修路时还能绕过去，和路口整个关闭，是两种不同的限制；单行道又多了方向问题。我们沿着这些具体区别，学习怎样拆解图的连通结构。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校园地图上有两栋楼之间的直路，也有经过别处的绕路。修一段路时，能绕行就还能到。如果关的是整个路口，所有接到它的路也都不能走，原来能绕过一条边的路线未必还可用。地图若是单行道，即使去得了，还得另查回不回得来。我们会分别研究删边、删点和有向可达，再把复杂的图换成树或 DAG 来解题。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左边删的是一条边，中间删的是一个点以及接在它上面的所有边。请比较删除前后有几块，而不是只看删完是否连通，因为原图可能已经不连通。有向图还要检查能否返回，单方向走得到并不够。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座城市原本可以沿铁路互相到达。找出所有关键铁路：只切断其中一条，就会让某些城市无法互通。也就是要输出无向图中的所有桥。输入：n、m；接着 m 行 a、b，表示一条双向铁路。</a:t>
            </a:r>
          </a:p>
          <a:p>
            <a:pPr/>
            <a:r>
              <a:rPr lang="zh-CN" dirty="0"/>
              <a:t>输出每条桥的两端 a&lt;b；所有数对按 a 升序，再按 b 升序输出。1≤n≤150，1≤m≤5000；原题保证没有重边。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2、3、4、5 在一个环上；1—2 与 5—6 各只有一个出口，所以输出这两条。把这一组输出和题目的计数对象对应起来，再进入后面的推导。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跟着一、二、三、四的进入顺序走一遍，第一次遇到新点的边构成 DFS 树。三遇到一时，一已经在祖先链上，这条边与树路围成环，所以一二、二三都能绕过。三四没有这条退路，因此是桥；无向 DFS 若真有边连接两棵分开的子树，前一棵就会沿它搜到后一棵，也就不会分成两棵。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最直接的办法，是删一条边就重新 DFS，检查图是否断开，然后把这条边恢复。m 条边就要搜索 m 次，总计 O(m(n+m))。同一个环会反复检查，可它已经告诉我们：环上的树边都还有绕路。能不能只做一遍 DFS，把每个孩子子树能绕到哪里一起记下来？这就需要 dfn 和 low。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dfn 记录的是进入次序，不一定等于顶点原编号。low 从自己的次序开始，在子树里向下找，再借至多一条非父边看看能回到多早；它不表示沿任意路径可达的最小编号。孩子搜完传回 low，遇已访问邻点用 dfn，而发现自己的父边必须跳过。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 v 的子树圈出来，问它有没有别的出口通往 u 或上方。连 u 都回不到，这条树边就是唯一出口，删掉必断；如果回得去，就能沿环绕过它。等于 dfn 的情况已经能回到 u，所以桥用严格大于。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dfn 按进入次序固定下来，low 则等子树搜完后回传。二和三都能借三到一的边回到一，四没有绕行。逐行核对每条父边，只有三四通过严格大于的判断。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每进入一个点就写下 dfn，但 low 要沿返回过程慢慢更新。三见到一，得到一；四没有返祖边，仍为四，四返回时就能判出三四是桥。三再把一传给二，最终四个 low 为一、一、一、四，请逐条比较树边，别把点的 low 大小直接当作桥的答案。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刚发现 3 时，点 2 还不知道它能否绕回 1；得等这棵子树搜完再判断。要先把 3 的整棵子树搜完，再把最低可回次序交给 2。这正是递归“调用孩子，等它返回”的时机。代码改用显式栈模拟同样的暂停和返回，判桥的理由保持不变。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parent 和 parentEdge 初值 −1，nextEdge 初值 0；逐个启动未访问根。dfn 为 0 表示没访问过。call 保存还没返回的点，nextEdge[u] 让父点恢复搜索时，不必从第一条邻边重新开始。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 u 还有未检查邻边时，取出 (v,id)，nextEdge[u] 加 1；跳过父边后执行。孩子压到 call 顶部后，下一轮先处理孩子。遇已访问点，用 dfn[v] 看能否形成一条回到较早位置的边。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 u 的邻边已经全部检查完，从 call 中退出；bridge 按原边号保存结果。先回传最低次序，再检查父边是否唯一出口。根没有父亲，不执行这个分支，避免把 −1 当数组下标。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递归会替我们记住停在哪个邻边，显式栈需要自己把这个位置存在 nextEdge。进入孩子时父点暂停，等孩子的所有邻边都检查完，再回传 low 并判断桥。根没有父亲，要跳过回传分支；这个写法也能处理很深的链。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条路都连着同一个父亲，却是不同的边。沿零号进入，只跳过零号，一号仍然提供有效绕行，所以两条都不是桥。若用父顶点过滤，会把这条绕行也忽略；从每个未访问根启动搜索，则能照顾原图的所有连通分量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 块田原本连通。要增添最少的双向小路，使任意两块田之间都有两条不共用边的路线；换句话说，任意一条路断掉后，仍能互通。输入：F、R；接着 R 行两端点，表示已有道路。</a:t>
            </a:r>
          </a:p>
          <a:p>
            <a:pPr/>
            <a:r>
              <a:rPr lang="zh-CN" dirty="0"/>
              <a:t>输出最少新增边数。已有边和新增边都允许重边，两条路线可以共用中间顶点。1≤F≤5000，F−1≤R≤10⁴；原图连通。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缩点后有叶块 1、6、7，共 3 个；至少加 2 条，接 1—6 与 4—7 就能做到。把这一组输出和题目的计数对象对应起来，再进入后面的推导。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桥之外的区域已经能绕路，新道路最该照顾的是只靠桥连起来的部分。把沿非桥边连起来的一组点合为一个块。这些点删一条边仍互通，叫边双连通分量；一个孤立的块也可只含一个点。保留块与块之间的桥，原问题就缩成给一棵树补边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已经在环里能绕行的部分不用修补，把沿非桥边连起来的点合成边双块。块之间只剩桥，缩点后既连通又不可能有环，所以是一棵桥树。现在要解决的是给树补边，让原来的每条桥都有替代路线。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叶块只有一个对外出口，不给它添新路，这条桥仍然绕不开。一条新增边最多连接两个叶块，所以至少需要叶数的一半向上取整。这个数目前只是下界，接下来还要说明怎样配对才能真正达到；只有一个块时则不用再加边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 DFS 顺序列叶子，任意一条树边下方都占连续的一段。把前后半段隔开配对，这一段只要不空且不是全部叶子，就总有配对边跨出去，原桥因此能绕行。奇数时多安排剩下那个叶子，总数仍是向上取整；只有两个结点的树直接加一条平行边即可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bridge 已求好；component 初值为 −1，点编号为 1..n。这段放在枚举 root 的循环中。一块搜完才增加编号。搜索邻点时用“非桥且尚未分块”判断，不能跨桥把两块又合并。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degree 的长度为 blocks，初值全为 0；每条原桥只枚举一次。下标是 component，统计块在桥树上的度；若改成给原顶点计度，就没有完成缩点后的计数。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桥树中度为 1 的块是叶块；唯一块度为 0，不算叶子。偶数 4 得到 2，奇数 5 得到 3；0 个叶块得到 0。下界与配对方法都已证明，所以这里求出的就是最少新增边数。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component 记的是一个点属于哪个边双块，不是点在原图的度。枚举每条桥，把两端所属块各加一次度，桥树度为一的块就是叶子。叶数加一再除二完成向上取整；原图连通是这个公式的前提，不能拿任意森林不加修改地套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只有尾边。② 两条都不是，另一条能绕行。③ 补 3 条，向上取整。④ 不用补，答案为 0。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给出一张无向图，找出所有割点：删掉这个点和与它相接的全部边后，图的连通块数量会增加。原图不保证连通。输入：n、m；接着 m 行 x、y，表示无向边。</a:t>
            </a:r>
          </a:p>
          <a:p>
            <a:pPr/>
            <a:r>
              <a:rPr lang="zh-CN" dirty="0"/>
              <a:t>输出：第一行割点个数，第二行把这些点按编号从小到大列出。1≤n≤2×10⁴，1≤m≤10⁵；点号为 1..n。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删 5 后，点 6 与其余点分开；其他点删掉后不会多出连通块，所以答案只有 5。把这一组输出和题目的计数对象对应起来，再进入后面的推导。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才解决的是一条边失效，路线仍然可以经过它的两个端点。现在把一个路口整个封闭，连接它的所有道路同时消失。有些环虽然不怕断边，却可能全都挤在同一个公共路口上。沿用两个三角形，看看删一条边和删公共顶点，结果有什么不同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两个三角形里的边各自都能绕，所以没有桥。可它们共用一个路口三，把三和相关边一起关闭，两侧就分开了。这个例子把删边和删点分开了，后面仍用 low，却要重新看等号的意义。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当孩子只能回到 u 时，删父边还有旁路，删掉 u 本人却会把旁路一起删掉。对非根 u，只要有一棵孩子子树回不到 u 更早的祖先，就会与父侧分离，所以等号也要算。请在图上分别划掉边和点，说明为什么这次是大于等于。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根没有父侧，不能沿用非根的比较条件。三角形里根虽然有两个邻居，但 DFS 从二继续找到三，只留下一个树孩子，删根后仍连通。右图有两棵真正独立的 DFS 子树，删根才会拆开；孤立根也不会增加连通块数。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保留前面的父边过滤和 low 更新；在第一次发现 v 的分支中记录。同一个点可能有很多邻居，却不一定都由它直接首次发现。根判定要数这里的 childCount，不能读原图的邻接表长度。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u 的邻边处理完后退出；cut 初值为 false。p 为根时留给根的孩子数判定；非根 p 才用大于等于。只设置标记，最后统一计数，同一个割点就不会被算好几次。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新发现一个孩子才增加 childCount，遇到已访问邻点不增加。退出根时按树孩子数判断，非根退出后才检查它能否证明父亲是割点。同一个父亲可能被多个孩子判中，布尔标记反复设真就行，最后再统计一次，避免重复计数。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两个三角形各自都不怕关闭一个内部路口，但它们共用点 3。可以把每个不能被单个点拆开的极大区域看成一个点双。它们不是互不相交的分组，点 3 要同时保留在左右两块里。找割点时出现的 low[v]≥dfn[u]，也恰好告诉我们孩子这一侧可以分出一块。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孩子四返回三时，五和四这一侧可以分块，弹到四就停止，再把三放进这个块。暂存栈中的三不能删除，后面左边三角形还要用它。新块中写入同一个点三，不是重新造了另一个原顶点。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pending 在这里保存尚未完整分出点双的点；每个点首次进入时只放一次。孩子所在区域搜完，满足 low[v]≥dfn[u]，就能从栈顶取出它这一侧。父点 u 仍可能连接别的块，要留着等后续孩子。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这里的 v 是刚搜完的树孩子，u 是父亲；blocks 保存每个点双的顶点列表。只弹到 v，u 仍留在栈里；后面另一个点双可能还会用到它。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右两个点双都包含点三，可三仍然是同一个原点。孩子满足大于等于时，把它这一侧暂存的点弹出来，再把父亲加入这个块；父亲自己不从栈里移走，因为另一块还可能需要它。桥两端按两点块处理，孤立点也单独保留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圆点是实际顶点，方点是新增的块结点，不能把二者混成城市编号。沿一到五的圆方树路径，会经过 A、三、B，三把两个点双接起来。若关联图还有环，几个块本来可以合成更大点双，所以原图连通时它是树，否则就是森林。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不是，子树能绕回 u。② 是，删掉 u 后，孩子侧回不到父侧。③ 不是，根要数 DFS 树孩子，不是原图邻居个数。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双向道路连接 n 个路口。选互不相同的 s、c、f，要求有一条 s 到 f 的路径经过 c，而且不重复路口；统计所有有序三元组 (s,c,f)。输入：n、m；接着 m 行 u、v，表示双向道路，无自环、无重边。</a:t>
            </a:r>
          </a:p>
          <a:p>
            <a:pPr/>
            <a:r>
              <a:rPr lang="zh-CN" dirty="0"/>
              <a:t>输出合法三元组数量。起终点对调算不同方案；图可能不连通。n≤10⁵，m≤2×10⁵。计数可能远超过 32 位整数范围。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4 点链：点 2 可搭配左右 1×2×2=4 对端点，点 3 也有 4 对，总计 8。把这一组输出和题目的计数对象对应起来，再进入后面的推导。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三元组的位置有区别，反向行程算另一种选择。固定从一到二，虽然有直达边，仍可以走一、三、二，把三当成切换点。只要存在一条不重复路口的路径即可，既不要求最短，也不要求所有路线都经过切换点。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圆方树上固定两端，只剩一条主链。主链经过的点双内，第三点能分别接向入口和出口，拼成经过它的简单路径；若去链外，就得经过同一个割点进去又出来，重复路口。于是候选点来自链上的块并集，还得排除两个端点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块大小都是三，相加先得六，但公共点三算了两次，而且起点一、终点五不能作切换点。沿圆方树给方点加块大小、圆点减一，就得到三，正好是二、三、四。一般地，内部接口有块数减一个，再加两个端点，恰好对应链上全部圆点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十万个点，端点对最多接近一百亿；即使能快速求树路，也不该逐对处理。每条树路的答案是若干结点权相加。可以交换求和顺序：先固定一个树结点，数有多少对端点的路径会经过它。把这个次数乘结点权，再对所有圆点、方点相加，就能汇总全部三元组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删去方点 A，三侧原点数为一、一、三，只有大小三的分支需要减掉六对，得到十四，再乘块大小三得到四十二。公共圆点三的两侧各二，得到十六，再乘负一。外侧圆点同类，各贡献负八，加总才是全部三元组数。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逐对端点求路径仍然太多，可以反过来数每个圆方树结点被多少条路径经过。所有有序不同端点对是 N 乘 N 减一，删去 u 后，同在一个分支的两端不经过它，减掉这些即可。端点只选原点，方点没有对应的原题端点身份。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先按父子关系遍历圆方森林，再从遍历序列末尾向前处理 u；原点编号 0..n−1。圆点初值是 1，方点初值是 0。逆序处理保证孩子已经算好，因此 originalCount[u] 才是整棵子树的原点数。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是当前原连通分量的原点总数；孩子侧和父侧要分别取大小。1LL 在乘法开始前就转成 64 位，避免先发生 int 溢出。扣完后，pairs 就是路径经过 u 的有序不同端点对数。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圆点权为 −1；方点的度就是它包含的原点数，也是它的权。把所有点的贡献加起来，相当于对每对端点求一次路径权和。负权只负责扣重，不能单独当作方案数。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代码把原点改成从零编号，前 n 个位置是圆点，后面是方点，图上的点名仍可按一开始来读。子树原点数从圆点一、方点零开始逆序累加，父侧也要用 N 减自身子树数补上。乘法前用一乘长整型，避免 N 的平方在整数范围内先溢出；两个三角形的全部贡献合计三十六。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三点链只有正反两种三元组，三角形有六种，孤立点没有。请把这些结果与程序算出的数量对照，特别分清固定一对端点的候选数和全部端点的总数。不同原连通分量不能组成路径，必须分开取 N；负权只是中途扣重，最终数量不会为负。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c 可选 2、3、4，共 3 个。② 不等，全题还要累计其他端点对，本例合计 36。③ 只有 (1,2,3)、(3,2,1)，反向是另一种方案。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有向边表示消息可以传递。若一组牛中任意两头都能互相传递消息，它们属于同一强连通分量；统计点数大于 1 的 SCC 个数。输入：n、m；接着 m 行 a、b，表示有向边 a→b。</a:t>
            </a:r>
          </a:p>
          <a:p>
            <a:pPr/>
            <a:r>
              <a:rPr lang="zh-CN" dirty="0"/>
              <a:t>输出符合大小要求的分量个数，不是这些分量里的点数之和。2≤n≤10⁴，2≤m≤5×10⁴；顶点编号 1..n。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1→2→4→1 形成一块；3→5 只能单向到达，二者各自单独一块，答案为 1。把这一组输出和题目的计数对象对应起来，再进入后面的推导。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 1→2，消息能从 1 发给 2，可 2 没法沿这条单行道回复。若再有 2→1，两点才能来回通。在更大的图里，往返不一定靠直达边，经过其他点中转也算。把互相可达且不能再扩大的点集合称为强连通分量，英文简称 SCC。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单行道上能从一走到二，不代表二能回到一。只有组内任意两点都能来回到达，且不能再并入其他点，才是强连通分量，简称 SCC。每个点恰属于一个分量，本题数大小超过一的块，单点自环也不能增加点数。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点 3 的出边看完，搜索就该返回点 2；可 3 还可能和 2 同属一块。因此需要两种记录：搜索停在哪儿，以及哪些点还在等待分块。call 管搜索的暂停、返回；pending 管 SCC 的归属。遇到已访问邻点时，要确认它还在 pending，才把它当作本次待分块区域的一部分。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call 与 pending 分工不同，前者记录搜索还停在哪儿，后者记录哪些点还没归入 SCC。三的搜索结束返回二，会退出 call，却可能还在 pending 里等着二一起分块。遇到已访问点，只对仍在 pending 的点用 dfn 更新 low，指向已完成 SCC 的边就忽略。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请看三刚返回二这一行，调用栈已经没有三，暂存栈却还留着它。二判定为代表后，二和三才一起移出暂存栈。四也一样，先返回一，再等一成为代表时整批取出。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三先通过到二的边把 low 降到二，二返回时成为这一块最早的点，于是一起弹出三、二。再搜四，四到三的边不能拖住 low，因为三已归属；四到一则使它留下与一同组。先弹的一块编号零，后弹的一块编号一，跨块边因此从大号指向小号。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把四到一删掉，再按同样顺序搜索，二、三仍然先出栈。四到三指向已完成的分量，正确做法是不更新，于是四单独弹出。若仅凭“访问过”就压低 low，四会被错误地留到一结束时一起弹出，可四明明回不到一。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和前面一样用 call 模拟 DFS；pending 与 inStack 专门记录 SCC 的待归属点。所有未访问根也按同样方式初始化。已访问点只有仍在 pending 时才参与更新；已完成的 SCC 不再影响这一批。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退出 u 时回传 low；若 low[u]==dfn[u]，就取出这一块。先取点，再判断是否到 u；u 自己也必须写入同一个 id。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待归属栈只弹这一批，不是只弹 u，也不是清空整个栈。do 循环先取一个点，再判断是否已经取到 u，保证 u 本人也进入分量。每个弹出的点清除 inStack、写同一个分量号并增加块大小，最后保存这块的点数。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SCC 已全部划分好，componentSize 保存每块有多少点。每个满足大小条件的块只加 1。一块有 3 个点仍只计一场舞会，不能把 3 当作这块的贡献。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沿箭头核对一、三、四能来回到达，它们是一块。二能进入这块却回不去，五、六也没有返回路线，所以另外三块都是单点。只有一块大小超过一，答案是一；数的是块数，不是这块里有三个点就输出三。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 A 能到 B，B 也能回到 A，那么把原来的路径都反向，仍然能够互相到达。反图会保留原来的 SCC，但块之间的箭头反了。选对第二趟搜索的起点，就能整块取出而不走进别块。Kosaraju 用第一趟的完成顺序来安排起点；要记录的是“什么时候搜完”，不是“什么时候进入”。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这段位于显式 DFS 循环中；nextEdge 初值为 0，起点已标记并放入 call。只有全部出边都检查完才进入 else。因此 order 记录搜索结束的次序，而不是第一次发现点的次序。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collect 从给定点沿反图 DFS，标记可达点并返回本次新访问的点数。每次 collect 恰取一个 SCC；已标记点不再进入。reverseGraph 把原图 u→v 改存成 v→u，不能漏掉反向这一步。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另一种方法用两趟搜索。第一趟把全部出边处理完才登记完成顺序，不能拿首次进入顺序替代；第二趟把箭头反向，按完成顺序倒着搜。沿用前图，从一得到一、四，从二得到二、三，两种算法给出相同划分。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把不同 SCC 之间的一条 A 到 B 的边拿出来看，B 不可能再回到 A。无论先搜哪一块，A 的最晚完成都比 B 晚，因此倒序时先处理原图的源块。在反图上它没有路进入别的未处理块，就只会取出自己；去掉这块后，同样的理由继续成立。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位集合让一个机器字同时检查很多邻接位置。逐位与一下，有边而且没访问的位置才留下，这个操作只改变如何寻找下一批邻点。读边、枚举保留下来的位置和更新访问标记仍有开销，不能把局部的并行效果当成整个程序固定快多少倍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不一定，搜索结束后仍可能等着同一分量一起弹出。② 不更新，必须检查 inStack。③ 不是，还缺返回路线。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每个点有非负收益，有向边限制行走方向。可以从任一点出发，也可在任一点结束，允许重复走边和点，但每个点的收益只领取一次，求最大总收益。输入：n、m；n 个点权 ai；接着 m 行 u、v，表示 u→v。</a:t>
            </a:r>
          </a:p>
          <a:p>
            <a:pPr/>
            <a:r>
              <a:rPr lang="zh-CN" dirty="0"/>
              <a:t>输出一条合法行程能够领取的最大点权和。n≤10⁴，m≤10⁵，0≤ai≤1000。允许重复经过，是收齐 SCC 收益的前提。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两点双向可达，权值各为 1；把两点都访问一次，最大收益为 2，重复经过不再加分。把这一组输出和题目的计数对象对应起来，再进入后面的推导。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 1 能到 2，2 又回到 1，若写成“点的收益加后继答案”，两点会互相等待。强连通分量恰好把这种循环依赖收在一块里。本题允许反复走，块内各点都能收集到，非负收益也适合直接相加。把 SCC 合成一个收益点以后，块间不再有环，才能安排递推的先后。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图里一、二互达，它们的收益可以合成五。原图有环会让递推相互依赖，缩成 SCC 后若还有环，几块又能互相到达，说明之前根本不该分开。于是缩点得到有向无环图，可以安排先后顺序来算最大收益。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允许重复经过，才能在强连通块里依次拿完收益，再走到需要的出口；非负权也保证多拿不吃亏。离开以后不能回来，否则两个块本应互达并合并。从当前块出发的收益，等于本块加上一个最佳后继，或者就此结束；计算时先处理 C，再 B，最后 A，依次得到十、十四、十九。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 没有后继，拿自己的十就结束；B 接 C 得十四；A 选择十四而不是十，再加自身五得十九。请解释 A 为什么不能把两个后继答案都加上，那里会重复走向分开的路线。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scc.component[u] 是 u 所属块号；C 是块数，weight 初值为 0。代码原点从 0 编号。强连通内部可反复走，非负收益合成 weight；members 让后面能沿原图出边找跨块的后继。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外层按 c=0..C−1 递增；suffix 初值 0，表示可以停在本块。只看跨块出边；后继编号更小，best 已完成。同块边不再重复计收益，不同分支也不能全部相加。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best 初值为 0；answer 保存从任意块出发能拿到的最大值。本题允许任意起点，不是只求从编号 0 出发的答案。外层结束后输出 answer，总计只把原点和原边扫描常数次。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公式的 f 在代码里写成 best，members 记每个分量包含哪些原点，weight 是块内收益和。按 Tarjan 弹出编号从小到大计算，所有出边指向的后继都已算好，所以能直接读取。只取一个后继的最大值，不能把不同分支的收益都加上，因为一条路线不能同时走向两个不能互达的分支。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5+4+10=19。② 题目允许重复走，块内互达且权非负，能收齐后再离开。③ 不能，简单路径未必能把整个 SCC 都访问到。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 n 个只能取 0、1 的变量，以及 m 个“xi=a 或 xj=b”的条件。每条条件至少一侧成立，要找一组同时满足全部条件的取值，或判断无解。输入：n、m；接着 m 行 i、a、j、b，a、b 只取 0 或 1。</a:t>
            </a:r>
          </a:p>
          <a:p>
            <a:pPr/>
            <a:r>
              <a:rPr lang="zh-CN" dirty="0"/>
              <a:t>无解输出 IMPOSSIBLE；有解输出 POSSIBLE，下一行输出 n 个取值。1≤n、m≤10⁶。条件中的两个变量可以相同；任意合法赋值都可输出。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样例只要求 x1=1 或 x3=0。取 0、0、0 时右侧成立，所以是一组合法解。把这一组输出和题目的计数对象对应起来，再进入后面的推导。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 x=1 表示小林参加、y=1 表示小周参加，0 表示不参加。活动提出三个要求。至少一人参加；小林若参加，小周也得参加；两人不能同时参加。两个人可以试 4 种取值，看看哪一组同时符合。变量多了，全部枚举会指数增长；这些限制每条只涉及两个判断，可以利用它们之间的推导关系。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两个人可以完整试四种，零零违反至少一人，零一全部满足，一零违反小林来小周也来，一一又违反不能同时参加。变量增多后就不能这样枚举全部组合，但每条条件仍只约束两个判断。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一个变量只取零或一，一个文字则是对这个变量的具体判断，例如 x 等于零。给它两个互补点，可以把条件之间的强制推导画成箭头。我们要找的是让所有条件同时成立的一组取值，不能把“或”误读成两边都必须成立。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 A 写成“x=a”，把 B 写成“y=b”；¬A 就表示 A 不成立，即 x≠a。A 或 B 至少一个真。若 A 假，就必须让 B 真；若 B 假，就必须让 A 真。于是连 ¬A→B 与 ¬B→A；箭头只约束前件为真的情况，不强迫前件必须为真。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不要只记住画两条边，四种真假状态就能检查它们是否对应。两边都假时，否定的前件是真却推出假，违反蕴含；其余三行都满足。尤其第三行一真一假合法，所以不能画 A 直接推出 B 的边。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至少一个真，意味着左边假时右边必须真，右边假时左边必须真，两个方向各画一条蕴含。请用四种真假组合逐个核对，只有两边都假时失败。原条件允许一真一假，所以不能从左边真直接连到右边真。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强制 x 等于一会产生零文字到一文字的边，反过来强制零又产生反向边。两个互补文字同 SCC，选任何一边都会推出另一边为真，立刻矛盾。还要证明不同块时一定能选出解，后面的编号规则就是为了完成这个方向。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每对互补点已经分属不同 SCC，还得给每对选一侧为真。按 Tarjan 弹出顺序编号，跨块箭头从大号指向小号。让较小号一侧为真，等于先满足箭头后面较早确定的一侧。下面用一条蕴含边和它的逆否边，检查这个选择会不会让“真”推出“假”。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前提是每对互补点不同块，再选 Tarjan 编号较小的那个为真。若 A 为真并推出 B，逆否边同时给出非 B 推出非 A，配合大号指向小号，就得到页面的不等式链。中间严格小于来自选 A，两侧允许相等，最终说明 B 也被选为真，因此全部蕴含都成立。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输入编号从一开始，减一后才得到代码里的变量下标。每个变量再展开为两个文字点，分别代表取零和取一。请用 y 的内部下标一代进去，算出图上的二和三，别把内部变量号一直接当成图点号。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输入是 (xi=a) 或 (xj=b)，变量号从 1 开始；转成从 0 开始再建边。a=0 时 1−a=1，a=1 时 1−a=0，正好翻到互补取值。两条边分别是“左假推出右真”和“右假推出左真”。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求完 SCC 后检查全部 n 个变量；一旦矛盾，后面不用再构造答案。同块表示两边互相推出，无论取 0 还是 1 都会矛盾。检查完才能宣布有解，不能提前输出一部分取值。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component 按 Tarjan 弹出次序编号；比较方向与前面的证明一致。0 文字的块号较小，就取 0，否则取 1。写完可用原条件逐条回代，重点核对建边的否定方向和最后的比较号。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变量号先减一，再乘二映射两个取值；一减 a 正好把零和一翻转，表示原断言的否定。求完 SCC，对每个变量查冲突并把合法取值存入 values，全部查完再统一输出。不能刚算出第一个变量就开始输出答案，因为后面的变量还可能矛盾。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把小林和小周的三个条件代回去，选零、一后，三条或式都成立。这个核对能发现箭头反了或编号比较反了，不能只看到两点不同块就不查赋值。每条条件只加两条边，所以图的大小与输入保持线性。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(x=0)→(y=0)，(y=1)→(x=1)。② 不可以，x=1、y=1 也满足原条件。③ 无解，两边会互相推出矛盾。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给出连通无向图，可以选择起点 s 和终点 t。把任何一条 s 到 t 路径都必须经过的边称为必经边，求选择端点后最多能有多少条这样的边。输入：n、m；接着 m 行 x、y，表示无向边。</a:t>
            </a:r>
          </a:p>
          <a:p>
            <a:pPr/>
            <a:r>
              <a:rPr lang="zh-CN" dirty="0"/>
              <a:t>输出最大必经边数。没有自环、重边，原图连通。2≤n≤3×10⁵，n−1≤m≤3×10⁵。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1、2、3 缩成一块，4、5 是两个叶块；从 4 到 5 必经两条桥，输出 2。把这一组输出和题目的计数对象对应起来，再进入后面的推导。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任意路径都绕不开的边才适合放守卫，环上的非桥不符合，因为可以从另一侧绕过。缩边双以后，必经边都在桥树的唯一路径上。选两端让这条路径最长就是树直径，长度按边数计，不是原图最短路的直径。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每座城一名居民，每个人原本都要拜访其他所有人，方向不同分开计。封锁一城后不能进入、离开或途经它；对每座城，求会取消多少次访问。输入：n、m；接着 m 行 a、b，表示双向道路，原图连通且没有重边。</a:t>
            </a:r>
          </a:p>
          <a:p>
            <a:pPr/>
            <a:r>
              <a:rPr lang="zh-CN" dirty="0"/>
              <a:t>输出 n 行，第 u 行是封锁城市 u 后无法完成的有序访问次数。n≤10⁵，m≤5×10⁵。涉及被封锁城市本人的访问也要计入。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封锁 3，涉及它的访问有 8 次；其余形成大小 2、2 两组，跨组再取消 8 次，共 16。把这一组输出和题目的计数对象对应起来，再进入后面的推导。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每个人都要去拜访每个其他人，所以方向不同要分开计。封锁 u，涉及它的两倍其余人数次访问都取消，其余两端若在不同剩余分支，也无法完成。即使 u 不是割点，它本人也进不去出不来，因此答案不能简单设零；所有大小乘法要用长整型。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连通路网上给定被占城市集合 S，至少有两座。只能摧毁集合外一城及其所有道路，问有多少个可选城市，会让 S 中至少两城无法互通。输入 T 组数据：每组 n、m 和 m 条双向边，再给 q；每次输入 |S| 与升序的城市编号。</a:t>
            </a:r>
          </a:p>
          <a:p>
            <a:pPr/>
            <a:r>
              <a:rPr lang="zh-CN" dirty="0"/>
              <a:t>每个询问输出满足要求的集合外城市数。允许重边，原图连通。T≤10，n、q≤10⁵，m≤2×10⁵；每组 Σ|S|≤2×10⁵。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例如第一组的 S={2,3,4}：只有城 1 不在 S，又能拆开被占城市，所以该次答案为 1。把这一组输出和题目的计数对象对应起来，再进入后面的推导。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例如第一组的 S={2,3,4}：只有城 1 不在 S，又能拆开被占城市，所以该次答案为 1。把这一组输出和题目的计数对象对应起来，再进入后面的推导。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例如一条链为 1—2—3—4，S={1,4}。可以摧毁 2 或 3，都能把两座被占城市拆开。若还有一条只通向旁支的道路，毁掉旁支不会影响 1 到 4。所以只需研究把 S 连起来的最小结构，不用把整棵圆方树都算进来。集合内的点不允许摧毁，新增方点也不是城市；计数时这两类都要排除。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连接 S 的最小子树保留了它们之间必需的接口，里面集合外的圆点一旦破坏，就会拆开 S。方点不是城市，S 自己也不允许摧毁，因此只数圆点再减集合大小。按 DFS 序做环形相邻路径计数时，每条边经过两次，但节点还带端点项，别把节点路径和机械除二。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城市权值会修改。每次询问 s、t，要在所有不重复城市的 s 到 t 路线中，找能经过的城市的最小权值；同一条路线不要求经过全部候选城市。输入 n、m、q；n 个点权、m 条无向边和 q 次操作。</a:t>
            </a:r>
          </a:p>
          <a:p>
            <a:pPr/>
            <a:r>
              <a:rPr lang="zh-CN" dirty="0"/>
              <a:t>C a w：把 a 的权改为 w；A a b：查询并输出最小值。原图连通、无重边。n、m、q≤10⁵；1≤wi≤10⁹。允许 a=b，此时简单路径只含 a。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三角形中 2→1→3 可以经过权 1 的城市 1；把它改成 5 后，最小可经过权变为 2。把这一组输出和题目的计数对象对应起来，再进入后面的推导。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割点可能属于很多点双，若每个方点都存块内全部城市，改一个割点就要修改许多集合。把圆方树定根后，让方点只存孩子圆点；父圆点留给路径上别的位置来处理。这样每个原点只需修改自己的父方点。代价是要补一处：LCA 若是方点，别漏掉它没有保存的父圆点。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方点 B 只存两个孩子的权八和六，查询链上看不到父圆点 p。可原图同属一个点双，s 到 t 的简单路径可以经过 p，权一也应该参与最小值比较。所以 LCA 为方点时要补父圆点，而不必让每个方点都保存父点。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方点只存孩子圆点的权值，这样修改一个圆点时，只影响它唯一的父方点，避免改它所属的全部点双。路径查询若在方点处汇合，要补它的父圆点，因为这个城市仍属于该块，却没有放进孩子集合。同权值在 multiset 里可以重复，删旧值只删一份；起终点相同时只看该点本身。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部分间谍愿意被收买。控制 A 后能取得 A 掌握的证据，进而控制它所揭发的 B；关系可以继续传播。判断能否控制所有人，并在可行时求最低费用。输入 n、可收买人数 p、p 组编号及价格、关系数 r 和 r 条 A→B。</a:t>
            </a:r>
          </a:p>
          <a:p>
            <a:pPr/>
            <a:r>
              <a:rPr lang="zh-CN" dirty="0"/>
              <a:t>可行输出 YES 与最低费；否则输出 NO 与不能控制者中的最小编号。n≤3000，p≤n，r≤8000，每名可收买者的价格不超过 20000。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1、2 都没有其他人能控制，必须分别花 10、100；二者都能控制 3，总费用为 110。把这一组输出和题目的计数对象对应起来，再进入后面的推导。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能不能控制全部人，与最低花费是两步。把所有可收买者作为出发点，如果还有到不了的人，输出其中最小编号；全部能到才继续算钱。缩点图的每个源块都得自己主动买人，挑块内最低价又足够控制全块，并沿边覆盖其余块。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 N 头牛，A 喜欢 B 记为 A→B，喜欢关系可以传递。问多少头牛能被所有其他牛喜欢，也就是每头牛都能沿关系到达它。输入：N、M；接着 M 行 A、B，表示 A 喜欢 B。</a:t>
            </a:r>
          </a:p>
          <a:p>
            <a:pPr/>
            <a:r>
              <a:rPr lang="zh-CN" dirty="0"/>
              <a:t>输出被所有牛喜欢的牛的数量。1≤N≤10⁴，1≤M≤5×10⁴。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1、2 互相喜欢，二者又都能到达 3；3 无法返回它们，所以只有 3 被全部牛喜欢，答案 1。把这一组输出和题目的计数对象对应起来，再进入后面的推导。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喜欢边的方向是喜欢者指向被喜欢者，所有牛喜欢某点就是所有点都能到它。两个汇块互相到不了，谁都无法成为全体共同到达的地方。若汇块唯一，每个块沿边最终只能停在它，所以答案是这个汇块的大小。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 i 枚炸弹位于 xi，半径为 ri，能直接引爆满足 |xj−xi|≤ri 的炸弹，并继续连锁触发。令 cnti 为引爆 i 后最终爆炸总数，包含 i 自己。输入：n；接着 n 行 xi、ri，xi 严格递增。</a:t>
            </a:r>
          </a:p>
          <a:p>
            <a:pPr/>
            <a:r>
              <a:rPr lang="zh-CN" dirty="0"/>
              <a:t>输出 Σ(i×cnti) 对 10⁹+7 取模的结果，并非直接输出每个 cnti。n≤5×10⁵，|xi|≤10¹⁸，0≤ri≤2×10¹⁸；端点计算用 64 位。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各自最终爆炸数为 1、3、3、4，加权得到 1+6+9+16=32。把这一组输出和题目的计数对象对应起来，再进入后面的推导。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枚炸弹的直接范围都包含自己。引爆范围内另一枚时，它的新范围与已有范围至少在这枚炸弹处相接。相接的连续区间合起来仍然连续。一直扩张到稳定后，最左与最右编号之间不会凭空漏掉一枚。所以传播最左、最右就足以计数；要加快大量区间连边，还可以借助线段树。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位置已经排好，每枚炸弹的直接范围可以二分找出，直接给区间每个点连边却可能太多。线段树用少量结点表示一段，强连通缩点后再传播最左最右原炸弹位置。新范围总与已到达范围相接，因此可达集合连续，最后按题目要求加权求和并取模。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每场从 A、B、C 选车。地图 a、b、c 禁用对应大写车，x 不禁车；还给出“第 i 场用 hi，则第 j 场必须用 hj”的规则，找出全部场次的合法用车方案。输入 n、d，长度 n 且含 d 个 x 的地图串 S；再给 m 条 i、hi、j、hj。</a:t>
            </a:r>
          </a:p>
          <a:p>
            <a:pPr/>
            <a:r>
              <a:rPr lang="zh-CN" dirty="0"/>
              <a:t>输出任意合法大写赛车串；不存在方案时输出 −1。n≤5×10⁴，d≤8，m≤10⁵。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地图 xcc 下，第 2、3 场禁用 C。选 ABA 时，首场用 A，第二场也按规则用了 B。把这一组输出和题目的计数对象对应起来，再进入后面的推导。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 x 位置三种车都能用。若最后用了 A，它会被“禁 B”分支保留；用了 B，会被“禁 A”保留。若用了 C，两种分支都允许它。因此只试禁 A、禁 B，仍会覆盖任何合法赛车方案，最多 2ᵈ 种组合。每个分支固定后就只剩二选一，再按蕴含规则求 2-SAT。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未知地图 x 原本允许三种车，只枚举禁 A 或禁 B 后，允许集合分别是 B、C 和 A、C，仍覆盖所有实际用车方案。固定这些分支，每场就只剩两种选择，可以交给 2-SAT。规则前件不可选就永不触发，后件不可选则必须把前件禁掉，别把这两种情况混成同一种删边。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人中恰有一名逃犯，各人等概率。查证普通人，他会告诉你所认识的人中谁是逃犯、谁是普通人；直接查到逃犯就失败。怎样安排，才能最大概率安全查明身份？输入：N、M；接着 M 行 x、y，表示 x 认识 y，关系未必双向。</a:t>
            </a:r>
          </a:p>
          <a:p>
            <a:pPr/>
            <a:r>
              <a:rPr lang="zh-CN" dirty="0"/>
              <a:t>输出最大成功概率，保留小数点后 6 位。1≤N≤10⁵，0≤M≤3×10⁵；最后仅剩一名嫌疑人时，可以推断而不再询问。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问 1，若他是普通人即可查明 2、3、4、5；只有他是逃犯的 1/5 情况失败，成功概率 0.8。把这一组输出和题目的计数对象对应起来，再进入后面的推导。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逃犯等概率藏在一个人中，直接询问他就失败。通常每个源 SCC 都要挑一人冒险；若某个单点源可以留到最后靠排除认出，就少冒一次险。判断它每个后继是否还有别的入边前要先去重，否则同一来源的两条边会被误当成两个来源。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原图满足：若 x、y 都能到 z，则 x 能到 y 或 y 能到 x。每次临时加 k 条有向边后，统计能出现在至少一种 s 到 t 行程中的不同城市数；行程允许重复城市。输入 n、m、q、k；m 条原边；每个询问给 s、t 和 k 对临时边端点。</a:t>
            </a:r>
          </a:p>
          <a:p>
            <a:pPr/>
            <a:r>
              <a:rPr lang="zh-CN" dirty="0"/>
              <a:t>每问输出可能经过的城市并集大小；s 不能到 t 则输出 0。n、q≤3×10⁵，m≤6×10⁵，0≤k≤2；临时边可违反原特性，且只对本次有效。</a:t>
            </a: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 1 问可能经过 {1,2,4,5}，答案 4；第 4 问从 3 到不了 4，输出 0。把这一组输出和题目的计数对象对应起来，再进入后面的推导。</a:t>
            </a: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例如原有 s→a、s→b、s→t，本次临时增加 a→t、b→t。s→a→t 可以经过 a，s→b→t 可以经过 b。可能经过的城市并集是 {s,a,b,t}，共 4 个。但任何一条行程都没法同时经过 a、b。本题统计这些可行行程的城市并集，所以答案是 4；临时边也允许打破原图的特殊性质。</a:t>
            </a: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原图的每个非根城市只由 s 到达，符合题目对共同祖先可比较的限制。加上两条临时边后，能分别走 s、a、t 与 s、b、t，候选城市有四个。a、b 之间不能互达，所以单条行程只能取一侧，恰好说明题目统计的是所有可行行程的城市并集。</a:t>
            </a: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庆典数的是所有可行行程可能经过的城市并集，未必能由一条行程把这些城市全部走遍。原图的特殊可达关系允许缩点后表示成祖先森林，每次临时边只牵涉最多六个关键端点。对可用链段取并集，按分量原点数求和；这次加的边下一次不能继续留着。</a:t>
            </a: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删边时，只要能绕回父亲就够，等号不算桥。删点时必须绕过父亲本人，所以非根割点把等号也算进去，根仍单看树孩子数。有向 SCC 的等号表示一批未归属点可以一起取出，更新时还要确认对方在栈里。</a:t>
            </a:r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边双保留桥的骨架，点双保留公共割点的接口，强连通缩点则去掉有向环。请用目标解释该选哪种结构，而不是只看见 low 就套同一条件。回看平行边、DFS 根、已出栈邻点和互补文字，页面下方的四条判断都要能在小图里说明原因。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cover-title Placeholder"/>
          <p:cNvSpPr>
            <a:spLocks noGrp="1"/>
          </p:cNvSpPr>
          <p:nvPr>
            <p:ph type="title"/>
          </p:nvPr>
        </p:nvSpPr>
        <p:spPr>
          <a:xfrm>
            <a:off x="990600" y="2228850"/>
            <a:ext cx="10210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ver-subtitle Placeholder"/>
          <p:cNvSpPr>
            <a:spLocks noGrp="1"/>
          </p:cNvSpPr>
          <p:nvPr>
            <p:ph type="body" idx="2"/>
          </p:nvPr>
        </p:nvSpPr>
        <p:spPr>
          <a:xfrm>
            <a:off x="1028700" y="4114800"/>
            <a:ext cx="101346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700"/>
            </a:lvl1pPr>
          </a:lstStyle>
          <a:p>
            <a:pPr algn="l" marL="0" indent="0">
              <a:lnSpc>
                <a:spcPts val="3750"/>
              </a:lnSpc>
              <a:buNone/>
            </a:pPr>
            <a:r>
              <a:rPr lang="zh-CN" sz="27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3937593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教学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page-title Placeholder"/>
          <p:cNvSpPr>
            <a:spLocks noGrp="1"/>
          </p:cNvSpPr>
          <p:nvPr>
            <p:ph type="title"/>
          </p:nvPr>
        </p:nvSpPr>
        <p:spPr>
          <a:xfrm>
            <a:off x="838200" y="1438275"/>
            <a:ext cx="105156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00"/>
            </a:lvl1pPr>
          </a:lstStyle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2965922784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编程教学星空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stage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2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1.xml"/>
</Relationships>
</file>

<file path=ppt/slides/_rels/slide6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2.xml"/>
</Relationships>
</file>

<file path=ppt/slides/_rels/slide6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3.xml"/>
</Relationships>
</file>

<file path=ppt/slides/_rels/slide6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4.xml"/>
</Relationships>
</file>

<file path=ppt/slides/_rels/slide6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5.xml"/>
</Relationships>
</file>

<file path=ppt/slides/_rels/slide6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6.xml"/>
</Relationships>
</file>

<file path=ppt/slides/_rels/slide6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7.xml"/>
</Relationships>
</file>

<file path=ppt/slides/_rels/slide6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8.xml"/>
</Relationships>
</file>

<file path=ppt/slides/_rels/slide6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9.xml"/>
</Relationships>
</file>

<file path=ppt/slides/_rels/slide7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0.xml"/>
</Relationships>
</file>

<file path=ppt/slides/_rels/slide7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1.xml"/>
</Relationships>
</file>

<file path=ppt/slides/_rels/slide7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2.xml"/>
</Relationships>
</file>

<file path=ppt/slides/_rels/slide7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3.xml"/>
</Relationships>
</file>

<file path=ppt/slides/_rels/slide7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4.xml"/>
</Relationships>
</file>

<file path=ppt/slides/_rels/slide7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5.xml"/>
</Relationships>
</file>

<file path=ppt/slides/_rels/slide7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6.xml"/>
</Relationships>
</file>

<file path=ppt/slides/_rels/slide7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7.xml"/>
</Relationships>
</file>

<file path=ppt/slides/_rels/slide7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8.xml"/>
</Relationships>
</file>

<file path=ppt/slides/_rels/slide7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9.xml"/>
</Relationships>
</file>

<file path=ppt/slides/_rels/slide8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0.xml"/>
</Relationships>
</file>

<file path=ppt/slides/_rels/slide8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1.xml"/>
</Relationships>
</file>

<file path=ppt/slides/_rels/slide8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2.xml"/>
</Relationships>
</file>

<file path=ppt/slides/_rels/slide8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3.xml"/>
</Relationships>
</file>

<file path=ppt/slides/_rels/slide8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4.xml"/>
</Relationships>
</file>

<file path=ppt/slides/_rels/slide8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5.xml"/>
</Relationships>
</file>

<file path=ppt/slides/_rels/slide8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6.xml"/>
</Relationships>
</file>

<file path=ppt/slides/_rels/slide8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7.xml"/>
</Relationships>
</file>

<file path=ppt/slides/_rels/slide8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8.xml"/>
</Relationships>
</file>

<file path=ppt/slides/_rels/slide8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9.xml"/>
</Relationships>
</file>

<file path=ppt/slides/_rels/slide9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0.xml"/>
</Relationships>
</file>

<file path=ppt/slides/_rels/slide9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1.xml"/>
</Relationships>
</file>

<file path=ppt/slides/_rels/slide9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2.xml"/>
</Relationships>
</file>

<file path=ppt/slides/_rels/slide9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3.xml"/>
</Relationships>
</file>

<file path=ppt/slides/_rels/slide9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4.xml"/>
</Relationships>
</file>

<file path=ppt/slides/_rels/slide9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5.xml"/>
</Relationships>
</file>

<file path=ppt/slides/_rels/slide9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6.xml"/>
</Relationships>
</file>

<file path=ppt/slides/_rels/slide9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7.xml"/>
</Relationships>
</file>

<file path=ppt/slides/_rels/slide9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8.xml"/>
</Relationships>
</file>

<file path=ppt/slides/_rels/slide9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9.xml"/>
</Relationships>
</file>

<file path=ppt/slides/_rels/slide10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0.xml"/>
</Relationships>
</file>

<file path=ppt/slides/_rels/slide10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1.xml"/>
</Relationships>
</file>

<file path=ppt/slides/_rels/slide10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2.xml"/>
</Relationships>
</file>

<file path=ppt/slides/_rels/slide10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3.xml"/>
</Relationships>
</file>

<file path=ppt/slides/_rels/slide10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4.xml"/>
</Relationships>
</file>

<file path=ppt/slides/_rels/slide10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5.xml"/>
</Relationships>
</file>

<file path=ppt/slides/_rels/slide10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6.xml"/>
</Relationships>
</file>

<file path=ppt/slides/_rels/slide10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7.xml"/>
</Relationships>
</file>

<file path=ppt/slides/_rels/slide10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8.xml"/>
</Relationships>
</file>

<file path=ppt/slides/_rels/slide10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9.xml"/>
</Relationships>
</file>

<file path=ppt/slides/_rels/slide11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0.xml"/>
</Relationships>
</file>

<file path=ppt/slides/_rels/slide11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1.xml"/>
</Relationships>
</file>

<file path=ppt/slides/_rels/slide11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2.xml"/>
</Relationships>
</file>

<file path=ppt/slides/_rels/slide11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3.xml"/>
</Relationships>
</file>

<file path=ppt/slides/_rels/slide11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4.xml"/>
</Relationships>
</file>

<file path=ppt/slides/_rels/slide11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5.xml"/>
</Relationships>
</file>

<file path=ppt/slides/_rels/slide11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6.xml"/>
</Relationships>
</file>

<file path=ppt/slides/_rels/slide11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7.xml"/>
</Relationships>
</file>

<file path=ppt/slides/_rels/slide11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8.xml"/>
</Relationships>
</file>

<file path=ppt/slides/_rels/slide11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9.xml"/>
</Relationships>
</file>

<file path=ppt/slides/_rels/slide12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0.xml"/>
</Relationships>
</file>

<file path=ppt/slides/_rels/slide12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1.xml"/>
</Relationships>
</file>

<file path=ppt/slides/_rels/slide12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2.xml"/>
</Relationships>
</file>

<file path=ppt/slides/_rels/slide12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3.xml"/>
</Relationships>
</file>

<file path=ppt/slides/_rels/slide12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4.xml"/>
</Relationships>
</file>

<file path=ppt/slides/_rels/slide12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5.xml"/>
</Relationships>
</file>

<file path=ppt/slides/_rels/slide12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6.xml"/>
</Relationships>
</file>

<file path=ppt/slides/_rels/slide12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7.xml"/>
</Relationships>
</file>

<file path=ppt/slides/_rels/slide12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8.xml"/>
</Relationships>
</file>

<file path=ppt/slides/_rels/slide12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9.xml"/>
</Relationships>
</file>

<file path=ppt/slides/_rels/slide13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0.xml"/>
</Relationships>
</file>

<file path=ppt/slides/_rels/slide13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1.xml"/>
</Relationships>
</file>

<file path=ppt/slides/_rels/slide13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2.xml"/>
</Relationships>
</file>

<file path=ppt/slides/_rels/slide13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3.xml"/>
</Relationships>
</file>

<file path=ppt/slides/_rels/slide13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4.xml"/>
</Relationships>
</file>

<file path=ppt/slides/_rels/slide13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5.xml"/>
</Relationships>
</file>

<file path=ppt/slides/_rels/slide13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6.xml"/>
</Relationships>
</file>

<file path=ppt/slides/_rels/slide13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7.xml"/>
</Relationships>
</file>

<file path=ppt/slides/_rels/slide13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8.xml"/>
</Relationships>
</file>

<file path=ppt/slides/_rels/slide13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9.xml"/>
</Relationships>
</file>

<file path=ppt/slides/_rels/slide14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0.xml"/>
</Relationships>
</file>

<file path=ppt/slides/_rels/slide14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1.xml"/>
</Relationships>
</file>

<file path=ppt/slides/_rels/slide14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2.xml"/>
</Relationships>
</file>

<file path=ppt/slides/_rels/slide14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3.xml"/>
</Relationships>
</file>

<file path=ppt/slides/_rels/slide14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4.xml"/>
</Relationships>
</file>

<file path=ppt/slides/_rels/slide14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5.xml"/>
</Relationships>
</file>

<file path=ppt/slides/_rels/slide14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6.xml"/>
</Relationships>
</file>

<file path=ppt/slides/_rels/slide14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7.xml"/>
</Relationships>
</file>

<file path=ppt/slides/_rels/slide14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8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连通性问题</a:t>
            </a:r>
          </a:p>
        </p:txBody>
      </p:sp>
      <p:sp>
        <p:nvSpPr>
          <p:cNvPr id="6" name="cover-title Placeholder Carrier"/>
          <p:cNvSpPr/>
          <p:nvPr/>
        </p:nvSpPr>
        <p:spPr>
          <a:xfrm>
            <a:off x="971550" y="2329815"/>
            <a:ext cx="10477500" cy="933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48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连通性问题</a:t>
            </a:r>
          </a:p>
        </p:txBody>
      </p:sp>
      <p:sp>
        <p:nvSpPr>
          <p:cNvPr id="7" name="cover-subtitle Placeholder Carrier"/>
          <p:cNvSpPr/>
          <p:nvPr>
            <p:ph type="body" idx="2"/>
          </p:nvPr>
        </p:nvSpPr>
        <p:spPr>
          <a:xfrm>
            <a:off x="1009650" y="3905250"/>
            <a:ext cx="10477500" cy="1762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一条路封了，还能绕过去吗？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一个路口封了，又会怎样？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09650" y="5381625"/>
            <a:ext cx="10477500" cy="762000"/>
            <a:chOff x="1009650" y="5381625"/>
            <a:chExt cx="10477500" cy="762000"/>
          </a:xfrm>
        </p:grpSpPr>
        <p:sp>
          <p:nvSpPr>
            <p:cNvPr id="8" name="body-chapter-path"/>
            <p:cNvSpPr/>
            <p:nvPr/>
          </p:nvSpPr>
          <p:spPr>
            <a:xfrm>
              <a:off x="1009650" y="5381625"/>
              <a:ext cx="104775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从道路的绕行关系出发，学习桥、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割点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、强连通分量与 2-SAT。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连通性问题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本章要弄清：道路坏在哪儿，会让网络断开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校园地图上有两栋楼之间的直路，也有经过别处的绕路。修一段路时，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能绕行就还能到。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1135077"/>
            <a:chOff x="979425" y="3381327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如果关的是整个路口，所有接到它的路也都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走，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原来能绕过一条边的路线未必还可用。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地图若是单行道，即使去得了，还得另查回不回得来。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我们会分别研究删边、删点和有向可达，再把复杂的图换成树或 DAG 来解题。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连通性问题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修一条路，和关闭整个路口有何不同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131856" y="2372392"/>
            <a:ext cx="2582894" cy="2640044"/>
            <a:chOff x="1131856" y="2372392"/>
            <a:chExt cx="2582894" cy="2640044"/>
          </a:xfrm>
        </p:grpSpPr>
        <p:sp>
          <p:nvSpPr>
            <p:cNvPr id="7" name="Line 7"/>
            <p:cNvSpPr/>
            <p:nvPr/>
          </p:nvSpPr>
          <p:spPr>
            <a:xfrm>
              <a:off x="1638300" y="3076575"/>
              <a:ext cx="1714500" cy="9525"/>
            </a:xfrm>
            <a:custGeom>
              <a:avLst/>
              <a:gdLst/>
              <a:ahLst/>
              <a:cxnLst/>
              <a:rect l="l" t="t" r="r" b="b"/>
              <a:pathLst>
                <a:path w="1714500" h="9525">
                  <a:moveTo>
                    <a:pt x="0" y="0"/>
                  </a:moveTo>
                  <a:lnTo>
                    <a:pt x="1714500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1276350" y="2847975"/>
              <a:ext cx="457200" cy="4572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9" name="Ellipse 9"/>
            <p:cNvSpPr/>
            <p:nvPr/>
          </p:nvSpPr>
          <p:spPr>
            <a:xfrm>
              <a:off x="3257550" y="2847975"/>
              <a:ext cx="457200" cy="4572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0" name="TextBox 10"/>
            <p:cNvSpPr/>
            <p:nvPr/>
          </p:nvSpPr>
          <p:spPr>
            <a:xfrm>
              <a:off x="1131856" y="2372392"/>
              <a:ext cx="141972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删一条边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131856" y="3743992"/>
              <a:ext cx="2257425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删一条边，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连通块变多，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它就是桥。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714875" y="2372392"/>
            <a:ext cx="2762250" cy="2640044"/>
            <a:chOff x="4714875" y="2372392"/>
            <a:chExt cx="2762250" cy="2640044"/>
          </a:xfrm>
        </p:grpSpPr>
        <p:sp>
          <p:nvSpPr>
            <p:cNvPr id="13" name="Line 13"/>
            <p:cNvSpPr/>
            <p:nvPr/>
          </p:nvSpPr>
          <p:spPr>
            <a:xfrm>
              <a:off x="5057775" y="3076575"/>
              <a:ext cx="2076450" cy="9525"/>
            </a:xfrm>
            <a:custGeom>
              <a:avLst/>
              <a:gdLst/>
              <a:ahLst/>
              <a:cxnLst/>
              <a:rect l="l" t="t" r="r" b="b"/>
              <a:pathLst>
                <a:path w="2076450" h="9525">
                  <a:moveTo>
                    <a:pt x="0" y="0"/>
                  </a:moveTo>
                  <a:lnTo>
                    <a:pt x="207645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4714875" y="2857500"/>
              <a:ext cx="438150" cy="4381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5848350" y="2828925"/>
              <a:ext cx="495300" cy="49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038975" y="2857500"/>
              <a:ext cx="438150" cy="4381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7" name="TextBox 17"/>
            <p:cNvSpPr/>
            <p:nvPr/>
          </p:nvSpPr>
          <p:spPr>
            <a:xfrm>
              <a:off x="4732306" y="2372392"/>
              <a:ext cx="2341636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删一个点及其边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4732306" y="3743992"/>
              <a:ext cx="2257425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删去点和邻边，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连通块变多，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它就是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割点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332756" y="2372392"/>
            <a:ext cx="2468594" cy="2640044"/>
            <a:chOff x="8332756" y="2372392"/>
            <a:chExt cx="2468594" cy="2640044"/>
          </a:xfrm>
        </p:grpSpPr>
        <p:sp>
          <p:nvSpPr>
            <p:cNvPr id="20" name="Line 20"/>
            <p:cNvSpPr/>
            <p:nvPr/>
          </p:nvSpPr>
          <p:spPr>
            <a:xfrm>
              <a:off x="8724900" y="2952750"/>
              <a:ext cx="207645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21" name="Line 21"/>
            <p:cNvSpPr/>
            <p:nvPr/>
          </p:nvSpPr>
          <p:spPr>
            <a:xfrm flipH="1">
              <a:off x="8724900" y="3228975"/>
              <a:ext cx="207645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22" name="TextBox 22"/>
            <p:cNvSpPr/>
            <p:nvPr/>
          </p:nvSpPr>
          <p:spPr>
            <a:xfrm>
              <a:off x="8332756" y="2372392"/>
              <a:ext cx="17270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沿有向边走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8332756" y="3743992"/>
              <a:ext cx="2257425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组内任意两点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都能去也能回，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才叫强连通。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93756" y="5544217"/>
            <a:ext cx="10477500" cy="437483"/>
            <a:chOff x="1093756" y="5544217"/>
            <a:chExt cx="10477500" cy="437483"/>
          </a:xfrm>
        </p:grpSpPr>
        <p:sp>
          <p:nvSpPr>
            <p:cNvPr id="25" name="body-distinguish-task"/>
            <p:cNvSpPr/>
            <p:nvPr/>
          </p:nvSpPr>
          <p:spPr>
            <a:xfrm>
              <a:off x="1093756" y="5544217"/>
              <a:ext cx="10477500" cy="437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要比较删除前后的连通块数；原图本来就断成几块，也可以继续研究。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12-1 切断线路：题目与输入输出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座城市原本可以沿铁路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互相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到达。找出所有关键铁路：只切断其中一条，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就会让某些城市无法互通。也就是要输出无向图中的所有桥。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输入：n、m；接着 m 行 a、b，表示一条双向铁路。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输出每条桥的两端 a&lt;b；所有数对按 a 升序，再按 b 升序输出。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1≤n≤150，1≤m≤5000；原题保证没有重边。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12-1 切断线路：原题样例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2110550"/>
            <a:chOff x="980313" y="2647950"/>
            <a:chExt cx="5249037" cy="21105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6 6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5 6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681800"/>
            <a:chOff x="6657213" y="2647950"/>
            <a:chExt cx="4487037" cy="681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5 6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2、3、4、5 在一个环上；1—2 与 5—6 各只有一个出口，所以输出这两条。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12-1 切断线路：哪里还有绕路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248567"/>
            <a:ext cx="10477500" cy="830294"/>
            <a:chOff x="1017556" y="2248567"/>
            <a:chExt cx="10477500" cy="830294"/>
          </a:xfrm>
        </p:grpSpPr>
        <p:sp>
          <p:nvSpPr>
            <p:cNvPr id="7" name="body-bridge-task"/>
            <p:cNvSpPr/>
            <p:nvPr/>
          </p:nvSpPr>
          <p:spPr>
            <a:xfrm>
              <a:off x="1017556" y="2248567"/>
              <a:ext cx="10477500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例如：边为 1—2、2—3、3—1、3—4。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从点 1 开始，按 1、2、3、4 的顺序做深度优先搜索（DFS）。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66850" y="3067717"/>
            <a:ext cx="4908042" cy="2582894"/>
            <a:chOff x="1466850" y="3067717"/>
            <a:chExt cx="4908042" cy="2582894"/>
          </a:xfrm>
        </p:grpSpPr>
        <p:sp>
          <p:nvSpPr>
            <p:cNvPr id="9" name="Line 9"/>
            <p:cNvSpPr/>
            <p:nvPr/>
          </p:nvSpPr>
          <p:spPr>
            <a:xfrm>
              <a:off x="1800225" y="3705225"/>
              <a:ext cx="1333500" cy="1047750"/>
            </a:xfrm>
            <a:custGeom>
              <a:avLst/>
              <a:gdLst/>
              <a:ahLst/>
              <a:cxnLst/>
              <a:rect l="l" t="t" r="r" b="b"/>
              <a:pathLst>
                <a:path w="1333500" h="1047750">
                  <a:moveTo>
                    <a:pt x="0" y="0"/>
                  </a:moveTo>
                  <a:lnTo>
                    <a:pt x="1333500" y="104775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495675" y="3705225"/>
              <a:ext cx="1200150" cy="1047750"/>
            </a:xfrm>
            <a:custGeom>
              <a:avLst/>
              <a:gdLst/>
              <a:ahLst/>
              <a:cxnLst/>
              <a:rect l="l" t="t" r="r" b="b"/>
              <a:pathLst>
                <a:path w="1200150" h="1047750">
                  <a:moveTo>
                    <a:pt x="0" y="1047750"/>
                  </a:moveTo>
                  <a:lnTo>
                    <a:pt x="1200150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1952625" y="3533775"/>
              <a:ext cx="2657475" cy="9525"/>
            </a:xfrm>
            <a:custGeom>
              <a:avLst/>
              <a:gdLst/>
              <a:ahLst/>
              <a:cxnLst/>
              <a:rect l="l" t="t" r="r" b="b"/>
              <a:pathLst>
                <a:path w="2657475" h="9525">
                  <a:moveTo>
                    <a:pt x="0" y="0"/>
                  </a:moveTo>
                  <a:lnTo>
                    <a:pt x="2657475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5105400" y="3533775"/>
              <a:ext cx="676275" cy="9525"/>
            </a:xfrm>
            <a:custGeom>
              <a:avLst/>
              <a:gdLst/>
              <a:ahLst/>
              <a:cxnLst/>
              <a:rect l="l" t="t" r="r" b="b"/>
              <a:pathLst>
                <a:path w="676275" h="9525">
                  <a:moveTo>
                    <a:pt x="0" y="0"/>
                  </a:moveTo>
                  <a:lnTo>
                    <a:pt x="676275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1466850" y="3286125"/>
              <a:ext cx="495300" cy="4953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3076575" y="4686300"/>
              <a:ext cx="495300" cy="4953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4610100" y="3286125"/>
              <a:ext cx="495300" cy="4953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5829300" y="3333750"/>
              <a:ext cx="400050" cy="4000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7" name="TextBox 17"/>
            <p:cNvSpPr/>
            <p:nvPr/>
          </p:nvSpPr>
          <p:spPr>
            <a:xfrm>
              <a:off x="1621917" y="33915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3231642" y="47917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4765167" y="33915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5936742" y="33915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2579656" y="3067717"/>
              <a:ext cx="144336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非树边31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2084356" y="5220367"/>
              <a:ext cx="222344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蓝色：DFS树边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732556" y="3277267"/>
            <a:ext cx="4554569" cy="2464032"/>
            <a:chOff x="6732556" y="3277267"/>
            <a:chExt cx="4554569" cy="2464032"/>
          </a:xfrm>
        </p:grpSpPr>
        <p:grpSp>
          <p:nvGrpSpPr>
            <p:cNvPr id="42" name="Group 42"/>
            <p:cNvGrpSpPr/>
            <p:nvPr/>
          </p:nvGrpSpPr>
          <p:grpSpPr>
            <a:xfrm>
              <a:off x="6721381" y="3277267"/>
              <a:ext cx="4565744" cy="2477996"/>
              <a:chOff x="6721381" y="3277267"/>
              <a:chExt cx="4565744" cy="2477996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6732556" y="3277267"/>
                <a:ext cx="4554569" cy="2464032"/>
              </a:xfrm>
              <a:custGeom>
                <a:avLst/>
                <a:gdLst/>
                <a:ahLst/>
                <a:cxnLst/>
                <a:rect l="l" t="t" r="r" b="b"/>
                <a:pathLst>
                  <a:path w="4554569" h="2464032">
                    <a:moveTo>
                      <a:pt x="0" y="0"/>
                    </a:moveTo>
                    <a:lnTo>
                      <a:pt x="4554569" y="0"/>
                    </a:lnTo>
                    <a:lnTo>
                      <a:pt x="4554569" y="2464032"/>
                    </a:lnTo>
                    <a:lnTo>
                      <a:pt x="0" y="2464032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6732556" y="3277267"/>
                <a:ext cx="4554569" cy="24640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第一次到达新点，用到的边就是树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边。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点 3 遇到已经访问的祖先 1，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这条返祖边让我们绕过 1—2、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2—3。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3—4 没有替代路线，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唯一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的桥。</a:t>
                </a:r>
              </a:p>
            </p:txBody>
          </p:sp>
        </p:grpSp>
      </p:grpSp>
    </p:spTree>
  </p:cSld>
  <p:clrMapOvr>
    <a:masterClrMapping/>
  </p:clrMapOvr>
  <p:transition p14:dur="400">
    <p:fade/>
  </p:transition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12-1 切断线路：每条边都删一次，工作太多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最直接的办法，是删一条边就重新 DFS，检查图是否断开，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然后把这条边恢复。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 条边就要搜索 m 次，总计 O(m(n+m))。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同一个环会反复检查，可它已经告诉我们：环上的树边都还有绕路。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53618"/>
            <a:chOff x="979932" y="5095875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只做一遍 DFS，把每个孩子子树能绕到哪里一起记下来？这就需要 dfn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 low。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记住访问顺序，再找子树的绕行出口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315242"/>
            <a:ext cx="10477500" cy="759882"/>
            <a:chOff x="1017556" y="2315242"/>
            <a:chExt cx="10477500" cy="759882"/>
          </a:xfrm>
        </p:grpSpPr>
        <p:sp>
          <p:nvSpPr>
            <p:cNvPr id="7" name="body-discovery-order"/>
            <p:cNvSpPr/>
            <p:nvPr/>
          </p:nvSpPr>
          <p:spPr>
            <a:xfrm>
              <a:off x="1017556" y="2315242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dfn[u] 是首次访问的次序，不是顶点编号；进入时设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dfn[u]=low[u]=++timer。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36606" y="3143917"/>
            <a:ext cx="10477500" cy="877919"/>
            <a:chOff x="1036606" y="3143917"/>
            <a:chExt cx="10477500" cy="877919"/>
          </a:xfrm>
        </p:grpSpPr>
        <p:sp>
          <p:nvSpPr>
            <p:cNvPr id="9" name="body-low-definition"/>
            <p:cNvSpPr/>
            <p:nvPr/>
          </p:nvSpPr>
          <p:spPr>
            <a:xfrm>
              <a:off x="1036606" y="3143917"/>
              <a:ext cx="10477500" cy="8779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low[u] 从 dfn[u] 开始：在 u 的 DFS 子树内向下走，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再至多走一条非父边，看看能触及多早的访问次序。</a:t>
              </a:r>
            </a:p>
          </p:txBody>
        </p:sp>
      </p:grpSp>
      <p:sp>
        <p:nvSpPr>
          <p:cNvPr id="13" name="textbox-low-update"/>
          <p:cNvSpPr/>
          <p:nvPr/>
        </p:nvSpPr>
        <p:spPr>
          <a:xfrm>
            <a:off x="1047750" y="4219575"/>
            <a:ext cx="10477500" cy="1285875"/>
          </a:xfrm>
          <a:prstGeom prst="roundRect">
            <a:avLst>
              <a:gd name="adj" fmla="val 888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孩子 v 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全部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搜完，回传：low[u]=min(low[u],low[v])。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遇到已访问邻点 v，比较：low[u]=min(low[u],dfn[v])。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055656" y="5687092"/>
            <a:ext cx="10477500" cy="430244"/>
            <a:chOff x="1055656" y="5687092"/>
            <a:chExt cx="10477500" cy="430244"/>
          </a:xfrm>
        </p:grpSpPr>
        <p:sp>
          <p:nvSpPr>
            <p:cNvPr id="14" name="body-low-parent-warning"/>
            <p:cNvSpPr/>
            <p:nvPr/>
          </p:nvSpPr>
          <p:spPr>
            <a:xfrm>
              <a:off x="1055656" y="56870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要跳过发现 u 的那条父边；沿原路退回去，不算找到了替代路线。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1047750" y="40957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桥：孩子这一侧，能不能绕回父亲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371600" y="2438400"/>
            <a:ext cx="2876550" cy="3717036"/>
            <a:chOff x="1371600" y="2438400"/>
            <a:chExt cx="2876550" cy="3717036"/>
          </a:xfrm>
        </p:grpSpPr>
        <p:sp>
          <p:nvSpPr>
            <p:cNvPr id="7" name="Rectangle 7"/>
            <p:cNvSpPr/>
            <p:nvPr/>
          </p:nvSpPr>
          <p:spPr>
            <a:xfrm>
              <a:off x="1371600" y="3867150"/>
              <a:ext cx="2876550" cy="1914525"/>
            </a:xfrm>
            <a:prstGeom prst="roundRect">
              <a:avLst>
                <a:gd name="adj" fmla="val 8955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Line 8"/>
            <p:cNvSpPr/>
            <p:nvPr/>
          </p:nvSpPr>
          <p:spPr>
            <a:xfrm>
              <a:off x="2809875" y="2933700"/>
              <a:ext cx="9525" cy="1123950"/>
            </a:xfrm>
            <a:custGeom>
              <a:avLst/>
              <a:gdLst/>
              <a:ahLst/>
              <a:cxnLst/>
              <a:rect l="l" t="t" r="r" b="b"/>
              <a:pathLst>
                <a:path w="9525" h="1123950">
                  <a:moveTo>
                    <a:pt x="0" y="0"/>
                  </a:moveTo>
                  <a:lnTo>
                    <a:pt x="0" y="112395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1990725" y="4476750"/>
              <a:ext cx="819150" cy="790575"/>
            </a:xfrm>
            <a:custGeom>
              <a:avLst/>
              <a:gdLst/>
              <a:ahLst/>
              <a:cxnLst/>
              <a:rect l="l" t="t" r="r" b="b"/>
              <a:pathLst>
                <a:path w="819150" h="790575">
                  <a:moveTo>
                    <a:pt x="819150" y="0"/>
                  </a:moveTo>
                  <a:lnTo>
                    <a:pt x="0" y="790575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2809875" y="4476750"/>
              <a:ext cx="838200" cy="790575"/>
            </a:xfrm>
            <a:custGeom>
              <a:avLst/>
              <a:gdLst/>
              <a:ahLst/>
              <a:cxnLst/>
              <a:rect l="l" t="t" r="r" b="b"/>
              <a:pathLst>
                <a:path w="838200" h="790575">
                  <a:moveTo>
                    <a:pt x="0" y="0"/>
                  </a:moveTo>
                  <a:lnTo>
                    <a:pt x="838200" y="790575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2552700" y="2438400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2552700" y="4048125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1666875" y="5219700"/>
              <a:ext cx="381000" cy="3810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3581400" y="5219700"/>
              <a:ext cx="381000" cy="3810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2717292" y="25533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2717292" y="41630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1379506" y="5725192"/>
              <a:ext cx="238891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v的整棵DFS子树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3094006" y="3258217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树边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199031" y="2439067"/>
            <a:ext cx="6097619" cy="1287494"/>
            <a:chOff x="5199031" y="2439067"/>
            <a:chExt cx="6097619" cy="1287494"/>
          </a:xfrm>
        </p:grpSpPr>
        <p:sp>
          <p:nvSpPr>
            <p:cNvPr id="20" name="body-bridge-forward-proof"/>
            <p:cNvSpPr/>
            <p:nvPr/>
          </p:nvSpPr>
          <p:spPr>
            <a:xfrm>
              <a:off x="5199031" y="2439067"/>
              <a:ext cx="6097619" cy="12874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 low[v] &gt; dfn[u]：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 的子树回不到 u，也回不到更早祖先。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树边 (u,v) 就是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唯一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出口，删掉会断。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199031" y="4048792"/>
            <a:ext cx="6097619" cy="1287494"/>
            <a:chOff x="5199031" y="4048792"/>
            <a:chExt cx="6097619" cy="1287494"/>
          </a:xfrm>
        </p:grpSpPr>
        <p:sp>
          <p:nvSpPr>
            <p:cNvPr id="22" name="body-bridge-reverse-proof"/>
            <p:cNvSpPr/>
            <p:nvPr/>
          </p:nvSpPr>
          <p:spPr>
            <a:xfrm>
              <a:off x="5199031" y="4048792"/>
              <a:ext cx="6097619" cy="12874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 low[v] ≤ dfn[u]：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有一条返祖路线能回到 u 或更早位置。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它与树路围成环，删 (u,v) 仍能绕行。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208556" y="5648992"/>
            <a:ext cx="6078569" cy="430244"/>
            <a:chOff x="5208556" y="5648992"/>
            <a:chExt cx="6078569" cy="430244"/>
          </a:xfrm>
        </p:grpSpPr>
        <p:sp>
          <p:nvSpPr>
            <p:cNvPr id="24" name="body-equality-is-safe"/>
            <p:cNvSpPr/>
            <p:nvPr/>
          </p:nvSpPr>
          <p:spPr>
            <a:xfrm>
              <a:off x="5208556" y="5648992"/>
              <a:ext cx="6078569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等于时仍能绕回 u；桥要用 &gt;。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12-1 切断线路：把访问次序与回传值放一起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 1—2、2—3、3—1、3—4；进入次序为 1、2、3、4。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990600" y="2752725"/>
            <a:ext cx="10239375" cy="2667381"/>
            <a:chOff x="990600" y="2752725"/>
            <a:chExt cx="10239375" cy="2667381"/>
          </a:xfrm>
        </p:grpSpPr>
        <p:sp>
          <p:nvSpPr>
            <p:cNvPr id="9" name="Rectangle 9"/>
            <p:cNvSpPr/>
            <p:nvPr/>
          </p:nvSpPr>
          <p:spPr>
            <a:xfrm>
              <a:off x="990600" y="2752725"/>
              <a:ext cx="1524000" cy="5334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76325" y="2905125"/>
              <a:ext cx="1352550" cy="381381"/>
              <a:chOff x="1076325" y="2905125"/>
              <a:chExt cx="1352550" cy="381381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76325" y="2905125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76325" y="2905125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点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2514600" y="2752725"/>
              <a:ext cx="2000250" cy="5334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2600325" y="2905125"/>
              <a:ext cx="1828800" cy="381381"/>
              <a:chOff x="2600325" y="2905125"/>
              <a:chExt cx="1828800" cy="381381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2600325" y="2905125"/>
                <a:ext cx="18288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2600325" y="2905125"/>
                <a:ext cx="18288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dfn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4514850" y="2752725"/>
              <a:ext cx="2000250" cy="5334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4600575" y="2905125"/>
              <a:ext cx="1828800" cy="381381"/>
              <a:chOff x="4600575" y="2905125"/>
              <a:chExt cx="1828800" cy="381381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600575" y="2905125"/>
                <a:ext cx="18288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4600575" y="2905125"/>
                <a:ext cx="18288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最终 low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6515100" y="2752725"/>
              <a:ext cx="4714875" cy="5334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6600825" y="2905125"/>
              <a:ext cx="4543425" cy="381381"/>
              <a:chOff x="6600825" y="2905125"/>
              <a:chExt cx="4543425" cy="38138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600825" y="2905125"/>
                <a:ext cx="45434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6600825" y="2905125"/>
                <a:ext cx="45434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它与父亲的树边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3286125"/>
              <a:ext cx="15240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076325" y="3438525"/>
              <a:ext cx="1352550" cy="381381"/>
              <a:chOff x="1076325" y="3438525"/>
              <a:chExt cx="1352550" cy="38138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76325" y="3438525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076325" y="3438525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2514600" y="3286125"/>
              <a:ext cx="200025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2600325" y="3438525"/>
              <a:ext cx="1828800" cy="381381"/>
              <a:chOff x="2600325" y="3438525"/>
              <a:chExt cx="1828800" cy="381381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2600325" y="3438525"/>
                <a:ext cx="18288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2600325" y="3438525"/>
                <a:ext cx="18288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4514850" y="3286125"/>
              <a:ext cx="200025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4600575" y="3438525"/>
              <a:ext cx="1828800" cy="381381"/>
              <a:chOff x="4600575" y="3438525"/>
              <a:chExt cx="1828800" cy="381381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4600575" y="3438525"/>
                <a:ext cx="18288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4600575" y="3438525"/>
                <a:ext cx="18288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6515100" y="3286125"/>
              <a:ext cx="4714875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6600825" y="3438525"/>
              <a:ext cx="4543425" cy="381381"/>
              <a:chOff x="6600825" y="3438525"/>
              <a:chExt cx="4543425" cy="381381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6600825" y="3438525"/>
                <a:ext cx="45434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6600825" y="3438525"/>
                <a:ext cx="45434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起点，无父边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990600" y="3819525"/>
              <a:ext cx="15240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1076325" y="3971925"/>
              <a:ext cx="1352550" cy="381381"/>
              <a:chOff x="1076325" y="3971925"/>
              <a:chExt cx="1352550" cy="381381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1076325" y="3971925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1076325" y="3971925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2514600" y="3819525"/>
              <a:ext cx="200025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2600325" y="3971925"/>
              <a:ext cx="1828800" cy="381381"/>
              <a:chOff x="2600325" y="3971925"/>
              <a:chExt cx="1828800" cy="381381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2600325" y="3971925"/>
                <a:ext cx="18288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2600325" y="3971925"/>
                <a:ext cx="18288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4514850" y="3819525"/>
              <a:ext cx="200025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4600575" y="3971925"/>
              <a:ext cx="1828800" cy="381381"/>
              <a:chOff x="4600575" y="3971925"/>
              <a:chExt cx="1828800" cy="381381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4600575" y="3971925"/>
                <a:ext cx="18288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4600575" y="3971925"/>
                <a:ext cx="18288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6515100" y="3819525"/>
              <a:ext cx="4714875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6600825" y="3971925"/>
              <a:ext cx="4543425" cy="381381"/>
              <a:chOff x="6600825" y="3971925"/>
              <a:chExt cx="4543425" cy="381381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6600825" y="3971925"/>
                <a:ext cx="45434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6600825" y="3971925"/>
                <a:ext cx="45434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1—2 不是桥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990600" y="4352925"/>
              <a:ext cx="15240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1076325" y="4505325"/>
              <a:ext cx="1352550" cy="381381"/>
              <a:chOff x="1076325" y="4505325"/>
              <a:chExt cx="1352550" cy="381381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1076325" y="4505325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1076325" y="4505325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2514600" y="4352925"/>
              <a:ext cx="200025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2600325" y="4505325"/>
              <a:ext cx="1828800" cy="381381"/>
              <a:chOff x="2600325" y="4505325"/>
              <a:chExt cx="1828800" cy="381381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2600325" y="4505325"/>
                <a:ext cx="18288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2600325" y="4505325"/>
                <a:ext cx="18288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4514850" y="4352925"/>
              <a:ext cx="200025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4600575" y="4505325"/>
              <a:ext cx="1828800" cy="381381"/>
              <a:chOff x="4600575" y="4505325"/>
              <a:chExt cx="1828800" cy="381381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4600575" y="4505325"/>
                <a:ext cx="18288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4600575" y="4505325"/>
                <a:ext cx="18288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69" name="Rectangle 69"/>
            <p:cNvSpPr/>
            <p:nvPr/>
          </p:nvSpPr>
          <p:spPr>
            <a:xfrm>
              <a:off x="6515100" y="4352925"/>
              <a:ext cx="4714875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2" name="Group 72"/>
            <p:cNvGrpSpPr/>
            <p:nvPr/>
          </p:nvGrpSpPr>
          <p:grpSpPr>
            <a:xfrm>
              <a:off x="6600825" y="4505325"/>
              <a:ext cx="4543425" cy="381381"/>
              <a:chOff x="6600825" y="4505325"/>
              <a:chExt cx="4543425" cy="381381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6600825" y="4505325"/>
                <a:ext cx="45434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6600825" y="4505325"/>
                <a:ext cx="45434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2—3 不是桥</a:t>
                </a:r>
              </a:p>
            </p:txBody>
          </p:sp>
        </p:grpSp>
        <p:sp>
          <p:nvSpPr>
            <p:cNvPr id="73" name="Rectangle 73"/>
            <p:cNvSpPr/>
            <p:nvPr/>
          </p:nvSpPr>
          <p:spPr>
            <a:xfrm>
              <a:off x="990600" y="4886325"/>
              <a:ext cx="15240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6" name="Group 76"/>
            <p:cNvGrpSpPr/>
            <p:nvPr/>
          </p:nvGrpSpPr>
          <p:grpSpPr>
            <a:xfrm>
              <a:off x="1076325" y="5038725"/>
              <a:ext cx="1352550" cy="381381"/>
              <a:chOff x="1076325" y="5038725"/>
              <a:chExt cx="1352550" cy="381381"/>
            </a:xfrm>
          </p:grpSpPr>
          <p:sp>
            <p:nvSpPr>
              <p:cNvPr id="74" name="Rectangle 74"/>
              <p:cNvSpPr/>
              <p:nvPr/>
            </p:nvSpPr>
            <p:spPr>
              <a:xfrm>
                <a:off x="1076325" y="5038725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1076325" y="5038725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77" name="Rectangle 77"/>
            <p:cNvSpPr/>
            <p:nvPr/>
          </p:nvSpPr>
          <p:spPr>
            <a:xfrm>
              <a:off x="2514600" y="4886325"/>
              <a:ext cx="200025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0" name="Group 80"/>
            <p:cNvGrpSpPr/>
            <p:nvPr/>
          </p:nvGrpSpPr>
          <p:grpSpPr>
            <a:xfrm>
              <a:off x="2600325" y="5038725"/>
              <a:ext cx="1828800" cy="381381"/>
              <a:chOff x="2600325" y="5038725"/>
              <a:chExt cx="1828800" cy="381381"/>
            </a:xfrm>
          </p:grpSpPr>
          <p:sp>
            <p:nvSpPr>
              <p:cNvPr id="78" name="Rectangle 78"/>
              <p:cNvSpPr/>
              <p:nvPr/>
            </p:nvSpPr>
            <p:spPr>
              <a:xfrm>
                <a:off x="2600325" y="5038725"/>
                <a:ext cx="18288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9" name="TextBox 79"/>
              <p:cNvSpPr txBox="1"/>
              <p:nvPr/>
            </p:nvSpPr>
            <p:spPr>
              <a:xfrm>
                <a:off x="2600325" y="5038725"/>
                <a:ext cx="18288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81" name="Rectangle 81"/>
            <p:cNvSpPr/>
            <p:nvPr/>
          </p:nvSpPr>
          <p:spPr>
            <a:xfrm>
              <a:off x="4514850" y="4886325"/>
              <a:ext cx="200025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4" name="Group 84"/>
            <p:cNvGrpSpPr/>
            <p:nvPr/>
          </p:nvGrpSpPr>
          <p:grpSpPr>
            <a:xfrm>
              <a:off x="4600575" y="5038725"/>
              <a:ext cx="1828800" cy="381381"/>
              <a:chOff x="4600575" y="5038725"/>
              <a:chExt cx="1828800" cy="381381"/>
            </a:xfrm>
          </p:grpSpPr>
          <p:sp>
            <p:nvSpPr>
              <p:cNvPr id="82" name="Rectangle 82"/>
              <p:cNvSpPr/>
              <p:nvPr/>
            </p:nvSpPr>
            <p:spPr>
              <a:xfrm>
                <a:off x="4600575" y="5038725"/>
                <a:ext cx="18288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3" name="TextBox 83"/>
              <p:cNvSpPr txBox="1"/>
              <p:nvPr/>
            </p:nvSpPr>
            <p:spPr>
              <a:xfrm>
                <a:off x="4600575" y="5038725"/>
                <a:ext cx="18288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85" name="Rectangle 85"/>
            <p:cNvSpPr/>
            <p:nvPr/>
          </p:nvSpPr>
          <p:spPr>
            <a:xfrm>
              <a:off x="6515100" y="4886325"/>
              <a:ext cx="4714875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8" name="Group 88"/>
            <p:cNvGrpSpPr/>
            <p:nvPr/>
          </p:nvGrpSpPr>
          <p:grpSpPr>
            <a:xfrm>
              <a:off x="6600825" y="5038725"/>
              <a:ext cx="4543425" cy="381381"/>
              <a:chOff x="6600825" y="5038725"/>
              <a:chExt cx="4543425" cy="381381"/>
            </a:xfrm>
          </p:grpSpPr>
          <p:sp>
            <p:nvSpPr>
              <p:cNvPr id="86" name="Rectangle 86"/>
              <p:cNvSpPr/>
              <p:nvPr/>
            </p:nvSpPr>
            <p:spPr>
              <a:xfrm>
                <a:off x="6600825" y="5038725"/>
                <a:ext cx="45434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7" name="TextBox 87"/>
              <p:cNvSpPr txBox="1"/>
              <p:nvPr/>
            </p:nvSpPr>
            <p:spPr>
              <a:xfrm>
                <a:off x="6600825" y="5038725"/>
                <a:ext cx="45434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3—4 是桥</a:t>
                </a:r>
              </a:p>
            </p:txBody>
          </p:sp>
        </p:grpSp>
      </p:grpSp>
      <p:sp>
        <p:nvSpPr>
          <p:cNvPr id="90" name="Freeform 90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3" name="Group 93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91" name="Rectangle 91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2" name="TextBox 92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 low[4]=4&gt;dfn[3]=3，故 3—4 是桥；编号本身不是判定依据。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12-1 切断线路：按返回顺序算 low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036606" y="2248567"/>
            <a:ext cx="5166836" cy="3068669"/>
            <a:chOff x="1036606" y="2248567"/>
            <a:chExt cx="5166836" cy="3068669"/>
          </a:xfrm>
        </p:grpSpPr>
        <p:sp>
          <p:nvSpPr>
            <p:cNvPr id="7" name="TextBox 7"/>
            <p:cNvSpPr/>
            <p:nvPr/>
          </p:nvSpPr>
          <p:spPr>
            <a:xfrm>
              <a:off x="1036606" y="2248567"/>
              <a:ext cx="3694748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仍用 1—2、2—3、3—1、</a:t>
              </a:r>
              <a:br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3—4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676400" y="3267075"/>
              <a:ext cx="1333500" cy="1047750"/>
            </a:xfrm>
            <a:custGeom>
              <a:avLst/>
              <a:gdLst/>
              <a:ahLst/>
              <a:cxnLst/>
              <a:rect l="l" t="t" r="r" b="b"/>
              <a:pathLst>
                <a:path w="1333500" h="1047750">
                  <a:moveTo>
                    <a:pt x="0" y="0"/>
                  </a:moveTo>
                  <a:lnTo>
                    <a:pt x="1333500" y="104775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371850" y="3267075"/>
              <a:ext cx="1200150" cy="1047750"/>
            </a:xfrm>
            <a:custGeom>
              <a:avLst/>
              <a:gdLst/>
              <a:ahLst/>
              <a:cxnLst/>
              <a:rect l="l" t="t" r="r" b="b"/>
              <a:pathLst>
                <a:path w="1200150" h="1047750">
                  <a:moveTo>
                    <a:pt x="0" y="1047750"/>
                  </a:moveTo>
                  <a:lnTo>
                    <a:pt x="1200150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828800" y="3095625"/>
              <a:ext cx="2657475" cy="9525"/>
            </a:xfrm>
            <a:custGeom>
              <a:avLst/>
              <a:gdLst/>
              <a:ahLst/>
              <a:cxnLst/>
              <a:rect l="l" t="t" r="r" b="b"/>
              <a:pathLst>
                <a:path w="2657475" h="9525">
                  <a:moveTo>
                    <a:pt x="0" y="0"/>
                  </a:moveTo>
                  <a:lnTo>
                    <a:pt x="2657475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4981575" y="3095625"/>
              <a:ext cx="685800" cy="9525"/>
            </a:xfrm>
            <a:custGeom>
              <a:avLst/>
              <a:gdLst/>
              <a:ahLst/>
              <a:cxnLst/>
              <a:rect l="l" t="t" r="r" b="b"/>
              <a:pathLst>
                <a:path w="685800" h="9525">
                  <a:moveTo>
                    <a:pt x="0" y="0"/>
                  </a:moveTo>
                  <a:lnTo>
                    <a:pt x="685800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343025" y="2847975"/>
              <a:ext cx="495300" cy="4953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2952750" y="4248150"/>
              <a:ext cx="495300" cy="4953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4486275" y="2847975"/>
              <a:ext cx="495300" cy="4953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5686425" y="2924175"/>
              <a:ext cx="342900" cy="3429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1498092" y="295341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3107817" y="43535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4641342" y="295341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5765292" y="295341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1036606" y="4886992"/>
              <a:ext cx="2939606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最终low：1，1，1，4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484906" y="2448592"/>
            <a:ext cx="4811744" cy="2542508"/>
            <a:chOff x="6484906" y="2448592"/>
            <a:chExt cx="4811744" cy="2542508"/>
          </a:xfrm>
        </p:grpSpPr>
        <p:sp>
          <p:nvSpPr>
            <p:cNvPr id="22" name="body-back-propagate-trace"/>
            <p:cNvSpPr/>
            <p:nvPr/>
          </p:nvSpPr>
          <p:spPr>
            <a:xfrm>
              <a:off x="6484906" y="2448592"/>
              <a:ext cx="4811744" cy="25425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进入顺序为 1、2、3、4。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遇到 1，low[3] 降到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没有返祖边，low[4] 保持 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返回 2，把 1 传给 low[2]。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点 1 的 low 最后也为 1。</a:t>
              </a:r>
            </a:p>
          </p:txBody>
        </p:sp>
      </p:grpSp>
      <p:sp>
        <p:nvSpPr>
          <p:cNvPr id="26" name="textbox-bridge-result"/>
          <p:cNvSpPr/>
          <p:nvPr/>
        </p:nvSpPr>
        <p:spPr>
          <a:xfrm>
            <a:off x="1038225" y="5448300"/>
            <a:ext cx="104775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只有 low[4]=4 &gt; dfn[3]=3，符合桥的条件，因此输出 3 4。</a:t>
            </a:r>
          </a:p>
        </p:txBody>
      </p:sp>
      <p:sp>
        <p:nvSpPr>
          <p:cNvPr id="40" name="Freeform 40"/>
          <p:cNvSpPr/>
          <p:nvPr/>
        </p:nvSpPr>
        <p:spPr>
          <a:xfrm>
            <a:off x="1038225" y="53244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12-1 切断线路：父亲为什么要等孩子搜完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刚发现 3 时，点 2 还不知道它能否绕回 1；得等这棵子树搜完再判断。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要先把 3 的整棵子树搜完，再把最低可回次序交给 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这正是递归“调用孩子，等它返回”的时机。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代码改用显式栈模拟同样的暂停和返回，判桥的理由保持不变。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12-1 切断线路：进入起点，记下发现次序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parent 和 parentEdge 初值 −1，nextEdge 初值 0；逐个启动未访问根。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819959"/>
            <a:chOff x="980439" y="293370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dfn[root] = low[root] = ++timer;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call.push_back(root);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while (!call.empty())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u = call.back();</a:t>
              </a:r>
              <a:br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检查 u 的下一条边，或退出 u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8482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72098"/>
            <a:ext cx="10202418" cy="744093"/>
            <a:chOff x="979932" y="49720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dfn 为 0 表示没访问过。call 保存还没返回的点，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nextEdge[u] 让父点恢复搜索时，不必从第一条邻边重新开始。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12-1 切断线路：发现孩子，就暂停父点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744093"/>
            <a:chOff x="979932" y="2286000"/>
            <a:chExt cx="10202418" cy="744093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 u 还有未检查邻边时，取出 (v,id)，nextEdge[u] 加 1；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跳过父边后执行。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209925"/>
            <a:ext cx="10201911" cy="1534209"/>
            <a:chOff x="980439" y="3209925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3209925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09925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(!dfn[v])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parent[v] = u; parentEdge[v] = id;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dfn[v] = low[v] = ++timer;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call.push_back(v);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 else low[u] = min(low[u],dfn[v]);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209925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83874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62573"/>
            <a:ext cx="10202418" cy="744093"/>
            <a:chOff x="979932" y="4962573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96257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6257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孩子压到 call 顶部后，下一轮先处理孩子。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遇已访问点，用 dfn[v] 看能否形成一条回到较早位置的边。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12-1 切断线路：孩子全部搜完，才向父亲交回 low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 u 的邻边已经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检查完，从 call 中退出；bridge 按原边号保存结果。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819959"/>
            <a:chOff x="980439" y="293370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call.pop_back();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 = parent[u];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(p != -1)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low[p] = min(low[p],low[u]);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(low[u]&gt;dfn[p]) bridge[parentEdge[u]] =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true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8482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72098"/>
            <a:ext cx="10202418" cy="744093"/>
            <a:chOff x="979932" y="49720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先回传最低次序，再检查父边是否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唯一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出口。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根没有父亲，不执行这个分支，避免把 −1 当数组下标。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12-1 切断线路：把进入与返回分开写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46131" y="2286667"/>
            <a:ext cx="10477500" cy="830294"/>
            <a:chOff x="1046131" y="2286667"/>
            <a:chExt cx="10477500" cy="830294"/>
          </a:xfrm>
        </p:grpSpPr>
        <p:sp>
          <p:nvSpPr>
            <p:cNvPr id="7" name="body-dfs-frame-state"/>
            <p:cNvSpPr/>
            <p:nvPr/>
          </p:nvSpPr>
          <p:spPr>
            <a:xfrm>
              <a:off x="1046131" y="2286667"/>
              <a:ext cx="10477500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call.back() 是当前点 u，nextEdge[u] 保存邻边检查位置。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进入新点先登记；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邻边看完后，才退出并回传 low。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19049" y="3181350"/>
            <a:ext cx="10258551" cy="2324100"/>
            <a:chOff x="1019049" y="3181350"/>
            <a:chExt cx="10258551" cy="2324100"/>
          </a:xfrm>
        </p:grpSpPr>
        <p:sp>
          <p:nvSpPr>
            <p:cNvPr id="9" name="Freeform 9"/>
            <p:cNvSpPr/>
            <p:nvPr/>
          </p:nvSpPr>
          <p:spPr>
            <a:xfrm>
              <a:off x="1028700" y="3181350"/>
              <a:ext cx="10248900" cy="2324100"/>
            </a:xfrm>
            <a:custGeom>
              <a:avLst/>
              <a:gdLst/>
              <a:ahLst/>
              <a:cxnLst/>
              <a:rect l="l" t="t" r="r" b="b"/>
              <a:pathLst>
                <a:path w="10248900" h="2324100">
                  <a:moveTo>
                    <a:pt x="0" y="114300"/>
                  </a:moveTo>
                  <a:cubicBezTo>
                    <a:pt x="0" y="51174"/>
                    <a:pt x="51174" y="0"/>
                    <a:pt x="114300" y="0"/>
                  </a:cubicBezTo>
                  <a:lnTo>
                    <a:pt x="10134600" y="0"/>
                  </a:lnTo>
                  <a:cubicBezTo>
                    <a:pt x="10197726" y="0"/>
                    <a:pt x="10248900" y="51174"/>
                    <a:pt x="10248900" y="114300"/>
                  </a:cubicBezTo>
                  <a:lnTo>
                    <a:pt x="10248900" y="2209800"/>
                  </a:lnTo>
                  <a:cubicBezTo>
                    <a:pt x="10248900" y="2272926"/>
                    <a:pt x="10197726" y="2324100"/>
                    <a:pt x="10134600" y="2324100"/>
                  </a:cubicBezTo>
                  <a:lnTo>
                    <a:pt x="114300" y="2324100"/>
                  </a:lnTo>
                  <a:cubicBezTo>
                    <a:pt x="51174" y="2324100"/>
                    <a:pt x="0" y="2272926"/>
                    <a:pt x="0" y="2209800"/>
                  </a:cubicBezTo>
                  <a:close/>
                </a:path>
              </a:pathLst>
            </a:cu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28700" y="3183763"/>
              <a:ext cx="10287000" cy="1954273"/>
            </a:xfrm>
            <a:prstGeom prst="rect">
              <a:avLst/>
            </a:prstGeom>
            <a:ln>
              <a:noFill/>
            </a:ln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90"/>
                </a:lnSpc>
              </a:pP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(!dfn[v]) {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parent[v]=u; parentEdge[v]=id;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dfn[v]=low[v]=++timer; call.push_back(v);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 else low[u]=min(low[u],dfn[v]);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u 的邻边处理完，且父亲 p 存在时回传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low[p]=min(low[p],low[u]);</a:t>
              </a:r>
              <a:br/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(low[u]&gt;dfn[p]) bridge[parentEdge[u]]=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true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46131" y="5687092"/>
            <a:ext cx="10477500" cy="430244"/>
            <a:chOff x="1046131" y="5687092"/>
            <a:chExt cx="10477500" cy="430244"/>
          </a:xfrm>
        </p:grpSpPr>
        <p:sp>
          <p:nvSpPr>
            <p:cNvPr id="12" name="body-dfs-root-exception"/>
            <p:cNvSpPr/>
            <p:nvPr/>
          </p:nvSpPr>
          <p:spPr>
            <a:xfrm>
              <a:off x="1046131" y="56870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根没有父亲，退出时跳过回传；显式栈能避免长链把系统递归栈压得太深。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914400" y="3183763"/>
            <a:ext cx="9525" cy="1857766"/>
          </a:xfrm>
          <a:custGeom>
            <a:avLst/>
            <a:gdLst/>
            <a:ahLst/>
            <a:cxnLst/>
            <a:rect l="l" t="t" r="r" b="b"/>
            <a:pathLst>
              <a:path w="9525" h="1857766">
                <a:moveTo>
                  <a:pt x="0" y="0"/>
                </a:moveTo>
                <a:lnTo>
                  <a:pt x="0" y="185776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同一个父亲，可能连着两条不同的边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65181" y="2410492"/>
            <a:ext cx="4090511" cy="1935194"/>
            <a:chOff x="1065181" y="2410492"/>
            <a:chExt cx="4090511" cy="1935194"/>
          </a:xfrm>
        </p:grpSpPr>
        <p:sp>
          <p:nvSpPr>
            <p:cNvPr id="7" name="TextBox 7"/>
            <p:cNvSpPr/>
            <p:nvPr/>
          </p:nvSpPr>
          <p:spPr>
            <a:xfrm>
              <a:off x="1065181" y="2410492"/>
              <a:ext cx="3309747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例如：点 1、2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之间有两条路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695450" y="3314700"/>
              <a:ext cx="2886075" cy="9525"/>
            </a:xfrm>
            <a:custGeom>
              <a:avLst/>
              <a:gdLst/>
              <a:ahLst/>
              <a:cxnLst/>
              <a:rect l="l" t="t" r="r" b="b"/>
              <a:pathLst>
                <a:path w="2886075" h="9525">
                  <a:moveTo>
                    <a:pt x="0" y="0"/>
                  </a:moveTo>
                  <a:lnTo>
                    <a:pt x="2886075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1695450" y="3733800"/>
              <a:ext cx="2886075" cy="9525"/>
            </a:xfrm>
            <a:custGeom>
              <a:avLst/>
              <a:gdLst/>
              <a:ahLst/>
              <a:cxnLst/>
              <a:rect l="l" t="t" r="r" b="b"/>
              <a:pathLst>
                <a:path w="2886075" h="9525">
                  <a:moveTo>
                    <a:pt x="0" y="0"/>
                  </a:moveTo>
                  <a:lnTo>
                    <a:pt x="2886075" y="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143000" y="3200400"/>
              <a:ext cx="647700" cy="6477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4486275" y="3200400"/>
              <a:ext cx="647700" cy="6477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374267" y="33820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4717542" y="33820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379631" y="2934367"/>
              <a:ext cx="189249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边号0：树边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2379631" y="3915442"/>
              <a:ext cx="189249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边号1：绕行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08656" y="2448592"/>
            <a:ext cx="5278469" cy="2180558"/>
            <a:chOff x="6008656" y="2448592"/>
            <a:chExt cx="5278469" cy="2180558"/>
          </a:xfrm>
        </p:grpSpPr>
        <p:sp>
          <p:nvSpPr>
            <p:cNvPr id="17" name="body-parent-id-explanation"/>
            <p:cNvSpPr/>
            <p:nvPr/>
          </p:nvSpPr>
          <p:spPr>
            <a:xfrm>
              <a:off x="6008656" y="2448592"/>
              <a:ext cx="5278469" cy="2180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 0 号边进入点 2，父边记为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只跳过 0 号边，1 号边仍要检查。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它能绕回点 1，使 low[2]=dfn[1]。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删任意一条都还能走另一条，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所以都不是桥。</a:t>
              </a:r>
            </a:p>
          </p:txBody>
        </p:sp>
      </p:grpSp>
      <p:sp>
        <p:nvSpPr>
          <p:cNvPr id="21" name="textbox-parent-edge-rule"/>
          <p:cNvSpPr/>
          <p:nvPr/>
        </p:nvSpPr>
        <p:spPr>
          <a:xfrm>
            <a:off x="1066800" y="4698238"/>
            <a:ext cx="10287000" cy="627297"/>
          </a:xfrm>
          <a:prstGeom prst="roundRect">
            <a:avLst>
              <a:gd name="adj" fmla="val 17647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(id==parentEdge[u]) continue;</a:t>
            </a:r>
            <a:br/>
            <a:r>
              <a:rPr lang="zh-CN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// 只跳过发现 u 的父边，不跳过所有通向父顶点的边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074706" y="5553742"/>
            <a:ext cx="10477500" cy="561308"/>
            <a:chOff x="1074706" y="5553742"/>
            <a:chExt cx="10477500" cy="561308"/>
          </a:xfrm>
        </p:grpSpPr>
        <p:sp>
          <p:nvSpPr>
            <p:cNvPr id="22" name="body-bridge-boundaries"/>
            <p:cNvSpPr/>
            <p:nvPr/>
          </p:nvSpPr>
          <p:spPr>
            <a:xfrm>
              <a:off x="1074706" y="5553742"/>
              <a:ext cx="10477500" cy="561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搜遍各个未访问根为 O(n+m)，最后给 b 条桥排序为 O(b log b)。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952500" y="4698238"/>
            <a:ext cx="9525" cy="530790"/>
          </a:xfrm>
          <a:custGeom>
            <a:avLst/>
            <a:gdLst/>
            <a:ahLst/>
            <a:cxnLst/>
            <a:rect l="l" t="t" r="r" b="b"/>
            <a:pathLst>
              <a:path w="9525" h="530790">
                <a:moveTo>
                  <a:pt x="0" y="0"/>
                </a:moveTo>
                <a:lnTo>
                  <a:pt x="0" y="53079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12-2 多余的路径：题目与输入输出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 块田原本连通。要增添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最少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的双向小路，使任意两块田之间都有两条不共用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边的路线；换句话说，任意一条路断掉后，仍能互通。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输入：F、R；接着 R 行两端点，表示已有道路。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最少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新增边数。已有边和新增边都允许重边，两条路线可以共用中间顶点。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1≤F≤5000，F−1≤R≤10⁴；原图连通。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12-2 多余的路径：原题样例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949" y="2714625"/>
            <a:ext cx="3295776" cy="1200228"/>
            <a:chOff x="980949" y="2714625"/>
            <a:chExt cx="3295776" cy="1200228"/>
          </a:xfrm>
        </p:grpSpPr>
        <p:sp>
          <p:nvSpPr>
            <p:cNvPr id="12" name="Rectangle 12"/>
            <p:cNvSpPr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7 7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62349" y="2714625"/>
            <a:ext cx="3295776" cy="1200228"/>
            <a:chOff x="4562349" y="2714625"/>
            <a:chExt cx="3295776" cy="1200228"/>
          </a:xfrm>
        </p:grpSpPr>
        <p:sp>
          <p:nvSpPr>
            <p:cNvPr id="15" name="Rectangle 15"/>
            <p:cNvSpPr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5 7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8" name="Rectangle 18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371553"/>
            <a:chOff x="8277099" y="2714625"/>
            <a:chExt cx="2867151" cy="371553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361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361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25" name="Rectangle 25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缩点后有叶块 1、6、7，共 3 个；至少加 2 条，接 1—6 与 4—7 就能做到。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一条条桥找到了，新增道路该补在哪里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桥之外的区域已经能绕路，新道路最该照顾的是只靠桥连起来的部分。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把沿非桥边连起来的一组点合为一个块。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这些点删一条边仍互通，叫边双连通分量；一个孤立的块也可只含一个点。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保留块与块之间的桥，原问题就缩成给一棵树补边。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12-2 多余的路径：把不怕断边的区域合起来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6606" y="2277142"/>
            <a:ext cx="10477500" cy="849344"/>
            <a:chOff x="1036606" y="2277142"/>
            <a:chExt cx="10477500" cy="849344"/>
          </a:xfrm>
        </p:grpSpPr>
        <p:sp>
          <p:nvSpPr>
            <p:cNvPr id="7" name="body-redundant-path-task"/>
            <p:cNvSpPr/>
            <p:nvPr/>
          </p:nvSpPr>
          <p:spPr>
            <a:xfrm>
              <a:off x="1036606" y="22771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原图连通。我们要补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最少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的道路，使任意一条路断掉后，全图仍连通。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先找桥，再沿非桥边给顶点分块，这些块就是边双连通分量。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00150" y="3333750"/>
            <a:ext cx="5309387" cy="1295400"/>
            <a:chOff x="1200150" y="3333750"/>
            <a:chExt cx="5309387" cy="1295400"/>
          </a:xfrm>
        </p:grpSpPr>
        <p:sp>
          <p:nvSpPr>
            <p:cNvPr id="9" name="Ellipse 9"/>
            <p:cNvSpPr/>
            <p:nvPr/>
          </p:nvSpPr>
          <p:spPr>
            <a:xfrm>
              <a:off x="1200150" y="3333750"/>
              <a:ext cx="1809750" cy="12954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3609975" y="3333750"/>
              <a:ext cx="1809750" cy="12954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3009900" y="3981450"/>
              <a:ext cx="600075" cy="9525"/>
            </a:xfrm>
            <a:custGeom>
              <a:avLst/>
              <a:gdLst/>
              <a:ahLst/>
              <a:cxnLst/>
              <a:rect l="l" t="t" r="r" b="b"/>
              <a:pathLst>
                <a:path w="600075" h="9525">
                  <a:moveTo>
                    <a:pt x="0" y="0"/>
                  </a:moveTo>
                  <a:lnTo>
                    <a:pt x="600075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427131" y="3686842"/>
              <a:ext cx="2672582" cy="801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非桥连起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的点块A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3836956" y="3686842"/>
              <a:ext cx="2672582" cy="801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非桥连起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的点块B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151156" y="3391567"/>
              <a:ext cx="49780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桥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962650" y="4000500"/>
            <a:ext cx="1114425" cy="1"/>
            <a:chOff x="5962650" y="4000500"/>
            <a:chExt cx="1114425" cy="1"/>
          </a:xfrm>
        </p:grpSpPr>
        <p:sp>
          <p:nvSpPr>
            <p:cNvPr id="16" name="Line 16"/>
            <p:cNvSpPr/>
            <p:nvPr/>
          </p:nvSpPr>
          <p:spPr>
            <a:xfrm>
              <a:off x="5962650" y="4000500"/>
              <a:ext cx="1114425" cy="1"/>
            </a:xfrm>
            <a:prstGeom prst="line">
              <a:avLst/>
            </a:prstGeom>
            <a:noFill/>
            <a:ln w="38100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7781925" y="3686175"/>
            <a:ext cx="3455575" cy="1240536"/>
            <a:chOff x="7781925" y="3686175"/>
            <a:chExt cx="3455575" cy="1240536"/>
          </a:xfrm>
        </p:grpSpPr>
        <p:sp>
          <p:nvSpPr>
            <p:cNvPr id="18" name="Line 18"/>
            <p:cNvSpPr/>
            <p:nvPr/>
          </p:nvSpPr>
          <p:spPr>
            <a:xfrm>
              <a:off x="8286750" y="4000500"/>
              <a:ext cx="2295525" cy="9525"/>
            </a:xfrm>
            <a:custGeom>
              <a:avLst/>
              <a:gdLst/>
              <a:ahLst/>
              <a:cxnLst/>
              <a:rect l="l" t="t" r="r" b="b"/>
              <a:pathLst>
                <a:path w="2295525" h="9525">
                  <a:moveTo>
                    <a:pt x="0" y="0"/>
                  </a:moveTo>
                  <a:lnTo>
                    <a:pt x="2295525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7781925" y="3686175"/>
              <a:ext cx="628650" cy="6286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10582275" y="3686175"/>
              <a:ext cx="628650" cy="6286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21" name="TextBox 21"/>
            <p:cNvSpPr/>
            <p:nvPr/>
          </p:nvSpPr>
          <p:spPr>
            <a:xfrm>
              <a:off x="7999000" y="38582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10799350" y="38582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8304181" y="4496467"/>
              <a:ext cx="2341636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只保留块间的桥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93756" y="5172742"/>
            <a:ext cx="10477500" cy="894683"/>
            <a:chOff x="1093756" y="5172742"/>
            <a:chExt cx="10477500" cy="894683"/>
          </a:xfrm>
        </p:grpSpPr>
        <p:sp>
          <p:nvSpPr>
            <p:cNvPr id="25" name="body-bridge-tree-proof"/>
            <p:cNvSpPr/>
            <p:nvPr/>
          </p:nvSpPr>
          <p:spPr>
            <a:xfrm>
              <a:off x="1093756" y="5172742"/>
              <a:ext cx="10477500" cy="894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块内已经能绕行，不用再修补。把块缩成点，只留下块间的桥，便得到桥树。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若这些桥还能围成环，就有绕路，不该叫桥；所以缩点后不可能有环。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2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叶块只有一个出口，补边必须照顾到它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695450" y="2400300"/>
            <a:ext cx="3507867" cy="2935986"/>
            <a:chOff x="1695450" y="2400300"/>
            <a:chExt cx="3507867" cy="2935986"/>
          </a:xfrm>
        </p:grpSpPr>
        <p:sp>
          <p:nvSpPr>
            <p:cNvPr id="7" name="Line 7"/>
            <p:cNvSpPr/>
            <p:nvPr/>
          </p:nvSpPr>
          <p:spPr>
            <a:xfrm>
              <a:off x="2076450" y="2781300"/>
              <a:ext cx="1114425" cy="1028700"/>
            </a:xfrm>
            <a:custGeom>
              <a:avLst/>
              <a:gdLst/>
              <a:ahLst/>
              <a:cxnLst/>
              <a:rect l="l" t="t" r="r" b="b"/>
              <a:pathLst>
                <a:path w="1114425" h="1028700">
                  <a:moveTo>
                    <a:pt x="0" y="0"/>
                  </a:moveTo>
                  <a:lnTo>
                    <a:pt x="1114425" y="102870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2076450" y="3810000"/>
              <a:ext cx="1114425" cy="1104900"/>
            </a:xfrm>
            <a:custGeom>
              <a:avLst/>
              <a:gdLst/>
              <a:ahLst/>
              <a:cxnLst/>
              <a:rect l="l" t="t" r="r" b="b"/>
              <a:pathLst>
                <a:path w="1114425" h="1104900">
                  <a:moveTo>
                    <a:pt x="0" y="1104900"/>
                  </a:moveTo>
                  <a:lnTo>
                    <a:pt x="1114425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190875" y="2781300"/>
              <a:ext cx="1466850" cy="1028700"/>
            </a:xfrm>
            <a:custGeom>
              <a:avLst/>
              <a:gdLst/>
              <a:ahLst/>
              <a:cxnLst/>
              <a:rect l="l" t="t" r="r" b="b"/>
              <a:pathLst>
                <a:path w="1466850" h="1028700">
                  <a:moveTo>
                    <a:pt x="0" y="1028700"/>
                  </a:moveTo>
                  <a:lnTo>
                    <a:pt x="146685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190875" y="3810000"/>
              <a:ext cx="1466850" cy="1104900"/>
            </a:xfrm>
            <a:custGeom>
              <a:avLst/>
              <a:gdLst/>
              <a:ahLst/>
              <a:cxnLst/>
              <a:rect l="l" t="t" r="r" b="b"/>
              <a:pathLst>
                <a:path w="1466850" h="1104900">
                  <a:moveTo>
                    <a:pt x="0" y="0"/>
                  </a:moveTo>
                  <a:lnTo>
                    <a:pt x="1466850" y="110490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2943225" y="3562350"/>
              <a:ext cx="495300" cy="4953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695450" y="2400300"/>
              <a:ext cx="495300" cy="49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1695450" y="4800600"/>
              <a:ext cx="495300" cy="49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4610100" y="2400300"/>
              <a:ext cx="495300" cy="49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4610100" y="4800600"/>
              <a:ext cx="495300" cy="49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6" name="TextBox 16"/>
            <p:cNvSpPr/>
            <p:nvPr/>
          </p:nvSpPr>
          <p:spPr>
            <a:xfrm>
              <a:off x="1850517" y="25057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1850517" y="49060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4765167" y="25057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4765167" y="49060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142006" y="2458117"/>
            <a:ext cx="5145119" cy="1466183"/>
            <a:chOff x="6142006" y="2458117"/>
            <a:chExt cx="5145119" cy="1466183"/>
          </a:xfrm>
        </p:grpSpPr>
        <p:sp>
          <p:nvSpPr>
            <p:cNvPr id="21" name="body-leaf-deficit"/>
            <p:cNvSpPr/>
            <p:nvPr/>
          </p:nvSpPr>
          <p:spPr>
            <a:xfrm>
              <a:off x="6142006" y="2458117"/>
              <a:ext cx="5145119" cy="14661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叶块只靠一条桥接到外面。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不添新路，这个出口仍会断。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一条新边有两个端点，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照顾两个叶块。</a:t>
              </a:r>
            </a:p>
          </p:txBody>
        </p:sp>
      </p:grpSp>
      <mc:AlternateContent>
        <mc:Choice Requires="a14">
          <p:sp>
            <p:nvSpPr>
              <p:cNvPr id="23" name="leaf-lower-bound"/>
              <p:cNvSpPr txBox="1">
                <a:spLocks noGrp="1"/>
              </p:cNvSpPr>
              <p:nvPr/>
            </p:nvSpPr>
            <p:spPr>
              <a:xfrm>
                <a:off x="6172200" y="4124325"/>
                <a:ext cx="4762500" cy="8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answer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≥</m:t>
                      </m:r>
                      <m:d>
                        <m:dPr>
                          <m:begChr m:val="⌈"/>
                          <m:sepChr m:val=""/>
                          <m:endChr m:val="⌉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f>
                            <m:fPr>
                              <m:type m:val="bar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fPr>
                            <m:nu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L</m:t>
                              </m:r>
                            </m:num>
                            <m:den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25" name="Group 25"/>
          <p:cNvGrpSpPr/>
          <p:nvPr/>
        </p:nvGrpSpPr>
        <p:grpSpPr>
          <a:xfrm>
            <a:off x="6151531" y="5077492"/>
            <a:ext cx="5107019" cy="430244"/>
            <a:chOff x="6151531" y="5077492"/>
            <a:chExt cx="5107019" cy="430244"/>
          </a:xfrm>
        </p:grpSpPr>
        <p:sp>
          <p:nvSpPr>
            <p:cNvPr id="24" name="body-leaf-bound-example"/>
            <p:cNvSpPr/>
            <p:nvPr/>
          </p:nvSpPr>
          <p:spPr>
            <a:xfrm>
              <a:off x="6151531" y="5077492"/>
              <a:ext cx="5107019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例如：L=4，至少新增2条边。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84231" y="5696617"/>
            <a:ext cx="10477500" cy="430244"/>
            <a:chOff x="1084231" y="5696617"/>
            <a:chExt cx="10477500" cy="430244"/>
          </a:xfrm>
        </p:grpSpPr>
        <p:sp>
          <p:nvSpPr>
            <p:cNvPr id="26" name="body-single-block-boundary"/>
            <p:cNvSpPr/>
            <p:nvPr/>
          </p:nvSpPr>
          <p:spPr>
            <a:xfrm>
              <a:off x="1084231" y="56966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 是桥树的叶子数。若缩点后只有一个块，它的度为 0，已经安全，答案是 0。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12-2 多余的路径：叶子该怎样配对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55656" y="2305717"/>
            <a:ext cx="10477500" cy="830294"/>
            <a:chOff x="1055656" y="2305717"/>
            <a:chExt cx="10477500" cy="830294"/>
          </a:xfrm>
        </p:grpSpPr>
        <p:sp>
          <p:nvSpPr>
            <p:cNvPr id="7" name="body-dfs-leaf-order"/>
            <p:cNvSpPr/>
            <p:nvPr/>
          </p:nvSpPr>
          <p:spPr>
            <a:xfrm>
              <a:off x="1055656" y="2305717"/>
              <a:ext cx="10477500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以非叶结点为根，按 DFS 顺序给叶子编号。每条树边下方的叶子，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都会排成一段连续区间；这一段不空，也不会包含所有叶子。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46131" y="3201067"/>
            <a:ext cx="8281511" cy="1735169"/>
            <a:chOff x="1046131" y="3201067"/>
            <a:chExt cx="8281511" cy="1735169"/>
          </a:xfrm>
        </p:grpSpPr>
        <p:sp>
          <p:nvSpPr>
            <p:cNvPr id="9" name="TextBox 9"/>
            <p:cNvSpPr/>
            <p:nvPr/>
          </p:nvSpPr>
          <p:spPr>
            <a:xfrm>
              <a:off x="1065181" y="3201067"/>
              <a:ext cx="160883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例如：L=6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46131" y="3677317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前半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46131" y="4496467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后半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3438525" y="4038600"/>
              <a:ext cx="9525" cy="381000"/>
            </a:xfrm>
            <a:custGeom>
              <a:avLst/>
              <a:gdLst/>
              <a:ahLst/>
              <a:cxnLst/>
              <a:rect l="l" t="t" r="r" b="b"/>
              <a:pathLst>
                <a:path w="9525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6210300" y="4038600"/>
              <a:ext cx="9525" cy="381000"/>
            </a:xfrm>
            <a:custGeom>
              <a:avLst/>
              <a:gdLst/>
              <a:ahLst/>
              <a:cxnLst/>
              <a:rect l="l" t="t" r="r" b="b"/>
              <a:pathLst>
                <a:path w="9525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8982075" y="4038600"/>
              <a:ext cx="9525" cy="381000"/>
            </a:xfrm>
            <a:custGeom>
              <a:avLst/>
              <a:gdLst/>
              <a:ahLst/>
              <a:cxnLst/>
              <a:rect l="l" t="t" r="r" b="b"/>
              <a:pathLst>
                <a:path w="9525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3209925" y="3581400"/>
              <a:ext cx="457200" cy="4572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5981700" y="3581400"/>
              <a:ext cx="457200" cy="4572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8753475" y="3581400"/>
              <a:ext cx="457200" cy="4572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8" name="Ellipse 18"/>
            <p:cNvSpPr/>
            <p:nvPr/>
          </p:nvSpPr>
          <p:spPr>
            <a:xfrm>
              <a:off x="3209925" y="4419600"/>
              <a:ext cx="457200" cy="4572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5981700" y="4419600"/>
              <a:ext cx="457200" cy="4572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753475" y="4419600"/>
              <a:ext cx="457200" cy="4572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1" name="TextBox 21"/>
            <p:cNvSpPr/>
            <p:nvPr/>
          </p:nvSpPr>
          <p:spPr>
            <a:xfrm>
              <a:off x="3345942" y="36677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6117717" y="36677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8889492" y="36677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3345942" y="45059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6117717" y="45059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8889492" y="45059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74706" y="5087017"/>
            <a:ext cx="10477500" cy="1154144"/>
            <a:chOff x="1074706" y="5087017"/>
            <a:chExt cx="10477500" cy="1154144"/>
          </a:xfrm>
        </p:grpSpPr>
        <p:sp>
          <p:nvSpPr>
            <p:cNvPr id="28" name="body-pairing-proof"/>
            <p:cNvSpPr/>
            <p:nvPr/>
          </p:nvSpPr>
          <p:spPr>
            <a:xfrm>
              <a:off x="1074706" y="5087017"/>
              <a:ext cx="10477500" cy="11541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偶数 L=2q：连接 i 与 i+q，让前半段与后半段配对。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奇数 L=2q+1：先连 i 与 i+q+1（i&lt;q），再把剩下的 q 连向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每条桥下方都有配对边跨出去，于是原桥进入环；两结点树直接补一条边。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12-2 多余的路径：沿非桥边分块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bridge 已求好；component 初值为 −1，点编号为 1..n。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534209"/>
            <a:chOff x="980439" y="293370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(component[root] == -1)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component[root] = blocks;</a:t>
              </a:r>
              <a:br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从 root 搜索，只走非桥边，统一标为 blocks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++blocks;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44093"/>
            <a:chOff x="979932" y="46863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这段放在枚举 root 的循环中。一块搜完才增加编号。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搜索邻点时用“非桥且尚未分块”判断，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跨桥把两块又合并。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12-2 多余的路径：桥的两端，为两个块各加一次度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degree 的长度为 blocks，初值全为 0；每条原桥只枚举一次。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534209"/>
            <a:chOff x="980439" y="293370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id=0; id&lt;m; ++id)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(lowlink.bridge[id])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++degree[component[edges[id].first]];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++degree[component[edges[id].second]];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44093"/>
            <a:chOff x="979932" y="46863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下标是 component，统计块在桥树上的度；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若改成给原顶点计度，就没有完成缩点后的计数。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12-2 多余的路径：数叶子，再向上取整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桥树中度为 1 的块是叶块；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唯一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块度为 0，不算叶子。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676959"/>
            <a:chOff x="980439" y="29337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leaves = count(degree.begin(),degree.end(),1);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(leaves+1)/2 &lt;&lt; '\n';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偶数 4 得到 2，奇数 5 得到 3；0 个叶块得到 0。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下界与配对方法都已证明，所以这里求出的就是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最少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新增边数。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桥与边双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12-2 多余的路径：统计块的度就够了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46131" y="2267617"/>
            <a:ext cx="10477500" cy="839819"/>
            <a:chOff x="1046131" y="2267617"/>
            <a:chExt cx="10477500" cy="839819"/>
          </a:xfrm>
        </p:grpSpPr>
        <p:sp>
          <p:nvSpPr>
            <p:cNvPr id="7" name="body-component-stage"/>
            <p:cNvSpPr/>
            <p:nvPr/>
          </p:nvSpPr>
          <p:spPr>
            <a:xfrm>
              <a:off x="1046131" y="226761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禁止跨桥，沿其余边搜索，给点写入 component 编号。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每搜完一块再增加 blocks；同块的点共用一个编号。</a:t>
              </a:r>
            </a:p>
          </p:txBody>
        </p:sp>
      </p:grpSp>
      <p:sp>
        <p:nvSpPr>
          <p:cNvPr id="11" name="textbox-degree-code"/>
          <p:cNvSpPr/>
          <p:nvPr/>
        </p:nvSpPr>
        <p:spPr>
          <a:xfrm>
            <a:off x="1047750" y="3155188"/>
            <a:ext cx="10287000" cy="1954273"/>
          </a:xfrm>
          <a:prstGeom prst="roundRect">
            <a:avLst>
              <a:gd name="adj" fmla="val 4878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vector&lt;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&gt; degree(blocks);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id=0;id&lt;m;++id)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(lowlink.bridge[id]) 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++degree[component[edges[id].first]];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++degree[component[edges[id].second]];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leaves=count(degree.begin(),degree.end(),1);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cout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&lt;&lt;(leaves+1)/2&lt;&lt;'\n';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65181" y="5668042"/>
            <a:ext cx="10477500" cy="430244"/>
            <a:chOff x="1065181" y="5668042"/>
            <a:chExt cx="10477500" cy="430244"/>
          </a:xfrm>
        </p:grpSpPr>
        <p:sp>
          <p:nvSpPr>
            <p:cNvPr id="12" name="body-bridge-solution-boundary"/>
            <p:cNvSpPr/>
            <p:nvPr/>
          </p:nvSpPr>
          <p:spPr>
            <a:xfrm>
              <a:off x="1065181" y="56680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原图连通；只有一块时度为 0，叶子数为 0，结果也是 0。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33450" y="3155188"/>
            <a:ext cx="9525" cy="1857766"/>
          </a:xfrm>
          <a:custGeom>
            <a:avLst/>
            <a:gdLst/>
            <a:ahLst/>
            <a:cxnLst/>
            <a:rect l="l" t="t" r="r" b="b"/>
            <a:pathLst>
              <a:path w="9525" h="1857766">
                <a:moveTo>
                  <a:pt x="0" y="0"/>
                </a:moveTo>
                <a:lnTo>
                  <a:pt x="0" y="185776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模拟练习：桥与叶块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1135077"/>
            <a:chOff x="979425" y="24003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三角形接一条尾边，哪条是桥？② 两点之间有两条平行边，哪条是桥？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缩成桥树后有 5 个叶块，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最少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补几条边？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④ 已经只有一个块，度为 0，是否还要补边？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只有尾边。② 两条都不是，另一条能绕行。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补 3 条，向上取整。④ 不用补，答案为 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割点与点双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12-3 割点：题目与输入输出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给出一张无向图，找出所有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割点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：删掉这个点和与它相接的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边后，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图的连通块数量会增加。原图不保证连通。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输入：n、m；接着 m 行 x、y，表示无向边。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输出：第一行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割点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个数，第二行把这些点按编号从小到大列出。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1≤n≤2×10⁴，1≤m≤10⁵；点号为 1..n。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割点与点双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12-3 割点：原题样例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949" y="2714625"/>
            <a:ext cx="3295776" cy="1200228"/>
            <a:chOff x="980949" y="2714625"/>
            <a:chExt cx="3295776" cy="1200228"/>
          </a:xfrm>
        </p:grpSpPr>
        <p:sp>
          <p:nvSpPr>
            <p:cNvPr id="12" name="Rectangle 12"/>
            <p:cNvSpPr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6 7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62349" y="2714625"/>
            <a:ext cx="3295776" cy="1200228"/>
            <a:chOff x="4562349" y="2714625"/>
            <a:chExt cx="3295776" cy="1200228"/>
          </a:xfrm>
        </p:grpSpPr>
        <p:sp>
          <p:nvSpPr>
            <p:cNvPr id="15" name="Rectangle 15"/>
            <p:cNvSpPr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5 6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8" name="Rectangle 18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647778"/>
            <a:chOff x="8277099" y="2714625"/>
            <a:chExt cx="2867151" cy="647778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6381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6381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25" name="Rectangle 25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 5 后，点 6 与其余点分开；其他点删掉后不会多出连通块，所以答案只有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割点与点双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路段有替代，并不代表路口也有替代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刚才解决的是一条边失效，路线仍然可以经过它的两个端点。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现在把一个路口整个封闭，连接它的所有道路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消失。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有些环虽然不怕断边，却可能全都挤在同一个公共路口上。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沿用两个三角形，看看删一条边和删公共顶点，结果有什么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割点与点双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12-3 割点：两边都能绕，却共用一个路口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55656" y="2277142"/>
            <a:ext cx="10477500" cy="830294"/>
            <a:chOff x="1055656" y="2277142"/>
            <a:chExt cx="10477500" cy="830294"/>
          </a:xfrm>
        </p:grpSpPr>
        <p:sp>
          <p:nvSpPr>
            <p:cNvPr id="7" name="body-cut-task"/>
            <p:cNvSpPr/>
            <p:nvPr/>
          </p:nvSpPr>
          <p:spPr>
            <a:xfrm>
              <a:off x="1055656" y="2277142"/>
              <a:ext cx="10477500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例如：三角形 1—2—3—1 与 3—4—5—3，共用点 3。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这次关闭的是整个路口，点 3 的所有关联边也一起删除。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752600" y="3238500"/>
            <a:ext cx="8070342" cy="1869186"/>
            <a:chOff x="1752600" y="3238500"/>
            <a:chExt cx="8070342" cy="1869186"/>
          </a:xfrm>
        </p:grpSpPr>
        <p:sp>
          <p:nvSpPr>
            <p:cNvPr id="9" name="Line 9"/>
            <p:cNvSpPr/>
            <p:nvPr/>
          </p:nvSpPr>
          <p:spPr>
            <a:xfrm>
              <a:off x="2019300" y="3533775"/>
              <a:ext cx="3724275" cy="9525"/>
            </a:xfrm>
            <a:custGeom>
              <a:avLst/>
              <a:gdLst/>
              <a:ahLst/>
              <a:cxnLst/>
              <a:rect l="l" t="t" r="r" b="b"/>
              <a:pathLst>
                <a:path w="3724275" h="9525">
                  <a:moveTo>
                    <a:pt x="0" y="0"/>
                  </a:moveTo>
                  <a:lnTo>
                    <a:pt x="3724275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2019300" y="3533775"/>
              <a:ext cx="1857375" cy="1285875"/>
            </a:xfrm>
            <a:custGeom>
              <a:avLst/>
              <a:gdLst/>
              <a:ahLst/>
              <a:cxnLst/>
              <a:rect l="l" t="t" r="r" b="b"/>
              <a:pathLst>
                <a:path w="1857375" h="1285875">
                  <a:moveTo>
                    <a:pt x="0" y="0"/>
                  </a:moveTo>
                  <a:lnTo>
                    <a:pt x="1857375" y="1285875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3876675" y="3533775"/>
              <a:ext cx="1866900" cy="1285875"/>
            </a:xfrm>
            <a:custGeom>
              <a:avLst/>
              <a:gdLst/>
              <a:ahLst/>
              <a:cxnLst/>
              <a:rect l="l" t="t" r="r" b="b"/>
              <a:pathLst>
                <a:path w="1866900" h="1285875">
                  <a:moveTo>
                    <a:pt x="0" y="1285875"/>
                  </a:moveTo>
                  <a:lnTo>
                    <a:pt x="1866900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5743575" y="3533775"/>
              <a:ext cx="3733800" cy="9525"/>
            </a:xfrm>
            <a:custGeom>
              <a:avLst/>
              <a:gdLst/>
              <a:ahLst/>
              <a:cxnLst/>
              <a:rect l="l" t="t" r="r" b="b"/>
              <a:pathLst>
                <a:path w="3733800" h="9525">
                  <a:moveTo>
                    <a:pt x="0" y="0"/>
                  </a:moveTo>
                  <a:lnTo>
                    <a:pt x="3733800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5743575" y="3533775"/>
              <a:ext cx="1866900" cy="1285875"/>
            </a:xfrm>
            <a:custGeom>
              <a:avLst/>
              <a:gdLst/>
              <a:ahLst/>
              <a:cxnLst/>
              <a:rect l="l" t="t" r="r" b="b"/>
              <a:pathLst>
                <a:path w="1866900" h="1285875">
                  <a:moveTo>
                    <a:pt x="0" y="0"/>
                  </a:moveTo>
                  <a:lnTo>
                    <a:pt x="1866900" y="1285875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7610475" y="3533775"/>
              <a:ext cx="1866900" cy="1285875"/>
            </a:xfrm>
            <a:custGeom>
              <a:avLst/>
              <a:gdLst/>
              <a:ahLst/>
              <a:cxnLst/>
              <a:rect l="l" t="t" r="r" b="b"/>
              <a:pathLst>
                <a:path w="1866900" h="1285875">
                  <a:moveTo>
                    <a:pt x="0" y="1285875"/>
                  </a:moveTo>
                  <a:lnTo>
                    <a:pt x="1866900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1752600" y="3267075"/>
              <a:ext cx="533400" cy="5334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3609975" y="4552950"/>
              <a:ext cx="533400" cy="5334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5448300" y="3238500"/>
              <a:ext cx="590550" cy="5905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343775" y="4552950"/>
              <a:ext cx="533400" cy="5334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9210675" y="3267075"/>
              <a:ext cx="533400" cy="5334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20" name="TextBox 20"/>
            <p:cNvSpPr/>
            <p:nvPr/>
          </p:nvSpPr>
          <p:spPr>
            <a:xfrm>
              <a:off x="1926717" y="33915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3784092" y="46774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5650992" y="33915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7517892" y="46774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9384792" y="33915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74706" y="5448967"/>
            <a:ext cx="10477500" cy="811244"/>
            <a:chOff x="1074706" y="5448967"/>
            <a:chExt cx="10477500" cy="811244"/>
          </a:xfrm>
        </p:grpSpPr>
        <p:sp>
          <p:nvSpPr>
            <p:cNvPr id="26" name="body-cut-versus-bridge"/>
            <p:cNvSpPr/>
            <p:nvPr/>
          </p:nvSpPr>
          <p:spPr>
            <a:xfrm>
              <a:off x="1074706" y="5448967"/>
              <a:ext cx="10477500" cy="811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每条边都能沿所在三角形绕行，所以图中没有桥。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可删掉点 3，{1,2} 与 {4,5} 就分开了：点 3 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割点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割点与点双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能回到 u，还不等于能绕过 u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390650" y="2400300"/>
            <a:ext cx="3488817" cy="3202686"/>
            <a:chOff x="1390650" y="2400300"/>
            <a:chExt cx="3488817" cy="3202686"/>
          </a:xfrm>
        </p:grpSpPr>
        <p:sp>
          <p:nvSpPr>
            <p:cNvPr id="7" name="Line 7"/>
            <p:cNvSpPr/>
            <p:nvPr/>
          </p:nvSpPr>
          <p:spPr>
            <a:xfrm>
              <a:off x="3095625" y="2628900"/>
              <a:ext cx="9525" cy="952500"/>
            </a:xfrm>
            <a:custGeom>
              <a:avLst/>
              <a:gdLst/>
              <a:ahLst/>
              <a:cxnLst/>
              <a:rect l="l" t="t" r="r" b="b"/>
              <a:pathLst>
                <a:path w="9525" h="952500">
                  <a:moveTo>
                    <a:pt x="0" y="0"/>
                  </a:moveTo>
                  <a:lnTo>
                    <a:pt x="0" y="95250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3095625" y="3581400"/>
              <a:ext cx="1438275" cy="1238250"/>
            </a:xfrm>
            <a:custGeom>
              <a:avLst/>
              <a:gdLst/>
              <a:ahLst/>
              <a:cxnLst/>
              <a:rect l="l" t="t" r="r" b="b"/>
              <a:pathLst>
                <a:path w="1438275" h="1238250">
                  <a:moveTo>
                    <a:pt x="0" y="0"/>
                  </a:moveTo>
                  <a:lnTo>
                    <a:pt x="1438275" y="123825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1619250" y="4819650"/>
              <a:ext cx="2914650" cy="9525"/>
            </a:xfrm>
            <a:custGeom>
              <a:avLst/>
              <a:gdLst/>
              <a:ahLst/>
              <a:cxnLst/>
              <a:rect l="l" t="t" r="r" b="b"/>
              <a:pathLst>
                <a:path w="2914650" h="9525">
                  <a:moveTo>
                    <a:pt x="2914650" y="0"/>
                  </a:move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619250" y="3581400"/>
              <a:ext cx="1476375" cy="1238250"/>
            </a:xfrm>
            <a:custGeom>
              <a:avLst/>
              <a:gdLst/>
              <a:ahLst/>
              <a:cxnLst/>
              <a:rect l="l" t="t" r="r" b="b"/>
              <a:pathLst>
                <a:path w="1476375" h="1238250">
                  <a:moveTo>
                    <a:pt x="0" y="1238250"/>
                  </a:moveTo>
                  <a:lnTo>
                    <a:pt x="1476375" y="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2867025" y="2400300"/>
              <a:ext cx="457200" cy="4572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2819400" y="3305175"/>
              <a:ext cx="552450" cy="5524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4305300" y="4591050"/>
              <a:ext cx="457200" cy="4572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1390650" y="4591050"/>
              <a:ext cx="457200" cy="4572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3003042" y="24866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003042" y="34391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4441317" y="46774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1526667" y="46774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1722406" y="5172742"/>
              <a:ext cx="302837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例如：low[v]=dfn[u]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913406" y="2410492"/>
            <a:ext cx="5364194" cy="2399633"/>
            <a:chOff x="5913406" y="2410492"/>
            <a:chExt cx="5364194" cy="2399633"/>
          </a:xfrm>
        </p:grpSpPr>
        <p:sp>
          <p:nvSpPr>
            <p:cNvPr id="21" name="body-equal-cut-explanation"/>
            <p:cNvSpPr/>
            <p:nvPr/>
          </p:nvSpPr>
          <p:spPr>
            <a:xfrm>
              <a:off x="5913406" y="2410492"/>
              <a:ext cx="5364194" cy="2399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只删边 (u,v)，还能走 u→x→v。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删去 u 本人，通向父侧的路也没了。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所以非根 u 只要有一个孩子 v，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满足 low[v]≥dfn[u]，就是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割点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74706" y="5753767"/>
            <a:ext cx="10477500" cy="430244"/>
            <a:chOff x="1074706" y="5753767"/>
            <a:chExt cx="10477500" cy="430244"/>
          </a:xfrm>
        </p:grpSpPr>
        <p:sp>
          <p:nvSpPr>
            <p:cNvPr id="23" name="body-strict-low-bypass"/>
            <p:cNvSpPr/>
            <p:nvPr/>
          </p:nvSpPr>
          <p:spPr>
            <a:xfrm>
              <a:off x="1074706" y="57537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low[v]&lt;dfn[u] 才能绕到 u 的更早祖先，避开 u。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割点与点双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DFS 根要单独看：数树孩子，不数邻居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122331" y="2324767"/>
            <a:ext cx="4886325" cy="2935319"/>
            <a:chOff x="1122331" y="2324767"/>
            <a:chExt cx="4886325" cy="2935319"/>
          </a:xfrm>
        </p:grpSpPr>
        <p:sp>
          <p:nvSpPr>
            <p:cNvPr id="7" name="TextBox 7"/>
            <p:cNvSpPr/>
            <p:nvPr/>
          </p:nvSpPr>
          <p:spPr>
            <a:xfrm>
              <a:off x="1122331" y="2324767"/>
              <a:ext cx="4762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原图度 2，树孩子 1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2171700" y="3114675"/>
              <a:ext cx="1181100" cy="1114425"/>
            </a:xfrm>
            <a:custGeom>
              <a:avLst/>
              <a:gdLst/>
              <a:ahLst/>
              <a:cxnLst/>
              <a:rect l="l" t="t" r="r" b="b"/>
              <a:pathLst>
                <a:path w="1181100" h="1114425">
                  <a:moveTo>
                    <a:pt x="1181100" y="0"/>
                  </a:moveTo>
                  <a:lnTo>
                    <a:pt x="0" y="1114425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2171700" y="4229100"/>
              <a:ext cx="2371725" cy="9525"/>
            </a:xfrm>
            <a:custGeom>
              <a:avLst/>
              <a:gdLst/>
              <a:ahLst/>
              <a:cxnLst/>
              <a:rect l="l" t="t" r="r" b="b"/>
              <a:pathLst>
                <a:path w="2371725" h="9525">
                  <a:moveTo>
                    <a:pt x="0" y="0"/>
                  </a:moveTo>
                  <a:lnTo>
                    <a:pt x="2371725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352800" y="3114675"/>
              <a:ext cx="1190625" cy="1114425"/>
            </a:xfrm>
            <a:custGeom>
              <a:avLst/>
              <a:gdLst/>
              <a:ahLst/>
              <a:cxnLst/>
              <a:rect l="l" t="t" r="r" b="b"/>
              <a:pathLst>
                <a:path w="1190625" h="1114425">
                  <a:moveTo>
                    <a:pt x="1190625" y="1114425"/>
                  </a:move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3095625" y="2857500"/>
              <a:ext cx="514350" cy="5143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914525" y="3971925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4286250" y="3971925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3260217" y="29724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2079117" y="40868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4450842" y="40868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1246156" y="4829842"/>
              <a:ext cx="4762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1→2→3；删 1 后仍连通。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284881" y="2324767"/>
            <a:ext cx="4857750" cy="2935319"/>
            <a:chOff x="6284881" y="2324767"/>
            <a:chExt cx="4857750" cy="2935319"/>
          </a:xfrm>
        </p:grpSpPr>
        <p:sp>
          <p:nvSpPr>
            <p:cNvPr id="19" name="TextBox 19"/>
            <p:cNvSpPr/>
            <p:nvPr/>
          </p:nvSpPr>
          <p:spPr>
            <a:xfrm>
              <a:off x="6284881" y="2324767"/>
              <a:ext cx="4762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两条分支，树孩子 2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7448550" y="3114675"/>
              <a:ext cx="1181100" cy="1114425"/>
            </a:xfrm>
            <a:custGeom>
              <a:avLst/>
              <a:gdLst/>
              <a:ahLst/>
              <a:cxnLst/>
              <a:rect l="l" t="t" r="r" b="b"/>
              <a:pathLst>
                <a:path w="1181100" h="1114425">
                  <a:moveTo>
                    <a:pt x="1181100" y="0"/>
                  </a:moveTo>
                  <a:lnTo>
                    <a:pt x="0" y="1114425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21" name="Line 21"/>
            <p:cNvSpPr/>
            <p:nvPr/>
          </p:nvSpPr>
          <p:spPr>
            <a:xfrm>
              <a:off x="8629650" y="3114675"/>
              <a:ext cx="1190625" cy="1114425"/>
            </a:xfrm>
            <a:custGeom>
              <a:avLst/>
              <a:gdLst/>
              <a:ahLst/>
              <a:cxnLst/>
              <a:rect l="l" t="t" r="r" b="b"/>
              <a:pathLst>
                <a:path w="1190625" h="1114425">
                  <a:moveTo>
                    <a:pt x="0" y="0"/>
                  </a:moveTo>
                  <a:lnTo>
                    <a:pt x="1190625" y="1114425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8372475" y="2857500"/>
              <a:ext cx="514350" cy="5143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7191375" y="3971925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24" name="Ellipse 24"/>
            <p:cNvSpPr/>
            <p:nvPr/>
          </p:nvSpPr>
          <p:spPr>
            <a:xfrm>
              <a:off x="9563100" y="3971925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25" name="TextBox 25"/>
            <p:cNvSpPr/>
            <p:nvPr/>
          </p:nvSpPr>
          <p:spPr>
            <a:xfrm>
              <a:off x="8537067" y="29724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7355967" y="40868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9727692" y="40868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6380131" y="4829842"/>
              <a:ext cx="4762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两棵子树；删 1 后分开。</a:t>
              </a:r>
            </a:p>
          </p:txBody>
        </p:sp>
      </p:grpSp>
      <p:sp>
        <p:nvSpPr>
          <p:cNvPr id="32" name="textbox-root-cut-rule"/>
          <p:cNvSpPr/>
          <p:nvPr/>
        </p:nvSpPr>
        <p:spPr>
          <a:xfrm>
            <a:off x="1085850" y="5486400"/>
            <a:ext cx="10477500" cy="619125"/>
          </a:xfrm>
          <a:prstGeom prst="roundRect">
            <a:avLst>
              <a:gd name="adj" fmla="val 18462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根的 DFS 树孩子至少有 2 个，才是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割点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；孤立点不算。</a:t>
            </a:r>
          </a:p>
        </p:txBody>
      </p:sp>
      <p:sp>
        <p:nvSpPr>
          <p:cNvPr id="52" name="Freeform 52"/>
          <p:cNvSpPr/>
          <p:nvPr/>
        </p:nvSpPr>
        <p:spPr>
          <a:xfrm>
            <a:off x="1085850" y="53625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割点与点双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12-3 割点：每次发现新孩子，才增加树孩子数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保留前面的父边过滤和 low 更新；在第一次发现 v 的分支中记录。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248459"/>
            <a:chOff x="980439" y="29337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parent[v] = u;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++childCount[u];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dfn[v] = low[v] = ++timer;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call.push_back(v);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44093"/>
            <a:chOff x="979932" y="4400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同一个点可能有很多邻居，却不一定都由它直接首次发现。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根判定要数这里的 childCount，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读原图的邻接表长度。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割点与点双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12-3 割点：根与非根，分别判断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 的邻边处理完后退出；cut 初值为 false。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819959"/>
            <a:chOff x="980439" y="293370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 = parent[u];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(p == -1) cut[u] = childCount[u]&gt;=2;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else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low[p] = min(low[p],low[u]);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(parent[p]!=-1 &amp;&amp; low[u]&gt;=dfn[p]) cut[p]=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true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8482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72098"/>
            <a:ext cx="10202418" cy="744093"/>
            <a:chOff x="979932" y="49720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 为根时留给根的孩子数判定；非根 p 才用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大于等于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只设置标记，最后统一计数，同一个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割点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就不会被算好几次。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割点与点双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12-3 割点：符合条件就做标记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46131" y="2258092"/>
            <a:ext cx="10477500" cy="839819"/>
            <a:chOff x="1046131" y="2258092"/>
            <a:chExt cx="10477500" cy="839819"/>
          </a:xfrm>
        </p:grpSpPr>
        <p:sp>
          <p:nvSpPr>
            <p:cNvPr id="7" name="TextBox 7"/>
            <p:cNvSpPr/>
            <p:nvPr/>
          </p:nvSpPr>
          <p:spPr>
            <a:xfrm>
              <a:off x="1046131" y="225809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发现新孩子 v 时，令 parent[v]=u，并让 childCount[u] 加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等 u 的邻边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处理完，再进入下面的退出分支。</a:t>
              </a:r>
            </a:p>
          </p:txBody>
        </p:sp>
      </p:grpSp>
      <p:sp>
        <p:nvSpPr>
          <p:cNvPr id="11" name="textbox-cut-code"/>
          <p:cNvSpPr/>
          <p:nvPr/>
        </p:nvSpPr>
        <p:spPr>
          <a:xfrm>
            <a:off x="1047750" y="3126613"/>
            <a:ext cx="10287000" cy="1954273"/>
          </a:xfrm>
          <a:prstGeom prst="roundRect">
            <a:avLst>
              <a:gd name="adj" fmla="val 4800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call.pop_back();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p=parent[u];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(p==-1) 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cut[u]=childCount[u]&gt;=2;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continue;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low[p]=min(low[p],low[u]);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(low[u]&gt;=dfn[p] &amp;&amp; parent[p]!=-1) cut[p]=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true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74706" y="5696617"/>
            <a:ext cx="10477500" cy="430244"/>
            <a:chOff x="1074706" y="5696617"/>
            <a:chExt cx="10477500" cy="430244"/>
          </a:xfrm>
        </p:grpSpPr>
        <p:sp>
          <p:nvSpPr>
            <p:cNvPr id="12" name="body-cut-output-cost"/>
            <p:cNvSpPr/>
            <p:nvPr/>
          </p:nvSpPr>
          <p:spPr>
            <a:xfrm>
              <a:off x="1074706" y="56966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 cut 避免重复计数，最后数 true，并按编号输出。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33450" y="3126613"/>
            <a:ext cx="9525" cy="1857766"/>
          </a:xfrm>
          <a:custGeom>
            <a:avLst/>
            <a:gdLst/>
            <a:ahLst/>
            <a:cxnLst/>
            <a:rect l="l" t="t" r="r" b="b"/>
            <a:pathLst>
              <a:path w="9525" h="1857766">
                <a:moveTo>
                  <a:pt x="0" y="0"/>
                </a:moveTo>
                <a:lnTo>
                  <a:pt x="0" y="185776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割点与点双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多个环共用路口，怎样保留它们的关系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两个三角形各自都不怕关闭一个内部路口，但它们共用点 3。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可以把每个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被单个点拆开的极大区域看成一个点双。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它们不是互不相交的分组，点 3 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保留在左右两块里。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割点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时出现的 low[v]≥dfn[u]，也恰好告诉我们孩子这一侧可以分出一块。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割点与点双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点双与圆方树：公共点 3 为什么还留在栈里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DFS 按 1、2、3、4、5 进入两个三角形；4 返回 3 时，low[4]=dfn[3]。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979932" y="2781300"/>
            <a:ext cx="10259568" cy="2534793"/>
            <a:chOff x="979932" y="2781300"/>
            <a:chExt cx="10259568" cy="2534793"/>
          </a:xfrm>
        </p:grpSpPr>
        <p:grpSp>
          <p:nvGrpSpPr>
            <p:cNvPr id="11" name="Group 11"/>
            <p:cNvGrpSpPr/>
            <p:nvPr/>
          </p:nvGrpSpPr>
          <p:grpSpPr>
            <a:xfrm>
              <a:off x="979932" y="2867025"/>
              <a:ext cx="3344418" cy="410718"/>
              <a:chOff x="979932" y="2867025"/>
              <a:chExt cx="3344418" cy="410718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2867025"/>
                <a:ext cx="33337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2867025"/>
                <a:ext cx="33337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孩子 4 返回 3 时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4476750" y="2781300"/>
              <a:ext cx="5686425" cy="515493"/>
              <a:chOff x="4476750" y="2781300"/>
              <a:chExt cx="5686425" cy="515493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4476750" y="2781300"/>
                <a:ext cx="11144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15" name="Group 15"/>
              <p:cNvGrpSpPr/>
              <p:nvPr/>
            </p:nvGrpSpPr>
            <p:grpSpPr>
              <a:xfrm>
                <a:off x="4476750" y="2886075"/>
                <a:ext cx="1114425" cy="410718"/>
                <a:chOff x="4476750" y="2886075"/>
                <a:chExt cx="1114425" cy="410718"/>
              </a:xfrm>
            </p:grpSpPr>
            <p:sp>
              <p:nvSpPr>
                <p:cNvPr id="13" name="Rectangle 13"/>
                <p:cNvSpPr/>
                <p:nvPr/>
              </p:nvSpPr>
              <p:spPr>
                <a:xfrm>
                  <a:off x="4476750" y="2886075"/>
                  <a:ext cx="1114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4" name="TextBox 14"/>
                <p:cNvSpPr txBox="1"/>
                <p:nvPr/>
              </p:nvSpPr>
              <p:spPr>
                <a:xfrm>
                  <a:off x="4476750" y="2886075"/>
                  <a:ext cx="1114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sp>
            <p:nvSpPr>
              <p:cNvPr id="16" name="Rectangle 16"/>
              <p:cNvSpPr/>
              <p:nvPr/>
            </p:nvSpPr>
            <p:spPr>
              <a:xfrm>
                <a:off x="5619750" y="2781300"/>
                <a:ext cx="11144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19" name="Group 19"/>
              <p:cNvGrpSpPr/>
              <p:nvPr/>
            </p:nvGrpSpPr>
            <p:grpSpPr>
              <a:xfrm>
                <a:off x="5619750" y="2886075"/>
                <a:ext cx="1114425" cy="410718"/>
                <a:chOff x="5619750" y="2886075"/>
                <a:chExt cx="1114425" cy="410718"/>
              </a:xfrm>
            </p:grpSpPr>
            <p:sp>
              <p:nvSpPr>
                <p:cNvPr id="17" name="Rectangle 17"/>
                <p:cNvSpPr/>
                <p:nvPr/>
              </p:nvSpPr>
              <p:spPr>
                <a:xfrm>
                  <a:off x="5619750" y="2886075"/>
                  <a:ext cx="1114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8" name="TextBox 18"/>
                <p:cNvSpPr txBox="1"/>
                <p:nvPr/>
              </p:nvSpPr>
              <p:spPr>
                <a:xfrm>
                  <a:off x="5619750" y="2886075"/>
                  <a:ext cx="1114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2</a:t>
                  </a:r>
                </a:p>
              </p:txBody>
            </p:sp>
          </p:grpSp>
          <p:sp>
            <p:nvSpPr>
              <p:cNvPr id="20" name="Rectangle 20"/>
              <p:cNvSpPr/>
              <p:nvPr/>
            </p:nvSpPr>
            <p:spPr>
              <a:xfrm>
                <a:off x="6762750" y="2781300"/>
                <a:ext cx="11144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23" name="Group 23"/>
              <p:cNvGrpSpPr/>
              <p:nvPr/>
            </p:nvGrpSpPr>
            <p:grpSpPr>
              <a:xfrm>
                <a:off x="6762750" y="2886075"/>
                <a:ext cx="1114425" cy="410718"/>
                <a:chOff x="6762750" y="2886075"/>
                <a:chExt cx="1114425" cy="410718"/>
              </a:xfrm>
            </p:grpSpPr>
            <p:sp>
              <p:nvSpPr>
                <p:cNvPr id="21" name="Rectangle 21"/>
                <p:cNvSpPr/>
                <p:nvPr/>
              </p:nvSpPr>
              <p:spPr>
                <a:xfrm>
                  <a:off x="6762750" y="2886075"/>
                  <a:ext cx="1114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2" name="TextBox 22"/>
                <p:cNvSpPr txBox="1"/>
                <p:nvPr/>
              </p:nvSpPr>
              <p:spPr>
                <a:xfrm>
                  <a:off x="6762750" y="2886075"/>
                  <a:ext cx="1114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  <p:sp>
            <p:nvSpPr>
              <p:cNvPr id="24" name="Rectangle 24"/>
              <p:cNvSpPr/>
              <p:nvPr/>
            </p:nvSpPr>
            <p:spPr>
              <a:xfrm>
                <a:off x="7905750" y="2781300"/>
                <a:ext cx="11144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27" name="Group 27"/>
              <p:cNvGrpSpPr/>
              <p:nvPr/>
            </p:nvGrpSpPr>
            <p:grpSpPr>
              <a:xfrm>
                <a:off x="7905750" y="2886075"/>
                <a:ext cx="1114425" cy="410718"/>
                <a:chOff x="7905750" y="2886075"/>
                <a:chExt cx="1114425" cy="410718"/>
              </a:xfrm>
            </p:grpSpPr>
            <p:sp>
              <p:nvSpPr>
                <p:cNvPr id="25" name="Rectangle 25"/>
                <p:cNvSpPr/>
                <p:nvPr/>
              </p:nvSpPr>
              <p:spPr>
                <a:xfrm>
                  <a:off x="7905750" y="2886075"/>
                  <a:ext cx="1114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6" name="TextBox 26"/>
                <p:cNvSpPr txBox="1"/>
                <p:nvPr/>
              </p:nvSpPr>
              <p:spPr>
                <a:xfrm>
                  <a:off x="7905750" y="2886075"/>
                  <a:ext cx="1114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4</a:t>
                  </a:r>
                </a:p>
              </p:txBody>
            </p:sp>
          </p:grpSp>
          <p:sp>
            <p:nvSpPr>
              <p:cNvPr id="28" name="Rectangle 28"/>
              <p:cNvSpPr/>
              <p:nvPr/>
            </p:nvSpPr>
            <p:spPr>
              <a:xfrm>
                <a:off x="9048750" y="2781300"/>
                <a:ext cx="11144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31" name="Group 31"/>
              <p:cNvGrpSpPr/>
              <p:nvPr/>
            </p:nvGrpSpPr>
            <p:grpSpPr>
              <a:xfrm>
                <a:off x="9048750" y="2886075"/>
                <a:ext cx="1114425" cy="410718"/>
                <a:chOff x="9048750" y="2886075"/>
                <a:chExt cx="1114425" cy="410718"/>
              </a:xfrm>
            </p:grpSpPr>
            <p:sp>
              <p:nvSpPr>
                <p:cNvPr id="29" name="Rectangle 29"/>
                <p:cNvSpPr/>
                <p:nvPr/>
              </p:nvSpPr>
              <p:spPr>
                <a:xfrm>
                  <a:off x="9048750" y="2886075"/>
                  <a:ext cx="1114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0" name="TextBox 30"/>
                <p:cNvSpPr txBox="1"/>
                <p:nvPr/>
              </p:nvSpPr>
              <p:spPr>
                <a:xfrm>
                  <a:off x="9048750" y="2886075"/>
                  <a:ext cx="1114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5</a:t>
                  </a:r>
                </a:p>
              </p:txBody>
            </p:sp>
          </p:grpSp>
        </p:grpSp>
        <p:grpSp>
          <p:nvGrpSpPr>
            <p:cNvPr id="35" name="Group 35"/>
            <p:cNvGrpSpPr/>
            <p:nvPr/>
          </p:nvGrpSpPr>
          <p:grpSpPr>
            <a:xfrm>
              <a:off x="979932" y="4010025"/>
              <a:ext cx="3344418" cy="410718"/>
              <a:chOff x="979932" y="4010025"/>
              <a:chExt cx="3344418" cy="410718"/>
            </a:xfrm>
          </p:grpSpPr>
          <p:sp>
            <p:nvSpPr>
              <p:cNvPr id="33" name="Rectangle 33"/>
              <p:cNvSpPr/>
              <p:nvPr/>
            </p:nvSpPr>
            <p:spPr>
              <a:xfrm>
                <a:off x="990600" y="4010025"/>
                <a:ext cx="33337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990600" y="4010025"/>
                <a:ext cx="33337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弹出 5、4 后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4476750" y="3924300"/>
              <a:ext cx="3400425" cy="515493"/>
              <a:chOff x="4476750" y="3924300"/>
              <a:chExt cx="3400425" cy="515493"/>
            </a:xfrm>
          </p:grpSpPr>
          <p:sp>
            <p:nvSpPr>
              <p:cNvPr id="36" name="Rectangle 36"/>
              <p:cNvSpPr/>
              <p:nvPr/>
            </p:nvSpPr>
            <p:spPr>
              <a:xfrm>
                <a:off x="4476750" y="3924300"/>
                <a:ext cx="11144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39" name="Group 39"/>
              <p:cNvGrpSpPr/>
              <p:nvPr/>
            </p:nvGrpSpPr>
            <p:grpSpPr>
              <a:xfrm>
                <a:off x="4476750" y="4029075"/>
                <a:ext cx="1114425" cy="410718"/>
                <a:chOff x="4476750" y="4029075"/>
                <a:chExt cx="1114425" cy="410718"/>
              </a:xfrm>
            </p:grpSpPr>
            <p:sp>
              <p:nvSpPr>
                <p:cNvPr id="37" name="Rectangle 37"/>
                <p:cNvSpPr/>
                <p:nvPr/>
              </p:nvSpPr>
              <p:spPr>
                <a:xfrm>
                  <a:off x="4476750" y="4029075"/>
                  <a:ext cx="1114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8" name="TextBox 38"/>
                <p:cNvSpPr txBox="1"/>
                <p:nvPr/>
              </p:nvSpPr>
              <p:spPr>
                <a:xfrm>
                  <a:off x="4476750" y="4029075"/>
                  <a:ext cx="1114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sp>
            <p:nvSpPr>
              <p:cNvPr id="40" name="Rectangle 40"/>
              <p:cNvSpPr/>
              <p:nvPr/>
            </p:nvSpPr>
            <p:spPr>
              <a:xfrm>
                <a:off x="5619750" y="3924300"/>
                <a:ext cx="11144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43" name="Group 43"/>
              <p:cNvGrpSpPr/>
              <p:nvPr/>
            </p:nvGrpSpPr>
            <p:grpSpPr>
              <a:xfrm>
                <a:off x="5619750" y="4029075"/>
                <a:ext cx="1114425" cy="410718"/>
                <a:chOff x="5619750" y="4029075"/>
                <a:chExt cx="1114425" cy="410718"/>
              </a:xfrm>
            </p:grpSpPr>
            <p:sp>
              <p:nvSpPr>
                <p:cNvPr id="41" name="Rectangle 41"/>
                <p:cNvSpPr/>
                <p:nvPr/>
              </p:nvSpPr>
              <p:spPr>
                <a:xfrm>
                  <a:off x="5619750" y="4029075"/>
                  <a:ext cx="1114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42" name="TextBox 42"/>
                <p:cNvSpPr txBox="1"/>
                <p:nvPr/>
              </p:nvSpPr>
              <p:spPr>
                <a:xfrm>
                  <a:off x="5619750" y="4029075"/>
                  <a:ext cx="1114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2</a:t>
                  </a:r>
                </a:p>
              </p:txBody>
            </p:sp>
          </p:grpSp>
          <p:sp>
            <p:nvSpPr>
              <p:cNvPr id="44" name="Rectangle 44"/>
              <p:cNvSpPr/>
              <p:nvPr/>
            </p:nvSpPr>
            <p:spPr>
              <a:xfrm>
                <a:off x="6762750" y="3924300"/>
                <a:ext cx="11144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47" name="Group 47"/>
              <p:cNvGrpSpPr/>
              <p:nvPr/>
            </p:nvGrpSpPr>
            <p:grpSpPr>
              <a:xfrm>
                <a:off x="6762750" y="4029075"/>
                <a:ext cx="1114425" cy="410718"/>
                <a:chOff x="6762750" y="4029075"/>
                <a:chExt cx="1114425" cy="410718"/>
              </a:xfrm>
            </p:grpSpPr>
            <p:sp>
              <p:nvSpPr>
                <p:cNvPr id="45" name="Rectangle 45"/>
                <p:cNvSpPr/>
                <p:nvPr/>
              </p:nvSpPr>
              <p:spPr>
                <a:xfrm>
                  <a:off x="6762750" y="4029075"/>
                  <a:ext cx="1114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46" name="TextBox 46"/>
                <p:cNvSpPr txBox="1"/>
                <p:nvPr/>
              </p:nvSpPr>
              <p:spPr>
                <a:xfrm>
                  <a:off x="6762750" y="4029075"/>
                  <a:ext cx="1114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</p:grpSp>
        <p:grpSp>
          <p:nvGrpSpPr>
            <p:cNvPr id="51" name="Group 51"/>
            <p:cNvGrpSpPr/>
            <p:nvPr/>
          </p:nvGrpSpPr>
          <p:grpSpPr>
            <a:xfrm>
              <a:off x="8324088" y="4038600"/>
              <a:ext cx="2915412" cy="396050"/>
              <a:chOff x="8324088" y="4038600"/>
              <a:chExt cx="2915412" cy="39605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8334375" y="4038600"/>
                <a:ext cx="290512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8334375" y="4038600"/>
                <a:ext cx="290512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新块 B={3,4,5}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979932" y="4905375"/>
              <a:ext cx="10202418" cy="410718"/>
              <a:chOff x="979932" y="4905375"/>
              <a:chExt cx="10202418" cy="410718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990600" y="4905375"/>
                <a:ext cx="101917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3" name="TextBox 53"/>
              <p:cNvSpPr txBox="1"/>
              <p:nvPr/>
            </p:nvSpPr>
            <p:spPr>
              <a:xfrm>
                <a:off x="990600" y="4905375"/>
                <a:ext cx="101917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栈里仍有点 3，新块 B 也包含点 3；它仍是同一个原顶点。</a:t>
                </a:r>
              </a:p>
            </p:txBody>
          </p:sp>
        </p:grpSp>
      </p:grpSp>
      <p:sp>
        <p:nvSpPr>
          <p:cNvPr id="56" name="Freeform 56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9" name="Group 59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57" name="Rectangle 57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以后返回 1 时，再得到 A={1,2,3}；左右两个点双共用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割点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3。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割点与点双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点双与圆方树：进入点时，放进待分块栈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pending 在这里保存尚未完整分出点双的点；每个点首次进入时只放一次。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391209"/>
            <a:chOff x="980439" y="2933700"/>
            <a:chExt cx="10201911" cy="3912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pending.push_back(u);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323898"/>
          </a:xfrm>
          <a:custGeom>
            <a:avLst/>
            <a:gdLst/>
            <a:ahLst/>
            <a:cxnLst/>
            <a:rect l="l" t="t" r="r" b="b"/>
            <a:pathLst>
              <a:path w="9525" h="323898">
                <a:moveTo>
                  <a:pt x="0" y="0"/>
                </a:moveTo>
                <a:lnTo>
                  <a:pt x="0" y="323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孩子所在区域搜完，满足 low[v]≥dfn[u]，就能从栈顶取出它这一侧。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父点 u 仍可能连接别的块，要留着等后续孩子。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割点与点双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点双与圆方树：弹出孩子侧，另把父点加入新块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这里的 v 是刚搜完的树孩子，u 是父亲；blocks 保存每个点双的顶点列表。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2677209"/>
            <a:chOff x="980439" y="2933700"/>
            <a:chExt cx="10201911" cy="26772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2667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2667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(low[v] &gt;= dfn[u])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vector&lt;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&gt; block{u};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do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x=pending.back(); pending.pop_back();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block.push_back(x);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 while (x!=v);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blocks.push_back(block);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2609898"/>
          </a:xfrm>
          <a:custGeom>
            <a:avLst/>
            <a:gdLst/>
            <a:ahLst/>
            <a:cxnLst/>
            <a:rect l="l" t="t" r="r" b="b"/>
            <a:pathLst>
              <a:path w="9525" h="2609898">
                <a:moveTo>
                  <a:pt x="0" y="0"/>
                </a:moveTo>
                <a:lnTo>
                  <a:pt x="0" y="2609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705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829348"/>
            <a:ext cx="10202418" cy="410718"/>
            <a:chOff x="979932" y="5829348"/>
            <a:chExt cx="10202418" cy="410718"/>
          </a:xfrm>
        </p:grpSpPr>
        <p:sp>
          <p:nvSpPr>
            <p:cNvPr id="14" name="Rectangle 14"/>
            <p:cNvSpPr/>
            <p:nvPr/>
          </p:nvSpPr>
          <p:spPr>
            <a:xfrm>
              <a:off x="990600" y="5829348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829348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只弹到 v，u 仍留在栈里；后面另一个点双可能还会用到它。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割点与点双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两个点双，可以共用同一个割点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55656" y="2267617"/>
            <a:ext cx="10477500" cy="839819"/>
            <a:chOff x="1055656" y="2267617"/>
            <a:chExt cx="10477500" cy="839819"/>
          </a:xfrm>
        </p:grpSpPr>
        <p:sp>
          <p:nvSpPr>
            <p:cNvPr id="7" name="body-block-definition"/>
            <p:cNvSpPr/>
            <p:nvPr/>
          </p:nvSpPr>
          <p:spPr>
            <a:xfrm>
              <a:off x="1055656" y="226761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被其中单个点切开的极大区域叫点双。本章也把桥两端作为两点块。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两个点双可以共用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割点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；若共用两个点，就能合成更大的区域。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71575" y="3324225"/>
            <a:ext cx="4457700" cy="2259711"/>
            <a:chOff x="1171575" y="3324225"/>
            <a:chExt cx="4457700" cy="2259711"/>
          </a:xfrm>
        </p:grpSpPr>
        <p:sp>
          <p:nvSpPr>
            <p:cNvPr id="9" name="Ellipse 9"/>
            <p:cNvSpPr/>
            <p:nvPr/>
          </p:nvSpPr>
          <p:spPr>
            <a:xfrm>
              <a:off x="1171575" y="3324225"/>
              <a:ext cx="2876550" cy="1790700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2752725" y="3324225"/>
              <a:ext cx="2876550" cy="179070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1" name="TextBox 11"/>
            <p:cNvSpPr/>
            <p:nvPr/>
          </p:nvSpPr>
          <p:spPr>
            <a:xfrm>
              <a:off x="1750981" y="3639217"/>
              <a:ext cx="663277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块A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465606" y="3639217"/>
              <a:ext cx="663277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块B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646206" y="4220242"/>
              <a:ext cx="828749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1，2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236881" y="42202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313206" y="4220242"/>
              <a:ext cx="828749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4，5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798606" y="5153692"/>
              <a:ext cx="3739229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3属于两个块，仍是同一个点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189631" y="3258217"/>
            <a:ext cx="5107019" cy="2259044"/>
            <a:chOff x="6189631" y="3258217"/>
            <a:chExt cx="5107019" cy="2259044"/>
          </a:xfrm>
        </p:grpSpPr>
        <p:sp>
          <p:nvSpPr>
            <p:cNvPr id="18" name="body-block-stack-extraction"/>
            <p:cNvSpPr/>
            <p:nvPr/>
          </p:nvSpPr>
          <p:spPr>
            <a:xfrm>
              <a:off x="6189631" y="3258217"/>
              <a:ext cx="5107019" cy="2259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pending 暂存还没完整分块的点。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孩子 v 满足 low[v]≥dfn[u] 时，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弹到 v，并把 u 加入这一块。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 仍留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在栈中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，后面还可能用到它。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74706" y="5734717"/>
            <a:ext cx="10477500" cy="430244"/>
            <a:chOff x="1074706" y="5734717"/>
            <a:chExt cx="10477500" cy="430244"/>
          </a:xfrm>
        </p:grpSpPr>
        <p:sp>
          <p:nvSpPr>
            <p:cNvPr id="20" name="body-block-isolated-boundary"/>
            <p:cNvSpPr/>
            <p:nvPr/>
          </p:nvSpPr>
          <p:spPr>
            <a:xfrm>
              <a:off x="1074706" y="57347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点 3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属于两个块，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硬归给其中一块；孤立点也要单独保留。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割点与点双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用圆点和方点，记下点与块的关系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55656" y="2267617"/>
            <a:ext cx="10477500" cy="839819"/>
            <a:chOff x="1055656" y="2267617"/>
            <a:chExt cx="10477500" cy="839819"/>
          </a:xfrm>
        </p:grpSpPr>
        <p:sp>
          <p:nvSpPr>
            <p:cNvPr id="7" name="body-block-tree-definition"/>
            <p:cNvSpPr/>
            <p:nvPr/>
          </p:nvSpPr>
          <p:spPr>
            <a:xfrm>
              <a:off x="1055656" y="226761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圆点仍是原顶点，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方点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代表一个点双；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属于哪一块，就连向哪个方点。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A={1,2,3}、B={3,4,5}，圆点 3 同时连接方点 A、B。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57325" y="3362325"/>
            <a:ext cx="9146667" cy="1821561"/>
            <a:chOff x="1457325" y="3362325"/>
            <a:chExt cx="9146667" cy="1821561"/>
          </a:xfrm>
        </p:grpSpPr>
        <p:sp>
          <p:nvSpPr>
            <p:cNvPr id="9" name="Line 9"/>
            <p:cNvSpPr/>
            <p:nvPr/>
          </p:nvSpPr>
          <p:spPr>
            <a:xfrm>
              <a:off x="1952625" y="3638550"/>
              <a:ext cx="8048625" cy="9525"/>
            </a:xfrm>
            <a:custGeom>
              <a:avLst/>
              <a:gdLst/>
              <a:ahLst/>
              <a:cxnLst/>
              <a:rect l="l" t="t" r="r" b="b"/>
              <a:pathLst>
                <a:path w="8048625" h="9525">
                  <a:moveTo>
                    <a:pt x="0" y="0"/>
                  </a:moveTo>
                  <a:lnTo>
                    <a:pt x="8048625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971925" y="3914775"/>
              <a:ext cx="9525" cy="723900"/>
            </a:xfrm>
            <a:custGeom>
              <a:avLst/>
              <a:gdLst/>
              <a:ahLst/>
              <a:cxnLst/>
              <a:rect l="l" t="t" r="r" b="b"/>
              <a:pathLst>
                <a:path w="9525" h="723900">
                  <a:moveTo>
                    <a:pt x="0" y="0"/>
                  </a:moveTo>
                  <a:lnTo>
                    <a:pt x="0" y="72390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7991475" y="3914775"/>
              <a:ext cx="9525" cy="723900"/>
            </a:xfrm>
            <a:custGeom>
              <a:avLst/>
              <a:gdLst/>
              <a:ahLst/>
              <a:cxnLst/>
              <a:rect l="l" t="t" r="r" b="b"/>
              <a:pathLst>
                <a:path w="9525" h="723900">
                  <a:moveTo>
                    <a:pt x="0" y="0"/>
                  </a:moveTo>
                  <a:lnTo>
                    <a:pt x="0" y="72390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457325" y="3381375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3705225" y="3371850"/>
              <a:ext cx="533400" cy="533400"/>
            </a:xfrm>
            <a:prstGeom prst="rect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5715000" y="3362325"/>
              <a:ext cx="552450" cy="5524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724775" y="3371850"/>
              <a:ext cx="533400" cy="533400"/>
            </a:xfrm>
            <a:prstGeom prst="rect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10001250" y="3381375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3714750" y="4638675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8" name="Ellipse 18"/>
            <p:cNvSpPr/>
            <p:nvPr/>
          </p:nvSpPr>
          <p:spPr>
            <a:xfrm>
              <a:off x="7734300" y="4638675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9" name="TextBox 19"/>
            <p:cNvSpPr/>
            <p:nvPr/>
          </p:nvSpPr>
          <p:spPr>
            <a:xfrm>
              <a:off x="1621917" y="34963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3874675" y="34963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5898642" y="34963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894225" y="34963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10165842" y="34963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3879342" y="47536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7898892" y="47536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74706" y="5429917"/>
            <a:ext cx="10477500" cy="820769"/>
            <a:chOff x="1074706" y="5429917"/>
            <a:chExt cx="10477500" cy="820769"/>
          </a:xfrm>
        </p:grpSpPr>
        <p:sp>
          <p:nvSpPr>
            <p:cNvPr id="27" name="body-block-tree-properties"/>
            <p:cNvSpPr/>
            <p:nvPr/>
          </p:nvSpPr>
          <p:spPr>
            <a:xfrm>
              <a:off x="1074706" y="5429917"/>
              <a:ext cx="10477500" cy="8207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若关联图还有环，沿环就能绕过接口，这些块便能合并，与“极大”矛盾。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所以原图连通时得到圆方树，不连通时得到圆方森林；孤立圆点照样保留。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模拟练习：删边与删点，等号算谁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1135077"/>
            <a:chOff x="979425" y="24003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非根 u 有孩子 v，low[v]=dfn[u]。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(u,v) 是桥吗？② u 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割点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吗？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DFS 根的原图度为 2，但树孩子只有 1 个，是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割点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吗？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不是，子树能绕回 u。② 是，删掉 u 后，孩子侧回不到父侧。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不是，根要数 DFS 树孩子，不是原图邻居个数。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圆方树应用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12-4 铁人两项：题目与输入输出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双向道路连接 n 个路口。选互不相同的 s、c、f，要求有一条 s 到 f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的路径经过 c，而且不重复路口；统计所有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三元组 (s,c,f)。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输入：n、m；接着 m 行 u、v，表示双向道路，无自环、无重边。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输出合法三元组数量。起终点对调算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方案；图可能不连通。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n≤10⁵，m≤2×10⁵。计数可能远超过 32 位整数范围。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圆方树应用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12-4 铁人两项：原题样例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253300"/>
            <a:chOff x="980313" y="2647950"/>
            <a:chExt cx="5249037" cy="12533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点链：点 2 可搭配左右 1×2×2=4 对端点，点 3 也有 4 对，总计 8。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圆方树应用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12-4 铁人两项：中间能经过哪些路口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6606" y="2277142"/>
            <a:ext cx="10477500" cy="1268444"/>
            <a:chOff x="1036606" y="2277142"/>
            <a:chExt cx="10477500" cy="1268444"/>
          </a:xfrm>
        </p:grpSpPr>
        <p:sp>
          <p:nvSpPr>
            <p:cNvPr id="7" name="body-triathlon-task"/>
            <p:cNvSpPr/>
            <p:nvPr/>
          </p:nvSpPr>
          <p:spPr>
            <a:xfrm>
              <a:off x="1036606" y="227714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选互异的起点 s、切换点 c、终点 f，沿 s→c→f 走，且不重复路口。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只要存在一条这样的简单路径就算；反向行程算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方案。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69956" y="3543967"/>
            <a:ext cx="3985736" cy="1868519"/>
            <a:chOff x="1169956" y="3543967"/>
            <a:chExt cx="3985736" cy="1868519"/>
          </a:xfrm>
        </p:grpSpPr>
        <p:sp>
          <p:nvSpPr>
            <p:cNvPr id="9" name="Line 9"/>
            <p:cNvSpPr/>
            <p:nvPr/>
          </p:nvSpPr>
          <p:spPr>
            <a:xfrm>
              <a:off x="1685925" y="4124325"/>
              <a:ext cx="3124200" cy="9525"/>
            </a:xfrm>
            <a:custGeom>
              <a:avLst/>
              <a:gdLst/>
              <a:ahLst/>
              <a:cxnLst/>
              <a:rect l="l" t="t" r="r" b="b"/>
              <a:pathLst>
                <a:path w="3124200" h="9525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38100">
              <a:solidFill>
                <a:srgbClr val="CCD7DD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685925" y="4124325"/>
              <a:ext cx="1581150" cy="1000125"/>
            </a:xfrm>
            <a:custGeom>
              <a:avLst/>
              <a:gdLst/>
              <a:ahLst/>
              <a:cxnLst/>
              <a:rect l="l" t="t" r="r" b="b"/>
              <a:pathLst>
                <a:path w="1581150" h="1000125">
                  <a:moveTo>
                    <a:pt x="0" y="0"/>
                  </a:moveTo>
                  <a:lnTo>
                    <a:pt x="1581150" y="1000125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3267075" y="4124325"/>
              <a:ext cx="1543050" cy="1000125"/>
            </a:xfrm>
            <a:custGeom>
              <a:avLst/>
              <a:gdLst/>
              <a:ahLst/>
              <a:cxnLst/>
              <a:rect l="l" t="t" r="r" b="b"/>
              <a:pathLst>
                <a:path w="1543050" h="1000125">
                  <a:moveTo>
                    <a:pt x="0" y="1000125"/>
                  </a:moveTo>
                  <a:lnTo>
                    <a:pt x="1543050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428750" y="3867150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4552950" y="3867150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3009900" y="4867275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1593342" y="398211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4717542" y="398211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3174492" y="49822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1169956" y="3543967"/>
              <a:ext cx="264894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例如：一个三角形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922931" y="3658267"/>
            <a:ext cx="5373719" cy="1504283"/>
            <a:chOff x="5922931" y="3658267"/>
            <a:chExt cx="5373719" cy="1504283"/>
          </a:xfrm>
        </p:grpSpPr>
        <p:sp>
          <p:nvSpPr>
            <p:cNvPr id="20" name="body-triathlon-example-answer"/>
            <p:cNvSpPr/>
            <p:nvPr/>
          </p:nvSpPr>
          <p:spPr>
            <a:xfrm>
              <a:off x="5922931" y="3658267"/>
              <a:ext cx="5373719" cy="15042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例如固定 s=1、f=2。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走直达边，不经过点 3；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但走 1→3→2，就能把 3 选作 c。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84231" y="5706142"/>
            <a:ext cx="10477500" cy="430244"/>
            <a:chOff x="1084231" y="5706142"/>
            <a:chExt cx="10477500" cy="430244"/>
          </a:xfrm>
        </p:grpSpPr>
        <p:sp>
          <p:nvSpPr>
            <p:cNvPr id="22" name="body-triathlon-objective-distinction"/>
            <p:cNvSpPr/>
            <p:nvPr/>
          </p:nvSpPr>
          <p:spPr>
            <a:xfrm>
              <a:off x="1084231" y="57061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只要存在一条合法路径就算；不要求最短，也不要求每条路径都经过 c。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圆方树应用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12-4 铁人两项：候选点来自链上的哪些块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084231" y="2296192"/>
            <a:ext cx="9834086" cy="963644"/>
            <a:chOff x="1084231" y="2296192"/>
            <a:chExt cx="9834086" cy="963644"/>
          </a:xfrm>
        </p:grpSpPr>
        <p:sp>
          <p:nvSpPr>
            <p:cNvPr id="7" name="Line 7"/>
            <p:cNvSpPr/>
            <p:nvPr/>
          </p:nvSpPr>
          <p:spPr>
            <a:xfrm>
              <a:off x="1666875" y="2971800"/>
              <a:ext cx="8905875" cy="9525"/>
            </a:xfrm>
            <a:custGeom>
              <a:avLst/>
              <a:gdLst/>
              <a:ahLst/>
              <a:cxnLst/>
              <a:rect l="l" t="t" r="r" b="b"/>
              <a:pathLst>
                <a:path w="8905875" h="9525">
                  <a:moveTo>
                    <a:pt x="0" y="0"/>
                  </a:moveTo>
                  <a:lnTo>
                    <a:pt x="8905875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1419225" y="2724150"/>
              <a:ext cx="495300" cy="4953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9" name="Rectangle 9"/>
            <p:cNvSpPr/>
            <p:nvPr/>
          </p:nvSpPr>
          <p:spPr>
            <a:xfrm>
              <a:off x="3609975" y="2686050"/>
              <a:ext cx="571500" cy="571500"/>
            </a:xfrm>
            <a:prstGeom prst="rect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5848350" y="2724150"/>
              <a:ext cx="495300" cy="4953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48625" y="2686050"/>
              <a:ext cx="571500" cy="571500"/>
            </a:xfrm>
            <a:prstGeom prst="rect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0325100" y="2724150"/>
              <a:ext cx="495300" cy="4953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1574292" y="28295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798475" y="28295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003417" y="28295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237125" y="28295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10480167" y="28295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1084231" y="2296192"/>
              <a:ext cx="2956246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圆方树上的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唯一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路径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65181" y="3763042"/>
            <a:ext cx="10477500" cy="858869"/>
            <a:chOff x="1065181" y="3763042"/>
            <a:chExt cx="10477500" cy="858869"/>
          </a:xfrm>
        </p:grpSpPr>
        <p:sp>
          <p:nvSpPr>
            <p:cNvPr id="20" name="body-inside-block-path"/>
            <p:cNvSpPr/>
            <p:nvPr/>
          </p:nvSpPr>
          <p:spPr>
            <a:xfrm>
              <a:off x="1065181" y="3763042"/>
              <a:ext cx="10477500" cy="8588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经过的点双里，第三点可以分别连向入口、出口，而且两段内部不交。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这样就能拼出一条经过它、又不重复顶点的简单路径。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65181" y="4839367"/>
            <a:ext cx="10477500" cy="858869"/>
            <a:chOff x="1065181" y="4839367"/>
            <a:chExt cx="10477500" cy="858869"/>
          </a:xfrm>
        </p:grpSpPr>
        <p:sp>
          <p:nvSpPr>
            <p:cNvPr id="22" name="body-outside-block-impossible"/>
            <p:cNvSpPr/>
            <p:nvPr/>
          </p:nvSpPr>
          <p:spPr>
            <a:xfrm>
              <a:off x="1065181" y="4839367"/>
              <a:ext cx="10477500" cy="8588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链外分支只靠一个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割点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u 接回主链；进去后还得经过 u 才能回来。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这会重复 u，所以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把链外块的点选作 c。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74706" y="5772817"/>
            <a:ext cx="10477500" cy="430244"/>
            <a:chOff x="1074706" y="5772817"/>
            <a:chExt cx="10477500" cy="430244"/>
          </a:xfrm>
        </p:grpSpPr>
        <p:sp>
          <p:nvSpPr>
            <p:cNvPr id="24" name="body-union-minus-endpoints"/>
            <p:cNvSpPr/>
            <p:nvPr/>
          </p:nvSpPr>
          <p:spPr>
            <a:xfrm>
              <a:off x="1074706" y="57728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链上块的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并集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，再去掉 s、f，就是候选 c。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圆方树应用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12-4 铁人两项：重复的接口怎样扣掉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065181" y="2286667"/>
            <a:ext cx="10477500" cy="1935194"/>
            <a:chOff x="1065181" y="2286667"/>
            <a:chExt cx="10477500" cy="1935194"/>
          </a:xfrm>
        </p:grpSpPr>
        <p:sp>
          <p:nvSpPr>
            <p:cNvPr id="7" name="TextBox 7"/>
            <p:cNvSpPr/>
            <p:nvPr/>
          </p:nvSpPr>
          <p:spPr>
            <a:xfrm>
              <a:off x="1065181" y="22866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 A={1,2,3}、B={3,4,5}，固定 s=1、f=5。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666875" y="3295650"/>
              <a:ext cx="8905875" cy="9525"/>
            </a:xfrm>
            <a:custGeom>
              <a:avLst/>
              <a:gdLst/>
              <a:ahLst/>
              <a:cxnLst/>
              <a:rect l="l" t="t" r="r" b="b"/>
              <a:pathLst>
                <a:path w="8905875" h="9525">
                  <a:moveTo>
                    <a:pt x="0" y="0"/>
                  </a:moveTo>
                  <a:lnTo>
                    <a:pt x="8905875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9" name="Ellipse 9"/>
            <p:cNvSpPr/>
            <p:nvPr/>
          </p:nvSpPr>
          <p:spPr>
            <a:xfrm>
              <a:off x="1419225" y="3048000"/>
              <a:ext cx="495300" cy="4953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3609975" y="3009900"/>
              <a:ext cx="571500" cy="571500"/>
            </a:xfrm>
            <a:prstGeom prst="rect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5848350" y="3048000"/>
              <a:ext cx="495300" cy="49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048625" y="3009900"/>
              <a:ext cx="571500" cy="571500"/>
            </a:xfrm>
            <a:prstGeom prst="rect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10325100" y="3048000"/>
              <a:ext cx="495300" cy="4953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1574292" y="31534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3798475" y="31534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003417" y="31534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8237125" y="31534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10480167" y="31534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1492853" y="3791617"/>
              <a:ext cx="58054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−1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3721703" y="3791617"/>
              <a:ext cx="52144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+3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5921978" y="3791617"/>
              <a:ext cx="58054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−1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8160353" y="3791617"/>
              <a:ext cx="52144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+3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10398728" y="3791617"/>
              <a:ext cx="58054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−1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74706" y="4544092"/>
            <a:ext cx="10477500" cy="430244"/>
            <a:chOff x="1074706" y="4544092"/>
            <a:chExt cx="10477500" cy="430244"/>
          </a:xfrm>
        </p:grpSpPr>
        <p:sp>
          <p:nvSpPr>
            <p:cNvPr id="25" name="body-weighted-path-result"/>
            <p:cNvSpPr/>
            <p:nvPr/>
          </p:nvSpPr>
          <p:spPr>
            <a:xfrm>
              <a:off x="1074706" y="45440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链权和 −1+3−1+3−1=3，正好对应可选 c：2、3、4。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65181" y="5201317"/>
            <a:ext cx="10477500" cy="923258"/>
            <a:chOff x="1065181" y="5201317"/>
            <a:chExt cx="10477500" cy="923258"/>
          </a:xfrm>
        </p:grpSpPr>
        <p:sp>
          <p:nvSpPr>
            <p:cNvPr id="27" name="body-duplicate-cancellation"/>
            <p:cNvSpPr/>
            <p:nvPr/>
          </p:nvSpPr>
          <p:spPr>
            <a:xfrm>
              <a:off x="1065181" y="5201317"/>
              <a:ext cx="10477500" cy="923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 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方点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相加，多算 q−1 个接口，还要去掉两端 s、f。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链上正有 q+1 个圆点，各赋 −1，就能一起扣掉。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圆方树应用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12-4 铁人两项：一对一对地算，还是太多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十万个点，端点对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接近一百亿；即使能快速求树路，也不该逐对处理。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每条树路的答案是若干结点权相加。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可以交换求和顺序：先固定一个树结点，数有多少对端点的路径会经过它。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把这个次数乘结点权，再对所有圆点、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方点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相加，就能汇总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三元组。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圆方树应用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12-4 铁人两项：每个结点怎样贡献总数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沿用两个三角形，N=5，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全部有序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不同端点对为 5×4=20。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990600" y="2867025"/>
            <a:ext cx="10239375" cy="2476500"/>
            <a:chOff x="990600" y="2867025"/>
            <a:chExt cx="10239375" cy="2476500"/>
          </a:xfrm>
        </p:grpSpPr>
        <p:sp>
          <p:nvSpPr>
            <p:cNvPr id="9" name="Rectangle 9"/>
            <p:cNvSpPr/>
            <p:nvPr/>
          </p:nvSpPr>
          <p:spPr>
            <a:xfrm>
              <a:off x="990600" y="2867025"/>
              <a:ext cx="2190750" cy="6191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76325" y="3019425"/>
              <a:ext cx="2019300" cy="366712"/>
              <a:chOff x="1076325" y="3019425"/>
              <a:chExt cx="2019300" cy="36671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76325" y="3019425"/>
                <a:ext cx="20193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76325" y="3019425"/>
                <a:ext cx="20193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结点 u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3181350" y="2867025"/>
              <a:ext cx="3143250" cy="6191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3267075" y="3019425"/>
              <a:ext cx="2971800" cy="366712"/>
              <a:chOff x="3267075" y="3019425"/>
              <a:chExt cx="2971800" cy="36671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267075" y="3019425"/>
                <a:ext cx="29718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3267075" y="3019425"/>
                <a:ext cx="29718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删去后各分支原点数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6324600" y="2867025"/>
              <a:ext cx="1524000" cy="6191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6410325" y="3019425"/>
              <a:ext cx="1352550" cy="366712"/>
              <a:chOff x="6410325" y="3019425"/>
              <a:chExt cx="1352550" cy="366712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6410325" y="3019425"/>
                <a:ext cx="13525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6410325" y="3019425"/>
                <a:ext cx="13525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pᵤ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7848600" y="2867025"/>
              <a:ext cx="1524000" cy="6191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7934325" y="3019425"/>
              <a:ext cx="1352550" cy="366712"/>
              <a:chOff x="7934325" y="3019425"/>
              <a:chExt cx="1352550" cy="366712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7934325" y="3019425"/>
                <a:ext cx="13525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7934325" y="3019425"/>
                <a:ext cx="13525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权 wᵤ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372600" y="2867025"/>
              <a:ext cx="1857375" cy="6191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9458325" y="3019425"/>
              <a:ext cx="1685925" cy="366712"/>
              <a:chOff x="9458325" y="3019425"/>
              <a:chExt cx="1685925" cy="366712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9458325" y="3019425"/>
                <a:ext cx="168592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9458325" y="3019425"/>
                <a:ext cx="168592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贡献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990600" y="3486150"/>
              <a:ext cx="2190750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1076325" y="3638550"/>
              <a:ext cx="2019300" cy="366712"/>
              <a:chOff x="1076325" y="3638550"/>
              <a:chExt cx="2019300" cy="366712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1076325" y="3638550"/>
                <a:ext cx="20193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1076325" y="3638550"/>
                <a:ext cx="20193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方点</a:t>
                </a:r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 xml:space="preserve"> A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3181350" y="3486150"/>
              <a:ext cx="3143250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3267075" y="3638550"/>
              <a:ext cx="2971800" cy="366712"/>
              <a:chOff x="3267075" y="3638550"/>
              <a:chExt cx="2971800" cy="366712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3267075" y="3638550"/>
                <a:ext cx="29718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3267075" y="3638550"/>
                <a:ext cx="29718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1、1、3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6324600" y="3486150"/>
              <a:ext cx="1524000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6410325" y="3638550"/>
              <a:ext cx="1352550" cy="366712"/>
              <a:chOff x="6410325" y="3638550"/>
              <a:chExt cx="1352550" cy="366712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6410325" y="3638550"/>
                <a:ext cx="13525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6410325" y="3638550"/>
                <a:ext cx="13525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14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7848600" y="3486150"/>
              <a:ext cx="1524000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7934325" y="3638550"/>
              <a:ext cx="1352550" cy="366712"/>
              <a:chOff x="7934325" y="3638550"/>
              <a:chExt cx="1352550" cy="366712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7934325" y="3638550"/>
                <a:ext cx="13525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7934325" y="3638550"/>
                <a:ext cx="13525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9372600" y="3486150"/>
              <a:ext cx="1857375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9458325" y="3638550"/>
              <a:ext cx="1685925" cy="366712"/>
              <a:chOff x="9458325" y="3638550"/>
              <a:chExt cx="1685925" cy="366712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9458325" y="3638550"/>
                <a:ext cx="168592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9458325" y="3638550"/>
                <a:ext cx="168592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42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990600" y="4105275"/>
              <a:ext cx="2190750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1076325" y="4257675"/>
              <a:ext cx="2019300" cy="366712"/>
              <a:chOff x="1076325" y="4257675"/>
              <a:chExt cx="2019300" cy="366712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1076325" y="4257675"/>
                <a:ext cx="20193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1076325" y="4257675"/>
                <a:ext cx="20193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公共圆点 3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3181350" y="4105275"/>
              <a:ext cx="3143250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3267075" y="4257675"/>
              <a:ext cx="2971800" cy="366712"/>
              <a:chOff x="3267075" y="4257675"/>
              <a:chExt cx="2971800" cy="366712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3267075" y="4257675"/>
                <a:ext cx="29718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3267075" y="4257675"/>
                <a:ext cx="29718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2、2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6324600" y="4105275"/>
              <a:ext cx="1524000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6410325" y="4257675"/>
              <a:ext cx="1352550" cy="366712"/>
              <a:chOff x="6410325" y="4257675"/>
              <a:chExt cx="1352550" cy="366712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6410325" y="4257675"/>
                <a:ext cx="13525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6410325" y="4257675"/>
                <a:ext cx="13525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16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7848600" y="4105275"/>
              <a:ext cx="1524000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7934325" y="4257675"/>
              <a:ext cx="1352550" cy="366712"/>
              <a:chOff x="7934325" y="4257675"/>
              <a:chExt cx="1352550" cy="366712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7934325" y="4257675"/>
                <a:ext cx="13525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7934325" y="4257675"/>
                <a:ext cx="13525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−1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9372600" y="4105275"/>
              <a:ext cx="1857375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9458325" y="4257675"/>
              <a:ext cx="1685925" cy="366712"/>
              <a:chOff x="9458325" y="4257675"/>
              <a:chExt cx="1685925" cy="366712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9458325" y="4257675"/>
                <a:ext cx="168592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9458325" y="4257675"/>
                <a:ext cx="168592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−16</a:t>
                </a:r>
              </a:p>
            </p:txBody>
          </p:sp>
        </p:grpSp>
        <p:sp>
          <p:nvSpPr>
            <p:cNvPr id="69" name="Rectangle 69"/>
            <p:cNvSpPr/>
            <p:nvPr/>
          </p:nvSpPr>
          <p:spPr>
            <a:xfrm>
              <a:off x="990600" y="4724400"/>
              <a:ext cx="2190750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2" name="Group 72"/>
            <p:cNvGrpSpPr/>
            <p:nvPr/>
          </p:nvGrpSpPr>
          <p:grpSpPr>
            <a:xfrm>
              <a:off x="1076325" y="4876800"/>
              <a:ext cx="2019300" cy="366712"/>
              <a:chOff x="1076325" y="4876800"/>
              <a:chExt cx="2019300" cy="366712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1076325" y="4876800"/>
                <a:ext cx="20193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1076325" y="4876800"/>
                <a:ext cx="20193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外侧圆点 1</a:t>
                </a:r>
              </a:p>
            </p:txBody>
          </p:sp>
        </p:grpSp>
        <p:sp>
          <p:nvSpPr>
            <p:cNvPr id="73" name="Rectangle 73"/>
            <p:cNvSpPr/>
            <p:nvPr/>
          </p:nvSpPr>
          <p:spPr>
            <a:xfrm>
              <a:off x="3181350" y="4724400"/>
              <a:ext cx="3143250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6" name="Group 76"/>
            <p:cNvGrpSpPr/>
            <p:nvPr/>
          </p:nvGrpSpPr>
          <p:grpSpPr>
            <a:xfrm>
              <a:off x="3267075" y="4876800"/>
              <a:ext cx="2971800" cy="366712"/>
              <a:chOff x="3267075" y="4876800"/>
              <a:chExt cx="2971800" cy="366712"/>
            </a:xfrm>
          </p:grpSpPr>
          <p:sp>
            <p:nvSpPr>
              <p:cNvPr id="74" name="Rectangle 74"/>
              <p:cNvSpPr/>
              <p:nvPr/>
            </p:nvSpPr>
            <p:spPr>
              <a:xfrm>
                <a:off x="3267075" y="4876800"/>
                <a:ext cx="29718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3267075" y="4876800"/>
                <a:ext cx="29718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77" name="Rectangle 77"/>
            <p:cNvSpPr/>
            <p:nvPr/>
          </p:nvSpPr>
          <p:spPr>
            <a:xfrm>
              <a:off x="6324600" y="4724400"/>
              <a:ext cx="1524000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0" name="Group 80"/>
            <p:cNvGrpSpPr/>
            <p:nvPr/>
          </p:nvGrpSpPr>
          <p:grpSpPr>
            <a:xfrm>
              <a:off x="6410325" y="4876800"/>
              <a:ext cx="1352550" cy="366712"/>
              <a:chOff x="6410325" y="4876800"/>
              <a:chExt cx="1352550" cy="366712"/>
            </a:xfrm>
          </p:grpSpPr>
          <p:sp>
            <p:nvSpPr>
              <p:cNvPr id="78" name="Rectangle 78"/>
              <p:cNvSpPr/>
              <p:nvPr/>
            </p:nvSpPr>
            <p:spPr>
              <a:xfrm>
                <a:off x="6410325" y="4876800"/>
                <a:ext cx="13525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9" name="TextBox 79"/>
              <p:cNvSpPr txBox="1"/>
              <p:nvPr/>
            </p:nvSpPr>
            <p:spPr>
              <a:xfrm>
                <a:off x="6410325" y="4876800"/>
                <a:ext cx="13525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8</a:t>
                </a:r>
              </a:p>
            </p:txBody>
          </p:sp>
        </p:grpSp>
        <p:sp>
          <p:nvSpPr>
            <p:cNvPr id="81" name="Rectangle 81"/>
            <p:cNvSpPr/>
            <p:nvPr/>
          </p:nvSpPr>
          <p:spPr>
            <a:xfrm>
              <a:off x="7848600" y="4724400"/>
              <a:ext cx="1524000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4" name="Group 84"/>
            <p:cNvGrpSpPr/>
            <p:nvPr/>
          </p:nvGrpSpPr>
          <p:grpSpPr>
            <a:xfrm>
              <a:off x="7934325" y="4876800"/>
              <a:ext cx="1352550" cy="366712"/>
              <a:chOff x="7934325" y="4876800"/>
              <a:chExt cx="1352550" cy="366712"/>
            </a:xfrm>
          </p:grpSpPr>
          <p:sp>
            <p:nvSpPr>
              <p:cNvPr id="82" name="Rectangle 82"/>
              <p:cNvSpPr/>
              <p:nvPr/>
            </p:nvSpPr>
            <p:spPr>
              <a:xfrm>
                <a:off x="7934325" y="4876800"/>
                <a:ext cx="13525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3" name="TextBox 83"/>
              <p:cNvSpPr txBox="1"/>
              <p:nvPr/>
            </p:nvSpPr>
            <p:spPr>
              <a:xfrm>
                <a:off x="7934325" y="4876800"/>
                <a:ext cx="13525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−1</a:t>
                </a:r>
              </a:p>
            </p:txBody>
          </p:sp>
        </p:grpSp>
        <p:sp>
          <p:nvSpPr>
            <p:cNvPr id="85" name="Rectangle 85"/>
            <p:cNvSpPr/>
            <p:nvPr/>
          </p:nvSpPr>
          <p:spPr>
            <a:xfrm>
              <a:off x="9372600" y="4724400"/>
              <a:ext cx="1857375" cy="6191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8" name="Group 88"/>
            <p:cNvGrpSpPr/>
            <p:nvPr/>
          </p:nvGrpSpPr>
          <p:grpSpPr>
            <a:xfrm>
              <a:off x="9458325" y="4876800"/>
              <a:ext cx="1685925" cy="366712"/>
              <a:chOff x="9458325" y="4876800"/>
              <a:chExt cx="1685925" cy="366712"/>
            </a:xfrm>
          </p:grpSpPr>
          <p:sp>
            <p:nvSpPr>
              <p:cNvPr id="86" name="Rectangle 86"/>
              <p:cNvSpPr/>
              <p:nvPr/>
            </p:nvSpPr>
            <p:spPr>
              <a:xfrm>
                <a:off x="9458325" y="4876800"/>
                <a:ext cx="168592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7" name="TextBox 87"/>
              <p:cNvSpPr txBox="1"/>
              <p:nvPr/>
            </p:nvSpPr>
            <p:spPr>
              <a:xfrm>
                <a:off x="9458325" y="4876800"/>
                <a:ext cx="168592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−8</a:t>
                </a:r>
              </a:p>
            </p:txBody>
          </p:sp>
        </p:grpSp>
      </p:grpSp>
      <p:sp>
        <p:nvSpPr>
          <p:cNvPr id="90" name="Freeform 90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3" name="Group 93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91" name="Rectangle 91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2" name="TextBox 92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总贡献：2×42−4×8−16=36。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圆方树应用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12-4 铁人两项：换个方向计数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81" y="2267617"/>
            <a:ext cx="10477500" cy="839819"/>
            <a:chOff x="1065181" y="2267617"/>
            <a:chExt cx="10477500" cy="839819"/>
          </a:xfrm>
        </p:grpSpPr>
        <p:sp>
          <p:nvSpPr>
            <p:cNvPr id="7" name="body-component-size-definition"/>
            <p:cNvSpPr/>
            <p:nvPr/>
          </p:nvSpPr>
          <p:spPr>
            <a:xfrm>
              <a:off x="1065181" y="226761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删去圆方树结点 u，各分支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数记为 s₁、s₂…。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是当前分量的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总数；方点不能当端点。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52525" y="3200400"/>
            <a:ext cx="3952875" cy="2297811"/>
            <a:chOff x="1152525" y="3200400"/>
            <a:chExt cx="3952875" cy="2297811"/>
          </a:xfrm>
        </p:grpSpPr>
        <p:sp>
          <p:nvSpPr>
            <p:cNvPr id="9" name="Line 9"/>
            <p:cNvSpPr/>
            <p:nvPr/>
          </p:nvSpPr>
          <p:spPr>
            <a:xfrm>
              <a:off x="1647825" y="3486150"/>
              <a:ext cx="1333500" cy="704850"/>
            </a:xfrm>
            <a:custGeom>
              <a:avLst/>
              <a:gdLst/>
              <a:ahLst/>
              <a:cxnLst/>
              <a:rect l="l" t="t" r="r" b="b"/>
              <a:pathLst>
                <a:path w="1333500" h="704850">
                  <a:moveTo>
                    <a:pt x="1333500" y="704850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647825" y="4191000"/>
              <a:ext cx="1333500" cy="1019175"/>
            </a:xfrm>
            <a:custGeom>
              <a:avLst/>
              <a:gdLst/>
              <a:ahLst/>
              <a:cxnLst/>
              <a:rect l="l" t="t" r="r" b="b"/>
              <a:pathLst>
                <a:path w="1333500" h="1019175">
                  <a:moveTo>
                    <a:pt x="1333500" y="0"/>
                  </a:moveTo>
                  <a:lnTo>
                    <a:pt x="0" y="1019175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2981325" y="4191000"/>
              <a:ext cx="1714500" cy="9525"/>
            </a:xfrm>
            <a:custGeom>
              <a:avLst/>
              <a:gdLst/>
              <a:ahLst/>
              <a:cxnLst/>
              <a:rect l="l" t="t" r="r" b="b"/>
              <a:pathLst>
                <a:path w="1714500" h="9525">
                  <a:moveTo>
                    <a:pt x="0" y="0"/>
                  </a:moveTo>
                  <a:lnTo>
                    <a:pt x="171450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2705100" y="3914775"/>
              <a:ext cx="552450" cy="5524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3" name="TextBox 13"/>
            <p:cNvSpPr/>
            <p:nvPr/>
          </p:nvSpPr>
          <p:spPr>
            <a:xfrm>
              <a:off x="2888742" y="40487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1152525" y="3200400"/>
              <a:ext cx="990600" cy="571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1152525" y="4924425"/>
              <a:ext cx="990600" cy="571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4286250" y="3905250"/>
              <a:ext cx="819150" cy="571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/>
            <p:nvPr/>
          </p:nvSpPr>
          <p:spPr>
            <a:xfrm>
              <a:off x="1473803" y="3343942"/>
              <a:ext cx="568722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s₁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1473803" y="5067967"/>
              <a:ext cx="568722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4521803" y="4048792"/>
              <a:ext cx="568722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s₃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475256" y="3248692"/>
            <a:ext cx="5811869" cy="1100709"/>
            <a:chOff x="5475256" y="3248692"/>
            <a:chExt cx="5811869" cy="1100709"/>
          </a:xfrm>
        </p:grpSpPr>
        <p:sp>
          <p:nvSpPr>
            <p:cNvPr id="21" name="body-through-u-count"/>
            <p:cNvSpPr/>
            <p:nvPr/>
          </p:nvSpPr>
          <p:spPr>
            <a:xfrm>
              <a:off x="5475256" y="3248692"/>
              <a:ext cx="5811869" cy="11007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有序不同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端点共有 N(N−1) 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同一分支的两端不经过 u，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把这些对数减掉，就得到 pᵤ。</a:t>
              </a:r>
            </a:p>
          </p:txBody>
        </p:sp>
      </p:grpSp>
      <mc:AlternateContent>
        <mc:Choice Requires="a14">
          <p:sp>
            <p:nvSpPr>
              <p:cNvPr id="37" name="pairs-formula"/>
              <p:cNvSpPr txBox="1">
                <a:spLocks noGrp="1"/>
              </p:cNvSpPr>
              <p:nvPr/>
            </p:nvSpPr>
            <p:spPr>
              <a:xfrm>
                <a:off x="5467350" y="4410075"/>
                <a:ext cx="5810250" cy="895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p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u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N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N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  <m:sup/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s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</m:sub>
                          </m:sSub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s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</m:e>
                          </m:d>
                        </m:e>
                      </m:nary>
                    </m:oMath>
                  </m:oMathPara>
                </a14:m>
              </a:p>
            </p:txBody>
          </p:sp>
        </mc:Choice>
      </mc:AlternateContent>
      <mc:AlternateContent>
        <mc:Choice Requires="a14">
          <p:sp>
            <p:nvSpPr>
              <p:cNvPr id="38" name="contribution-formula"/>
              <p:cNvSpPr txBox="1">
                <a:spLocks noGrp="1"/>
              </p:cNvSpPr>
              <p:nvPr/>
            </p:nvSpPr>
            <p:spPr>
              <a:xfrm>
                <a:off x="5457825" y="5362575"/>
                <a:ext cx="5781675" cy="91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23344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answer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23344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23344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u</m:t>
                          </m:r>
                        </m:sub>
                        <m:sup/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w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u</m:t>
                              </m:r>
                            </m:sub>
                          </m:sSub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p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u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</a:p>
            </p:txBody>
          </p:sp>
        </mc:Choice>
      </mc:AlternateContent>
    </p:spTree>
  </p:cSld>
  <p:clrMapOvr>
    <a:masterClrMapping/>
  </p:clrMapOvr>
  <p:transition p14:dur="400">
    <p:fade/>
  </p:transition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圆方树应用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12-4 铁人两项：逆序累加，只统计原点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744093"/>
            <a:chOff x="979932" y="2286000"/>
            <a:chExt cx="10202418" cy="744093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先按父子关系遍历圆方森林，再从遍历序列末尾向前处理 u；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原点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编号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0..n−1。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209925"/>
            <a:ext cx="10201911" cy="1248459"/>
            <a:chOff x="980439" y="3209925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3209925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09925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originalCount[u] = (u&lt;n);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v : tree[u])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(parent[v]==u)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originalCount[u] += originalCount[v];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209925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529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76823"/>
            <a:ext cx="10202418" cy="744093"/>
            <a:chOff x="979932" y="4676823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67682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7682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圆点初值是 1，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方点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初值是 0。逆序处理保证孩子已经算好，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 originalCount[u] 才是整棵子树的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原点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圆方树应用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12-4 铁人两项：扣除同一分支内部的端点对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是当前原连通分量的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原点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总数；孩子侧和父侧要分别取大小。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819959"/>
            <a:chOff x="980439" y="293370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pairs = 1LL*N*(N-1);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v : tree[u])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ll branch = parent[v]==u ? originalCount[v]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                 : N-originalCount[u];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pairs -= branch*(branch-1);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8482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72098"/>
            <a:ext cx="10202418" cy="744093"/>
            <a:chOff x="979932" y="49720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1LL 在乘法开始前就转成 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64 位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，避免先发生 int 溢出。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扣完后，pairs 就是路径经过 u 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有序不同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端点对数。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圆方树应用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12-4 铁人两项：乘结点权，累加总贡献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圆点权为 −1；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方点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的度就是它包含的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原点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数，也是它的权。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676959"/>
            <a:chOff x="980439" y="29337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weight = u&lt;n ? -1LL : (ll)tree[u].size();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answer += weight*pairs;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把所有点的贡献加起来，相当于对每对端点求一次路径权和。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负权只负责扣重，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不能单独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当作方案数。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圆方树应用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12-4 铁人两项：孩子侧与父侧分别数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55656" y="2267617"/>
            <a:ext cx="10477500" cy="839819"/>
            <a:chOff x="1055656" y="2267617"/>
            <a:chExt cx="10477500" cy="839819"/>
          </a:xfrm>
        </p:grpSpPr>
        <p:sp>
          <p:nvSpPr>
            <p:cNvPr id="7" name="body-count-original-only"/>
            <p:cNvSpPr/>
            <p:nvPr/>
          </p:nvSpPr>
          <p:spPr>
            <a:xfrm>
              <a:off x="1055656" y="226761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代码中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编号为 0..n−1，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方点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n 开始；originalCount 只累计原点。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孩子侧读 originalCount[v]，父侧则是 N−originalCount[u]。</a:t>
              </a:r>
            </a:p>
          </p:txBody>
        </p:sp>
      </p:grpSp>
      <p:sp>
        <p:nvSpPr>
          <p:cNvPr id="11" name="textbox-contribution-code"/>
          <p:cNvSpPr/>
          <p:nvPr/>
        </p:nvSpPr>
        <p:spPr>
          <a:xfrm>
            <a:off x="1038225" y="3069463"/>
            <a:ext cx="10287000" cy="1954273"/>
          </a:xfrm>
          <a:prstGeom prst="roundRect">
            <a:avLst>
              <a:gd name="adj" fmla="val 5172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ll pairs=1LL*N*(N-1);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v:tree[u]) 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ll branch=parent[v]==u ? originalCount[v]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                  : N-originalCount[u];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pairs-=branch*(branch-1);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answer+=(u&lt;n ? -1LL : (ll)tree[u].size())*pairs;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65181" y="5458492"/>
            <a:ext cx="10477500" cy="763619"/>
            <a:chOff x="1065181" y="5458492"/>
            <a:chExt cx="10477500" cy="763619"/>
          </a:xfrm>
        </p:grpSpPr>
        <p:sp>
          <p:nvSpPr>
            <p:cNvPr id="12" name="body-two-triangle-total"/>
            <p:cNvSpPr/>
            <p:nvPr/>
          </p:nvSpPr>
          <p:spPr>
            <a:xfrm>
              <a:off x="1065181" y="5458492"/>
              <a:ext cx="10477500" cy="7636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方点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各贡献 42；四个外侧圆点各贡献 −8，公共圆点 3 贡献 −16。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84−32−16=36，统计的是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有序端点对，而非固定一对的 3 个候选。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23925" y="3069463"/>
            <a:ext cx="9525" cy="1857766"/>
          </a:xfrm>
          <a:custGeom>
            <a:avLst/>
            <a:gdLst/>
            <a:ahLst/>
            <a:cxnLst/>
            <a:rect l="l" t="t" r="r" b="b"/>
            <a:pathLst>
              <a:path w="9525" h="1857766">
                <a:moveTo>
                  <a:pt x="0" y="0"/>
                </a:moveTo>
                <a:lnTo>
                  <a:pt x="0" y="185776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圆方树应用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12-4 铁人两项：拿小图核对计数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331881" y="2533650"/>
            <a:ext cx="2381250" cy="2021586"/>
            <a:chOff x="1331881" y="2533650"/>
            <a:chExt cx="2381250" cy="2021586"/>
          </a:xfrm>
        </p:grpSpPr>
        <p:sp>
          <p:nvSpPr>
            <p:cNvPr id="7" name="Line 7"/>
            <p:cNvSpPr/>
            <p:nvPr/>
          </p:nvSpPr>
          <p:spPr>
            <a:xfrm>
              <a:off x="1562100" y="3467100"/>
              <a:ext cx="1724025" cy="9525"/>
            </a:xfrm>
            <a:custGeom>
              <a:avLst/>
              <a:gdLst/>
              <a:ahLst/>
              <a:cxnLst/>
              <a:rect l="l" t="t" r="r" b="b"/>
              <a:pathLst>
                <a:path w="1724025" h="9525">
                  <a:moveTo>
                    <a:pt x="0" y="0"/>
                  </a:moveTo>
                  <a:lnTo>
                    <a:pt x="1724025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1562100" y="2714625"/>
              <a:ext cx="857250" cy="752475"/>
            </a:xfrm>
            <a:custGeom>
              <a:avLst/>
              <a:gdLst/>
              <a:ahLst/>
              <a:cxnLst/>
              <a:rect l="l" t="t" r="r" b="b"/>
              <a:pathLst>
                <a:path w="857250" h="752475">
                  <a:moveTo>
                    <a:pt x="0" y="752475"/>
                  </a:moveTo>
                  <a:lnTo>
                    <a:pt x="85725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2419350" y="2714625"/>
              <a:ext cx="866775" cy="752475"/>
            </a:xfrm>
            <a:custGeom>
              <a:avLst/>
              <a:gdLst/>
              <a:ahLst/>
              <a:cxnLst/>
              <a:rect l="l" t="t" r="r" b="b"/>
              <a:pathLst>
                <a:path w="866775" h="752475">
                  <a:moveTo>
                    <a:pt x="866775" y="752475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381125" y="3286125"/>
              <a:ext cx="361950" cy="3619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3105150" y="3286125"/>
              <a:ext cx="361950" cy="3619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2238375" y="2533650"/>
              <a:ext cx="361950" cy="3619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1331881" y="3763042"/>
              <a:ext cx="2381250" cy="7921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三角形：6个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三元组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371975" y="2914650"/>
            <a:ext cx="3684556" cy="1421511"/>
            <a:chOff x="4371975" y="2914650"/>
            <a:chExt cx="3684556" cy="1421511"/>
          </a:xfrm>
        </p:grpSpPr>
        <p:sp>
          <p:nvSpPr>
            <p:cNvPr id="15" name="Line 15"/>
            <p:cNvSpPr/>
            <p:nvPr/>
          </p:nvSpPr>
          <p:spPr>
            <a:xfrm>
              <a:off x="4581525" y="3124200"/>
              <a:ext cx="2495550" cy="9525"/>
            </a:xfrm>
            <a:custGeom>
              <a:avLst/>
              <a:gdLst/>
              <a:ahLst/>
              <a:cxnLst/>
              <a:rect l="l" t="t" r="r" b="b"/>
              <a:pathLst>
                <a:path w="2495550" h="9525">
                  <a:moveTo>
                    <a:pt x="0" y="0"/>
                  </a:moveTo>
                  <a:lnTo>
                    <a:pt x="249555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371975" y="2914650"/>
              <a:ext cx="419100" cy="4191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5619750" y="2914650"/>
              <a:ext cx="419100" cy="419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6867525" y="2914650"/>
              <a:ext cx="419100" cy="4191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9" name="TextBox 19"/>
            <p:cNvSpPr/>
            <p:nvPr/>
          </p:nvSpPr>
          <p:spPr>
            <a:xfrm>
              <a:off x="4488942" y="29819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5736717" y="29819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6984492" y="29819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4389406" y="3543967"/>
              <a:ext cx="3667125" cy="7921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三点链只有 2 个：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(1,2,3)、(3,2,1)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504206" y="2895600"/>
            <a:ext cx="1892494" cy="1440561"/>
            <a:chOff x="8504206" y="2895600"/>
            <a:chExt cx="1892494" cy="1440561"/>
          </a:xfrm>
        </p:grpSpPr>
        <p:sp>
          <p:nvSpPr>
            <p:cNvPr id="24" name="Ellipse 24"/>
            <p:cNvSpPr/>
            <p:nvPr/>
          </p:nvSpPr>
          <p:spPr>
            <a:xfrm>
              <a:off x="9353550" y="2895600"/>
              <a:ext cx="457200" cy="4572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25" name="TextBox 25"/>
            <p:cNvSpPr/>
            <p:nvPr/>
          </p:nvSpPr>
          <p:spPr>
            <a:xfrm>
              <a:off x="8504206" y="3905917"/>
              <a:ext cx="189249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孤立点：0个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65181" y="4667917"/>
            <a:ext cx="10477500" cy="1447133"/>
            <a:chOff x="1065181" y="4667917"/>
            <a:chExt cx="10477500" cy="1447133"/>
          </a:xfrm>
        </p:grpSpPr>
        <p:sp>
          <p:nvSpPr>
            <p:cNvPr id="27" name="body-component-boundary-rules"/>
            <p:cNvSpPr/>
            <p:nvPr/>
          </p:nvSpPr>
          <p:spPr>
            <a:xfrm>
              <a:off x="1065181" y="4667917"/>
              <a:ext cx="10477500" cy="14471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连通分量之间没有合法路径，所以每一块都要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单独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确定 N。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圆点的负权只用于扣掉重复计数；最后统计出的方案数仍然非负。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建圆方森林、按点算贡献都为 O(n+m)；乘法与总数用 long long。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模拟练习：先分清固定端点与全部端点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1135077"/>
            <a:chOff x="979425" y="24003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沿用两个三角形 A={1,2,3}、B={3,4,5}。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固定 s=1、f=5，可以选哪些 c？② 这个数等于全题总答案吗？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三点链的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全部有序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三元组有哪些？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1135077"/>
            <a:chOff x="979425" y="4572000"/>
            <a:chExt cx="10202925" cy="1135077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c 可选 2、3、4，共 3 个。② 不等，全题还要累计其他端点对，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本例合计 36。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只有 (1,2,3)、(3,2,1)，反向是另一种方案。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强连通分量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12-5 奶牛舞会：题目与输入输出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有向边表示消息可以传递。若一组牛中任意两头都能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互相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传递消息，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它们属于同一强连通分量；统计点数大于 1 的 SCC 个数。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输入：n、m；接着 m 行 a、b，表示有向边 a→b。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输出符合大小要求的分量个数，不是这些分量里的点数之和。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2≤n≤10⁴，2≤m≤5×10⁴；顶点编号 1..n。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强连通分量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12-5 奶牛舞会：原题样例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539050"/>
            <a:chOff x="980313" y="2647950"/>
            <a:chExt cx="5249037" cy="15390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1→2→4→1 形成一块；3→5 只能单向到达，二者各自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单独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一块，答案为 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强连通分量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单行道上的“连着”，该怎样判断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1→2，消息能从 1 发给 2，可 2 没法沿这条单行道回复。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若再有 2→1，两点才能来回通。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在更大的图里，往返不一定靠直达边，经过其他点中转也算。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互相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可达且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再扩大的点集合称为强连通分量，英文简称 SCC。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强连通分量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12-5 奶牛舞会：消息能发出，还要能返回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55656" y="2267617"/>
            <a:ext cx="10477500" cy="849344"/>
            <a:chOff x="1055656" y="2267617"/>
            <a:chExt cx="10477500" cy="849344"/>
          </a:xfrm>
        </p:grpSpPr>
        <p:sp>
          <p:nvSpPr>
            <p:cNvPr id="7" name="body-cow-party-task"/>
            <p:cNvSpPr/>
            <p:nvPr/>
          </p:nvSpPr>
          <p:spPr>
            <a:xfrm>
              <a:off x="1055656" y="2267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强连通分量（SCC）：组内任意两点相互可达，而且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再加入别的点。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奶牛舞会要数的是：有多少个 SCC 的点数大于 1。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08056" y="3524250"/>
            <a:ext cx="4014311" cy="1259586"/>
            <a:chOff x="1208056" y="3524250"/>
            <a:chExt cx="4014311" cy="1259586"/>
          </a:xfrm>
        </p:grpSpPr>
        <p:sp>
          <p:nvSpPr>
            <p:cNvPr id="9" name="Line 9"/>
            <p:cNvSpPr/>
            <p:nvPr/>
          </p:nvSpPr>
          <p:spPr>
            <a:xfrm>
              <a:off x="2028825" y="3781425"/>
              <a:ext cx="257175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0" name="Ellipse 10"/>
            <p:cNvSpPr/>
            <p:nvPr/>
          </p:nvSpPr>
          <p:spPr>
            <a:xfrm>
              <a:off x="1495425" y="3524250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4619625" y="3524250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660017" y="363921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4784217" y="363921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208056" y="4353592"/>
              <a:ext cx="3168996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1→2：不是同一个SCC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61131" y="3524250"/>
            <a:ext cx="4381500" cy="1259586"/>
            <a:chOff x="6761131" y="3524250"/>
            <a:chExt cx="4381500" cy="1259586"/>
          </a:xfrm>
        </p:grpSpPr>
        <p:sp>
          <p:nvSpPr>
            <p:cNvPr id="16" name="Line 16"/>
            <p:cNvSpPr/>
            <p:nvPr/>
          </p:nvSpPr>
          <p:spPr>
            <a:xfrm>
              <a:off x="7362825" y="3676650"/>
              <a:ext cx="270510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7" name="Line 17"/>
            <p:cNvSpPr/>
            <p:nvPr/>
          </p:nvSpPr>
          <p:spPr>
            <a:xfrm flipH="1">
              <a:off x="7362825" y="3886200"/>
              <a:ext cx="270510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8" name="Ellipse 18"/>
            <p:cNvSpPr/>
            <p:nvPr/>
          </p:nvSpPr>
          <p:spPr>
            <a:xfrm>
              <a:off x="6829425" y="3524250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10086975" y="3524250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20" name="TextBox 20"/>
            <p:cNvSpPr/>
            <p:nvPr/>
          </p:nvSpPr>
          <p:spPr>
            <a:xfrm>
              <a:off x="6994017" y="363921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10251567" y="363921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6761131" y="4353592"/>
              <a:ext cx="4381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1↔2：形成一个大小2的SCC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65181" y="5172742"/>
            <a:ext cx="10477500" cy="942308"/>
            <a:chOff x="1065181" y="5172742"/>
            <a:chExt cx="10477500" cy="942308"/>
          </a:xfrm>
        </p:grpSpPr>
        <p:sp>
          <p:nvSpPr>
            <p:cNvPr id="24" name="body-scc-equivalence"/>
            <p:cNvSpPr/>
            <p:nvPr/>
          </p:nvSpPr>
          <p:spPr>
            <a:xfrm>
              <a:off x="1065181" y="5172742"/>
              <a:ext cx="10477500" cy="942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互相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可达把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顶点分成不重叠的 SCC；“极大”不是只取最大一块。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单点即使有自环，也只有 1 个点，本题不计入答案。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强连通分量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12-5 奶牛舞会：返回父亲，不等于已经分好组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点 3 的出边看完，搜索就该返回点 2；可 3 还可能和 2 同属一块。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因此需要两种记录：搜索停在哪儿，以及哪些点还在等待分块。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call 管搜索的暂停、返回；pending 管 SCC 的归属。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53618"/>
            <a:chOff x="979932" y="5095875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遇到已访问邻点时，要确认它还在 pending，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才把它当作本次待分块区域的一部分。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强连通分量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点的搜索结束了，分量却可能还没定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055656" y="2267617"/>
            <a:ext cx="4033361" cy="2897219"/>
            <a:chOff x="1055656" y="2267617"/>
            <a:chExt cx="4033361" cy="2897219"/>
          </a:xfrm>
        </p:grpSpPr>
        <p:sp>
          <p:nvSpPr>
            <p:cNvPr id="7" name="TextBox 7"/>
            <p:cNvSpPr/>
            <p:nvPr/>
          </p:nvSpPr>
          <p:spPr>
            <a:xfrm>
              <a:off x="1055656" y="2267617"/>
              <a:ext cx="3368992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例如：先搜 1→2→3，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再搜 4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2305050" y="3181350"/>
              <a:ext cx="213360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>
              <a:off x="4638675" y="3457575"/>
              <a:ext cx="1" cy="1133475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 flipV="1">
              <a:off x="4848225" y="3457575"/>
              <a:ext cx="1" cy="1133475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tailEnd type="triangle" w="lg" len="lg"/>
            </a:ln>
          </p:spPr>
        </p:sp>
        <p:sp>
          <p:nvSpPr>
            <p:cNvPr id="11" name="Line 11"/>
            <p:cNvSpPr/>
            <p:nvPr/>
          </p:nvSpPr>
          <p:spPr>
            <a:xfrm>
              <a:off x="1905000" y="3457575"/>
              <a:ext cx="1" cy="1133475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2" name="Line 12"/>
            <p:cNvSpPr/>
            <p:nvPr/>
          </p:nvSpPr>
          <p:spPr>
            <a:xfrm flipV="1">
              <a:off x="2114550" y="3457575"/>
              <a:ext cx="1" cy="1133475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tailEnd type="triangle" w="lg" len="lg"/>
            </a:ln>
          </p:spPr>
        </p:sp>
        <p:sp>
          <p:nvSpPr>
            <p:cNvPr id="13" name="Line 13"/>
            <p:cNvSpPr/>
            <p:nvPr/>
          </p:nvSpPr>
          <p:spPr>
            <a:xfrm>
              <a:off x="2305050" y="4876800"/>
              <a:ext cx="213360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4" name="Ellipse 14"/>
            <p:cNvSpPr/>
            <p:nvPr/>
          </p:nvSpPr>
          <p:spPr>
            <a:xfrm>
              <a:off x="1743075" y="2914650"/>
              <a:ext cx="533400" cy="5334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4476750" y="2914650"/>
              <a:ext cx="533400" cy="5334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76750" y="4610100"/>
              <a:ext cx="533400" cy="5334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1743075" y="4610100"/>
              <a:ext cx="533400" cy="5334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8" name="TextBox 18"/>
            <p:cNvSpPr/>
            <p:nvPr/>
          </p:nvSpPr>
          <p:spPr>
            <a:xfrm>
              <a:off x="1917192" y="30391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4650867" y="30391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4650867" y="47345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1917192" y="47345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008656" y="2343817"/>
            <a:ext cx="5278469" cy="2447258"/>
            <a:chOff x="6008656" y="2343817"/>
            <a:chExt cx="5278469" cy="2447258"/>
          </a:xfrm>
        </p:grpSpPr>
        <p:grpSp>
          <p:nvGrpSpPr>
            <p:cNvPr id="42" name="Group 42"/>
            <p:cNvGrpSpPr/>
            <p:nvPr/>
          </p:nvGrpSpPr>
          <p:grpSpPr>
            <a:xfrm>
              <a:off x="5997481" y="2343817"/>
              <a:ext cx="5289644" cy="2447258"/>
              <a:chOff x="5997481" y="2343817"/>
              <a:chExt cx="5289644" cy="2447258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6008656" y="2343817"/>
                <a:ext cx="5278469" cy="2447258"/>
              </a:xfrm>
              <a:custGeom>
                <a:avLst/>
                <a:gdLst/>
                <a:ahLst/>
                <a:cxnLst/>
                <a:rect l="l" t="t" r="r" b="b"/>
                <a:pathLst>
                  <a:path w="5278469" h="2447258">
                    <a:moveTo>
                      <a:pt x="0" y="0"/>
                    </a:moveTo>
                    <a:lnTo>
                      <a:pt x="5278469" y="0"/>
                    </a:lnTo>
                    <a:lnTo>
                      <a:pt x="5278469" y="2447258"/>
                    </a:lnTo>
                    <a:lnTo>
                      <a:pt x="0" y="2447258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6008656" y="2343817"/>
                <a:ext cx="5278469" cy="24472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call 保存还没返回的 DFS 调用。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pending 保存还没归入 SCC 的点。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 返回 2 时，会从 call 中退出，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但还留在 pending，等候一起分块。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有向边还可能指向搜完的其他分支。</a:t>
                </a:r>
              </a:p>
            </p:txBody>
          </p:sp>
        </p:grpSp>
      </p:grpSp>
      <p:sp>
        <p:nvSpPr>
          <p:cNvPr id="27" name="textbox-directed-update"/>
          <p:cNvSpPr/>
          <p:nvPr/>
        </p:nvSpPr>
        <p:spPr>
          <a:xfrm>
            <a:off x="1057275" y="5479288"/>
            <a:ext cx="10287000" cy="361902"/>
          </a:xfrm>
          <a:prstGeom prst="roundRect">
            <a:avLst>
              <a:gd name="adj" fmla="val 17647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else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(inStack[v]) low[u]=min(low[u],dfn[v]);</a:t>
            </a:r>
          </a:p>
        </p:txBody>
      </p:sp>
      <p:sp>
        <p:nvSpPr>
          <p:cNvPr id="44" name="Freeform 44"/>
          <p:cNvSpPr/>
          <p:nvPr/>
        </p:nvSpPr>
        <p:spPr>
          <a:xfrm>
            <a:off x="942975" y="5479288"/>
            <a:ext cx="9525" cy="265395"/>
          </a:xfrm>
          <a:custGeom>
            <a:avLst/>
            <a:gdLst/>
            <a:ahLst/>
            <a:cxnLst/>
            <a:rect l="l" t="t" r="r" b="b"/>
            <a:pathLst>
              <a:path w="9525" h="265395">
                <a:moveTo>
                  <a:pt x="0" y="0"/>
                </a:moveTo>
                <a:lnTo>
                  <a:pt x="0" y="26539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强连通分量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12-5 奶牛舞会：同一时刻，两个栈不一定相同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call 管函数返回，pending 管分量归属；两者的删除时机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990600" y="2752725"/>
            <a:ext cx="10239375" cy="2667000"/>
            <a:chOff x="990600" y="2752725"/>
            <a:chExt cx="10239375" cy="2667000"/>
          </a:xfrm>
        </p:grpSpPr>
        <p:sp>
          <p:nvSpPr>
            <p:cNvPr id="9" name="Rectangle 9"/>
            <p:cNvSpPr/>
            <p:nvPr/>
          </p:nvSpPr>
          <p:spPr>
            <a:xfrm>
              <a:off x="990600" y="2752725"/>
              <a:ext cx="3476625" cy="5334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76325" y="2905125"/>
              <a:ext cx="3305175" cy="366712"/>
              <a:chOff x="1076325" y="2905125"/>
              <a:chExt cx="3305175" cy="36671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76325" y="2905125"/>
                <a:ext cx="33051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76325" y="2905125"/>
                <a:ext cx="33051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搜索时刻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4467225" y="2752725"/>
              <a:ext cx="2952750" cy="5334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4552950" y="2905125"/>
              <a:ext cx="2781300" cy="366712"/>
              <a:chOff x="4552950" y="2905125"/>
              <a:chExt cx="2781300" cy="36671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552950" y="2905125"/>
                <a:ext cx="27813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4552950" y="2905125"/>
                <a:ext cx="27813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call：未返回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7419975" y="2752725"/>
              <a:ext cx="3810000" cy="5334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7505700" y="2905125"/>
              <a:ext cx="3638550" cy="366712"/>
              <a:chOff x="7505700" y="2905125"/>
              <a:chExt cx="3638550" cy="366712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7505700" y="2905125"/>
                <a:ext cx="36385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7505700" y="2905125"/>
                <a:ext cx="36385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pending：待归属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990600" y="3286125"/>
              <a:ext cx="3476625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1076325" y="3438525"/>
              <a:ext cx="3305175" cy="366712"/>
              <a:chOff x="1076325" y="3438525"/>
              <a:chExt cx="3305175" cy="366712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1076325" y="3438525"/>
                <a:ext cx="33051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1076325" y="3438525"/>
                <a:ext cx="33051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 刚返回 2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4467225" y="3286125"/>
              <a:ext cx="295275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4552950" y="3438525"/>
              <a:ext cx="2781300" cy="366712"/>
              <a:chOff x="4552950" y="3438525"/>
              <a:chExt cx="2781300" cy="366712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4552950" y="3438525"/>
                <a:ext cx="27813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4552950" y="3438525"/>
                <a:ext cx="27813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[1,2]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7419975" y="3286125"/>
              <a:ext cx="38100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7505700" y="3438525"/>
              <a:ext cx="3638550" cy="366712"/>
              <a:chOff x="7505700" y="3438525"/>
              <a:chExt cx="3638550" cy="366712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7505700" y="3438525"/>
                <a:ext cx="36385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7505700" y="3438525"/>
                <a:ext cx="36385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[1,2,3]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990600" y="3819525"/>
              <a:ext cx="3476625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1076325" y="3971925"/>
              <a:ext cx="3305175" cy="366712"/>
              <a:chOff x="1076325" y="3971925"/>
              <a:chExt cx="3305175" cy="366712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076325" y="3971925"/>
                <a:ext cx="33051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1076325" y="3971925"/>
                <a:ext cx="33051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 成块并返回 1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4467225" y="3819525"/>
              <a:ext cx="295275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4552950" y="3971925"/>
              <a:ext cx="2781300" cy="366712"/>
              <a:chOff x="4552950" y="3971925"/>
              <a:chExt cx="2781300" cy="366712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552950" y="3971925"/>
                <a:ext cx="27813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4552950" y="3971925"/>
                <a:ext cx="27813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[1]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7419975" y="3819525"/>
              <a:ext cx="38100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7505700" y="3971925"/>
              <a:ext cx="3638550" cy="366712"/>
              <a:chOff x="7505700" y="3971925"/>
              <a:chExt cx="3638550" cy="366712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7505700" y="3971925"/>
                <a:ext cx="36385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7505700" y="3971925"/>
                <a:ext cx="36385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[1]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990600" y="4352925"/>
              <a:ext cx="3476625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1076325" y="4505325"/>
              <a:ext cx="3305175" cy="366712"/>
              <a:chOff x="1076325" y="4505325"/>
              <a:chExt cx="3305175" cy="366712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1076325" y="4505325"/>
                <a:ext cx="33051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1076325" y="4505325"/>
                <a:ext cx="33051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进入 4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4467225" y="4352925"/>
              <a:ext cx="295275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4552950" y="4505325"/>
              <a:ext cx="2781300" cy="366712"/>
              <a:chOff x="4552950" y="4505325"/>
              <a:chExt cx="2781300" cy="366712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4552950" y="4505325"/>
                <a:ext cx="27813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4552950" y="4505325"/>
                <a:ext cx="27813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[1,4]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7419975" y="4352925"/>
              <a:ext cx="38100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7505700" y="4505325"/>
              <a:ext cx="3638550" cy="366712"/>
              <a:chOff x="7505700" y="4505325"/>
              <a:chExt cx="3638550" cy="366712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7505700" y="4505325"/>
                <a:ext cx="36385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7505700" y="4505325"/>
                <a:ext cx="36385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[1,4]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990600" y="4886325"/>
              <a:ext cx="3476625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1076325" y="5038725"/>
              <a:ext cx="3305175" cy="366712"/>
              <a:chOff x="1076325" y="5038725"/>
              <a:chExt cx="3305175" cy="366712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1076325" y="5038725"/>
                <a:ext cx="33051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1076325" y="5038725"/>
                <a:ext cx="33051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 刚返回 1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4467225" y="4886325"/>
              <a:ext cx="295275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4552950" y="5038725"/>
              <a:ext cx="2781300" cy="366712"/>
              <a:chOff x="4552950" y="5038725"/>
              <a:chExt cx="2781300" cy="366712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4552950" y="5038725"/>
                <a:ext cx="27813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4552950" y="5038725"/>
                <a:ext cx="27813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[1]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7419975" y="4886325"/>
              <a:ext cx="38100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7505700" y="5038725"/>
              <a:ext cx="3638550" cy="366712"/>
              <a:chOff x="7505700" y="5038725"/>
              <a:chExt cx="3638550" cy="366712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7505700" y="5038725"/>
                <a:ext cx="36385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7505700" y="5038725"/>
                <a:ext cx="36385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[1,4]</a:t>
                </a:r>
              </a:p>
            </p:txBody>
          </p:sp>
        </p:grpSp>
      </p:grpSp>
      <p:sp>
        <p:nvSpPr>
          <p:cNvPr id="70" name="Freeform 70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3" name="Group 73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71" name="Rectangle 71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2" name="TextBox 72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搜完后仍等着 2；4 搜完后仍等着 1。等到 SCC 代表结束，才整批弹出。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强连通分量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12-5 奶牛舞会：什么时候把一组点取出来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81" y="2286667"/>
            <a:ext cx="10477500" cy="1428083"/>
            <a:chOff x="1065181" y="2286667"/>
            <a:chExt cx="10477500" cy="1428083"/>
          </a:xfrm>
        </p:grpSpPr>
        <p:sp>
          <p:nvSpPr>
            <p:cNvPr id="7" name="body-first-scc-trace"/>
            <p:cNvSpPr/>
            <p:nvPr/>
          </p:nvSpPr>
          <p:spPr>
            <a:xfrm>
              <a:off x="1065181" y="2286667"/>
              <a:ext cx="10477500" cy="14280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进入 1、2、3，pending=[1,2,3]。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3→2 使 low[3]=2，返回 2 后 low[2]=2。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low[2]=dfn[2]，于是弹出 3、2，分量 0={2,3}。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81" y="3877342"/>
            <a:ext cx="10477500" cy="1428083"/>
            <a:chOff x="1065181" y="3877342"/>
            <a:chExt cx="10477500" cy="1428083"/>
          </a:xfrm>
        </p:grpSpPr>
        <p:sp>
          <p:nvSpPr>
            <p:cNvPr id="9" name="body-second-scc-trace"/>
            <p:cNvSpPr/>
            <p:nvPr/>
          </p:nvSpPr>
          <p:spPr>
            <a:xfrm>
              <a:off x="1065181" y="3877342"/>
              <a:ext cx="10477500" cy="14280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再进入 4，pending=[1,4]；4→3 指向已出栈点，不更新。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4→1 使 low[4]=1；返回 1 后 low[1]=dfn[1]=1。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再弹出 4、1，分量 1={1,4}。两个分量都各有 2 个点。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81" y="5629942"/>
            <a:ext cx="10477500" cy="494633"/>
            <a:chOff x="1065181" y="5629942"/>
            <a:chExt cx="10477500" cy="494633"/>
          </a:xfrm>
        </p:grpSpPr>
        <p:sp>
          <p:nvSpPr>
            <p:cNvPr id="11" name="body-scc-order-meaning"/>
            <p:cNvSpPr/>
            <p:nvPr/>
          </p:nvSpPr>
          <p:spPr>
            <a:xfrm>
              <a:off x="1065181" y="5629942"/>
              <a:ext cx="10477500" cy="49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按弹出顺序从 0 编号，跨 SCC 的边总从大编号指向小编号：这里是 1→0。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强连通分量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点 3 已经分好组，还能用它压低 low 吗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055656" y="2267617"/>
            <a:ext cx="4221194" cy="2980658"/>
            <a:chOff x="1055656" y="2267617"/>
            <a:chExt cx="4221194" cy="2980658"/>
          </a:xfrm>
        </p:grpSpPr>
        <p:sp>
          <p:nvSpPr>
            <p:cNvPr id="7" name="TextBox 7"/>
            <p:cNvSpPr/>
            <p:nvPr/>
          </p:nvSpPr>
          <p:spPr>
            <a:xfrm>
              <a:off x="1055656" y="2267617"/>
              <a:ext cx="3176492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把上一图的 4→1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删除，其他边不变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4257675" y="2809875"/>
              <a:ext cx="1019175" cy="2438400"/>
            </a:xfrm>
            <a:prstGeom prst="roundRect">
              <a:avLst>
                <a:gd name="adj" fmla="val 16822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Line 9"/>
            <p:cNvSpPr/>
            <p:nvPr/>
          </p:nvSpPr>
          <p:spPr>
            <a:xfrm>
              <a:off x="2305050" y="3181350"/>
              <a:ext cx="213360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>
              <a:off x="4638675" y="3457575"/>
              <a:ext cx="1" cy="1133475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1" name="Line 11"/>
            <p:cNvSpPr/>
            <p:nvPr/>
          </p:nvSpPr>
          <p:spPr>
            <a:xfrm flipV="1">
              <a:off x="4848225" y="3457575"/>
              <a:ext cx="1" cy="1133475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2" name="Line 12"/>
            <p:cNvSpPr/>
            <p:nvPr/>
          </p:nvSpPr>
          <p:spPr>
            <a:xfrm>
              <a:off x="2009775" y="3457575"/>
              <a:ext cx="1" cy="1133475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3" name="Line 13"/>
            <p:cNvSpPr/>
            <p:nvPr/>
          </p:nvSpPr>
          <p:spPr>
            <a:xfrm>
              <a:off x="2305050" y="4876800"/>
              <a:ext cx="2133600" cy="1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tailEnd type="triangle" w="lg" len="lg"/>
            </a:ln>
          </p:spPr>
        </p:sp>
        <p:sp>
          <p:nvSpPr>
            <p:cNvPr id="14" name="Ellipse 14"/>
            <p:cNvSpPr/>
            <p:nvPr/>
          </p:nvSpPr>
          <p:spPr>
            <a:xfrm>
              <a:off x="1743075" y="2914650"/>
              <a:ext cx="533400" cy="5334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4476750" y="2914650"/>
              <a:ext cx="533400" cy="5334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76750" y="4610100"/>
              <a:ext cx="533400" cy="5334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1743075" y="4610100"/>
              <a:ext cx="533400" cy="5334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8" name="TextBox 18"/>
            <p:cNvSpPr/>
            <p:nvPr/>
          </p:nvSpPr>
          <p:spPr>
            <a:xfrm>
              <a:off x="1917192" y="30391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4650867" y="30391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4650867" y="47345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1917192" y="47345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961031" y="2353342"/>
            <a:ext cx="5326094" cy="2790158"/>
            <a:chOff x="5961031" y="2353342"/>
            <a:chExt cx="5326094" cy="2790158"/>
          </a:xfrm>
        </p:grpSpPr>
        <p:grpSp>
          <p:nvGrpSpPr>
            <p:cNvPr id="43" name="Group 43"/>
            <p:cNvGrpSpPr/>
            <p:nvPr/>
          </p:nvGrpSpPr>
          <p:grpSpPr>
            <a:xfrm>
              <a:off x="5949856" y="2353342"/>
              <a:ext cx="5337269" cy="2790158"/>
              <a:chOff x="5949856" y="2353342"/>
              <a:chExt cx="5337269" cy="279015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5961031" y="2353342"/>
                <a:ext cx="5326094" cy="2790158"/>
              </a:xfrm>
              <a:custGeom>
                <a:avLst/>
                <a:gdLst/>
                <a:ahLst/>
                <a:cxnLst/>
                <a:rect l="l" t="t" r="r" b="b"/>
                <a:pathLst>
                  <a:path w="5326094" h="2790158">
                    <a:moveTo>
                      <a:pt x="0" y="0"/>
                    </a:moveTo>
                    <a:lnTo>
                      <a:pt x="5326094" y="0"/>
                    </a:lnTo>
                    <a:lnTo>
                      <a:pt x="5326094" y="2790158"/>
                    </a:lnTo>
                    <a:lnTo>
                      <a:pt x="0" y="2790158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5961031" y="2353342"/>
                <a:ext cx="5326094" cy="27901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{2,3} 已出栈，inStack[3]=false。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4→3 不再更新 low[4]。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 xml:space="preserve">因此 low[4]=4，4 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单独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成块。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误用 dfn[3]=3，会把 4 留给 1。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可 4 根本回不到 1，不该同块。</a:t>
                </a:r>
              </a:p>
            </p:txBody>
          </p:sp>
        </p:grpSp>
      </p:grpSp>
      <p:grpSp>
        <p:nvGrpSpPr>
          <p:cNvPr id="26" name="Group 26"/>
          <p:cNvGrpSpPr/>
          <p:nvPr/>
        </p:nvGrpSpPr>
        <p:grpSpPr>
          <a:xfrm>
            <a:off x="1074706" y="5687092"/>
            <a:ext cx="10477500" cy="437483"/>
            <a:chOff x="1074706" y="5687092"/>
            <a:chExt cx="10477500" cy="437483"/>
          </a:xfrm>
        </p:grpSpPr>
        <p:sp>
          <p:nvSpPr>
            <p:cNvPr id="25" name="body-in-stack-takeaway"/>
            <p:cNvSpPr/>
            <p:nvPr/>
          </p:nvSpPr>
          <p:spPr>
            <a:xfrm>
              <a:off x="1074706" y="5687092"/>
              <a:ext cx="10477500" cy="437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dfn 非零只说明这个点来过；inStack 才说明它还没完成 SCC 归属。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强连通分量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12-5 奶牛舞会：发现新点，让两个栈各自登记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744093"/>
            <a:chOff x="979932" y="2286000"/>
            <a:chExt cx="10202418" cy="744093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和前面一样用 call 模拟 DFS；pending 与 inStack 专门记录 SCC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的待归属点。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209925"/>
            <a:ext cx="10201911" cy="1819959"/>
            <a:chOff x="980439" y="3209925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3209925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09925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(!dfn[v])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parent[v] = u;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dfn[v] = low[v] = ++timer;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inStack[v] =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true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pending.push_back(v); call.push_back(v);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} else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(inStack[v]) low[u]=min(low[u],dfn[v]);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209925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1244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248323"/>
            <a:ext cx="10202418" cy="744093"/>
            <a:chOff x="979932" y="5248323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524832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24832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所有未访问根也按同样方式初始化。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已访问点只有仍在 pending 时才参与更新；已完成的 SCC 不再影响这一批。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强连通分量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12-5 奶牛舞会：找到代表，弹出这一整批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退出 u 时回传 low；若 low[u]==dfn[u]，就取出这一块。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2391459"/>
            <a:chOff x="980439" y="2933700"/>
            <a:chExt cx="10201911" cy="23914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2381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2381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id = componentSize.size(), count=0, v;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do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v = pending.back(); pending.pop_back();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inStack[v] =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component[v] = id;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++count;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 while (v != u);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componentSize.push_back(count);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2324148"/>
          </a:xfrm>
          <a:custGeom>
            <a:avLst/>
            <a:gdLst/>
            <a:ahLst/>
            <a:cxnLst/>
            <a:rect l="l" t="t" r="r" b="b"/>
            <a:pathLst>
              <a:path w="9525" h="2324148">
                <a:moveTo>
                  <a:pt x="0" y="0"/>
                </a:moveTo>
                <a:lnTo>
                  <a:pt x="0" y="2324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419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543598"/>
            <a:ext cx="10202418" cy="410718"/>
            <a:chOff x="979932" y="5543598"/>
            <a:chExt cx="10202418" cy="410718"/>
          </a:xfrm>
        </p:grpSpPr>
        <p:sp>
          <p:nvSpPr>
            <p:cNvPr id="14" name="Rectangle 14"/>
            <p:cNvSpPr/>
            <p:nvPr/>
          </p:nvSpPr>
          <p:spPr>
            <a:xfrm>
              <a:off x="990600" y="5543598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543598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先取点，再判断是否到 u；u 自己也必须写入同一个 id。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强连通分量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12-5 奶牛舞会：给弹出的点写同一个编号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55656" y="2277142"/>
            <a:ext cx="10477500" cy="839819"/>
            <a:chOff x="1055656" y="2277142"/>
            <a:chExt cx="10477500" cy="839819"/>
          </a:xfrm>
        </p:grpSpPr>
        <p:sp>
          <p:nvSpPr>
            <p:cNvPr id="7" name="body-scc-pop-context"/>
            <p:cNvSpPr/>
            <p:nvPr/>
          </p:nvSpPr>
          <p:spPr>
            <a:xfrm>
              <a:off x="1055656" y="227714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邻边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检查完，退出 call 并向父亲回传 low。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 low[u]==dfn[u]，就从 pending 顶部弹点，一直取到 u 本身。</a:t>
              </a:r>
            </a:p>
          </p:txBody>
        </p:sp>
      </p:grpSp>
      <p:sp>
        <p:nvSpPr>
          <p:cNvPr id="11" name="textbox-scc-pop-code"/>
          <p:cNvSpPr/>
          <p:nvPr/>
        </p:nvSpPr>
        <p:spPr>
          <a:xfrm>
            <a:off x="1047750" y="3155188"/>
            <a:ext cx="10287000" cy="2219668"/>
          </a:xfrm>
          <a:prstGeom prst="roundRect">
            <a:avLst>
              <a:gd name="adj" fmla="val 4669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(low[u]==dfn[u]) 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id=componentSize.size(),count=0,v;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do 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v=pending.back(); pending.pop_back();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inStack[v]=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false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; component[v]=id; ++count;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} while(v!=u);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componentSize.push_back(count);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65181" y="5725192"/>
            <a:ext cx="10477500" cy="430244"/>
            <a:chOff x="1065181" y="5725192"/>
            <a:chExt cx="10477500" cy="430244"/>
          </a:xfrm>
        </p:grpSpPr>
        <p:sp>
          <p:nvSpPr>
            <p:cNvPr id="12" name="body-scc-linear-cost"/>
            <p:cNvSpPr/>
            <p:nvPr/>
          </p:nvSpPr>
          <p:spPr>
            <a:xfrm>
              <a:off x="1065181" y="57251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每点入栈、出栈各一次，每边查一次，总计 O(n+m)；所有未访问根都要搜。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33450" y="3155188"/>
            <a:ext cx="9525" cy="2123161"/>
          </a:xfrm>
          <a:custGeom>
            <a:avLst/>
            <a:gdLst/>
            <a:ahLst/>
            <a:cxnLst/>
            <a:rect l="l" t="t" r="r" b="b"/>
            <a:pathLst>
              <a:path w="9525" h="2123161">
                <a:moveTo>
                  <a:pt x="0" y="0"/>
                </a:moveTo>
                <a:lnTo>
                  <a:pt x="0" y="2123161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7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强连通分量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12-5 奶牛舞会：本题只数大小超过 1 的块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SCC 已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划分好，componentSize 保存每块有多少点。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248459"/>
            <a:chOff x="980439" y="29337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answer = 0;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size : componentSize)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(size&gt;1) ++answer;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answer &lt;&lt; '\n';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44093"/>
            <a:chOff x="979932" y="4400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每个满足大小条件的块只加 1。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一块有 3 个点仍只计一场舞会，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 3 当作这块的贡献。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强连通分量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12-5 奶牛舞会：回到教材图核对答案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485900" y="2390775"/>
            <a:ext cx="8841867" cy="2571750"/>
            <a:chOff x="1485900" y="2390775"/>
            <a:chExt cx="8841867" cy="2571750"/>
          </a:xfrm>
        </p:grpSpPr>
        <p:sp>
          <p:nvSpPr>
            <p:cNvPr id="7" name="Ellipse 7"/>
            <p:cNvSpPr/>
            <p:nvPr/>
          </p:nvSpPr>
          <p:spPr>
            <a:xfrm>
              <a:off x="3257550" y="2390775"/>
              <a:ext cx="4114800" cy="257175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2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2028825" y="3124200"/>
              <a:ext cx="160020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>
              <a:off x="4200525" y="3124200"/>
              <a:ext cx="2047875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 flipH="1">
              <a:off x="5905500" y="3400425"/>
              <a:ext cx="514350" cy="95250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1" name="Line 11"/>
            <p:cNvSpPr/>
            <p:nvPr/>
          </p:nvSpPr>
          <p:spPr>
            <a:xfrm flipH="1" flipV="1">
              <a:off x="4076700" y="3333750"/>
              <a:ext cx="1495425" cy="1114425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2" name="Line 12"/>
            <p:cNvSpPr/>
            <p:nvPr/>
          </p:nvSpPr>
          <p:spPr>
            <a:xfrm>
              <a:off x="6819900" y="3124200"/>
              <a:ext cx="287655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3" name="Line 13"/>
            <p:cNvSpPr/>
            <p:nvPr/>
          </p:nvSpPr>
          <p:spPr>
            <a:xfrm>
              <a:off x="6076950" y="4591050"/>
              <a:ext cx="361950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4" name="Ellipse 14"/>
            <p:cNvSpPr/>
            <p:nvPr/>
          </p:nvSpPr>
          <p:spPr>
            <a:xfrm>
              <a:off x="1485900" y="2867025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3657600" y="2867025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6276975" y="2867025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5534025" y="4333875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8" name="Ellipse 18"/>
            <p:cNvSpPr/>
            <p:nvPr/>
          </p:nvSpPr>
          <p:spPr>
            <a:xfrm>
              <a:off x="9725025" y="2867025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9725025" y="4333875"/>
              <a:ext cx="514350" cy="5143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20" name="TextBox 20"/>
            <p:cNvSpPr/>
            <p:nvPr/>
          </p:nvSpPr>
          <p:spPr>
            <a:xfrm>
              <a:off x="1650492" y="29819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3822192" y="29819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6441567" y="29819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5698617" y="44488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9889617" y="29819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9889617" y="44488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74706" y="5287042"/>
            <a:ext cx="10477500" cy="849344"/>
            <a:chOff x="1074706" y="5287042"/>
            <a:chExt cx="10477500" cy="849344"/>
          </a:xfrm>
        </p:grpSpPr>
        <p:sp>
          <p:nvSpPr>
            <p:cNvPr id="27" name="body-cow-count-result"/>
            <p:cNvSpPr/>
            <p:nvPr/>
          </p:nvSpPr>
          <p:spPr>
            <a:xfrm>
              <a:off x="1074706" y="52870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SCC 分别为 {1,3,4}、{2}、{5}、{6}。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只有第一块大小超过 1，答案为 1；数的是块数。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7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强连通分量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箭头全部反过来，同一 SCC 会不会散开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 A 能到 B，B 也能回到 A，那么把原来的路径都反向，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仍然能够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互相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到达。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反图会保留原来的 SCC，但块之间的箭头反了。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选对第二趟搜索的起点，就能整块取出而不走进别块。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53618"/>
            <a:chOff x="979932" y="5095875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Kosaraju 用第一趟的完成顺序来安排起点；要记录的是“什么时候搜完”，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不是“什么时候进入”。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强连通分量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Kosaraju 求 SCC：第一趟：退出时登记完成次序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这段位于显式 DFS 循环中；nextEdge 初值为 0，起点已标记并放入 call。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2105709"/>
            <a:chOff x="980439" y="2933700"/>
            <a:chExt cx="10201911" cy="21057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(nextEdge[u] &lt; graph[u].size())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v = graph[u][nextEdge[u]++];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(!seen[v]) { seen[v]=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true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 call.push_back(v); }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 else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order.push_back(u);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call.pop_back();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2038398"/>
          </a:xfrm>
          <a:custGeom>
            <a:avLst/>
            <a:gdLst/>
            <a:ahLst/>
            <a:cxnLst/>
            <a:rect l="l" t="t" r="r" b="b"/>
            <a:pathLst>
              <a:path w="9525" h="2038398">
                <a:moveTo>
                  <a:pt x="0" y="0"/>
                </a:moveTo>
                <a:lnTo>
                  <a:pt x="0" y="2038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1340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257848"/>
            <a:ext cx="10202418" cy="744093"/>
            <a:chOff x="979932" y="52578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52578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2578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出边都检查完才进入 else。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 order 记录搜索结束的次序，而不是第一次发现点的次序。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强连通分量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Kosaraju 求 SCC：第二趟：按完成逆序搜索反图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collect 从给定点沿反图 DFS，标记可达点并返回本次新访问的点数。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819959"/>
            <a:chOff x="980439" y="293370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fill(seen.begin(),seen.end(),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(auto it=order.rbegin(); it!=order.rend(); ++it)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(!seen[*it])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count = collect(*it,reverseGraph,seen);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answer += count&gt;1;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8482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72098"/>
            <a:ext cx="10202418" cy="744093"/>
            <a:chOff x="979932" y="49720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 collect 恰取一个 SCC；已标记点不再进入。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reverseGraph 把原图 u→v 改存成 v→u，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漏掉反向这一步。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强连通分量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Kosaraju：把第二趟的方向和次序都换过来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74706" y="2362867"/>
            <a:ext cx="10477500" cy="1306544"/>
            <a:chOff x="1074706" y="2362867"/>
            <a:chExt cx="10477500" cy="1306544"/>
          </a:xfrm>
        </p:grpSpPr>
        <p:sp>
          <p:nvSpPr>
            <p:cNvPr id="7" name="body-kosaraju-first-pass"/>
            <p:cNvSpPr/>
            <p:nvPr/>
          </p:nvSpPr>
          <p:spPr>
            <a:xfrm>
              <a:off x="1074706" y="2362867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原图这一趟，等 u 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出边都检查完，再把 u 放进 order。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沿用前图，完成顺序为 [3,2,4,1]；首次进入顺序则是 [1,2,3,4]。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74706" y="3877342"/>
            <a:ext cx="10477500" cy="1306544"/>
            <a:chOff x="1074706" y="3877342"/>
            <a:chExt cx="10477500" cy="1306544"/>
          </a:xfrm>
        </p:grpSpPr>
        <p:sp>
          <p:nvSpPr>
            <p:cNvPr id="9" name="body-kosaraju-second-pass"/>
            <p:cNvSpPr/>
            <p:nvPr/>
          </p:nvSpPr>
          <p:spPr>
            <a:xfrm>
              <a:off x="1074706" y="3877342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把所有箭头反向，清空访问标记，再按 order 的逆序搜索。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1 搜到 {1,4}，这一组标记好；接着从 2 搜到 {2,3}。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每次搜索得到一个 SCC，已经标记的点不再搜。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74706" y="5563267"/>
            <a:ext cx="10477500" cy="475583"/>
            <a:chOff x="1074706" y="5563267"/>
            <a:chExt cx="10477500" cy="475583"/>
          </a:xfrm>
        </p:grpSpPr>
        <p:sp>
          <p:nvSpPr>
            <p:cNvPr id="11" name="body-kosaraju-cost"/>
            <p:cNvSpPr/>
            <p:nvPr/>
          </p:nvSpPr>
          <p:spPr>
            <a:xfrm>
              <a:off x="1074706" y="5563267"/>
              <a:ext cx="10477500" cy="475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两趟 DFS 都是 O(n+m)，还要存一份反图。得到的分组与 Tarjan 相同。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7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强连通分量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为什么倒序搜索反图，不会把两块混在一起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084231" y="2362867"/>
            <a:ext cx="10477500" cy="1332833"/>
            <a:chOff x="1084231" y="2362867"/>
            <a:chExt cx="10477500" cy="1332833"/>
          </a:xfrm>
        </p:grpSpPr>
        <p:sp>
          <p:nvSpPr>
            <p:cNvPr id="7" name="TextBox 7"/>
            <p:cNvSpPr/>
            <p:nvPr/>
          </p:nvSpPr>
          <p:spPr>
            <a:xfrm>
              <a:off x="1084231" y="2362867"/>
              <a:ext cx="495319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原图缩点后有边 A→B；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A、B 属于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SCC。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8343900" y="2781300"/>
              <a:ext cx="190500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9" name="Ellipse 9"/>
            <p:cNvSpPr/>
            <p:nvPr/>
          </p:nvSpPr>
          <p:spPr>
            <a:xfrm>
              <a:off x="7781925" y="2505075"/>
              <a:ext cx="552450" cy="5524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0258425" y="2505075"/>
              <a:ext cx="552450" cy="5524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1" name="TextBox 11"/>
            <p:cNvSpPr/>
            <p:nvPr/>
          </p:nvSpPr>
          <p:spPr>
            <a:xfrm>
              <a:off x="7960900" y="26390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437400" y="26390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084231" y="3267075"/>
              <a:ext cx="10477500" cy="428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A的最大完成时刻一定晚于B。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74706" y="3734467"/>
            <a:ext cx="10477500" cy="1363694"/>
            <a:chOff x="1074706" y="3734467"/>
            <a:chExt cx="10477500" cy="1363694"/>
          </a:xfrm>
        </p:grpSpPr>
        <p:sp>
          <p:nvSpPr>
            <p:cNvPr id="15" name="body-finish-time-cases"/>
            <p:cNvSpPr/>
            <p:nvPr/>
          </p:nvSpPr>
          <p:spPr>
            <a:xfrm>
              <a:off x="1074706" y="3734467"/>
              <a:ext cx="10477500" cy="13636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若先进入 A，会沿边搜到 B，B 完成后 A 才完成。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若先进入 B，它不可能回到 A，否则两块应合并。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于是无论哪种次序，A 的最晚完成时刻都比 B 晚。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74706" y="5296567"/>
            <a:ext cx="10477500" cy="849344"/>
            <a:chOff x="1074706" y="5296567"/>
            <a:chExt cx="10477500" cy="849344"/>
          </a:xfrm>
        </p:grpSpPr>
        <p:sp>
          <p:nvSpPr>
            <p:cNvPr id="17" name="body-source-in-reverse"/>
            <p:cNvSpPr/>
            <p:nvPr/>
          </p:nvSpPr>
          <p:spPr>
            <a:xfrm>
              <a:off x="1074706" y="52965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尚未处理的块中，完成最晚的块在原缩点图没有其他未处理前驱。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反向后，它就走不进别的未处理块，因此第二趟只会搜出它自己的 SCC。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7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强连通分量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选读：用一排二进制位筛选未访问邻点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55656" y="2286667"/>
            <a:ext cx="10477500" cy="849344"/>
            <a:chOff x="1055656" y="2286667"/>
            <a:chExt cx="10477500" cy="849344"/>
          </a:xfrm>
        </p:grpSpPr>
        <p:sp>
          <p:nvSpPr>
            <p:cNvPr id="7" name="body-bitset-definition"/>
            <p:cNvSpPr/>
            <p:nvPr/>
          </p:nvSpPr>
          <p:spPr>
            <a:xfrm>
              <a:off x="1055656" y="22866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g[u] 的某位为 1，表示有边；unseen 的某位为 1，表示还没访问。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两排位按位与，就留下“有边而且没访问”的邻点。</a:t>
              </a:r>
            </a:p>
          </p:txBody>
        </p:sp>
      </p:grpSp>
      <p:sp>
        <p:nvSpPr>
          <p:cNvPr id="11" name="textbox-bit-intersection"/>
          <p:cNvSpPr/>
          <p:nvPr/>
        </p:nvSpPr>
        <p:spPr>
          <a:xfrm>
            <a:off x="1076325" y="3241294"/>
            <a:ext cx="10287000" cy="1033663"/>
          </a:xfrm>
          <a:prstGeom prst="roundRect">
            <a:avLst>
              <a:gd name="adj" fmla="val 7643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20"/>
              </a:lnSpc>
            </a:pPr>
            <a:r>
              <a:rPr lang="en-US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g[u]    = 010110</a:t>
            </a:r>
            <a:br/>
            <a:r>
              <a:rPr lang="en-US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unseen  = 110101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按位与  = 010100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74706" y="5010817"/>
            <a:ext cx="10477500" cy="1173194"/>
            <a:chOff x="1074706" y="5010817"/>
            <a:chExt cx="10477500" cy="1173194"/>
          </a:xfrm>
        </p:grpSpPr>
        <p:sp>
          <p:nvSpPr>
            <p:cNvPr id="12" name="body-bitset-cost-caveat"/>
            <p:cNvSpPr/>
            <p:nvPr/>
          </p:nvSpPr>
          <p:spPr>
            <a:xfrm>
              <a:off x="1074706" y="5010817"/>
              <a:ext cx="10477500" cy="11731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一个机器字能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处理 w 位，可减少矩阵中逐位检查的工作。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读入 m 条边、枚举结果中的 1、修改访问标记，仍要计入总开销。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这是存储与遍历的优化，SCC 的含义和两趟搜索的理由都不变。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62025" y="3241294"/>
            <a:ext cx="9525" cy="921915"/>
          </a:xfrm>
          <a:custGeom>
            <a:avLst/>
            <a:gdLst/>
            <a:ahLst/>
            <a:cxnLst/>
            <a:rect l="l" t="t" r="r" b="b"/>
            <a:pathLst>
              <a:path w="9525" h="921915">
                <a:moveTo>
                  <a:pt x="0" y="0"/>
                </a:moveTo>
                <a:lnTo>
                  <a:pt x="0" y="92191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7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模拟练习：哪个点还在等待分 SCC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1135077"/>
            <a:chOff x="979425" y="24003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点 3 已从 call 退出，是否一定也不在 pending？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4→3 指向已经出栈的分量，还要用 dfn[3] 更新 low[4] 吗？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两点只存在 1→2，它们是不是同一个 SCC？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不一定，搜索结束后仍可能等着同一分量一起弹出。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不更新，必须检查 inStack。③ 不是，还缺返回路线。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缩点与递推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12-6 缩点：题目与输入输出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每个点有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非负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收益，有向边限制行走方向。可以从任一点出发，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也可在任一点结束，允许重复走边和点，但每个点的收益只领取一次，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求最大总收益。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753618"/>
            <a:chOff x="979932" y="3676602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输入：n、m；n 个点权 ai；接着 m 行 u、v，表示 u→v。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输出一条合法行程能够领取的最大点权和。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48152"/>
            <a:ext cx="10201911" cy="391209"/>
            <a:chOff x="980439" y="46481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n≤10⁴，m≤10⁵，0≤ai≤1000。允许重复经过，是收齐 SCC 收益的前提。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8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缩点与递推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12-6 缩点：原题样例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253300"/>
            <a:chOff x="980313" y="2647950"/>
            <a:chExt cx="5249037" cy="12533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两点双向可达，权值各为 1；把两点都访问一次，最大收益为 2，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重复经过不再加分。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缩点与递推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搜到一条环以后，最大收益该从哪里开始算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1 能到 2，2 又回到 1，若写成“点的收益加后继答案”，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两点会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互相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等待。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强连通分量恰好把这种循环依赖收在一块里。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本题允许反复走，块内各点都能收集到，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非负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收益也适合直接相加。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 SCC 合成一个收益点以后，块间不再有环，才能安排递推的先后。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缩点与递推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12-6 缩点：环里的收益怎样一起处理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55656" y="2286667"/>
            <a:ext cx="10477500" cy="1268444"/>
            <a:chOff x="1055656" y="2286667"/>
            <a:chExt cx="10477500" cy="1268444"/>
          </a:xfrm>
        </p:grpSpPr>
        <p:sp>
          <p:nvSpPr>
            <p:cNvPr id="7" name="body-condensation-task"/>
            <p:cNvSpPr/>
            <p:nvPr/>
          </p:nvSpPr>
          <p:spPr>
            <a:xfrm>
              <a:off x="1055656" y="2286667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可以重复经过边和点，但每个点的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非负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收益只领一次。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1、2 互达，收益为 2、3，合成 A=5；另两点为 B=4、C=10。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36681" y="3629025"/>
            <a:ext cx="9042568" cy="1469136"/>
            <a:chOff x="1636681" y="3629025"/>
            <a:chExt cx="9042568" cy="1469136"/>
          </a:xfrm>
        </p:grpSpPr>
        <p:sp>
          <p:nvSpPr>
            <p:cNvPr id="9" name="Line 9"/>
            <p:cNvSpPr/>
            <p:nvPr/>
          </p:nvSpPr>
          <p:spPr>
            <a:xfrm>
              <a:off x="2733675" y="3924300"/>
              <a:ext cx="670560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>
              <a:off x="2733675" y="4000500"/>
              <a:ext cx="3171825" cy="733425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1" name="Line 11"/>
            <p:cNvSpPr/>
            <p:nvPr/>
          </p:nvSpPr>
          <p:spPr>
            <a:xfrm flipV="1">
              <a:off x="6419850" y="4000500"/>
              <a:ext cx="3048000" cy="733425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2" name="Ellipse 12"/>
            <p:cNvSpPr/>
            <p:nvPr/>
          </p:nvSpPr>
          <p:spPr>
            <a:xfrm>
              <a:off x="2143125" y="3629025"/>
              <a:ext cx="590550" cy="5905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5867400" y="4495800"/>
              <a:ext cx="590550" cy="5905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9439275" y="3629025"/>
              <a:ext cx="590550" cy="5905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2341150" y="37820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065425" y="46488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9637300" y="37820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1636681" y="4363117"/>
              <a:ext cx="151427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weight=5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8999506" y="4363117"/>
              <a:ext cx="1679743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weight=10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6818281" y="4667917"/>
              <a:ext cx="151427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weight=4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74706" y="5401342"/>
            <a:ext cx="10477500" cy="820769"/>
            <a:chOff x="1074706" y="5401342"/>
            <a:chExt cx="10477500" cy="820769"/>
          </a:xfrm>
        </p:grpSpPr>
        <p:sp>
          <p:nvSpPr>
            <p:cNvPr id="22" name="body-dag-proof"/>
            <p:cNvSpPr/>
            <p:nvPr/>
          </p:nvSpPr>
          <p:spPr>
            <a:xfrm>
              <a:off x="1074706" y="5401342"/>
              <a:ext cx="10477500" cy="8207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缩点后得到有向无环图（DAG）。若块之间还围成有向环，就能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互相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到达，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它们本来应该合成同一个 SCC；这与已经分成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块矛盾。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8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缩点与递推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12-6 缩点：收齐本块，再选后面的路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81" y="2296192"/>
            <a:ext cx="10477500" cy="1249394"/>
            <a:chOff x="1065181" y="2296192"/>
            <a:chExt cx="10477500" cy="1249394"/>
          </a:xfrm>
        </p:grpSpPr>
        <p:sp>
          <p:nvSpPr>
            <p:cNvPr id="7" name="body-collect-entire-scc"/>
            <p:cNvSpPr/>
            <p:nvPr/>
          </p:nvSpPr>
          <p:spPr>
            <a:xfrm>
              <a:off x="1065181" y="2296192"/>
              <a:ext cx="10477500" cy="1249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块内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互相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可达，又允许重复走，能收齐收益后再走到出口。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收益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非负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，收齐不会少赚；离开后不能返回，否则两块就该合并。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74706" y="3610642"/>
            <a:ext cx="10477500" cy="839819"/>
            <a:chOff x="1074706" y="3610642"/>
            <a:chExt cx="10477500" cy="839819"/>
          </a:xfrm>
        </p:grpSpPr>
        <p:sp>
          <p:nvSpPr>
            <p:cNvPr id="9" name="body-dp-state-definition"/>
            <p:cNvSpPr/>
            <p:nvPr/>
          </p:nvSpPr>
          <p:spPr>
            <a:xfrm>
              <a:off x="1074706" y="361064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f[C] 表示从块 C 出发、包含本块收益的最大值。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f[C]=weight[C]+max(0，所有后继块的 f 值)。</a:t>
              </a:r>
            </a:p>
          </p:txBody>
        </p:sp>
      </p:grpSp>
      <p:sp>
        <p:nvSpPr>
          <p:cNvPr id="13" name="textbox-dag-dp-values"/>
          <p:cNvSpPr/>
          <p:nvPr/>
        </p:nvSpPr>
        <p:spPr>
          <a:xfrm>
            <a:off x="1076325" y="4476750"/>
            <a:ext cx="10477500" cy="952500"/>
          </a:xfrm>
          <a:prstGeom prst="roundRect">
            <a:avLst>
              <a:gd name="adj" fmla="val 12000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先算 C：f[C]=10，再算 B：f[B]=4+10=14。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最后算 A：5+max(14,10)=19，选择 A→B→C。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074706" y="5668042"/>
            <a:ext cx="10477500" cy="447008"/>
            <a:chOff x="1074706" y="5668042"/>
            <a:chExt cx="10477500" cy="447008"/>
          </a:xfrm>
        </p:grpSpPr>
        <p:sp>
          <p:nvSpPr>
            <p:cNvPr id="14" name="body-simple-path-warning"/>
            <p:cNvSpPr/>
            <p:nvPr/>
          </p:nvSpPr>
          <p:spPr>
            <a:xfrm>
              <a:off x="1074706" y="5668042"/>
              <a:ext cx="10477500" cy="4470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若不允许重复顶点，就未必能收齐 SCC 收益，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照搬相加。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1076325" y="43529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8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缩点与递推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12-6 缩点：后继算好了，当前块才能接着算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A→B、A→C、B→C；先弹出 C，再 B，最后 A。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990600" y="2914650"/>
            <a:ext cx="10239375" cy="2362200"/>
            <a:chOff x="990600" y="2914650"/>
            <a:chExt cx="10239375" cy="2362200"/>
          </a:xfrm>
        </p:grpSpPr>
        <p:sp>
          <p:nvSpPr>
            <p:cNvPr id="9" name="Rectangle 9"/>
            <p:cNvSpPr/>
            <p:nvPr/>
          </p:nvSpPr>
          <p:spPr>
            <a:xfrm>
              <a:off x="990600" y="2914650"/>
              <a:ext cx="3381375" cy="5905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76325" y="3067050"/>
              <a:ext cx="3209925" cy="381381"/>
              <a:chOff x="1076325" y="3067050"/>
              <a:chExt cx="3209925" cy="381381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76325" y="3067050"/>
                <a:ext cx="32099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76325" y="3067050"/>
                <a:ext cx="3209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块（弹出编号）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4371975" y="2914650"/>
              <a:ext cx="1714500" cy="5905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4457700" y="3067050"/>
              <a:ext cx="1543050" cy="381381"/>
              <a:chOff x="4457700" y="3067050"/>
              <a:chExt cx="1543050" cy="381381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457700" y="3067050"/>
                <a:ext cx="15430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4457700" y="3067050"/>
                <a:ext cx="15430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块权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6086475" y="2914650"/>
              <a:ext cx="2857500" cy="5905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6172200" y="3067050"/>
              <a:ext cx="2686050" cy="381381"/>
              <a:chOff x="6172200" y="3067050"/>
              <a:chExt cx="2686050" cy="381381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6172200" y="3067050"/>
                <a:ext cx="26860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6172200" y="3067050"/>
                <a:ext cx="26860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后继 best 最大值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8943975" y="2914650"/>
              <a:ext cx="2286000" cy="5905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9029700" y="3067050"/>
              <a:ext cx="2114550" cy="381381"/>
              <a:chOff x="9029700" y="3067050"/>
              <a:chExt cx="2114550" cy="38138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9029700" y="3067050"/>
                <a:ext cx="2114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9029700" y="3067050"/>
                <a:ext cx="2114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本块 best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3505200"/>
              <a:ext cx="3381375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076325" y="3657600"/>
              <a:ext cx="3209925" cy="381381"/>
              <a:chOff x="1076325" y="3657600"/>
              <a:chExt cx="3209925" cy="38138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76325" y="3657600"/>
                <a:ext cx="32099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076325" y="3657600"/>
                <a:ext cx="3209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C（0）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4371975" y="3505200"/>
              <a:ext cx="1714500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4457700" y="3657600"/>
              <a:ext cx="1543050" cy="381381"/>
              <a:chOff x="4457700" y="3657600"/>
              <a:chExt cx="1543050" cy="381381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4457700" y="3657600"/>
                <a:ext cx="15430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4457700" y="3657600"/>
                <a:ext cx="15430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6086475" y="3505200"/>
              <a:ext cx="2857500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6172200" y="3657600"/>
              <a:ext cx="2686050" cy="381381"/>
              <a:chOff x="6172200" y="3657600"/>
              <a:chExt cx="2686050" cy="381381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6172200" y="3657600"/>
                <a:ext cx="26860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6172200" y="3657600"/>
                <a:ext cx="26860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8943975" y="3505200"/>
              <a:ext cx="2286000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9029700" y="3657600"/>
              <a:ext cx="2114550" cy="381381"/>
              <a:chOff x="9029700" y="3657600"/>
              <a:chExt cx="2114550" cy="381381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9029700" y="3657600"/>
                <a:ext cx="2114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9029700" y="3657600"/>
                <a:ext cx="2114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990600" y="4095750"/>
              <a:ext cx="3381375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1076325" y="4248150"/>
              <a:ext cx="3209925" cy="381381"/>
              <a:chOff x="1076325" y="4248150"/>
              <a:chExt cx="3209925" cy="381381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1076325" y="4248150"/>
                <a:ext cx="32099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1076325" y="4248150"/>
                <a:ext cx="3209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B（1）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4371975" y="4095750"/>
              <a:ext cx="1714500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4457700" y="4248150"/>
              <a:ext cx="1543050" cy="381381"/>
              <a:chOff x="4457700" y="4248150"/>
              <a:chExt cx="1543050" cy="381381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4457700" y="4248150"/>
                <a:ext cx="15430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4457700" y="4248150"/>
                <a:ext cx="15430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6086475" y="4095750"/>
              <a:ext cx="2857500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6172200" y="4248150"/>
              <a:ext cx="2686050" cy="381381"/>
              <a:chOff x="6172200" y="4248150"/>
              <a:chExt cx="2686050" cy="381381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6172200" y="4248150"/>
                <a:ext cx="26860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6172200" y="4248150"/>
                <a:ext cx="26860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8943975" y="4095750"/>
              <a:ext cx="2286000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9029700" y="4248150"/>
              <a:ext cx="2114550" cy="381381"/>
              <a:chOff x="9029700" y="4248150"/>
              <a:chExt cx="2114550" cy="381381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9029700" y="4248150"/>
                <a:ext cx="2114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9029700" y="4248150"/>
                <a:ext cx="2114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14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990600" y="4686300"/>
              <a:ext cx="3381375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1076325" y="4838700"/>
              <a:ext cx="3209925" cy="381381"/>
              <a:chOff x="1076325" y="4838700"/>
              <a:chExt cx="3209925" cy="381381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1076325" y="4838700"/>
                <a:ext cx="32099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1076325" y="4838700"/>
                <a:ext cx="3209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A（2）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4371975" y="4686300"/>
              <a:ext cx="1714500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4457700" y="4838700"/>
              <a:ext cx="1543050" cy="381381"/>
              <a:chOff x="4457700" y="4838700"/>
              <a:chExt cx="1543050" cy="381381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4457700" y="4838700"/>
                <a:ext cx="15430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4457700" y="4838700"/>
                <a:ext cx="15430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6086475" y="4686300"/>
              <a:ext cx="2857500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6172200" y="4838700"/>
              <a:ext cx="2686050" cy="381381"/>
              <a:chOff x="6172200" y="4838700"/>
              <a:chExt cx="2686050" cy="381381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6172200" y="4838700"/>
                <a:ext cx="26860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6172200" y="4838700"/>
                <a:ext cx="26860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max(14,10)=14</a:t>
                </a:r>
              </a:p>
            </p:txBody>
          </p:sp>
        </p:grpSp>
        <p:sp>
          <p:nvSpPr>
            <p:cNvPr id="69" name="Rectangle 69"/>
            <p:cNvSpPr/>
            <p:nvPr/>
          </p:nvSpPr>
          <p:spPr>
            <a:xfrm>
              <a:off x="8943975" y="4686300"/>
              <a:ext cx="2286000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2" name="Group 72"/>
            <p:cNvGrpSpPr/>
            <p:nvPr/>
          </p:nvGrpSpPr>
          <p:grpSpPr>
            <a:xfrm>
              <a:off x="9029700" y="4838700"/>
              <a:ext cx="2114550" cy="381381"/>
              <a:chOff x="9029700" y="4838700"/>
              <a:chExt cx="2114550" cy="381381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9029700" y="4838700"/>
                <a:ext cx="2114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9029700" y="4838700"/>
                <a:ext cx="2114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19</a:t>
                </a:r>
              </a:p>
            </p:txBody>
          </p:sp>
        </p:grpSp>
      </p:grpSp>
      <p:sp>
        <p:nvSpPr>
          <p:cNvPr id="74" name="Freeform 74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7" name="Group 77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75" name="Rectangle 75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按照块号 0、1、2 计算，best 依次为 10、14、19。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缩点与递推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12-6 缩点：先准备块权和成员表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scc.component[u] 是 u 所属块号；C 是块数，weight 初值为 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534209"/>
            <a:chOff x="980439" y="293370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u=0; u&lt;n; ++u)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 = scc.component[u];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weight[c] += pointWeight[u];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members[c].push_back(u);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44093"/>
            <a:chOff x="979932" y="46863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代码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原点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0 编号。强连通内部可反复走，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非负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收益合成 weight；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members 让后面能沿原图出边找跨块的后继。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缩点与递推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12-6 缩点：只取一个最好的后继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外层按 c=0..C−1 递增；suffix 初值 0，表示可以停在本块。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534209"/>
            <a:chOff x="980439" y="293370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long long suffix = 0;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u : members[c])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v : graph[u])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(scc.component[v] != c)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suffix=max(suffix,best[scc.component[v]]);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44093"/>
            <a:chOff x="979932" y="46863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只看跨块出边；后继编号更小，best 已完成。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同块边不再重复计收益，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分支也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全部相加。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缩点与递推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12-6 缩点：加上本块收益，再比较不同起点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best 初值为 0；answer 保存从任意块出发能拿到的最大值。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676959"/>
            <a:chOff x="980439" y="29337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best[c] = weight[c]+suffix;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answer = max(answer,best[c]);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本题允许任意起点，不是只求从编号 0 出发的答案。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外层结束后输出 answer，总计只把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原点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和原边扫描常数次。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缩点与递推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12-6 缩点：先算后继，再算当前块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81" y="2258092"/>
            <a:ext cx="10477500" cy="839819"/>
            <a:chOff x="1065181" y="2258092"/>
            <a:chExt cx="10477500" cy="839819"/>
          </a:xfrm>
        </p:grpSpPr>
        <p:sp>
          <p:nvSpPr>
            <p:cNvPr id="7" name="body-number-order"/>
            <p:cNvSpPr/>
            <p:nvPr/>
          </p:nvSpPr>
          <p:spPr>
            <a:xfrm>
              <a:off x="1065181" y="225809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跨块边从大号指向小号，块号递增时，后继已完成。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代码 best 对应公式 f；C 是块数，members[c] 是本块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列表。</a:t>
              </a:r>
            </a:p>
          </p:txBody>
        </p:sp>
      </p:grpSp>
      <p:sp>
        <p:nvSpPr>
          <p:cNvPr id="11" name="textbox-scc-dp-code"/>
          <p:cNvSpPr/>
          <p:nvPr/>
        </p:nvSpPr>
        <p:spPr>
          <a:xfrm>
            <a:off x="1076325" y="3164713"/>
            <a:ext cx="10287000" cy="2219668"/>
          </a:xfrm>
          <a:prstGeom prst="roundRect">
            <a:avLst>
              <a:gd name="adj" fmla="val 4781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c = 0; c &lt; C; ++c) 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long long suffix = 0;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u : members[c])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v : graph[u])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(scc.component[v] != c)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    suffix = max(suffix, best[scc.component[v]]);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best[c] = weight[c] + suffix;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answer = max(answer, best[c]);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74706" y="5782342"/>
            <a:ext cx="10477500" cy="430244"/>
            <a:chOff x="1074706" y="5782342"/>
            <a:chExt cx="10477500" cy="430244"/>
          </a:xfrm>
        </p:grpSpPr>
        <p:sp>
          <p:nvSpPr>
            <p:cNvPr id="12" name="body-dp-cost"/>
            <p:cNvSpPr/>
            <p:nvPr/>
          </p:nvSpPr>
          <p:spPr>
            <a:xfrm>
              <a:off x="1074706" y="57823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块权和、成员已准备好；加上 SCC 划分，总计 O(n+m)。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62025" y="3164713"/>
            <a:ext cx="9525" cy="2123161"/>
          </a:xfrm>
          <a:custGeom>
            <a:avLst/>
            <a:gdLst/>
            <a:ahLst/>
            <a:cxnLst/>
            <a:rect l="l" t="t" r="r" b="b"/>
            <a:pathLst>
              <a:path w="9525" h="2123161">
                <a:moveTo>
                  <a:pt x="0" y="0"/>
                </a:moveTo>
                <a:lnTo>
                  <a:pt x="0" y="2123161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9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模拟练习：环内相加，环外选路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1135077"/>
            <a:chOff x="979425" y="24003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块 A、B、C 的权为 5、4、10，有 A→B、A→C、B→C。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从 A 出发的最大收益是多少？② 为什么可以把 SCC 内的收益相加？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若改成不许重复顶点，还能无条件照搬吗？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5+4+10=19。② 题目允许重复走，块内互达且权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非负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，能收齐后再离开。</a:t>
              </a:r>
              <a:br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③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，简单路径未必能把整个 SCC 都访问到。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二元条件与2-SAT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12-7 2-SAT：题目与输入输出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 n 个只能取 0、1 的变量，以及 m 个“xi=a 或 xj=b”的条件。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每条条件至少一侧成立，要找一组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满足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条件的取值，或判断无解。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输入：n、m；接着 m 行 i、a、j、b，a、b 只取 0 或 1。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无解输出 IMPOSSIBLE；有解输出 POSSIBLE，下一行输出 n 个取值。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1≤n、m≤10⁶。条件中的两个变量可以相同；任意合法赋值都可输出。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9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二元条件与2-SAT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12-7 2-SAT：原题样例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681800"/>
            <a:chOff x="980313" y="2647950"/>
            <a:chExt cx="5249037" cy="6818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1 1 3 0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681800"/>
            <a:chOff x="6657213" y="2647950"/>
            <a:chExt cx="4487037" cy="681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POSSIBLE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0 0 0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样例只要求 x1=1 或 x3=0。取 0、0、0 时右侧成立，所以是一组合法解。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二元条件与2-SAT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两位同学参加活动，要同时满足几个条件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 x=1 表示小林参加、y=1 表示小周参加，0 表示不参加。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活动提出三个要求。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至少一人参加；小林若参加，小周也得参加；两人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不能同时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参加。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两个人可以试 4 种取值，看看哪一组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符合。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53618"/>
            <a:chOff x="979932" y="5095875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变量多了，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枚举会指数增长；这些限制每条只涉及两个判断，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可以利用它们之间的推导关系。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二元条件与2-SAT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12-7 2-SAT：四种取值，逐个检查活动要求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x、y 分别表示两人是否参加；三条要求沿用上一页。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990600" y="2762250"/>
            <a:ext cx="10239375" cy="2619375"/>
            <a:chOff x="990600" y="2762250"/>
            <a:chExt cx="10239375" cy="2619375"/>
          </a:xfrm>
        </p:grpSpPr>
        <p:sp>
          <p:nvSpPr>
            <p:cNvPr id="9" name="Rectangle 9"/>
            <p:cNvSpPr/>
            <p:nvPr/>
          </p:nvSpPr>
          <p:spPr>
            <a:xfrm>
              <a:off x="990600" y="2762250"/>
              <a:ext cx="1238250" cy="5238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76325" y="2914650"/>
              <a:ext cx="1066800" cy="366712"/>
              <a:chOff x="1076325" y="2914650"/>
              <a:chExt cx="1066800" cy="36671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76325" y="2914650"/>
                <a:ext cx="10668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76325" y="2914650"/>
                <a:ext cx="10668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x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2228850" y="2762250"/>
              <a:ext cx="1238250" cy="5238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2314575" y="2914650"/>
              <a:ext cx="1066800" cy="366712"/>
              <a:chOff x="2314575" y="2914650"/>
              <a:chExt cx="1066800" cy="36671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2314575" y="2914650"/>
                <a:ext cx="10668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2314575" y="2914650"/>
                <a:ext cx="10668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y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3467100" y="2762250"/>
              <a:ext cx="3714750" cy="5238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3552825" y="2914650"/>
              <a:ext cx="3543300" cy="366712"/>
              <a:chOff x="3552825" y="2914650"/>
              <a:chExt cx="3543300" cy="366712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3552825" y="2914650"/>
                <a:ext cx="35433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3552825" y="2914650"/>
                <a:ext cx="35433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参加情况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7181850" y="2762250"/>
              <a:ext cx="4048125" cy="5238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7267575" y="2914650"/>
              <a:ext cx="3876675" cy="366712"/>
              <a:chOff x="7267575" y="2914650"/>
              <a:chExt cx="3876675" cy="366712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7267575" y="2914650"/>
                <a:ext cx="38766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7267575" y="2914650"/>
                <a:ext cx="38766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是否符合全部要求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3286125"/>
              <a:ext cx="123825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076325" y="3438525"/>
              <a:ext cx="1066800" cy="366712"/>
              <a:chOff x="1076325" y="3438525"/>
              <a:chExt cx="1066800" cy="366712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76325" y="3438525"/>
                <a:ext cx="10668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076325" y="3438525"/>
                <a:ext cx="10668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2228850" y="3286125"/>
              <a:ext cx="123825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2314575" y="3438525"/>
              <a:ext cx="1066800" cy="366712"/>
              <a:chOff x="2314575" y="3438525"/>
              <a:chExt cx="1066800" cy="366712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2314575" y="3438525"/>
                <a:ext cx="10668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2314575" y="3438525"/>
                <a:ext cx="10668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3467100" y="3286125"/>
              <a:ext cx="371475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3552825" y="3438525"/>
              <a:ext cx="3543300" cy="366712"/>
              <a:chOff x="3552825" y="3438525"/>
              <a:chExt cx="3543300" cy="366712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3552825" y="3438525"/>
                <a:ext cx="35433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3552825" y="3438525"/>
                <a:ext cx="35433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两人都不参加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7181850" y="3286125"/>
              <a:ext cx="4048125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7267575" y="3438525"/>
              <a:ext cx="3876675" cy="366712"/>
              <a:chOff x="7267575" y="3438525"/>
              <a:chExt cx="3876675" cy="366712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7267575" y="3438525"/>
                <a:ext cx="38766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7267575" y="3438525"/>
                <a:ext cx="38766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否，至少要一人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990600" y="3810000"/>
              <a:ext cx="123825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1076325" y="3962400"/>
              <a:ext cx="1066800" cy="366712"/>
              <a:chOff x="1076325" y="3962400"/>
              <a:chExt cx="1066800" cy="366712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1076325" y="3962400"/>
                <a:ext cx="10668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1076325" y="3962400"/>
                <a:ext cx="10668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2228850" y="3810000"/>
              <a:ext cx="123825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2314575" y="3962400"/>
              <a:ext cx="1066800" cy="366712"/>
              <a:chOff x="2314575" y="3962400"/>
              <a:chExt cx="1066800" cy="366712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2314575" y="3962400"/>
                <a:ext cx="10668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2314575" y="3962400"/>
                <a:ext cx="10668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3467100" y="3810000"/>
              <a:ext cx="371475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3552825" y="3962400"/>
              <a:ext cx="3543300" cy="366712"/>
              <a:chOff x="3552825" y="3962400"/>
              <a:chExt cx="3543300" cy="366712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3552825" y="3962400"/>
                <a:ext cx="35433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3552825" y="3962400"/>
                <a:ext cx="35433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只小周参加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7181850" y="3810000"/>
              <a:ext cx="4048125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7267575" y="3962400"/>
              <a:ext cx="3876675" cy="366712"/>
              <a:chOff x="7267575" y="3962400"/>
              <a:chExt cx="3876675" cy="366712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7267575" y="3962400"/>
                <a:ext cx="38766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7267575" y="3962400"/>
                <a:ext cx="38766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990600" y="4333875"/>
              <a:ext cx="123825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1076325" y="4486275"/>
              <a:ext cx="1066800" cy="366712"/>
              <a:chOff x="1076325" y="4486275"/>
              <a:chExt cx="1066800" cy="366712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1076325" y="4486275"/>
                <a:ext cx="10668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1076325" y="4486275"/>
                <a:ext cx="10668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2228850" y="4333875"/>
              <a:ext cx="123825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2314575" y="4486275"/>
              <a:ext cx="1066800" cy="366712"/>
              <a:chOff x="2314575" y="4486275"/>
              <a:chExt cx="1066800" cy="366712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2314575" y="4486275"/>
                <a:ext cx="10668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2314575" y="4486275"/>
                <a:ext cx="10668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3467100" y="4333875"/>
              <a:ext cx="371475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3552825" y="4486275"/>
              <a:ext cx="3543300" cy="366712"/>
              <a:chOff x="3552825" y="4486275"/>
              <a:chExt cx="3543300" cy="366712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3552825" y="4486275"/>
                <a:ext cx="35433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3552825" y="4486275"/>
                <a:ext cx="35433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只小林参加</a:t>
                </a:r>
              </a:p>
            </p:txBody>
          </p:sp>
        </p:grpSp>
        <p:sp>
          <p:nvSpPr>
            <p:cNvPr id="69" name="Rectangle 69"/>
            <p:cNvSpPr/>
            <p:nvPr/>
          </p:nvSpPr>
          <p:spPr>
            <a:xfrm>
              <a:off x="7181850" y="4333875"/>
              <a:ext cx="4048125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2" name="Group 72"/>
            <p:cNvGrpSpPr/>
            <p:nvPr/>
          </p:nvGrpSpPr>
          <p:grpSpPr>
            <a:xfrm>
              <a:off x="7267575" y="4486275"/>
              <a:ext cx="3876675" cy="366712"/>
              <a:chOff x="7267575" y="4486275"/>
              <a:chExt cx="3876675" cy="366712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7267575" y="4486275"/>
                <a:ext cx="38766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7267575" y="4486275"/>
                <a:ext cx="38766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否，小周也得参加</a:t>
                </a:r>
              </a:p>
            </p:txBody>
          </p:sp>
        </p:grpSp>
        <p:sp>
          <p:nvSpPr>
            <p:cNvPr id="73" name="Rectangle 73"/>
            <p:cNvSpPr/>
            <p:nvPr/>
          </p:nvSpPr>
          <p:spPr>
            <a:xfrm>
              <a:off x="990600" y="4857750"/>
              <a:ext cx="123825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6" name="Group 76"/>
            <p:cNvGrpSpPr/>
            <p:nvPr/>
          </p:nvGrpSpPr>
          <p:grpSpPr>
            <a:xfrm>
              <a:off x="1076325" y="5010150"/>
              <a:ext cx="1066800" cy="366712"/>
              <a:chOff x="1076325" y="5010150"/>
              <a:chExt cx="1066800" cy="366712"/>
            </a:xfrm>
          </p:grpSpPr>
          <p:sp>
            <p:nvSpPr>
              <p:cNvPr id="74" name="Rectangle 74"/>
              <p:cNvSpPr/>
              <p:nvPr/>
            </p:nvSpPr>
            <p:spPr>
              <a:xfrm>
                <a:off x="1076325" y="5010150"/>
                <a:ext cx="10668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1076325" y="5010150"/>
                <a:ext cx="10668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77" name="Rectangle 77"/>
            <p:cNvSpPr/>
            <p:nvPr/>
          </p:nvSpPr>
          <p:spPr>
            <a:xfrm>
              <a:off x="2228850" y="4857750"/>
              <a:ext cx="123825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0" name="Group 80"/>
            <p:cNvGrpSpPr/>
            <p:nvPr/>
          </p:nvGrpSpPr>
          <p:grpSpPr>
            <a:xfrm>
              <a:off x="2314575" y="5010150"/>
              <a:ext cx="1066800" cy="366712"/>
              <a:chOff x="2314575" y="5010150"/>
              <a:chExt cx="1066800" cy="366712"/>
            </a:xfrm>
          </p:grpSpPr>
          <p:sp>
            <p:nvSpPr>
              <p:cNvPr id="78" name="Rectangle 78"/>
              <p:cNvSpPr/>
              <p:nvPr/>
            </p:nvSpPr>
            <p:spPr>
              <a:xfrm>
                <a:off x="2314575" y="5010150"/>
                <a:ext cx="10668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9" name="TextBox 79"/>
              <p:cNvSpPr txBox="1"/>
              <p:nvPr/>
            </p:nvSpPr>
            <p:spPr>
              <a:xfrm>
                <a:off x="2314575" y="5010150"/>
                <a:ext cx="10668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81" name="Rectangle 81"/>
            <p:cNvSpPr/>
            <p:nvPr/>
          </p:nvSpPr>
          <p:spPr>
            <a:xfrm>
              <a:off x="3467100" y="4857750"/>
              <a:ext cx="371475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4" name="Group 84"/>
            <p:cNvGrpSpPr/>
            <p:nvPr/>
          </p:nvGrpSpPr>
          <p:grpSpPr>
            <a:xfrm>
              <a:off x="3552825" y="5010150"/>
              <a:ext cx="3543300" cy="366712"/>
              <a:chOff x="3552825" y="5010150"/>
              <a:chExt cx="3543300" cy="366712"/>
            </a:xfrm>
          </p:grpSpPr>
          <p:sp>
            <p:nvSpPr>
              <p:cNvPr id="82" name="Rectangle 82"/>
              <p:cNvSpPr/>
              <p:nvPr/>
            </p:nvSpPr>
            <p:spPr>
              <a:xfrm>
                <a:off x="3552825" y="5010150"/>
                <a:ext cx="35433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3" name="TextBox 83"/>
              <p:cNvSpPr txBox="1"/>
              <p:nvPr/>
            </p:nvSpPr>
            <p:spPr>
              <a:xfrm>
                <a:off x="3552825" y="5010150"/>
                <a:ext cx="35433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两人都参加</a:t>
                </a:r>
              </a:p>
            </p:txBody>
          </p:sp>
        </p:grpSp>
        <p:sp>
          <p:nvSpPr>
            <p:cNvPr id="85" name="Rectangle 85"/>
            <p:cNvSpPr/>
            <p:nvPr/>
          </p:nvSpPr>
          <p:spPr>
            <a:xfrm>
              <a:off x="7181850" y="4857750"/>
              <a:ext cx="4048125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8" name="Group 88"/>
            <p:cNvGrpSpPr/>
            <p:nvPr/>
          </p:nvGrpSpPr>
          <p:grpSpPr>
            <a:xfrm>
              <a:off x="7267575" y="5010150"/>
              <a:ext cx="3876675" cy="366712"/>
              <a:chOff x="7267575" y="5010150"/>
              <a:chExt cx="3876675" cy="366712"/>
            </a:xfrm>
          </p:grpSpPr>
          <p:sp>
            <p:nvSpPr>
              <p:cNvPr id="86" name="Rectangle 86"/>
              <p:cNvSpPr/>
              <p:nvPr/>
            </p:nvSpPr>
            <p:spPr>
              <a:xfrm>
                <a:off x="7267575" y="5010150"/>
                <a:ext cx="38766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7" name="TextBox 87"/>
              <p:cNvSpPr txBox="1"/>
              <p:nvPr/>
            </p:nvSpPr>
            <p:spPr>
              <a:xfrm>
                <a:off x="7267575" y="5010150"/>
                <a:ext cx="38766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否，</a:t>
                </a: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不能同时</a:t>
                </a: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参加</a:t>
                </a:r>
              </a:p>
            </p:txBody>
          </p:sp>
        </p:grpSp>
      </p:grpSp>
      <p:sp>
        <p:nvSpPr>
          <p:cNvPr id="90" name="Freeform 90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3" name="Group 93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91" name="Rectangle 91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2" name="TextBox 92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唯一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合法选择是 x=0、y=1：小林不参加，小周参加。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二元条件与2-SAT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12-7 2-SAT：把每个取值画成一个点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81" y="2277142"/>
            <a:ext cx="10477500" cy="849344"/>
            <a:chOff x="1065181" y="2277142"/>
            <a:chExt cx="10477500" cy="849344"/>
          </a:xfrm>
        </p:grpSpPr>
        <p:sp>
          <p:nvSpPr>
            <p:cNvPr id="7" name="body-sat-task"/>
            <p:cNvSpPr/>
            <p:nvPr/>
          </p:nvSpPr>
          <p:spPr>
            <a:xfrm>
              <a:off x="1065181" y="22771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每个变量只能取 0 或 1，每条限制是两个断言中至少一个成立。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想找一组满足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限制的取值，就要把这些条件之间的推导关系存下来。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771650" y="3314700"/>
            <a:ext cx="8505825" cy="1507236"/>
            <a:chOff x="1771650" y="3314700"/>
            <a:chExt cx="8505825" cy="1507236"/>
          </a:xfrm>
        </p:grpSpPr>
        <p:sp>
          <p:nvSpPr>
            <p:cNvPr id="9" name="Ellipse 9"/>
            <p:cNvSpPr/>
            <p:nvPr/>
          </p:nvSpPr>
          <p:spPr>
            <a:xfrm>
              <a:off x="1771650" y="3314700"/>
              <a:ext cx="1028700" cy="1028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4010025" y="3314700"/>
              <a:ext cx="1028700" cy="1028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7010400" y="3314700"/>
              <a:ext cx="1028700" cy="1028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2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9248775" y="3314700"/>
              <a:ext cx="1028700" cy="10287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2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2030444" y="3696367"/>
              <a:ext cx="686916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x=0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268819" y="3696367"/>
              <a:ext cx="686916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x=1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269194" y="3696367"/>
              <a:ext cx="686916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y=0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507569" y="3696367"/>
              <a:ext cx="686916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y=1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2500789" y="4391692"/>
              <a:ext cx="203433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恰选其一为真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7749064" y="4391692"/>
              <a:ext cx="203433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恰选其一为真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74706" y="5039392"/>
            <a:ext cx="10477500" cy="1249394"/>
            <a:chOff x="1074706" y="5039392"/>
            <a:chExt cx="10477500" cy="1249394"/>
          </a:xfrm>
        </p:grpSpPr>
        <p:sp>
          <p:nvSpPr>
            <p:cNvPr id="20" name="body-literal-definition"/>
            <p:cNvSpPr/>
            <p:nvPr/>
          </p:nvSpPr>
          <p:spPr>
            <a:xfrm>
              <a:off x="1074706" y="5039392"/>
              <a:ext cx="10477500" cy="1249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一个判断，如 x=0，叫“文字”；它的否定为 x=1。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每个变量对应两个互补文字，图上共 2n 个点。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箭头表示：这个判断真，另一个判断就必须真。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9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二元条件与2-SAT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12-7 2-SAT：箭头表示的是“真会推出什么”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 A 写成“x=a”，把 B 写成“y=b”；¬A 就表示 A 不成立，即 x≠a。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或 B 至少一个真。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 A 假，就必须让 B 真；若 B 假，就必须让 A 真。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于是连 ¬A→B 与 ¬B→A；箭头只约束前件为真的情况，不强迫前件必须为真。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二元条件与2-SAT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12-7 2-SAT：或条件与两条箭头等价吗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表示 x=a，B 表示 y=b；¬ 表示否定，箭头表示前件真就要求后件真。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990600" y="2762250"/>
            <a:ext cx="10239375" cy="2629281"/>
            <a:chOff x="990600" y="2762250"/>
            <a:chExt cx="10239375" cy="2629281"/>
          </a:xfrm>
        </p:grpSpPr>
        <p:sp>
          <p:nvSpPr>
            <p:cNvPr id="9" name="Rectangle 9"/>
            <p:cNvSpPr/>
            <p:nvPr/>
          </p:nvSpPr>
          <p:spPr>
            <a:xfrm>
              <a:off x="990600" y="2762250"/>
              <a:ext cx="1524000" cy="5238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76325" y="2914650"/>
              <a:ext cx="1352550" cy="381381"/>
              <a:chOff x="1076325" y="2914650"/>
              <a:chExt cx="1352550" cy="381381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76325" y="2914650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76325" y="2914650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A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2514600" y="2762250"/>
              <a:ext cx="1524000" cy="5238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2600325" y="2914650"/>
              <a:ext cx="1352550" cy="381381"/>
              <a:chOff x="2600325" y="2914650"/>
              <a:chExt cx="1352550" cy="381381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2600325" y="2914650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2600325" y="2914650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B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4038600" y="2762250"/>
              <a:ext cx="2667000" cy="5238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4124325" y="2914650"/>
              <a:ext cx="2495550" cy="381381"/>
              <a:chOff x="4124325" y="2914650"/>
              <a:chExt cx="2495550" cy="381381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124325" y="2914650"/>
                <a:ext cx="2495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4124325" y="2914650"/>
                <a:ext cx="2495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A 或 B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6705600" y="2762250"/>
              <a:ext cx="4524375" cy="5238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6791325" y="2914650"/>
              <a:ext cx="4352925" cy="381381"/>
              <a:chOff x="6791325" y="2914650"/>
              <a:chExt cx="4352925" cy="38138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791325" y="2914650"/>
                <a:ext cx="43529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6791325" y="2914650"/>
                <a:ext cx="4352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¬A→B 与 ¬B→A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3286125"/>
              <a:ext cx="152400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076325" y="3438525"/>
              <a:ext cx="1352550" cy="381381"/>
              <a:chOff x="1076325" y="3438525"/>
              <a:chExt cx="1352550" cy="38138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76325" y="3438525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076325" y="3438525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假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2514600" y="3286125"/>
              <a:ext cx="152400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2600325" y="3438525"/>
              <a:ext cx="1352550" cy="381381"/>
              <a:chOff x="2600325" y="3438525"/>
              <a:chExt cx="1352550" cy="381381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2600325" y="3438525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2600325" y="3438525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假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4038600" y="3286125"/>
              <a:ext cx="266700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4124325" y="3438525"/>
              <a:ext cx="2495550" cy="381381"/>
              <a:chOff x="4124325" y="3438525"/>
              <a:chExt cx="2495550" cy="381381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4124325" y="3438525"/>
                <a:ext cx="2495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4124325" y="3438525"/>
                <a:ext cx="2495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不成立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6705600" y="3286125"/>
              <a:ext cx="4524375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6791325" y="3438525"/>
              <a:ext cx="4352925" cy="381381"/>
              <a:chOff x="6791325" y="3438525"/>
              <a:chExt cx="4352925" cy="381381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6791325" y="3438525"/>
                <a:ext cx="43529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6791325" y="3438525"/>
                <a:ext cx="4352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不成立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990600" y="3810000"/>
              <a:ext cx="152400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1076325" y="3962400"/>
              <a:ext cx="1352550" cy="381381"/>
              <a:chOff x="1076325" y="3962400"/>
              <a:chExt cx="1352550" cy="381381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1076325" y="3962400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1076325" y="3962400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假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2514600" y="3810000"/>
              <a:ext cx="152400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2600325" y="3962400"/>
              <a:ext cx="1352550" cy="381381"/>
              <a:chOff x="2600325" y="3962400"/>
              <a:chExt cx="1352550" cy="381381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2600325" y="3962400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2600325" y="3962400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真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4038600" y="3810000"/>
              <a:ext cx="266700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4124325" y="3962400"/>
              <a:ext cx="2495550" cy="381381"/>
              <a:chOff x="4124325" y="3962400"/>
              <a:chExt cx="2495550" cy="381381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4124325" y="3962400"/>
                <a:ext cx="2495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4124325" y="3962400"/>
                <a:ext cx="2495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成立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6705600" y="3810000"/>
              <a:ext cx="4524375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6791325" y="3962400"/>
              <a:ext cx="4352925" cy="381381"/>
              <a:chOff x="6791325" y="3962400"/>
              <a:chExt cx="4352925" cy="381381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6791325" y="3962400"/>
                <a:ext cx="43529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6791325" y="3962400"/>
                <a:ext cx="4352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成立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990600" y="4333875"/>
              <a:ext cx="152400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1076325" y="4486275"/>
              <a:ext cx="1352550" cy="381381"/>
              <a:chOff x="1076325" y="4486275"/>
              <a:chExt cx="1352550" cy="381381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1076325" y="4486275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1076325" y="4486275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真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2514600" y="4333875"/>
              <a:ext cx="152400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2600325" y="4486275"/>
              <a:ext cx="1352550" cy="381381"/>
              <a:chOff x="2600325" y="4486275"/>
              <a:chExt cx="1352550" cy="381381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2600325" y="4486275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2600325" y="4486275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假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4038600" y="4333875"/>
              <a:ext cx="266700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4124325" y="4486275"/>
              <a:ext cx="2495550" cy="381381"/>
              <a:chOff x="4124325" y="4486275"/>
              <a:chExt cx="2495550" cy="381381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4124325" y="4486275"/>
                <a:ext cx="2495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4124325" y="4486275"/>
                <a:ext cx="2495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成立</a:t>
                </a:r>
              </a:p>
            </p:txBody>
          </p:sp>
        </p:grpSp>
        <p:sp>
          <p:nvSpPr>
            <p:cNvPr id="69" name="Rectangle 69"/>
            <p:cNvSpPr/>
            <p:nvPr/>
          </p:nvSpPr>
          <p:spPr>
            <a:xfrm>
              <a:off x="6705600" y="4333875"/>
              <a:ext cx="4524375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2" name="Group 72"/>
            <p:cNvGrpSpPr/>
            <p:nvPr/>
          </p:nvGrpSpPr>
          <p:grpSpPr>
            <a:xfrm>
              <a:off x="6791325" y="4486275"/>
              <a:ext cx="4352925" cy="381381"/>
              <a:chOff x="6791325" y="4486275"/>
              <a:chExt cx="4352925" cy="381381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6791325" y="4486275"/>
                <a:ext cx="43529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6791325" y="4486275"/>
                <a:ext cx="4352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成立</a:t>
                </a:r>
              </a:p>
            </p:txBody>
          </p:sp>
        </p:grpSp>
        <p:sp>
          <p:nvSpPr>
            <p:cNvPr id="73" name="Rectangle 73"/>
            <p:cNvSpPr/>
            <p:nvPr/>
          </p:nvSpPr>
          <p:spPr>
            <a:xfrm>
              <a:off x="990600" y="4857750"/>
              <a:ext cx="152400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6" name="Group 76"/>
            <p:cNvGrpSpPr/>
            <p:nvPr/>
          </p:nvGrpSpPr>
          <p:grpSpPr>
            <a:xfrm>
              <a:off x="1076325" y="5010150"/>
              <a:ext cx="1352550" cy="381381"/>
              <a:chOff x="1076325" y="5010150"/>
              <a:chExt cx="1352550" cy="381381"/>
            </a:xfrm>
          </p:grpSpPr>
          <p:sp>
            <p:nvSpPr>
              <p:cNvPr id="74" name="Rectangle 74"/>
              <p:cNvSpPr/>
              <p:nvPr/>
            </p:nvSpPr>
            <p:spPr>
              <a:xfrm>
                <a:off x="1076325" y="5010150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1076325" y="5010150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真</a:t>
                </a:r>
              </a:p>
            </p:txBody>
          </p:sp>
        </p:grpSp>
        <p:sp>
          <p:nvSpPr>
            <p:cNvPr id="77" name="Rectangle 77"/>
            <p:cNvSpPr/>
            <p:nvPr/>
          </p:nvSpPr>
          <p:spPr>
            <a:xfrm>
              <a:off x="2514600" y="4857750"/>
              <a:ext cx="152400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0" name="Group 80"/>
            <p:cNvGrpSpPr/>
            <p:nvPr/>
          </p:nvGrpSpPr>
          <p:grpSpPr>
            <a:xfrm>
              <a:off x="2600325" y="5010150"/>
              <a:ext cx="1352550" cy="381381"/>
              <a:chOff x="2600325" y="5010150"/>
              <a:chExt cx="1352550" cy="381381"/>
            </a:xfrm>
          </p:grpSpPr>
          <p:sp>
            <p:nvSpPr>
              <p:cNvPr id="78" name="Rectangle 78"/>
              <p:cNvSpPr/>
              <p:nvPr/>
            </p:nvSpPr>
            <p:spPr>
              <a:xfrm>
                <a:off x="2600325" y="5010150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9" name="TextBox 79"/>
              <p:cNvSpPr txBox="1"/>
              <p:nvPr/>
            </p:nvSpPr>
            <p:spPr>
              <a:xfrm>
                <a:off x="2600325" y="5010150"/>
                <a:ext cx="1352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真</a:t>
                </a:r>
              </a:p>
            </p:txBody>
          </p:sp>
        </p:grpSp>
        <p:sp>
          <p:nvSpPr>
            <p:cNvPr id="81" name="Rectangle 81"/>
            <p:cNvSpPr/>
            <p:nvPr/>
          </p:nvSpPr>
          <p:spPr>
            <a:xfrm>
              <a:off x="4038600" y="4857750"/>
              <a:ext cx="2667000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4" name="Group 84"/>
            <p:cNvGrpSpPr/>
            <p:nvPr/>
          </p:nvGrpSpPr>
          <p:grpSpPr>
            <a:xfrm>
              <a:off x="4124325" y="5010150"/>
              <a:ext cx="2495550" cy="381381"/>
              <a:chOff x="4124325" y="5010150"/>
              <a:chExt cx="2495550" cy="381381"/>
            </a:xfrm>
          </p:grpSpPr>
          <p:sp>
            <p:nvSpPr>
              <p:cNvPr id="82" name="Rectangle 82"/>
              <p:cNvSpPr/>
              <p:nvPr/>
            </p:nvSpPr>
            <p:spPr>
              <a:xfrm>
                <a:off x="4124325" y="5010150"/>
                <a:ext cx="2495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3" name="TextBox 83"/>
              <p:cNvSpPr txBox="1"/>
              <p:nvPr/>
            </p:nvSpPr>
            <p:spPr>
              <a:xfrm>
                <a:off x="4124325" y="5010150"/>
                <a:ext cx="2495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成立</a:t>
                </a:r>
              </a:p>
            </p:txBody>
          </p:sp>
        </p:grpSp>
        <p:sp>
          <p:nvSpPr>
            <p:cNvPr id="85" name="Rectangle 85"/>
            <p:cNvSpPr/>
            <p:nvPr/>
          </p:nvSpPr>
          <p:spPr>
            <a:xfrm>
              <a:off x="6705600" y="4857750"/>
              <a:ext cx="4524375" cy="5238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8" name="Group 88"/>
            <p:cNvGrpSpPr/>
            <p:nvPr/>
          </p:nvGrpSpPr>
          <p:grpSpPr>
            <a:xfrm>
              <a:off x="6791325" y="5010150"/>
              <a:ext cx="4352925" cy="381381"/>
              <a:chOff x="6791325" y="5010150"/>
              <a:chExt cx="4352925" cy="381381"/>
            </a:xfrm>
          </p:grpSpPr>
          <p:sp>
            <p:nvSpPr>
              <p:cNvPr id="86" name="Rectangle 86"/>
              <p:cNvSpPr/>
              <p:nvPr/>
            </p:nvSpPr>
            <p:spPr>
              <a:xfrm>
                <a:off x="6791325" y="5010150"/>
                <a:ext cx="43529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7" name="TextBox 87"/>
              <p:cNvSpPr txBox="1"/>
              <p:nvPr/>
            </p:nvSpPr>
            <p:spPr>
              <a:xfrm>
                <a:off x="6791325" y="5010150"/>
                <a:ext cx="4352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成立</a:t>
                </a:r>
              </a:p>
            </p:txBody>
          </p:sp>
        </p:grpSp>
      </p:grpSp>
      <p:sp>
        <p:nvSpPr>
          <p:cNvPr id="90" name="Freeform 90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3" name="Group 93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91" name="Rectangle 91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2" name="TextBox 92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只有“假、假”被排除；原来的或条件与两条蕴含保留的是同样三种情况。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二元条件与2-SAT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12-7 2-SAT：至少一个真，怎样变成箭头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81" y="2296192"/>
            <a:ext cx="10477500" cy="839819"/>
            <a:chOff x="1065181" y="2296192"/>
            <a:chExt cx="10477500" cy="839819"/>
          </a:xfrm>
        </p:grpSpPr>
        <p:sp>
          <p:nvSpPr>
            <p:cNvPr id="7" name="body-clause"/>
            <p:cNvSpPr/>
            <p:nvPr/>
          </p:nvSpPr>
          <p:spPr>
            <a:xfrm>
              <a:off x="1065181" y="229619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条件是 (x=a) 或 (y=b)，至少一个成立。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左边不成立，右边必须成立；右边不成立，左边也必须成立。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343150" y="3267075"/>
            <a:ext cx="7161676" cy="838200"/>
            <a:chOff x="2343150" y="3267075"/>
            <a:chExt cx="7161676" cy="838200"/>
          </a:xfrm>
        </p:grpSpPr>
        <p:sp>
          <p:nvSpPr>
            <p:cNvPr id="9" name="Ellipse 9"/>
            <p:cNvSpPr/>
            <p:nvPr/>
          </p:nvSpPr>
          <p:spPr>
            <a:xfrm>
              <a:off x="2343150" y="3267075"/>
              <a:ext cx="838200" cy="8382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6600825" y="3267075"/>
              <a:ext cx="838200" cy="8382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3238500" y="3686175"/>
              <a:ext cx="3286125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2" name="TextBox 12"/>
            <p:cNvSpPr/>
            <p:nvPr/>
          </p:nvSpPr>
          <p:spPr>
            <a:xfrm>
              <a:off x="2506694" y="3553492"/>
              <a:ext cx="746013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x≠a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764369" y="3553492"/>
              <a:ext cx="686916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y=b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085106" y="3553492"/>
              <a:ext cx="141972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必须成立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343150" y="4295775"/>
            <a:ext cx="7161676" cy="838200"/>
            <a:chOff x="2343150" y="4295775"/>
            <a:chExt cx="7161676" cy="838200"/>
          </a:xfrm>
        </p:grpSpPr>
        <p:sp>
          <p:nvSpPr>
            <p:cNvPr id="16" name="Ellipse 16"/>
            <p:cNvSpPr/>
            <p:nvPr/>
          </p:nvSpPr>
          <p:spPr>
            <a:xfrm>
              <a:off x="2343150" y="4295775"/>
              <a:ext cx="838200" cy="8382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2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6600825" y="4295775"/>
              <a:ext cx="838200" cy="8382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2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3238500" y="4714875"/>
              <a:ext cx="3286125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9" name="TextBox 19"/>
            <p:cNvSpPr/>
            <p:nvPr/>
          </p:nvSpPr>
          <p:spPr>
            <a:xfrm>
              <a:off x="2506694" y="4582192"/>
              <a:ext cx="746013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y≠b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6764369" y="4582192"/>
              <a:ext cx="686916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x=a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8085106" y="4582192"/>
              <a:ext cx="141972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必须成立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74706" y="5363242"/>
            <a:ext cx="10477500" cy="839819"/>
            <a:chOff x="1074706" y="5363242"/>
            <a:chExt cx="10477500" cy="839819"/>
          </a:xfrm>
        </p:grpSpPr>
        <p:sp>
          <p:nvSpPr>
            <p:cNvPr id="23" name="body-equivalence-check"/>
            <p:cNvSpPr/>
            <p:nvPr/>
          </p:nvSpPr>
          <p:spPr>
            <a:xfrm>
              <a:off x="1074706" y="536324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两边都假时，原条件与两条蕴含都不成立，其余三种都成立。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直接连 (x=a)→(y=b)，因为原条件允许左真、右假。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9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二元条件与2-SAT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12-7 2-SAT：两个互补判断互相推出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74706" y="2286667"/>
            <a:ext cx="10477500" cy="839819"/>
            <a:chOff x="1074706" y="2286667"/>
            <a:chExt cx="10477500" cy="839819"/>
          </a:xfrm>
        </p:grpSpPr>
        <p:sp>
          <p:nvSpPr>
            <p:cNvPr id="7" name="body-forced-clauses"/>
            <p:cNvSpPr/>
            <p:nvPr/>
          </p:nvSpPr>
          <p:spPr>
            <a:xfrm>
              <a:off x="1074706" y="228666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(x=1) 或 (x=1)，只能让 x=1，于是有 x0→x1。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再加 (x=0) 或 (x=0)，又有 x1→x0，两点就进了同一个 SCC。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533650" y="3152775"/>
            <a:ext cx="7162800" cy="1678686"/>
            <a:chOff x="2533650" y="3152775"/>
            <a:chExt cx="7162800" cy="1678686"/>
          </a:xfrm>
        </p:grpSpPr>
        <p:sp>
          <p:nvSpPr>
            <p:cNvPr id="9" name="Ellipse 9"/>
            <p:cNvSpPr/>
            <p:nvPr/>
          </p:nvSpPr>
          <p:spPr>
            <a:xfrm>
              <a:off x="2533650" y="3152775"/>
              <a:ext cx="7162800" cy="16192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2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3667125" y="3562350"/>
              <a:ext cx="819150" cy="8191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7705725" y="3562350"/>
              <a:ext cx="819150" cy="8191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4524375" y="3800475"/>
              <a:ext cx="3095625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3" name="Line 13"/>
            <p:cNvSpPr/>
            <p:nvPr/>
          </p:nvSpPr>
          <p:spPr>
            <a:xfrm flipH="1">
              <a:off x="4572000" y="4162425"/>
              <a:ext cx="3095625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4" name="TextBox 14"/>
            <p:cNvSpPr/>
            <p:nvPr/>
          </p:nvSpPr>
          <p:spPr>
            <a:xfrm>
              <a:off x="3902678" y="3839242"/>
              <a:ext cx="52144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x0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941278" y="3839242"/>
              <a:ext cx="52144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x1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5540026" y="4401217"/>
              <a:ext cx="130152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同一SCC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84231" y="5029867"/>
            <a:ext cx="10477500" cy="1249394"/>
            <a:chOff x="1084231" y="5029867"/>
            <a:chExt cx="10477500" cy="1249394"/>
          </a:xfrm>
        </p:grpSpPr>
        <p:sp>
          <p:nvSpPr>
            <p:cNvPr id="18" name="body-contradiction-proof"/>
            <p:cNvSpPr/>
            <p:nvPr/>
          </p:nvSpPr>
          <p:spPr>
            <a:xfrm>
              <a:off x="1084231" y="5029867"/>
              <a:ext cx="10477500" cy="1249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 x0 真就推出 x1 真，反过来也一样。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一个变量只能取一个值，所以互补文字同块必无解。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互补点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块时，还需构造取值，证明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蕴含都满足。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0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二元条件与2-SAT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12-7 2-SAT：怎样选才不会顺着箭头撞上矛盾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每对互补点已经分属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SCC，还得给每对选一侧为真。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 Tarjan 弹出顺序编号，跨块箭头从大号指向小号。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让较小号一侧为真，等于先满足箭头后面较早确定的一侧。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下面用一条蕴含边和它的逆否边，检查这个选择会不会让“真”推出“假”。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二元条件与2-SAT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12-7 2-SAT：为什么选择先弹出的那一侧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81" y="2267617"/>
            <a:ext cx="10477500" cy="1249394"/>
            <a:chOff x="1065181" y="2267617"/>
            <a:chExt cx="10477500" cy="1249394"/>
          </a:xfrm>
        </p:grpSpPr>
        <p:sp>
          <p:nvSpPr>
            <p:cNvPr id="7" name="body-assignment-rule"/>
            <p:cNvSpPr/>
            <p:nvPr/>
          </p:nvSpPr>
          <p:spPr>
            <a:xfrm>
              <a:off x="1065181" y="2267617"/>
              <a:ext cx="10477500" cy="1249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已确认每对互补文字属于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SCC；我们选分量编号较小的一侧为真。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设 A 为真，有边 A⇒B；建图时还会有逆否边 ¬B⇒¬A。</a:t>
              </a:r>
            </a:p>
          </p:txBody>
        </p:sp>
      </p:grpSp>
      <mc:AlternateContent>
        <mc:Choice Requires="a14">
          <p:sp>
            <p:nvSpPr>
              <p:cNvPr id="9" name="implication-order-chain"/>
              <p:cNvSpPr txBox="1">
                <a:spLocks noGrp="1"/>
              </p:cNvSpPr>
              <p:nvPr/>
            </p:nvSpPr>
            <p:spPr>
              <a:xfrm>
                <a:off x="1257300" y="3590925"/>
                <a:ext cx="971550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id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B</m:t>
                              </m:r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≤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id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A</m:t>
                              </m:r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&lt;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id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¬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A</m:t>
                              </m:r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≤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id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¬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B</m:t>
                              </m:r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1084231" y="4525042"/>
            <a:ext cx="10477500" cy="839819"/>
            <a:chOff x="1084231" y="4525042"/>
            <a:chExt cx="10477500" cy="839819"/>
          </a:xfrm>
        </p:grpSpPr>
        <p:sp>
          <p:nvSpPr>
            <p:cNvPr id="10" name="body-chain-meaning"/>
            <p:cNvSpPr/>
            <p:nvPr/>
          </p:nvSpPr>
          <p:spPr>
            <a:xfrm>
              <a:off x="1084231" y="452504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A⇒B 给出左侧 ≤，¬B⇒¬A 给出右侧 ≤；选 A 给出中间的严格 &lt;。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于是 id(B)&lt;id(¬B)，B 也会被选为真，所有推导都能满足。</a:t>
              </a:r>
            </a:p>
          </p:txBody>
        </p:sp>
      </p:grpSp>
      <p:sp>
        <p:nvSpPr>
          <p:cNvPr id="14" name="textbox-numbering-warning"/>
          <p:cNvSpPr/>
          <p:nvPr/>
        </p:nvSpPr>
        <p:spPr>
          <a:xfrm>
            <a:off x="1076325" y="5514975"/>
            <a:ext cx="10477500" cy="628650"/>
          </a:xfrm>
          <a:prstGeom prst="roundRect">
            <a:avLst>
              <a:gd name="adj" fmla="val 18182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这里用的是 Tarjan 出栈编号。换一种 SCC 编号方式，要重新核对比较方向。</a:t>
            </a:r>
          </a:p>
        </p:txBody>
      </p:sp>
      <p:sp>
        <p:nvSpPr>
          <p:cNvPr id="16" name="Freeform 16"/>
          <p:cNvSpPr/>
          <p:nvPr/>
        </p:nvSpPr>
        <p:spPr>
          <a:xfrm>
            <a:off x="1076325" y="53911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0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二元条件与2-SAT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12-7 2-SAT：变量下标与图上的点号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两个变量只占 2 个取值位置，但要在蕴含图里分别表示 4 个判断。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90600" y="3076575"/>
            <a:ext cx="10239375" cy="2143125"/>
            <a:chOff x="990600" y="3076575"/>
            <a:chExt cx="10239375" cy="2143125"/>
          </a:xfrm>
        </p:grpSpPr>
        <p:sp>
          <p:nvSpPr>
            <p:cNvPr id="9" name="Rectangle 9"/>
            <p:cNvSpPr/>
            <p:nvPr/>
          </p:nvSpPr>
          <p:spPr>
            <a:xfrm>
              <a:off x="990600" y="3076575"/>
              <a:ext cx="2857500" cy="7143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76325" y="3228975"/>
              <a:ext cx="2686050" cy="381381"/>
              <a:chOff x="1076325" y="3228975"/>
              <a:chExt cx="2686050" cy="381381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76325" y="3228975"/>
                <a:ext cx="26860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76325" y="3228975"/>
                <a:ext cx="26860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输入变量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3848100" y="3076575"/>
              <a:ext cx="2286000" cy="7143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3933825" y="3228975"/>
              <a:ext cx="2114550" cy="381381"/>
              <a:chOff x="3933825" y="3228975"/>
              <a:chExt cx="2114550" cy="381381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933825" y="3228975"/>
                <a:ext cx="2114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3933825" y="3228975"/>
                <a:ext cx="2114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内部下标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6134100" y="3076575"/>
              <a:ext cx="2571750" cy="7143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6219825" y="3228975"/>
              <a:ext cx="2400300" cy="381381"/>
              <a:chOff x="6219825" y="3228975"/>
              <a:chExt cx="2400300" cy="381381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6219825" y="3228975"/>
                <a:ext cx="24003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6219825" y="3228975"/>
                <a:ext cx="24003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取 0 的文字点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8705850" y="3076575"/>
              <a:ext cx="2524125" cy="7143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8791575" y="3228975"/>
              <a:ext cx="2352675" cy="381381"/>
              <a:chOff x="8791575" y="3228975"/>
              <a:chExt cx="2352675" cy="38138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8791575" y="3228975"/>
                <a:ext cx="23526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8791575" y="3228975"/>
                <a:ext cx="23526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取 1 的文字点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3790950"/>
              <a:ext cx="2857500" cy="7143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076325" y="3943350"/>
              <a:ext cx="2686050" cy="381381"/>
              <a:chOff x="1076325" y="3943350"/>
              <a:chExt cx="2686050" cy="38138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76325" y="3943350"/>
                <a:ext cx="26860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076325" y="3943350"/>
                <a:ext cx="26860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x，输入编号 1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3848100" y="3790950"/>
              <a:ext cx="2286000" cy="7143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3933825" y="3943350"/>
              <a:ext cx="2114550" cy="381381"/>
              <a:chOff x="3933825" y="3943350"/>
              <a:chExt cx="2114550" cy="381381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3933825" y="3943350"/>
                <a:ext cx="2114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3933825" y="3943350"/>
                <a:ext cx="2114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6134100" y="3790950"/>
              <a:ext cx="2571750" cy="7143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6219825" y="3943350"/>
              <a:ext cx="2400300" cy="381381"/>
              <a:chOff x="6219825" y="3943350"/>
              <a:chExt cx="2400300" cy="381381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6219825" y="3943350"/>
                <a:ext cx="24003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6219825" y="3943350"/>
                <a:ext cx="24003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点 0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8705850" y="3790950"/>
              <a:ext cx="2524125" cy="7143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8791575" y="3943350"/>
              <a:ext cx="2352675" cy="381381"/>
              <a:chOff x="8791575" y="3943350"/>
              <a:chExt cx="2352675" cy="381381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8791575" y="3943350"/>
                <a:ext cx="23526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8791575" y="3943350"/>
                <a:ext cx="23526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点 1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990600" y="4505325"/>
              <a:ext cx="2857500" cy="7143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1076325" y="4657725"/>
              <a:ext cx="2686050" cy="381381"/>
              <a:chOff x="1076325" y="4657725"/>
              <a:chExt cx="2686050" cy="381381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1076325" y="4657725"/>
                <a:ext cx="26860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1076325" y="4657725"/>
                <a:ext cx="26860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y，输入编号 2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3848100" y="4505325"/>
              <a:ext cx="2286000" cy="7143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3933825" y="4657725"/>
              <a:ext cx="2114550" cy="381381"/>
              <a:chOff x="3933825" y="4657725"/>
              <a:chExt cx="2114550" cy="381381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3933825" y="4657725"/>
                <a:ext cx="21145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3933825" y="4657725"/>
                <a:ext cx="2114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6134100" y="4505325"/>
              <a:ext cx="2571750" cy="7143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6219825" y="4657725"/>
              <a:ext cx="2400300" cy="381381"/>
              <a:chOff x="6219825" y="4657725"/>
              <a:chExt cx="2400300" cy="381381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6219825" y="4657725"/>
                <a:ext cx="24003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6219825" y="4657725"/>
                <a:ext cx="24003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点 2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8705850" y="4505325"/>
              <a:ext cx="2524125" cy="7143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8791575" y="4657725"/>
              <a:ext cx="2352675" cy="381381"/>
              <a:chOff x="8791575" y="4657725"/>
              <a:chExt cx="2352675" cy="381381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8791575" y="4657725"/>
                <a:ext cx="23526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8791575" y="4657725"/>
                <a:ext cx="23526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点 3</a:t>
                </a:r>
              </a:p>
            </p:txBody>
          </p:sp>
        </p:grpSp>
      </p:grpSp>
      <p:sp>
        <p:nvSpPr>
          <p:cNvPr id="58" name="Freeform 58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1" name="Group 61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59" name="Rectangle 59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变量下标 i 对应文字点 2*i、2*i+1；互补文字相邻，不是同一个点。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二元条件与2-SAT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12-7 2-SAT：一减取值，得到否定的那个文字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输入是 (xi=a) 或 (xj=b)，变量号从 1 开始；转成从 0 开始再建边。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962709"/>
            <a:chOff x="980439" y="29337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--x; --y;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graph[2*x+1-a].push_back(2*y+b);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graph[2*y+1-b].push_back(2*x+a);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a=0 时 1−a=1，a=1 时 1−a=0，正好翻到互补取值。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两条边分别是“左假推出右真”和“右假推出左真”。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二元条件与2-SAT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12-7 2-SAT：有一对互补文字同块，就结束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求完 SCC 后检查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 个变量；一旦矛盾，后面不用再构造答案。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534209"/>
            <a:chOff x="980439" y="293370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i=0; i&lt;n; ++i)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(component[2*i] == component[2*i+1])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"IMPOSSIBLE\n";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44093"/>
            <a:chOff x="979932" y="46863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同块表示两边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互相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推出，无论取 0 还是 1 都会矛盾。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检查完才能宣布有解，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提前输出一部分取值。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二元条件与2-SAT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12-7 2-SAT：选较小块号的一侧，统一输出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component 按 Tarjan 弹出次序编号；比较方向与前面的证明一致。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534209"/>
            <a:chOff x="980439" y="293370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"POSSIBLE\n";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i=0; i&lt;n; ++i)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value=component[2*i]&lt;component[2*i+1] ? 0 : 1;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value &lt;&lt; (i+1==n ? '\n' : ' ');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44093"/>
            <a:chOff x="979932" y="46863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文字的块号较小，就取 0，否则取 1。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写完可用原条件逐条回代，重点核对建边的否定方向和最后的比较号。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二元条件与2-SAT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12-7 2-SAT：把判断换成数组下标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81" y="2277142"/>
            <a:ext cx="10477500" cy="759882"/>
            <a:chOff x="1065181" y="2277142"/>
            <a:chExt cx="10477500" cy="759882"/>
          </a:xfrm>
        </p:grpSpPr>
        <p:sp>
          <p:nvSpPr>
            <p:cNvPr id="7" name="body-literal-index"/>
            <p:cNvSpPr/>
            <p:nvPr/>
          </p:nvSpPr>
          <p:spPr>
            <a:xfrm>
              <a:off x="1065181" y="2277142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输入变量先减 1：(x=0) 对应 2*x，(x=1) 对应 2*x+1。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values 是预先准备的长度 n 的答案数组，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检查通过后再统一输出。</a:t>
              </a:r>
            </a:p>
          </p:txBody>
        </p:sp>
      </p:grpSp>
      <p:sp>
        <p:nvSpPr>
          <p:cNvPr id="11" name="textbox-clause-code"/>
          <p:cNvSpPr/>
          <p:nvPr/>
        </p:nvSpPr>
        <p:spPr>
          <a:xfrm>
            <a:off x="990600" y="3145663"/>
            <a:ext cx="10287000" cy="892693"/>
          </a:xfrm>
          <a:prstGeom prst="roundRect">
            <a:avLst>
              <a:gd name="adj" fmla="val 8392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--x; --y;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graph[2*x+1-a].push_back(2*y+b);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graph[2*y+1-b].push_back(2*x+a);</a:t>
            </a:r>
          </a:p>
        </p:txBody>
      </p:sp>
      <p:sp>
        <p:nvSpPr>
          <p:cNvPr id="14" name="textbox-assignment-code"/>
          <p:cNvSpPr/>
          <p:nvPr/>
        </p:nvSpPr>
        <p:spPr>
          <a:xfrm>
            <a:off x="990600" y="4221988"/>
            <a:ext cx="10287000" cy="1158088"/>
          </a:xfrm>
          <a:prstGeom prst="roundRect">
            <a:avLst>
              <a:gd name="adj" fmla="val 9677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(component[2*i] == component[2*i+1]) 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cout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&lt;&lt; "IMPOSSIBLE\n";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return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0;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values[i] = (component[2*i]&lt;component[2*i+1] ? 0 : 1);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74706" y="5457825"/>
            <a:ext cx="10477500" cy="762000"/>
            <a:chOff x="1074706" y="5457825"/>
            <a:chExt cx="10477500" cy="762000"/>
          </a:xfrm>
        </p:grpSpPr>
        <p:sp>
          <p:nvSpPr>
            <p:cNvPr id="15" name="body-sat-output"/>
            <p:cNvSpPr/>
            <p:nvPr/>
          </p:nvSpPr>
          <p:spPr>
            <a:xfrm>
              <a:off x="1074706" y="5457825"/>
              <a:ext cx="104775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先查所有变量；矛盾时输出 IMPOSSIBLE 并结束，否则输出 POSSIBLE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和整组 values。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876300" y="3145663"/>
            <a:ext cx="9525" cy="796185"/>
          </a:xfrm>
          <a:custGeom>
            <a:avLst/>
            <a:gdLst/>
            <a:ahLst/>
            <a:cxnLst/>
            <a:rect l="l" t="t" r="r" b="b"/>
            <a:pathLst>
              <a:path w="9525" h="796185">
                <a:moveTo>
                  <a:pt x="0" y="0"/>
                </a:moveTo>
                <a:lnTo>
                  <a:pt x="0" y="79618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7" name="Freeform 17"/>
          <p:cNvSpPr/>
          <p:nvPr/>
        </p:nvSpPr>
        <p:spPr>
          <a:xfrm>
            <a:off x="876300" y="4221988"/>
            <a:ext cx="9525" cy="1061580"/>
          </a:xfrm>
          <a:custGeom>
            <a:avLst/>
            <a:gdLst/>
            <a:ahLst/>
            <a:cxnLst/>
            <a:rect l="l" t="t" r="r" b="b"/>
            <a:pathLst>
              <a:path w="9525" h="1061580">
                <a:moveTo>
                  <a:pt x="0" y="0"/>
                </a:moveTo>
                <a:lnTo>
                  <a:pt x="0" y="106158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10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二元条件与2-SAT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12-7 2-SAT：选完后，把每条条件代回去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74706" y="2267617"/>
            <a:ext cx="10477500" cy="839819"/>
            <a:chOff x="1074706" y="2267617"/>
            <a:chExt cx="10477500" cy="839819"/>
          </a:xfrm>
        </p:grpSpPr>
        <p:sp>
          <p:nvSpPr>
            <p:cNvPr id="7" name="body-fixed-clauses"/>
            <p:cNvSpPr/>
            <p:nvPr/>
          </p:nvSpPr>
          <p:spPr>
            <a:xfrm>
              <a:off x="1074706" y="226761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沿用三个条件：(x=1 或 y=1)、(x=0 或 y=1)、(y=0 或 x=0)。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右侧 SCC 先出栈、编号较小，所以选其中的文字为真。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019300" y="3343275"/>
            <a:ext cx="8162925" cy="781050"/>
            <a:chOff x="2019300" y="3343275"/>
            <a:chExt cx="8162925" cy="781050"/>
          </a:xfrm>
        </p:grpSpPr>
        <p:sp>
          <p:nvSpPr>
            <p:cNvPr id="9" name="Rectangle 9"/>
            <p:cNvSpPr/>
            <p:nvPr/>
          </p:nvSpPr>
          <p:spPr>
            <a:xfrm>
              <a:off x="2019300" y="3343275"/>
              <a:ext cx="2905125" cy="781050"/>
            </a:xfrm>
            <a:prstGeom prst="roundRect">
              <a:avLst>
                <a:gd name="adj" fmla="val 24390"/>
              </a:avLst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7277100" y="3343275"/>
              <a:ext cx="2905125" cy="781050"/>
            </a:xfrm>
            <a:prstGeom prst="roundRect">
              <a:avLst>
                <a:gd name="adj" fmla="val 24390"/>
              </a:avLst>
            </a:prstGeom>
            <a:solidFill>
              <a:schemeClr val="lt2"/>
            </a:solidFill>
            <a:ln w="28575">
              <a:solidFill>
                <a:schemeClr val="accent2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5095875" y="3733800"/>
              <a:ext cx="198120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2" name="TextBox 12"/>
            <p:cNvSpPr/>
            <p:nvPr/>
          </p:nvSpPr>
          <p:spPr>
            <a:xfrm>
              <a:off x="2641473" y="3620167"/>
              <a:ext cx="184522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{x=1, y=0}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899273" y="3620167"/>
              <a:ext cx="184522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{x=0, y=1}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84231" y="4505992"/>
            <a:ext cx="10477500" cy="839819"/>
            <a:chOff x="1084231" y="4505992"/>
            <a:chExt cx="10477500" cy="839819"/>
          </a:xfrm>
        </p:grpSpPr>
        <p:sp>
          <p:nvSpPr>
            <p:cNvPr id="15" name="body-substitution"/>
            <p:cNvSpPr/>
            <p:nvPr/>
          </p:nvSpPr>
          <p:spPr>
            <a:xfrm>
              <a:off x="1084231" y="450599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得到 x=0、y=1，三条条件分别为“假或真”“真或真”“假或真”。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每条都满足，赋值才算核对完成。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84231" y="5467350"/>
            <a:ext cx="10477500" cy="762000"/>
            <a:chOff x="1084231" y="5467350"/>
            <a:chExt cx="10477500" cy="762000"/>
          </a:xfrm>
        </p:grpSpPr>
        <p:sp>
          <p:nvSpPr>
            <p:cNvPr id="17" name="body-sat-complexity"/>
            <p:cNvSpPr/>
            <p:nvPr/>
          </p:nvSpPr>
          <p:spPr>
            <a:xfrm>
              <a:off x="1084231" y="5467350"/>
              <a:ext cx="104775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2n 个点、2m 条边，总时间与空间 O(n+m)。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大图注意邻接表开销，显式 DFS 栈也要留足空间。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0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模拟练习：把“或”变成边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1135077"/>
            <a:chOff x="979425" y="24003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条件是 (x=1) 或 (y=0)。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哪两条蕴含边对应它？② 可以连 (x=1)→(y=0) 吗？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同一个变量的 0、1 文字同 SCC，结果是什么？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(x=0)→(y=0)，(y=1)→(x=1)。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不可以，x=1、y=1 也满足原条件。③ 无解，两边会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互相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推出矛盾。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 最远的路：题目与输入输出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给出连通无向图，可以选择起点 s 和终点 t。把任何一条 s 到 t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路径都必须经过的边称为必经边，求选择端点后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能有多少条这样的边。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输入：n、m；接着 m 行 x、y，表示无向边。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输出最大必经边数。没有自环、重边，原图连通。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2≤n≤3×10⁵，n−1≤m≤3×10⁵。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 最远的路：原题样例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824800"/>
            <a:chOff x="980313" y="2647950"/>
            <a:chExt cx="5249037" cy="18248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1、2、3 缩成一块，4、5 是两个叶块；从 4 到 5 必经两条桥，输出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 最远的路：哪些边无论怎样走都要经过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74706" y="2305717"/>
            <a:ext cx="10477500" cy="849344"/>
            <a:chOff x="1074706" y="2305717"/>
            <a:chExt cx="10477500" cy="849344"/>
          </a:xfrm>
        </p:grpSpPr>
        <p:sp>
          <p:nvSpPr>
            <p:cNvPr id="7" name="body-hw1-task"/>
            <p:cNvSpPr/>
            <p:nvPr/>
          </p:nvSpPr>
          <p:spPr>
            <a:xfrm>
              <a:off x="1074706" y="23057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选起点、终点，让连接它们的所有路径都必须经过的边尽可能多。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“必经”要求每条路径都绕不开，和最短路径的边数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84231" y="3505867"/>
            <a:ext cx="10174319" cy="849344"/>
            <a:chOff x="1084231" y="3505867"/>
            <a:chExt cx="10174319" cy="849344"/>
          </a:xfrm>
        </p:grpSpPr>
        <p:sp>
          <p:nvSpPr>
            <p:cNvPr id="9" name="TextBox 9"/>
            <p:cNvSpPr/>
            <p:nvPr/>
          </p:nvSpPr>
          <p:spPr>
            <a:xfrm>
              <a:off x="1084231" y="3505867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提示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2114550" y="3505867"/>
              <a:ext cx="91440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非桥可以绕过，真正绕不开的是桥。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缩成桥树后，两个块之间的必经桥，正好是树上那条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唯一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路径。</a:t>
              </a:r>
            </a:p>
          </p:txBody>
        </p:sp>
      </p:grpSp>
      <p:sp>
        <p:nvSpPr>
          <p:cNvPr id="14" name="textbox-hw1-answer"/>
          <p:cNvSpPr/>
          <p:nvPr/>
        </p:nvSpPr>
        <p:spPr>
          <a:xfrm>
            <a:off x="1076325" y="4686300"/>
            <a:ext cx="10477500" cy="1238250"/>
          </a:xfrm>
          <a:prstGeom prst="roundRect">
            <a:avLst>
              <a:gd name="adj" fmla="val 9231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选两个块让这条树路最长，就是求桥树直径的边数。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缩点后做两次 DFS 或 BFS，总时间 O(n+m)。</a:t>
            </a:r>
          </a:p>
        </p:txBody>
      </p:sp>
      <p:sp>
        <p:nvSpPr>
          <p:cNvPr id="16" name="Freeform 16"/>
          <p:cNvSpPr/>
          <p:nvPr/>
        </p:nvSpPr>
        <p:spPr>
          <a:xfrm>
            <a:off x="1076325" y="45624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2 封锁：题目与输入输出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每座城一名居民，每个人原本都要拜访其他所有人，方向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分开计。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封锁一城后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进入、离开或途经它；对每座城，求会取消多少次访问。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输入：n、m；接着 m 行 a、b，表示双向道路，原图连通且没有重边。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 n 行，第 u 行是封锁城市 u 后无法完成的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访问次数。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n≤10⁵，m≤5×10⁵。涉及被封锁城市本人的访问也要计入。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2 封锁：原题样例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824800"/>
            <a:chOff x="980313" y="2647950"/>
            <a:chExt cx="5249037" cy="18248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4 5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1539050"/>
            <a:chOff x="6657213" y="2647950"/>
            <a:chExt cx="4487037" cy="1539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1528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1528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16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封锁 3，涉及它的访问有 8 次；其余形成大小 2、2 两组，跨组再取消 8 次，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 16。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2 封锁：路口关了，哪些访问无法完成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81" y="2296192"/>
            <a:ext cx="10477500" cy="839819"/>
            <a:chOff x="1065181" y="2296192"/>
            <a:chExt cx="10477500" cy="839819"/>
          </a:xfrm>
        </p:grpSpPr>
        <p:sp>
          <p:nvSpPr>
            <p:cNvPr id="7" name="body-hw2-task"/>
            <p:cNvSpPr/>
            <p:nvPr/>
          </p:nvSpPr>
          <p:spPr>
            <a:xfrm>
              <a:off x="1065181" y="229619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原图连通；(a,b) 与 (b,a) 是两次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方向的访问。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封锁 u 后不许进出或途经，剩余各块大小之和为 n−1。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84231" y="3343942"/>
            <a:ext cx="10477500" cy="849344"/>
            <a:chOff x="1084231" y="3343942"/>
            <a:chExt cx="10477500" cy="849344"/>
          </a:xfrm>
        </p:grpSpPr>
        <p:sp>
          <p:nvSpPr>
            <p:cNvPr id="9" name="body-hw2-counting-hint"/>
            <p:cNvSpPr/>
            <p:nvPr/>
          </p:nvSpPr>
          <p:spPr>
            <a:xfrm>
              <a:off x="1084231" y="33439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块的访问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取消，再加涉及 u 的 2(n−1) 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sᵢ 是剩余各块大小：Tarjan 统计分离子树，余下顶点合为父侧。</a:t>
              </a:r>
            </a:p>
          </p:txBody>
        </p:sp>
      </p:grpSp>
      <mc:AlternateContent>
        <mc:Choice Requires="a14">
          <p:sp>
            <p:nvSpPr>
              <p:cNvPr id="15" name="hw2-answer-formula"/>
              <p:cNvSpPr txBox="1">
                <a:spLocks noGrp="1"/>
              </p:cNvSpPr>
              <p:nvPr/>
            </p:nvSpPr>
            <p:spPr>
              <a:xfrm>
                <a:off x="990600" y="4295775"/>
                <a:ext cx="10191750" cy="10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ans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u</m:t>
                              </m:r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2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n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sSup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k</m:t>
                          </m:r>
                        </m:sup>
                        <m:e>
                          <m:sSubSup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s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</m:sub>
                            <m:sup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1084231" y="5476875"/>
            <a:ext cx="10477500" cy="762000"/>
            <a:chOff x="1084231" y="5476875"/>
            <a:chExt cx="10477500" cy="762000"/>
          </a:xfrm>
        </p:grpSpPr>
        <p:sp>
          <p:nvSpPr>
            <p:cNvPr id="12" name="body-hw2-boundary"/>
            <p:cNvSpPr/>
            <p:nvPr/>
          </p:nvSpPr>
          <p:spPr>
            <a:xfrm>
              <a:off x="1084231" y="5476875"/>
              <a:ext cx="104775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非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割点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仍取消涉及本人的 2(n−1) 次访问，答案不是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总计 O(n+m)，所有计数与乘法用 long long。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3 战略游戏：题目与输入输出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连通路网上给定被占城市集合 S，至少有两座。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只能摧毁集合外一城及其所有道路，问有多少个可选城市，会让 S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中至少两城无法互通。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1096518"/>
            <a:chOff x="979932" y="3676602"/>
            <a:chExt cx="10202418" cy="10965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T 组数据：每组 n、m 和 m 条双向边，再给 q；每次输入 |S|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与升序的城市编号。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每个询问输出满足要求的集合外城市数。允许重边，原图连通。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991052"/>
            <a:ext cx="10201911" cy="391209"/>
            <a:chOff x="980439" y="49910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9910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9910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T≤10，n、q≤10⁵，m≤2×10⁵；每组 Σ|S|≤2×10⁵。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3 战略游戏：原题样例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949" y="2714625"/>
            <a:ext cx="3295776" cy="2305128"/>
            <a:chOff x="980949" y="2714625"/>
            <a:chExt cx="3295776" cy="2305128"/>
          </a:xfrm>
        </p:grpSpPr>
        <p:sp>
          <p:nvSpPr>
            <p:cNvPr id="12" name="Rectangle 12"/>
            <p:cNvSpPr/>
            <p:nvPr/>
          </p:nvSpPr>
          <p:spPr>
            <a:xfrm>
              <a:off x="990600" y="2714625"/>
              <a:ext cx="3286125" cy="2295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14625"/>
              <a:ext cx="3286125" cy="2295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7 6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3 7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62349" y="2714625"/>
            <a:ext cx="3295776" cy="2305128"/>
            <a:chOff x="4562349" y="2714625"/>
            <a:chExt cx="3295776" cy="2305128"/>
          </a:xfrm>
        </p:grpSpPr>
        <p:sp>
          <p:nvSpPr>
            <p:cNvPr id="15" name="Rectangle 15"/>
            <p:cNvSpPr/>
            <p:nvPr/>
          </p:nvSpPr>
          <p:spPr>
            <a:xfrm>
              <a:off x="4572000" y="2714625"/>
              <a:ext cx="3286125" cy="2295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572000" y="2714625"/>
              <a:ext cx="3286125" cy="2295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3 2 3 4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4 4 5 6 7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6 6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512440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238702"/>
            <a:ext cx="10202418" cy="410718"/>
            <a:chOff x="979932" y="5238702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2387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2387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这组输入还没有结束，下一页接着读；每行的含义沿用题目的输入格式。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3 战略游戏：原题样例（续）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949" y="2714625"/>
            <a:ext cx="3295776" cy="1200228"/>
            <a:chOff x="980949" y="2714625"/>
            <a:chExt cx="3295776" cy="1200228"/>
          </a:xfrm>
        </p:grpSpPr>
        <p:sp>
          <p:nvSpPr>
            <p:cNvPr id="12" name="Rectangle 12"/>
            <p:cNvSpPr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62349" y="2714625"/>
            <a:ext cx="3295776" cy="1200228"/>
            <a:chOff x="4562349" y="2714625"/>
            <a:chExt cx="3295776" cy="1200228"/>
          </a:xfrm>
        </p:grpSpPr>
        <p:sp>
          <p:nvSpPr>
            <p:cNvPr id="15" name="Rectangle 15"/>
            <p:cNvSpPr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3 1 2 3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3 1 2 6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3 1 5 6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3 4 5 6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8" name="Rectangle 18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2028903"/>
            <a:chOff x="8277099" y="2714625"/>
            <a:chExt cx="2867151" cy="2028903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20192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20192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25" name="Rectangle 25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例如第一组的 S={2,3,4}：只有城 1 不在 S，又能拆开被占城市，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所以该次答案为 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3 战略游戏：不是把所有道路都数进去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例如一条链为 1—2—3—4，S={1,4}。可以摧毁 2 或 3，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都能把两座被占城市拆开。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若还有一条只通向旁支的道路，毁掉旁支不会影响 1 到 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所以只需研究把 S 连起来的最小结构，不用把整棵圆方树都算进来。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集合内的点不允许摧毁，新增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方点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也不是城市；计数时这两类都要排除。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3 战略游戏：破坏哪个城，能拆开集合 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74706" y="2286667"/>
            <a:ext cx="10477500" cy="849344"/>
            <a:chOff x="1074706" y="2286667"/>
            <a:chExt cx="10477500" cy="849344"/>
          </a:xfrm>
        </p:grpSpPr>
        <p:sp>
          <p:nvSpPr>
            <p:cNvPr id="7" name="body-hw3-task"/>
            <p:cNvSpPr/>
            <p:nvPr/>
          </p:nvSpPr>
          <p:spPr>
            <a:xfrm>
              <a:off x="1074706" y="22866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S 之外选一个城市摧毁，要求 S 中至少两座城因此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互通。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把“哪些城能拆开它们”变成圆方树上的位置问题。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84231" y="3467767"/>
            <a:ext cx="10174319" cy="1249394"/>
            <a:chOff x="1084231" y="3467767"/>
            <a:chExt cx="10174319" cy="1249394"/>
          </a:xfrm>
        </p:grpSpPr>
        <p:sp>
          <p:nvSpPr>
            <p:cNvPr id="9" name="TextBox 9"/>
            <p:cNvSpPr/>
            <p:nvPr/>
          </p:nvSpPr>
          <p:spPr>
            <a:xfrm>
              <a:off x="1084231" y="3467767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提示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2114550" y="3467767"/>
              <a:ext cx="9144000" cy="1249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在圆方树上，取连接 S 的最小子树。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其中圆点才是真正城市，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方点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只代表一个点双。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 按 DFS 序排序，用相邻点 LCA 与路径圆点数累计。</a:t>
              </a:r>
            </a:p>
          </p:txBody>
        </p:sp>
      </p:grpSp>
      <p:sp>
        <p:nvSpPr>
          <p:cNvPr id="14" name="textbox-hw3-answer"/>
          <p:cNvSpPr/>
          <p:nvPr/>
        </p:nvSpPr>
        <p:spPr>
          <a:xfrm>
            <a:off x="1076325" y="4953000"/>
            <a:ext cx="10477500" cy="1162050"/>
          </a:xfrm>
          <a:prstGeom prst="roundRect">
            <a:avLst>
              <a:gd name="adj" fmla="val 9836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答案是连接子树的圆点数减去 |S|。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环形相邻路径把每条子树边走两次；累计节点数时，还要保留端点修正。</a:t>
            </a:r>
          </a:p>
        </p:txBody>
      </p:sp>
      <p:sp>
        <p:nvSpPr>
          <p:cNvPr id="16" name="Freeform 16"/>
          <p:cNvSpPr/>
          <p:nvPr/>
        </p:nvSpPr>
        <p:spPr>
          <a:xfrm>
            <a:off x="1076325" y="48291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4 旅行者：题目与输入输出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城市权值会修改。每次询问 s、t，要在所有不重复城市的 s 到 t 路线中，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找能经过的城市的最小权值；同一条路线不要求经过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候选城市。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n、m、q；n 个点权、m 条无向边和 q 次操作。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 a w：把 a 的权改为 w；A a b：查询并输出最小值。原图连通、无重边。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n、m、q≤10⁵；1≤wi≤10⁹。允许 a=b，此时简单路径只含 a。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4 旅行者：原题样例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949" y="2714625"/>
            <a:ext cx="3295776" cy="1476453"/>
            <a:chOff x="980949" y="2714625"/>
            <a:chExt cx="3295776" cy="1476453"/>
          </a:xfrm>
        </p:grpSpPr>
        <p:sp>
          <p:nvSpPr>
            <p:cNvPr id="12" name="Rectangle 12"/>
            <p:cNvSpPr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3 3 3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62349" y="2714625"/>
            <a:ext cx="3295776" cy="1476453"/>
            <a:chOff x="4562349" y="2714625"/>
            <a:chExt cx="3295776" cy="1476453"/>
          </a:xfrm>
        </p:grpSpPr>
        <p:sp>
          <p:nvSpPr>
            <p:cNvPr id="15" name="Rectangle 15"/>
            <p:cNvSpPr/>
            <p:nvPr/>
          </p:nvSpPr>
          <p:spPr>
            <a:xfrm>
              <a:off x="45720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5720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2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 1 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2 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8" name="Rectangle 18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647778"/>
            <a:chOff x="8277099" y="2714625"/>
            <a:chExt cx="2867151" cy="647778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6381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6381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25" name="Rectangle 25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三角形中 2→1→3 可以经过权 1 的城市 1；把它改成 5 后，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最小可经过权变为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4 旅行者：一个城市修改，不能牵动太多块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割点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可能属于很多点双，若每个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方点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都存块内全部城市，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改一个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割点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就要修改许多集合。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把圆方树定根后，让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方点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只存孩子圆点；父圆点留给路径上别的位置来处理。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这样每个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只需修改自己的父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方点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代价是要补一处：LCA 若是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方点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，别漏掉它没有保存的父圆点。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4 旅行者：LCA 是方点，漏的是谁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例如三座城属于同一个点双 B；圆方树以父圆点 p 这一侧定根，查询 s、t。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23594" y="2857500"/>
            <a:ext cx="9868281" cy="2667381"/>
            <a:chOff x="1323594" y="2857500"/>
            <a:chExt cx="9868281" cy="2667381"/>
          </a:xfrm>
        </p:grpSpPr>
        <p:sp>
          <p:nvSpPr>
            <p:cNvPr id="9" name="Freeform 9"/>
            <p:cNvSpPr/>
            <p:nvPr/>
          </p:nvSpPr>
          <p:spPr>
            <a:xfrm>
              <a:off x="3333750" y="3095625"/>
              <a:ext cx="9525" cy="904875"/>
            </a:xfrm>
            <a:custGeom>
              <a:avLst/>
              <a:gdLst/>
              <a:ahLst/>
              <a:cxnLst/>
              <a:rect l="l" t="t" r="r" b="b"/>
              <a:pathLst>
                <a:path w="9525" h="904875">
                  <a:moveTo>
                    <a:pt x="0" y="0"/>
                  </a:moveTo>
                  <a:lnTo>
                    <a:pt x="0" y="90487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905000" y="4000500"/>
              <a:ext cx="1428750" cy="1000125"/>
            </a:xfrm>
            <a:custGeom>
              <a:avLst/>
              <a:gdLst/>
              <a:ahLst/>
              <a:cxnLst/>
              <a:rect l="l" t="t" r="r" b="b"/>
              <a:pathLst>
                <a:path w="1428750" h="1000125">
                  <a:moveTo>
                    <a:pt x="0" y="1000125"/>
                  </a:moveTo>
                  <a:lnTo>
                    <a:pt x="1428750" y="0"/>
                  </a:lnTo>
                </a:path>
              </a:pathLst>
            </a:custGeom>
            <a:noFill/>
            <a:ln w="19050">
              <a:solidFill>
                <a:srgbClr val="70AA43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3333750" y="4000500"/>
              <a:ext cx="1428750" cy="1000125"/>
            </a:xfrm>
            <a:custGeom>
              <a:avLst/>
              <a:gdLst/>
              <a:ahLst/>
              <a:cxnLst/>
              <a:rect l="l" t="t" r="r" b="b"/>
              <a:pathLst>
                <a:path w="1428750" h="1000125">
                  <a:moveTo>
                    <a:pt x="0" y="0"/>
                  </a:moveTo>
                  <a:lnTo>
                    <a:pt x="1428750" y="1000125"/>
                  </a:lnTo>
                </a:path>
              </a:pathLst>
            </a:custGeom>
            <a:noFill/>
            <a:ln w="19050">
              <a:solidFill>
                <a:srgbClr val="70AA43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095625" y="2857500"/>
              <a:ext cx="476250" cy="47625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3105150" y="2943225"/>
              <a:ext cx="457200" cy="381381"/>
              <a:chOff x="3105150" y="2943225"/>
              <a:chExt cx="457200" cy="381381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3105150" y="2943225"/>
                <a:ext cx="4572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3105150" y="2943225"/>
                <a:ext cx="4572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</a:t>
                </a:r>
              </a:p>
            </p:txBody>
          </p:sp>
        </p:grpSp>
        <p:sp>
          <p:nvSpPr>
            <p:cNvPr id="16" name="Rectangle 16"/>
            <p:cNvSpPr/>
            <p:nvPr/>
          </p:nvSpPr>
          <p:spPr>
            <a:xfrm>
              <a:off x="3095625" y="3762375"/>
              <a:ext cx="476250" cy="4762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3105150" y="3848100"/>
              <a:ext cx="457200" cy="381381"/>
              <a:chOff x="3105150" y="3848100"/>
              <a:chExt cx="457200" cy="381381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3105150" y="3848100"/>
                <a:ext cx="4572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3105150" y="3848100"/>
                <a:ext cx="4572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</a:t>
                </a:r>
              </a:p>
            </p:txBody>
          </p:sp>
        </p:grpSp>
        <p:sp>
          <p:nvSpPr>
            <p:cNvPr id="20" name="Ellipse 20"/>
            <p:cNvSpPr/>
            <p:nvPr/>
          </p:nvSpPr>
          <p:spPr>
            <a:xfrm>
              <a:off x="1666875" y="4762500"/>
              <a:ext cx="476250" cy="47625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1676400" y="4848225"/>
              <a:ext cx="457200" cy="381381"/>
              <a:chOff x="1676400" y="4848225"/>
              <a:chExt cx="457200" cy="381381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1676400" y="4848225"/>
                <a:ext cx="4572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1676400" y="4848225"/>
                <a:ext cx="4572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</a:t>
                </a:r>
              </a:p>
            </p:txBody>
          </p:sp>
        </p:grpSp>
        <p:sp>
          <p:nvSpPr>
            <p:cNvPr id="24" name="Ellipse 24"/>
            <p:cNvSpPr/>
            <p:nvPr/>
          </p:nvSpPr>
          <p:spPr>
            <a:xfrm>
              <a:off x="4524375" y="4762500"/>
              <a:ext cx="476250" cy="47625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4533900" y="4848225"/>
              <a:ext cx="457200" cy="381381"/>
              <a:chOff x="4533900" y="4848225"/>
              <a:chExt cx="457200" cy="381381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4533900" y="4848225"/>
                <a:ext cx="4572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4533900" y="4848225"/>
                <a:ext cx="4572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t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418844" y="2962275"/>
              <a:ext cx="1200531" cy="381381"/>
              <a:chOff x="1418844" y="2962275"/>
              <a:chExt cx="1200531" cy="381381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1428750" y="2962275"/>
                <a:ext cx="11906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1428750" y="2962275"/>
                <a:ext cx="11906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权 1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323594" y="5143500"/>
              <a:ext cx="1200531" cy="381381"/>
              <a:chOff x="1323594" y="5143500"/>
              <a:chExt cx="1200531" cy="381381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333500" y="5143500"/>
                <a:ext cx="11906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1333500" y="5143500"/>
                <a:ext cx="11906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权 8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4181094" y="5143500"/>
              <a:ext cx="1200531" cy="381381"/>
              <a:chOff x="4181094" y="5143500"/>
              <a:chExt cx="1200531" cy="381381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4191000" y="5143500"/>
                <a:ext cx="11906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4191000" y="5143500"/>
                <a:ext cx="11906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权 6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6466332" y="3143250"/>
              <a:ext cx="4725543" cy="1696593"/>
              <a:chOff x="6466332" y="3143250"/>
              <a:chExt cx="4725543" cy="1696593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6477000" y="3143250"/>
                <a:ext cx="4714875" cy="168592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6477000" y="3143250"/>
                <a:ext cx="4714875" cy="1685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3375"/>
                  </a:lnSpc>
                </a:pPr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 的集合只存子圆点：{8,6}。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s—B—t 链上最小值为 6。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 不在链上，却仍属于 B。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可走 s→p→t，经过权 1 的城市。</a:t>
                </a:r>
              </a:p>
            </p:txBody>
          </p:sp>
        </p:grpSp>
      </p:grpSp>
      <p:sp>
        <p:nvSpPr>
          <p:cNvPr id="41" name="Freeform 41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4" name="Group 44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42" name="Rectangle 42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查询链最小为 6；还要补父圆点 p 的权 1，最终答案才是 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4 旅行者：可经过的城市中，哪座最便宜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74706" y="2296192"/>
            <a:ext cx="10477500" cy="839819"/>
            <a:chOff x="1074706" y="2296192"/>
            <a:chExt cx="10477500" cy="839819"/>
          </a:xfrm>
        </p:grpSpPr>
        <p:sp>
          <p:nvSpPr>
            <p:cNvPr id="7" name="body-hw4-task"/>
            <p:cNvSpPr/>
            <p:nvPr/>
          </p:nvSpPr>
          <p:spPr>
            <a:xfrm>
              <a:off x="1074706" y="229619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点权会变化；每次问所有简单 s 到 t 路径里，能经过的城市的最小权值。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仍然沿圆方树的主链，收集经过的块。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84231" y="3391567"/>
            <a:ext cx="10174319" cy="1249394"/>
            <a:chOff x="1084231" y="3391567"/>
            <a:chExt cx="10174319" cy="1249394"/>
          </a:xfrm>
        </p:grpSpPr>
        <p:sp>
          <p:nvSpPr>
            <p:cNvPr id="9" name="TextBox 9"/>
            <p:cNvSpPr/>
            <p:nvPr/>
          </p:nvSpPr>
          <p:spPr>
            <a:xfrm>
              <a:off x="1084231" y="3391567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提示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2114550" y="3391567"/>
              <a:ext cx="9144000" cy="1249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方点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只存子圆点权值的 multiset，圆点存自身权值。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树链剖分查链上最小值；修改圆点，只改它的父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方点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集合。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同权值可重复，删除旧值只删当前这一份。</a:t>
              </a:r>
            </a:p>
          </p:txBody>
        </p:sp>
      </p:grpSp>
      <p:sp>
        <p:nvSpPr>
          <p:cNvPr id="14" name="textbox-hw4-answer"/>
          <p:cNvSpPr/>
          <p:nvPr/>
        </p:nvSpPr>
        <p:spPr>
          <a:xfrm>
            <a:off x="1076325" y="4914900"/>
            <a:ext cx="10477500" cy="1209675"/>
          </a:xfrm>
          <a:prstGeom prst="roundRect">
            <a:avLst>
              <a:gd name="adj" fmla="val 944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若 LCA 是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方点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，还要补查它的父圆点：它属于这个块，却没放在集合里。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每次修改、查询为 O(log²n)；s=t 时，简单路径只含这个城市。</a:t>
            </a:r>
          </a:p>
        </p:txBody>
      </p:sp>
      <p:sp>
        <p:nvSpPr>
          <p:cNvPr id="16" name="Freeform 16"/>
          <p:cNvSpPr/>
          <p:nvPr/>
        </p:nvSpPr>
        <p:spPr>
          <a:xfrm>
            <a:off x="1076325" y="47910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5 间谍网络：题目与输入输出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部分间谍愿意被收买。控制 A 后能取得 A 掌握的证据，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进而控制它所揭发的 B；关系可以继续传播。判断能否控制所有人，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并在可行时求最低费用。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753618"/>
            <a:chOff x="979932" y="3676602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n、可收买人数 p、p 组编号及价格、关系数 r 和 r 条 A→B。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可行输出 YES 与最低费；否则输出 NO 与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控制者中的最小编号。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48152"/>
            <a:ext cx="10201911" cy="391209"/>
            <a:chOff x="980439" y="46481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n≤3000，p≤n，r≤8000，每名可收买者的价格不超过 20000。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5 间谍网络：原题样例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2110550"/>
            <a:chOff x="980313" y="2647950"/>
            <a:chExt cx="5249037" cy="21105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2 100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681800"/>
            <a:chOff x="6657213" y="2647950"/>
            <a:chExt cx="4487037" cy="681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YES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110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1、2 都没有其他人能控制，必须分别花 10、100；二者都能控制 3，总费用为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110。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5 间谍网络：从谁开始，才能控制全部人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74706" y="2296192"/>
            <a:ext cx="10477500" cy="839819"/>
            <a:chOff x="1074706" y="2296192"/>
            <a:chExt cx="10477500" cy="839819"/>
          </a:xfrm>
        </p:grpSpPr>
        <p:sp>
          <p:nvSpPr>
            <p:cNvPr id="7" name="body-hw5-task"/>
            <p:cNvSpPr/>
            <p:nvPr/>
          </p:nvSpPr>
          <p:spPr>
            <a:xfrm>
              <a:off x="1074706" y="229619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部分间谍可收买，控制关系沿有向边传播。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先判断能否控制所有人；能做到时，再算最低收买费。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84231" y="3401092"/>
            <a:ext cx="10174319" cy="1268444"/>
            <a:chOff x="1084231" y="3401092"/>
            <a:chExt cx="10174319" cy="1268444"/>
          </a:xfrm>
        </p:grpSpPr>
        <p:sp>
          <p:nvSpPr>
            <p:cNvPr id="9" name="TextBox 9"/>
            <p:cNvSpPr/>
            <p:nvPr/>
          </p:nvSpPr>
          <p:spPr>
            <a:xfrm>
              <a:off x="1084231" y="3401092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提示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2114550" y="3401092"/>
              <a:ext cx="91440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可收买点一起出发，先标出能控制的点。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还有未标记点就输出 NO 和最小编号。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能控制时再缩点，找没有其他块能进入的源块。</a:t>
              </a:r>
            </a:p>
          </p:txBody>
        </p:sp>
      </p:grpSp>
      <p:sp>
        <p:nvSpPr>
          <p:cNvPr id="14" name="textbox-hw5-answer"/>
          <p:cNvSpPr/>
          <p:nvPr/>
        </p:nvSpPr>
        <p:spPr>
          <a:xfrm>
            <a:off x="1076325" y="4905375"/>
            <a:ext cx="10477500" cy="1219200"/>
          </a:xfrm>
          <a:prstGeom prst="roundRect">
            <a:avLst>
              <a:gd name="adj" fmla="val 9375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每个入度为 0 的 SCC 都要主动买一人，选块内最便宜的可收买者。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这些源块又足以覆盖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全部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块，所以把它们的最低价相加，总计 O(n+m)。</a:t>
            </a:r>
          </a:p>
        </p:txBody>
      </p:sp>
      <p:sp>
        <p:nvSpPr>
          <p:cNvPr id="16" name="Freeform 16"/>
          <p:cNvSpPr/>
          <p:nvPr/>
        </p:nvSpPr>
        <p:spPr>
          <a:xfrm>
            <a:off x="1076325" y="47815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6 受欢迎的牛：题目与输入输出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 N 头牛，A 喜欢 B 记为 A→B，喜欢关系可以传递。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问多少头牛能被所有其他牛喜欢，也就是每头牛都能沿关系到达它。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输入：N、M；接着 M 行 A、B，表示 A 喜欢 B。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输出被所有牛喜欢的牛的数量。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1≤N≤10⁴，1≤M≤5×10⁴。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6 受欢迎的牛：原题样例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253300"/>
            <a:chOff x="980313" y="2647950"/>
            <a:chExt cx="5249037" cy="12533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1、2 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互相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喜欢，二者又都能到达 3；3 无法返回它们，所以只有 3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被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牛喜欢，答案 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6 受欢迎的牛：所有箭头最终能指向谁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74706" y="2296192"/>
            <a:ext cx="10477500" cy="839819"/>
            <a:chOff x="1074706" y="2296192"/>
            <a:chExt cx="10477500" cy="839819"/>
          </a:xfrm>
        </p:grpSpPr>
        <p:sp>
          <p:nvSpPr>
            <p:cNvPr id="7" name="body-hw6-task"/>
            <p:cNvSpPr/>
            <p:nvPr/>
          </p:nvSpPr>
          <p:spPr>
            <a:xfrm>
              <a:off x="1074706" y="229619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喜欢 B 就画 A→B，喜欢可以传递。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被所有牛喜欢，意思是每个点都能走到它。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809750" y="3238500"/>
            <a:ext cx="3369850" cy="1514475"/>
            <a:chOff x="1809750" y="3238500"/>
            <a:chExt cx="3369850" cy="1514475"/>
          </a:xfrm>
        </p:grpSpPr>
        <p:sp>
          <p:nvSpPr>
            <p:cNvPr id="9" name="Ellipse 9"/>
            <p:cNvSpPr/>
            <p:nvPr/>
          </p:nvSpPr>
          <p:spPr>
            <a:xfrm>
              <a:off x="1809750" y="3676650"/>
              <a:ext cx="628650" cy="6286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3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4524375" y="3238500"/>
              <a:ext cx="628650" cy="6286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2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4524375" y="4124325"/>
              <a:ext cx="628650" cy="6286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2"/>
              </a:solidFill>
            </a:ln>
          </p:spPr>
        </p:sp>
        <p:sp>
          <p:nvSpPr>
            <p:cNvPr id="12" name="Line 12"/>
            <p:cNvSpPr/>
            <p:nvPr/>
          </p:nvSpPr>
          <p:spPr>
            <a:xfrm flipV="1">
              <a:off x="2486025" y="3619500"/>
              <a:ext cx="1971675" cy="26670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3" name="Line 13"/>
            <p:cNvSpPr/>
            <p:nvPr/>
          </p:nvSpPr>
          <p:spPr>
            <a:xfrm>
              <a:off x="2486025" y="4095750"/>
              <a:ext cx="1971675" cy="28575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4" name="TextBox 14"/>
            <p:cNvSpPr/>
            <p:nvPr/>
          </p:nvSpPr>
          <p:spPr>
            <a:xfrm>
              <a:off x="2026825" y="38582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741450" y="34201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4741450" y="43059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218206" y="3439192"/>
            <a:ext cx="5002244" cy="1249394"/>
            <a:chOff x="6218206" y="3439192"/>
            <a:chExt cx="5002244" cy="1249394"/>
          </a:xfrm>
        </p:grpSpPr>
        <p:sp>
          <p:nvSpPr>
            <p:cNvPr id="18" name="body-sink-explanation"/>
            <p:cNvSpPr/>
            <p:nvPr/>
          </p:nvSpPr>
          <p:spPr>
            <a:xfrm>
              <a:off x="6218206" y="3439192"/>
              <a:ext cx="5002244" cy="1249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B、C 都没出口，也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互达。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有两个汇块，答案就是 0。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唯一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汇块能被其他所有块到达。</a:t>
              </a:r>
            </a:p>
          </p:txBody>
        </p:sp>
      </p:grpSp>
      <p:sp>
        <p:nvSpPr>
          <p:cNvPr id="22" name="textbox-hw6-answer"/>
          <p:cNvSpPr/>
          <p:nvPr/>
        </p:nvSpPr>
        <p:spPr>
          <a:xfrm>
            <a:off x="1076325" y="5057775"/>
            <a:ext cx="10477500" cy="1057275"/>
          </a:xfrm>
          <a:prstGeom prst="roundRect">
            <a:avLst>
              <a:gd name="adj" fmla="val 10811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缩点后若恰好有一个出度为 0 的 SCC，答案就是它的大小；否则为 0。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求 SCC 并统计跨块出度，总时间 O(n+m)。</a:t>
            </a:r>
          </a:p>
        </p:txBody>
      </p:sp>
      <p:sp>
        <p:nvSpPr>
          <p:cNvPr id="31" name="Freeform 31"/>
          <p:cNvSpPr/>
          <p:nvPr/>
        </p:nvSpPr>
        <p:spPr>
          <a:xfrm>
            <a:off x="1076325" y="49339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7 炸弹：题目与输入输出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i 枚炸弹位于 xi，半径为 ri，能直接引爆满足 |xj−xi|≤ri 的炸弹，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并继续连锁触发。令 cnti 为引爆 i 后最终爆炸总数，包含 i 自己。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输入：n；接着 n 行 xi、ri，xi 严格递增。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 Σ(i×cnti) 对 10⁹+7 取模的结果，并非直接输出每个 cnti。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n≤5×10⁵，|xi|≤10¹⁸，0≤ri≤2×10¹⁸；端点计算用 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64 位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7 炸弹：原题样例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539050"/>
            <a:chOff x="980313" y="2647950"/>
            <a:chExt cx="5249037" cy="15390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15 15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各自最终爆炸数为 1、3、3、4，加权得到 1+6+9+16=32。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7 炸弹：连锁范围为什么仍是一整段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每枚炸弹的直接范围都包含自己。引爆范围内另一枚时，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它的新范围与已有范围至少在这枚炸弹处相接。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相接的连续区间合起来仍然连续。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一直扩张到稳定后，最左与最右编号之间不会凭空漏掉一枚。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所以传播最左、最右就足以计数；要加快大量区间连边，还可以借助线段树。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7 炸弹：一段引爆范围，会继续向外扩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74706" y="2296192"/>
            <a:ext cx="10477500" cy="839819"/>
            <a:chOff x="1074706" y="2296192"/>
            <a:chExt cx="10477500" cy="839819"/>
          </a:xfrm>
        </p:grpSpPr>
        <p:sp>
          <p:nvSpPr>
            <p:cNvPr id="7" name="body-hw7-task"/>
            <p:cNvSpPr/>
            <p:nvPr/>
          </p:nvSpPr>
          <p:spPr>
            <a:xfrm>
              <a:off x="1074706" y="229619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输入已经按坐标排序。一枚炸弹直接影响一段连续区间；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区间里的炸弹又可能引爆更远的位置，需要一直追踪到不再扩大。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84231" y="3181350"/>
            <a:ext cx="10477500" cy="1143000"/>
            <a:chOff x="1084231" y="3181350"/>
            <a:chExt cx="10477500" cy="1143000"/>
          </a:xfrm>
        </p:grpSpPr>
        <p:sp>
          <p:nvSpPr>
            <p:cNvPr id="9" name="body-hw7-hint"/>
            <p:cNvSpPr/>
            <p:nvPr/>
          </p:nvSpPr>
          <p:spPr>
            <a:xfrm>
              <a:off x="1084231" y="3181350"/>
              <a:ext cx="10477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二分找直接区间，线段树压缩点到区间的连边。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SCC 缩点后，沿 DAG 合并可达的最左、最右原炸弹编号。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新范围与旧范围相接，可达区间连续，cntᵢ=Rᵢ−Lᵢ+1。</a:t>
              </a:r>
            </a:p>
          </p:txBody>
        </p:sp>
      </p:grpSp>
      <mc:AlternateContent>
        <mc:Choice Requires="a14">
          <p:sp>
            <p:nvSpPr>
              <p:cNvPr id="15" name="hw7-oj-answer"/>
              <p:cNvSpPr txBox="1">
                <a:spLocks noGrp="1"/>
              </p:cNvSpPr>
              <p:nvPr/>
            </p:nvSpPr>
            <p:spPr>
              <a:xfrm>
                <a:off x="990600" y="4314825"/>
                <a:ext cx="10191750" cy="121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nor m:val="on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P5025输出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 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undOvr"/>
                              <m:grow m:val="off"/>
                              <m:subHide m:val="off"/>
                              <m:supHide m:val="off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naryPr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=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n</m:t>
                              </m:r>
                            </m:sup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⋅</m:t>
                              </m:r>
                              <m:sSub>
                                <m: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cnt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i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mod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  <m:sSup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9</m:t>
                                  </m:r>
                                </m:sup>
                              </m:sSup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7</m:t>
                              </m:r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1084231" y="5753100"/>
            <a:ext cx="10477500" cy="476250"/>
            <a:chOff x="1084231" y="5753100"/>
            <a:chExt cx="10477500" cy="476250"/>
          </a:xfrm>
        </p:grpSpPr>
        <p:sp>
          <p:nvSpPr>
            <p:cNvPr id="12" name="body-hw7-cost"/>
            <p:cNvSpPr/>
            <p:nvPr/>
          </p:nvSpPr>
          <p:spPr>
            <a:xfrm>
              <a:off x="1084231" y="5753100"/>
              <a:ext cx="10477500" cy="476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时间 O(n log n)；坐标与端点用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64 位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，按上式取模输出。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游戏：题目与输入输出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每场从 A、B、C 选车。地图 a、b、c 禁用对应大写车，x 不禁车；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还给出“第 i 场用 hi，则第 j 场必须用 hj”的规则，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找出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场次的合法用车方案。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753618"/>
            <a:chOff x="979932" y="3676602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n、d，长度 n 且含 d 个 x 的地图串 S；再给 m 条 i、hi、j、hj。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输出任意合法大写赛车串；不存在方案时输出 −1。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48152"/>
            <a:ext cx="10201911" cy="391209"/>
            <a:chOff x="980439" y="46481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n≤5×10⁴，d≤8，m≤10⁵。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游戏：原题样例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253300"/>
            <a:chOff x="980313" y="2647950"/>
            <a:chExt cx="5249037" cy="12533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xcc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A 2 B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ABA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地图 xcc 下，第 2、3 场禁用 C。选 ABA 时，首场用 A，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第二场也按规则用了 B。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游戏：未知地图不一定要枚举三种禁用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 x 位置三种车都能用。若最后用了 A，它会被“禁 B”分支保留；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用了 B，会被“禁 A”保留。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若用了 C，两种分支都允许它。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因此只试禁 A、禁 B，仍会覆盖任何合法赛车方案，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2ᵈ 种组合。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每个分支固定后就只剩二选一，再按蕴含规则求 2-SAT。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游戏：先把每场的三个选择减成两个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74706" y="2286667"/>
            <a:ext cx="10477500" cy="839819"/>
            <a:chOff x="1074706" y="2286667"/>
            <a:chExt cx="10477500" cy="839819"/>
          </a:xfrm>
        </p:grpSpPr>
        <p:sp>
          <p:nvSpPr>
            <p:cNvPr id="7" name="body-hw8-task"/>
            <p:cNvSpPr/>
            <p:nvPr/>
          </p:nvSpPr>
          <p:spPr>
            <a:xfrm>
              <a:off x="1074706" y="228666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已知地图每场禁一种车，x 暂时允许 A、B、C。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还要满足“第 i 场选某车，就必须在第 j 场选某车”的规则。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84231" y="3343942"/>
            <a:ext cx="10174319" cy="1249394"/>
            <a:chOff x="1084231" y="3343942"/>
            <a:chExt cx="10174319" cy="1249394"/>
          </a:xfrm>
        </p:grpSpPr>
        <p:sp>
          <p:nvSpPr>
            <p:cNvPr id="9" name="TextBox 9"/>
            <p:cNvSpPr/>
            <p:nvPr/>
          </p:nvSpPr>
          <p:spPr>
            <a:xfrm>
              <a:off x="1084231" y="3343942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提示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2114550" y="3343942"/>
              <a:ext cx="9144000" cy="1249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对每个 x，只枚举“禁 A”或“禁 B”。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对应允许 {B,C}、{A,C}，已经覆盖 A、B、C 的实际用车选择。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固定后，每场恰剩两种可选车，可以交给 2-SAT。</a:t>
              </a:r>
            </a:p>
          </p:txBody>
        </p:sp>
      </p:grpSp>
      <p:sp>
        <p:nvSpPr>
          <p:cNvPr id="14" name="textbox-hw8-answer"/>
          <p:cNvSpPr/>
          <p:nvPr/>
        </p:nvSpPr>
        <p:spPr>
          <a:xfrm>
            <a:off x="1076325" y="4829175"/>
            <a:ext cx="10477500" cy="1323975"/>
          </a:xfrm>
          <a:prstGeom prst="roundRect">
            <a:avLst>
              <a:gd name="adj" fmla="val 8633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最多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试 2ᵈ 次，找到任一合法赛车串即可；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全部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失败输出 −1。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前件本就不可能，规则不用管；后件不可能，就强制前件为假。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一次 O(n+m)，总计 O(2ᵈ(n+m))。</a:t>
            </a:r>
          </a:p>
        </p:txBody>
      </p:sp>
      <p:sp>
        <p:nvSpPr>
          <p:cNvPr id="16" name="Freeform 16"/>
          <p:cNvSpPr/>
          <p:nvPr/>
        </p:nvSpPr>
        <p:spPr>
          <a:xfrm>
            <a:off x="1076325" y="47053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9 追查逃犯：题目与输入输出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人中恰有一名逃犯，各人等概率。查证普通人，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他会告诉你所认识的人中谁是逃犯、谁是普通人；直接查到逃犯就失败。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怎样安排，才能最大概率安全查明身份？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753618"/>
            <a:chOff x="979932" y="3676602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输入：N、M；接着 M 行 x、y，表示 x 认识 y，关系未必双向。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输出最大成功概率，保留小数点后 6 位。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48152"/>
            <a:ext cx="10201911" cy="391209"/>
            <a:chOff x="980439" y="46481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1≤N≤10⁵，0≤M≤3×10⁵；最后仅剩一名嫌疑人时，可以推断而不再询问。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9 追查逃犯：原题样例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539050"/>
            <a:chOff x="980313" y="2647950"/>
            <a:chExt cx="5249037" cy="15390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5 4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1 2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1 3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1 4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1 5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0.800000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问 1，若他是普通人即可查明 2、3、4、5；只有他是逃犯的 1/5 情况失败，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成功概率 0.8。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9 追查逃犯：哪一次冒险可以省掉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74706" y="2296192"/>
            <a:ext cx="10477500" cy="839819"/>
            <a:chOff x="1074706" y="2296192"/>
            <a:chExt cx="10477500" cy="839819"/>
          </a:xfrm>
        </p:grpSpPr>
        <p:sp>
          <p:nvSpPr>
            <p:cNvPr id="7" name="body-hw9-task"/>
            <p:cNvSpPr/>
            <p:nvPr/>
          </p:nvSpPr>
          <p:spPr>
            <a:xfrm>
              <a:off x="1074706" y="229619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人中一人是逃犯，各人等概率；直接询问逃犯就会失败。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问普通人能判断他认识者的身份，目标是安全查明谁是逃犯。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84231" y="3362992"/>
            <a:ext cx="10477500" cy="1249394"/>
            <a:chOff x="1084231" y="3362992"/>
            <a:chExt cx="10477500" cy="1249394"/>
          </a:xfrm>
        </p:grpSpPr>
        <p:sp>
          <p:nvSpPr>
            <p:cNvPr id="9" name="body-hw9-hint"/>
            <p:cNvSpPr/>
            <p:nvPr/>
          </p:nvSpPr>
          <p:spPr>
            <a:xfrm>
              <a:off x="1084231" y="3362992"/>
              <a:ext cx="10477500" cy="1249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缩点后有 s 个源块，通常每个都要问一人。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若某源块只有一人，且每个后继都另有入边，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可留到最后：其他人排除后，就不用再问它。</a:t>
              </a:r>
            </a:p>
          </p:txBody>
        </p:sp>
      </p:grpSp>
      <mc:AlternateContent>
        <mc:Choice Requires="a14">
          <p:sp>
            <p:nvSpPr>
              <p:cNvPr id="11" name="hw9-answer-formula"/>
              <p:cNvSpPr txBox="1">
                <a:spLocks noGrp="1"/>
              </p:cNvSpPr>
              <p:nvPr/>
            </p:nvSpPr>
            <p:spPr>
              <a:xfrm>
                <a:off x="1285875" y="4762500"/>
                <a:ext cx="9620250" cy="666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nor m:val="on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有上述单点源： 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1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n</m:t>
                          </m:r>
                        </m:den>
                      </m:f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  </m:t>
                      </m:r>
                      <m:r>
                        <m:rPr>
                          <m:nor m:val="on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否则： 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1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n</m:t>
                          </m:r>
                        </m:den>
                      </m:f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1084231" y="5734717"/>
            <a:ext cx="10477500" cy="430244"/>
            <a:chOff x="1084231" y="5734717"/>
            <a:chExt cx="10477500" cy="430244"/>
          </a:xfrm>
        </p:grpSpPr>
        <p:sp>
          <p:nvSpPr>
            <p:cNvPr id="12" name="body-hw9-edge-warning"/>
            <p:cNvSpPr/>
            <p:nvPr/>
          </p:nvSpPr>
          <p:spPr>
            <a:xfrm>
              <a:off x="1084231" y="57347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缩点边先去重；孤立单点源没有后继，也可以留到最后。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10 庆典：题目与输入输出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原图满足：若 x、y 都能到 z，则 x 能到 y 或 y 能到 x。每次临时加 k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条有向边后，统计能出现在至少一种 s 到 t 行程中的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城市数；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行程允许重复城市。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753618"/>
            <a:chOff x="979932" y="3676602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n、m、q、k；m 条原边；每个询问给 s、t 和 k 对临时边端点。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每问输出可能经过的城市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并集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大小；s 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 t 则输出 0。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48152"/>
            <a:ext cx="10201911" cy="391209"/>
            <a:chOff x="980439" y="46481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n、q≤3×10⁵，m≤6×10⁵，0≤k≤2；临时边可违反原特性，且只对本次有效。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10 庆典：原题样例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949" y="2714625"/>
            <a:ext cx="3295776" cy="1752678"/>
            <a:chOff x="980949" y="2714625"/>
            <a:chExt cx="3295776" cy="1752678"/>
          </a:xfrm>
        </p:grpSpPr>
        <p:sp>
          <p:nvSpPr>
            <p:cNvPr id="12" name="Rectangle 12"/>
            <p:cNvSpPr/>
            <p:nvPr/>
          </p:nvSpPr>
          <p:spPr>
            <a:xfrm>
              <a:off x="990600" y="2714625"/>
              <a:ext cx="3286125" cy="17430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14625"/>
              <a:ext cx="3286125" cy="17430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5 6 4 1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4 5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62349" y="2714625"/>
            <a:ext cx="3295776" cy="1476453"/>
            <a:chOff x="4562349" y="2714625"/>
            <a:chExt cx="3295776" cy="1476453"/>
          </a:xfrm>
        </p:grpSpPr>
        <p:sp>
          <p:nvSpPr>
            <p:cNvPr id="15" name="Rectangle 15"/>
            <p:cNvSpPr/>
            <p:nvPr/>
          </p:nvSpPr>
          <p:spPr>
            <a:xfrm>
              <a:off x="45720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5720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1 4 5 1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2 3 5 3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1 2 5 2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3 4 5 1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8" name="Rectangle 18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1200228"/>
            <a:chOff x="8277099" y="2714625"/>
            <a:chExt cx="2867151" cy="1200228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25" name="Rectangle 25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1 问可能经过 {1,2,4,5}，答案 4；第 4 问从 3 到不了 4，输出 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10 庆典：可能经过，不等于同一次全经过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例如原有 s→a、s→b、s→t，本次临时增加 a→t、b→t。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1135077"/>
            <a:chOff x="979425" y="3286125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s→a→t 可以经过 a，s→b→t 可以经过 b。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可能经过的城市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并集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 {s,a,b,t}，共 4 个。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但任何一条行程都没法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经过 a、b。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53618"/>
            <a:chOff x="979932" y="5095875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本题统计这些可行行程的城市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并集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，所以答案是 4；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临时边也允许打破原图的特殊性质。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10 庆典：两条行程的城市要合起来数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这张原图只有 s 向 a、b、t 的边，满足原题特殊性质；绿边是本次新增。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80694" y="2809875"/>
            <a:ext cx="10163556" cy="2695956"/>
            <a:chOff x="980694" y="2809875"/>
            <a:chExt cx="10163556" cy="2695956"/>
          </a:xfrm>
        </p:grpSpPr>
        <p:grpSp>
          <p:nvGrpSpPr>
            <p:cNvPr id="11" name="Group 11"/>
            <p:cNvGrpSpPr/>
            <p:nvPr/>
          </p:nvGrpSpPr>
          <p:grpSpPr>
            <a:xfrm>
              <a:off x="2062413" y="3126330"/>
              <a:ext cx="2256924" cy="769738"/>
              <a:chOff x="2062413" y="3126330"/>
              <a:chExt cx="2256924" cy="76973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2062413" y="3133383"/>
                <a:ext cx="2256924" cy="762685"/>
              </a:xfrm>
              <a:custGeom>
                <a:avLst/>
                <a:gdLst/>
                <a:ahLst/>
                <a:cxnLst/>
                <a:rect l="l" t="t" r="r" b="b"/>
                <a:pathLst>
                  <a:path w="2256924" h="762685">
                    <a:moveTo>
                      <a:pt x="0" y="762685"/>
                    </a:moveTo>
                    <a:lnTo>
                      <a:pt x="2256924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4224348" y="3126330"/>
                <a:ext cx="94988" cy="70280"/>
              </a:xfrm>
              <a:custGeom>
                <a:avLst/>
                <a:gdLst/>
                <a:ahLst/>
                <a:cxnLst/>
                <a:rect l="l" t="t" r="r" b="b"/>
                <a:pathLst>
                  <a:path w="94988" h="70280">
                    <a:moveTo>
                      <a:pt x="94988" y="7053"/>
                    </a:moveTo>
                    <a:lnTo>
                      <a:pt x="23750" y="702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14" name="Group 14"/>
            <p:cNvGrpSpPr/>
            <p:nvPr/>
          </p:nvGrpSpPr>
          <p:grpSpPr>
            <a:xfrm>
              <a:off x="2061341" y="4069941"/>
              <a:ext cx="2259067" cy="800450"/>
              <a:chOff x="2061341" y="4069941"/>
              <a:chExt cx="2259067" cy="80045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2061341" y="4069941"/>
                <a:ext cx="2259067" cy="794568"/>
              </a:xfrm>
              <a:custGeom>
                <a:avLst/>
                <a:gdLst/>
                <a:ahLst/>
                <a:cxnLst/>
                <a:rect l="l" t="t" r="r" b="b"/>
                <a:pathLst>
                  <a:path w="2259067" h="794568">
                    <a:moveTo>
                      <a:pt x="0" y="0"/>
                    </a:moveTo>
                    <a:lnTo>
                      <a:pt x="2259067" y="794568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4225340" y="4800409"/>
                <a:ext cx="95068" cy="69982"/>
              </a:xfrm>
              <a:custGeom>
                <a:avLst/>
                <a:gdLst/>
                <a:ahLst/>
                <a:cxnLst/>
                <a:rect l="l" t="t" r="r" b="b"/>
                <a:pathLst>
                  <a:path w="95068" h="69982">
                    <a:moveTo>
                      <a:pt x="95068" y="64100"/>
                    </a:moveTo>
                    <a:lnTo>
                      <a:pt x="0" y="69982"/>
                    </a:lnTo>
                    <a:lnTo>
                      <a:pt x="24614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17" name="Group 17"/>
            <p:cNvGrpSpPr/>
            <p:nvPr/>
          </p:nvGrpSpPr>
          <p:grpSpPr>
            <a:xfrm>
              <a:off x="2076450" y="3944358"/>
              <a:ext cx="5467350" cy="74184"/>
              <a:chOff x="2076450" y="3944358"/>
              <a:chExt cx="5467350" cy="7418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2076450" y="3981450"/>
                <a:ext cx="54673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467350" h="9525">
                    <a:moveTo>
                      <a:pt x="0" y="0"/>
                    </a:moveTo>
                    <a:lnTo>
                      <a:pt x="54673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7456069" y="394435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4828267" y="3121865"/>
              <a:ext cx="2725966" cy="797063"/>
              <a:chOff x="4828267" y="3121865"/>
              <a:chExt cx="2725966" cy="797063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828267" y="3121865"/>
                <a:ext cx="2725966" cy="785720"/>
              </a:xfrm>
              <a:custGeom>
                <a:avLst/>
                <a:gdLst/>
                <a:ahLst/>
                <a:cxnLst/>
                <a:rect l="l" t="t" r="r" b="b"/>
                <a:pathLst>
                  <a:path w="2725966" h="785720">
                    <a:moveTo>
                      <a:pt x="0" y="0"/>
                    </a:moveTo>
                    <a:lnTo>
                      <a:pt x="2725966" y="785720"/>
                    </a:lnTo>
                  </a:path>
                </a:pathLst>
              </a:custGeom>
              <a:noFill/>
              <a:ln w="17145">
                <a:solidFill>
                  <a:srgbClr val="70AA43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7459661" y="3847646"/>
                <a:ext cx="94572" cy="71282"/>
              </a:xfrm>
              <a:custGeom>
                <a:avLst/>
                <a:gdLst/>
                <a:ahLst/>
                <a:cxnLst/>
                <a:rect l="l" t="t" r="r" b="b"/>
                <a:pathLst>
                  <a:path w="94572" h="71282">
                    <a:moveTo>
                      <a:pt x="94572" y="59939"/>
                    </a:moveTo>
                    <a:lnTo>
                      <a:pt x="0" y="71282"/>
                    </a:lnTo>
                    <a:lnTo>
                      <a:pt x="20546" y="0"/>
                    </a:lnTo>
                    <a:close/>
                  </a:path>
                </a:pathLst>
              </a:custGeom>
              <a:solidFill>
                <a:srgbClr val="70AA43"/>
              </a:solidFill>
              <a:ln>
                <a:noFill/>
              </a:ln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4827452" y="4047767"/>
              <a:ext cx="2727595" cy="828598"/>
              <a:chOff x="4827452" y="4047767"/>
              <a:chExt cx="2727595" cy="828598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4827452" y="4058086"/>
                <a:ext cx="2727595" cy="818279"/>
              </a:xfrm>
              <a:custGeom>
                <a:avLst/>
                <a:gdLst/>
                <a:ahLst/>
                <a:cxnLst/>
                <a:rect l="l" t="t" r="r" b="b"/>
                <a:pathLst>
                  <a:path w="2727595" h="818279">
                    <a:moveTo>
                      <a:pt x="0" y="818279"/>
                    </a:moveTo>
                    <a:lnTo>
                      <a:pt x="2727595" y="0"/>
                    </a:lnTo>
                  </a:path>
                </a:pathLst>
              </a:custGeom>
              <a:noFill/>
              <a:ln w="17145">
                <a:solidFill>
                  <a:srgbClr val="70AA43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7460358" y="4047767"/>
                <a:ext cx="94689" cy="71056"/>
              </a:xfrm>
              <a:custGeom>
                <a:avLst/>
                <a:gdLst/>
                <a:ahLst/>
                <a:cxnLst/>
                <a:rect l="l" t="t" r="r" b="b"/>
                <a:pathLst>
                  <a:path w="94689" h="71056">
                    <a:moveTo>
                      <a:pt x="94689" y="10318"/>
                    </a:moveTo>
                    <a:lnTo>
                      <a:pt x="21317" y="710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0AA43"/>
              </a:solidFill>
              <a:ln>
                <a:noFill/>
              </a:ln>
            </p:spPr>
          </p:sp>
        </p:grpSp>
        <p:sp>
          <p:nvSpPr>
            <p:cNvPr id="24" name="Ellipse 24"/>
            <p:cNvSpPr/>
            <p:nvPr/>
          </p:nvSpPr>
          <p:spPr>
            <a:xfrm>
              <a:off x="1571625" y="3743325"/>
              <a:ext cx="476250" cy="47625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1581150" y="3829050"/>
              <a:ext cx="457200" cy="381381"/>
              <a:chOff x="1581150" y="3829050"/>
              <a:chExt cx="457200" cy="381381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581150" y="3829050"/>
                <a:ext cx="4572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1581150" y="3829050"/>
                <a:ext cx="4572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</a:t>
                </a:r>
              </a:p>
            </p:txBody>
          </p:sp>
        </p:grpSp>
        <p:sp>
          <p:nvSpPr>
            <p:cNvPr id="28" name="Ellipse 28"/>
            <p:cNvSpPr/>
            <p:nvPr/>
          </p:nvSpPr>
          <p:spPr>
            <a:xfrm>
              <a:off x="4333875" y="2809875"/>
              <a:ext cx="476250" cy="47625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4343400" y="2895600"/>
              <a:ext cx="457200" cy="381381"/>
              <a:chOff x="4343400" y="2895600"/>
              <a:chExt cx="457200" cy="381381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343400" y="2895600"/>
                <a:ext cx="4572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4343400" y="2895600"/>
                <a:ext cx="4572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</a:t>
                </a:r>
              </a:p>
            </p:txBody>
          </p:sp>
        </p:grpSp>
        <p:sp>
          <p:nvSpPr>
            <p:cNvPr id="32" name="Ellipse 32"/>
            <p:cNvSpPr/>
            <p:nvPr/>
          </p:nvSpPr>
          <p:spPr>
            <a:xfrm>
              <a:off x="4333875" y="4714875"/>
              <a:ext cx="476250" cy="47625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35" name="Group 35"/>
            <p:cNvGrpSpPr/>
            <p:nvPr/>
          </p:nvGrpSpPr>
          <p:grpSpPr>
            <a:xfrm>
              <a:off x="4343400" y="4800600"/>
              <a:ext cx="457200" cy="381381"/>
              <a:chOff x="4343400" y="4800600"/>
              <a:chExt cx="457200" cy="381381"/>
            </a:xfrm>
          </p:grpSpPr>
          <p:sp>
            <p:nvSpPr>
              <p:cNvPr id="33" name="Rectangle 33"/>
              <p:cNvSpPr/>
              <p:nvPr/>
            </p:nvSpPr>
            <p:spPr>
              <a:xfrm>
                <a:off x="4343400" y="4800600"/>
                <a:ext cx="4572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4343400" y="4800600"/>
                <a:ext cx="4572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</a:t>
                </a:r>
              </a:p>
            </p:txBody>
          </p:sp>
        </p:grpSp>
        <p:sp>
          <p:nvSpPr>
            <p:cNvPr id="36" name="Ellipse 36"/>
            <p:cNvSpPr/>
            <p:nvPr/>
          </p:nvSpPr>
          <p:spPr>
            <a:xfrm>
              <a:off x="7572375" y="3743325"/>
              <a:ext cx="476250" cy="47625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172B49"/>
              </a:solidFill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7581900" y="3829050"/>
              <a:ext cx="457200" cy="381381"/>
              <a:chOff x="7581900" y="3829050"/>
              <a:chExt cx="457200" cy="381381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7581900" y="3829050"/>
                <a:ext cx="4572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7581900" y="3829050"/>
                <a:ext cx="4572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t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8942832" y="3228975"/>
              <a:ext cx="2201418" cy="410718"/>
              <a:chOff x="8942832" y="3228975"/>
              <a:chExt cx="2201418" cy="410718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8953500" y="3228975"/>
                <a:ext cx="21907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8953500" y="3228975"/>
                <a:ext cx="21907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s→a→t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8942832" y="3943350"/>
              <a:ext cx="2201418" cy="410718"/>
              <a:chOff x="8942832" y="3943350"/>
              <a:chExt cx="2201418" cy="410718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8953500" y="3943350"/>
                <a:ext cx="21907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8953500" y="3943350"/>
                <a:ext cx="21907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s→b→t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8942832" y="4610100"/>
              <a:ext cx="2201418" cy="772668"/>
              <a:chOff x="8942832" y="4610100"/>
              <a:chExt cx="2201418" cy="772668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8953500" y="4610100"/>
                <a:ext cx="2190750" cy="7620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8953500" y="4610100"/>
                <a:ext cx="219075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850"/>
                  </a:lnSpc>
                </a:pPr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城市</a:t>
                </a:r>
                <a:r>
                  <a:rPr lang="zh-CN" sz="21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并集</a:t>
                </a:r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：</a:t>
                </a:r>
                <a:br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{s,a,b,t}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980694" y="5124450"/>
              <a:ext cx="7153656" cy="381381"/>
              <a:chOff x="980694" y="5124450"/>
              <a:chExt cx="7153656" cy="381381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990600" y="5124450"/>
                <a:ext cx="71437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990600" y="5124450"/>
                <a:ext cx="71437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蓝：原有道路；绿：本次临时道路。</a:t>
                </a:r>
              </a:p>
            </p:txBody>
          </p:sp>
        </p:grpSp>
      </p:grpSp>
      <p:sp>
        <p:nvSpPr>
          <p:cNvPr id="53" name="Freeform 53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6" name="Group 56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54" name="Rectangle 54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可能经过的城市有 4 个；一条行程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经过 3 个，两个统计目标不要混淆。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10 庆典：统计所有可能经过的城市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74706" y="2286667"/>
            <a:ext cx="10477500" cy="839819"/>
            <a:chOff x="1074706" y="2286667"/>
            <a:chExt cx="10477500" cy="839819"/>
          </a:xfrm>
        </p:grpSpPr>
        <p:sp>
          <p:nvSpPr>
            <p:cNvPr id="7" name="body-hw10-task"/>
            <p:cNvSpPr/>
            <p:nvPr/>
          </p:nvSpPr>
          <p:spPr>
            <a:xfrm>
              <a:off x="1074706" y="228666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临时加至多 2 条边后，统计所有 s→t 行程可能经过的城市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并集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可以重复城市；不是只找一条行程能经过的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城市。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84231" y="3343942"/>
            <a:ext cx="10174319" cy="1249394"/>
            <a:chOff x="1084231" y="3343942"/>
            <a:chExt cx="10174319" cy="1249394"/>
          </a:xfrm>
        </p:grpSpPr>
        <p:sp>
          <p:nvSpPr>
            <p:cNvPr id="9" name="TextBox 9"/>
            <p:cNvSpPr/>
            <p:nvPr/>
          </p:nvSpPr>
          <p:spPr>
            <a:xfrm>
              <a:off x="1084231" y="3343942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提示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2114550" y="3343942"/>
              <a:ext cx="9144000" cy="1249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原图的特殊性质，让 SCC 祖先能用一条链表示。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只保留 s、t 和临时边端点，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6 个关键点。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先求小图可达闭包，再找能接成 s→t 行程的祖先链段。</a:t>
              </a:r>
            </a:p>
          </p:txBody>
        </p:sp>
      </p:grpSp>
      <p:sp>
        <p:nvSpPr>
          <p:cNvPr id="14" name="textbox-hw10-answer"/>
          <p:cNvSpPr/>
          <p:nvPr/>
        </p:nvSpPr>
        <p:spPr>
          <a:xfrm>
            <a:off x="1076325" y="4810125"/>
            <a:ext cx="10477500" cy="1343025"/>
          </a:xfrm>
          <a:prstGeom prst="roundRect">
            <a:avLst>
              <a:gd name="adj" fmla="val 8511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对这些链段取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并集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，按 SCC 大小累计；可用虚树处理，s 不可达 t 则为 0。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临时边只属于本次询问，下一次要撤掉，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不能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越加越多。</a:t>
            </a:r>
          </a:p>
        </p:txBody>
      </p:sp>
      <p:sp>
        <p:nvSpPr>
          <p:cNvPr id="16" name="Freeform 16"/>
          <p:cNvSpPr/>
          <p:nvPr/>
        </p:nvSpPr>
        <p:spPr>
          <a:xfrm>
            <a:off x="1076325" y="46863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本章回顾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比较符号别死记，把删除的对象想清楚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74706" y="2400967"/>
            <a:ext cx="10477500" cy="849344"/>
            <a:chOff x="1074706" y="2400967"/>
            <a:chExt cx="10477500" cy="849344"/>
          </a:xfrm>
        </p:grpSpPr>
        <p:sp>
          <p:nvSpPr>
            <p:cNvPr id="7" name="TextBox 7"/>
            <p:cNvSpPr/>
            <p:nvPr/>
          </p:nvSpPr>
          <p:spPr>
            <a:xfrm>
              <a:off x="1074706" y="24009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桥：low[v] &gt; dfn[u]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74706" y="28200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孩子这一侧连 u 都回不到，删去树边 (u,v) 就会断。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74706" y="3515392"/>
            <a:ext cx="10477500" cy="849344"/>
            <a:chOff x="1074706" y="3515392"/>
            <a:chExt cx="10477500" cy="849344"/>
          </a:xfrm>
        </p:grpSpPr>
        <p:sp>
          <p:nvSpPr>
            <p:cNvPr id="10" name="TextBox 10"/>
            <p:cNvSpPr/>
            <p:nvPr/>
          </p:nvSpPr>
          <p:spPr>
            <a:xfrm>
              <a:off x="1074706" y="35153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非根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割点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：存在孩子 v，使 low[v] ≥ dfn[u]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74706" y="39344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必须绕开 u 才行；若是 DFS 根，则改数它有几个树孩子。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74706" y="4629817"/>
            <a:ext cx="10477500" cy="849344"/>
            <a:chOff x="1074706" y="4629817"/>
            <a:chExt cx="10477500" cy="849344"/>
          </a:xfrm>
        </p:grpSpPr>
        <p:sp>
          <p:nvSpPr>
            <p:cNvPr id="13" name="TextBox 13"/>
            <p:cNvSpPr/>
            <p:nvPr/>
          </p:nvSpPr>
          <p:spPr>
            <a:xfrm>
              <a:off x="1074706" y="46298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SCC 代表：low[u] == dfn[u]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074706" y="50489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这批待归属点回不到更早的代表；遇已访问邻点，还要检查 inStack。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74706" y="5772817"/>
            <a:ext cx="10477500" cy="430244"/>
            <a:chOff x="1074706" y="5772817"/>
            <a:chExt cx="10477500" cy="430244"/>
          </a:xfrm>
        </p:grpSpPr>
        <p:sp>
          <p:nvSpPr>
            <p:cNvPr id="16" name="body-recap-question"/>
            <p:cNvSpPr/>
            <p:nvPr/>
          </p:nvSpPr>
          <p:spPr>
            <a:xfrm>
              <a:off x="1074706" y="57728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等号在三种问题中含义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，能在图里说明原因，就不用猜该写哪个符号。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本章回顾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分好块以后，复杂的图就有了更清楚的结构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84231" y="2429542"/>
            <a:ext cx="10096500" cy="759882"/>
            <a:chOff x="1084231" y="2429542"/>
            <a:chExt cx="10096500" cy="759882"/>
          </a:xfrm>
        </p:grpSpPr>
        <p:sp>
          <p:nvSpPr>
            <p:cNvPr id="7" name="TextBox 7"/>
            <p:cNvSpPr/>
            <p:nvPr/>
          </p:nvSpPr>
          <p:spPr>
            <a:xfrm>
              <a:off x="1084231" y="2429542"/>
              <a:ext cx="2057972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边双 → 桥树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4513231" y="2429542"/>
              <a:ext cx="666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叶块数决定补边数量；最长必经桥路径，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就是桥树直径。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84231" y="3258217"/>
            <a:ext cx="10096500" cy="430244"/>
            <a:chOff x="1084231" y="3258217"/>
            <a:chExt cx="10096500" cy="430244"/>
          </a:xfrm>
        </p:grpSpPr>
        <p:sp>
          <p:nvSpPr>
            <p:cNvPr id="10" name="TextBox 10"/>
            <p:cNvSpPr/>
            <p:nvPr/>
          </p:nvSpPr>
          <p:spPr>
            <a:xfrm>
              <a:off x="1084231" y="3258217"/>
              <a:ext cx="2672582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点双 → 圆方森林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513231" y="3258217"/>
              <a:ext cx="666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保留公共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割点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，按链上的块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并集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或结点贡献计数。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84231" y="4086892"/>
            <a:ext cx="10096500" cy="430244"/>
            <a:chOff x="1084231" y="4086892"/>
            <a:chExt cx="10096500" cy="430244"/>
          </a:xfrm>
        </p:grpSpPr>
        <p:sp>
          <p:nvSpPr>
            <p:cNvPr id="13" name="TextBox 13"/>
            <p:cNvSpPr/>
            <p:nvPr/>
          </p:nvSpPr>
          <p:spPr>
            <a:xfrm>
              <a:off x="1084231" y="4086892"/>
              <a:ext cx="182158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SCC → DAG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513231" y="4086892"/>
              <a:ext cx="666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按依赖顺序算 DP，借互补文字关系解决 2-SAT。</a:t>
              </a:r>
            </a:p>
          </p:txBody>
        </p:sp>
      </p:grpSp>
      <p:sp>
        <p:nvSpPr>
          <p:cNvPr id="18" name="textbox-exit-questions"/>
          <p:cNvSpPr/>
          <p:nvPr/>
        </p:nvSpPr>
        <p:spPr>
          <a:xfrm>
            <a:off x="1076325" y="4895850"/>
            <a:ext cx="10477500" cy="1238250"/>
          </a:xfrm>
          <a:prstGeom prst="roundRect">
            <a:avLst>
              <a:gd name="adj" fmla="val 9231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平行边只跳父边号；DFS 根一个树孩子时，不是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割点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有向边指向已出栈点，不更新 low；互补文字同 SCC，就无解。</a:t>
            </a:r>
          </a:p>
        </p:txBody>
      </p:sp>
      <p:sp>
        <p:nvSpPr>
          <p:cNvPr id="23" name="Freeform 23"/>
          <p:cNvSpPr/>
          <p:nvPr/>
        </p:nvSpPr>
        <p:spPr>
          <a:xfrm>
            <a:off x="1076325" y="47720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16B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16B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1</ns0:TotalTime>
  <ns0:Words>0</ns0:Words>
  <ns0:Application>Microsoft Office PowerPoint</ns0:Application>
  <ns0:PresentationFormat>On-screen Show (16:9)</ns0:PresentationFormat>
  <ns0:Paragraphs>0</ns0:Paragraphs>
  <ns0:Slides>148</ns0:Slides>
  <ns0:Notes>0</ns0:Notes>
  <ns0:HiddenSlides>0</ns0:HiddenSlides>
  <ns0:MMClips>0</ns0:MMClips>
  <ns0:ScaleCrop>false</ns0:ScaleCrop>
  <ns0:HeadingPairs>
    <ns1:vector size="4" baseType="variant">
      <ns1:variant>
        <ns1:lpstr>Theme</ns1:lpstr>
      </ns1:variant>
      <ns1:variant>
        <ns1:i4>1</ns1:i4>
      </ns1:variant>
      <ns1:variant>
        <ns1:lpstr>Slide Titles</ns1:lpstr>
      </ns1:variant>
      <ns1:variant>
        <ns1:i4>0</ns1:i4>
      </ns1:variant>
    </ns1:vector>
  </ns0:HeadingPairs>
  <ns0:TitlesOfParts>
    <ns1:vector size="1" baseType="lpstr">
      <ns1:lpstr>Office Theme</ns1:lpstr>
    </ns1:vector>
  </ns0:TitlesOfParts>
  <ns0:Manager/>
  <ns0:Company/>
  <ns0:LinksUpToDate>false</ns0:LinksUpToDate>
  <ns0:SharedDoc>false</ns0:SharedDoc>
  <ns0:HyperlinkBase/>
  <ns0:HyperlinksChanged>false</ns0:HyperlinksChanged>
  <ns0:AppVersion>14.0000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2026-10-08T05:33:15Z</dcterms:created>
  <dcterms:modified xsi:type="dcterms:W3CDTF">2026-10-08T05:33:15Z</dcterms:modified>
  <cp:category/>
  <cp:contentStatus/>
</cp:coreProperties>
</file>