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70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  <Relationship Id="rId70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_rels/notesSlide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8.xml"/>
</Relationships>
</file>

<file path=ppt/notesSlides/_rels/notesSlide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9.xml"/>
</Relationships>
</file>

<file path=ppt/notesSlides/_rels/notesSlide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0.xml"/>
</Relationships>
</file>

<file path=ppt/notesSlides/_rels/notesSlide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1.xml"/>
</Relationships>
</file>

<file path=ppt/notesSlides/_rels/notesSlide4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2.xml"/>
</Relationships>
</file>

<file path=ppt/notesSlides/_rels/notesSlide4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3.xml"/>
</Relationships>
</file>

<file path=ppt/notesSlides/_rels/notesSlide4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4.xml"/>
</Relationships>
</file>

<file path=ppt/notesSlides/_rels/notesSlide4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5.xml"/>
</Relationships>
</file>

<file path=ppt/notesSlides/_rels/notesSlide4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6.xml"/>
</Relationships>
</file>

<file path=ppt/notesSlides/_rels/notesSlide4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7.xml"/>
</Relationships>
</file>

<file path=ppt/notesSlides/_rels/notesSlide4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8.xml"/>
</Relationships>
</file>

<file path=ppt/notesSlides/_rels/notesSlide4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9.xml"/>
</Relationships>
</file>

<file path=ppt/notesSlides/_rels/notesSlide5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0.xml"/>
</Relationships>
</file>

<file path=ppt/notesSlides/_rels/notesSlide5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1.xml"/>
</Relationships>
</file>

<file path=ppt/notesSlides/_rels/notesSlide5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2.xml"/>
</Relationships>
</file>

<file path=ppt/notesSlides/_rels/notesSlide5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3.xml"/>
</Relationships>
</file>

<file path=ppt/notesSlides/_rels/notesSlide5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4.xml"/>
</Relationships>
</file>

<file path=ppt/notesSlides/_rels/notesSlide5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5.xml"/>
</Relationships>
</file>

<file path=ppt/notesSlides/_rels/notesSlide5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6.xml"/>
</Relationships>
</file>

<file path=ppt/notesSlides/_rels/notesSlide5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7.xml"/>
</Relationships>
</file>

<file path=ppt/notesSlides/_rels/notesSlide5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8.xml"/>
</Relationships>
</file>

<file path=ppt/notesSlides/_rels/notesSlide5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9.xml"/>
</Relationships>
</file>

<file path=ppt/notesSlides/_rels/notesSlide6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0.xml"/>
</Relationships>
</file>

<file path=ppt/notesSlides/_rels/notesSlide6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1.xml"/>
</Relationships>
</file>

<file path=ppt/notesSlides/_rels/notesSlide6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2.xml"/>
</Relationships>
</file>

<file path=ppt/notesSlides/_rels/notesSlide6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3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纸币问题会让同一个余额在不同搜索分支里反复出现。请学生回想递归搜索：如果当前余额相同，能够使用的纸币也相同，是否还需要再求一次？本章从这个问题出发，逐步学习怎样用状态保存答案，并用明确的依赖关系安排计算。后面的路径、背包和计数问题都要回答两个问题：到底保存了什么，哪些旧答案可以直接使用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给出无限纸币、恰好支付十五、最少张数这三个条件，让学生尝试每次取最大的面额。点击后得到十一加四个一，共五张。再问能否少于五张，点击给出三个五，只有三张。反例说明只比较眼前面额不够；选择最后一张以后，余下金额能否更省，必须一起考虑。这里的面额与金额是自拟小例，不是原题样例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箭头从要计算的余额指向它依赖的小问题。先展开十五：最后付一、五、十一，分别需要先凑十四、十、四。继续点击两条分支：十四减五得到九，十减一也得到九。请学生判断两处的九是否是不同问题；因为面额和供应量没有改变，它们的答案相同。完整搜索会重复展开这两棵子树，保存凑九的答案就能避免第二次计算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完整说出状态，不能只答“最少纸币数”。这里的条件是恰好凑出金额s，值是所需的最少张数。两段不同历史留下相同余额时，未来可选纸币不受历史影响，因此可以共用答案。金额零需要零张；有些金额可能凑不出，用无穷大表示。再问凑不出和还没求是不是一回事，预期回答不是，后者需要单独的计算标记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固定最后一张面额a，删除它，剩余金额必须是s减a。先让学生说出张数为什么再加一，再揭示最小值公式。每个非空付法都有最后一张，因此分类不会漏；面额超过当前金额的分支不合法。若剩余金额使用的张数不是最少，就替换成更少的付法，合法性不变，总张数还会减少，所以每类只需读取较小问题的最优值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oins保存全部面额，memo保存答案，computed表示已经求完。先指出金额零在调用前就已经处理。进入函数先检查缓存；没有缓存才枚举最后一张，并递归求较小余额。较小问题不可达时不参与加一，全部分支结束后才设置computed并保存best。请学生解释最后一句为何不能放在循环之前：此时答案还没有完整比较。不可达结果也应缓存，否则同样的失败分支会被反复搜索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读出已经求好的小状态：四需要四张，五需要一张，十需要两张，十一需要一张，十四需要四张。分三次点击计算最后付一、五、十一时的候选张数，分别是五、三、五。最小值是三，对应先用两个五凑十，再补一个五。请学生说明我们比较的是完整候选张数，而不是最后一张的面额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面额为正，任何依赖金额都严格更小。因此从零开始按金额递增，计算当前金额时要读取的答案已经完成。代码先把所有金额设为不可达，再把零设为零，逐个金额枚举最后面额。两层循环给出面额数乘目标金额的时间，数组只保存各个金额，空间为目标金额量级。原题保证目标可达，但若改成面额二和四凑三，状态应当保持不可达，这个小例用于检查初始化和合法性条件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搜索树中表示同一余额的顶点合并，两个九只保留一个。此处箭头仍表示求值依赖，从当前问题指向所需的小问题；因为金额沿箭头严格下降，所以图中不可能有环。记忆化按需求沿依赖深入，求完再返回。递推则提前排好计算顺序，每次读取已完成的值。两种写法使用同一套状态和转移，只是安排求值的方式不同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数字金字塔每步只能走左下或右下，必须一直到底。先让学生从七出发试两条路线，并比较第一步选择三和九的后续可能。九虽然较大，但从九能到达的位置与从三能到达的位置不同。要作决定，需要知道从各个位置走到底能取得的最大和。这里的三角形取自教材例十三之二，先保留原数字，不提前展示最优值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状态g的两个下标描述当前位置，值表示从这里走到底且包含当前格的最大和。请学生判断当前数字是否需要再加，预期回答需要，因为两个孩子保存的值都不包含当前格。下一步只有左下和右下两类，固定下一步后接上对应的最优后缀，再比较两类。底行已经到达终点，状态就是原数字；到达同一格的不同上游路线不会影响它下方的选择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出现底行，五个状态直接等于四、五、二、六、五。下一次点击展示倒数第二行，让学生先算中间的七加五，得到十二，再核对这一行七、十二、十、十。第三行得到二十、十三、十，第二行得到二十三、二十二，顶点得到三十。第一步比较的是三加二十与九加十三，所以应选三。每次揭示前留出计算时间，强调更新后的数已是整段后缀和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数组a被原地覆盖前存原数字，覆盖后存从当前格到底的最大和。倒序行循环保证下一行已经更新，本行还保留原数字，因而可以直接相加。让学生跟踪第二行左格：旧值三，两个来源二十和十三，所以变为二十三。求最大和必须使用max。程序保存整个三角形，时间和空间均为平方量级；只求数值可以滚动到线性空间，若还需恢复路径，就要另存决策或相关状态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保留原数字以后，从顶点开始比较两个孩子的最优后缀。二十三大于二十二，选择三；二十大于十三，选择八；再选七与五，得到七、三、八、七、五，总和三十。若两个孩子同样好，任取一个即可。另一种从顶向下的状态描述的是到达当前格的最大和，它读父格，答案在底行取最大，不能沿用后缀状态的答案位置。只有一格时直接返回它；即使推广到负数，题目要求到底，也不能擅自提前停止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状态与状态值分开：恰好凑十五是子问题条件，最少三张是它的答案。下标的作用是区分合法选择或目标不同的子问题。若限制只考虑前i种物品、容量不超过j，就需要同时记录两个条件。请学生解释增加物品下标的意义，预期回答是可用物品范围改变了。相同状态能够复用答案，还要求未记录的历史不会影响之后的合法选择和收益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求最优值时，固定当前选择后，需要论证余下部分可以换成最优解且不破坏合法性。最后付五时，前面同样凑十，张数越少越好，这就是替换论证。计数问题还要检查分类互斥、覆盖全部方案，并证明每类与小问题之间一一对应。把min改成加号不自动保证计数正确。重复子问题解释缓存为什么节省时间，不能代替状态充分性和转移正确性的证明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页的箭头改成结果传递方向，从较小状态指向较大状态，请先说明这个约定。接收型正在求十五，枚举十四、十等来源；发送型已经求好十，把它用于更新十一、十五等后继。两者都要求被读取的状态已经完整。图只画了部分面额，不代表其余合法转移可以省略。请学生用面额十一补充一个发送目标，回答二十一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次目标变成统计有序支付方案。先让学生写出面额一和二凑三的所有序列，再依次展示三个一、一后接二、二后接一。后两种用币数量相同，但顺序不同，因此算两种。状态f保存方案数，最终按十亿零七取模。这里先辨认“不同方案”的定义，再写加法转移，避免把上一题的最少张数含义带进来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仍按最后面额分类。删掉最后一张a，就得到一个凑出s减a的有序序列；把a补回末尾又能唯一恢复，因此是可逆对应。不同最后面额不相交，所以各类方案数相加。金额零有一个空序列，必须初始化为一，不可达的正金额才是零种。让学生计算面额一、二时，金额一有一种、金额二有两种，金额三由两种加一种得到三种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外层枚举金额，内层枚举最后面额，代码逐项累加较小金额的所有支付顺序。算金额三时，最后付一对应凑二的两种序列，最后付二对应凑一的一种序列。每次相加后取模，只有f零初始为一。金额递增保证依赖先完成，面额数乘目标金额给出时间复杂度，只有金额数组，所以空间是目标金额量级。请学生指出循环中真正代表分类选择的是coin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现在交换支付顺序不再产生新方案。面额一和二凑三，只剩三个一以及一个一加一个二，共两种。若仍用最后一张分类，一二和二一会分别贡献，造成重复。可以规定按固定币种顺序选择每种张数，这样每个组合只有一种构造过程。为了表示当前允许哪些币种，需要把“前几种”加入状态条件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f的第一个下标限制可用币种，第二个下标要求金额恰好为j，数组值是组合数。只用面额一凑三只有一种，加入面额二以后增加一种。没有币种且金额零有一个空选择，没有币种却要求正金额则为零。允许更多正面额币种时，凑零仍只能什么都不取。接下来按第i种是否至少取一张分类，而不是按付款先后分类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i种完全不用时，状态回到前i减一种、金额j。至少使用一张时，拿走一张当前币种，金额减去面额，但剩余部分仍然允许继续使用同种，所以读的是本层。拿走一张和补回一张互相还原，按各币种张数理解时不会重复。两类互斥相加即可；金额比当前面额小时，第二类不存在。请学生解释公式右边为什么一个是上一层，另一个是当前层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将币种层压缩后，更新前的f当前金额仍来自上一层，表示不用当前币种；正序扫描让较小金额已经变成本层，表示允许继续取。先处理一，零到三都只有一种；再处理二，金额二和三各增加一种，均变成二。请学生与有序方案的三作比较，变化来自状态定义和构造次序。两层循环时间为币种数乘目标金额，空间为金额量级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左侧金额在外层，每个小金额已经包含所有顺序，再按最后一张分类，所以得到一一一、一二、二一。右侧币种在外层，每层只允许固定范围的面额，逐种决定张数，因此只得到三个一和一个一加一个二。二者都正序扫描金额、都从空方案一开始，却统计不同对象。交换循环前必须重新检查状态含义、依赖层和重复计数，不能只看代码都在做加法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采药的时间是上限，每株只有一株，因此每株只能选或不选。给出七个时间单位和三株草药，先让学生列出合法组合。揭示答案时核对第一株加第三株耗时七、价值十；第一加第二价值八，第二加第三和三株全采都超时。这里不能因为某株价值高就重复取它。这种每件至多一次的约束称为零一背包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状态是前i株草药、耗时不超过j的最大价值，先把“不超过”说清楚。当前草药不采时，前面仍有j时间；采时先扣掉当前耗时，前面只能用j减当前耗时。两个来源都只允许前i减一株，因此当前草药不会再次使用。只有容量足够才存在采的分支。两类覆盖全部合法选择，固定采当前株后，前面部分价值越大越好，所以取最大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数组位置依次表示时间上限零到七。没有草药时都可以选空集，所以初值全零。第一株加入后，从容量二起价值均为三。加入第二株，容量五可以用前层容量二的三再加五，得到八。加入第三株时，容量七比较原来的八与前层容量二的三加七，得到十。请学生核对容量六仍是八；答案只要求不超过七，不要求把时间恰好花光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只用耗时一、价值一的一株草药说明更新方向。先让学生报正确答案一，再展示正序：容量一变成一，容量二又读到这个新值而变成二，等于取了同一株两次。倒序先更新容量二，此时容量一仍为上一层的零，所以只得到一；随后容量一也变成一。倒序保护的是较小容量的上一物品层，依据来自零一约束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读入一株，就把容量从总时间倒着枚举到该株耗时。旧best当前容量表示不选，旧的较小容量加当前价值表示选，二者取最大。由于本题是容量上限，所有容量都允许空选择，初始化为零。若改为恰好用完，则只有容量零可达，其余必须设为负无穷，否则会凭空产生方案。总时间为物品数乘时间上限，空间只要一个容量数组；耗时超过容量不能转移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纸币的金额、三角形的行号已经给出了依赖顺序。一般图的编号未必有这种性质，需要根据连边求拓扑顺序。无环图能够排成每条边都从前指向后的次序，前缀状态通常正序算，后缀状态则先算后继。若两个状态互相依赖，就不能把访问过误当成求完。请学生说明visited和完成标记的区别；在环上，必须重新分析状态或问题结构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挖地雷可以任选起点和终点，边只从小编号连向大编号，目标既要最大收获也要路线。图中自拟五个点，价值分别为十、八、四、七、六，边为一到二、一到三、二到四、三到四、四到五。先请学生试走一条合法路线，不允许跨过不存在的边。状态best从当前点开始且包含当前点，后继的最优后缀可以直接用于比较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个点允许停止，因此至少收获本点的值；若继续走，只能选实际后继。先算五为六，再算四为十三，然后三为十七、二为二十一。最后一号点比较经过二和经过三，十加二十一更大，得到三十一。固定后继后，后续替换成最优路线不影响合法性。后继编号严格更大，因此从大编号往小编号计算就能让依赖先完成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代码中的下标从零开始，与图中的一到五有一位偏移。next初值负一表示在该点停止，best初值为本点地雷数。只有存在边且候选值更优时，才同时更新best和next；这样保存的路线一定对应保存的最大值。请学生指出为什么不能只遍历更大编号就直接转移，预期回答是编号合法不代表真的存在道路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在所有起点状态中找最大，而不是直接假定一号点最优。本例best依次为三十一、二十一、十七、十三、六，选择一号后顺着next得到一、二、四、五，地雷和三十一。遇到next为负一就结束。没有边时应选价值最大的单点，这能检查起点处理是否正确。邻接矩阵实现扫描上三角，时间和空间都为顶点数的平方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滑雪只允许上下左右到严格更低的邻格，路线长度按格子数算，站在一格也算一。自拟地图上方六五四，下方一二三，可以沿蛇形从六一路走到一，共六格。坐标会向左回走，但高度一直降低，不可能回到已经经过的格子，所以状态依赖无环。相等高度不能走，行号或列号单独递增也不构成合法计算顺序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best包含起点，初值一保留停止选择；对每个严格更低邻格，把它的最长路线加一。非单格路线都有第一步，固定第一步后，更低路线不可能再回到当前高度，因此可以拼接最优后续。前例从高度一算起，长度依次为一到六。先检查坐标合法再读高度，避免越界；整图同高和只有一格的答案都是一，可以用于检查严格不等号和初值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all手动保存尚未完成的递归调用，nextDirection记住四个方向处理到哪里。遇到尚未求完的更低邻格，就先压入它，当前调用等待。四个方向全处理后，best才完整，设置done、弹出栈，并把当前长度加一用于更新父调用。若邻格早已完成，直接用缓存。显式栈执行的仍是教材的记忆化依赖，避免很长蛇形路线占满系统递归栈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另一种求值顺序是把格子按高度从低到高排序。处理某格时，所有合法的更低邻格都已经完成；同高格之间没有边，所以它们的相对顺序无关。排序后每格只检查四个图内邻格，转移与记忆化相同。记忆化每格和每条邻接关系只处理一次，时间线性；排序版本多出排序代价，为格子数乘其对数。两者都需要线性空间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大食物链表示不能再向两端延伸的链，本题统计所有源点到汇点的路径。先说明箭头从被吃者指向捕食者。源点没有前驱，汇点没有后继，因此一直接到五虽然很短，仍是合法答案。让学生指出若只统计最长路径会漏掉哪条链，预期回答是一到五。图中的三还连接四和五，后面将统计到达每个点的前缀路径数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ways表示从任意源点出发、到当前点结束的路径数，源点的单点前缀计为一种。非源点的每条路径都有唯一的最后一条边，删边后对应一条到前驱的路径，所以把前驱计数相加。自拟图中一、二各一种，到三是两种，到四是两种，到五还有一条直接边，因此是三种。最终只加汇点四和五，得到五；若把所有点相加，就把还能延伸的中间前缀也计入了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为了求前缀计数，原边从u到v时，在v的表里保存u作为前驱，同时单独记录原图出度。没有前驱的点初始一种，其余零。退出一个调用，表示全部前驱完成，再把它的计数加给等待中的父调用并取模。这里的调用方向沿前驱回溯，与食物流向相反；最终仍用原出度筛选汇点，不能误用反向邻接表的大小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原题要求对80112002取模。真实路径数若恰好是模数倍数，缓存值就会是零，因此不能靠ways非零判断是否求过。done专门表示所有前驱已经处理完，入栈时还不能置真。每点完成一次、每边检查一次，时间和空间都是点数加边数。拓扑写法可以从源点向后发送，但也必须等待全部前驱贡献到齐，才发送一个点的完整计数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大子段和要求连续且非空。给出两段前缀五、负一百，以及负一百、五，它们的历史最大值都是五。请学生分别在末尾接一，点击核对新答案：第一段仍是五，第二段变成六。第一段中的五和新的一之间有负一百，不能跳过它拼接。为了判断能否接上新元素，需要额外保存恰好在前一位置结束的最佳连续段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状态f固定右端点在i，而且包含当前元素。这样的段要么只有当前一项，要么由一个在前一位置结束的段接上当前项。接同一个数时，旧段和越大越好，所以只需前一个位置的最优值。两类取最大得到转移，但f仍不是前缀全局答案。最后应在所有结束位置中取最大。请学生说明为什么只看最后一个f会漏解，预期回答是最佳段可能早已结束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负二、三、负一、二、负四、一逐项演算。开始ending和answer都是负二；读三时重新开始得到三；读负一后ending降到二，answer仍为三。再读二，ending变四，answer更新为四；读负四得到零，再读一得到一，全局答案始终保留四。最优段是三、负一、二。每次点击前先让学生分别预测两个变量，检查是否混淆“当前结尾”与“迄今最大”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读第一项，用它同时初始化ending和answer，保证始终选择非空段。之后每项先更新结尾最优，再更新全局答案。负五、负二、负八的正确答案为负二；初始答案若设为零，就会把不存在的空段当成更好方案。只有一项时循环不执行，直接得到该元素。每项常数次运算，时间线性，额外空间常数；和值使用六十四位整数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这个理论例题要求把正整数拆成若干互不相同的正整数，只看加数集合，不看顺序。先让学生列出六的方案，再给出六、一加五、二加四、一加二加三，共四种。三加三违反不同性，五加一不能重复统计。若所有加数一起减一，总和下降多少取决于加数个数，因此状态除了总和还要记录个数。接下来按是否含一建立可逆对应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f表示恰好k个不同正整数凑出总和s的方案数。k个不同正整数的最小和是从一加到k，因此必须满足三角数不超过s。目标五万时，三百一十五个加数最少和四万九千七百七十，三百一十六个已经超过五万，所以个数只需枚举到平方根量级。零个加数凑零有一个空方案，凑正数则没有，这给出后续递推的起点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处理不含一的方案，所有数都至少二，各减一仍为正且互不相同。加数个数不变，总和减少k，对应同层更小总和。例子二和四变成一和三，两个数凑六对应两个数凑四。逆操作是全部加一，它必定得到不含一的方案。两向可以唯一还原，所以这一类计数等于f的本层、总和减k，而不是只凭观察猜出相等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含一时，先删除这个一，再把剩余的k减一个数各减一，总共减少的和是一加k减一，恰好为k。个数少一个，因此读取前一层。逆操作是现有数全部加一，再补入一；现有数都至少二，新增的一不会重复。含一和不含一互斥且覆盖全部方案，因此两项相加。公式一项读本层较小总和，另一项读前层，所以每层必须按总和正序计算。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revious和current分别保存前一个加数个数层与当前层，两数组长度都为目标数加一。初始只有previous零为一，每层先把current清零，避免上次交换留下旧值。正序枚举总和时，同层总和减个数的项已经求好，前层项则从previous读取。每层的目标总和方案数累加入答案，再交换数组。六的各层贡献一、二、一，总计四。教学程序把计数按十亿零七取模；层数平方根量级，总时间为目标数乘其平方根，空间线性。</a:t>
            </a: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学生选一道纸币或路径题，按页面六项口头说明。先分清最优化和计数，以及“不同方案”的定义；然后解释重复在哪里、历史是否影响未来。状态要交代条件和值，转移要证明来源合法且分类完整。边界区分零、不可达和未计算，最后才决定求值顺序、答案位置和数组压缩。若说不清其中一项，先用一个小例补全，再通过小规模枚举核对代码。</a:t>
            </a: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个敌人都要经历，失败也有收益，不能把不打敌人当成零一背包里的不选。先问获胜以后给前面敌人还剩多少药，答案是当前上限减need。点击显示两个候选，失败用旧的当前容量加lose，获胜用旧的剩余容量加win，取较大。药不足只允许失败，零耗药仍只处理当前敌人一次。教材的普通经验值与洛谷最后乘五的输出接口要区分，结果使用六十四位。</a:t>
            </a: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标记马自身以及八个控制点，再讨论卒如何到达当前格。最后一步只能来自左边或上边，因此合法格累加这两个来源，禁用格为零。起点安全才初始化一种空路径，若起点被控制就没有路线。第一行和第一列只使用实际存在的来源。标记控制点前检查边界，按行列递增计算，路径数使用long long。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剩余空间等于箱子容量减已用体积，因此最大化已用体积即可。让学生指出物品消耗和收益都等于它的体积。每件只有一件，容量倒序做零一背包，所有初值零表示可以不放物品。点击答案后提醒输出的是容量减最大已用体积，而不是背包数组值本身。</a:t>
            </a: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无限株改变了采完一株后的合法选择：还可以继续采同种。请学生判断应该读取哪一层的较小容量，预期回答是当前层。种类放外层，容量从该耗时开始正序更新，便能重复取当前种。初值零表示空选择，输出总时间上限处的最大价值，价值和使用六十四位。复杂度为种类数乘时间上限，空间为时间上限量级。</a:t>
            </a: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道菜至多一次，且要求恰好花完预算。先让学生回答同价不同菜是否可以合并，答案不能，它们是不同选择。空选择凑零只有一种，其他金额初始零种；逐道菜把金额倒序累加较小金额的方案数。最后只读取目标金额，不能把较小金额的计数也相加。</a:t>
            </a: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状态限制前i种花和总盆数j，当前种选择k盆后，前面还需j减k盆。枚举从零到该种上限与当前总数的较小值，读取上一花种层并求和。零种花凑零初始化一种，最后答案按一百万零七取模。花种顺序已规定，不需要乘排列数。二进制拆分常用于最优化，但直接用于计数可能使同一盆数对应多种分包选择，造成重复。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行的指定线段都必须走完，只保留完成后位于左右端点的两个最短距离。停在左端时，可以先到右端再横穿整段；从上一行任一端点转移，计算其到本行右端的水平距离、向下一步、再加线段长。右端状态对称。首行从一一位置直接初始化，不额外算向下；最后一行还需要走到终点。每行常数个转移，时间线性。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提醒附件不能脱离主件。一个主件带两个附件时，合法非空选择只有主件本身、带甲、带乙、两者都带四种，各组还可以不买。每个组合的费用为价格和，价值为价格乘重要度之和。按组更新背包时，同组最多一种组合，所有候选都应读取上一组。若采用一维原地数组，预算倒序放在组内组合循环外面，防止同组组合被重复选择。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同一科可以由左右脑分担，但不同科不能混在同一时间处理。因此先独立解决一科，把各题总时间分成两组，完成时间取较大组。总和为S，求不超过一半的最大可达和best，另一组为S减best，便是这一科最短时间。二、三、七的例子里，较小组最多五，故需要七。四科分别计算相加；把全部题一起背包会违反题意。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要求学生用一句话定义自己选的状态，并解释转移为何覆盖全部合法情况，再讨论数组如何填。第一问先停顿：凑零最少张数为零，因为空方案没有纸币；方案数为一，因为这个空方案本身合法。第二问让学生说出零一背包倒序保留上一物品层，以及全负数组的非空答案必须是最大元素。能回答这些问题，才说明循环与初值来自题目含义，而不是记住一个代码形状。</a:t>
            </a:r>
          </a:p>
        </p:txBody>
      </p:sp>
    </p:spTree>
  </p:cSld>
  <p:clrMapOvr>
    <a:masterClrMapping/>
  </p:clrMapOvr>
</p:notes>
</file>

<file path=ppt/slideLayouts/_rels/slideLayout12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2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章节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tab Layout"/>
          <p:cNvSpPr/>
          <p:nvPr/>
        </p:nvSpPr>
        <p:spPr>
          <a:xfrm>
            <a:off x="819150" y="714375"/>
            <a:ext cx="3429000" cy="514350"/>
          </a:xfrm>
          <a:prstGeom prst="roundRect">
            <a:avLst>
              <a:gd name="adj" fmla="val 25926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" name="chapter-label Placeholder"/>
          <p:cNvSpPr>
            <a:spLocks noGrp="1"/>
          </p:cNvSpPr>
          <p:nvPr>
            <p:ph type="subTitle" idx="1"/>
          </p:nvPr>
        </p:nvSpPr>
        <p:spPr>
          <a:xfrm>
            <a:off x="971550" y="809625"/>
            <a:ext cx="31242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cover-title Placeholder"/>
          <p:cNvSpPr>
            <a:spLocks noGrp="1"/>
          </p:cNvSpPr>
          <p:nvPr>
            <p:ph type="title"/>
          </p:nvPr>
        </p:nvSpPr>
        <p:spPr>
          <a:xfrm>
            <a:off x="990600" y="2228850"/>
            <a:ext cx="10210800" cy="152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l"/>
            <a:r>
              <a:rPr lang="zh-CN" sz="48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  <p:sp>
        <p:nvSpPr>
          <p:cNvPr id="5" name="cover-subtitle Placeholder"/>
          <p:cNvSpPr>
            <a:spLocks noGrp="1"/>
          </p:cNvSpPr>
          <p:nvPr>
            <p:ph type="body" idx="2"/>
          </p:nvPr>
        </p:nvSpPr>
        <p:spPr>
          <a:xfrm>
            <a:off x="1028700" y="4114800"/>
            <a:ext cx="10134600" cy="952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700"/>
            </a:lvl1pPr>
          </a:lstStyle>
          <a:p>
            <a:pPr algn="l" marL="0" indent="0">
              <a:lnSpc>
                <a:spcPts val="3900"/>
              </a:lnSpc>
              <a:buNone/>
            </a:pPr>
            <a:r>
              <a:rPr lang="zh-CN" sz="27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val="30892080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教学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tab Layout"/>
          <p:cNvSpPr/>
          <p:nvPr/>
        </p:nvSpPr>
        <p:spPr>
          <a:xfrm>
            <a:off x="819150" y="714375"/>
            <a:ext cx="3429000" cy="514350"/>
          </a:xfrm>
          <a:prstGeom prst="roundRect">
            <a:avLst>
              <a:gd name="adj" fmla="val 25926"/>
            </a:avLst>
          </a:prstGeom>
          <a:solidFill>
            <a:schemeClr val="accent2"/>
          </a:solidFill>
          <a:ln>
            <a:noFill/>
          </a:ln>
        </p:spPr>
      </p:sp>
      <p:sp>
        <p:nvSpPr>
          <p:cNvPr id="3" name="chapter-label Placeholder"/>
          <p:cNvSpPr>
            <a:spLocks noGrp="1"/>
          </p:cNvSpPr>
          <p:nvPr>
            <p:ph type="subTitle" idx="1"/>
          </p:nvPr>
        </p:nvSpPr>
        <p:spPr>
          <a:xfrm>
            <a:off x="971550" y="809625"/>
            <a:ext cx="3124200" cy="3619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00"/>
            </a:lvl1pPr>
          </a:lstStyle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en-US"/>
          </a:p>
        </p:txBody>
      </p:sp>
      <p:sp>
        <p:nvSpPr>
          <p:cNvPr id="4" name="page-title Placeholder"/>
          <p:cNvSpPr>
            <a:spLocks noGrp="1"/>
          </p:cNvSpPr>
          <p:nvPr>
            <p:ph type="title"/>
          </p:nvPr>
        </p:nvSpPr>
        <p:spPr>
          <a:xfrm>
            <a:off x="838200" y="1438275"/>
            <a:ext cx="10515600" cy="571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200"/>
            </a:lvl1pPr>
          </a:lstStyle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val="3583166816"/>
      </p:ext>
    </p:extLst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12" Type="http://schemas.openxmlformats.org/officeDocument/2006/relationships/theme" Target="../theme/theme1.xml"/>  <Relationship Id="rId13" Type="http://schemas.openxmlformats.org/officeDocument/2006/relationships/image" Target="../media/image_349b7aebbbcd46b1.jpg"/>
  <Relationship Id="rId14" Type="http://schemas.openxmlformats.org/officeDocument/2006/relationships/slideLayout" Target="../slideLayouts/slideLayout12.xml"/>
  <Relationship Id="rId15" Type="http://schemas.openxmlformats.org/officeDocument/2006/relationships/slideLayout" Target="../slideLayouts/slideLayout13.xml"/>
</Relationships>
</file>

<file path=ppt/slideMasters/slideMaster1.xml><?xml version="1.0" encoding="utf-8"?>
<p:sldMaster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 name="编程教学星空母版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pace-bg Master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white-stage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526"/>
            </a:avLst>
          </a:prstGeom>
          <a:solidFill>
            <a:schemeClr val="lt1"/>
          </a:solidFill>
          <a:ln>
            <a:noFill/>
          </a:ln>
        </p:spPr>
      </p:sp>
    </p:spTree>
    <p:extLst>
      <p:ext uri="{BB962C8B-B14F-4D97-AF65-F5344CB8AC3E}">
        <p14:creationId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4"/>
    <p:sldLayoutId id="2147483661" r:id="rId15"/>
  </p:sldLayoutIdLst>
  <p:txStyles>
    <p:titleStyle>
      <a:lvl1pPr algn="ctr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0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2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4.xml"/>
</Relationships>
</file>

<file path=ppt/slides/_rels/slide2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5.xml"/>
</Relationships>
</file>

<file path=ppt/slides/_rels/slide2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6.xml"/>
</Relationships>
</file>

<file path=ppt/slides/_rels/slide2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7.xml"/>
</Relationships>
</file>

<file path=ppt/slides/_rels/slide2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8.xml"/>
</Relationships>
</file>

<file path=ppt/slides/_rels/slide2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29.xml"/>
</Relationships>
</file>

<file path=ppt/slides/_rels/slide3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0.xml"/>
</Relationships>
</file>

<file path=ppt/slides/_rels/slide3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1.xml"/>
</Relationships>
</file>

<file path=ppt/slides/_rels/slide3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2.xml"/>
</Relationships>
</file>

<file path=ppt/slides/_rels/slide3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3.xml"/>
</Relationships>
</file>

<file path=ppt/slides/_rels/slide3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4.xml"/>
</Relationships>
</file>

<file path=ppt/slides/_rels/slide3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5.xml"/>
</Relationships>
</file>

<file path=ppt/slides/_rels/slide3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6.xml"/>
</Relationships>
</file>

<file path=ppt/slides/_rels/slide3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7.xml"/>
</Relationships>
</file>

<file path=ppt/slides/_rels/slide3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8.xml"/>
</Relationships>
</file>

<file path=ppt/slides/_rels/slide3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39.xml"/>
</Relationships>
</file>

<file path=ppt/slides/_rels/slide4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0.xml"/>
</Relationships>
</file>

<file path=ppt/slides/_rels/slide4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1.xml"/>
</Relationships>
</file>

<file path=ppt/slides/_rels/slide4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2.xml"/>
</Relationships>
</file>

<file path=ppt/slides/_rels/slide4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3.xml"/>
</Relationships>
</file>

<file path=ppt/slides/_rels/slide4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4.xml"/>
</Relationships>
</file>

<file path=ppt/slides/_rels/slide4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5.xml"/>
</Relationships>
</file>

<file path=ppt/slides/_rels/slide4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6.xml"/>
</Relationships>
</file>

<file path=ppt/slides/_rels/slide4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7.xml"/>
</Relationships>
</file>

<file path=ppt/slides/_rels/slide4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8.xml"/>
</Relationships>
</file>

<file path=ppt/slides/_rels/slide4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49.xml"/>
</Relationships>
</file>

<file path=ppt/slides/_rels/slide5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0.xml"/>
</Relationships>
</file>

<file path=ppt/slides/_rels/slide5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1.xml"/>
</Relationships>
</file>

<file path=ppt/slides/_rels/slide5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2.xml"/>
</Relationships>
</file>

<file path=ppt/slides/_rels/slide5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3.xml"/>
</Relationships>
</file>

<file path=ppt/slides/_rels/slide5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4.xml"/>
</Relationships>
</file>

<file path=ppt/slides/_rels/slide5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5.xml"/>
</Relationships>
</file>

<file path=ppt/slides/_rels/slide5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6.xml"/>
</Relationships>
</file>

<file path=ppt/slides/_rels/slide5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7.xml"/>
</Relationships>
</file>

<file path=ppt/slides/_rels/slide5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8.xml"/>
</Relationships>
</file>

<file path=ppt/slides/_rels/slide5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59.xml"/>
</Relationships>
</file>

<file path=ppt/slides/_rels/slide6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0.xml"/>
</Relationships>
</file>

<file path=ppt/slides/_rels/slide6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1.xml"/>
</Relationships>
</file>

<file path=ppt/slides/_rels/slide6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2.xml"/>
</Relationships>
</file>

<file path=ppt/slides/_rels/slide6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13.xml"/>
  <Relationship Id="rId2" Type="http://schemas.openxmlformats.org/officeDocument/2006/relationships/image" Target="../media/image_349b7aebbbcd46b1.jpg"/>
  <Relationship Id="rId3" Type="http://schemas.openxmlformats.org/officeDocument/2006/relationships/notesSlide" Target="../notesSlides/notesSlide63.xml"/>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940458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</a:t>
            </a:r>
          </a:p>
        </p:txBody>
      </p:sp>
      <p:sp>
        <p:nvSpPr>
          <p:cNvPr id="6" name="cover-title Placeholder Carrier"/>
          <p:cNvSpPr txBox="1"/>
          <p:nvPr>
            <p:ph type="title"/>
          </p:nvPr>
        </p:nvSpPr>
        <p:spPr>
          <a:xfrm>
            <a:off x="971550" y="2329815"/>
            <a:ext cx="4561332" cy="933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48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动态规划的引入</a:t>
            </a:r>
          </a:p>
        </p:txBody>
      </p:sp>
      <p:sp>
        <p:nvSpPr>
          <p:cNvPr id="7" name="cover-subtitle Placeholder Carrier"/>
          <p:cNvSpPr txBox="1"/>
          <p:nvPr>
            <p:ph type="body" idx="2"/>
          </p:nvPr>
        </p:nvSpPr>
        <p:spPr>
          <a:xfrm>
            <a:off x="1014984" y="4137660"/>
            <a:ext cx="7228332" cy="10233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 marL="0" indent="0">
              <a:lnSpc>
                <a:spcPts val="3900"/>
              </a:lnSpc>
              <a:buNone/>
            </a:pPr>
            <a:r>
              <a:rPr lang="zh-CN" sz="27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同一个问题，为什么要反复计算？</a:t>
            </a:r>
            <a:br/>
            <a:r>
              <a:rPr lang="zh-CN" sz="27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从纸币、路径到背包，为每个子问题保存答案。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17525" y="5563262"/>
            <a:ext cx="10145775" cy="430227"/>
            <a:chOff x="1017525" y="5563262"/>
            <a:chExt cx="10145775" cy="430227"/>
          </a:xfrm>
        </p:grpSpPr>
        <p:sp>
          <p:nvSpPr>
            <p:cNvPr id="8" name="body-opening-question"/>
            <p:cNvSpPr txBox="1"/>
            <p:nvPr/>
          </p:nvSpPr>
          <p:spPr>
            <a:xfrm>
              <a:off x="1017525" y="5563262"/>
              <a:ext cx="10145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先说明保存了什么，再判断旧答案能否直接使用。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731206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例1：先拿最大的纸币，一定最省吗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55625" y="2286662"/>
            <a:ext cx="10221975" cy="839802"/>
            <a:chOff x="1055625" y="2286662"/>
            <a:chExt cx="10221975" cy="839802"/>
          </a:xfrm>
        </p:grpSpPr>
        <p:sp>
          <p:nvSpPr>
            <p:cNvPr id="7" name="body-coin-task"/>
            <p:cNvSpPr txBox="1"/>
            <p:nvPr/>
          </p:nvSpPr>
          <p:spPr>
            <a:xfrm>
              <a:off x="1055625" y="2286662"/>
              <a:ext cx="10221975" cy="839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J1301 / P2842：每种面额都有无限张，恰好支付W，求最少张数。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例如：面额为1、5、11，要支付15。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74675" y="3429662"/>
            <a:ext cx="10145775" cy="858852"/>
            <a:chOff x="1074675" y="3429662"/>
            <a:chExt cx="10145775" cy="858852"/>
          </a:xfrm>
        </p:grpSpPr>
        <p:sp>
          <p:nvSpPr>
            <p:cNvPr id="9" name="body-greedy-choice"/>
            <p:cNvSpPr txBox="1"/>
            <p:nvPr/>
          </p:nvSpPr>
          <p:spPr>
            <a:xfrm>
              <a:off x="1074675" y="3429662"/>
              <a:ext cx="10145775" cy="8588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每次先取最大的可用面额：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11 + 1 + 1 + 1 + 1 = 15，共5张。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74675" y="4458362"/>
            <a:ext cx="10145775" cy="858852"/>
            <a:chOff x="1074675" y="4458362"/>
            <a:chExt cx="10145775" cy="858852"/>
          </a:xfrm>
        </p:grpSpPr>
        <p:sp>
          <p:nvSpPr>
            <p:cNvPr id="11" name="body-better-choice"/>
            <p:cNvSpPr txBox="1"/>
            <p:nvPr/>
          </p:nvSpPr>
          <p:spPr>
            <a:xfrm>
              <a:off x="1074675" y="4458362"/>
              <a:ext cx="10145775" cy="8588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换一种选择：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5 + 5 + 5 = 15，只用3张。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74675" y="5648987"/>
            <a:ext cx="10145775" cy="430227"/>
            <a:chOff x="1074675" y="5648987"/>
            <a:chExt cx="10145775" cy="430227"/>
          </a:xfrm>
        </p:grpSpPr>
        <p:sp>
          <p:nvSpPr>
            <p:cNvPr id="13" name="body-why-enumerate"/>
            <p:cNvSpPr txBox="1"/>
            <p:nvPr/>
          </p:nvSpPr>
          <p:spPr>
            <a:xfrm>
              <a:off x="1074675" y="5648987"/>
              <a:ext cx="101457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当前面额最大，不保证总张数最少。需要比较不同选择的后果。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49427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完整搜索里，同一余额出现了两次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55625" y="2277137"/>
            <a:ext cx="10241025" cy="430227"/>
            <a:chOff x="1055625" y="2277137"/>
            <a:chExt cx="10241025" cy="430227"/>
          </a:xfrm>
        </p:grpSpPr>
        <p:sp>
          <p:nvSpPr>
            <p:cNvPr id="7" name="body-search-rule"/>
            <p:cNvSpPr txBox="1"/>
            <p:nvPr/>
          </p:nvSpPr>
          <p:spPr>
            <a:xfrm>
              <a:off x="1055625" y="2277137"/>
              <a:ext cx="1024102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按最后一张面额分类。箭头表示“当前答案需要先求谁”。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2543175" y="2800350"/>
            <a:ext cx="7105650" cy="1526264"/>
            <a:chOff x="2543175" y="2800350"/>
            <a:chExt cx="7105650" cy="1526264"/>
          </a:xfrm>
        </p:grpSpPr>
        <p:sp>
          <p:nvSpPr>
            <p:cNvPr id="9" name="Line 9"/>
            <p:cNvSpPr/>
            <p:nvPr/>
          </p:nvSpPr>
          <p:spPr>
            <a:xfrm flipH="1">
              <a:off x="3114675" y="3181350"/>
              <a:ext cx="2686050" cy="72390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0" name="Line 10"/>
            <p:cNvSpPr/>
            <p:nvPr/>
          </p:nvSpPr>
          <p:spPr>
            <a:xfrm>
              <a:off x="6096000" y="3362325"/>
              <a:ext cx="1" cy="43815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1" name="Line 11"/>
            <p:cNvSpPr/>
            <p:nvPr/>
          </p:nvSpPr>
          <p:spPr>
            <a:xfrm>
              <a:off x="6391275" y="3181350"/>
              <a:ext cx="2686050" cy="72390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2" name="Ellipse 12"/>
            <p:cNvSpPr/>
            <p:nvPr/>
          </p:nvSpPr>
          <p:spPr>
            <a:xfrm>
              <a:off x="5810250" y="2800350"/>
              <a:ext cx="571500" cy="5715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3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2543175" y="3752850"/>
              <a:ext cx="571500" cy="5715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3"/>
              </a:solidFill>
            </a:ln>
          </p:spPr>
        </p:sp>
        <p:sp>
          <p:nvSpPr>
            <p:cNvPr id="14" name="Ellipse 14"/>
            <p:cNvSpPr/>
            <p:nvPr/>
          </p:nvSpPr>
          <p:spPr>
            <a:xfrm>
              <a:off x="5810250" y="3752850"/>
              <a:ext cx="571500" cy="5715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3"/>
              </a:solidFill>
            </a:ln>
          </p:spPr>
        </p:sp>
        <p:sp>
          <p:nvSpPr>
            <p:cNvPr id="15" name="Ellipse 15"/>
            <p:cNvSpPr/>
            <p:nvPr/>
          </p:nvSpPr>
          <p:spPr>
            <a:xfrm>
              <a:off x="9077325" y="3752850"/>
              <a:ext cx="571500" cy="5715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3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5921935" y="2943887"/>
              <a:ext cx="34813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15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654860" y="3896387"/>
              <a:ext cx="34813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14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921935" y="3896387"/>
              <a:ext cx="34813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270455" y="3896387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846450" y="3258212"/>
              <a:ext cx="481404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减1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322950" y="3439187"/>
              <a:ext cx="481404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减5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675500" y="3258212"/>
              <a:ext cx="644294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减11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2543175" y="4381500"/>
            <a:ext cx="6140194" cy="1059539"/>
            <a:chOff x="2543175" y="4381500"/>
            <a:chExt cx="6140194" cy="1059539"/>
          </a:xfrm>
        </p:grpSpPr>
        <p:sp>
          <p:nvSpPr>
            <p:cNvPr id="24" name="Line 24"/>
            <p:cNvSpPr/>
            <p:nvPr/>
          </p:nvSpPr>
          <p:spPr>
            <a:xfrm>
              <a:off x="2828925" y="4381500"/>
              <a:ext cx="1" cy="47625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25" name="Line 25"/>
            <p:cNvSpPr/>
            <p:nvPr/>
          </p:nvSpPr>
          <p:spPr>
            <a:xfrm>
              <a:off x="6096000" y="4381500"/>
              <a:ext cx="1" cy="47625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26" name="Ellipse 26"/>
            <p:cNvSpPr/>
            <p:nvPr/>
          </p:nvSpPr>
          <p:spPr>
            <a:xfrm>
              <a:off x="2543175" y="4867275"/>
              <a:ext cx="571500" cy="5715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2"/>
              </a:solidFill>
            </a:ln>
          </p:spPr>
        </p:sp>
        <p:sp>
          <p:nvSpPr>
            <p:cNvPr id="27" name="Ellipse 27"/>
            <p:cNvSpPr/>
            <p:nvPr/>
          </p:nvSpPr>
          <p:spPr>
            <a:xfrm>
              <a:off x="5810250" y="4867275"/>
              <a:ext cx="571500" cy="57150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2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2736305" y="501081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003380" y="501081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3055875" y="4429787"/>
              <a:ext cx="481404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减5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6322950" y="4429787"/>
              <a:ext cx="481404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减1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7180200" y="4991762"/>
              <a:ext cx="1503169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同一子问题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65150" y="5725187"/>
            <a:ext cx="10221975" cy="430227"/>
            <a:chOff x="1065150" y="5725187"/>
            <a:chExt cx="10221975" cy="430227"/>
          </a:xfrm>
        </p:grpSpPr>
        <p:sp>
          <p:nvSpPr>
            <p:cNvPr id="34" name="body-cache-question"/>
            <p:cNvSpPr txBox="1"/>
            <p:nvPr/>
          </p:nvSpPr>
          <p:spPr>
            <a:xfrm>
              <a:off x="1065150" y="5725187"/>
              <a:ext cx="1022197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完整枚举能覆盖全部方案，但求出“凑9最少几张”后，能否保存？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相同余额，未来还有什么不同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55625" y="2362862"/>
            <a:ext cx="10231500" cy="849327"/>
            <a:chOff x="1055625" y="2362862"/>
            <a:chExt cx="10231500" cy="849327"/>
          </a:xfrm>
        </p:grpSpPr>
        <p:sp>
          <p:nvSpPr>
            <p:cNvPr id="7" name="body-state-sufficiency"/>
            <p:cNvSpPr txBox="1"/>
            <p:nvPr/>
          </p:nvSpPr>
          <p:spPr>
            <a:xfrm>
              <a:off x="1055625" y="2362862"/>
              <a:ext cx="10231500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两条搜索分支都还要凑9，面额相同，每种纸币仍有无限张。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此前怎样支付，不会改变接下来能选择的纸币。</a:t>
              </a:r>
            </a:p>
          </p:txBody>
        </p:sp>
      </p:grpSp>
      <p:sp>
        <p:nvSpPr>
          <p:cNvPr id="11" name="textbox-coin-state"/>
          <p:cNvSpPr/>
          <p:nvPr/>
        </p:nvSpPr>
        <p:spPr>
          <a:xfrm>
            <a:off x="1047750" y="3400425"/>
            <a:ext cx="10239375" cy="1123950"/>
          </a:xfrm>
          <a:prstGeom prst="roundRect">
            <a:avLst>
              <a:gd name="adj" fmla="val 11864"/>
            </a:avLst>
          </a:prstGeom>
          <a:solidFill>
            <a:schemeClr val="lt2"/>
          </a:solidFill>
          <a:ln>
            <a:noFill/>
          </a:ln>
        </p:spPr>
        <p:txBody>
          <a:bodyPr wrap="square" lIns="159319" tIns="152106" rIns="159319" bIns="-39056" anchor="t" anchorCtr="0">
            <a:noAutofit/>
          </a:bodyPr>
          <a:lstStyle/>
          <a:p>
            <a:pPr algn="l">
              <a:lnSpc>
                <a:spcPts val="3450"/>
              </a:lnSpc>
            </a:pPr>
            <a:r>
              <a:rPr lang="zh-CN" sz="2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f[s]：</a:t>
            </a:r>
            <a:r>
              <a:rPr lang="zh-CN" sz="2200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恰好支付s</a:t>
            </a:r>
            <a:r>
              <a:rPr lang="zh-CN" sz="2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，最少需要多少张纸币。</a:t>
            </a:r>
            <a:br/>
            <a:r>
              <a:rPr lang="zh-CN" sz="2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s描述要解决的金额，f[s]保存这个问题的答案。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065150" y="4944137"/>
            <a:ext cx="10221975" cy="1249377"/>
            <a:chOff x="1065150" y="4944137"/>
            <a:chExt cx="10221975" cy="1249377"/>
          </a:xfrm>
        </p:grpSpPr>
        <p:sp>
          <p:nvSpPr>
            <p:cNvPr id="12" name="body-state-boundaries"/>
            <p:cNvSpPr txBox="1"/>
            <p:nvPr/>
          </p:nvSpPr>
          <p:spPr>
            <a:xfrm>
              <a:off x="1065150" y="4944137"/>
              <a:ext cx="10221975" cy="1249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f[0]=0：不付钱，不需要纸币。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凑不出的金额记为INF；它仍然是已经求出的答案。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“尚未计算”要另设标记，不能与0张或不可达混淆。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735584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固定最后一张，比较剩余金额的最优解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150" y="2286662"/>
            <a:ext cx="10221975" cy="839802"/>
            <a:chOff x="1065150" y="2286662"/>
            <a:chExt cx="10221975" cy="839802"/>
          </a:xfrm>
        </p:grpSpPr>
        <p:sp>
          <p:nvSpPr>
            <p:cNvPr id="7" name="body-last-coin"/>
            <p:cNvSpPr txBox="1"/>
            <p:nvPr/>
          </p:nvSpPr>
          <p:spPr>
            <a:xfrm>
              <a:off x="1065150" y="2286662"/>
              <a:ext cx="10221975" cy="839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最后一张面额为a，前面的纸币就必须恰好凑出s−a。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只考虑a≤s，且s−a能凑出的情况；加上这张后，张数增加1。</a:t>
              </a:r>
            </a:p>
          </p:txBody>
        </p:sp>
      </p:grpSp>
      <mc:AlternateContent>
        <mc:Choice Requires="a14">
          <p:sp>
            <p:nvSpPr>
              <p:cNvPr id="9" name="coin-min-formula"/>
              <p:cNvSpPr txBox="1">
                <a:spLocks noGrp="1"/>
              </p:cNvSpPr>
              <p:nvPr/>
            </p:nvSpPr>
            <p:spPr>
              <a:xfrm>
                <a:off x="1085850" y="3267075"/>
                <a:ext cx="10172700" cy="8858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f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s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unc>
                        <m:funcPr/>
                        <m:fName>
                          <m:limLow>
                            <m:limLowPr/>
                            <m: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a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≤</m:t>
                              </m:r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s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,</m:t>
                              </m:r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 xml:space="preserve"> 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f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s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−</m:t>
                                  </m:r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a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&lt;∞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f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s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−</m:t>
                                  </m:r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a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+</m:t>
                              </m:r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1</m:t>
                              </m:r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1065150" y="4448837"/>
            <a:ext cx="10221975" cy="839802"/>
            <a:chOff x="1065150" y="4448837"/>
            <a:chExt cx="10221975" cy="839802"/>
          </a:xfrm>
        </p:grpSpPr>
        <p:sp>
          <p:nvSpPr>
            <p:cNvPr id="10" name="body-replacement-proof"/>
            <p:cNvSpPr txBox="1"/>
            <p:nvPr/>
          </p:nvSpPr>
          <p:spPr>
            <a:xfrm>
              <a:off x="1065150" y="4448837"/>
              <a:ext cx="10221975" cy="839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每个合法方案都有最后一张，所以枚举面额不会漏掉方案。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若剩余部分不是最少张数，就换成更省的付法，总张数也会减少。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65150" y="5629937"/>
            <a:ext cx="10221975" cy="437488"/>
            <a:chOff x="1065150" y="5629937"/>
            <a:chExt cx="10221975" cy="437488"/>
          </a:xfrm>
        </p:grpSpPr>
        <p:sp>
          <p:nvSpPr>
            <p:cNvPr id="12" name="body-minimum-conclusion"/>
            <p:cNvSpPr txBox="1"/>
            <p:nvPr/>
          </p:nvSpPr>
          <p:spPr>
            <a:xfrm>
              <a:off x="1065150" y="5629937"/>
              <a:ext cx="10221975" cy="4374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因此：每一类只需保留剩余金额的最优值，再在各类之间取最小。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92505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记忆化：求过的余额，直接返回答案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55625" y="2248562"/>
            <a:ext cx="10221975" cy="801702"/>
            <a:chOff x="1055625" y="2248562"/>
            <a:chExt cx="10221975" cy="801702"/>
          </a:xfrm>
        </p:grpSpPr>
        <p:sp>
          <p:nvSpPr>
            <p:cNvPr id="7" name="body-memo-context"/>
            <p:cNvSpPr txBox="1"/>
            <p:nvPr/>
          </p:nvSpPr>
          <p:spPr>
            <a:xfrm>
              <a:off x="1055625" y="2248562"/>
              <a:ext cx="10221975" cy="8017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coins存面额；memo存答案，computed标记是否已经求完。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调用前：memo[0]=0，computed[0]=true，其余尚未计算。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57149" y="3138197"/>
            <a:ext cx="5726046" cy="2428953"/>
            <a:chOff x="1057149" y="3138197"/>
            <a:chExt cx="5726046" cy="2428953"/>
          </a:xfrm>
        </p:grpSpPr>
        <p:sp>
          <p:nvSpPr>
            <p:cNvPr id="9" name="TextBox 9"/>
            <p:cNvSpPr txBox="1"/>
            <p:nvPr/>
          </p:nvSpPr>
          <p:spPr>
            <a:xfrm>
              <a:off x="1057149" y="3138197"/>
              <a:ext cx="5726046" cy="24289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025"/>
                </a:lnSpc>
              </a:pPr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int solve(int s){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   if(computed[s])return memo[s];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   int best=INF;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   for(int a:coins)if(a&lt;=s){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       int rest=solve(s-a);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       if(rest!=INF)best=min(best,rest+1);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   }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   computed[s]=true; return memo[s]=best;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65150" y="5715662"/>
            <a:ext cx="10212450" cy="430227"/>
            <a:chOff x="1065150" y="5715662"/>
            <a:chExt cx="10212450" cy="430227"/>
          </a:xfrm>
        </p:grpSpPr>
        <p:sp>
          <p:nvSpPr>
            <p:cNvPr id="11" name="body-memo-boundary"/>
            <p:cNvSpPr txBox="1"/>
            <p:nvPr/>
          </p:nvSpPr>
          <p:spPr>
            <a:xfrm>
              <a:off x="1065150" y="5715662"/>
              <a:ext cx="1021245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INF也要缓存；再次遇到同一余额，就不用重新展开所有分支。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53735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凑15时，读出三个较小问题的答案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55625" y="2296187"/>
            <a:ext cx="10221975" cy="849327"/>
            <a:chOff x="1055625" y="2296187"/>
            <a:chExt cx="10221975" cy="849327"/>
          </a:xfrm>
        </p:grpSpPr>
        <p:sp>
          <p:nvSpPr>
            <p:cNvPr id="7" name="body-known-coin-results"/>
            <p:cNvSpPr txBox="1"/>
            <p:nvPr/>
          </p:nvSpPr>
          <p:spPr>
            <a:xfrm>
              <a:off x="1055625" y="2296187"/>
              <a:ext cx="10221975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沿用面额1、5、11。已经求得：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f[4]=4，f[5]=1，f[10]=2，f[11]=1，f[14]=4。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65150" y="3372512"/>
            <a:ext cx="10212450" cy="430227"/>
            <a:chOff x="1065150" y="3372512"/>
            <a:chExt cx="10212450" cy="430227"/>
          </a:xfrm>
        </p:grpSpPr>
        <p:sp>
          <p:nvSpPr>
            <p:cNvPr id="9" name="body-last-one"/>
            <p:cNvSpPr txBox="1"/>
            <p:nvPr/>
          </p:nvSpPr>
          <p:spPr>
            <a:xfrm>
              <a:off x="1065150" y="3372512"/>
              <a:ext cx="1021245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最后付1：前面凑14，候选张数 f[14]+1 = 5。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65150" y="4058312"/>
            <a:ext cx="10212450" cy="430227"/>
            <a:chOff x="1065150" y="4058312"/>
            <a:chExt cx="10212450" cy="430227"/>
          </a:xfrm>
        </p:grpSpPr>
        <p:sp>
          <p:nvSpPr>
            <p:cNvPr id="11" name="body-last-five"/>
            <p:cNvSpPr txBox="1"/>
            <p:nvPr/>
          </p:nvSpPr>
          <p:spPr>
            <a:xfrm>
              <a:off x="1065150" y="4058312"/>
              <a:ext cx="1021245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最后付5：前面凑10，候选张数 f[10]+1 = 3。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65150" y="4744112"/>
            <a:ext cx="10212450" cy="430227"/>
            <a:chOff x="1065150" y="4744112"/>
            <a:chExt cx="10212450" cy="430227"/>
          </a:xfrm>
        </p:grpSpPr>
        <p:sp>
          <p:nvSpPr>
            <p:cNvPr id="13" name="body-last-eleven"/>
            <p:cNvSpPr txBox="1"/>
            <p:nvPr/>
          </p:nvSpPr>
          <p:spPr>
            <a:xfrm>
              <a:off x="1065150" y="4744112"/>
              <a:ext cx="1021245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最后付11：前面凑4，候选张数 f[4]+1 = 5。</a:t>
              </a:r>
            </a:p>
          </p:txBody>
        </p:sp>
      </p:grpSp>
      <p:sp>
        <p:nvSpPr>
          <p:cNvPr id="17" name="textbox-fifteen-answer"/>
          <p:cNvSpPr/>
          <p:nvPr/>
        </p:nvSpPr>
        <p:spPr>
          <a:xfrm>
            <a:off x="1047750" y="5391150"/>
            <a:ext cx="10239375" cy="666750"/>
          </a:xfrm>
          <a:prstGeom prst="roundRect">
            <a:avLst>
              <a:gd name="adj" fmla="val 20000"/>
            </a:avLst>
          </a:prstGeom>
          <a:solidFill>
            <a:schemeClr val="lt2"/>
          </a:solidFill>
          <a:ln>
            <a:noFill/>
          </a:ln>
        </p:spPr>
        <p:txBody>
          <a:bodyPr wrap="square" lIns="159318" tIns="133055" rIns="159318" bIns="-39057" anchor="t" anchorCtr="0">
            <a:noAutofit/>
          </a:bodyPr>
          <a:lstStyle/>
          <a:p>
            <a:pPr algn="l"/>
            <a:r>
              <a:rPr lang="zh-CN" sz="2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取最小得到3张；凑10的两张5，再加最后一张5。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49427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金额从小到大，所需答案已经算完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150" y="2267612"/>
            <a:ext cx="10212450" cy="839802"/>
            <a:chOff x="1065150" y="2267612"/>
            <a:chExt cx="10212450" cy="839802"/>
          </a:xfrm>
        </p:grpSpPr>
        <p:sp>
          <p:nvSpPr>
            <p:cNvPr id="7" name="body-coin-loop-reason"/>
            <p:cNvSpPr txBox="1"/>
            <p:nvPr/>
          </p:nvSpPr>
          <p:spPr>
            <a:xfrm>
              <a:off x="1065150" y="2267612"/>
              <a:ext cx="10212450" cy="839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面额是正整数，所以amount−coin严格小于amount。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依次求0、1、2、…、W，就不用递归等待较小问题。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66674" y="3281072"/>
            <a:ext cx="7185911" cy="1800303"/>
            <a:chOff x="1066674" y="3281072"/>
            <a:chExt cx="7185911" cy="1800303"/>
          </a:xfrm>
        </p:grpSpPr>
        <p:sp>
          <p:nvSpPr>
            <p:cNvPr id="9" name="TextBox 9"/>
            <p:cNvSpPr txBox="1"/>
            <p:nvPr/>
          </p:nvSpPr>
          <p:spPr>
            <a:xfrm>
              <a:off x="1066674" y="3281072"/>
              <a:ext cx="7185911" cy="18003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int impossible=1000000000;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vector&lt;int&gt; f(W+1,impossible); f[0]=0;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for(int amount=1;amount&lt;=W;++amount)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   for(int coin:coins)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       if(amount&gt;=coin&amp;&amp;f[amount-coin]!=impossible)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           f[amount]=min(f[amount],f[amount-coin]+1);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65150" y="5306087"/>
            <a:ext cx="10212450" cy="856588"/>
            <a:chOff x="1065150" y="5306087"/>
            <a:chExt cx="10212450" cy="856588"/>
          </a:xfrm>
        </p:grpSpPr>
        <p:sp>
          <p:nvSpPr>
            <p:cNvPr id="11" name="body-coin-cost-boundary"/>
            <p:cNvSpPr txBox="1"/>
            <p:nvPr/>
          </p:nvSpPr>
          <p:spPr>
            <a:xfrm>
              <a:off x="1065150" y="5306087"/>
              <a:ext cx="10212450" cy="8565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n种面额、W种正金额：时间O(nW)，数组空间O(W)。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原题保证可达；例如只用2、4凑3时，状态应保持不可达。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49427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把重复搜索合并成一张状态依赖图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55625" y="2296187"/>
            <a:ext cx="10231500" cy="830277"/>
            <a:chOff x="1055625" y="2296187"/>
            <a:chExt cx="10231500" cy="830277"/>
          </a:xfrm>
        </p:grpSpPr>
        <p:sp>
          <p:nvSpPr>
            <p:cNvPr id="7" name="body-dag-state-model"/>
            <p:cNvSpPr txBox="1"/>
            <p:nvPr/>
          </p:nvSpPr>
          <p:spPr>
            <a:xfrm>
              <a:off x="1055625" y="2296187"/>
              <a:ext cx="10231500" cy="8302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一个金额对应一个顶点；箭头从当前状态指向求值所需的状态。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面额为正，沿箭头金额严格变小，因此不会出现环。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057275" y="3257550"/>
            <a:ext cx="4762500" cy="2135864"/>
            <a:chOff x="1057275" y="3257550"/>
            <a:chExt cx="4762500" cy="2135864"/>
          </a:xfrm>
        </p:grpSpPr>
        <p:sp>
          <p:nvSpPr>
            <p:cNvPr id="9" name="Line 9"/>
            <p:cNvSpPr/>
            <p:nvPr/>
          </p:nvSpPr>
          <p:spPr>
            <a:xfrm flipV="1">
              <a:off x="1609725" y="3609975"/>
              <a:ext cx="1524000" cy="40005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0" name="Line 10"/>
            <p:cNvSpPr/>
            <p:nvPr/>
          </p:nvSpPr>
          <p:spPr>
            <a:xfrm>
              <a:off x="1609725" y="4191000"/>
              <a:ext cx="1524000" cy="428625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1" name="Line 11"/>
            <p:cNvSpPr/>
            <p:nvPr/>
          </p:nvSpPr>
          <p:spPr>
            <a:xfrm>
              <a:off x="3705225" y="3600450"/>
              <a:ext cx="1543050" cy="40005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2" name="Line 12"/>
            <p:cNvSpPr/>
            <p:nvPr/>
          </p:nvSpPr>
          <p:spPr>
            <a:xfrm flipV="1">
              <a:off x="3705225" y="4200525"/>
              <a:ext cx="1543050" cy="428625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3" name="Ellipse 13"/>
            <p:cNvSpPr/>
            <p:nvPr/>
          </p:nvSpPr>
          <p:spPr>
            <a:xfrm>
              <a:off x="1057275" y="3819525"/>
              <a:ext cx="552450" cy="55245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3"/>
              </a:solidFill>
            </a:ln>
          </p:spPr>
        </p:sp>
        <p:sp>
          <p:nvSpPr>
            <p:cNvPr id="14" name="Ellipse 14"/>
            <p:cNvSpPr/>
            <p:nvPr/>
          </p:nvSpPr>
          <p:spPr>
            <a:xfrm>
              <a:off x="3152775" y="3257550"/>
              <a:ext cx="552450" cy="55245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3"/>
              </a:solidFill>
            </a:ln>
          </p:spPr>
        </p:sp>
        <p:sp>
          <p:nvSpPr>
            <p:cNvPr id="15" name="Ellipse 15"/>
            <p:cNvSpPr/>
            <p:nvPr/>
          </p:nvSpPr>
          <p:spPr>
            <a:xfrm>
              <a:off x="3152775" y="4429125"/>
              <a:ext cx="552450" cy="55245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3"/>
              </a:solidFill>
            </a:ln>
          </p:spPr>
        </p:sp>
        <p:sp>
          <p:nvSpPr>
            <p:cNvPr id="16" name="Ellipse 16"/>
            <p:cNvSpPr/>
            <p:nvPr/>
          </p:nvSpPr>
          <p:spPr>
            <a:xfrm>
              <a:off x="5267325" y="3819525"/>
              <a:ext cx="552450" cy="552450"/>
            </a:xfrm>
            <a:prstGeom prst="ellipse">
              <a:avLst/>
            </a:prstGeom>
            <a:solidFill>
              <a:schemeClr val="lt2"/>
            </a:solidFill>
            <a:ln w="28575">
              <a:solidFill>
                <a:schemeClr val="accent2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1159435" y="3953537"/>
              <a:ext cx="34813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15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254935" y="3391562"/>
              <a:ext cx="34813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14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254935" y="4563137"/>
              <a:ext cx="34813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5450930" y="3953537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065150" y="4963187"/>
              <a:ext cx="462770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只画部分依赖；金额9只保存一份。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6551550" y="3343937"/>
            <a:ext cx="4726050" cy="1913863"/>
            <a:chOff x="6551550" y="3343937"/>
            <a:chExt cx="4726050" cy="1913863"/>
          </a:xfrm>
        </p:grpSpPr>
        <p:sp>
          <p:nvSpPr>
            <p:cNvPr id="23" name="body-two-evaluation-orders"/>
            <p:cNvSpPr txBox="1"/>
            <p:nvPr/>
          </p:nvSpPr>
          <p:spPr>
            <a:xfrm>
              <a:off x="6551550" y="3343937"/>
              <a:ext cx="4726050" cy="19138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记忆化：需要谁，先递归求谁，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完成以后再返回当前状态。</a:t>
              </a:r>
            </a:p>
            <a:p>
              <a:pPr algn="l">
                <a:lnSpc>
                  <a:spcPts val="3225"/>
                </a:lnSpc>
                <a:spcBef>
                  <a:spcPts val="1425"/>
                </a:spcBef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递推：事先排好计算顺序，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让每次读取的状态都已完成。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065150" y="5639462"/>
            <a:ext cx="10212450" cy="504163"/>
            <a:chOff x="1065150" y="5639462"/>
            <a:chExt cx="10212450" cy="504163"/>
          </a:xfrm>
        </p:grpSpPr>
        <p:sp>
          <p:nvSpPr>
            <p:cNvPr id="25" name="body-dp-introduction"/>
            <p:cNvSpPr txBox="1"/>
            <p:nvPr/>
          </p:nvSpPr>
          <p:spPr>
            <a:xfrm>
              <a:off x="1065150" y="5639462"/>
              <a:ext cx="10212450" cy="5041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用状态保存子问题答案，再按依赖计算，这就是本章学习DP的起点。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96813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例2：第一步取9，后面也一定最好吗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55625" y="2277137"/>
            <a:ext cx="10231500" cy="839802"/>
            <a:chOff x="1055625" y="2277137"/>
            <a:chExt cx="10231500" cy="839802"/>
          </a:xfrm>
        </p:grpSpPr>
        <p:sp>
          <p:nvSpPr>
            <p:cNvPr id="7" name="body-triangle-task"/>
            <p:cNvSpPr txBox="1"/>
            <p:nvPr/>
          </p:nvSpPr>
          <p:spPr>
            <a:xfrm>
              <a:off x="1055625" y="2277137"/>
              <a:ext cx="10231500" cy="839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J1302 / P1216：从顶走到底，每步只能走左下或右下。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求沿路数字之和的最大值。下面是书本例13-2的数字金字塔。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355180" y="3315362"/>
            <a:ext cx="4528640" cy="2411427"/>
            <a:chOff x="1355180" y="3315362"/>
            <a:chExt cx="4528640" cy="2411427"/>
          </a:xfrm>
        </p:grpSpPr>
        <p:sp>
          <p:nvSpPr>
            <p:cNvPr id="9" name="TextBox 9"/>
            <p:cNvSpPr txBox="1"/>
            <p:nvPr/>
          </p:nvSpPr>
          <p:spPr>
            <a:xfrm>
              <a:off x="3526880" y="331536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2983955" y="381066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069805" y="381066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9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2441030" y="430596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3526880" y="430596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612730" y="430596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898105" y="480126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2983955" y="480126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069805" y="480126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155655" y="480126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55180" y="529656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441030" y="529656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526880" y="529656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612730" y="529656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5698580" y="529656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6580125" y="3439187"/>
            <a:ext cx="4697475" cy="2009113"/>
            <a:chOff x="6580125" y="3439187"/>
            <a:chExt cx="4697475" cy="2009113"/>
          </a:xfrm>
        </p:grpSpPr>
        <p:sp>
          <p:nvSpPr>
            <p:cNvPr id="25" name="body-triangle-lookahead"/>
            <p:cNvSpPr txBox="1"/>
            <p:nvPr/>
          </p:nvSpPr>
          <p:spPr>
            <a:xfrm>
              <a:off x="6580125" y="3439187"/>
              <a:ext cx="4697475" cy="20091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眼前9比3大，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但两处能到达的后续位置不同。</a:t>
              </a:r>
            </a:p>
            <a:p>
              <a:pPr algn="l">
                <a:lnSpc>
                  <a:spcPts val="3225"/>
                </a:lnSpc>
                <a:spcBef>
                  <a:spcPts val="1500"/>
                </a:spcBef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要比较的是：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选这个数以后，整段最多有多大。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065150" y="5820437"/>
            <a:ext cx="10212450" cy="430227"/>
            <a:chOff x="1065150" y="5820437"/>
            <a:chExt cx="10212450" cy="430227"/>
          </a:xfrm>
        </p:grpSpPr>
        <p:sp>
          <p:nvSpPr>
            <p:cNvPr id="27" name="body-triangle-question"/>
            <p:cNvSpPr txBox="1"/>
            <p:nvPr/>
          </p:nvSpPr>
          <p:spPr>
            <a:xfrm>
              <a:off x="1065150" y="5820437"/>
              <a:ext cx="1021245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先试走两条路线。怎样保存“从某个位置往下走”的最好结果？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06349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到达同一格，往下的选择就相同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55625" y="2286662"/>
            <a:ext cx="10231500" cy="858852"/>
            <a:chOff x="1055625" y="2286662"/>
            <a:chExt cx="10231500" cy="858852"/>
          </a:xfrm>
        </p:grpSpPr>
        <p:sp>
          <p:nvSpPr>
            <p:cNvPr id="7" name="body-triangle-state"/>
            <p:cNvSpPr txBox="1"/>
            <p:nvPr/>
          </p:nvSpPr>
          <p:spPr>
            <a:xfrm>
              <a:off x="1055625" y="2286662"/>
              <a:ext cx="10231500" cy="8588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i是行号，j是这一行从左数的位置，a[i][j]是原数字。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g[i][j]：从这里走到底，包含当前格的最大数字和。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55625" y="3353462"/>
            <a:ext cx="10231500" cy="830277"/>
            <a:chOff x="1055625" y="3353462"/>
            <a:chExt cx="10231500" cy="830277"/>
          </a:xfrm>
        </p:grpSpPr>
        <p:sp>
          <p:nvSpPr>
            <p:cNvPr id="9" name="body-triangle-choice"/>
            <p:cNvSpPr txBox="1"/>
            <p:nvPr/>
          </p:nvSpPr>
          <p:spPr>
            <a:xfrm>
              <a:off x="1055625" y="3353462"/>
              <a:ext cx="10231500" cy="8302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下一步只有左下(i+1,j)与右下(i+1,j+1)两种选择。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固定下一步后，接上那一格的最优后缀；两种方案取较大值。</a:t>
              </a:r>
            </a:p>
          </p:txBody>
        </p:sp>
      </p:grpSp>
      <mc:AlternateContent>
        <mc:Choice Requires="a14">
          <p:sp>
            <p:nvSpPr>
              <p:cNvPr id="11" name="triangle-recurrence"/>
              <p:cNvSpPr txBox="1">
                <a:spLocks noGrp="1"/>
              </p:cNvSpPr>
              <p:nvPr/>
            </p:nvSpPr>
            <p:spPr>
              <a:xfrm>
                <a:off x="1085850" y="4267200"/>
                <a:ext cx="10172700" cy="819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g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,</m:t>
                          </m:r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j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,</m:t>
                          </m:r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j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max</m:t>
                          </m:r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g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i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+</m:t>
                                  </m:r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1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,</m:t>
                                  </m:r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j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,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g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i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+</m:t>
                                  </m:r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1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,</m:t>
                                  </m:r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j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+</m:t>
                                  </m:r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grpSp>
        <p:nvGrpSpPr>
          <p:cNvPr id="13" name="Group 13"/>
          <p:cNvGrpSpPr/>
          <p:nvPr/>
        </p:nvGrpSpPr>
        <p:grpSpPr>
          <a:xfrm>
            <a:off x="1065150" y="5334662"/>
            <a:ext cx="10212450" cy="830277"/>
            <a:chOff x="1065150" y="5334662"/>
            <a:chExt cx="10212450" cy="830277"/>
          </a:xfrm>
        </p:grpSpPr>
        <p:sp>
          <p:nvSpPr>
            <p:cNvPr id="12" name="body-triangle-base"/>
            <p:cNvSpPr txBox="1"/>
            <p:nvPr/>
          </p:nvSpPr>
          <p:spPr>
            <a:xfrm>
              <a:off x="1065150" y="5334662"/>
              <a:ext cx="10212450" cy="8302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底行已经走到底，g[n][j]=a[n][j]。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不同路线到达同一格，不会改变这格下方的走法，因此可以复用。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92505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从底行开始，一层一层把答案传上来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150" y="2239037"/>
            <a:ext cx="10212450" cy="430227"/>
            <a:chOff x="1065150" y="2239037"/>
            <a:chExt cx="10212450" cy="430227"/>
          </a:xfrm>
        </p:grpSpPr>
        <p:sp>
          <p:nvSpPr>
            <p:cNvPr id="7" name="body-suffix-reading"/>
            <p:cNvSpPr txBox="1"/>
            <p:nvPr/>
          </p:nvSpPr>
          <p:spPr>
            <a:xfrm>
              <a:off x="1065150" y="2239037"/>
              <a:ext cx="1021245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每格保存“从这里到底的最大和”，先求底行，再逐层向上计算。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436625" y="5382287"/>
            <a:ext cx="8738944" cy="430227"/>
            <a:chOff x="1436625" y="5382287"/>
            <a:chExt cx="8738944" cy="430227"/>
          </a:xfrm>
        </p:grpSpPr>
        <p:sp>
          <p:nvSpPr>
            <p:cNvPr id="9" name="TextBox 9"/>
            <p:cNvSpPr txBox="1"/>
            <p:nvPr/>
          </p:nvSpPr>
          <p:spPr>
            <a:xfrm>
              <a:off x="1436625" y="5382287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2522475" y="5382287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608325" y="5382287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694175" y="5382287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780025" y="5382287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732525" y="5382287"/>
              <a:ext cx="3443044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第5行：原数字就是答案。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979550" y="4753637"/>
            <a:ext cx="6892897" cy="430227"/>
            <a:chOff x="1979550" y="4753637"/>
            <a:chExt cx="6892897" cy="430227"/>
          </a:xfrm>
        </p:grpSpPr>
        <p:sp>
          <p:nvSpPr>
            <p:cNvPr id="16" name="TextBox 16"/>
            <p:cNvSpPr txBox="1"/>
            <p:nvPr/>
          </p:nvSpPr>
          <p:spPr>
            <a:xfrm>
              <a:off x="1979550" y="4753637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065400" y="4753637"/>
              <a:ext cx="34813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12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151250" y="4753637"/>
              <a:ext cx="34813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5237100" y="4753637"/>
              <a:ext cx="34813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732525" y="4753637"/>
              <a:ext cx="2139922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7+max(5,2)=12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2522475" y="4115462"/>
            <a:ext cx="6512862" cy="430227"/>
            <a:chOff x="2522475" y="4115462"/>
            <a:chExt cx="6512862" cy="430227"/>
          </a:xfrm>
        </p:grpSpPr>
        <p:sp>
          <p:nvSpPr>
            <p:cNvPr id="22" name="TextBox 22"/>
            <p:cNvSpPr txBox="1"/>
            <p:nvPr/>
          </p:nvSpPr>
          <p:spPr>
            <a:xfrm>
              <a:off x="2522475" y="4115462"/>
              <a:ext cx="34813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20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3608325" y="4115462"/>
              <a:ext cx="34813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13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694175" y="4115462"/>
              <a:ext cx="34813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10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6732525" y="4115462"/>
              <a:ext cx="2302812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8+max(7,12)=20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065400" y="3477287"/>
            <a:ext cx="6266101" cy="430227"/>
            <a:chOff x="3065400" y="3477287"/>
            <a:chExt cx="6266101" cy="430227"/>
          </a:xfrm>
        </p:grpSpPr>
        <p:sp>
          <p:nvSpPr>
            <p:cNvPr id="27" name="TextBox 27"/>
            <p:cNvSpPr txBox="1"/>
            <p:nvPr/>
          </p:nvSpPr>
          <p:spPr>
            <a:xfrm>
              <a:off x="3065400" y="3477287"/>
              <a:ext cx="34813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23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4151250" y="3477287"/>
              <a:ext cx="34813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22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732525" y="3477287"/>
              <a:ext cx="2598976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3+20=23；9+13=22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3608325" y="2839112"/>
            <a:ext cx="5589902" cy="430227"/>
            <a:chOff x="3608325" y="2839112"/>
            <a:chExt cx="5589902" cy="430227"/>
          </a:xfrm>
        </p:grpSpPr>
        <p:sp>
          <p:nvSpPr>
            <p:cNvPr id="31" name="TextBox 31"/>
            <p:cNvSpPr txBox="1"/>
            <p:nvPr/>
          </p:nvSpPr>
          <p:spPr>
            <a:xfrm>
              <a:off x="3608325" y="2839112"/>
              <a:ext cx="34813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b="1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30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6732525" y="2839112"/>
              <a:ext cx="2465702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7+max(23,22)=30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65150" y="5858537"/>
            <a:ext cx="10212450" cy="430227"/>
            <a:chOff x="1065150" y="5858537"/>
            <a:chExt cx="10212450" cy="430227"/>
          </a:xfrm>
        </p:grpSpPr>
        <p:sp>
          <p:nvSpPr>
            <p:cNvPr id="34" name="body-suffix-comparison"/>
            <p:cNvSpPr txBox="1"/>
            <p:nvPr/>
          </p:nvSpPr>
          <p:spPr>
            <a:xfrm>
              <a:off x="1065150" y="5858537"/>
              <a:ext cx="1021245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第一步选3，后面能得到20；应比较23与22，不能只比较3与9。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96813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例2代码：覆盖以后，a保存最优后缀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150" y="2324762"/>
            <a:ext cx="10212450" cy="849327"/>
            <a:chOff x="1065150" y="2324762"/>
            <a:chExt cx="10212450" cy="849327"/>
          </a:xfrm>
        </p:grpSpPr>
        <p:sp>
          <p:nvSpPr>
            <p:cNvPr id="7" name="body-overwrite-meaning"/>
            <p:cNvSpPr txBox="1"/>
            <p:nvPr/>
          </p:nvSpPr>
          <p:spPr>
            <a:xfrm>
              <a:off x="1065150" y="2324762"/>
              <a:ext cx="10212450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底行无需处理。处理第i行时，第i+1行已经存好最优后缀。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第i行还保留原数字，可以直接加上两个后继中的较大值。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66674" y="3433472"/>
            <a:ext cx="5858761" cy="1343103"/>
            <a:chOff x="1066674" y="3433472"/>
            <a:chExt cx="5858761" cy="1343103"/>
          </a:xfrm>
        </p:grpSpPr>
        <p:sp>
          <p:nvSpPr>
            <p:cNvPr id="9" name="TextBox 9"/>
            <p:cNvSpPr txBox="1"/>
            <p:nvPr/>
          </p:nvSpPr>
          <p:spPr>
            <a:xfrm>
              <a:off x="1066674" y="3433472"/>
              <a:ext cx="5858761" cy="13431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for(int i=n-1;i&gt;=1;--i)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   for(int j=1;j&lt;=i;++j)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       a[i][j]+=max(a[i+1][j],a[i+1][j+1]);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cout&lt;&lt;a[1][1]&lt;&lt;'\n';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65150" y="4934612"/>
            <a:ext cx="10212450" cy="430227"/>
            <a:chOff x="1065150" y="4934612"/>
            <a:chExt cx="10212450" cy="430227"/>
          </a:xfrm>
        </p:grpSpPr>
        <p:sp>
          <p:nvSpPr>
            <p:cNvPr id="11" name="body-overwrite-example"/>
            <p:cNvSpPr txBox="1"/>
            <p:nvPr/>
          </p:nvSpPr>
          <p:spPr>
            <a:xfrm>
              <a:off x="1065150" y="4934612"/>
              <a:ext cx="1021245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例如第二行左格：旧值3，读取20与13，更新成3+20=23。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65150" y="5582312"/>
            <a:ext cx="10212450" cy="735027"/>
            <a:chOff x="1065150" y="5582312"/>
            <a:chExt cx="10212450" cy="735027"/>
          </a:xfrm>
        </p:grpSpPr>
        <p:sp>
          <p:nvSpPr>
            <p:cNvPr id="13" name="body-triangle-cost"/>
            <p:cNvSpPr txBox="1"/>
            <p:nvPr/>
          </p:nvSpPr>
          <p:spPr>
            <a:xfrm>
              <a:off x="1065150" y="5582312"/>
              <a:ext cx="10212450" cy="7350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求最大和必须用max。时间O(n²)；本程序保留三角形，空间O(n²)。</a:t>
              </a:r>
              <a:br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只保留相邻两行可降到O(n)空间；恢复路线时还需保留选择信息。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顺着最优后继，找回一条路线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150" y="2305712"/>
            <a:ext cx="10212450" cy="1249377"/>
            <a:chOff x="1065150" y="2305712"/>
            <a:chExt cx="10212450" cy="1249377"/>
          </a:xfrm>
        </p:grpSpPr>
        <p:sp>
          <p:nvSpPr>
            <p:cNvPr id="7" name="body-recover-route"/>
            <p:cNvSpPr txBox="1"/>
            <p:nvPr/>
          </p:nvSpPr>
          <p:spPr>
            <a:xfrm>
              <a:off x="1065150" y="2305712"/>
              <a:ext cx="10212450" cy="1249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另存原数字，从顶点出发，每次走向最优后缀较大的孩子。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23&gt;22，走到原数字3；20&gt;13，再走到8。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接着12&gt;7，走到7；5&gt;2，最后走到5。总和为30。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65150" y="3858287"/>
            <a:ext cx="10212450" cy="1249377"/>
            <a:chOff x="1065150" y="3858287"/>
            <a:chExt cx="10212450" cy="1249377"/>
          </a:xfrm>
        </p:grpSpPr>
        <p:sp>
          <p:nvSpPr>
            <p:cNvPr id="9" name="body-other-state-direction"/>
            <p:cNvSpPr txBox="1"/>
            <p:nvPr/>
          </p:nvSpPr>
          <p:spPr>
            <a:xfrm>
              <a:off x="1065150" y="3858287"/>
              <a:ext cx="10212450" cy="1249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也可以从顶向下算，但此时状态要改成：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“从顶走到当前格，包含当前格的最大和”。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它读取上一行的合法父格，最终答案在底行取最大，不能读顶格。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65150" y="5477537"/>
            <a:ext cx="10212450" cy="801702"/>
            <a:chOff x="1065150" y="5477537"/>
            <a:chExt cx="10212450" cy="801702"/>
          </a:xfrm>
        </p:grpSpPr>
        <p:sp>
          <p:nvSpPr>
            <p:cNvPr id="11" name="body-triangle-boundaries"/>
            <p:cNvSpPr txBox="1"/>
            <p:nvPr/>
          </p:nvSpPr>
          <p:spPr>
            <a:xfrm>
              <a:off x="1065150" y="5477537"/>
              <a:ext cx="10212450" cy="8017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两个孩子同样好，任选一条最优路线。只有一格时，答案就是它。</a:t>
              </a:r>
              <a:br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题目要求走到底；即使推广到负数，也不能把提前停止当作选择。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06349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下标描述问题，数组值保存答案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150" y="2334287"/>
            <a:ext cx="10212450" cy="1268427"/>
            <a:chOff x="1065150" y="2334287"/>
            <a:chExt cx="10212450" cy="1268427"/>
          </a:xfrm>
        </p:grpSpPr>
        <p:sp>
          <p:nvSpPr>
            <p:cNvPr id="7" name="body-state-vs-value"/>
            <p:cNvSpPr txBox="1"/>
            <p:nvPr/>
          </p:nvSpPr>
          <p:spPr>
            <a:xfrm>
              <a:off x="1065150" y="2334287"/>
              <a:ext cx="10212450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“恰好凑15”描述一类付钱方案，15是状态的条件。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“其中最少用3张”是这个子问题的答案，3是状态值。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不能把状态只理解为某一时刻数组里存了一个数。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65150" y="3867812"/>
            <a:ext cx="10212450" cy="1268427"/>
            <a:chOff x="1065150" y="3867812"/>
            <a:chExt cx="10212450" cy="1268427"/>
          </a:xfrm>
        </p:grpSpPr>
        <p:sp>
          <p:nvSpPr>
            <p:cNvPr id="9" name="body-more-state-conditions"/>
            <p:cNvSpPr txBox="1"/>
            <p:nvPr/>
          </p:nvSpPr>
          <p:spPr>
            <a:xfrm>
              <a:off x="1065150" y="3867812"/>
              <a:ext cx="10212450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条件也可能有多个：例如“只考虑前i种物品，容量不超过j”。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i、j共同确定哪些选择合法；保存的值可以是最大价值或方案数。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增加一个下标，必须说清它区分了哪些后续选择不同的情况。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65150" y="5544212"/>
            <a:ext cx="10212450" cy="647038"/>
            <a:chOff x="1065150" y="5544212"/>
            <a:chExt cx="10212450" cy="647038"/>
          </a:xfrm>
        </p:grpSpPr>
        <p:sp>
          <p:nvSpPr>
            <p:cNvPr id="11" name="body-state-question"/>
            <p:cNvSpPr txBox="1"/>
            <p:nvPr/>
          </p:nvSpPr>
          <p:spPr>
            <a:xfrm>
              <a:off x="1065150" y="5544212"/>
              <a:ext cx="10212450" cy="6470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相同状态能共用一个答案，是因为状态之外的历史不再影响后续。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49427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只求最优值，还是要数出全部方案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150" y="2334287"/>
            <a:ext cx="10212450" cy="1268427"/>
            <a:chOff x="1065150" y="2334287"/>
            <a:chExt cx="10212450" cy="1268427"/>
          </a:xfrm>
        </p:grpSpPr>
        <p:sp>
          <p:nvSpPr>
            <p:cNvPr id="7" name="body-optimization-proof"/>
            <p:cNvSpPr txBox="1"/>
            <p:nvPr/>
          </p:nvSpPr>
          <p:spPr>
            <a:xfrm>
              <a:off x="1065150" y="2334287"/>
              <a:ext cx="10212450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求最优值：固定当前选择，余下部分只保留最优结果。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例如最后付5，前面同样凑10，用更少纸币总是更好。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能替换余下部分而不破坏合法性，才有这种“最优子结构”。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65150" y="3858287"/>
            <a:ext cx="10212450" cy="1268427"/>
            <a:chOff x="1065150" y="3858287"/>
            <a:chExt cx="10212450" cy="1268427"/>
          </a:xfrm>
        </p:grpSpPr>
        <p:sp>
          <p:nvSpPr>
            <p:cNvPr id="9" name="body-counting-proof"/>
            <p:cNvSpPr txBox="1"/>
            <p:nvPr/>
          </p:nvSpPr>
          <p:spPr>
            <a:xfrm>
              <a:off x="1065150" y="3858287"/>
              <a:ext cx="10212450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数全部方案：划分的各类必须不重不漏。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还要证明每一类，与较小问题中的方案一一对应。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不能只把min换成加号，就认为新的计数递推一定正确。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65150" y="5525162"/>
            <a:ext cx="10212450" cy="666088"/>
            <a:chOff x="1065150" y="5525162"/>
            <a:chExt cx="10212450" cy="666088"/>
          </a:xfrm>
        </p:grpSpPr>
        <p:sp>
          <p:nvSpPr>
            <p:cNvPr id="11" name="body-cache-is-not-proof"/>
            <p:cNvSpPr txBox="1"/>
            <p:nvPr/>
          </p:nvSpPr>
          <p:spPr>
            <a:xfrm>
              <a:off x="1065150" y="5525162"/>
              <a:ext cx="10212450" cy="6660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发现重复子问题，说明缓存有用；状态和转移是否正确，仍需论证。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92505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同一条转移，可以接收，也可以发送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150" y="2286662"/>
            <a:ext cx="10212450" cy="430227"/>
            <a:chOff x="1065150" y="2286662"/>
            <a:chExt cx="10212450" cy="430227"/>
          </a:xfrm>
        </p:grpSpPr>
        <p:sp>
          <p:nvSpPr>
            <p:cNvPr id="7" name="body-transition-direction"/>
            <p:cNvSpPr txBox="1"/>
            <p:nvPr/>
          </p:nvSpPr>
          <p:spPr>
            <a:xfrm>
              <a:off x="1065150" y="2286662"/>
              <a:ext cx="1021245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本页箭头表示“用较小状态的结果，更新较大状态”。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65150" y="3001037"/>
            <a:ext cx="3780025" cy="1897077"/>
            <a:chOff x="1065150" y="3001037"/>
            <a:chExt cx="3780025" cy="1897077"/>
          </a:xfrm>
        </p:grpSpPr>
        <p:sp>
          <p:nvSpPr>
            <p:cNvPr id="9" name="TextBox 9"/>
            <p:cNvSpPr txBox="1"/>
            <p:nvPr/>
          </p:nvSpPr>
          <p:spPr>
            <a:xfrm>
              <a:off x="1065150" y="3001037"/>
              <a:ext cx="2909948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接收型：正在求f[15]</a:t>
              </a:r>
            </a:p>
          </p:txBody>
        </p:sp>
        <p:sp>
          <p:nvSpPr>
            <p:cNvPr id="10" name="Line 10"/>
            <p:cNvSpPr/>
            <p:nvPr/>
          </p:nvSpPr>
          <p:spPr>
            <a:xfrm>
              <a:off x="2257425" y="3714750"/>
              <a:ext cx="1619250" cy="38100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1" name="Line 11"/>
            <p:cNvSpPr/>
            <p:nvPr/>
          </p:nvSpPr>
          <p:spPr>
            <a:xfrm flipV="1">
              <a:off x="2257425" y="4229100"/>
              <a:ext cx="1619250" cy="371475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084200" y="3563012"/>
              <a:ext cx="83680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f[14]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84200" y="4467887"/>
              <a:ext cx="83680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f[10]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008375" y="4020212"/>
              <a:ext cx="83680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f[15]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418200" y="3001037"/>
            <a:ext cx="3903850" cy="1897077"/>
            <a:chOff x="6418200" y="3001037"/>
            <a:chExt cx="3903850" cy="1897077"/>
          </a:xfrm>
        </p:grpSpPr>
        <p:sp>
          <p:nvSpPr>
            <p:cNvPr id="16" name="TextBox 16"/>
            <p:cNvSpPr txBox="1"/>
            <p:nvPr/>
          </p:nvSpPr>
          <p:spPr>
            <a:xfrm>
              <a:off x="6418200" y="3001037"/>
              <a:ext cx="3206112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发送型：已经求出f[10]</a:t>
              </a:r>
            </a:p>
          </p:txBody>
        </p:sp>
        <p:sp>
          <p:nvSpPr>
            <p:cNvPr id="17" name="Line 17"/>
            <p:cNvSpPr/>
            <p:nvPr/>
          </p:nvSpPr>
          <p:spPr>
            <a:xfrm flipV="1">
              <a:off x="7667625" y="3724275"/>
              <a:ext cx="1628775" cy="38100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8" name="Line 18"/>
            <p:cNvSpPr/>
            <p:nvPr/>
          </p:nvSpPr>
          <p:spPr>
            <a:xfrm>
              <a:off x="7667625" y="4238625"/>
              <a:ext cx="1628775" cy="352425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6418200" y="4020212"/>
              <a:ext cx="83680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f[10]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9485250" y="3563012"/>
              <a:ext cx="83680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f[11]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9485250" y="4467887"/>
              <a:ext cx="83680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f[15]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065150" y="5229887"/>
            <a:ext cx="10212450" cy="942313"/>
            <a:chOff x="1065150" y="5229887"/>
            <a:chExt cx="10212450" cy="942313"/>
          </a:xfrm>
        </p:grpSpPr>
        <p:sp>
          <p:nvSpPr>
            <p:cNvPr id="23" name="body-update-conditions"/>
            <p:cNvSpPr txBox="1"/>
            <p:nvPr/>
          </p:nvSpPr>
          <p:spPr>
            <a:xfrm>
              <a:off x="1065150" y="5229887"/>
              <a:ext cx="10212450" cy="9423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接收时枚举合法来源；发送时枚举可以到达的后继。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两者都要先求完被读取的状态。这里只画部分转移，其他面额同理。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438854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例3：这次统计所有付款顺序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150" y="2324762"/>
            <a:ext cx="10212450" cy="849327"/>
            <a:chOff x="1065150" y="2324762"/>
            <a:chExt cx="10212450" cy="849327"/>
          </a:xfrm>
        </p:grpSpPr>
        <p:sp>
          <p:nvSpPr>
            <p:cNvPr id="7" name="body-ordered-coin-task"/>
            <p:cNvSpPr txBox="1"/>
            <p:nvPr/>
          </p:nvSpPr>
          <p:spPr>
            <a:xfrm>
              <a:off x="1065150" y="2324762"/>
              <a:ext cx="10212450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J1303 / P2840：纸币仍有无限张，支付顺序不同算不同方案。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例如面额1、2，恰好凑3；请写出全部支付顺序。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65150" y="3486812"/>
            <a:ext cx="10212450" cy="1268427"/>
            <a:chOff x="1065150" y="3486812"/>
            <a:chExt cx="10212450" cy="1268427"/>
          </a:xfrm>
        </p:grpSpPr>
        <p:sp>
          <p:nvSpPr>
            <p:cNvPr id="9" name="body-ordered-three-ways"/>
            <p:cNvSpPr txBox="1"/>
            <p:nvPr/>
          </p:nvSpPr>
          <p:spPr>
            <a:xfrm>
              <a:off x="1065150" y="3486812"/>
              <a:ext cx="10212450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1，1，1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1，2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2，1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65150" y="5058437"/>
            <a:ext cx="10212450" cy="1028038"/>
            <a:chOff x="1065150" y="5058437"/>
            <a:chExt cx="10212450" cy="1028038"/>
          </a:xfrm>
        </p:grpSpPr>
        <p:sp>
          <p:nvSpPr>
            <p:cNvPr id="11" name="body-ordered-answer"/>
            <p:cNvSpPr txBox="1"/>
            <p:nvPr/>
          </p:nvSpPr>
          <p:spPr>
            <a:xfrm>
              <a:off x="1065150" y="5058437"/>
              <a:ext cx="10212450" cy="10280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525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共有3种。1、2与2、1使用的纸币相同，顺序却不同。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f[s]现在保存方案数，答案对1000000007取模。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92505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删掉最后一张，与较小方案一一对应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150" y="2296187"/>
            <a:ext cx="10212450" cy="1268427"/>
            <a:chOff x="1065150" y="2296187"/>
            <a:chExt cx="10212450" cy="1268427"/>
          </a:xfrm>
        </p:grpSpPr>
        <p:sp>
          <p:nvSpPr>
            <p:cNvPr id="7" name="body-ordered-bijection"/>
            <p:cNvSpPr txBox="1"/>
            <p:nvPr/>
          </p:nvSpPr>
          <p:spPr>
            <a:xfrm>
              <a:off x="1065150" y="2296187"/>
              <a:ext cx="10212450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固定最后面额a。删掉它，恰好留下一个支付s−a的有序方案。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反过来，把a接在任一较小方案末尾，就得到这一类的一个方案。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不同最后面额属于不同类别，每个非空方案恰好落入一类。</a:t>
              </a:r>
            </a:p>
          </p:txBody>
        </p:sp>
      </p:grpSp>
      <mc:AlternateContent>
        <mc:Choice Requires="a14">
          <p:sp>
            <p:nvSpPr>
              <p:cNvPr id="9" name="ordered-count-formula"/>
              <p:cNvSpPr txBox="1">
                <a:spLocks noGrp="1"/>
              </p:cNvSpPr>
              <p:nvPr/>
            </p:nvSpPr>
            <p:spPr>
              <a:xfrm>
                <a:off x="1085850" y="3752850"/>
                <a:ext cx="10172700" cy="990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f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s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n"/>
                          <m:ctrl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a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≤</m:t>
                          </m:r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s</m:t>
                          </m:r>
                        </m:sub>
                        <m:sup/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f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s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−</m:t>
                              </m:r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a</m:t>
                              </m:r>
                            </m:sub>
                          </m:sSub>
                        </m:e>
                      </m:nary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,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  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f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0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1</m:t>
                      </m:r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1065150" y="5153687"/>
            <a:ext cx="10212450" cy="951838"/>
            <a:chOff x="1065150" y="5153687"/>
            <a:chExt cx="10212450" cy="951838"/>
          </a:xfrm>
        </p:grpSpPr>
        <p:sp>
          <p:nvSpPr>
            <p:cNvPr id="10" name="body-empty-sequence"/>
            <p:cNvSpPr txBox="1"/>
            <p:nvPr/>
          </p:nvSpPr>
          <p:spPr>
            <a:xfrm>
              <a:off x="1065150" y="5153687"/>
              <a:ext cx="10212450" cy="9518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空序列也是一种方案，所以f[0]=1；不可达金额的方案数才是0。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面额1、2：f[1]=1，f[2]=2，f[3]=f[2]+f[1]=3。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300422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例3代码：每个金额枚举最后一张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6674" y="2366672"/>
            <a:ext cx="6522336" cy="2086053"/>
            <a:chOff x="1066674" y="2366672"/>
            <a:chExt cx="6522336" cy="2086053"/>
          </a:xfrm>
        </p:grpSpPr>
        <p:sp>
          <p:nvSpPr>
            <p:cNvPr id="7" name="TextBox 7"/>
            <p:cNvSpPr txBox="1"/>
            <p:nvPr/>
          </p:nvSpPr>
          <p:spPr>
            <a:xfrm>
              <a:off x="1066674" y="2366672"/>
              <a:ext cx="6522336" cy="20860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const int MOD=1000000007;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vector&lt;int&gt; f(W+1); f[0]=1;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for(int amount=1;amount&lt;=W;++amount)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   for(int coin:coins)if(amount&gt;=coin)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       f[amount]=(f[amount]+f[amount-coin])%MOD;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cout&lt;&lt;f[W]&lt;&lt;'\n';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65150" y="4725062"/>
            <a:ext cx="8516109" cy="839802"/>
            <a:chOff x="1065150" y="4725062"/>
            <a:chExt cx="8516109" cy="839802"/>
          </a:xfrm>
        </p:grpSpPr>
        <p:sp>
          <p:nvSpPr>
            <p:cNvPr id="9" name="TextBox 9"/>
            <p:cNvSpPr txBox="1"/>
            <p:nvPr/>
          </p:nvSpPr>
          <p:spPr>
            <a:xfrm>
              <a:off x="1065150" y="4725062"/>
              <a:ext cx="8516109" cy="8398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算f[3]：最后付1，接上凑2的两种顺序；最后付2，再接凑1的一种。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金额外层保证较小金额已算完，内部枚举全部最后面额。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65150" y="5801387"/>
            <a:ext cx="10212450" cy="430227"/>
            <a:chOff x="1065150" y="5801387"/>
            <a:chExt cx="10212450" cy="430227"/>
          </a:xfrm>
        </p:grpSpPr>
        <p:sp>
          <p:nvSpPr>
            <p:cNvPr id="11" name="body-ordered-complexity"/>
            <p:cNvSpPr txBox="1"/>
            <p:nvPr/>
          </p:nvSpPr>
          <p:spPr>
            <a:xfrm>
              <a:off x="1065150" y="5801387"/>
              <a:ext cx="1021245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时间O(nW)，空间O(W)。每次相加后取模，初始只有空序列可达。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731206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例4：换个支付顺序，不再算新方案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150" y="2324762"/>
            <a:ext cx="10212450" cy="849327"/>
            <a:chOff x="1065150" y="2324762"/>
            <a:chExt cx="10212450" cy="849327"/>
          </a:xfrm>
        </p:grpSpPr>
        <p:sp>
          <p:nvSpPr>
            <p:cNvPr id="7" name="body-unordered-task"/>
            <p:cNvSpPr txBox="1"/>
            <p:nvPr/>
          </p:nvSpPr>
          <p:spPr>
            <a:xfrm>
              <a:off x="1065150" y="2324762"/>
              <a:ext cx="10212450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J1304 / P2834：每种仍有无限张，只看各种面额分别用了几张。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面额1、2凑3，现在只有两种：三张1，或一张1加一张2。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65150" y="3553487"/>
            <a:ext cx="10212450" cy="839802"/>
            <a:chOff x="1065150" y="3553487"/>
            <a:chExt cx="10212450" cy="839802"/>
          </a:xfrm>
        </p:grpSpPr>
        <p:sp>
          <p:nvSpPr>
            <p:cNvPr id="9" name="body-same-combination"/>
            <p:cNvSpPr txBox="1"/>
            <p:nvPr/>
          </p:nvSpPr>
          <p:spPr>
            <a:xfrm>
              <a:off x="1065150" y="3553487"/>
              <a:ext cx="10212450" cy="839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1，2　与　2，1　是同一种选择。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若仍按“最后一张”直接相加，这种选择会被统计两次。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65150" y="4772687"/>
            <a:ext cx="10212450" cy="1268427"/>
            <a:chOff x="1065150" y="4772687"/>
            <a:chExt cx="10212450" cy="1268427"/>
          </a:xfrm>
        </p:grpSpPr>
        <p:sp>
          <p:nvSpPr>
            <p:cNvPr id="11" name="body-ordered-types-introduction"/>
            <p:cNvSpPr txBox="1"/>
            <p:nvPr/>
          </p:nvSpPr>
          <p:spPr>
            <a:xfrm>
              <a:off x="1065150" y="4772687"/>
              <a:ext cx="10212450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可以规定：先决定第一种用了多少，再决定第二种，以此类推。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同一种组合只按这一固定币种顺序构造。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为区分已经允许哪些面额，状态中需要增加“前几种纸币”。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47273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f[i][j]：只用前i种，恰好凑出j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150" y="2324762"/>
            <a:ext cx="10212450" cy="1268427"/>
            <a:chOff x="1065150" y="2324762"/>
            <a:chExt cx="10212450" cy="1268427"/>
          </a:xfrm>
        </p:grpSpPr>
        <p:sp>
          <p:nvSpPr>
            <p:cNvPr id="7" name="body-coin-kind-state"/>
            <p:cNvSpPr txBox="1"/>
            <p:nvPr/>
          </p:nvSpPr>
          <p:spPr>
            <a:xfrm>
              <a:off x="1065150" y="2324762"/>
              <a:ext cx="10212450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i限制可以使用的币种，j限制恰好支付的金额，数组值是方案数。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例如只允许面额1，凑3只有三张1这一种。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加入面额2以后，同样凑3又增加“一张1、一张2”。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65150" y="3924962"/>
            <a:ext cx="10212450" cy="1268427"/>
            <a:chOff x="1065150" y="3924962"/>
            <a:chExt cx="10212450" cy="1268427"/>
          </a:xfrm>
        </p:grpSpPr>
        <p:sp>
          <p:nvSpPr>
            <p:cNvPr id="9" name="body-coin-kind-base"/>
            <p:cNvSpPr txBox="1"/>
            <p:nvPr/>
          </p:nvSpPr>
          <p:spPr>
            <a:xfrm>
              <a:off x="1065150" y="3924962"/>
              <a:ext cx="10212450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f[0][0]=1：没有可用币种，仍有空选择。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f[0][j]=0（j&gt;0）：没有纸币，不能支付正金额。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f[i][0]=1：正面额纸币只能一张都不取，才得到0。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65150" y="5572787"/>
            <a:ext cx="10212450" cy="523213"/>
            <a:chOff x="1065150" y="5572787"/>
            <a:chExt cx="10212450" cy="523213"/>
          </a:xfrm>
        </p:grpSpPr>
        <p:sp>
          <p:nvSpPr>
            <p:cNvPr id="11" name="body-coin-kind-question"/>
            <p:cNvSpPr txBox="1"/>
            <p:nvPr/>
          </p:nvSpPr>
          <p:spPr>
            <a:xfrm>
              <a:off x="1065150" y="5572787"/>
              <a:ext cx="10212450" cy="5232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现在按“第i种是否至少用了一张”分成两类，避免重复。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49427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用掉一张后，还可以继续用同一种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150" y="2277137"/>
            <a:ext cx="10212450" cy="742288"/>
            <a:chOff x="1065150" y="2277137"/>
            <a:chExt cx="10212450" cy="742288"/>
          </a:xfrm>
        </p:grpSpPr>
        <p:sp>
          <p:nvSpPr>
            <p:cNvPr id="7" name="body-no-current-coin"/>
            <p:cNvSpPr txBox="1"/>
            <p:nvPr/>
          </p:nvSpPr>
          <p:spPr>
            <a:xfrm>
              <a:off x="1065150" y="2277137"/>
              <a:ext cx="10212450" cy="7422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第i种一张不用：只能由前i−1种凑j，方案数为f[i−1][j]。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65150" y="3210587"/>
            <a:ext cx="10212450" cy="1268427"/>
            <a:chOff x="1065150" y="3210587"/>
            <a:chExt cx="10212450" cy="1268427"/>
          </a:xfrm>
        </p:grpSpPr>
        <p:sp>
          <p:nvSpPr>
            <p:cNvPr id="9" name="body-some-current-coin"/>
            <p:cNvSpPr txBox="1"/>
            <p:nvPr/>
          </p:nvSpPr>
          <p:spPr>
            <a:xfrm>
              <a:off x="1065150" y="3210587"/>
              <a:ext cx="10212450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第i种至少用一张：先拿掉其中一张，剩余金额为j−a[i]。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剩下的方案仍允许用第i种，所以对应f[i][j−a[i]]。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拿掉或补回一张可互相还原；按各币种张数看，不会重复。</a:t>
              </a:r>
            </a:p>
          </p:txBody>
        </p:sp>
      </p:grpSp>
      <mc:AlternateContent>
        <mc:Choice Requires="a14">
          <p:sp>
            <p:nvSpPr>
              <p:cNvPr id="11" name="unordered-recurrence"/>
              <p:cNvSpPr txBox="1">
                <a:spLocks noGrp="1"/>
              </p:cNvSpPr>
              <p:nvPr/>
            </p:nvSpPr>
            <p:spPr>
              <a:xfrm>
                <a:off x="1085850" y="4562475"/>
                <a:ext cx="10172700" cy="8286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f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,</m:t>
                          </m:r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j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f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,</m:t>
                          </m:r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j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f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,</m:t>
                          </m:r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j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a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</m:sub>
                          </m:sSub>
                        </m:sub>
                      </m:sSub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 xml:space="preserve"> </m:t>
                      </m:r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j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≥</m:t>
                          </m:r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a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</a:p>
            </p:txBody>
          </p:sp>
        </mc:Choice>
      </mc:AlternateContent>
      <p:grpSp>
        <p:nvGrpSpPr>
          <p:cNvPr id="13" name="Group 13"/>
          <p:cNvGrpSpPr/>
          <p:nvPr/>
        </p:nvGrpSpPr>
        <p:grpSpPr>
          <a:xfrm>
            <a:off x="1065150" y="5677562"/>
            <a:ext cx="10212450" cy="466063"/>
            <a:chOff x="1065150" y="5677562"/>
            <a:chExt cx="10212450" cy="466063"/>
          </a:xfrm>
        </p:grpSpPr>
        <p:sp>
          <p:nvSpPr>
            <p:cNvPr id="12" name="body-unordered-insufficient"/>
            <p:cNvSpPr txBox="1"/>
            <p:nvPr/>
          </p:nvSpPr>
          <p:spPr>
            <a:xfrm>
              <a:off x="1065150" y="5677562"/>
              <a:ext cx="10212450" cy="4660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若j&lt;a[i]，第二类不存在，只保留不用这一种的方案。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731206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例4代码：一层币种，一次正向扫描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6674" y="2338097"/>
            <a:ext cx="6522336" cy="1666953"/>
            <a:chOff x="1066674" y="2338097"/>
            <a:chExt cx="6522336" cy="1666953"/>
          </a:xfrm>
        </p:grpSpPr>
        <p:sp>
          <p:nvSpPr>
            <p:cNvPr id="7" name="TextBox 7"/>
            <p:cNvSpPr txBox="1"/>
            <p:nvPr/>
          </p:nvSpPr>
          <p:spPr>
            <a:xfrm>
              <a:off x="1066674" y="2338097"/>
              <a:ext cx="6522336" cy="16669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const int MOD=1000000007;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vector&lt;int&gt; f(W+1); f[0]=1;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for(int coin:coins)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   for(int amount=coin;amount&lt;=W;++amount)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       f[amount]=(f[amount]+f[amount-coin])%MOD;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65150" y="4220237"/>
            <a:ext cx="10212450" cy="839802"/>
            <a:chOff x="1065150" y="4220237"/>
            <a:chExt cx="10212450" cy="839802"/>
          </a:xfrm>
        </p:grpSpPr>
        <p:sp>
          <p:nvSpPr>
            <p:cNvPr id="9" name="body-old-and-new-layer"/>
            <p:cNvSpPr txBox="1"/>
            <p:nvPr/>
          </p:nvSpPr>
          <p:spPr>
            <a:xfrm>
              <a:off x="1065150" y="4220237"/>
              <a:ext cx="10212450" cy="839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更新前的f[amount]来自上一币种层，表示不用当前纸币。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较小的f[amount−coin]已在本层更新，允许继续取当前纸币。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65150" y="5306087"/>
            <a:ext cx="10212450" cy="885163"/>
            <a:chOff x="1065150" y="5306087"/>
            <a:chExt cx="10212450" cy="885163"/>
          </a:xfrm>
        </p:grpSpPr>
        <p:sp>
          <p:nvSpPr>
            <p:cNvPr id="11" name="body-unordered-three-trace"/>
            <p:cNvSpPr txBox="1"/>
            <p:nvPr/>
          </p:nvSpPr>
          <p:spPr>
            <a:xfrm>
              <a:off x="1065150" y="5306087"/>
              <a:ext cx="10212450" cy="8851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面额1处理后，金额0、1、2、3的方案数都是1。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再处理2：f[2]=2，f[3]=2。时间O(nW)，空间O(W)。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735584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相同的加法，循环外层决定了分类方式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65150" y="2372387"/>
            <a:ext cx="3654549" cy="2411427"/>
            <a:chOff x="1065150" y="2372387"/>
            <a:chExt cx="3654549" cy="2411427"/>
          </a:xfrm>
        </p:grpSpPr>
        <p:sp>
          <p:nvSpPr>
            <p:cNvPr id="7" name="TextBox 7"/>
            <p:cNvSpPr txBox="1"/>
            <p:nvPr/>
          </p:nvSpPr>
          <p:spPr>
            <a:xfrm>
              <a:off x="1065150" y="2372387"/>
              <a:ext cx="268782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金额在外，币种在内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65150" y="2934362"/>
              <a:ext cx="3654549" cy="18494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枚举最后一张是什么。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较小金额已有全部顺序，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末尾接不同币值再分别相加。</a:t>
              </a:r>
            </a:p>
            <a:p>
              <a:pPr algn="l">
                <a:lnSpc>
                  <a:spcPts val="3375"/>
                </a:lnSpc>
                <a:spcBef>
                  <a:spcPts val="1050"/>
                </a:spcBef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凑3：111、12、21，共3种。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484875" y="2372387"/>
            <a:ext cx="3933949" cy="2411427"/>
            <a:chOff x="6484875" y="2372387"/>
            <a:chExt cx="3933949" cy="2411427"/>
          </a:xfrm>
        </p:grpSpPr>
        <p:sp>
          <p:nvSpPr>
            <p:cNvPr id="10" name="TextBox 10"/>
            <p:cNvSpPr txBox="1"/>
            <p:nvPr/>
          </p:nvSpPr>
          <p:spPr>
            <a:xfrm>
              <a:off x="6484875" y="2372387"/>
              <a:ext cx="268782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币种在外，金额在内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484875" y="2934362"/>
              <a:ext cx="3933949" cy="18494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7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按币种依次放宽可用范围。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每层只决定当前币种的张数，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相同组合只有固定的构造顺序。</a:t>
              </a:r>
            </a:p>
            <a:p>
              <a:pPr algn="l">
                <a:lnSpc>
                  <a:spcPts val="3375"/>
                </a:lnSpc>
                <a:spcBef>
                  <a:spcPts val="1050"/>
                </a:spcBef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凑3：三张1、1加2，共2种。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65150" y="5344187"/>
            <a:ext cx="10212450" cy="856588"/>
            <a:chOff x="1065150" y="5344187"/>
            <a:chExt cx="10212450" cy="856588"/>
          </a:xfrm>
        </p:grpSpPr>
        <p:sp>
          <p:nvSpPr>
            <p:cNvPr id="13" name="body-loop-meaning"/>
            <p:cNvSpPr txBox="1"/>
            <p:nvPr/>
          </p:nvSpPr>
          <p:spPr>
            <a:xfrm>
              <a:off x="1065150" y="5344187"/>
              <a:ext cx="10212450" cy="8565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两题都金额正序，都从f[0]=1开始，但统计对象不同。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交换循环之前，要重新检查状态含义、依赖层次和重复计数。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7161990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例5：时间有限，每株草药只能选一次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150" y="2324762"/>
            <a:ext cx="10212450" cy="849327"/>
            <a:chOff x="1065150" y="2324762"/>
            <a:chExt cx="10212450" cy="849327"/>
          </a:xfrm>
        </p:grpSpPr>
        <p:sp>
          <p:nvSpPr>
            <p:cNvPr id="7" name="body-herb-task"/>
            <p:cNvSpPr txBox="1"/>
            <p:nvPr/>
          </p:nvSpPr>
          <p:spPr>
            <a:xfrm>
              <a:off x="1065150" y="2324762"/>
              <a:ext cx="10212450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J1305 / P1048《采药》：总时间不超过T，求最大总价值。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每株只能采或不采，这种限制称为0/1背包。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65150" y="3467762"/>
            <a:ext cx="10212450" cy="1268427"/>
            <a:chOff x="1065150" y="3467762"/>
            <a:chExt cx="10212450" cy="1268427"/>
          </a:xfrm>
        </p:grpSpPr>
        <p:sp>
          <p:nvSpPr>
            <p:cNvPr id="9" name="body-herb-example"/>
            <p:cNvSpPr txBox="1"/>
            <p:nvPr/>
          </p:nvSpPr>
          <p:spPr>
            <a:xfrm>
              <a:off x="1065150" y="3467762"/>
              <a:ext cx="10212450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例如T=7，三株草药的（耗时，价值）分别为：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①（2，3）　　②（3，5）　　③（5，7）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先尝试列出能采哪些组合；不能因为价值高，就重复采同一株。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65150" y="5115587"/>
            <a:ext cx="10212450" cy="980413"/>
            <a:chOff x="1065150" y="5115587"/>
            <a:chExt cx="10212450" cy="980413"/>
          </a:xfrm>
        </p:grpSpPr>
        <p:sp>
          <p:nvSpPr>
            <p:cNvPr id="11" name="body-herb-example-answer"/>
            <p:cNvSpPr txBox="1"/>
            <p:nvPr/>
          </p:nvSpPr>
          <p:spPr>
            <a:xfrm>
              <a:off x="1065150" y="5115587"/>
              <a:ext cx="10212450" cy="9804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选①③：耗时2+5=7，价值3+7=10，是本例最优。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选①②只有8；选②③超时，三株全采也超时。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06349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选过当前草药，就不能再次选它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150" y="2277137"/>
            <a:ext cx="10212450" cy="830277"/>
            <a:chOff x="1065150" y="2277137"/>
            <a:chExt cx="10212450" cy="830277"/>
          </a:xfrm>
        </p:grpSpPr>
        <p:sp>
          <p:nvSpPr>
            <p:cNvPr id="7" name="body-knapsack-state"/>
            <p:cNvSpPr txBox="1"/>
            <p:nvPr/>
          </p:nvSpPr>
          <p:spPr>
            <a:xfrm>
              <a:off x="1065150" y="2277137"/>
              <a:ext cx="10212450" cy="8302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f[i][j]：只考虑前i株，总耗时不超过j，能得到的最大价值。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第i株耗时t[i]、价值v[i]。按是否采它，分成两类。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65150" y="3286787"/>
            <a:ext cx="10212450" cy="1268427"/>
            <a:chOff x="1065150" y="3286787"/>
            <a:chExt cx="10212450" cy="1268427"/>
          </a:xfrm>
        </p:grpSpPr>
        <p:sp>
          <p:nvSpPr>
            <p:cNvPr id="9" name="body-knapsack-two-cases"/>
            <p:cNvSpPr txBox="1"/>
            <p:nvPr/>
          </p:nvSpPr>
          <p:spPr>
            <a:xfrm>
              <a:off x="1065150" y="3286787"/>
              <a:ext cx="10212450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不采：前i−1株仍有j时间，读取f[i−1][j]。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采：先留出t[i]时间，前i−1株只剩j−t[i]时间可用。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因此读取f[i−1][j−t[i]]，再加当前价值v[i]。</a:t>
              </a:r>
            </a:p>
          </p:txBody>
        </p:sp>
      </p:grpSp>
      <mc:AlternateContent>
        <mc:Choice Requires="a14">
          <p:sp>
            <p:nvSpPr>
              <p:cNvPr id="11" name="knapsack-formula"/>
              <p:cNvSpPr txBox="1">
                <a:spLocks noGrp="1"/>
              </p:cNvSpPr>
              <p:nvPr/>
            </p:nvSpPr>
            <p:spPr>
              <a:xfrm>
                <a:off x="1085850" y="4581525"/>
                <a:ext cx="10172700" cy="866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f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,</m:t>
                          </m:r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j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max</m:t>
                          </m:r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f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i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−</m:t>
                                  </m:r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1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,</m:t>
                                  </m:r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j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,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f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i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−</m:t>
                                  </m:r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1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,</m:t>
                                  </m:r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j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−</m:t>
                                  </m:r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92C4D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t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92C4D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i</m:t>
                                      </m:r>
                                    </m:sub>
                                  </m:sSub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+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v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i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grpSp>
        <p:nvGrpSpPr>
          <p:cNvPr id="13" name="Group 13"/>
          <p:cNvGrpSpPr/>
          <p:nvPr/>
        </p:nvGrpSpPr>
        <p:grpSpPr>
          <a:xfrm>
            <a:off x="1065150" y="5668037"/>
            <a:ext cx="10212450" cy="513688"/>
            <a:chOff x="1065150" y="5668037"/>
            <a:chExt cx="10212450" cy="513688"/>
          </a:xfrm>
        </p:grpSpPr>
        <p:sp>
          <p:nvSpPr>
            <p:cNvPr id="12" name="body-knapsack-legality"/>
            <p:cNvSpPr txBox="1"/>
            <p:nvPr/>
          </p:nvSpPr>
          <p:spPr>
            <a:xfrm>
              <a:off x="1065150" y="5668037"/>
              <a:ext cx="10212450" cy="5136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只有j≥t[i]才能采。两项都读前i−1株，保证当前草药至多使用一次。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300422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同样的7时间，逐株放宽可选范围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150" y="2267612"/>
            <a:ext cx="10212450" cy="830277"/>
            <a:chOff x="1065150" y="2267612"/>
            <a:chExt cx="10212450" cy="830277"/>
          </a:xfrm>
        </p:grpSpPr>
        <p:sp>
          <p:nvSpPr>
            <p:cNvPr id="7" name="body-herb-layer-base"/>
            <p:cNvSpPr txBox="1"/>
            <p:nvPr/>
          </p:nvSpPr>
          <p:spPr>
            <a:xfrm>
              <a:off x="1065150" y="2267612"/>
              <a:ext cx="10212450" cy="8302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下面的数组按时间上限0、1、2、3、4、5、6、7排列。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没有草药时，所有上限都能选择空集，最大价值均为0。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65150" y="3220112"/>
            <a:ext cx="10212450" cy="618463"/>
            <a:chOff x="1065150" y="3220112"/>
            <a:chExt cx="10212450" cy="618463"/>
          </a:xfrm>
        </p:grpSpPr>
        <p:sp>
          <p:nvSpPr>
            <p:cNvPr id="9" name="body-herb-layer-one"/>
            <p:cNvSpPr txBox="1"/>
            <p:nvPr/>
          </p:nvSpPr>
          <p:spPr>
            <a:xfrm>
              <a:off x="1065150" y="3220112"/>
              <a:ext cx="10212450" cy="6184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加入①（2，3）：[0, 0, 3, 3, 3, 3, 3, 3]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65150" y="3953537"/>
            <a:ext cx="10212450" cy="830277"/>
            <a:chOff x="1065150" y="3953537"/>
            <a:chExt cx="10212450" cy="830277"/>
          </a:xfrm>
        </p:grpSpPr>
        <p:sp>
          <p:nvSpPr>
            <p:cNvPr id="11" name="body-herb-layer-two"/>
            <p:cNvSpPr txBox="1"/>
            <p:nvPr/>
          </p:nvSpPr>
          <p:spPr>
            <a:xfrm>
              <a:off x="1065150" y="3953537"/>
              <a:ext cx="10212450" cy="8302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加入②（3，5）：[0, 0, 3, 5, 5, 8, 8, 8]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上限5：max(旧值3，前层上限2的3 + 当前5)=8。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65150" y="5010812"/>
            <a:ext cx="10212450" cy="1201752"/>
            <a:chOff x="1065150" y="5010812"/>
            <a:chExt cx="10212450" cy="1201752"/>
          </a:xfrm>
        </p:grpSpPr>
        <p:sp>
          <p:nvSpPr>
            <p:cNvPr id="13" name="body-herb-layer-three"/>
            <p:cNvSpPr txBox="1"/>
            <p:nvPr/>
          </p:nvSpPr>
          <p:spPr>
            <a:xfrm>
              <a:off x="1065150" y="5010812"/>
              <a:ext cx="10212450" cy="12017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加入③（5，7）：[0, 0, 3, 5, 5, 8, 8, 10]</a:t>
              </a:r>
            </a:p>
            <a:p>
              <a:pPr algn="l">
                <a:lnSpc>
                  <a:spcPts val="2925"/>
                </a:lnSpc>
                <a:spcBef>
                  <a:spcPts val="225"/>
                </a:spcBef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上限7：max(旧值8，前层上限2的3 + 当前7)=10。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答案读最后一层的上限T，不要求一定把时间用完。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省去物品维度后，先算大容量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150" y="2277137"/>
            <a:ext cx="10212450" cy="820752"/>
            <a:chOff x="1065150" y="2277137"/>
            <a:chExt cx="10212450" cy="820752"/>
          </a:xfrm>
        </p:grpSpPr>
        <p:sp>
          <p:nvSpPr>
            <p:cNvPr id="7" name="body-reverse-counterexample"/>
            <p:cNvSpPr txBox="1"/>
            <p:nvPr/>
          </p:nvSpPr>
          <p:spPr>
            <a:xfrm>
              <a:off x="1065150" y="2277137"/>
              <a:ext cx="10212450" cy="8207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7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例如只有一株：耗时1、价值1，总时间2。正确答案只能是1。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一维best初值全0；转移要读取尚未使用这株草药的旧值。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65150" y="3353462"/>
            <a:ext cx="3640579" cy="1754202"/>
            <a:chOff x="1065150" y="3353462"/>
            <a:chExt cx="3640579" cy="1754202"/>
          </a:xfrm>
        </p:grpSpPr>
        <p:sp>
          <p:nvSpPr>
            <p:cNvPr id="9" name="TextBox 9"/>
            <p:cNvSpPr txBox="1"/>
            <p:nvPr/>
          </p:nvSpPr>
          <p:spPr>
            <a:xfrm>
              <a:off x="1065150" y="3353462"/>
              <a:ext cx="268782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从小到大，错误复用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65150" y="3858287"/>
              <a:ext cx="3640579" cy="12493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先把best[1]更新成1。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再读这个新值，best[2]=2。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相当于采了同一株两次。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446775" y="3353462"/>
            <a:ext cx="3514849" cy="1754202"/>
            <a:chOff x="6446775" y="3353462"/>
            <a:chExt cx="3514849" cy="1754202"/>
          </a:xfrm>
        </p:grpSpPr>
        <p:sp>
          <p:nvSpPr>
            <p:cNvPr id="12" name="TextBox 12"/>
            <p:cNvSpPr txBox="1"/>
            <p:nvPr/>
          </p:nvSpPr>
          <p:spPr>
            <a:xfrm>
              <a:off x="6446775" y="3353462"/>
              <a:ext cx="268782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从大到小，保留前层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446775" y="3858287"/>
              <a:ext cx="3514849" cy="12493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先算best[2]，读取旧的0。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得到1后，再算best[1]=1。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两个容量都至多采一次。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65150" y="5420387"/>
            <a:ext cx="10212450" cy="820752"/>
            <a:chOff x="1065150" y="5420387"/>
            <a:chExt cx="10212450" cy="820752"/>
          </a:xfrm>
        </p:grpSpPr>
        <p:sp>
          <p:nvSpPr>
            <p:cNvPr id="15" name="body-reverse-dependency"/>
            <p:cNvSpPr txBox="1"/>
            <p:nvPr/>
          </p:nvSpPr>
          <p:spPr>
            <a:xfrm>
              <a:off x="1065150" y="5420387"/>
              <a:ext cx="10212450" cy="8207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75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较小容量尚未被本株更新，读到的就是上一物品层。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倒序来自这个依赖要求；不能把上一题的正序直接搬过来。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731206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例5代码：每株只更新一次容量数组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6674" y="2328572"/>
            <a:ext cx="7185911" cy="2371803"/>
            <a:chOff x="1066674" y="2328572"/>
            <a:chExt cx="7185911" cy="2371803"/>
          </a:xfrm>
        </p:grpSpPr>
        <p:sp>
          <p:nvSpPr>
            <p:cNvPr id="7" name="TextBox 7"/>
            <p:cNvSpPr txBox="1"/>
            <p:nvPr/>
          </p:nvSpPr>
          <p:spPr>
            <a:xfrm>
              <a:off x="1066674" y="2328572"/>
              <a:ext cx="7185911" cy="23718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vector&lt;long long&gt; best(T+1);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for(int i=0,time,value;i&lt;m;++i){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   cin&gt;&gt;time&gt;&gt;value;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   for(int capacity=T;capacity&gt;=time;--capacity)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       best[capacity]=max(best[capacity],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                          best[capacity-time]+value);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}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cout&lt;&lt;best[T]&lt;&lt;'\n';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65150" y="4886987"/>
            <a:ext cx="10212450" cy="830277"/>
            <a:chOff x="1065150" y="4886987"/>
            <a:chExt cx="10212450" cy="830277"/>
          </a:xfrm>
        </p:grpSpPr>
        <p:sp>
          <p:nvSpPr>
            <p:cNvPr id="9" name="body-capacity-initialization"/>
            <p:cNvSpPr txBox="1"/>
            <p:nvPr/>
          </p:nvSpPr>
          <p:spPr>
            <a:xfrm>
              <a:off x="1065150" y="4886987"/>
              <a:ext cx="10212450" cy="8302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本题是“耗时不超过容量”，空选择合法，所以每个初值都是0。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若改成“恰好用完”，只有容量0可达，其余应初始化为负无穷。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65150" y="5858537"/>
            <a:ext cx="10212450" cy="430227"/>
            <a:chOff x="1065150" y="5858537"/>
            <a:chExt cx="10212450" cy="430227"/>
          </a:xfrm>
        </p:grpSpPr>
        <p:sp>
          <p:nvSpPr>
            <p:cNvPr id="11" name="body-knapsack-runtime"/>
            <p:cNvSpPr txBox="1"/>
            <p:nvPr/>
          </p:nvSpPr>
          <p:spPr>
            <a:xfrm>
              <a:off x="1065150" y="5858537"/>
              <a:ext cx="1021245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m株、T时间：O(mT)时间、O(T)空间。耗时超过容量时不能转移。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735584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离开金额和行号，还能找到计算顺序吗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150" y="2324762"/>
            <a:ext cx="10212450" cy="849327"/>
            <a:chOff x="1065150" y="2324762"/>
            <a:chExt cx="10212450" cy="849327"/>
          </a:xfrm>
        </p:grpSpPr>
        <p:sp>
          <p:nvSpPr>
            <p:cNvPr id="7" name="body-earlier-order-examples"/>
            <p:cNvSpPr txBox="1"/>
            <p:nvPr/>
          </p:nvSpPr>
          <p:spPr>
            <a:xfrm>
              <a:off x="1065150" y="2324762"/>
              <a:ext cx="10212450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纸币按金额从小到大，金字塔按行从下到上，依赖关系很清楚。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一般有向图中，编号未必能代表先后，需要看实际连边。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65150" y="3477287"/>
            <a:ext cx="10212450" cy="1268427"/>
            <a:chOff x="1065150" y="3477287"/>
            <a:chExt cx="10212450" cy="1268427"/>
          </a:xfrm>
        </p:grpSpPr>
        <p:sp>
          <p:nvSpPr>
            <p:cNvPr id="9" name="body-dag-order"/>
            <p:cNvSpPr txBox="1"/>
            <p:nvPr/>
          </p:nvSpPr>
          <p:spPr>
            <a:xfrm>
              <a:off x="1065150" y="3477287"/>
              <a:ext cx="10212450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有向无环图称为DAG，能把顶点排成所有边都从前指向后的顺序。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若求“到达当前点”的结果，通常沿这个顺序计算。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若求“从当前点出发”的结果，则要先求后继，逆序或记忆化处理。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65150" y="5144162"/>
            <a:ext cx="10212450" cy="989938"/>
            <a:chOff x="1065150" y="5144162"/>
            <a:chExt cx="10212450" cy="989938"/>
          </a:xfrm>
        </p:grpSpPr>
        <p:sp>
          <p:nvSpPr>
            <p:cNvPr id="11" name="body-cycle-warning"/>
            <p:cNvSpPr txBox="1"/>
            <p:nvPr/>
          </p:nvSpPr>
          <p:spPr>
            <a:xfrm>
              <a:off x="1065150" y="5144162"/>
              <a:ext cx="10212450" cy="9899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若u依赖v，v又依赖u，两者都在等待对方。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只加visited不能把尚未求完的值变成答案，必须重新分析环。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731206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例6：起点可以任选，还要输出路线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150" y="2277137"/>
            <a:ext cx="10212450" cy="830277"/>
            <a:chOff x="1065150" y="2277137"/>
            <a:chExt cx="10212450" cy="830277"/>
          </a:xfrm>
        </p:grpSpPr>
        <p:sp>
          <p:nvSpPr>
            <p:cNvPr id="7" name="body-mine-task"/>
            <p:cNvSpPr txBox="1"/>
            <p:nvPr/>
          </p:nvSpPr>
          <p:spPr>
            <a:xfrm>
              <a:off x="1065150" y="2277137"/>
              <a:ext cx="10212450" cy="8302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J1306 / P2196《挖地雷》：沿允许的方向走，收集经过各点的地雷。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起点、终点任选，求最大总数及一条对应路径；边从小编号指向大编号。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065150" y="3200400"/>
            <a:ext cx="8802750" cy="2488289"/>
            <a:chOff x="1065150" y="3200400"/>
            <a:chExt cx="8802750" cy="2488289"/>
          </a:xfrm>
        </p:grpSpPr>
        <p:sp>
          <p:nvSpPr>
            <p:cNvPr id="9" name="TextBox 9"/>
            <p:cNvSpPr txBox="1"/>
            <p:nvPr/>
          </p:nvSpPr>
          <p:spPr>
            <a:xfrm>
              <a:off x="1065150" y="3248687"/>
              <a:ext cx="910841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例如：</a:t>
              </a:r>
            </a:p>
          </p:txBody>
        </p:sp>
        <p:sp>
          <p:nvSpPr>
            <p:cNvPr id="10" name="Line 10"/>
            <p:cNvSpPr/>
            <p:nvPr/>
          </p:nvSpPr>
          <p:spPr>
            <a:xfrm flipV="1">
              <a:off x="2419350" y="3648075"/>
              <a:ext cx="1628775" cy="41910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1" name="Line 11"/>
            <p:cNvSpPr/>
            <p:nvPr/>
          </p:nvSpPr>
          <p:spPr>
            <a:xfrm>
              <a:off x="2419350" y="4286250"/>
              <a:ext cx="1628775" cy="561975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2" name="Line 12"/>
            <p:cNvSpPr/>
            <p:nvPr/>
          </p:nvSpPr>
          <p:spPr>
            <a:xfrm>
              <a:off x="4743450" y="3648075"/>
              <a:ext cx="1857375" cy="41910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3" name="Line 13"/>
            <p:cNvSpPr/>
            <p:nvPr/>
          </p:nvSpPr>
          <p:spPr>
            <a:xfrm flipV="1">
              <a:off x="4743450" y="4286250"/>
              <a:ext cx="1857375" cy="561975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4" name="Line 14"/>
            <p:cNvSpPr/>
            <p:nvPr/>
          </p:nvSpPr>
          <p:spPr>
            <a:xfrm>
              <a:off x="7324725" y="4171950"/>
              <a:ext cx="1828800" cy="1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5" name="Ellipse 15"/>
            <p:cNvSpPr/>
            <p:nvPr/>
          </p:nvSpPr>
          <p:spPr>
            <a:xfrm>
              <a:off x="1714500" y="3829050"/>
              <a:ext cx="685800" cy="6858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3"/>
              </a:solidFill>
            </a:ln>
          </p:spPr>
        </p:sp>
        <p:sp>
          <p:nvSpPr>
            <p:cNvPr id="16" name="Ellipse 16"/>
            <p:cNvSpPr/>
            <p:nvPr/>
          </p:nvSpPr>
          <p:spPr>
            <a:xfrm>
              <a:off x="4038600" y="3200400"/>
              <a:ext cx="685800" cy="6858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3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4038600" y="4610100"/>
              <a:ext cx="685800" cy="6858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3"/>
              </a:solidFill>
            </a:ln>
          </p:spPr>
        </p:sp>
        <p:sp>
          <p:nvSpPr>
            <p:cNvPr id="18" name="Ellipse 18"/>
            <p:cNvSpPr/>
            <p:nvPr/>
          </p:nvSpPr>
          <p:spPr>
            <a:xfrm>
              <a:off x="6610350" y="3829050"/>
              <a:ext cx="685800" cy="6858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3"/>
              </a:solidFill>
            </a:ln>
          </p:spPr>
        </p:sp>
        <p:sp>
          <p:nvSpPr>
            <p:cNvPr id="19" name="Ellipse 19"/>
            <p:cNvSpPr/>
            <p:nvPr/>
          </p:nvSpPr>
          <p:spPr>
            <a:xfrm>
              <a:off x="9182100" y="3829050"/>
              <a:ext cx="685800" cy="6858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3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964780" y="4029737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4288880" y="3401087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288880" y="4810787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860630" y="4029737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9432380" y="4029737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712850" y="4534562"/>
              <a:ext cx="644294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值10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4151250" y="3915437"/>
              <a:ext cx="481404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值8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4151250" y="5258462"/>
              <a:ext cx="481404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值4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6723000" y="4534562"/>
              <a:ext cx="481404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值7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9294750" y="4534562"/>
              <a:ext cx="481404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值6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065150" y="5782337"/>
            <a:ext cx="10212450" cy="430227"/>
            <a:chOff x="1065150" y="5782337"/>
            <a:chExt cx="10212450" cy="430227"/>
          </a:xfrm>
        </p:grpSpPr>
        <p:sp>
          <p:nvSpPr>
            <p:cNvPr id="31" name="body-mine-state-introduction"/>
            <p:cNvSpPr txBox="1"/>
            <p:nvPr/>
          </p:nvSpPr>
          <p:spPr>
            <a:xfrm>
              <a:off x="1065150" y="5782337"/>
              <a:ext cx="1021245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记best[u]为从u开始、包含u的最大收获。下一步只能沿实际存在的边。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92505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先求后继的最佳路线，再作当前选择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150" y="2277137"/>
            <a:ext cx="10212450" cy="839802"/>
            <a:chOff x="1065150" y="2277137"/>
            <a:chExt cx="10212450" cy="839802"/>
          </a:xfrm>
        </p:grpSpPr>
        <p:sp>
          <p:nvSpPr>
            <p:cNvPr id="7" name="body-mine-state-transition"/>
            <p:cNvSpPr txBox="1"/>
            <p:nvPr/>
          </p:nvSpPr>
          <p:spPr>
            <a:xfrm>
              <a:off x="1065150" y="2277137"/>
              <a:ext cx="10212450" cy="839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可以就在u结束，也可以走向某个后继v。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固定v后，后续替换成v的最优路线不会影响合法性。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65150" y="3343937"/>
            <a:ext cx="10212450" cy="830277"/>
            <a:chOff x="1065150" y="3343937"/>
            <a:chExt cx="10212450" cy="830277"/>
          </a:xfrm>
        </p:grpSpPr>
        <p:sp>
          <p:nvSpPr>
            <p:cNvPr id="9" name="body-mine-end-values"/>
            <p:cNvSpPr txBox="1"/>
            <p:nvPr/>
          </p:nvSpPr>
          <p:spPr>
            <a:xfrm>
              <a:off x="1065150" y="3343937"/>
              <a:ext cx="10212450" cy="8302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点5没有后继：best[5]=6。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点4只能去5：best[4]=7+6=13。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65150" y="4363112"/>
            <a:ext cx="10212450" cy="830277"/>
            <a:chOff x="1065150" y="4363112"/>
            <a:chExt cx="10212450" cy="830277"/>
          </a:xfrm>
        </p:grpSpPr>
        <p:sp>
          <p:nvSpPr>
            <p:cNvPr id="11" name="body-mine-middle-values"/>
            <p:cNvSpPr txBox="1"/>
            <p:nvPr/>
          </p:nvSpPr>
          <p:spPr>
            <a:xfrm>
              <a:off x="1065150" y="4363112"/>
              <a:ext cx="10212450" cy="8302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点3去4：best[3]=4+13=17。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点2去4：best[2]=8+13=21。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65150" y="5372762"/>
            <a:ext cx="10212450" cy="830277"/>
            <a:chOff x="1065150" y="5372762"/>
            <a:chExt cx="10212450" cy="830277"/>
          </a:xfrm>
        </p:grpSpPr>
        <p:sp>
          <p:nvSpPr>
            <p:cNvPr id="13" name="body-mine-first-value"/>
            <p:cNvSpPr txBox="1"/>
            <p:nvPr/>
          </p:nvSpPr>
          <p:spPr>
            <a:xfrm>
              <a:off x="1065150" y="5372762"/>
              <a:ext cx="10212450" cy="8302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点1在2、3之间选择：10+max(21,17)=31。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本题后继编号更大，因此按编号从大到小，依赖总已完成。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731206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例6代码：最优值和下一步一起更新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150" y="2267612"/>
            <a:ext cx="7580119" cy="811227"/>
            <a:chOff x="1065150" y="2267612"/>
            <a:chExt cx="7580119" cy="811227"/>
          </a:xfrm>
        </p:grpSpPr>
        <p:sp>
          <p:nvSpPr>
            <p:cNvPr id="7" name="TextBox 7"/>
            <p:cNvSpPr txBox="1"/>
            <p:nvPr/>
          </p:nvSpPr>
          <p:spPr>
            <a:xfrm>
              <a:off x="1065150" y="2267612"/>
              <a:ext cx="7580119" cy="811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代码点号为0..n−1；edge[u][v]表示是否允许从u到v。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next[u]=−1表示在u停止，只有获得更优值时才记录新后继。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66674" y="3242972"/>
            <a:ext cx="6389621" cy="2086053"/>
            <a:chOff x="1066674" y="3242972"/>
            <a:chExt cx="6389621" cy="2086053"/>
          </a:xfrm>
        </p:grpSpPr>
        <p:sp>
          <p:nvSpPr>
            <p:cNvPr id="9" name="TextBox 9"/>
            <p:cNvSpPr txBox="1"/>
            <p:nvPr/>
          </p:nvSpPr>
          <p:spPr>
            <a:xfrm>
              <a:off x="1066674" y="3242972"/>
              <a:ext cx="6389621" cy="20860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vector&lt;int&gt; next(n,-1);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for(int u=n-1;u&gt;=0;--u){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   best[u]=value[u];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   for(int v=u+1;v&lt;n;++v)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       if(edge[u][v]&amp;&amp;value[u]+best[v]&gt;best[u])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           best[u]=value[u]+best[v],next[u]=v;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65150" y="5525162"/>
            <a:ext cx="8699955" cy="430227"/>
            <a:chOff x="1065150" y="5525162"/>
            <a:chExt cx="8699955" cy="430227"/>
          </a:xfrm>
        </p:grpSpPr>
        <p:sp>
          <p:nvSpPr>
            <p:cNvPr id="11" name="TextBox 11"/>
            <p:cNvSpPr txBox="1"/>
            <p:nvPr/>
          </p:nvSpPr>
          <p:spPr>
            <a:xfrm>
              <a:off x="1065150" y="5525162"/>
              <a:ext cx="8699955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枚举v不代表一定能走到v，必须检查edge；初值保留只取当前点。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701121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起点不限，先在所有best中找最大值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150" y="2315237"/>
            <a:ext cx="10212450" cy="1268427"/>
            <a:chOff x="1065150" y="2315237"/>
            <a:chExt cx="10212450" cy="1268427"/>
          </a:xfrm>
        </p:grpSpPr>
        <p:sp>
          <p:nvSpPr>
            <p:cNvPr id="7" name="body-mine-recovery-example"/>
            <p:cNvSpPr txBox="1"/>
            <p:nvPr/>
          </p:nvSpPr>
          <p:spPr>
            <a:xfrm>
              <a:off x="1065150" y="2315237"/>
              <a:ext cx="10212450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沿用图中从1开始的编号：best依次为31、21、17、13、6。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最大值在1，从它出发顺着next走：1 → 2 → 4 → 5。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地雷总数10+8+7+6=31；到5时next不存在，结束。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66674" y="3862097"/>
            <a:ext cx="7982201" cy="1000203"/>
            <a:chOff x="1066674" y="3862097"/>
            <a:chExt cx="7982201" cy="1000203"/>
          </a:xfrm>
        </p:grpSpPr>
        <p:sp>
          <p:nvSpPr>
            <p:cNvPr id="9" name="TextBox 9"/>
            <p:cNvSpPr txBox="1"/>
            <p:nvPr/>
          </p:nvSpPr>
          <p:spPr>
            <a:xfrm>
              <a:off x="1066674" y="3862097"/>
              <a:ext cx="7982201" cy="10002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75"/>
                </a:lnSpc>
              </a:pPr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int start=max_element(best.begin(),best.end())-best.begin();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for(int u=start;u!=-1;u=next[u])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   cout&lt;&lt;u+1&lt;&lt;(next[u]==-1?'\n':' ');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65150" y="5172737"/>
            <a:ext cx="10212450" cy="980413"/>
            <a:chOff x="1065150" y="5172737"/>
            <a:chExt cx="10212450" cy="980413"/>
          </a:xfrm>
        </p:grpSpPr>
        <p:sp>
          <p:nvSpPr>
            <p:cNvPr id="11" name="body-mine-boundary-cost"/>
            <p:cNvSpPr txBox="1"/>
            <p:nvPr/>
          </p:nvSpPr>
          <p:spPr>
            <a:xfrm>
              <a:off x="1065150" y="5172737"/>
              <a:ext cx="10212450" cy="9804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没有边时，选地雷最多的单点；不能固定从1号点开始。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本实现扫描上三角邻接矩阵，时间和空间均为O(n²)。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300422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例7：坐标会回头，高度不会回头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150" y="2277137"/>
            <a:ext cx="10212450" cy="830277"/>
            <a:chOff x="1065150" y="2277137"/>
            <a:chExt cx="10212450" cy="830277"/>
          </a:xfrm>
        </p:grpSpPr>
        <p:sp>
          <p:nvSpPr>
            <p:cNvPr id="7" name="body-ski-task"/>
            <p:cNvSpPr txBox="1"/>
            <p:nvPr/>
          </p:nvSpPr>
          <p:spPr>
            <a:xfrm>
              <a:off x="1065150" y="2277137"/>
              <a:ext cx="10212450" cy="8302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J1307 / P1434《滑雪》：只走上下左右相邻且高度严格更低的格子。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起点任选，求经过格子数最多的路线；原地的一格也计入长度。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065150" y="3258212"/>
            <a:ext cx="9340974" cy="1897077"/>
            <a:chOff x="1065150" y="3258212"/>
            <a:chExt cx="9340974" cy="1897077"/>
          </a:xfrm>
        </p:grpSpPr>
        <p:sp>
          <p:nvSpPr>
            <p:cNvPr id="9" name="TextBox 9"/>
            <p:cNvSpPr txBox="1"/>
            <p:nvPr/>
          </p:nvSpPr>
          <p:spPr>
            <a:xfrm>
              <a:off x="1065150" y="3258212"/>
              <a:ext cx="910841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例如：</a:t>
              </a:r>
            </a:p>
          </p:txBody>
        </p:sp>
        <p:sp>
          <p:nvSpPr>
            <p:cNvPr id="10" name="Line 10"/>
            <p:cNvSpPr/>
            <p:nvPr/>
          </p:nvSpPr>
          <p:spPr>
            <a:xfrm>
              <a:off x="2600325" y="3781425"/>
              <a:ext cx="1581150" cy="1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1" name="Line 11"/>
            <p:cNvSpPr/>
            <p:nvPr/>
          </p:nvSpPr>
          <p:spPr>
            <a:xfrm>
              <a:off x="4752975" y="3781425"/>
              <a:ext cx="1581150" cy="1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2" name="Line 12"/>
            <p:cNvSpPr/>
            <p:nvPr/>
          </p:nvSpPr>
          <p:spPr>
            <a:xfrm>
              <a:off x="6619875" y="4067175"/>
              <a:ext cx="1" cy="504825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3" name="Line 13"/>
            <p:cNvSpPr/>
            <p:nvPr/>
          </p:nvSpPr>
          <p:spPr>
            <a:xfrm flipH="1">
              <a:off x="4752975" y="4857750"/>
              <a:ext cx="1581150" cy="1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4" name="Line 14"/>
            <p:cNvSpPr/>
            <p:nvPr/>
          </p:nvSpPr>
          <p:spPr>
            <a:xfrm flipH="1">
              <a:off x="2600325" y="4857750"/>
              <a:ext cx="1581150" cy="1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5" name="Rectangle 15"/>
            <p:cNvSpPr/>
            <p:nvPr/>
          </p:nvSpPr>
          <p:spPr>
            <a:xfrm>
              <a:off x="2028825" y="3495675"/>
              <a:ext cx="571500" cy="57150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3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4181475" y="3495675"/>
              <a:ext cx="571500" cy="57150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3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6334125" y="3495675"/>
              <a:ext cx="571500" cy="57150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3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2028825" y="4572000"/>
              <a:ext cx="571500" cy="57150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3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4181475" y="4572000"/>
              <a:ext cx="571500" cy="57150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3"/>
              </a:solidFill>
            </a:ln>
          </p:spPr>
        </p:sp>
        <p:sp>
          <p:nvSpPr>
            <p:cNvPr id="20" name="Rectangle 20"/>
            <p:cNvSpPr/>
            <p:nvPr/>
          </p:nvSpPr>
          <p:spPr>
            <a:xfrm>
              <a:off x="6334125" y="4572000"/>
              <a:ext cx="571500" cy="571500"/>
            </a:xfrm>
            <a:prstGeom prst="rect">
              <a:avLst/>
            </a:prstGeom>
            <a:solidFill>
              <a:schemeClr val="lt2"/>
            </a:solidFill>
            <a:ln w="19050">
              <a:solidFill>
                <a:schemeClr val="accent3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2221955" y="3648737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374605" y="3648737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527255" y="3648737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2221955" y="472506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4374605" y="472506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6527255" y="4725062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589775" y="3829712"/>
              <a:ext cx="2816349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这条路线经过6格。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箭头为实际滑行方向。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065150" y="5515637"/>
            <a:ext cx="10212450" cy="792177"/>
            <a:chOff x="1065150" y="5515637"/>
            <a:chExt cx="10212450" cy="792177"/>
          </a:xfrm>
        </p:grpSpPr>
        <p:sp>
          <p:nvSpPr>
            <p:cNvPr id="29" name="body-ski-dag-proof"/>
            <p:cNvSpPr txBox="1"/>
            <p:nvPr/>
          </p:nvSpPr>
          <p:spPr>
            <a:xfrm>
              <a:off x="1065150" y="5515637"/>
              <a:ext cx="10212450" cy="7921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每次高度严格下降，不可能回到原格，因此滑行图是DAG。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相等高度不能移动；行列坐标本身不能直接作为递推顺序。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49427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从当前格开始，最长还能经过几格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150" y="2324762"/>
            <a:ext cx="10212450" cy="839802"/>
            <a:chOff x="1065150" y="2324762"/>
            <a:chExt cx="10212450" cy="839802"/>
          </a:xfrm>
        </p:grpSpPr>
        <p:sp>
          <p:nvSpPr>
            <p:cNvPr id="7" name="body-ski-state"/>
            <p:cNvSpPr txBox="1"/>
            <p:nvPr/>
          </p:nvSpPr>
          <p:spPr>
            <a:xfrm>
              <a:off x="1065150" y="2324762"/>
              <a:ext cx="10212450" cy="839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best[u]包含当前格，初值为1，表示原地停止。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对每个严格更低的相邻格v，尝试best[v]+1，保留最大值。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65150" y="3439187"/>
            <a:ext cx="10212450" cy="1268427"/>
            <a:chOff x="1065150" y="3439187"/>
            <a:chExt cx="10212450" cy="1268427"/>
          </a:xfrm>
        </p:grpSpPr>
        <p:sp>
          <p:nvSpPr>
            <p:cNvPr id="9" name="body-ski-choice-proof"/>
            <p:cNvSpPr txBox="1"/>
            <p:nvPr/>
          </p:nvSpPr>
          <p:spPr>
            <a:xfrm>
              <a:off x="1065150" y="3439187"/>
              <a:ext cx="10212450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任一非单格路线都有第一步v；固定v后，只需它的最长后续路线。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高度一直降低，后续不会再经过u，所以拼接不会重复顶点。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所有合法第一步都枚举到了，原地停止也保留，因而不漏解。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65150" y="4972712"/>
            <a:ext cx="10212450" cy="1230327"/>
            <a:chOff x="1065150" y="4972712"/>
            <a:chExt cx="10212450" cy="1230327"/>
          </a:xfrm>
        </p:grpSpPr>
        <p:sp>
          <p:nvSpPr>
            <p:cNvPr id="11" name="body-ski-computation-example"/>
            <p:cNvSpPr txBox="1"/>
            <p:nvPr/>
          </p:nvSpPr>
          <p:spPr>
            <a:xfrm>
              <a:off x="1065150" y="4972712"/>
              <a:ext cx="10212450" cy="1230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前例从高度1起，best依次为1、2、3、4、5、6，答案6。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先检查邻坐标在图内，再比较高度；不能读越界位置。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相等高度全不能滑，整图相等或只有一格时，答案都是1。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7592774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例7代码：四个方向处理完，才缓存结果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150" y="2267612"/>
            <a:ext cx="10212450" cy="801702"/>
            <a:chOff x="1065150" y="2267612"/>
            <a:chExt cx="10212450" cy="801702"/>
          </a:xfrm>
        </p:grpSpPr>
        <p:sp>
          <p:nvSpPr>
            <p:cNvPr id="7" name="body-ski-call-stack-context"/>
            <p:cNvSpPr txBox="1"/>
            <p:nvPr/>
          </p:nvSpPr>
          <p:spPr>
            <a:xfrm>
              <a:off x="1065150" y="2267612"/>
              <a:ext cx="10212450" cy="8017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call模拟递归调用栈，nextDirection[u]保存下一个待检查方向。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进入新格时best=1；更低邻格尚未求完，就先压栈求它。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66674" y="3195347"/>
            <a:ext cx="7849486" cy="1800303"/>
            <a:chOff x="1066674" y="3195347"/>
            <a:chExt cx="7849486" cy="1800303"/>
          </a:xfrm>
        </p:grpSpPr>
        <p:sp>
          <p:nvSpPr>
            <p:cNvPr id="9" name="TextBox 9"/>
            <p:cNvSpPr txBox="1"/>
            <p:nvPr/>
          </p:nvSpPr>
          <p:spPr>
            <a:xfrm>
              <a:off x="1066674" y="3195347"/>
              <a:ext cx="7849486" cy="18003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if(nextDirection[u]==4){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   done[u]=true; call.pop_back();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   if(!call.empty())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       best[call.back()]=max(best[call.back()],best[u]+1);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   continue;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65150" y="5267987"/>
            <a:ext cx="10212450" cy="942313"/>
            <a:chOff x="1065150" y="5267987"/>
            <a:chExt cx="10212450" cy="942313"/>
          </a:xfrm>
        </p:grpSpPr>
        <p:sp>
          <p:nvSpPr>
            <p:cNvPr id="11" name="body-ski-resume-explanation"/>
            <p:cNvSpPr txBox="1"/>
            <p:nvPr/>
          </p:nvSpPr>
          <p:spPr>
            <a:xfrm>
              <a:off x="1065150" y="5267987"/>
              <a:ext cx="10212450" cy="9423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退出u时，best[u]已经完整，把它加1后用于更新等待中的父调用。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若邻格早已done，直接读取缓存；显式栈避免蛇形长路压满递归栈。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735584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另一种实现：先把所有格子按高度排序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150" y="2305712"/>
            <a:ext cx="10212450" cy="830277"/>
            <a:chOff x="1065150" y="2305712"/>
            <a:chExt cx="10212450" cy="830277"/>
          </a:xfrm>
        </p:grpSpPr>
        <p:sp>
          <p:nvSpPr>
            <p:cNvPr id="7" name="body-ski-sorted-order"/>
            <p:cNvSpPr txBox="1"/>
            <p:nvPr/>
          </p:nvSpPr>
          <p:spPr>
            <a:xfrm>
              <a:off x="1065150" y="2305712"/>
              <a:ext cx="10212450" cy="8302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从低到高处理，所有可能走到的更低邻格已经完成。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同高格子之间没有合法边，所以同高度内部次序不影响结果。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66674" y="3357272"/>
            <a:ext cx="7185911" cy="1590753"/>
            <a:chOff x="1066674" y="3357272"/>
            <a:chExt cx="7185911" cy="1590753"/>
          </a:xfrm>
        </p:grpSpPr>
        <p:sp>
          <p:nvSpPr>
            <p:cNvPr id="9" name="TextBox 9"/>
            <p:cNvSpPr txBox="1"/>
            <p:nvPr/>
          </p:nvSpPr>
          <p:spPr>
            <a:xfrm>
              <a:off x="1066674" y="3357272"/>
              <a:ext cx="7185911" cy="15907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sort(order.begin(),order.end(),[&amp;](int u,int v){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   return height[u]&lt;height[v];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});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// 按order遍历，每个u只检查四个图内邻格v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if(height[v]&lt;height[u])best[u]=max(best[u],best[v]+1);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65150" y="5267987"/>
            <a:ext cx="10212450" cy="970888"/>
            <a:chOff x="1065150" y="5267987"/>
            <a:chExt cx="10212450" cy="970888"/>
          </a:xfrm>
        </p:grpSpPr>
        <p:sp>
          <p:nvSpPr>
            <p:cNvPr id="11" name="body-ski-method-cost"/>
            <p:cNvSpPr txBox="1"/>
            <p:nvPr/>
          </p:nvSpPr>
          <p:spPr>
            <a:xfrm>
              <a:off x="1065150" y="5267987"/>
              <a:ext cx="10212450" cy="9708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7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N个格子：记忆化O(N)，排序递推O(N log N)，空间都是O(N)。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两种实现的状态、转移相同，区别在于怎样安排求值顺序。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774284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例8：“最大”表示两端都不能再延伸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150" y="2277137"/>
            <a:ext cx="10212450" cy="830277"/>
            <a:chOff x="1065150" y="2277137"/>
            <a:chExt cx="10212450" cy="830277"/>
          </a:xfrm>
        </p:grpSpPr>
        <p:sp>
          <p:nvSpPr>
            <p:cNvPr id="7" name="body-foodchain-task"/>
            <p:cNvSpPr txBox="1"/>
            <p:nvPr/>
          </p:nvSpPr>
          <p:spPr>
            <a:xfrm>
              <a:off x="1065150" y="2277137"/>
              <a:ext cx="10212450" cy="8302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J1308 / P4017：给定无环捕食关系，统计源点到汇点的所有路径。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源点没有前驱，汇点没有后继；不是只数长度最大的那些路径。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065150" y="3267737"/>
            <a:ext cx="8536050" cy="2011377"/>
            <a:chOff x="1065150" y="3267737"/>
            <a:chExt cx="8536050" cy="2011377"/>
          </a:xfrm>
        </p:grpSpPr>
        <p:sp>
          <p:nvSpPr>
            <p:cNvPr id="9" name="TextBox 9"/>
            <p:cNvSpPr txBox="1"/>
            <p:nvPr/>
          </p:nvSpPr>
          <p:spPr>
            <a:xfrm>
              <a:off x="1065150" y="3267737"/>
              <a:ext cx="910841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例如：</a:t>
              </a:r>
            </a:p>
          </p:txBody>
        </p:sp>
        <p:sp>
          <p:nvSpPr>
            <p:cNvPr id="10" name="Line 10"/>
            <p:cNvSpPr/>
            <p:nvPr/>
          </p:nvSpPr>
          <p:spPr>
            <a:xfrm>
              <a:off x="2638425" y="3800475"/>
              <a:ext cx="2819400" cy="40005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1" name="Line 11"/>
            <p:cNvSpPr/>
            <p:nvPr/>
          </p:nvSpPr>
          <p:spPr>
            <a:xfrm flipV="1">
              <a:off x="2638425" y="4381500"/>
              <a:ext cx="2819400" cy="542925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2" name="Line 12"/>
            <p:cNvSpPr/>
            <p:nvPr/>
          </p:nvSpPr>
          <p:spPr>
            <a:xfrm flipV="1">
              <a:off x="6010275" y="3800475"/>
              <a:ext cx="3019425" cy="40005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3" name="Line 13"/>
            <p:cNvSpPr/>
            <p:nvPr/>
          </p:nvSpPr>
          <p:spPr>
            <a:xfrm>
              <a:off x="6010275" y="4381500"/>
              <a:ext cx="3019425" cy="542925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4" name="Line 14"/>
            <p:cNvSpPr/>
            <p:nvPr/>
          </p:nvSpPr>
          <p:spPr>
            <a:xfrm>
              <a:off x="2657475" y="3733800"/>
              <a:ext cx="6353175" cy="1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tailEnd type="triangle" w="lg" len="lg"/>
            </a:ln>
          </p:spPr>
        </p:sp>
        <p:sp>
          <p:nvSpPr>
            <p:cNvPr id="15" name="Ellipse 15"/>
            <p:cNvSpPr/>
            <p:nvPr/>
          </p:nvSpPr>
          <p:spPr>
            <a:xfrm>
              <a:off x="2066925" y="3448050"/>
              <a:ext cx="571500" cy="5715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3"/>
              </a:solidFill>
            </a:ln>
          </p:spPr>
        </p:sp>
        <p:sp>
          <p:nvSpPr>
            <p:cNvPr id="16" name="Ellipse 16"/>
            <p:cNvSpPr/>
            <p:nvPr/>
          </p:nvSpPr>
          <p:spPr>
            <a:xfrm>
              <a:off x="2066925" y="4705350"/>
              <a:ext cx="571500" cy="5715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3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5448300" y="4000500"/>
              <a:ext cx="571500" cy="5715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3"/>
              </a:solidFill>
            </a:ln>
          </p:spPr>
        </p:sp>
        <p:sp>
          <p:nvSpPr>
            <p:cNvPr id="18" name="Ellipse 18"/>
            <p:cNvSpPr/>
            <p:nvPr/>
          </p:nvSpPr>
          <p:spPr>
            <a:xfrm>
              <a:off x="9029700" y="3448050"/>
              <a:ext cx="571500" cy="5715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3"/>
              </a:solidFill>
            </a:ln>
          </p:spPr>
        </p:sp>
        <p:sp>
          <p:nvSpPr>
            <p:cNvPr id="19" name="Ellipse 19"/>
            <p:cNvSpPr/>
            <p:nvPr/>
          </p:nvSpPr>
          <p:spPr>
            <a:xfrm>
              <a:off x="9029700" y="4705350"/>
              <a:ext cx="571500" cy="571500"/>
            </a:xfrm>
            <a:prstGeom prst="ellipse">
              <a:avLst/>
            </a:prstGeom>
            <a:solidFill>
              <a:schemeClr val="lt2"/>
            </a:solidFill>
            <a:ln w="19050">
              <a:solidFill>
                <a:schemeClr val="accent3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2260055" y="3591587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260055" y="4848887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5641430" y="4144037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9222830" y="3591587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9222830" y="4848887"/>
              <a:ext cx="18524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065150" y="5572787"/>
            <a:ext cx="10212450" cy="647038"/>
            <a:chOff x="1065150" y="5572787"/>
            <a:chExt cx="10212450" cy="647038"/>
          </a:xfrm>
        </p:grpSpPr>
        <p:sp>
          <p:nvSpPr>
            <p:cNvPr id="26" name="body-foodchain-short-path"/>
            <p:cNvSpPr txBox="1"/>
            <p:nvPr/>
          </p:nvSpPr>
          <p:spPr>
            <a:xfrm>
              <a:off x="1065150" y="5572787"/>
              <a:ext cx="10212450" cy="6470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1→5虽然更短，两端都不能延伸，也必须统计。箭头从被吃者指向捕食者。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735584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到达当前点的路径，按最后一条边分类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150" y="2277137"/>
            <a:ext cx="10212450" cy="849327"/>
            <a:chOff x="1065150" y="2277137"/>
            <a:chExt cx="10212450" cy="849327"/>
          </a:xfrm>
        </p:grpSpPr>
        <p:sp>
          <p:nvSpPr>
            <p:cNvPr id="7" name="body-food-prefix-state"/>
            <p:cNvSpPr txBox="1"/>
            <p:nvPr/>
          </p:nvSpPr>
          <p:spPr>
            <a:xfrm>
              <a:off x="1065150" y="2277137"/>
              <a:ext cx="10212450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ways[u]：从所有源点出发，以u结束的路径数。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u是源点时为1；否则将每个直接前驱的ways相加。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65150" y="3391562"/>
            <a:ext cx="10212450" cy="830277"/>
            <a:chOff x="1065150" y="3391562"/>
            <a:chExt cx="10212450" cy="830277"/>
          </a:xfrm>
        </p:grpSpPr>
        <p:sp>
          <p:nvSpPr>
            <p:cNvPr id="9" name="body-food-prefix-proof"/>
            <p:cNvSpPr txBox="1"/>
            <p:nvPr/>
          </p:nvSpPr>
          <p:spPr>
            <a:xfrm>
              <a:off x="1065150" y="3391562"/>
              <a:ext cx="10212450" cy="8302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每条非空路径都有唯一的最后一条边，删去它就得到一条前驱路径。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不同最后边分属不同类别，补回最后边又能还原，因此不重不漏。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65150" y="4429787"/>
            <a:ext cx="10212450" cy="1249377"/>
            <a:chOff x="1065150" y="4429787"/>
            <a:chExt cx="10212450" cy="1249377"/>
          </a:xfrm>
        </p:grpSpPr>
        <p:sp>
          <p:nvSpPr>
            <p:cNvPr id="11" name="body-food-prefix-trace"/>
            <p:cNvSpPr txBox="1"/>
            <p:nvPr/>
          </p:nvSpPr>
          <p:spPr>
            <a:xfrm>
              <a:off x="1065150" y="4429787"/>
              <a:ext cx="10212450" cy="1249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前例：ways[1]=ways[2]=1，ways[3]=1+1=2。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ways[4]=ways[3]=2；ways[5]=ways[1]+ways[3]=3。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汇点是4、5，答案为2+3=5，短路径1→5也包含在内。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65150" y="5868062"/>
            <a:ext cx="10212450" cy="430227"/>
            <a:chOff x="1065150" y="5868062"/>
            <a:chExt cx="10212450" cy="430227"/>
          </a:xfrm>
        </p:grpSpPr>
        <p:sp>
          <p:nvSpPr>
            <p:cNvPr id="13" name="body-food-no-max"/>
            <p:cNvSpPr txBox="1"/>
            <p:nvPr/>
          </p:nvSpPr>
          <p:spPr>
            <a:xfrm>
              <a:off x="1065150" y="5868062"/>
              <a:ext cx="1021245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这里求和，不取最大值；只在汇点累加，避免把可继续延伸的前缀算入。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7592774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例8代码：沿前驱求值，退出时回传计数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150" y="2277137"/>
            <a:ext cx="7342629" cy="811227"/>
            <a:chOff x="1065150" y="2277137"/>
            <a:chExt cx="7342629" cy="811227"/>
          </a:xfrm>
        </p:grpSpPr>
        <p:sp>
          <p:nvSpPr>
            <p:cNvPr id="7" name="TextBox 7"/>
            <p:cNvSpPr txBox="1"/>
            <p:nvPr/>
          </p:nvSpPr>
          <p:spPr>
            <a:xfrm>
              <a:off x="1065150" y="2277137"/>
              <a:ext cx="7342629" cy="81122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原边u→v存为graph[v].push_back(u)，另外记录原出度。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graph里没有前驱的点，ways初值为1；其余初值为0。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66674" y="3214397"/>
            <a:ext cx="7716771" cy="2086053"/>
            <a:chOff x="1066674" y="3214397"/>
            <a:chExt cx="7716771" cy="2086053"/>
          </a:xfrm>
        </p:grpSpPr>
        <p:sp>
          <p:nvSpPr>
            <p:cNvPr id="9" name="TextBox 9"/>
            <p:cNvSpPr txBox="1"/>
            <p:nvPr/>
          </p:nvSpPr>
          <p:spPr>
            <a:xfrm>
              <a:off x="1066674" y="3214397"/>
              <a:ext cx="7716771" cy="20860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if(nextEdge[u]==(int)graph[u].size()){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   done[u]=true; call.pop_back();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   if(!call.empty())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       ways[call.back()]=(ways[call.back()]+ways[u])%MOD;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   continue;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}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// 每条前驱边只检查一次；已done则直接加，否则先压栈求值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65150" y="5553737"/>
            <a:ext cx="8236709" cy="801702"/>
            <a:chOff x="1065150" y="5553737"/>
            <a:chExt cx="8236709" cy="801702"/>
          </a:xfrm>
        </p:grpSpPr>
        <p:sp>
          <p:nvSpPr>
            <p:cNvPr id="11" name="TextBox 11"/>
            <p:cNvSpPr txBox="1"/>
            <p:nvPr/>
          </p:nvSpPr>
          <p:spPr>
            <a:xfrm>
              <a:off x="1065150" y="5553737"/>
              <a:ext cx="8236709" cy="801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所有前驱处理完成，ways[u]才完整。最后仅累加原出度为0的点。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call保存求值依赖，与原图中的食物流向相反。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81736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ways为0，不能用来判断是否计算过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150" y="2324762"/>
            <a:ext cx="10212450" cy="1268427"/>
            <a:chOff x="1065150" y="2324762"/>
            <a:chExt cx="10212450" cy="1268427"/>
          </a:xfrm>
        </p:grpSpPr>
        <p:sp>
          <p:nvSpPr>
            <p:cNvPr id="7" name="body-modulo-zero"/>
            <p:cNvSpPr txBox="1"/>
            <p:nvPr/>
          </p:nvSpPr>
          <p:spPr>
            <a:xfrm>
              <a:off x="1065150" y="2324762"/>
              <a:ext cx="10212450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原题要求对80112002取模。真实路径数可能是模数的倍数，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所以计算完成后的ways仍可能为0。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用done表示“已经求完”，用ways保存答案，两个含义必须分开。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65150" y="3905912"/>
            <a:ext cx="10212450" cy="839802"/>
            <a:chOff x="1065150" y="3905912"/>
            <a:chExt cx="10212450" cy="839802"/>
          </a:xfrm>
        </p:grpSpPr>
        <p:sp>
          <p:nvSpPr>
            <p:cNvPr id="9" name="body-food-complexity"/>
            <p:cNvSpPr txBox="1"/>
            <p:nvPr/>
          </p:nvSpPr>
          <p:spPr>
            <a:xfrm>
              <a:off x="1065150" y="3905912"/>
              <a:ext cx="10212450" cy="839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每点完成一次，每条前驱边处理一次：时间、空间均为O(n+m)。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入栈不等于完成；所有前驱结束后，才允许把done置为真。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65150" y="5115587"/>
            <a:ext cx="10212450" cy="1028038"/>
            <a:chOff x="1065150" y="5115587"/>
            <a:chExt cx="10212450" cy="1028038"/>
          </a:xfrm>
        </p:grpSpPr>
        <p:sp>
          <p:nvSpPr>
            <p:cNvPr id="11" name="body-food-topological-alternative"/>
            <p:cNvSpPr txBox="1"/>
            <p:nvPr/>
          </p:nvSpPr>
          <p:spPr>
            <a:xfrm>
              <a:off x="1065150" y="5115587"/>
              <a:ext cx="10212450" cy="10280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若使用拓扑排序，也可以从源点把计数向后发送。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只有一个点的全部前驱都处理完，才能继续发送它的完整计数。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7592774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例9：过去的最大值，能直接接上新数吗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150" y="2296187"/>
            <a:ext cx="10212450" cy="811227"/>
            <a:chOff x="1065150" y="2296187"/>
            <a:chExt cx="10212450" cy="811227"/>
          </a:xfrm>
        </p:grpSpPr>
        <p:sp>
          <p:nvSpPr>
            <p:cNvPr id="7" name="body-maximum-subarray-task"/>
            <p:cNvSpPr txBox="1"/>
            <p:nvPr/>
          </p:nvSpPr>
          <p:spPr>
            <a:xfrm>
              <a:off x="1065150" y="2296187"/>
              <a:ext cx="10212450" cy="811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J1309 / P1115：选连续且非空的一段，让总和最大。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例如两段前缀，已经找到的最大子段和都是5。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65150" y="3439187"/>
            <a:ext cx="10212450" cy="839802"/>
            <a:chOff x="1065150" y="3439187"/>
            <a:chExt cx="10212450" cy="839802"/>
          </a:xfrm>
        </p:grpSpPr>
        <p:sp>
          <p:nvSpPr>
            <p:cNvPr id="9" name="body-different-endings"/>
            <p:cNvSpPr txBox="1"/>
            <p:nvPr/>
          </p:nvSpPr>
          <p:spPr>
            <a:xfrm>
              <a:off x="1065150" y="3439187"/>
              <a:ext cx="10212450" cy="839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前缀甲：[5, −100]　　前缀乙：[−100, 5]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在末尾都加上1，预测新的最大子段和。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65150" y="4601237"/>
            <a:ext cx="10212450" cy="839802"/>
            <a:chOff x="1065150" y="4601237"/>
            <a:chExt cx="10212450" cy="839802"/>
          </a:xfrm>
        </p:grpSpPr>
        <p:sp>
          <p:nvSpPr>
            <p:cNvPr id="11" name="body-different-futures"/>
            <p:cNvSpPr txBox="1"/>
            <p:nvPr/>
          </p:nvSpPr>
          <p:spPr>
            <a:xfrm>
              <a:off x="1065150" y="4601237"/>
              <a:ext cx="10212450" cy="839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甲仍是5，乙变成6。两个同为5的旧答案，无法直接区分。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甲中的5与新来的1之间隔着−100，不能跳过去拼接。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65150" y="5791862"/>
            <a:ext cx="10212450" cy="430227"/>
            <a:chOff x="1065150" y="5791862"/>
            <a:chExt cx="10212450" cy="430227"/>
          </a:xfrm>
        </p:grpSpPr>
        <p:sp>
          <p:nvSpPr>
            <p:cNvPr id="13" name="body-need-ending-state"/>
            <p:cNvSpPr txBox="1"/>
            <p:nvPr/>
          </p:nvSpPr>
          <p:spPr>
            <a:xfrm>
              <a:off x="1065150" y="5791862"/>
              <a:ext cx="1021245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要接上新元素，必须另存“在前一个位置结束”的最佳连续段。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7592774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以i结束的段：从这里开始，或接上前段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150" y="2277137"/>
            <a:ext cx="10212450" cy="830277"/>
            <a:chOff x="1065150" y="2277137"/>
            <a:chExt cx="10212450" cy="830277"/>
          </a:xfrm>
        </p:grpSpPr>
        <p:sp>
          <p:nvSpPr>
            <p:cNvPr id="7" name="body-ending-state-definition"/>
            <p:cNvSpPr txBox="1"/>
            <p:nvPr/>
          </p:nvSpPr>
          <p:spPr>
            <a:xfrm>
              <a:off x="1065150" y="2277137"/>
              <a:ext cx="10212450" cy="8302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f[i]：必须包含a[i]，且恰好在i结束的非空连续段最大和。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右端固定，左端可以选择；它不是前i项中的全局最大值。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65150" y="3353462"/>
            <a:ext cx="10212450" cy="1268427"/>
            <a:chOff x="1065150" y="3353462"/>
            <a:chExt cx="10212450" cy="1268427"/>
          </a:xfrm>
        </p:grpSpPr>
        <p:sp>
          <p:nvSpPr>
            <p:cNvPr id="9" name="body-ending-two-cases"/>
            <p:cNvSpPr txBox="1"/>
            <p:nvPr/>
          </p:nvSpPr>
          <p:spPr>
            <a:xfrm>
              <a:off x="1065150" y="3353462"/>
              <a:ext cx="10212450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长度1：只取a[i]。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长度大于1：前面接一段在i−1结束的连续段。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接上同一个a[i]，旧段和越大越好，因此只需前一位置的最优值。</a:t>
              </a:r>
            </a:p>
          </p:txBody>
        </p:sp>
      </p:grpSp>
      <mc:AlternateContent>
        <mc:Choice Requires="a14">
          <p:sp>
            <p:nvSpPr>
              <p:cNvPr id="11" name="ending-recurrence"/>
              <p:cNvSpPr txBox="1">
                <a:spLocks noGrp="1"/>
              </p:cNvSpPr>
              <p:nvPr/>
            </p:nvSpPr>
            <p:spPr>
              <a:xfrm>
                <a:off x="1085850" y="4638675"/>
                <a:ext cx="10172700" cy="800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f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unc>
                        <m:funcPr/>
                        <m:fName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max</m:t>
                          </m:r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a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i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,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f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i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−</m:t>
                                  </m:r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+</m:t>
                              </m:r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a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i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grpSp>
        <p:nvGrpSpPr>
          <p:cNvPr id="13" name="Group 13"/>
          <p:cNvGrpSpPr/>
          <p:nvPr/>
        </p:nvGrpSpPr>
        <p:grpSpPr>
          <a:xfrm>
            <a:off x="1065150" y="5706137"/>
            <a:ext cx="10212450" cy="504163"/>
            <a:chOff x="1065150" y="5706137"/>
            <a:chExt cx="10212450" cy="504163"/>
          </a:xfrm>
        </p:grpSpPr>
        <p:sp>
          <p:nvSpPr>
            <p:cNvPr id="12" name="body-ending-answer-location"/>
            <p:cNvSpPr txBox="1"/>
            <p:nvPr/>
          </p:nvSpPr>
          <p:spPr>
            <a:xfrm>
              <a:off x="1065150" y="5706137"/>
              <a:ext cx="10212450" cy="5041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两类覆盖所有合法段。最终在所有结束位置的f[i]中取最大。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92505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结尾最优会下降，全局答案仍然保留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150" y="2267612"/>
            <a:ext cx="10212450" cy="430227"/>
            <a:chOff x="1065150" y="2267612"/>
            <a:chExt cx="10212450" cy="430227"/>
          </a:xfrm>
        </p:grpSpPr>
        <p:sp>
          <p:nvSpPr>
            <p:cNvPr id="7" name="body-subarray-trace-input"/>
            <p:cNvSpPr txBox="1"/>
            <p:nvPr/>
          </p:nvSpPr>
          <p:spPr>
            <a:xfrm>
              <a:off x="1065150" y="2267612"/>
              <a:ext cx="1021245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例如：−2，3，−1，2，−4，1。ending存当前结尾最优和。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65150" y="2886737"/>
            <a:ext cx="10212450" cy="1249377"/>
            <a:chOff x="1065150" y="2886737"/>
            <a:chExt cx="10212450" cy="1249377"/>
          </a:xfrm>
        </p:grpSpPr>
        <p:sp>
          <p:nvSpPr>
            <p:cNvPr id="9" name="body-subarray-trace-first"/>
            <p:cNvSpPr txBox="1"/>
            <p:nvPr/>
          </p:nvSpPr>
          <p:spPr>
            <a:xfrm>
              <a:off x="1065150" y="2886737"/>
              <a:ext cx="10212450" cy="1249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读−2：ending=−2，answer=−2。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读3：max(3,−2+3)=3，重新开始，answer=3。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读−1：max(−1,3−1)=2，继续旧段，answer=3。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65150" y="4277387"/>
            <a:ext cx="10212450" cy="1249377"/>
            <a:chOff x="1065150" y="4277387"/>
            <a:chExt cx="10212450" cy="1249377"/>
          </a:xfrm>
        </p:grpSpPr>
        <p:sp>
          <p:nvSpPr>
            <p:cNvPr id="11" name="body-subarray-trace-last"/>
            <p:cNvSpPr txBox="1"/>
            <p:nvPr/>
          </p:nvSpPr>
          <p:spPr>
            <a:xfrm>
              <a:off x="1065150" y="4277387"/>
              <a:ext cx="10212450" cy="1249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读2：max(2,2+2)=4，answer更新为4。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读−4：max(−4,4−4)=0，answer仍为4。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读1：max(1,0+1)=1，answer仍为4。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65150" y="5782337"/>
            <a:ext cx="10212450" cy="437488"/>
            <a:chOff x="1065150" y="5782337"/>
            <a:chExt cx="10212450" cy="437488"/>
          </a:xfrm>
        </p:grpSpPr>
        <p:sp>
          <p:nvSpPr>
            <p:cNvPr id="13" name="body-subarray-trace-answer"/>
            <p:cNvSpPr txBox="1"/>
            <p:nvPr/>
          </p:nvSpPr>
          <p:spPr>
            <a:xfrm>
              <a:off x="1065150" y="5782337"/>
              <a:ext cx="10212450" cy="4374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答案4，对应连续的3、−1、2；最后的ending=1不能当作答案。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300422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例9代码：先读首项，保证段非空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6674" y="2357147"/>
            <a:ext cx="4000751" cy="2200353"/>
            <a:chOff x="1066674" y="2357147"/>
            <a:chExt cx="4000751" cy="2200353"/>
          </a:xfrm>
        </p:grpSpPr>
        <p:sp>
          <p:nvSpPr>
            <p:cNvPr id="7" name="TextBox 7"/>
            <p:cNvSpPr txBox="1"/>
            <p:nvPr/>
          </p:nvSpPr>
          <p:spPr>
            <a:xfrm>
              <a:off x="1066674" y="2357147"/>
              <a:ext cx="4000751" cy="220035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long long x; cin&gt;&gt;x;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long long ending=x,answer=x;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for(int i=1;i&lt;n;++i){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   cin&gt;&gt;x;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   ending=max(x,ending+x);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   answer=max(answer,ending);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65150" y="4839362"/>
            <a:ext cx="10212450" cy="839802"/>
            <a:chOff x="1065150" y="4839362"/>
            <a:chExt cx="10212450" cy="839802"/>
          </a:xfrm>
        </p:grpSpPr>
        <p:sp>
          <p:nvSpPr>
            <p:cNvPr id="9" name="body-all-negative-case"/>
            <p:cNvSpPr txBox="1"/>
            <p:nvPr/>
          </p:nvSpPr>
          <p:spPr>
            <a:xfrm>
              <a:off x="1065150" y="4839362"/>
              <a:ext cx="10212450" cy="8398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例如−5、−2、−8，答案是−2。若answer初值为0，会误选空段。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只有一个元素时，循环不执行，直接输出这个元素。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65150" y="5849012"/>
            <a:ext cx="10212450" cy="430227"/>
            <a:chOff x="1065150" y="5849012"/>
            <a:chExt cx="10212450" cy="430227"/>
          </a:xfrm>
        </p:grpSpPr>
        <p:sp>
          <p:nvSpPr>
            <p:cNvPr id="11" name="body-subarray-cost"/>
            <p:cNvSpPr txBox="1"/>
            <p:nvPr/>
          </p:nvSpPr>
          <p:spPr>
            <a:xfrm>
              <a:off x="1065150" y="5849012"/>
              <a:ext cx="1021245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每项常数次更新：时间O(n)，额外空间O(1)；和用long long。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774284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例10：把n拆成若干个不同的正整数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150" y="2305712"/>
            <a:ext cx="10212450" cy="849327"/>
            <a:chOff x="1065150" y="2305712"/>
            <a:chExt cx="10212450" cy="849327"/>
          </a:xfrm>
        </p:grpSpPr>
        <p:sp>
          <p:nvSpPr>
            <p:cNvPr id="7" name="body-partition-task"/>
            <p:cNvSpPr txBox="1"/>
            <p:nvPr/>
          </p:nvSpPr>
          <p:spPr>
            <a:xfrm>
              <a:off x="1065150" y="2305712"/>
              <a:ext cx="10212450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教材理论例题：只看用了哪些加数，交换顺序不算新方案。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例如n=6，先试着列出所有不同正整数的组合。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65150" y="3496337"/>
            <a:ext cx="10212450" cy="849327"/>
            <a:chOff x="1065150" y="3496337"/>
            <a:chExt cx="10212450" cy="849327"/>
          </a:xfrm>
        </p:grpSpPr>
        <p:sp>
          <p:nvSpPr>
            <p:cNvPr id="9" name="body-partition-six-ways"/>
            <p:cNvSpPr txBox="1"/>
            <p:nvPr/>
          </p:nvSpPr>
          <p:spPr>
            <a:xfrm>
              <a:off x="1065150" y="3496337"/>
              <a:ext cx="10212450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6　　　　1+5　　　　2+4　　　　1+2+3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共4种；3+3不合法，5+1与1+5相同。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65150" y="4744112"/>
            <a:ext cx="10212450" cy="1275688"/>
            <a:chOff x="1065150" y="4744112"/>
            <a:chExt cx="10212450" cy="1275688"/>
          </a:xfrm>
        </p:grpSpPr>
        <p:sp>
          <p:nvSpPr>
            <p:cNvPr id="11" name="body-partition-state-introduction"/>
            <p:cNvSpPr txBox="1"/>
            <p:nvPr/>
          </p:nvSpPr>
          <p:spPr>
            <a:xfrm>
              <a:off x="1065150" y="4744112"/>
              <a:ext cx="10212450" cy="12756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若把所有加数都减1，总和减少多少，取决于有几个加数。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因此除了总和，还要记录加数个数。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接着按是否含1分类，找出与较小问题之间可逆的对应。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481932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记录k个加数，k不必枚举到n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150" y="2305712"/>
            <a:ext cx="10212450" cy="849327"/>
            <a:chOff x="1065150" y="2305712"/>
            <a:chExt cx="10212450" cy="849327"/>
          </a:xfrm>
        </p:grpSpPr>
        <p:sp>
          <p:nvSpPr>
            <p:cNvPr id="7" name="body-partition-state-definition"/>
            <p:cNvSpPr txBox="1"/>
            <p:nvPr/>
          </p:nvSpPr>
          <p:spPr>
            <a:xfrm>
              <a:off x="1065150" y="2305712"/>
              <a:ext cx="10212450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f[k][s]：把s写成恰好k个不同正整数之和，有多少种方案。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k个不同正整数，最小也要取1、2、…、k。</a:t>
              </a:r>
            </a:p>
          </p:txBody>
        </p:sp>
      </p:grpSp>
      <mc:AlternateContent>
        <mc:Choice Requires="a14">
          <p:sp>
            <p:nvSpPr>
              <p:cNvPr id="9" name="partition-count-bound"/>
              <p:cNvSpPr txBox="1">
                <a:spLocks noGrp="1"/>
              </p:cNvSpPr>
              <p:nvPr/>
            </p:nvSpPr>
            <p:spPr>
              <a:xfrm>
                <a:off x="1085850" y="3314700"/>
                <a:ext cx="10172700" cy="1066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1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2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+⋯+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k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>
                        <m:fPr>
                          <m:type m:val="bar"/>
                          <m:ctrl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k</m:t>
                          </m:r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k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+</m:t>
                              </m:r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1</m:t>
                              </m:r>
                            </m:e>
                          </m:d>
                        </m:num>
                        <m:den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den>
                      </m:f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≤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s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≤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n</m:t>
                      </m:r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1065150" y="4744112"/>
            <a:ext cx="10212450" cy="1268427"/>
            <a:chOff x="1065150" y="4744112"/>
            <a:chExt cx="10212450" cy="1268427"/>
          </a:xfrm>
        </p:grpSpPr>
        <p:sp>
          <p:nvSpPr>
            <p:cNvPr id="10" name="body-partition-bound-numbers"/>
            <p:cNvSpPr txBox="1"/>
            <p:nvPr/>
          </p:nvSpPr>
          <p:spPr>
            <a:xfrm>
              <a:off x="1065150" y="4744112"/>
              <a:ext cx="10212450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例如n=50000：315个加数最少和49770，316个最少和50086。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因此k最多315，只有平方根量级的层数。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边界f[0][0]=1；零个加数不能凑正数，其余此类状态为0。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10656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第一类：没有1，每个加数都减1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150" y="2353337"/>
            <a:ext cx="10212450" cy="1268427"/>
            <a:chOff x="1065150" y="2353337"/>
            <a:chExt cx="10212450" cy="1268427"/>
          </a:xfrm>
        </p:grpSpPr>
        <p:sp>
          <p:nvSpPr>
            <p:cNvPr id="7" name="body-without-one-map"/>
            <p:cNvSpPr txBox="1"/>
            <p:nvPr/>
          </p:nvSpPr>
          <p:spPr>
            <a:xfrm>
              <a:off x="1065150" y="2353337"/>
              <a:ext cx="10212450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原来k个数都至少为2，各减1后仍然为正，并且仍互不相同。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个数不变，总和从s减少为s−k。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例如：{2,4} → {1,3}，从“2个数凑6”变成“2个数凑4”。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65150" y="4039262"/>
            <a:ext cx="10212450" cy="1268427"/>
            <a:chOff x="1065150" y="4039262"/>
            <a:chExt cx="10212450" cy="1268427"/>
          </a:xfrm>
        </p:grpSpPr>
        <p:sp>
          <p:nvSpPr>
            <p:cNvPr id="9" name="body-without-one-inverse"/>
            <p:cNvSpPr txBox="1"/>
            <p:nvPr/>
          </p:nvSpPr>
          <p:spPr>
            <a:xfrm>
              <a:off x="1065150" y="4039262"/>
              <a:ext cx="10212450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反过来，任一组k个不同正整数、和为s−k的方案，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全部加1，就得到和为s且不含1的方案。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正反操作可以还原，说明这类方案数恰好等于f[k][s−k]。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65150" y="5687087"/>
            <a:ext cx="10212450" cy="513688"/>
            <a:chOff x="1065150" y="5687087"/>
            <a:chExt cx="10212450" cy="513688"/>
          </a:xfrm>
        </p:grpSpPr>
        <p:sp>
          <p:nvSpPr>
            <p:cNvPr id="11" name="body-without-one-condition"/>
            <p:cNvSpPr txBox="1"/>
            <p:nvPr/>
          </p:nvSpPr>
          <p:spPr>
            <a:xfrm>
              <a:off x="1065150" y="5687087"/>
              <a:ext cx="10212450" cy="5136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“不含1”保证减完仍为正；“全体同减1”保证不同性没有被破坏。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24500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第二类：删去1，其余各减1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150" y="2277137"/>
            <a:ext cx="10212450" cy="1249377"/>
            <a:chOff x="1065150" y="2277137"/>
            <a:chExt cx="10212450" cy="1249377"/>
          </a:xfrm>
        </p:grpSpPr>
        <p:sp>
          <p:nvSpPr>
            <p:cNvPr id="7" name="body-with-one-map"/>
            <p:cNvSpPr txBox="1"/>
            <p:nvPr/>
          </p:nvSpPr>
          <p:spPr>
            <a:xfrm>
              <a:off x="1065150" y="2277137"/>
              <a:ext cx="10212450" cy="1249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删去1，再让其余k−1个数各减1，总和一共减少k。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剩下k−1个不同正整数，和为s−k，对应f[k−1][s−k]。</a:t>
              </a:r>
              <a:br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例如：{1,5} → {4}；{1,2,3} → {1,2}。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65150" y="3753512"/>
            <a:ext cx="10212450" cy="830277"/>
            <a:chOff x="1065150" y="3753512"/>
            <a:chExt cx="10212450" cy="830277"/>
          </a:xfrm>
        </p:grpSpPr>
        <p:sp>
          <p:nvSpPr>
            <p:cNvPr id="9" name="body-with-one-inverse"/>
            <p:cNvSpPr txBox="1"/>
            <p:nvPr/>
          </p:nvSpPr>
          <p:spPr>
            <a:xfrm>
              <a:off x="1065150" y="3753512"/>
              <a:ext cx="10212450" cy="8302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逆操作：每个数加1，再补入1。原有数至少变成2，新增1不会重复。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含1与不含1两类互斥，而且覆盖全部方案，所以可以相加。</a:t>
              </a:r>
            </a:p>
          </p:txBody>
        </p:sp>
      </p:grpSp>
      <mc:AlternateContent>
        <mc:Choice Requires="a14">
          <p:sp>
            <p:nvSpPr>
              <p:cNvPr id="11" name="partition-recurrence"/>
              <p:cNvSpPr txBox="1">
                <a:spLocks noGrp="1"/>
              </p:cNvSpPr>
              <p:nvPr/>
            </p:nvSpPr>
            <p:spPr>
              <a:xfrm>
                <a:off x="1085850" y="4638675"/>
                <a:ext cx="10172700" cy="866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f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k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,</m:t>
                          </m:r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s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f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k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,</m:t>
                          </m:r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k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f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k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,</m:t>
                          </m:r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s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</m:t>
                          </m:r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k</m:t>
                          </m:r>
                        </m:sub>
                      </m:sSub>
                    </m:oMath>
                  </m:oMathPara>
                </a14:m>
              </a:p>
            </p:txBody>
          </p:sp>
        </mc:Choice>
      </mc:AlternateContent>
      <p:grpSp>
        <p:nvGrpSpPr>
          <p:cNvPr id="13" name="Group 13"/>
          <p:cNvGrpSpPr/>
          <p:nvPr/>
        </p:nvGrpSpPr>
        <p:grpSpPr>
          <a:xfrm>
            <a:off x="1065150" y="5725187"/>
            <a:ext cx="10212450" cy="475588"/>
            <a:chOff x="1065150" y="5725187"/>
            <a:chExt cx="10212450" cy="475588"/>
          </a:xfrm>
        </p:grpSpPr>
        <p:sp>
          <p:nvSpPr>
            <p:cNvPr id="12" name="body-partition-order"/>
            <p:cNvSpPr txBox="1"/>
            <p:nvPr/>
          </p:nvSpPr>
          <p:spPr>
            <a:xfrm>
              <a:off x="1065150" y="5725187"/>
              <a:ext cx="10212450" cy="47558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一项读本层较小总和，一项读前一层；每层总和必须从小到大计算。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10656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例10代码：区分前一层与当前层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150" y="2277137"/>
            <a:ext cx="8013189" cy="792177"/>
            <a:chOff x="1065150" y="2277137"/>
            <a:chExt cx="8013189" cy="792177"/>
          </a:xfrm>
        </p:grpSpPr>
        <p:sp>
          <p:nvSpPr>
            <p:cNvPr id="7" name="TextBox 7"/>
            <p:cNvSpPr txBox="1"/>
            <p:nvPr/>
          </p:nvSpPr>
          <p:spPr>
            <a:xfrm>
              <a:off x="1065150" y="2277137"/>
              <a:ext cx="8013189" cy="7921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previous、current各长n+1，初始全0，只有previous[0]=1。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本教学程序按1000000007取模，answer初始为0。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66674" y="3138197"/>
            <a:ext cx="6124191" cy="2305128"/>
            <a:chOff x="1066674" y="3138197"/>
            <a:chExt cx="6124191" cy="2305128"/>
          </a:xfrm>
        </p:grpSpPr>
        <p:sp>
          <p:nvSpPr>
            <p:cNvPr id="9" name="TextBox 9"/>
            <p:cNvSpPr txBox="1"/>
            <p:nvPr/>
          </p:nvSpPr>
          <p:spPr>
            <a:xfrm>
              <a:off x="1066674" y="3138197"/>
              <a:ext cx="6124191" cy="23051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175"/>
                </a:lnSpc>
              </a:pPr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for(int count=1;count*(count+1)/2&lt;=n;++count){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   fill(current.begin(),current.end(),0);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   for(int sum=count;sum&lt;=n;++sum)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       current[sum]=(previous[sum-count]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                    +current[sum-count])%MOD;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   answer=(answer+current[n])%MOD;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    previous.swap(current);</a:t>
              </a:r>
              <a:br/>
              <a:r>
                <a:rPr lang="zh-CN" sz="19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65150" y="5620412"/>
            <a:ext cx="10212450" cy="725502"/>
            <a:chOff x="1065150" y="5620412"/>
            <a:chExt cx="10212450" cy="725502"/>
          </a:xfrm>
        </p:grpSpPr>
        <p:sp>
          <p:nvSpPr>
            <p:cNvPr id="11" name="body-partition-cost"/>
            <p:cNvSpPr txBox="1"/>
            <p:nvPr/>
          </p:nvSpPr>
          <p:spPr>
            <a:xfrm>
              <a:off x="1065150" y="5620412"/>
              <a:ext cx="10212450" cy="7255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3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n=6，各层贡献1、2、1，合计4；每层先清零，再按总和正序更新。</a:t>
              </a:r>
              <a:br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层数O(√n)，每层O(n)：总时间O(n√n)，滚动空间O(n)。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写代码前，把这六件事说明白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150" y="2305712"/>
            <a:ext cx="10212450" cy="849327"/>
            <a:chOff x="1065150" y="2305712"/>
            <a:chExt cx="10212450" cy="849327"/>
          </a:xfrm>
        </p:grpSpPr>
        <p:sp>
          <p:nvSpPr>
            <p:cNvPr id="7" name="body-dp-steps-understanding"/>
            <p:cNvSpPr txBox="1"/>
            <p:nvPr/>
          </p:nvSpPr>
          <p:spPr>
            <a:xfrm>
              <a:off x="1065150" y="2305712"/>
              <a:ext cx="10212450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① 理解目标：求最优值，还是计数？怎样才算不同方案？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② 分析性质：哪些子问题重复，哪些历史会影响后续选择？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65150" y="3420137"/>
            <a:ext cx="10212450" cy="849327"/>
            <a:chOff x="1065150" y="3420137"/>
            <a:chExt cx="10212450" cy="849327"/>
          </a:xfrm>
        </p:grpSpPr>
        <p:sp>
          <p:nvSpPr>
            <p:cNvPr id="9" name="body-dp-steps-model"/>
            <p:cNvSpPr txBox="1"/>
            <p:nvPr/>
          </p:nvSpPr>
          <p:spPr>
            <a:xfrm>
              <a:off x="1065150" y="3420137"/>
              <a:ext cx="10212450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③ 定义状态：下标限制什么，保存什么值，是否包含当前元素？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④ 推导转移：按哪个决策分类，来源是否合法，为什么不重不漏？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65150" y="4534562"/>
            <a:ext cx="10212450" cy="849327"/>
            <a:chOff x="1065150" y="4534562"/>
            <a:chExt cx="10212450" cy="849327"/>
          </a:xfrm>
        </p:grpSpPr>
        <p:sp>
          <p:nvSpPr>
            <p:cNvPr id="11" name="body-dp-steps-implementation"/>
            <p:cNvSpPr txBox="1"/>
            <p:nvPr/>
          </p:nvSpPr>
          <p:spPr>
            <a:xfrm>
              <a:off x="1065150" y="4534562"/>
              <a:ext cx="10212450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⑤ 处理边界：哪些状态可达，0、正无穷、负无穷各表示什么？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⑥ 安排计算：谁先完成，答案读哪里，能否安全滚动数组？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65150" y="5791862"/>
            <a:ext cx="10212450" cy="430227"/>
            <a:chOff x="1065150" y="5791862"/>
            <a:chExt cx="10212450" cy="430227"/>
          </a:xfrm>
        </p:grpSpPr>
        <p:sp>
          <p:nvSpPr>
            <p:cNvPr id="13" name="body-dp-check-exercise"/>
            <p:cNvSpPr txBox="1"/>
            <p:nvPr/>
          </p:nvSpPr>
          <p:spPr>
            <a:xfrm>
              <a:off x="1065150" y="5791862"/>
              <a:ext cx="1021245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选一道本章例题，逐项回答，再用小规模枚举核对实现。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752734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习题1 五倍经验日 · J1311 / P1802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150" y="2324762"/>
            <a:ext cx="10212450" cy="1268427"/>
            <a:chOff x="1065150" y="2324762"/>
            <a:chExt cx="10212450" cy="1268427"/>
          </a:xfrm>
        </p:grpSpPr>
        <p:sp>
          <p:nvSpPr>
            <p:cNvPr id="7" name="body-experience-hint"/>
            <p:cNvSpPr txBox="1"/>
            <p:nvPr/>
          </p:nvSpPr>
          <p:spPr>
            <a:xfrm>
              <a:off x="1065150" y="2324762"/>
              <a:ext cx="10212450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每个敌人都要处理，可以失败得lose，也可以花need药获胜得win。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提示：当前药量上限为j时，获胜后给此前敌人还剩多少药？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两种分支都应读取尚未处理当前敌人的旧状态。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65150" y="3953537"/>
            <a:ext cx="10212450" cy="1268427"/>
            <a:chOff x="1065150" y="3953537"/>
            <a:chExt cx="10212450" cy="1268427"/>
          </a:xfrm>
        </p:grpSpPr>
        <p:sp>
          <p:nvSpPr>
            <p:cNvPr id="9" name="body-experience-answer"/>
            <p:cNvSpPr txBox="1"/>
            <p:nvPr/>
          </p:nvSpPr>
          <p:spPr>
            <a:xfrm>
              <a:off x="1065150" y="3953537"/>
              <a:ext cx="10212450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答案：容量倒序，失败候选为旧f[j]+lose。</a:t>
              </a:r>
              <a:br/>
              <a:r>
                <a:rPr lang="zh-CN" sz="2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j≥need时，获胜候选为旧f[j−need]+win，两者取最大。</a:t>
              </a:r>
              <a:br/>
              <a:r>
                <a:rPr lang="zh-CN" sz="2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不足need只能失败；need=0时也只处理当前敌人一次。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65150" y="5620412"/>
            <a:ext cx="10212450" cy="561313"/>
            <a:chOff x="1065150" y="5620412"/>
            <a:chExt cx="10212450" cy="561313"/>
          </a:xfrm>
        </p:grpSpPr>
        <p:sp>
          <p:nvSpPr>
            <p:cNvPr id="11" name="body-experience-output"/>
            <p:cNvSpPr txBox="1"/>
            <p:nvPr/>
          </p:nvSpPr>
          <p:spPr>
            <a:xfrm>
              <a:off x="1065150" y="5620412"/>
              <a:ext cx="10212450" cy="5613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教材问普通经验值f[x]，洛谷接口最后输出5×f[x]；结果用64位。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665775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习题2 过河卒 · J1312 / P1002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150" y="2324762"/>
            <a:ext cx="10212450" cy="1268427"/>
            <a:chOff x="1065150" y="2324762"/>
            <a:chExt cx="10212450" cy="1268427"/>
          </a:xfrm>
        </p:grpSpPr>
        <p:sp>
          <p:nvSpPr>
            <p:cNvPr id="7" name="body-pawn-hint"/>
            <p:cNvSpPr txBox="1"/>
            <p:nvPr/>
          </p:nvSpPr>
          <p:spPr>
            <a:xfrm>
              <a:off x="1065150" y="2324762"/>
              <a:ext cx="10212450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卒从(0,0)向右或向下走到目标，不能进入马的位置及其控制点。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提示：最后一步到达当前格，只可能从哪两个方向来？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先标记马所在格与八个跳跃落点，再考虑路径计数。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65150" y="3991637"/>
            <a:ext cx="10212450" cy="1268427"/>
            <a:chOff x="1065150" y="3991637"/>
            <a:chExt cx="10212450" cy="1268427"/>
          </a:xfrm>
        </p:grpSpPr>
        <p:sp>
          <p:nvSpPr>
            <p:cNvPr id="9" name="body-pawn-answer"/>
            <p:cNvSpPr txBox="1"/>
            <p:nvPr/>
          </p:nvSpPr>
          <p:spPr>
            <a:xfrm>
              <a:off x="1065150" y="3991637"/>
              <a:ext cx="10212450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答案：禁用格为0；合法格累加左边、上边的路径数。</a:t>
              </a:r>
              <a:br/>
              <a:r>
                <a:rPr lang="zh-CN" sz="2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起点安全时设为1；起点被控制则无路，不能强行初始化为1。</a:t>
              </a:r>
              <a:br/>
              <a:r>
                <a:rPr lang="zh-CN" sz="2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第一行、第一列只保留存在的来源，计数用long long。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65150" y="5629937"/>
            <a:ext cx="10212450" cy="561313"/>
            <a:chOff x="1065150" y="5629937"/>
            <a:chExt cx="10212450" cy="561313"/>
          </a:xfrm>
        </p:grpSpPr>
        <p:sp>
          <p:nvSpPr>
            <p:cNvPr id="11" name="body-pawn-boundary"/>
            <p:cNvSpPr txBox="1"/>
            <p:nvPr/>
          </p:nvSpPr>
          <p:spPr>
            <a:xfrm>
              <a:off x="1065150" y="5629937"/>
              <a:ext cx="10212450" cy="5613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马的控制点可能在棋盘外，标记前先检查坐标；按行列递增计算。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7096559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习题3 装箱问题 · J1313 / P1049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150" y="2372387"/>
            <a:ext cx="10212450" cy="1268427"/>
            <a:chOff x="1065150" y="2372387"/>
            <a:chExt cx="10212450" cy="1268427"/>
          </a:xfrm>
        </p:grpSpPr>
        <p:sp>
          <p:nvSpPr>
            <p:cNvPr id="7" name="body-packing-hint"/>
            <p:cNvSpPr txBox="1"/>
            <p:nvPr/>
          </p:nvSpPr>
          <p:spPr>
            <a:xfrm>
              <a:off x="1065150" y="2372387"/>
              <a:ext cx="10212450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箱子容量V，每件物品只有一件，要求剩余空间最少。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提示：把“剩余最少”换成“已用体积最多”。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这时物品的消耗与收益，分别是什么？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65150" y="3991637"/>
            <a:ext cx="10212450" cy="1268427"/>
            <a:chOff x="1065150" y="3991637"/>
            <a:chExt cx="10212450" cy="1268427"/>
          </a:xfrm>
        </p:grpSpPr>
        <p:sp>
          <p:nvSpPr>
            <p:cNvPr id="9" name="body-packing-answer"/>
            <p:cNvSpPr txBox="1"/>
            <p:nvPr/>
          </p:nvSpPr>
          <p:spPr>
            <a:xfrm>
              <a:off x="1065150" y="3991637"/>
              <a:ext cx="10212450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答案：两者都是物品体积，做0/1背包。</a:t>
              </a:r>
              <a:br/>
              <a:r>
                <a:rPr lang="zh-CN" sz="2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容量倒序：f[j]=max(f[j], f[j−v]+v)，条件j≥v。</a:t>
              </a:r>
              <a:br/>
              <a:r>
                <a:rPr lang="zh-CN" sz="2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f[j]表示不超过j时的最大已用体积，初值全0。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65150" y="5696612"/>
            <a:ext cx="10212450" cy="494638"/>
            <a:chOff x="1065150" y="5696612"/>
            <a:chExt cx="10212450" cy="494638"/>
          </a:xfrm>
        </p:grpSpPr>
        <p:sp>
          <p:nvSpPr>
            <p:cNvPr id="11" name="body-packing-output"/>
            <p:cNvSpPr txBox="1"/>
            <p:nvPr/>
          </p:nvSpPr>
          <p:spPr>
            <a:xfrm>
              <a:off x="1065150" y="5696612"/>
              <a:ext cx="10212450" cy="4946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输出V−f[V]，不是f[V]；每个物品不能使用两遍。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7527343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习题4 疯狂的采药 · J1314 / P1616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150" y="2372387"/>
            <a:ext cx="10212450" cy="1268427"/>
            <a:chOff x="1065150" y="2372387"/>
            <a:chExt cx="10212450" cy="1268427"/>
          </a:xfrm>
        </p:grpSpPr>
        <p:sp>
          <p:nvSpPr>
            <p:cNvPr id="7" name="body-unlimited-herbs-hint"/>
            <p:cNvSpPr txBox="1"/>
            <p:nvPr/>
          </p:nvSpPr>
          <p:spPr>
            <a:xfrm>
              <a:off x="1065150" y="2372387"/>
              <a:ext cx="10212450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每一种草药都有无限株，在时间T内取得最大价值。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提示：采一株后，同种草药仍可再采。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这次转移需要读本层，还是上一层的较小容量？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65150" y="3991637"/>
            <a:ext cx="10212450" cy="1268427"/>
            <a:chOff x="1065150" y="3991637"/>
            <a:chExt cx="10212450" cy="1268427"/>
          </a:xfrm>
        </p:grpSpPr>
        <p:sp>
          <p:nvSpPr>
            <p:cNvPr id="9" name="body-unlimited-herbs-answer"/>
            <p:cNvSpPr txBox="1"/>
            <p:nvPr/>
          </p:nvSpPr>
          <p:spPr>
            <a:xfrm>
              <a:off x="1065150" y="3991637"/>
              <a:ext cx="10212450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答案：物品种类在外层，容量从耗时t正序扫到T。</a:t>
              </a:r>
              <a:br/>
              <a:r>
                <a:rPr lang="zh-CN" sz="2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f[j]=max(f[j], f[j−t]+v)，允许使用本层刚更新的值。</a:t>
              </a:r>
              <a:br/>
              <a:r>
                <a:rPr lang="zh-CN" sz="2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f初值全0，输出f[T]；价值和要用64位整数。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65150" y="5687087"/>
            <a:ext cx="10212450" cy="494638"/>
            <a:chOff x="1065150" y="5687087"/>
            <a:chExt cx="10212450" cy="494638"/>
          </a:xfrm>
        </p:grpSpPr>
        <p:sp>
          <p:nvSpPr>
            <p:cNvPr id="11" name="body-unlimited-herbs-cost"/>
            <p:cNvSpPr txBox="1"/>
            <p:nvPr/>
          </p:nvSpPr>
          <p:spPr>
            <a:xfrm>
              <a:off x="1065150" y="5687087"/>
              <a:ext cx="10212450" cy="4946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m种草药：O(mT)时间、O(T)空间。正序来自“允许重复取”的条件。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916118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习题5 小A点菜 · J1315 / P1164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150" y="2372387"/>
            <a:ext cx="10212450" cy="1268427"/>
            <a:chOff x="1065150" y="2372387"/>
            <a:chExt cx="10212450" cy="1268427"/>
          </a:xfrm>
        </p:grpSpPr>
        <p:sp>
          <p:nvSpPr>
            <p:cNvPr id="7" name="body-dishes-hint"/>
            <p:cNvSpPr txBox="1"/>
            <p:nvPr/>
          </p:nvSpPr>
          <p:spPr>
            <a:xfrm>
              <a:off x="1065150" y="2372387"/>
              <a:ext cx="10212450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每道菜最多点一次，要恰好花完M，求有多少种点法。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提示：固定当前菜，方案分为“点它”和“不点它”。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菜价相同的不同菜，是否仍算不同选择？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65150" y="3991637"/>
            <a:ext cx="10212450" cy="1268427"/>
            <a:chOff x="1065150" y="3991637"/>
            <a:chExt cx="10212450" cy="1268427"/>
          </a:xfrm>
        </p:grpSpPr>
        <p:sp>
          <p:nvSpPr>
            <p:cNvPr id="9" name="body-dishes-answer"/>
            <p:cNvSpPr txBox="1"/>
            <p:nvPr/>
          </p:nvSpPr>
          <p:spPr>
            <a:xfrm>
              <a:off x="1065150" y="3991637"/>
              <a:ext cx="10212450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答案：f[0]=1，其余0；对每道菜，金额从M倒序到price。</a:t>
              </a:r>
              <a:br/>
              <a:r>
                <a:rPr lang="zh-CN" sz="2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执行f[j]+=f[j−price]，最后输出f[M]。</a:t>
              </a:r>
              <a:br/>
              <a:r>
                <a:rPr lang="zh-CN" sz="2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倒序保证每道菜只取一次；不同菜不能因为同价就合并。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65150" y="5687087"/>
            <a:ext cx="10212450" cy="494638"/>
            <a:chOff x="1065150" y="5687087"/>
            <a:chExt cx="10212450" cy="494638"/>
          </a:xfrm>
        </p:grpSpPr>
        <p:sp>
          <p:nvSpPr>
            <p:cNvPr id="11" name="body-dishes-exact-cost"/>
            <p:cNvSpPr txBox="1"/>
            <p:nvPr/>
          </p:nvSpPr>
          <p:spPr>
            <a:xfrm>
              <a:off x="1065150" y="5687087"/>
              <a:ext cx="10212450" cy="4946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本题要求恰好花完，不能把所有f初值设为1，也不能输出前缀总和。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23499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习题6 摆花 · J1316 / P1077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150" y="2296187"/>
            <a:ext cx="10212450" cy="1268427"/>
            <a:chOff x="1065150" y="2296187"/>
            <a:chExt cx="10212450" cy="1268427"/>
          </a:xfrm>
        </p:grpSpPr>
        <p:sp>
          <p:nvSpPr>
            <p:cNvPr id="7" name="body-flowers-hint"/>
            <p:cNvSpPr txBox="1"/>
            <p:nvPr/>
          </p:nvSpPr>
          <p:spPr>
            <a:xfrm>
              <a:off x="1065150" y="2296187"/>
              <a:ext cx="10212450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第i种花最多a[i]盆，共摆m盆，花种按规定顺序排列。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提示：f[i][j]表示前i种花摆j盆的方案数。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当前种用k盆后，前i−1种还需要摆多少盆？</a:t>
              </a:r>
            </a:p>
          </p:txBody>
        </p:sp>
      </p:grpSp>
      <mc:AlternateContent>
        <mc:Choice Requires="a14">
          <p:sp>
            <p:nvSpPr>
              <p:cNvPr id="9" name="flowers-formula"/>
              <p:cNvSpPr txBox="1">
                <a:spLocks noGrp="1"/>
              </p:cNvSpPr>
              <p:nvPr/>
            </p:nvSpPr>
            <p:spPr>
              <a:xfrm>
                <a:off x="1085850" y="3733800"/>
                <a:ext cx="10172700" cy="11144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f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,</m:t>
                          </m:r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j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grow m:val="off"/>
                          <m:subHide m:val="off"/>
                          <m:supHide m:val="off"/>
                          <m:ctrl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k</m:t>
                          </m:r>
                          <m:r>
                            <m:rPr>
                              <m:sty m:val="p"/>
                            </m:r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=</m:t>
                          </m:r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0</m:t>
                          </m:r>
                        </m:sub>
                        <m:sup>
                          <m:func>
                            <m:funcPr/>
                            <m:fNam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min</m:t>
                              </m:r>
                            </m:fName>
                            <m:e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92C4D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a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92C4D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i</m:t>
                                      </m:r>
                                    </m:sub>
                                  </m:sSub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,</m:t>
                                  </m:r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j</m:t>
                                  </m:r>
                                </m:e>
                              </m:d>
                            </m:e>
                          </m:func>
                        </m:sup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f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−</m:t>
                              </m:r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1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,</m:t>
                              </m:r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j</m:t>
                              </m:r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−</m:t>
                              </m:r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k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1065150" y="5115587"/>
            <a:ext cx="10212450" cy="1192227"/>
            <a:chOff x="1065150" y="5115587"/>
            <a:chExt cx="10212450" cy="1192227"/>
          </a:xfrm>
        </p:grpSpPr>
        <p:sp>
          <p:nvSpPr>
            <p:cNvPr id="10" name="body-flowers-answer"/>
            <p:cNvSpPr txBox="1"/>
            <p:nvPr/>
          </p:nvSpPr>
          <p:spPr>
            <a:xfrm>
              <a:off x="1065150" y="5115587"/>
              <a:ext cx="10212450" cy="1192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f[0][0]=1，答案f[n][m]对1000007取模。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花类顺序已固定，不乘排列数；不要直接套二进制拆分计数，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同一个盆数可能由不同分包组合得到，造成重复。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623499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习题7 线段 · J1317 / P3842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150" y="2267612"/>
            <a:ext cx="10212450" cy="1249377"/>
            <a:chOff x="1065150" y="2267612"/>
            <a:chExt cx="10212450" cy="1249377"/>
          </a:xfrm>
        </p:grpSpPr>
        <p:sp>
          <p:nvSpPr>
            <p:cNvPr id="7" name="body-segments-hint"/>
            <p:cNvSpPr txBox="1"/>
            <p:nvPr/>
          </p:nvSpPr>
          <p:spPr>
            <a:xfrm>
              <a:off x="1065150" y="2267612"/>
              <a:ext cx="10212450" cy="12493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逐行走完给定线段，从(1,1)到(n,n)，只能横移或向下一行。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提示：处理完一行，只需保留停在左、右端的最少步数。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第i行端点是L、R；p枚举上一行两端，D表示相应最少步数。</a:t>
              </a:r>
            </a:p>
          </p:txBody>
        </p:sp>
      </p:grpSp>
      <mc:AlternateContent>
        <mc:Choice Requires="a14">
          <p:sp>
            <p:nvSpPr>
              <p:cNvPr id="9" name="segments-left-formula"/>
              <p:cNvSpPr txBox="1">
                <a:spLocks noGrp="1"/>
              </p:cNvSpPr>
              <p:nvPr/>
            </p:nvSpPr>
            <p:spPr>
              <a:xfrm>
                <a:off x="1085850" y="3600450"/>
                <a:ext cx="10172700" cy="819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D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sub>
                      </m:sSub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L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</m:sub>
                          </m:sSub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R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−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L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1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func>
                        <m:funcPr/>
                        <m:fName>
                          <m:limLow>
                            <m:limLowPr/>
                            <m: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p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D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i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−</m:t>
                                  </m:r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p</m:t>
                                  </m:r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+</m:t>
                              </m:r>
                              <m:d>
                                <m:dPr>
                                  <m:begChr m:val="|"/>
                                  <m:sepChr m:val=""/>
                                  <m:endChr m:val="|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p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−</m:t>
                                  </m:r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92C4D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R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92C4D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i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mc:AlternateContent>
        <mc:Choice Requires="a14">
          <p:sp>
            <p:nvSpPr>
              <p:cNvPr id="10" name="segments-right-formula"/>
              <p:cNvSpPr txBox="1">
                <a:spLocks noGrp="1"/>
              </p:cNvSpPr>
              <p:nvPr/>
            </p:nvSpPr>
            <p:spPr>
              <a:xfrm>
                <a:off x="1085850" y="4505325"/>
                <a:ext cx="10172700" cy="819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none" anchor="ctr">
                <a:normAutofit/>
              </a:bodyPr>
              <a:lstStyle/>
              <a:p>
                <a:pPr algn="l"/>
                <a14:m>
                  <m:oMathPara>
                    <m:oMathParaPr>
                      <m:jc m:val="left"/>
                    </m:oMathParaPr>
                    <m:oMath>
                      <m:sSub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D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sub>
                      </m:sSub>
                      <m:d>
                        <m:dPr>
                          <m:begChr m:val="("/>
                          <m:sepChr m:val=""/>
                          <m:endChr m:val=")"/>
                          <m:grow m:val="on"/>
                          <m:ctrlP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dPr>
                        <m:e>
                          <m:sSub>
                            <m:e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R</m:t>
                              </m:r>
                            </m:e>
                            <m:sub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i</m:t>
                              </m:r>
                            </m:sub>
                          </m:sSub>
                        </m:e>
                      </m:d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R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−</m:t>
                      </m:r>
                      <m:sSub>
                        <m:e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L</m:t>
                          </m:r>
                        </m:e>
                        <m:sub>
                          <m:r>
                            <a:rPr lang="zh-CN" sz="2400" dirty="0">
                              <a:solidFill>
                                <a:srgbClr val="192C4D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i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1</m:t>
                      </m:r>
                      <m:r>
                        <m:rPr>
                          <m:sty m:val="p"/>
                        </m:rPr>
                        <a:rPr lang="zh-CN" sz="2400" dirty="0">
                          <a:solidFill>
                            <a:srgbClr val="192C4D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func>
                        <m:funcPr/>
                        <m:fName>
                          <m:limLow>
                            <m:limLowPr/>
                            <m:e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p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("/>
                              <m:sepChr m:val=""/>
                              <m:endChr m:val=")"/>
                              <m:grow m:val="on"/>
                              <m:ctrl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e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D</m:t>
                                  </m:r>
                                </m:e>
                                <m:sub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i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−</m:t>
                                  </m:r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p</m:t>
                                  </m:r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zh-CN" sz="2400" dirty="0">
                                  <a:solidFill>
                                    <a:srgbClr val="192C4D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+</m:t>
                              </m:r>
                              <m:d>
                                <m:dPr>
                                  <m:begChr m:val="|"/>
                                  <m:sepChr m:val=""/>
                                  <m:endChr m:val="|"/>
                                  <m:grow m:val="on"/>
                                  <m:ctrlP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p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zh-CN" sz="2400" dirty="0">
                                      <a:solidFill>
                                        <a:srgbClr val="192C4D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−</m:t>
                                  </m:r>
                                  <m:sSub>
                                    <m:e>
                                      <m:r>
                                        <a:rPr lang="zh-CN" sz="2400" dirty="0">
                                          <a:solidFill>
                                            <a:srgbClr val="192C4D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L</m:t>
                                      </m:r>
                                    </m:e>
                                    <m:sub>
                                      <m:r>
                                        <a:rPr lang="zh-CN" sz="2400" dirty="0">
                                          <a:solidFill>
                                            <a:srgbClr val="192C4D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i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</a:p>
            </p:txBody>
          </p:sp>
        </mc:Choice>
      </mc:AlternateContent>
      <p:grpSp>
        <p:nvGrpSpPr>
          <p:cNvPr id="12" name="Group 12"/>
          <p:cNvGrpSpPr/>
          <p:nvPr/>
        </p:nvGrpSpPr>
        <p:grpSpPr>
          <a:xfrm>
            <a:off x="1065150" y="5544212"/>
            <a:ext cx="10212450" cy="782652"/>
            <a:chOff x="1065150" y="5544212"/>
            <a:chExt cx="10212450" cy="782652"/>
          </a:xfrm>
        </p:grpSpPr>
        <p:sp>
          <p:nvSpPr>
            <p:cNvPr id="11" name="body-segments-answer"/>
            <p:cNvSpPr txBox="1"/>
            <p:nvPr/>
          </p:nvSpPr>
          <p:spPr>
            <a:xfrm>
              <a:off x="1065150" y="5544212"/>
              <a:ext cx="10212450" cy="7826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首行从(1,1)直接初始化，不多算下移；末行还要补走到(n,n)。</a:t>
              </a:r>
              <a:br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每行两个状态、各看两个前驱，总时间O(n)。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8388911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习题8 金明的预算方案 · J1318 / P1064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150" y="2315237"/>
            <a:ext cx="10212450" cy="1268427"/>
            <a:chOff x="1065150" y="2315237"/>
            <a:chExt cx="10212450" cy="1268427"/>
          </a:xfrm>
        </p:grpSpPr>
        <p:sp>
          <p:nvSpPr>
            <p:cNvPr id="7" name="body-budget-hint"/>
            <p:cNvSpPr txBox="1"/>
            <p:nvPr/>
          </p:nvSpPr>
          <p:spPr>
            <a:xfrm>
              <a:off x="1065150" y="2315237"/>
              <a:ext cx="10212450" cy="12684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买附件必须先买对应主件；每件物品最多买一次。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提示：把一个主件和它的附件放在同一组，枚举合法组合。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同组最多选择一种组合，也可以整组不买。</a:t>
              </a:r>
            </a:p>
          </p:txBody>
        </p:sp>
      </p:grpSp>
      <p:sp>
        <p:nvSpPr>
          <p:cNvPr id="11" name="textbox-budget-options"/>
          <p:cNvSpPr/>
          <p:nvPr/>
        </p:nvSpPr>
        <p:spPr>
          <a:xfrm>
            <a:off x="1038225" y="3676650"/>
            <a:ext cx="10239375" cy="1295400"/>
          </a:xfrm>
          <a:prstGeom prst="roundRect">
            <a:avLst>
              <a:gd name="adj" fmla="val 8824"/>
            </a:avLst>
          </a:prstGeom>
          <a:solidFill>
            <a:schemeClr val="lt2"/>
          </a:solidFill>
          <a:ln w="9525">
            <a:solidFill>
              <a:srgbClr val="CCD7DD"/>
            </a:solidFill>
          </a:ln>
        </p:spPr>
        <p:txBody>
          <a:bodyPr wrap="square" lIns="183946" tIns="100533" rIns="183946" bIns="-33479" anchor="t" anchorCtr="0">
            <a:noAutofit/>
          </a:bodyPr>
          <a:lstStyle/>
          <a:p>
            <a:pPr algn="l">
              <a:lnSpc>
                <a:spcPts val="2925"/>
              </a:lnSpc>
            </a:pPr>
            <a:r>
              <a:rPr lang="zh-CN" sz="2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主件有两个附件A、B时，非空组合只有四种：</a:t>
            </a:r>
          </a:p>
          <a:p>
            <a:pPr algn="l">
              <a:lnSpc>
                <a:spcPts val="2925"/>
              </a:lnSpc>
              <a:spcBef>
                <a:spcPts val="300"/>
              </a:spcBef>
            </a:pPr>
            <a:r>
              <a:rPr lang="zh-CN" sz="2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主件；主件+A；主件+B；主件+A+B。</a:t>
            </a:r>
            <a:br/>
            <a:r>
              <a:rPr lang="zh-CN" sz="2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组合费用是价格之和，组合价值是各件“价格×重要度”之和。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065150" y="5267987"/>
            <a:ext cx="10212450" cy="942313"/>
            <a:chOff x="1065150" y="5267987"/>
            <a:chExt cx="10212450" cy="942313"/>
          </a:xfrm>
        </p:grpSpPr>
        <p:sp>
          <p:nvSpPr>
            <p:cNvPr id="12" name="body-budget-answer"/>
            <p:cNvSpPr txBox="1"/>
            <p:nvPr/>
          </p:nvSpPr>
          <p:spPr>
            <a:xfrm>
              <a:off x="1065150" y="5267987"/>
              <a:ext cx="10212450" cy="94231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答案：按组做0/1背包，每种组合都读取上一组的状态。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若原地更新，要把预算放在组内组合循环的外层并倒序枚举。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051148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习题9 小k考前临时抱佛脚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150" y="2334287"/>
            <a:ext cx="10212450" cy="1658952"/>
            <a:chOff x="1065150" y="2334287"/>
            <a:chExt cx="10212450" cy="1658952"/>
          </a:xfrm>
        </p:grpSpPr>
        <p:sp>
          <p:nvSpPr>
            <p:cNvPr id="7" name="body-study-hint"/>
            <p:cNvSpPr txBox="1"/>
            <p:nvPr/>
          </p:nvSpPr>
          <p:spPr>
            <a:xfrm>
              <a:off x="1065150" y="2334287"/>
              <a:ext cx="10212450" cy="16589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J1319 / P2392：左右脑可同时做同一科的两道题。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一科全部完成后才能换科，求四科完成的最短总时间。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提示：一科总题时为S，把题目分成两个和尽量接近的集合。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这科的耗时取决于两组中耗时较大的一组。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65150" y="4220237"/>
            <a:ext cx="10212450" cy="1028038"/>
            <a:chOff x="1065150" y="4220237"/>
            <a:chExt cx="10212450" cy="1028038"/>
          </a:xfrm>
        </p:grpSpPr>
        <p:sp>
          <p:nvSpPr>
            <p:cNvPr id="9" name="body-study-answer"/>
            <p:cNvSpPr txBox="1"/>
            <p:nvPr/>
          </p:nvSpPr>
          <p:spPr>
            <a:xfrm>
              <a:off x="1065150" y="4220237"/>
              <a:ext cx="10212450" cy="102803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答案：用0/1背包求不超过S/2的最大可达题时best。</a:t>
              </a:r>
              <a:br/>
              <a:r>
                <a:rPr lang="zh-CN" sz="2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一科最短耗时为S−best，四科分别计算后相加。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65150" y="5448962"/>
            <a:ext cx="10212450" cy="811227"/>
            <a:chOff x="1065150" y="5448962"/>
            <a:chExt cx="10212450" cy="811227"/>
          </a:xfrm>
        </p:grpSpPr>
        <p:sp>
          <p:nvSpPr>
            <p:cNvPr id="11" name="body-study-check"/>
            <p:cNvSpPr txBox="1"/>
            <p:nvPr/>
          </p:nvSpPr>
          <p:spPr>
            <a:xfrm>
              <a:off x="1065150" y="5448962"/>
              <a:ext cx="10212450" cy="811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例如一科题时为2、3、7：best=5，该科需要7个时间单位。</a:t>
              </a:r>
              <a:br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不能把不同科的题放进同一次背包，否则违反换科条件。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pter-label Placeholder Carrier"/>
          <p:cNvSpPr txBox="1"/>
          <p:nvPr>
            <p:ph type="subTitle" idx="1"/>
          </p:nvPr>
        </p:nvSpPr>
        <p:spPr>
          <a:xfrm>
            <a:off x="960375" y="838862"/>
            <a:ext cx="2613784" cy="430227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2200" b="1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第13章 · 动态规划</a:t>
            </a:r>
          </a:p>
        </p:txBody>
      </p:sp>
      <p:sp>
        <p:nvSpPr>
          <p:cNvPr id="6" name="page-title Placeholder Carrier"/>
          <p:cNvSpPr txBox="1"/>
          <p:nvPr>
            <p:ph type="title"/>
          </p:nvPr>
        </p:nvSpPr>
        <p:spPr>
          <a:xfrm>
            <a:off x="821943" y="1511908"/>
            <a:ext cx="5632707" cy="6259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2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先说清状态，再决定怎么填表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65150" y="2296187"/>
            <a:ext cx="10212450" cy="849327"/>
            <a:chOff x="1065150" y="2296187"/>
            <a:chExt cx="10212450" cy="849327"/>
          </a:xfrm>
        </p:grpSpPr>
        <p:sp>
          <p:nvSpPr>
            <p:cNvPr id="7" name="body-state-review"/>
            <p:cNvSpPr txBox="1"/>
            <p:nvPr/>
          </p:nvSpPr>
          <p:spPr>
            <a:xfrm>
              <a:off x="1065150" y="2296187"/>
              <a:ext cx="10212450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写状态时交代子问题的条件；写转移时说明分类的依据。</a:t>
              </a:r>
              <a:br/>
              <a:r>
                <a:rPr lang="zh-CN" sz="2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循环顺序要让依赖先完成，压缩数组后还要保留正确的层。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65150" y="3382037"/>
            <a:ext cx="10212450" cy="430227"/>
            <a:chOff x="1065150" y="3382037"/>
            <a:chExt cx="10212450" cy="430227"/>
          </a:xfrm>
        </p:grpSpPr>
        <p:sp>
          <p:nvSpPr>
            <p:cNvPr id="9" name="body-review-question-one"/>
            <p:cNvSpPr txBox="1"/>
            <p:nvPr/>
          </p:nvSpPr>
          <p:spPr>
            <a:xfrm>
              <a:off x="1065150" y="3382037"/>
              <a:ext cx="1021245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为什么凑金额0的最少张数是0，而支付方案数是1？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65150" y="3848762"/>
            <a:ext cx="10212450" cy="430227"/>
            <a:chOff x="1065150" y="3848762"/>
            <a:chExt cx="10212450" cy="430227"/>
          </a:xfrm>
        </p:grpSpPr>
        <p:sp>
          <p:nvSpPr>
            <p:cNvPr id="11" name="body-review-answer-one"/>
            <p:cNvSpPr txBox="1"/>
            <p:nvPr/>
          </p:nvSpPr>
          <p:spPr>
            <a:xfrm>
              <a:off x="1065150" y="3848762"/>
              <a:ext cx="1021245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空方案不使用纸币；它本身是一个合法方案。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65150" y="4467887"/>
            <a:ext cx="10212450" cy="430227"/>
            <a:chOff x="1065150" y="4467887"/>
            <a:chExt cx="10212450" cy="430227"/>
          </a:xfrm>
        </p:grpSpPr>
        <p:sp>
          <p:nvSpPr>
            <p:cNvPr id="13" name="body-review-question-two"/>
            <p:cNvSpPr txBox="1"/>
            <p:nvPr/>
          </p:nvSpPr>
          <p:spPr>
            <a:xfrm>
              <a:off x="1065150" y="4467887"/>
              <a:ext cx="10212450" cy="4302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/>
              <a:r>
                <a:rPr lang="zh-CN" sz="2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0/1背包倒序更新是在保护哪一层？全负数组能输出0吗？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65150" y="5001287"/>
            <a:ext cx="10212450" cy="849327"/>
            <a:chOff x="1065150" y="5001287"/>
            <a:chExt cx="10212450" cy="849327"/>
          </a:xfrm>
        </p:grpSpPr>
        <p:sp>
          <p:nvSpPr>
            <p:cNvPr id="15" name="body-review-answer-two"/>
            <p:cNvSpPr txBox="1"/>
            <p:nvPr/>
          </p:nvSpPr>
          <p:spPr>
            <a:xfrm>
              <a:off x="1065150" y="5001287"/>
              <a:ext cx="10212450" cy="84932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no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倒序让较小容量仍属于上一物品层，避免重复取当前物品。</a:t>
              </a:r>
              <a:br/>
              <a:r>
                <a:rPr lang="zh-CN" sz="2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非空最大子段和必须至少选一项；全负时答案是最大元素。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192C4D"/>
      </a:dk1>
      <a:lt1>
        <a:srgbClr val="FFFFFF"/>
      </a:lt1>
      <a:dk2>
        <a:srgbClr val="1F497D"/>
      </a:dk2>
      <a:lt2>
        <a:srgbClr val="F2F6F8"/>
      </a:lt2>
      <a:accent1>
        <a:srgbClr val="192C4D"/>
      </a:accent1>
      <a:accent2>
        <a:srgbClr val="70AA43"/>
      </a:accent2>
      <a:accent3>
        <a:srgbClr val="167DA8"/>
      </a:accent3>
      <a:accent4>
        <a:srgbClr val="192C4D"/>
      </a:accent4>
      <a:accent5>
        <a:srgbClr val="233448"/>
      </a:accent5>
      <a:accent6>
        <a:srgbClr val="52616B"/>
      </a:accent6>
      <a:hlink>
        <a:srgbClr val="70AA43"/>
      </a:hlink>
      <a:folHlink>
        <a:srgbClr val="167DA8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192C4D"/>
      </a:dk1>
      <a:lt1>
        <a:srgbClr val="FFFFFF"/>
      </a:lt1>
      <a:dk2>
        <a:srgbClr val="1F497D"/>
      </a:dk2>
      <a:lt2>
        <a:srgbClr val="F2F6F8"/>
      </a:lt2>
      <a:accent1>
        <a:srgbClr val="192C4D"/>
      </a:accent1>
      <a:accent2>
        <a:srgbClr val="70AA43"/>
      </a:accent2>
      <a:accent3>
        <a:srgbClr val="167DA8"/>
      </a:accent3>
      <a:accent4>
        <a:srgbClr val="192C4D"/>
      </a:accent4>
      <a:accent5>
        <a:srgbClr val="233448"/>
      </a:accent5>
      <a:accent6>
        <a:srgbClr val="52616B"/>
      </a:accent6>
      <a:hlink>
        <a:srgbClr val="70AA43"/>
      </a:hlink>
      <a:folHlink>
        <a:srgbClr val="167DA8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63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2026-10-08T06:21:26Z</dcterms:created>
  <dcterms:modified xsi:type="dcterms:W3CDTF">2026-10-08T06:21:26Z</dcterms:modified>
  <cp:category/>
  <cp:contentStatus/>
</cp:coreProperties>
</file>