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8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  <Relationship Id="rId8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学习状态压缩动态规划。我们会把过去的信息表示成一个整数，并解释每一位怎样影响未来。八道例题将依次练习状态充分性、转移的正确性和计数去重。先请大家回忆普通动态规划如何合并历史，随后用具体反例检验哪些信息不能省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显示第一个问题，请学生说出做过的动态规划中状态保存了什么。点击后追问，两条不同路径什么时候可以合并；预期回答是后续可选动作与贡献相同，而不是它们看起来相似。再次点击提出计数问题：同一个对象是否可能有多种描述。最后揭示本章目标，位运算是实现工具，状态充分性需要证明。接下来先统一集合与位号的对应关系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从四项里选择第一、第三项，约定位零对应第一项。沿着图中元素编号、位号、是否选中三行对照，右边的低位为一，得到二进制零一零一。请学生先算十进制值，停顿后揭示五等于二的零次方加二的二次方。再让学生把第二、第四项编码，答案为二进制一零一零，即十。最后提醒，元素从一编号、位从零编号是本页约定，程序里必须始终一致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检查某一位开始：把一左移到目标位，再与原数按位与，结果非零就表示元素存在。逐次点击比较加入、删除与翻转：按位或必定置一，与取反后的单比特掩码按位与必定清零，异或则反转原值。请学生判断“异或一个元素就能删除它”是否总成立；应回答只有原位是一时成立，原位是零时反而加入。下一页考察会做这些操作以后，状态是否已经足够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比较一到二到三与一到三到二，两条路线访问集合相同，但最后位置不同。请学生设想下一步去四的费用，预期回答应取决于现在从二还是从三出发。点击换到棋盘：末行完全相同，却可能已经放了不同数量的国王；目标恰好放指定数量时，剩余名额不同。最后归纳，状态不仅要记集合，还必须记所有会改变未来选择或贡献的信息。判断状态够不够，最好主动构造这种同状态、不同未来的反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手算从一零一一减一再与原集合按位与，观察所列子集按数值递减出现，直到零零零一。循环退出时空集没有处理，需要另行计入。点击后换一个计数角度：同时考虑旧集合和它的子集，每个元素只有不在旧集合、只在旧集合、在子集这三种身份。因此所有集合的子集枚举总数是三的元素数次方，而不是四的元素数次方。这个估计将在宝藏题中再次出现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接下来从棋盘走到旅行路线。棋盘里较远的行不再影响下一行，所以只保留最近边界；旅行里未来费用依赖当前位置，所以集合之外还要保留终点。每当增加一个状态维度，都要能指出它所解决的具体后效性。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边长不超过九的正方形棋盘上，恰好放指定数量的国王，求互不攻击的摆法数。请学生根据国王周围八格的图说明横向、纵向和斜向都不能相邻，计数使用长整型。逐格枚举选不选会产生二的格子数次方种情况。停顿提问：处理新的一行时，最远需要看哪一行？应回答上一行，因为隔着一行的国王已经不相邻。点击揭示这个局部影响范围，它决定后面的行状态设计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宽度为三时，先列出零零零、零零一、零一零、一零零和一零一五个合法行。请学生解释为何零一一被排除，再把它左移一位，看到原数与左移结果存在重合的一。点击揭示判断式，按位与为零才表示没有相邻国王。最后追问空行是否可以删掉；不能，空行能够隔开上下两行的棋子，也是零枚国王的必要状态。下一步检查跨行冲突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三次点击依次检查同列、左斜和右斜，分别对应当前行与上一行本身、上一行左移、上一行右移的按位与。三项都为零才兼容。让学生先判断当前行为零一零时能接哪些上一行，再揭示只能接空行。当前行为零零一时，可以接空行或一零零，因为两个边角不相邻。这里已覆盖全部新攻击；更早的行隔了至少两行，不会影响当前行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状态时先说条件，再说保存的值：处理完前若干行、末行图案固定、已放数量固定，在这些条件下保存摆法数。加入新行时，前一行必须兼容，已放数量增加新行一的个数。点击揭示初始化，虚拟第零行为空、总数为零，有一种方案；不是把所有状态都初始化为一。处理完最后一行后，固定总数为目标值，对全部末行图案求和。由于只依赖相邻两层，行号可以通过滚动数组省去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独立手算核对三乘三棋盘放两枚国王。从九格选两格共有三十六对，攻击对包括横向六对、竖向六对和两个斜向各四对。请学生先算差，点击揭示三十六减二十等于十六。再检查局部转移：上一行零零一接当前一零零合法，贡献一种；接零一零会发生斜向冲突，贡献零。整体计数与局部转移应同时一致，这比只检查程序能否运行更有意义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先阅读当前行循环，注意每次都新建清零的下一层数组。当前行编号为 a，兼容的前行由 previous[a] 给出；已放数量从当前行国王数开始，才能合法地减去这部分数量。请学生指出右侧读取的是旧层而不是新层，然后解释为什么完成整行后再交换数组。所有加法都是方案数累加，使用长整型。课后可用上一页十六种摆法检查程序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证明计数正确可以把操作反过来。任取一个合法棋盘，删去末行后，前驱棋盘与末行图案唯一确定，因此不会被多个不同转移重复计算。再点击说明加入方向：行内和相邻两行的攻击已全部检查，所以每个加入动作合法，也不会遗漏合法棋盘。合法行图案数记为 h，每行枚举当前行、前行和已放数量，得到页面上的时间与滚动空间复杂度。最后检查零枚国王恰有一种空摆法，数量过多时应得到零。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旅行商题给定有向费用矩阵，从村庄一出发，恰好访问每个村庄一次，再回起点，求最小费用。村庄数不超过二十，两个方向的费用不必相等。请学生估计直接排列访问顺序，得到其余村庄数的阶乘。点击后提出状态问题：未来需要知道哪些村庄已经去过，以及现在停在哪里。同一个访问集合、同一个终点的历史，后续条件相同，所以只保留其中最小费用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状态保存从起点出发、恰访问集合中村庄并停在指定终点的最小费用。从未访问村庄里选一个新点，就把旧值加上这条有向边，尝试更新新集合和新终点。先让学生口述变化，再点击公式，特别指出左侧保留旧最优值一起取最小。初值只有起点状态为零，其他为不可达。访问完所有村庄还没有结束，需要加回程边；不可达状态不能拿无穷大继续计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自拟的三村庄有向费用例子。先读六条有向边，注意反向边费用不同。让学生算一到二到三的路径费用，先得到五，再点击把回程三到一的四加上，完整回路为九。另一方向一到三到二的开放路径为十七，加回程一得到十八。最终答案九，而五只是尚未回家的路径费用。这里同时检查了有向性和回程两个容易遗漏的条件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程序把城市改成从零开始编号，固定城市零为起点，所以位图只保存其余城市，位号与城市编号相差一。先看初始化，每个单点状态对应从起点直接前往该城市的费用。点击后检查转移中旧终点和新终点访问费用矩阵时都加一，位图操作则仍用原位号。最后还要加回城市零的边。省去固定起点使集合数减半，但没有改变上一页的数学递推，只是改变表示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尝试为“只保留最短历史”找反例。固定访问集合和终点后，未访问村庄相同、出发位置相同，所以所有可选后缀完全相同；接上同一后缀，较短历史仍较短，较长者可以舍弃。点击后数复杂度：约有村庄数乘二的村庄数次方个状态，每个还枚举下一座村庄。最后检查有向边、回程和不可达初值，一座村庄不需要走边，答案为零。下一例由取最小转向计数，重复描述会成为主要问题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无向简单图中，简单环至少有三个顶点，且不重复经过顶点。先沿三角形任选起点、任选方向走一圈，请学生数描述方式，得到三个起点乘两个方向，共六种，但对象仍是一个环。点击揭示去重约定：规定环中最小顶点为起点，消去起点重复，再除以二消去方向重复。顶点数不超过十九，可以使用集合状态。要始终区分方案本身与描述方案的方式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集合最小顶点可以直接决定起点，因此状态只保存访问集合和当前终点，值为路径条数。每个单点路径初始为一。扩展时只走向尚未访问、编号大于起点的邻点，保证最小顶点始终不变。再次点击闭合条件：已有至少三个顶点，而且终点与起点之间有边，才把当前条数加入答案；闭合只计入答案，不把起点再次加入路径。请学生解释为何不需要额外一维起点，预期回答是它能从集合唯一恢复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最小顶点以后，三角形只剩两个相反方向，除以二得到一个环。一到二再到一只是沿同一条边往返，不满足至少三个顶点的定义。再看四边形加对角线，先让学生画出环，停顿后揭示两个三角形和一个四边形，共三个。这个例子检查程序是否既计入有弦的大环，也排除了两点往返；有一条弦并不会让原来的简单环失效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低的一位确定集合中的最小顶点，作为起点。先检查集合大小至少三和闭合边，再累加有向描述数；扩展候选同时排除已访问顶点和不大于起点的顶点。这里的教学程序从一开始就不计两点往返，所以最终只除以二。教材的另一种计数约定会先纳入边往返，再减边数、除以二；两种方法可以一致，但不能混用修正公式。时间和空间分别为页面给出的指数规模，完整代码对应例三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前面压缩的是行图案或访问集合。接下来扩大状态的含义：宝藏按层接入一批节点，最长上升子序列记录前缀增长，取棋子保留阶梯边界。这些状态都来自影响未来的结构特征，并不一定表示已经选中哪些对象。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宝藏题允许任选房间为根，通过直接道路把新房间连入，最终连接所有房间。根深度为零，一条边的收费等于边长乘新房间深度；房间数不超过十二。同样长一的边，放在第一层收费一，放在第三层收费三。请学生判断最小生成树能否直接解决，停顿后说明它只最小化边长和，没有考虑根和深度。本题既要决定连接哪些房间，也要决定按哪一层接入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自拟三个房间，边一到二、二到三长一，一到三长一百。先让学生选中间房间为根，两个新房间都位于第一层，总费用二。点击改用房间一为根，仍选两条长度一的边，却形成两层，费用变成一加二等于三。两棵图中选边相同而根不同，代价已经改变。请学生据此说明为什么初始化必须考虑所有可能的根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加入的房间组成旧集合，新一批房间组成与它不相交的集合。每个新点各自选到旧集合的最低直接边，连接费用就是这些最低边长之和。点击公式后强调两个独立性条件：同一批内部不连边，每个新点只向旧点连接。因此不用枚举一棵批内树，也不会在这一批形成环。若某个新点没有通向旧集合的直接边，这一整批不能加入。接下来把批次编号纳入费用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有单点集合都以零费用初始化，等价于同时尝试每个根。第几批加入，就用这个批次乘刚才的连接费；新批必须非空，而且与旧集合不相交。点击公式时请学生检查新状态是两个集合的并。层数用滚动数组，全部房间加入后，对可用层数取最小。重边只保留最小长度，没有直接边保持不可达；一批中只要有一个新点不能连接，就不能转移。下面要证明按批次收费为什么仍能得到真实最优值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醒学生，旧集合含更早的全部批次，所以新点真实深度可能小于记账批次。第一方向是下界：第几批的新点真实深度至多为几，记账可能多收但不会少收，因此真实最优费用不大于构造树的真实费用，也不大于动态规划记账费用。停顿再点击第二方向，把一棵真实最优树按真实深度分批，这种分法必被枚举；每个新点选最低直接边，不会比原父边更贵，因此动态规划最优记账费用也不大于真实最优费用。两边夹住，才证明二者相等，而不能直接声称批次总等于深度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子集按数值递增枚举，与先前递减写法不同。请学生指出为什么要递增：新子集去掉最低的一位后数值更小，对应连接费已经算好，因此可以在旧结果上加一个新点的最低连接费。空子集费用为零，每个旧集合重新计算其子集所需值，复用数组，不必清空全部状态。用长整型暂存加法并限制不可达值，确认可连通后再乘层数更新。完整程序与这里相同，递增顺序是保证依赖先算的重要条件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判断能否先跑最短路，把间接路线作为直接道路。以一经过二到三为例，实际经过房间二会改变已访问集合，到三的深度也改变，因此不能把两条边的路径压成一次连入。点击后估计复杂度：每层枚举不相交的旧集合和新批，元素有三种归属，约三的房间数次方种；最多房间数层。最后检查单房间费用零、重边取最小、无边保持不可达，并使用六十四位中间值计算费用乘深度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现在等概率选择 1 到 n 的一个排列，求最长上升子序列长度的平均值，并在模九亿九千八百二十四万四千三百五十三意义下输出。教材范围不超过二十四，枚举所有排列已经不可行。先用长度二检查，递增长度为二，递减长度为一，所以期望为二分之三。点击提出构造方法：从单个一开始，按顺序把新的最大值插进旧排列。关键是找到插入时能够确定更新、又比整个排列短得多的信息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着序列二、一、三，逐个计算各前缀的最长上升子序列长度，得到一、一、二。相邻前缀长度相减，得到一、零、一。请学生解释为什么差分不会是二或负数：新增一个元素可以不选，也最多使最长子序列增加一个元素。第一个元素必定提供长度一，所以首差分恒为一。全部差分一的个数恰好是最终长度，这为位图表示提供了依据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保留旧序列二、一、三及其前缀长度，再在二之后插入新的最大值四，得到二、四、一、三，前缀长度成为一、二、二、二。请学生比较差分，观察新位置出现一，而右边原来的首个一消失。原因是最大值可以接在左边最长上升子序列后面，立即增加一，但它无法成为后面较小旧数的上升前驱。等旧前缀首次自行增长以后，旧长度追上，额外影响就消失。点击总结这条精确更新规则：插入一个一，再清除右侧第一个旧一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差分恒为一，可以省略，长度为当前长度的排列只存后面少一个差分位。本例特别约定位零表示存储序列最左端，别照搬通常书写二进制的视觉顺序。状态值保存对应这种差分的排列数，多个排列压到相同差分时要累加。长度一只有一个排列，省略首位后掩码零的计数为一。插入下一最大值共有当前长度加一个位置，恢复完整差分时先左移再把最低位置一。随后用具体整数把规则算一遍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用二、一、三，省略首差分后掩码是二，在第一个元素后插四。先让学生恢复完整差分，左移补一得到五。按插入位置分开，左段为一，右段为二。再次点击，把右段最低的一清掉，右段成为零；左段保留，在插入位置放入新一，把剩余右段向后挪一位，合并得到三。这个整数表示差分一、一、零、零，再右移省略首位得到新掩码一。核对整数计算与上一页序列演算是否完全一致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取一个新排列，它的最大值唯一，删除最大值后，旧排列和原插入位置也都唯一。反过来，旧排列加一个插入位置决定一个新排列，所以构造之间一一对应，不会重复或遗漏。点击后再问，若两个旧排列具有相同差分，是否只保留一个？不可以，它们是不同等概率样本，必须累加计数。差分足以决定转移，但状态值仍需保留有多少排列，不能退化为是否可达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掩码对应的长度等于其中一的个数再加一，因为首差分已省去。把每个状态的排列数乘长度后求和，就得到所有排列的总长度，再除以排列总数。点击公式后说明模意义下的除法是乘逆元，不能直接对余数做整数除法。模数为质数且教材中的 n 小于模数，阶乘不为零，因此可用阶乘的模数减二次方求逆。长度二的二分之三对应模值四亿九千九百一十二万二千一百七十八，可作为精确检查。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四步位操作逐行对应到程序：先补回首差分，对每个位置分开左右，右侧非零时清除最低的一，插入新一并合并，最后右移省略恒定首位。计数累加到下一层的新状态，不能覆盖。两个都小于模数的非负值相加，至多减一次模数即可。每个长度都先清空下一层，完成全部状态后交换；这样数组只保存相邻长度，且不会把本轮新状态再次插入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比较一、三、二与二、一、三，两者最长上升子序列长度都是二。分别在第二个元素后插入四，第一个变成一、三、四、二，长度三；第二个成为二、一、四、三，仍只有二。点击说明只记最终长度丢掉了增长发生的位置，所以不足以决定转移。差分法时间为页面给出的指数复杂度、空间保存最多一层，长度一的期望应为一。本课遵循教材不超过二十四的范围，更大在线范围不能不加分析地套用同一复杂度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棋盘每个方向不超过十格，双方轮流取棋子，只有某格的上方与左方都已取走时，才能取它；边界外视为已取。先手取格得到甲矩阵的分数，后手得到乙矩阵分数，双方都最优，问先手总分减后手总分。点击后统一评价视角：始终记录先手减后手，不随轮次换符号含义。所有棋子取完以后，未来分差为零，由这个终点往前推，就可以构造极大极小递推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解释为什么每行已取格一定是一段前缀，再根据上邻格条件说明上一行前缀不能比下一行短。因此合法状态由非增的行长序列表示，形成阶梯边界。依次看合法的二、一与非法的零、一，后者下方已取却上方未取，违反规则。二乘二棋盘共有页面列出的六个合法轮廓。请学生自行列出后再点击核对，注意不需要记录这些格子过去被谁取走，未来分差只取决于剩余选择和轮次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取格数为偶数时轮到先手，为奇数时轮到后手，所以轮次可以由轮廓恢复。价值始终是以后产生的先手减后手分差。先手取一个格子，在后继值上加甲分数，并选最大；点击后手公式，后手贡献要减乙分数，而且选择最小的总分差。请学生判断能否双方都用最大值；不能，这等于让后手帮助先手。这里两个目标相反，但评价数值始终使用同一方向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自拟二乘二棋盘，甲矩阵全部为一，乙矩阵依次为一、五、二、一。先手只能取左上，先得一分，随后后手可以选右上或左下。让学生分别算完剩余过程，再点击：后手取右上最终分差负四，取左下最终负一。后手希望先手减后手更低，因此选择负四，双方最优答案为负四。不要因为负一更接近零就认为它更好，要先说清是谁在选择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已取数量介于零和列数之间，可以作为列数加一进制的一位。这种编码与行长序列一一对应，是精确整数表示，区别于可能碰撞的散列摘要。增加第若干行一个格子，只要在状态上加对应进制权。点击比较规模：合法轮廓相当于从总共行数加列数步中选行方向的步，十乘十只有十八万四千七百五十六个，而任意选一百格需要二的一百次方种状态。阶梯结构限制了合法状态的数量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检查这一行未满，并且第一行或本行前缀严格短于上一行，确保新格的上方已被取。自增前的行长正好是本次列下标，递归进入后继状态后，根据轮次加甲或减乙。请学生找出哪一行保证下一个分支不受污染，答案是递归返回后把行长减回去。最后先手取最大，后手取最小。记忆化只存未来最优分差，不把已经获得的历史分数放入状态；每步已取数增加，所以转移无环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合法轮廓最多试行数种选择，因此时间是轮廓数乘行数，空间保存每个轮廓的答案。先用只有一行的棋盘核验，取格顺序唯一，只需交替加甲、减乙即可手算。点击后提醒检查下标、奇偶、负分差以及递归后的还原。再次强调，状态数量减少是因为合法布局必须是阶梯形，哈希表只是存储已经计算结果的工具。下一个问题仍保留局部边界，但会把相同转移重复很多次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不用矩阵术语，从两段走法出发：甲到乙有两种，乙到丙有三种，独立拼接得到六种。若中间状态不只一个，就按中间状态分类，把每类的乘积加起来，这正是矩阵乘法公式。单位矩阵表示零步，只能原地不动，对角线为一，其余为零。路径拼接时括号分组不影响结果，所以满足结合律；改变先后顺序通常会改变路径，因此一般不交换。下一例每一步都遵循同一个窗口转移，就可用矩阵幂表示多步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标号的位置围成环，每格从两种花中选择，任意连续若干格中，指定种类最多出现给定数量。用零一表示两类花，输出方案数对十亿零七取模。请学生根据局部限制指出下一步要保留什么，预期回答是最近一个窗口。教材窗口宽度不超过五，状态很少，但环的长度可以很大。图中特别给位置编号，提醒旋转后通常是不同方案，后面不能随意把计数除以环长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中一的个数不得超过上限，并约定最低位表示最旧格。每次右移丢弃最旧格，把新比特放到最高位，点击表达式后逐项对应。用宽度三、上限二、旧状态一零一演算：接入零，右移为零一零，最高位仍是零，所以新状态为零一零。只有新旧窗口都合法时才建立转移，矩阵对应位置加一。提问移位方向能否随便反过来，答案是可以更换编码约定，但公式和解释必须一起改变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环长三、窗口宽二、最多一个一，合法串是全零，以及单独一个一的三种位置，共四种。让学生判断一零一是否合法；在线性序列中相邻对一零与零一都通过，但环的末位与首位也是相邻的，会形成两个一。点击揭示首尾限制，说明只从左到右推进还不够。要求走环长步后回到起始窗口，才把跨越首尾的窗口也包含在内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阵幂的某个对角线项，表示从该窗口出发，走环长步又回到同一窗口的走法。把这些对角线项相加叫矩阵的迹。请学生先解释为何闭合能处理首尾，再点击一一对应：一个有标号环串唯一确定位置一处的窗口及每次转移，闭合游走也唯一确定这样一个环串。因此对角线求和就是答案，不需要除以环长。区别于无向环计数，这里起始位置由题目的标号固定，不存在同一种去重约定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十三分解为一、四、八，所以十三次幂可由这些幂相乘。结果矩阵从单位矩阵开始，当前底数从转移矩阵开始；逐个检查指数最低位，为一时乘进结果，然后底数平方、指数右移。请学生手动跟踪十三的最低位，确认乘入一次、跳过二次、乘入四次和八次。乘法次数是对数级。虽然一般矩阵不能交换，但这里始终组合相同矩阵的各次幂，结合律足以支持快速幂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分为建立转移、快速幂和求对角线和三个阶段。先过滤旧窗口，对新加入的零或一形成新窗口，检查其一的数量，再增加对应转移次数。结果从单位矩阵出发求得指定次幂，最后只求对角线并取模，不是把矩阵全部元素相加。矩阵维数为二的窗口宽度次方，普通矩阵乘法是维数的三次方，因此适用于窗口很小、环长很大的范围。完整教学程序保留了矩阵乘法和快速幂实现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了独立检查算法，把模型扩展到窗口宽一，这里是检验模型，不冒充教材原范围。当上限零时，每一格都不能放一，只剩全零串，任何正长度答案一。当上限一时，没有限制，各格独立选零或一，答案为二的环长次方。先让学生猜结果，再分别点击核对转移模型。零次幂的单位矩阵只用于算法初始化，实际题目环长为正；所有乘加都要及时取模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全部方案出发，减去违例事件甲，再减去违例事件乙。请学生盯住交集中的一个对象，数它被减了几次；它被减两次，必须加回一次，才能最终只删掉一次。点击集合并的公式，与图中交叠区域对应。更多违例也按事件子集处理，选奇数个事件时减，选偶数个事件时加。下一题只有四种超限事件，因此枚举它们的子集，比每次重新计算整个背包更便宜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种硬币面额固定，每次询问给出四个数量上限和目标金额，问有多少组硬币枚数能恰好付款。询问最多一千次，金额最多十万，若每问重新处理上限会重复大量工作。先让学生区分什么不变、什么变化。点击后指出无限供应时凑每个金额的方案数只由四种面额决定，可以预处理；变化的是四个数量上限，使用四个超限事件的十六个子集作容斥即可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定义数组保存无限供应时凑某金额的方案数，金额零初值一，对应一枚也不用。先看外层按币种推进，内层金额递增，当前金额从少一枚当前硬币的状态累加。请学生解释两层循环顺序：币种放外层按各币种枚数计数，不把拿取顺序当成不同方案；金额递增可以反复使用当前币种。若改成倒序，就会变成每种只能用一次的零一背包。预处理得到的数组还未考虑任何购买上限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某币种上限为指定数量，超限就是至少多用一枚。对每个超限方案固定取走上限加一枚，剩余硬币恰好凑出目标减去固定额度的金额，而且不限制数量。点击公式后反向验证：给任意这样的剩余方案添回固定额度，唯一还原超限方案，因此存在双射。请学生判断是否还要枚举到底超了几枚；不用，剩余部分已经可含同类硬币，再枚举会重复。这个平移让超限计数直接查询预处理数组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一个事件子集指定若干币种同时超限，就对每个指定币种都取走上限加一枚，剩余金额查询无限供应数组。然后按子集大小使用容斥符号：奇数减、偶数加。停顿询问空子集的作用，答案是不扣任何额度，对应最初全部无限方案。剩余金额负数时贡献零，不能访问负下标。四种币一共十六个子集，因此每次询问只需固定数量的计算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掩码代表一个同时超限的币种集合，先从目标金额扣除所选币种的固定额度。上限使用长整型，使面额与上限加一的乘法也使用六十四位，防止还没比较剩余金额就溢出。只有剩余金额非负才查询数组，符号由位数奇偶确定。让学生在代码中指出防止负下标的判断。预处理扫描四次金额上限，每问枚举十六个集合；完整教学程序对应例八，币种和数量的循环含义与前页一致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了手算，把案例缩小成一元与二元两种硬币，目标四元，上限分别一枚、两枚。无限方案有四枚一元、两枚一元加一枚二元、两枚二元三种。点击超限部分，一元币至少两枚时先扣两元，剩两元有两种凑法，恰好对应前两种非法方案。二元币超限至少三枚需六元，已经超过目标，没有方案。最后三减二得一，只剩两枚二元。目标零时全不用也是一组合法数量，答案应为一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根据题目对未来的影响，逐次说出应保存的信息。行间影响有限就存最近边界；访问费用依赖当前位置就存集合和终点；合法布局只能是阶梯形就存轮廓；少量违例事件则枚举事件子集。每答完一种再点击下一种，避免先背状态名称。最后揭示共同检查顺序：初始化、覆盖、去重、复杂度和边界。后面的习题先给提示，留出尝试时间，再看参考答案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保留提示，让学生把同一乐队看成长度固定的连续块，并计算已放乐队集合如何决定下一块起点。留出思考时间后点击答案：状态保存已放乐队的最少出列人数，接入某乐队时付块长度减去原本就在这个区间的该队人数。区间人数用前缀计数，空集合费用零，全集合即答案。复杂度为乐队数乘二的乐队数次方，加预处理的队伍长度乘乐队数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给提示，删除数量最多四，所以可以先枚举究竟删掉哪几个砝码。学生尝试后点击答案：对剩余砝码做零一背包可达性，也可用位集左移当前重量后与原位集按位或。初始只有重量零可达，最后统计正重量位的数量，并对所有删除方案取最大。请学生指出零位为什么不能计入，答案是它仅表示空选择，不是能称出的正重量。每个砝码只用一次，不能改成完全背包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先把每行种植位置编码，并排除贫瘠格与行内相邻位置。停顿后揭示参考答案，相邻两行只需检查同列不同时种植，因此按位与为零就兼容，再把所有兼容前行的方案数求和。计数对一亿取模，虚拟空行初值一，末行状态求和。请学生与国王题比较，这里没有斜向冲突检查；把国王的兼容条件原封不动搬来会漏算。全不种也应算一种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根据炮兵的射程判断需要保留几行，预期回答是前两行，而不只是上一行。点击答案，当前行既要避开山地，也不能出现距离一或二的横向冲突；同时与前两行都不能同列重叠。转移加当前行一的个数，最终取最大炮数，不是把摆法相加。教材标题中的年份有笔误，这道题来源为二零零一年全国信息学奥林匹克竞赛。把计数目标与优化目标区分清楚即可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是两只横坐标不同的猪确定一条过原点的抛物线。学生尝试后再点击答案，只保留开口向下的曲线并预处理覆盖集合。每次固定第一只尚未覆盖的猪，枚举覆盖它的曲线或单独击中它，把当前集合与覆盖集合取并，用一次发射更新最小次数。初值空集为零，答案为全覆盖集合。提醒横坐标相同不能套两点确定式，曲线覆盖判断需要合适浮点容差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示同时记住哪些模式串已出现，以及当前后缀还能匹配什么。停顿后给出状态：自动机结点、已出现模式的位图、已构造长度三部分。失败指针要合并模式标记，加入字符时同步更新自动机结点和模式集合。长度达到目标后，对全模式位图的所有结点计数求和；总数不超过四十二时，再按字典序搜索输出全部密码。只保存已出现集合会丢失跨新字符匹配所需的后缀信息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先观察每次跳跃使容量减半，所以不同容量只有对数级。给学生时间寻找可压缩对象，再点击答案：对每个容量预处理可以步行连通的最大连续绿洲段，用容量子集分别计算能覆盖的最远前缀与最早后缀。后续容量分配给左右两侧，使用互补子集；若起点在初始容量下的连通段能填满两侧覆盖区域之间的缺口，该起点就可行。容量取整下除，且跳跃前可以在绿洲把水补满，这两个条件不能忽略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示考虑一列经过任意循环移位后，能给指定行集合贡献的最大和。停顿后揭示方法，保留列最大值最大的至多行数个列，再预处理每列对每个行集合的最好贡献，使用子集划分动态规划决定各列负责哪些行。至多需要行数个见证列；保留的大列可分别旋转，把列最大值放到需要的行，不会劣于被排除列。最后强调参考方法覆盖完整版本行数不超过十二、列数不超过两千，也包含简单版行数不超过四的情况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最大非空前缀和首次达到的位置分割，给学生时间思考如何避免最大值相等时重复。点击后定义两个辅助计数：所有非空前缀和都严格正的排列数，以及都非正的排列数，空集各为一，子集和已预处理。它们按最后一个元素分类递推，并分别要求整个集合和严格正或非正。首次最大点前的部分反向看，除首元素外的非空前缀和必须严格正，因此其计数是删去任一元素后正前缀计数之和；后半用非正前缀计数限制不再超过最大值。乘最大值、两部分计数再对子集求和，模九亿九千八百二十四万四千三百五十三。最大值可以为负，不能混入空前缀零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每个错误集合想成图结点、一个可用补丁想成带耗时的有向边。学生思考后点击答案，用必须存在与必须不存在的两组掩码检查前提，再按删除和新增掩码形成后继状态。从全错误状态到无错误状态求最短路，可以使用迪杰斯特拉算法。补丁可能引入新错误，状态图可能有环，所以掩码数值大小不构成合法拓扑序。先判断状态图是否无环，再决定能否按集合大小计算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示剩余轮数和已吃过的宝物集合共同决定未来。停顿后定义最优期望，零轮时为零；抽到某种宝物以后，比较拒绝后的期望与接受得分加后继期望，选较大者，然后再对所有等概率宝物取平均。请学生注意最大值必须在每种抽到结果内部，不能先平均再决定。条件不满足时只能拒绝；已经吃过的宝物仍可再次获得分数，集合的作用是满足前提，不能把重复抽到一律当作零贡献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示计算同时匹配一个指定模式子集的字符串数。学生思考后点击答案，各位置若指定字母互相冲突就为零，没有指定字母就有二十六种，否则只有一种，各位置相乘得到交集计数。再用广义容斥：对子集大小至少目标个数的集合，乘对应二项式系数，并按子集大小减目标个数的奇偶交替加减，最后对一百万零三取模。空子集没有约束，代表二十六的长度次方种字符串，目标为零时尤其不能遗漏它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每位学生选择本章一道题，用四句话说明自己的状态。第一句说清每个量的条件和保存的值；第二句证明相同状态的历史具有相同后续选择与贡献；第三句解释初值和转移为何不重不漏；第四句给一个可手算的检查，并核对复杂度与边界。每完成一句再点击下一步，教师重点追问理由而不是代码名称。遇到新题时，先复用这条推理链，再选择整数、行图案或轮廓等表示方式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475912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1784840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595299576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_rels/slide6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9.xml"/>
</Relationships>
</file>

<file path=ppt/slides/_rels/slide7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0.xml"/>
</Relationships>
</file>

<file path=ppt/slides/_rels/slide7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1.xml"/>
</Relationships>
</file>

<file path=ppt/slides/_rels/slide7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2.xml"/>
</Relationships>
</file>

<file path=ppt/slides/_rels/slide7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3.xml"/>
</Relationships>
</file>

<file path=ppt/slides/_rels/slide7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4.xml"/>
</Relationships>
</file>

<file path=ppt/slides/_rels/slide7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5.xml"/>
</Relationships>
</file>

<file path=ppt/slides/_rels/slide7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6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5207508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状态压缩动态规划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4828032" cy="10043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把过去压成一个整数，</a:t>
            </a:r>
            <a:br/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并解释每一位为什么影响未来。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496587"/>
            <a:ext cx="10145775" cy="430227"/>
            <a:chOff x="1017525" y="5496587"/>
            <a:chExt cx="10145775" cy="430227"/>
          </a:xfrm>
        </p:grpSpPr>
        <p:sp>
          <p:nvSpPr>
            <p:cNvPr id="8" name="body-course-task"/>
            <p:cNvSpPr txBox="1"/>
            <p:nvPr/>
          </p:nvSpPr>
          <p:spPr>
            <a:xfrm>
              <a:off x="1017525" y="5496587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8道例题：状态充分性、转移与计数去重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本章先回答三个问题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515262"/>
            <a:ext cx="10145775" cy="494638"/>
            <a:chOff x="1017525" y="2515262"/>
            <a:chExt cx="10145775" cy="494638"/>
          </a:xfrm>
        </p:grpSpPr>
        <p:sp>
          <p:nvSpPr>
            <p:cNvPr id="7" name="body-question-state"/>
            <p:cNvSpPr txBox="1"/>
            <p:nvPr/>
          </p:nvSpPr>
          <p:spPr>
            <a:xfrm>
              <a:off x="1017525" y="2515262"/>
              <a:ext cx="101457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状态：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需要记住哪些过去的信息？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486812"/>
            <a:ext cx="10145775" cy="494638"/>
            <a:chOff x="1017525" y="3486812"/>
            <a:chExt cx="10145775" cy="494638"/>
          </a:xfrm>
        </p:grpSpPr>
        <p:sp>
          <p:nvSpPr>
            <p:cNvPr id="9" name="body-question-merge"/>
            <p:cNvSpPr txBox="1"/>
            <p:nvPr/>
          </p:nvSpPr>
          <p:spPr>
            <a:xfrm>
              <a:off x="1017525" y="3486812"/>
              <a:ext cx="101457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转移：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两段不同历史，何时可以合并？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25" y="4458362"/>
            <a:ext cx="10145775" cy="494638"/>
            <a:chOff x="1017525" y="4458362"/>
            <a:chExt cx="10145775" cy="494638"/>
          </a:xfrm>
        </p:grpSpPr>
        <p:sp>
          <p:nvSpPr>
            <p:cNvPr id="11" name="body-question-count"/>
            <p:cNvSpPr txBox="1"/>
            <p:nvPr/>
          </p:nvSpPr>
          <p:spPr>
            <a:xfrm>
              <a:off x="1017525" y="4458362"/>
              <a:ext cx="101457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答案：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枚举结果有没有遗漏或重复？</a:t>
              </a:r>
            </a:p>
          </p:txBody>
        </p:sp>
      </p:grpSp>
      <p:sp>
        <p:nvSpPr>
          <p:cNvPr id="15" name="textbox-goal"/>
          <p:cNvSpPr/>
          <p:nvPr/>
        </p:nvSpPr>
        <p:spPr>
          <a:xfrm>
            <a:off x="838200" y="5314950"/>
            <a:ext cx="10515600" cy="647700"/>
          </a:xfrm>
          <a:prstGeom prst="roundRect">
            <a:avLst>
              <a:gd name="adj" fmla="val 20588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42581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用位运算保存状态，再证明这些信息足以决定后续。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四个开关记录一个集合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430227"/>
            <a:chOff x="827025" y="2286662"/>
            <a:chExt cx="10526775" cy="430227"/>
          </a:xfrm>
        </p:grpSpPr>
        <p:sp>
          <p:nvSpPr>
            <p:cNvPr id="7" name="body-encoding-rule"/>
            <p:cNvSpPr txBox="1"/>
            <p:nvPr/>
          </p:nvSpPr>
          <p:spPr>
            <a:xfrm>
              <a:off x="827025" y="22866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例如选第1、3项：约定位0对应第1项，选中记1。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55625" y="2934362"/>
            <a:ext cx="6431025" cy="1497027"/>
            <a:chOff x="1055625" y="2934362"/>
            <a:chExt cx="6431025" cy="1497027"/>
          </a:xfrm>
        </p:grpSpPr>
        <p:sp>
          <p:nvSpPr>
            <p:cNvPr id="9" name="TextBox 9"/>
            <p:cNvSpPr txBox="1"/>
            <p:nvPr/>
          </p:nvSpPr>
          <p:spPr>
            <a:xfrm>
              <a:off x="1055625" y="2934362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元素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941575" y="29343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22700" y="29343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703825" y="29343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84950" y="29343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55625" y="34391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位号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941575" y="34391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22700" y="34391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703825" y="34391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084950" y="34391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2762250" y="3829050"/>
              <a:ext cx="4724400" cy="9525"/>
            </a:xfrm>
            <a:custGeom>
              <a:avLst/>
              <a:gdLst/>
              <a:ahLst/>
              <a:cxnLst/>
              <a:rect l="l" t="t" r="r" b="b"/>
              <a:pathLst>
                <a:path w="4724400" h="9525">
                  <a:moveTo>
                    <a:pt x="0" y="0"/>
                  </a:moveTo>
                  <a:lnTo>
                    <a:pt x="47244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55625" y="4001162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选中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941575" y="40011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322700" y="40011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703825" y="40011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084950" y="40011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199375" y="3296312"/>
            <a:ext cx="1814142" cy="925527"/>
            <a:chOff x="8199375" y="3296312"/>
            <a:chExt cx="1814142" cy="925527"/>
          </a:xfrm>
        </p:grpSpPr>
        <p:sp>
          <p:nvSpPr>
            <p:cNvPr id="26" name="TextBox 26"/>
            <p:cNvSpPr txBox="1"/>
            <p:nvPr/>
          </p:nvSpPr>
          <p:spPr>
            <a:xfrm>
              <a:off x="8199375" y="3296312"/>
              <a:ext cx="132547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0101 = 5</a:t>
              </a:r>
            </a:p>
          </p:txBody>
        </p:sp>
        <mc:AlternateContent>
          <mc:Choice Requires="a14">
            <p:sp>
              <p:nvSpPr>
                <p:cNvPr id="27" name="TextBox 27"/>
                <p:cNvSpPr txBox="1"/>
                <p:nvPr/>
              </p:nvSpPr>
              <p:spPr>
                <a:xfrm>
                  <a:off x="8199375" y="3728195"/>
                  <a:ext cx="1814142" cy="4936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5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a14:m>
                </a:p>
              </p:txBody>
            </p:sp>
          </mc:Choice>
        </mc:AlternateContent>
      </p:grpSp>
      <p:grpSp>
        <p:nvGrpSpPr>
          <p:cNvPr id="30" name="Group 30"/>
          <p:cNvGrpSpPr/>
          <p:nvPr/>
        </p:nvGrpSpPr>
        <p:grpSpPr>
          <a:xfrm>
            <a:off x="827025" y="4763162"/>
            <a:ext cx="10526775" cy="430227"/>
            <a:chOff x="827025" y="4763162"/>
            <a:chExt cx="10526775" cy="430227"/>
          </a:xfrm>
        </p:grpSpPr>
        <p:sp>
          <p:nvSpPr>
            <p:cNvPr id="29" name="body-second-set"/>
            <p:cNvSpPr txBox="1"/>
            <p:nvPr/>
          </p:nvSpPr>
          <p:spPr>
            <a:xfrm>
              <a:off x="827025" y="47631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第2、4项对应1010，即10；整数只是集合的一种表示。</a:t>
              </a:r>
            </a:p>
          </p:txBody>
        </p:sp>
      </p:grpSp>
      <p:sp>
        <p:nvSpPr>
          <p:cNvPr id="33" name="textbox-index-warning"/>
          <p:cNvSpPr/>
          <p:nvPr/>
        </p:nvSpPr>
        <p:spPr>
          <a:xfrm>
            <a:off x="838200" y="5314950"/>
            <a:ext cx="10515600" cy="647700"/>
          </a:xfrm>
          <a:prstGeom prst="roundRect">
            <a:avLst>
              <a:gd name="adj" fmla="val 20588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42581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元素编号从1开始，位号从0开始；全文保持同一约定。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对集合做四种基本操作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412475" cy="456538"/>
            <a:chOff x="941325" y="2381912"/>
            <a:chExt cx="10412475" cy="456538"/>
          </a:xfrm>
        </p:grpSpPr>
        <p:sp>
          <p:nvSpPr>
            <p:cNvPr id="7" name="body-check-bit"/>
            <p:cNvSpPr txBox="1"/>
            <p:nvPr/>
          </p:nvSpPr>
          <p:spPr>
            <a:xfrm>
              <a:off x="941325" y="2381912"/>
              <a:ext cx="104124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检查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mask &amp; (1&lt;&lt;i) 非零表示第i位为1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115337"/>
            <a:ext cx="10412475" cy="456538"/>
            <a:chOff x="941325" y="3115337"/>
            <a:chExt cx="10412475" cy="456538"/>
          </a:xfrm>
        </p:grpSpPr>
        <p:sp>
          <p:nvSpPr>
            <p:cNvPr id="9" name="body-add-bit"/>
            <p:cNvSpPr txBox="1"/>
            <p:nvPr/>
          </p:nvSpPr>
          <p:spPr>
            <a:xfrm>
              <a:off x="941325" y="3115337"/>
              <a:ext cx="104124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加入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mask | (1&lt;&lt;i) 无论原位如何，都变1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848762"/>
            <a:ext cx="10412475" cy="456538"/>
            <a:chOff x="941325" y="3848762"/>
            <a:chExt cx="10412475" cy="456538"/>
          </a:xfrm>
        </p:grpSpPr>
        <p:sp>
          <p:nvSpPr>
            <p:cNvPr id="11" name="body-remove-bit"/>
            <p:cNvSpPr txBox="1"/>
            <p:nvPr/>
          </p:nvSpPr>
          <p:spPr>
            <a:xfrm>
              <a:off x="941325" y="3848762"/>
              <a:ext cx="104124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删除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mask &amp; ~(1&lt;&lt;i) 无论原位如何，都变0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4582187"/>
            <a:ext cx="10412475" cy="456538"/>
            <a:chOff x="941325" y="4582187"/>
            <a:chExt cx="10412475" cy="456538"/>
          </a:xfrm>
        </p:grpSpPr>
        <p:sp>
          <p:nvSpPr>
            <p:cNvPr id="13" name="body-flip-bit"/>
            <p:cNvSpPr txBox="1"/>
            <p:nvPr/>
          </p:nvSpPr>
          <p:spPr>
            <a:xfrm>
              <a:off x="941325" y="4582187"/>
              <a:ext cx="104124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翻转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mask ^ (1&lt;&lt;i) 0变1，1变0</a:t>
              </a:r>
            </a:p>
          </p:txBody>
        </p:sp>
      </p:grpSp>
      <p:sp>
        <p:nvSpPr>
          <p:cNvPr id="17" name="textbox-xor-caution"/>
          <p:cNvSpPr/>
          <p:nvPr/>
        </p:nvSpPr>
        <p:spPr>
          <a:xfrm>
            <a:off x="838200" y="5314950"/>
            <a:ext cx="10515600" cy="647700"/>
          </a:xfrm>
          <a:prstGeom prst="roundRect">
            <a:avLst>
              <a:gd name="adj" fmla="val 20588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42581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B54444"/>
                </a:solidFill>
                <a:latin typeface="+mn-lt"/>
                <a:ea typeface="+mn-ea"/>
                <a:cs typeface="+mn-cs"/>
              </a:rPr>
              <a:t>异或删除有前提：该位原来是1。否则反而把元素加入。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集合之外，还缺哪些信息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34287"/>
            <a:ext cx="10298175" cy="1268427"/>
            <a:chOff x="941325" y="2334287"/>
            <a:chExt cx="10298175" cy="1268427"/>
          </a:xfrm>
        </p:grpSpPr>
        <p:sp>
          <p:nvSpPr>
            <p:cNvPr id="7" name="body-travel-counterexample"/>
            <p:cNvSpPr txBox="1"/>
            <p:nvPr/>
          </p:nvSpPr>
          <p:spPr>
            <a:xfrm>
              <a:off x="941325" y="233428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旅行：访问集合相同，当前位置不同。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例如1→2→3与1→3→2都访问了{1,2,3}，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下一步去4，要付的费用可能不同。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886862"/>
            <a:ext cx="10298175" cy="1268427"/>
            <a:chOff x="941325" y="3886862"/>
            <a:chExt cx="10298175" cy="1268427"/>
          </a:xfrm>
        </p:grpSpPr>
        <p:sp>
          <p:nvSpPr>
            <p:cNvPr id="9" name="body-chess-counterexample"/>
            <p:cNvSpPr txBox="1"/>
            <p:nvPr/>
          </p:nvSpPr>
          <p:spPr>
            <a:xfrm>
              <a:off x="941325" y="388686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棋盘：末行相同，已放国王的数量不同。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目标恰好放k个；同样的末行，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可能还差1个，也可能还差3个。</a:t>
              </a:r>
            </a:p>
          </p:txBody>
        </p:sp>
      </p:grpSp>
      <p:sp>
        <p:nvSpPr>
          <p:cNvPr id="13" name="textbox-sufficient-state"/>
          <p:cNvSpPr/>
          <p:nvPr/>
        </p:nvSpPr>
        <p:spPr>
          <a:xfrm>
            <a:off x="838200" y="5314950"/>
            <a:ext cx="10515600" cy="647700"/>
          </a:xfrm>
          <a:prstGeom prst="roundRect">
            <a:avLst>
              <a:gd name="adj" fmla="val 20588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42581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状态必须保存：所有会改变未来选择或贡献的信息。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6963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为什么子集枚举出现三的n次方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412475" cy="951838"/>
            <a:chOff x="941325" y="2324762"/>
            <a:chExt cx="10412475" cy="951838"/>
          </a:xfrm>
        </p:grpSpPr>
        <p:sp>
          <p:nvSpPr>
            <p:cNvPr id="7" name="body-subset-order"/>
            <p:cNvSpPr txBox="1"/>
            <p:nvPr/>
          </p:nvSpPr>
          <p:spPr>
            <a:xfrm>
              <a:off x="941325" y="2324762"/>
              <a:ext cx="104124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8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例如S=1011，从T=S开始，每次T=(T−1)&amp;S：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1011 → 1010 → 1001 → 1000 → 0011 → 0010 → 0001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34437"/>
            <a:ext cx="10298175" cy="430227"/>
            <a:chOff x="941325" y="3534437"/>
            <a:chExt cx="10298175" cy="430227"/>
          </a:xfrm>
        </p:grpSpPr>
        <p:sp>
          <p:nvSpPr>
            <p:cNvPr id="9" name="body-empty-subset"/>
            <p:cNvSpPr txBox="1"/>
            <p:nvPr/>
          </p:nvSpPr>
          <p:spPr>
            <a:xfrm>
              <a:off x="941325" y="35344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循环常在T=0时结束，空集需要另行处理。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267862"/>
            <a:ext cx="10298175" cy="896952"/>
            <a:chOff x="941325" y="4267862"/>
            <a:chExt cx="10298175" cy="896952"/>
          </a:xfrm>
        </p:grpSpPr>
        <p:sp>
          <p:nvSpPr>
            <p:cNvPr id="11" name="body-three-memberships"/>
            <p:cNvSpPr txBox="1"/>
            <p:nvPr/>
          </p:nvSpPr>
          <p:spPr>
            <a:xfrm>
              <a:off x="941325" y="4267862"/>
              <a:ext cx="10298175" cy="8969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对所有T⊆S，一个元素有三种身份：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不在S；在S但不在T；在T中。</a:t>
              </a:r>
            </a:p>
          </p:txBody>
        </p:sp>
      </p:grpSp>
      <mc:AlternateContent>
        <mc:Choice Requires="a14">
          <p:sp>
            <p:nvSpPr>
              <p:cNvPr id="13" name="subset-complexity"/>
              <p:cNvSpPr txBox="1">
                <a:spLocks noGrp="1"/>
              </p:cNvSpPr>
              <p:nvPr/>
            </p:nvSpPr>
            <p:spPr>
              <a:xfrm>
                <a:off x="952500" y="5267325"/>
                <a:ext cx="10191750" cy="6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⊆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U</m:t>
                          </m:r>
                        </m:sub>
                        <m:sup/>
                        <m:e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</m:sup>
                          </m:sSup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4238244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从棋盘到旅行路线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7525" y="3982112"/>
            <a:ext cx="5610349" cy="8874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先保存最近一行，再保存已访问集合。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状态每一维，都必须由后续决策的需要解释。</a:t>
            </a:r>
          </a:p>
        </p:txBody>
      </p:sp>
    </p:spTree>
  </p:cSld>
  <p:clrMapOvr>
    <a:masterClrMapping/>
  </p:clrMapOvr>
  <p:transition p14:dur="350">
    <p:fade/>
  </p:transition>
</p:sld>
</file>

<file path=ppt/slides/slide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5264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例1｜恰好放k个国王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19200" y="2438400"/>
            <a:ext cx="2514600" cy="2514600"/>
            <a:chOff x="1219200" y="2438400"/>
            <a:chExt cx="2514600" cy="2514600"/>
          </a:xfrm>
        </p:grpSpPr>
        <p:sp>
          <p:nvSpPr>
            <p:cNvPr id="7" name="Rectangle 7"/>
            <p:cNvSpPr/>
            <p:nvPr/>
          </p:nvSpPr>
          <p:spPr>
            <a:xfrm>
              <a:off x="1219200" y="2438400"/>
              <a:ext cx="2514600" cy="25146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2057400" y="327660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Freeform 9"/>
            <p:cNvSpPr/>
            <p:nvPr/>
          </p:nvSpPr>
          <p:spPr>
            <a:xfrm>
              <a:off x="1219200" y="2438400"/>
              <a:ext cx="2514600" cy="2514600"/>
            </a:xfrm>
            <a:custGeom>
              <a:avLst/>
              <a:gdLst/>
              <a:ahLst/>
              <a:cxnLst/>
              <a:rect l="l" t="t" r="r" b="b"/>
              <a:pathLst>
                <a:path w="2514600" h="2514600">
                  <a:moveTo>
                    <a:pt x="838200" y="0"/>
                  </a:moveTo>
                  <a:lnTo>
                    <a:pt x="838200" y="2514600"/>
                  </a:lnTo>
                  <a:moveTo>
                    <a:pt x="1676400" y="0"/>
                  </a:moveTo>
                  <a:lnTo>
                    <a:pt x="1676400" y="2514600"/>
                  </a:lnTo>
                  <a:moveTo>
                    <a:pt x="0" y="838200"/>
                  </a:moveTo>
                  <a:lnTo>
                    <a:pt x="2514600" y="838200"/>
                  </a:lnTo>
                  <a:moveTo>
                    <a:pt x="0" y="1676400"/>
                  </a:moveTo>
                  <a:lnTo>
                    <a:pt x="2514600" y="1676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22450" y="3553487"/>
              <a:ext cx="31851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03300" y="2705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341500" y="2705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179700" y="2705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03300" y="3543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179700" y="3543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03300" y="43821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341500" y="43821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179700" y="43821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13200" y="2381912"/>
            <a:ext cx="6773925" cy="1744677"/>
            <a:chOff x="4513200" y="2381912"/>
            <a:chExt cx="6773925" cy="1744677"/>
          </a:xfrm>
        </p:grpSpPr>
        <p:sp>
          <p:nvSpPr>
            <p:cNvPr id="20" name="body-king-task"/>
            <p:cNvSpPr txBox="1"/>
            <p:nvPr/>
          </p:nvSpPr>
          <p:spPr>
            <a:xfrm>
              <a:off x="4513200" y="2381912"/>
              <a:ext cx="6773925" cy="17446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在n×n棋盘恰好放k个国王。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横、竖、斜相邻格都会被攻击。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输入n、k，输出互不攻击的摆法数。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本例n≤9，计数使用long long。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13200" y="4279427"/>
            <a:ext cx="4772149" cy="952014"/>
            <a:chOff x="4513200" y="4279427"/>
            <a:chExt cx="4772149" cy="952014"/>
          </a:xfrm>
        </p:grpSpPr>
        <mc:AlternateContent>
          <mc:Choice Requires="a14">
            <p:sp>
              <p:nvSpPr>
                <p:cNvPr id="22" name="body-king-naive-cost"/>
                <p:cNvSpPr txBox="1"/>
                <p:nvPr/>
              </p:nvSpPr>
              <p:spPr>
                <a:xfrm>
                  <a:off x="4513200" y="4279427"/>
                  <a:ext cx="6773925" cy="9593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逐格决定选不选，共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种。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先看：一枚国王最多影响相邻哪几行？</a:t>
                  </a:r>
                </a:p>
              </p:txBody>
            </p:sp>
          </mc:Choice>
        </mc:AlternateContent>
      </p:grpSp>
      <p:sp>
        <p:nvSpPr>
          <p:cNvPr id="26" name="textbox-locality"/>
          <p:cNvSpPr/>
          <p:nvPr/>
        </p:nvSpPr>
        <p:spPr>
          <a:xfrm>
            <a:off x="838200" y="5448300"/>
            <a:ext cx="10515600" cy="571500"/>
          </a:xfrm>
          <a:prstGeom prst="roundRect">
            <a:avLst>
              <a:gd name="adj" fmla="val 23333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94956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关键观察：只要检查本行与上一行，隔两行就不再互相攻击。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一行先排除相邻的两个1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400962"/>
            <a:ext cx="10298175" cy="992202"/>
            <a:chOff x="941325" y="2400962"/>
            <a:chExt cx="10298175" cy="992202"/>
          </a:xfrm>
        </p:grpSpPr>
        <p:sp>
          <p:nvSpPr>
            <p:cNvPr id="7" name="body-valid-rows"/>
            <p:cNvSpPr txBox="1"/>
            <p:nvPr/>
          </p:nvSpPr>
          <p:spPr>
            <a:xfrm>
              <a:off x="941325" y="2400962"/>
              <a:ext cx="10298175" cy="9922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4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例如n=3，合法行只有：</a:t>
              </a:r>
              <a:br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000　　　001　　　010　　　100　　　101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696362"/>
            <a:ext cx="10298175" cy="811227"/>
            <a:chOff x="941325" y="3696362"/>
            <a:chExt cx="10298175" cy="811227"/>
          </a:xfrm>
        </p:grpSpPr>
        <p:sp>
          <p:nvSpPr>
            <p:cNvPr id="9" name="body-adjacent-counterexample"/>
            <p:cNvSpPr txBox="1"/>
            <p:nvPr/>
          </p:nvSpPr>
          <p:spPr>
            <a:xfrm>
              <a:off x="941325" y="3696362"/>
              <a:ext cx="102981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011不合法：两个1相邻。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左移一位后，重合的1会被按位与发现。</a:t>
              </a:r>
            </a:p>
          </p:txBody>
        </p:sp>
      </p:grpSp>
      <p:sp>
        <p:nvSpPr>
          <p:cNvPr id="13" name="textbox-row-filter"/>
          <p:cNvSpPr/>
          <p:nvPr/>
        </p:nvSpPr>
        <p:spPr>
          <a:xfrm>
            <a:off x="838200" y="4648200"/>
            <a:ext cx="10515600" cy="590550"/>
          </a:xfrm>
          <a:prstGeom prst="roundRect">
            <a:avLst>
              <a:gd name="adj" fmla="val 22581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114005" rIns="17836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(mask &amp; (mask &lt;&lt; 1)) == 0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41325" y="5582312"/>
            <a:ext cx="10298175" cy="430227"/>
            <a:chOff x="941325" y="5582312"/>
            <a:chExt cx="10298175" cy="430227"/>
          </a:xfrm>
        </p:grpSpPr>
        <p:sp>
          <p:nvSpPr>
            <p:cNvPr id="14" name="body-empty-row-needed"/>
            <p:cNvSpPr txBox="1"/>
            <p:nvPr/>
          </p:nvSpPr>
          <p:spPr>
            <a:xfrm>
              <a:off x="941325" y="55823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空行000必须保留：它可以隔开上下两行的棋子。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上下两行的三种冲突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1325" y="2391437"/>
            <a:ext cx="2051073" cy="1954227"/>
            <a:chOff x="941325" y="2391437"/>
            <a:chExt cx="2051073" cy="19542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9143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同列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17575" y="2867687"/>
              <a:ext cx="12958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1 0　p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17575" y="3382037"/>
              <a:ext cx="12958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1 0　q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1800225" y="3181350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28575">
              <a:solidFill>
                <a:srgbClr val="B54444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41325" y="3915437"/>
              <a:ext cx="205107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&amp; p 必须为0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427475" y="2391437"/>
            <a:ext cx="2273196" cy="1954227"/>
            <a:chOff x="4427475" y="2391437"/>
            <a:chExt cx="2273196" cy="1954227"/>
          </a:xfrm>
        </p:grpSpPr>
        <p:sp>
          <p:nvSpPr>
            <p:cNvPr id="13" name="TextBox 13"/>
            <p:cNvSpPr txBox="1"/>
            <p:nvPr/>
          </p:nvSpPr>
          <p:spPr>
            <a:xfrm>
              <a:off x="4427475" y="239143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846575" y="2867687"/>
              <a:ext cx="12958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0 1　p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46575" y="3382037"/>
              <a:ext cx="12958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1 0　q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5238750" y="3181350"/>
              <a:ext cx="285750" cy="171450"/>
            </a:xfrm>
            <a:custGeom>
              <a:avLst/>
              <a:gdLst/>
              <a:ahLst/>
              <a:cxnLst/>
              <a:rect l="l" t="t" r="r" b="b"/>
              <a:pathLst>
                <a:path w="285750" h="171450">
                  <a:moveTo>
                    <a:pt x="285750" y="0"/>
                  </a:moveTo>
                  <a:lnTo>
                    <a:pt x="0" y="171450"/>
                  </a:lnTo>
                </a:path>
              </a:pathLst>
            </a:custGeom>
            <a:noFill/>
            <a:ln w="28575">
              <a:solidFill>
                <a:srgbClr val="B54444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427475" y="3915437"/>
              <a:ext cx="227319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&amp; (p&lt;&lt;1) 为0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913625" y="2391437"/>
            <a:ext cx="2273196" cy="1954227"/>
            <a:chOff x="7913625" y="2391437"/>
            <a:chExt cx="2273196" cy="1954227"/>
          </a:xfrm>
        </p:grpSpPr>
        <p:sp>
          <p:nvSpPr>
            <p:cNvPr id="19" name="TextBox 19"/>
            <p:cNvSpPr txBox="1"/>
            <p:nvPr/>
          </p:nvSpPr>
          <p:spPr>
            <a:xfrm>
              <a:off x="7913625" y="239143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70825" y="2867687"/>
              <a:ext cx="12958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0 0　p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70825" y="3382037"/>
              <a:ext cx="12958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1 0　q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467725" y="3181350"/>
              <a:ext cx="285750" cy="171450"/>
            </a:xfrm>
            <a:custGeom>
              <a:avLst/>
              <a:gdLst/>
              <a:ahLst/>
              <a:cxnLst/>
              <a:rect l="l" t="t" r="r" b="b"/>
              <a:pathLst>
                <a:path w="285750" h="171450">
                  <a:moveTo>
                    <a:pt x="0" y="0"/>
                  </a:moveTo>
                  <a:lnTo>
                    <a:pt x="285750" y="171450"/>
                  </a:lnTo>
                </a:path>
              </a:pathLst>
            </a:custGeom>
            <a:noFill/>
            <a:ln w="28575">
              <a:solidFill>
                <a:srgbClr val="B54444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913625" y="3915437"/>
              <a:ext cx="227319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&amp; (p&gt;&gt;1) 为0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1325" y="4782212"/>
            <a:ext cx="10298175" cy="887427"/>
            <a:chOff x="941325" y="4782212"/>
            <a:chExt cx="10298175" cy="887427"/>
          </a:xfrm>
        </p:grpSpPr>
        <p:sp>
          <p:nvSpPr>
            <p:cNvPr id="25" name="body-compatible-examples"/>
            <p:cNvSpPr txBox="1"/>
            <p:nvPr/>
          </p:nvSpPr>
          <p:spPr>
            <a:xfrm>
              <a:off x="941325" y="4782212"/>
              <a:ext cx="10298175" cy="887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在宽3棋盘上：q=010只能接p=000。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q=001可以接p=000或100；相隔两行不会新增攻击。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状态条件与保存的数量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53337"/>
            <a:ext cx="10298175" cy="942313"/>
            <a:chOff x="941325" y="2353337"/>
            <a:chExt cx="10298175" cy="942313"/>
          </a:xfrm>
        </p:grpSpPr>
        <p:sp>
          <p:nvSpPr>
            <p:cNvPr id="7" name="body-state-meaning"/>
            <p:cNvSpPr txBox="1"/>
            <p:nvPr/>
          </p:nvSpPr>
          <p:spPr>
            <a:xfrm>
              <a:off x="941325" y="2353337"/>
              <a:ext cx="102981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825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dp[row][mask][used]保存方案数。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条件：放完前row行、末行mask、总共used枚。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620162"/>
            <a:ext cx="10298175" cy="877902"/>
            <a:chOff x="941325" y="3620162"/>
            <a:chExt cx="10298175" cy="877902"/>
          </a:xfrm>
        </p:grpSpPr>
        <p:sp>
          <p:nvSpPr>
            <p:cNvPr id="9" name="body-state-transition"/>
            <p:cNvSpPr txBox="1"/>
            <p:nvPr/>
          </p:nvSpPr>
          <p:spPr>
            <a:xfrm>
              <a:off x="941325" y="3620162"/>
              <a:ext cx="10298175" cy="877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加入一行q，上一行必须与q兼容。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新数量 = 旧数量 + popcount(q)。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753637"/>
            <a:ext cx="10298175" cy="1268427"/>
            <a:chOff x="941325" y="4753637"/>
            <a:chExt cx="10298175" cy="1268427"/>
          </a:xfrm>
        </p:grpSpPr>
        <p:sp>
          <p:nvSpPr>
            <p:cNvPr id="11" name="body-state-initial-final"/>
            <p:cNvSpPr txBox="1"/>
            <p:nvPr/>
          </p:nvSpPr>
          <p:spPr>
            <a:xfrm>
              <a:off x="941325" y="47536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初始化：虚拟第0行为空，放0枚，有1种方案。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答案：第n行完成后，把used=k的所有末行状态相加。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实现时只保留相邻两层row，节约空间。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6959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例如3×3放2枚，答案16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4944"/>
            <a:ext cx="3970271" cy="673836"/>
            <a:chOff x="941325" y="2384944"/>
            <a:chExt cx="3970271" cy="673836"/>
          </a:xfrm>
        </p:grpSpPr>
        <mc:AlternateContent>
          <mc:Choice Requires="a14">
            <p:sp>
              <p:nvSpPr>
                <p:cNvPr id="7" name="body-all-pairs"/>
                <p:cNvSpPr txBox="1"/>
                <p:nvPr/>
              </p:nvSpPr>
              <p:spPr>
                <a:xfrm>
                  <a:off x="941325" y="2384944"/>
                  <a:ext cx="10298175" cy="7106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9格任选2格：</a:t>
                  </a:r>
                  <a14:m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36</m:t>
                      </m:r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对。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41325" y="3362987"/>
            <a:ext cx="10298175" cy="887427"/>
            <a:chOff x="941325" y="3362987"/>
            <a:chExt cx="10298175" cy="887427"/>
          </a:xfrm>
        </p:grpSpPr>
        <p:sp>
          <p:nvSpPr>
            <p:cNvPr id="9" name="body-attack-pairs"/>
            <p:cNvSpPr txBox="1"/>
            <p:nvPr/>
          </p:nvSpPr>
          <p:spPr>
            <a:xfrm>
              <a:off x="941325" y="3362987"/>
              <a:ext cx="10298175" cy="887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减掉攻击对：横向6对、竖向6对，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两种斜向各4对，一共20对。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591712"/>
            <a:ext cx="10298175" cy="430227"/>
            <a:chOff x="941325" y="4591712"/>
            <a:chExt cx="10298175" cy="430227"/>
          </a:xfrm>
        </p:grpSpPr>
        <p:sp>
          <p:nvSpPr>
            <p:cNvPr id="11" name="body-pair-answer"/>
            <p:cNvSpPr txBox="1"/>
            <p:nvPr/>
          </p:nvSpPr>
          <p:spPr>
            <a:xfrm>
              <a:off x="941325" y="45917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36 − (6 + 6 + 4 + 4) = 16</a:t>
              </a:r>
            </a:p>
          </p:txBody>
        </p:sp>
      </p:grpSp>
      <p:sp>
        <p:nvSpPr>
          <p:cNvPr id="15" name="textbox-dp-local-check"/>
          <p:cNvSpPr/>
          <p:nvPr/>
        </p:nvSpPr>
        <p:spPr>
          <a:xfrm>
            <a:off x="838200" y="5219700"/>
            <a:ext cx="10515600" cy="793147"/>
          </a:xfrm>
          <a:prstGeom prst="roundRect">
            <a:avLst>
              <a:gd name="adj" fmla="val 16813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75905" rIns="178368" bIns="-39057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DP局部核对：上一行001接当前100，贡献1种；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若接010，则斜向冲突，不能贡献。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把兼容关系变成循环</a:t>
            </a:r>
          </a:p>
        </p:txBody>
      </p:sp>
      <p:sp>
        <p:nvSpPr>
          <p:cNvPr id="9" name="textbox-kings-code"/>
          <p:cNvSpPr/>
          <p:nvPr/>
        </p:nvSpPr>
        <p:spPr>
          <a:xfrm>
            <a:off x="838200" y="2209800"/>
            <a:ext cx="10515600" cy="2686050"/>
          </a:xfrm>
          <a:prstGeom prst="roundRect">
            <a:avLst>
              <a:gd name="adj" fmla="val 4965"/>
            </a:avLst>
          </a:prstGeom>
          <a:solidFill>
            <a:schemeClr val="lt2"/>
          </a:solidFill>
          <a:ln>
            <a:noFill/>
          </a:ln>
        </p:spPr>
        <p:txBody>
          <a:bodyPr wrap="square" lIns="141788" tIns="146386" rIns="141788" bIns="-39061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row=1;row&lt;=n;++row){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vector&lt;vector&lt;long long&gt;&gt; next(h,vector&lt;long long&gt;(k+1));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for(int a=0;a&lt;h;++a)for(int b:previous[a])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for(int used=count[a];used&lt;=k;++used)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next[a][used]+=dp[b][used-count[a]];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dp.swap(next);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25" y="5201312"/>
            <a:ext cx="7314689" cy="849327"/>
            <a:chOff x="941325" y="5201312"/>
            <a:chExt cx="7314689" cy="84932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5201312"/>
              <a:ext cx="7314689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a是当前行；previous[a]是所有兼容前行编号。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next每层清零，计数用long long；片段来自J1701.cpp。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删去末行，就是唯一前驱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298175" cy="849327"/>
            <a:chOff x="941325" y="2381912"/>
            <a:chExt cx="10298175" cy="849327"/>
          </a:xfrm>
        </p:grpSpPr>
        <p:sp>
          <p:nvSpPr>
            <p:cNvPr id="7" name="body-remove-last-row"/>
            <p:cNvSpPr txBox="1"/>
            <p:nvPr/>
          </p:nvSpPr>
          <p:spPr>
            <a:xfrm>
              <a:off x="941325" y="23819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每个合法棋盘，删去末行都有唯一前驱。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所以最终摆法不会被多个不同转移重复计数。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24912"/>
            <a:ext cx="10298175" cy="849327"/>
            <a:chOff x="941325" y="3524912"/>
            <a:chExt cx="10298175" cy="849327"/>
          </a:xfrm>
        </p:grpSpPr>
        <p:sp>
          <p:nvSpPr>
            <p:cNvPr id="9" name="body-append-last-row"/>
            <p:cNvSpPr txBox="1"/>
            <p:nvPr/>
          </p:nvSpPr>
          <p:spPr>
            <a:xfrm>
              <a:off x="941325" y="35249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加入末行时，检查了全部可能新增的攻击。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因此每次转移都合法，且每个合法棋盘都会出现。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638152"/>
            <a:ext cx="6021556" cy="521581"/>
            <a:chOff x="941325" y="4638152"/>
            <a:chExt cx="6021556" cy="521581"/>
          </a:xfrm>
        </p:grpSpPr>
        <mc:AlternateContent>
          <mc:Choice Requires="a14">
            <p:sp>
              <p:nvSpPr>
                <p:cNvPr id="11" name="body-kings-complexity"/>
                <p:cNvSpPr txBox="1"/>
                <p:nvPr/>
              </p:nvSpPr>
              <p:spPr>
                <a:xfrm>
                  <a:off x="941325" y="4638152"/>
                  <a:ext cx="10298175" cy="5215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合法行数h：时间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nk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，滚动空间O(kh)。</a:t>
                  </a:r>
                </a:p>
              </p:txBody>
            </p:sp>
          </mc:Choice>
        </mc:AlternateContent>
      </p:grpSp>
      <p:sp>
        <p:nvSpPr>
          <p:cNvPr id="15" name="textbox-kings-boundary"/>
          <p:cNvSpPr/>
          <p:nvPr/>
        </p:nvSpPr>
        <p:spPr>
          <a:xfrm>
            <a:off x="838200" y="5362575"/>
            <a:ext cx="10515600" cy="647700"/>
          </a:xfrm>
          <a:prstGeom prst="roundRect">
            <a:avLst>
              <a:gd name="adj" fmla="val 20588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42581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边界：k=0有1种空摆法；要求的国王过多，答案自然为0。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0807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例2｜访问每个村庄再回来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1306527"/>
            <a:chOff x="941325" y="2324762"/>
            <a:chExt cx="10298175" cy="1306527"/>
          </a:xfrm>
        </p:grpSpPr>
        <p:sp>
          <p:nvSpPr>
            <p:cNvPr id="7" name="body-travel-task"/>
            <p:cNvSpPr txBox="1"/>
            <p:nvPr/>
          </p:nvSpPr>
          <p:spPr>
            <a:xfrm>
              <a:off x="941325" y="2324762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输入n与有向费用矩阵，从村庄1出发，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每个村庄恰好访问一次，再回到1，求最小费用。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本例n≤20；去程和回程费用可能不同。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924962"/>
            <a:ext cx="10298175" cy="849327"/>
            <a:chOff x="941325" y="3924962"/>
            <a:chExt cx="10298175" cy="849327"/>
          </a:xfrm>
        </p:grpSpPr>
        <p:sp>
          <p:nvSpPr>
            <p:cNvPr id="9" name="body-travel-history"/>
            <p:cNvSpPr txBox="1"/>
            <p:nvPr/>
          </p:nvSpPr>
          <p:spPr>
            <a:xfrm>
              <a:off x="941325" y="39249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枚举所有访问顺序有(n−1)!种。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未来只需要知道：哪些村庄去过？现在停在哪里？</a:t>
              </a:r>
            </a:p>
          </p:txBody>
        </p:sp>
      </p:grpSp>
      <p:sp>
        <p:nvSpPr>
          <p:cNvPr id="13" name="textbox-travel-state"/>
          <p:cNvSpPr/>
          <p:nvPr/>
        </p:nvSpPr>
        <p:spPr>
          <a:xfrm>
            <a:off x="838200" y="5143500"/>
            <a:ext cx="10515600" cy="821722"/>
          </a:xfrm>
          <a:prstGeom prst="roundRect">
            <a:avLst>
              <a:gd name="adj" fmla="val 16228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85430" rIns="178368" bIns="-39057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访问集合S + 终点u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同一状态的历史中，只保存最小费用。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相同集合、终点，留下较短者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34287"/>
            <a:ext cx="10298175" cy="820752"/>
            <a:chOff x="941325" y="2334287"/>
            <a:chExt cx="10298175" cy="820752"/>
          </a:xfrm>
        </p:grpSpPr>
        <p:sp>
          <p:nvSpPr>
            <p:cNvPr id="7" name="body-travel-f-definition"/>
            <p:cNvSpPr txBox="1"/>
            <p:nvPr/>
          </p:nvSpPr>
          <p:spPr>
            <a:xfrm>
              <a:off x="941325" y="2334287"/>
              <a:ext cx="10298175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f[S][u]：从起点出发，恰好访问S，停在u的最小费用。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从未访问的村庄中选v，就能向新状态转移。</a:t>
              </a:r>
            </a:p>
          </p:txBody>
        </p:sp>
      </p:grpSp>
      <mc:AlternateContent>
        <mc:Choice Requires="a14">
          <p:sp>
            <p:nvSpPr>
              <p:cNvPr id="9" name="travel-recurrence"/>
              <p:cNvSpPr txBox="1">
                <a:spLocks noGrp="1"/>
              </p:cNvSpPr>
              <p:nvPr/>
            </p:nvSpPr>
            <p:spPr>
              <a:xfrm>
                <a:off x="952500" y="3305175"/>
                <a:ext cx="10287000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∪</m:t>
                          </m:r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v</m:t>
                              </m:r>
                            </m:e>
                          </m:d>
                        </m:e>
                      </m:d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∪</m:t>
                                  </m:r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v</m:t>
                                      </m:r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v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u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uv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744112"/>
            <a:ext cx="10298175" cy="1268427"/>
            <a:chOff x="941325" y="4744112"/>
            <a:chExt cx="10298175" cy="1268427"/>
          </a:xfrm>
        </p:grpSpPr>
        <p:sp>
          <p:nvSpPr>
            <p:cNvPr id="10" name="body-travel-base-answer"/>
            <p:cNvSpPr txBox="1"/>
            <p:nvPr/>
          </p:nvSpPr>
          <p:spPr>
            <a:xfrm>
              <a:off x="941325" y="47441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初值：只访问起点且停在起点，费用0；其余INF。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结束：访问全部村庄后，还要加“终点→起点”的边。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不可达状态不要继续转移，避免INF参与错误计算。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例如三座村庄，回程不能漏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05712"/>
            <a:ext cx="10298175" cy="839802"/>
            <a:chOff x="941325" y="2305712"/>
            <a:chExt cx="10298175" cy="839802"/>
          </a:xfrm>
        </p:grpSpPr>
        <p:sp>
          <p:nvSpPr>
            <p:cNvPr id="7" name="body-travel-case-costs"/>
            <p:cNvSpPr txBox="1"/>
            <p:nvPr/>
          </p:nvSpPr>
          <p:spPr>
            <a:xfrm>
              <a:off x="941325" y="2305712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有向费用：1→2为2，1→3为9；2→1为1，2→3为3；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3→1为4，3→2为8。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3467762"/>
            <a:ext cx="4909055" cy="839802"/>
            <a:chOff x="941325" y="3467762"/>
            <a:chExt cx="4909055" cy="839802"/>
          </a:xfrm>
        </p:grpSpPr>
        <p:sp>
          <p:nvSpPr>
            <p:cNvPr id="9" name="TextBox 9"/>
            <p:cNvSpPr txBox="1"/>
            <p:nvPr/>
          </p:nvSpPr>
          <p:spPr>
            <a:xfrm>
              <a:off x="941325" y="3467762"/>
              <a:ext cx="45832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 ──2──→ 2 ──3──→ 3 ──4──→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325" y="3877337"/>
              <a:ext cx="49090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到终点费用2+3=5；加回程后5+4=9。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325" y="4610762"/>
            <a:ext cx="10298175" cy="839802"/>
            <a:chOff x="941325" y="4610762"/>
            <a:chExt cx="10298175" cy="839802"/>
          </a:xfrm>
        </p:grpSpPr>
        <p:sp>
          <p:nvSpPr>
            <p:cNvPr id="12" name="body-long-tour"/>
            <p:cNvSpPr txBox="1"/>
            <p:nvPr/>
          </p:nvSpPr>
          <p:spPr>
            <a:xfrm>
              <a:off x="941325" y="4610762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──9──→ 3 ──8──→ 2 ──1──→ 1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到终点费用9+8=17；加回程后17+1=18。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1325" y="5648987"/>
            <a:ext cx="10298175" cy="430227"/>
            <a:chOff x="941325" y="5648987"/>
            <a:chExt cx="10298175" cy="430227"/>
          </a:xfrm>
        </p:grpSpPr>
        <p:sp>
          <p:nvSpPr>
            <p:cNvPr id="14" name="body-tour-answer"/>
            <p:cNvSpPr txBox="1"/>
            <p:nvPr/>
          </p:nvSpPr>
          <p:spPr>
            <a:xfrm>
              <a:off x="941325" y="56489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答案是9；5只是开放路径费用。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固定起点，从位图省去它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286662"/>
            <a:ext cx="10298175" cy="839802"/>
            <a:chOff x="941325" y="2286662"/>
            <a:chExt cx="10298175" cy="839802"/>
          </a:xfrm>
        </p:grpSpPr>
        <p:sp>
          <p:nvSpPr>
            <p:cNvPr id="7" name="body-travel-indexing"/>
            <p:cNvSpPr txBox="1"/>
            <p:nvPr/>
          </p:nvSpPr>
          <p:spPr>
            <a:xfrm>
              <a:off x="941325" y="2286662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程序把村庄编号改为0～n−1，城市0固定为起点。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mask的位j对应城市j+1；at(mask,last)访问DP值。</a:t>
              </a:r>
            </a:p>
          </p:txBody>
        </p:sp>
      </p:grpSp>
      <p:sp>
        <p:nvSpPr>
          <p:cNvPr id="11" name="textbox-travel-code"/>
          <p:cNvSpPr/>
          <p:nvPr/>
        </p:nvSpPr>
        <p:spPr>
          <a:xfrm>
            <a:off x="838200" y="3209925"/>
            <a:ext cx="10515600" cy="1847850"/>
          </a:xfrm>
          <a:prstGeom prst="roundRect">
            <a:avLst>
              <a:gd name="adj" fmla="val 7216"/>
            </a:avLst>
          </a:prstGeom>
          <a:solidFill>
            <a:schemeClr val="lt2"/>
          </a:solidFill>
          <a:ln>
            <a:noFill/>
          </a:ln>
        </p:spPr>
        <p:txBody>
          <a:bodyPr wrap="square" lIns="141795" tIns="117818" rIns="141795" bIns="-39054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j=0;j&lt;width;++j)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at(1&lt;&lt;j,j)=cost[0][j+1];</a:t>
            </a:r>
          </a:p>
          <a:p>
            <a:pPr algn="l">
              <a:lnSpc>
                <a:spcPts val="2625"/>
              </a:lnSpc>
              <a:spcBef>
                <a:spcPts val="375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at(mask|(1&lt;&lt;next),next)=min(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at(mask|(1&lt;&lt;next),next),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at(mask,last)+cost[last+1][next+1]);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1325" y="5353712"/>
            <a:ext cx="6504429" cy="782652"/>
            <a:chOff x="941325" y="5353712"/>
            <a:chExt cx="6504429" cy="782652"/>
          </a:xfrm>
        </p:grpSpPr>
        <p:sp>
          <p:nvSpPr>
            <p:cNvPr id="12" name="TextBox 12"/>
            <p:cNvSpPr txBox="1"/>
            <p:nvPr/>
          </p:nvSpPr>
          <p:spPr>
            <a:xfrm>
              <a:off x="941325" y="5353712"/>
              <a:ext cx="6504429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初始化直达边，再枚举未访问位next；集合数减半。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最后加cost[last+1][0]。完整程序见J1702.cpp。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较长旧路线为何可以舍弃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43812"/>
            <a:ext cx="10298175" cy="1306527"/>
            <a:chOff x="941325" y="2343812"/>
            <a:chExt cx="10298175" cy="1306527"/>
          </a:xfrm>
        </p:grpSpPr>
        <p:sp>
          <p:nvSpPr>
            <p:cNvPr id="7" name="body-same-suffix"/>
            <p:cNvSpPr txBox="1"/>
            <p:nvPr/>
          </p:nvSpPr>
          <p:spPr>
            <a:xfrm>
              <a:off x="941325" y="2343812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同一个S、u的两条历史：未访问集合相同，出发位置相同。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所以可选的所有后缀完全相同。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接上同一后缀，较短历史仍然较短，可以舍弃较长者。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942827"/>
            <a:ext cx="5386829" cy="1031986"/>
            <a:chOff x="941325" y="3942827"/>
            <a:chExt cx="5386829" cy="1031986"/>
          </a:xfrm>
        </p:grpSpPr>
        <mc:AlternateContent>
          <mc:Choice Requires="a14">
            <p:sp>
              <p:nvSpPr>
                <p:cNvPr id="9" name="body-travel-complexity"/>
                <p:cNvSpPr txBox="1"/>
                <p:nvPr/>
              </p:nvSpPr>
              <p:spPr>
                <a:xfrm>
                  <a:off x="941325" y="3942827"/>
                  <a:ext cx="102981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状态数约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，每个状态枚举下一个村庄。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，空间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  <p:sp>
        <p:nvSpPr>
          <p:cNvPr id="13" name="textbox-tour-boundary"/>
          <p:cNvSpPr/>
          <p:nvPr/>
        </p:nvSpPr>
        <p:spPr>
          <a:xfrm>
            <a:off x="838200" y="5210175"/>
            <a:ext cx="10515600" cy="802672"/>
          </a:xfrm>
          <a:prstGeom prst="roundRect">
            <a:avLst>
              <a:gd name="adj" fmla="val 16613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56856" rIns="178369" bIns="-39056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检查有向边、回程边与不可达初值。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一座村庄不需要走边，答案0。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1421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例3｜三角形为什么算6次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52525" y="2619375"/>
            <a:ext cx="3028950" cy="2545439"/>
            <a:chOff x="1152525" y="2619375"/>
            <a:chExt cx="3028950" cy="2545439"/>
          </a:xfrm>
        </p:grpSpPr>
        <p:sp>
          <p:nvSpPr>
            <p:cNvPr id="7" name="Freeform 7"/>
            <p:cNvSpPr/>
            <p:nvPr/>
          </p:nvSpPr>
          <p:spPr>
            <a:xfrm>
              <a:off x="1400175" y="2867025"/>
              <a:ext cx="2533650" cy="2009775"/>
            </a:xfrm>
            <a:custGeom>
              <a:avLst/>
              <a:gdLst/>
              <a:ahLst/>
              <a:cxnLst/>
              <a:rect l="l" t="t" r="r" b="b"/>
              <a:pathLst>
                <a:path w="2533650" h="2009775">
                  <a:moveTo>
                    <a:pt x="1266825" y="0"/>
                  </a:moveTo>
                  <a:lnTo>
                    <a:pt x="0" y="2009775"/>
                  </a:lnTo>
                  <a:lnTo>
                    <a:pt x="2533650" y="2009775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2419350" y="2619375"/>
              <a:ext cx="495300" cy="49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152525" y="462915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3686175" y="462915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579625" y="27248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12800" y="47345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46450" y="47345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808475" y="2353337"/>
            <a:ext cx="6431025" cy="858852"/>
            <a:chOff x="4808475" y="2353337"/>
            <a:chExt cx="6431025" cy="858852"/>
          </a:xfrm>
        </p:grpSpPr>
        <p:sp>
          <p:nvSpPr>
            <p:cNvPr id="15" name="body-cycle-definition"/>
            <p:cNvSpPr txBox="1"/>
            <p:nvPr/>
          </p:nvSpPr>
          <p:spPr>
            <a:xfrm>
              <a:off x="4808475" y="2353337"/>
              <a:ext cx="643102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输入无向简单图，n≤19，求简单环数。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简单环至少3个顶点，不重复经过顶点。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808475" y="3467762"/>
            <a:ext cx="6431025" cy="858852"/>
            <a:chOff x="4808475" y="3467762"/>
            <a:chExt cx="6431025" cy="858852"/>
          </a:xfrm>
        </p:grpSpPr>
        <p:sp>
          <p:nvSpPr>
            <p:cNvPr id="17" name="body-six-descriptions"/>
            <p:cNvSpPr txBox="1"/>
            <p:nvPr/>
          </p:nvSpPr>
          <p:spPr>
            <a:xfrm>
              <a:off x="4808475" y="3467762"/>
              <a:ext cx="643102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同一个三角形：3个起点×2个方向。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若直接枚举路径，会得到6种描述。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08475" y="4686962"/>
            <a:ext cx="6431025" cy="858852"/>
            <a:chOff x="4808475" y="4686962"/>
            <a:chExt cx="6431025" cy="858852"/>
          </a:xfrm>
        </p:grpSpPr>
        <p:sp>
          <p:nvSpPr>
            <p:cNvPr id="19" name="body-remove-cycle-duplicates"/>
            <p:cNvSpPr txBox="1"/>
            <p:nvPr/>
          </p:nvSpPr>
          <p:spPr>
            <a:xfrm>
              <a:off x="4808475" y="4686962"/>
              <a:ext cx="643102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规定最小顶点为起点：除去起点重复。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最终再除2：除去两个方向的重复。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325" y="5658512"/>
            <a:ext cx="10298175" cy="430227"/>
            <a:chOff x="941325" y="5658512"/>
            <a:chExt cx="10298175" cy="430227"/>
          </a:xfrm>
        </p:grpSpPr>
        <p:sp>
          <p:nvSpPr>
            <p:cNvPr id="21" name="body-cycle-counting-question"/>
            <p:cNvSpPr txBox="1"/>
            <p:nvPr/>
          </p:nvSpPr>
          <p:spPr>
            <a:xfrm>
              <a:off x="941325" y="56585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“方案本身”和“描述方案的方式”必须区分。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集合最小点就是路径起点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53337"/>
            <a:ext cx="10298175" cy="849327"/>
            <a:chOff x="941325" y="2353337"/>
            <a:chExt cx="10298175" cy="849327"/>
          </a:xfrm>
        </p:grpSpPr>
        <p:sp>
          <p:nvSpPr>
            <p:cNvPr id="7" name="body-cycle-state"/>
            <p:cNvSpPr txBox="1"/>
            <p:nvPr/>
          </p:nvSpPr>
          <p:spPr>
            <a:xfrm>
              <a:off x="941325" y="23533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f[S][u]计数：从min(S)出发，到u结束，恰好访问S。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每个单点路径初始化为1。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3496337"/>
            <a:ext cx="5649465" cy="849327"/>
            <a:chOff x="941325" y="3496337"/>
            <a:chExt cx="5649465" cy="849327"/>
          </a:xfrm>
        </p:grpSpPr>
        <p:sp>
          <p:nvSpPr>
            <p:cNvPr id="9" name="TextBox 9"/>
            <p:cNvSpPr txBox="1"/>
            <p:nvPr/>
          </p:nvSpPr>
          <p:spPr>
            <a:xfrm>
              <a:off x="941325" y="3496337"/>
              <a:ext cx="564946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扩展：只走向未访问、且比起点大的邻点。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325" y="3915437"/>
              <a:ext cx="535330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这保证整个路径的最小顶点始终是起点。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4667912"/>
            <a:ext cx="6834121" cy="849327"/>
            <a:chOff x="941325" y="4667912"/>
            <a:chExt cx="6834121" cy="849327"/>
          </a:xfrm>
        </p:grpSpPr>
        <p:sp>
          <p:nvSpPr>
            <p:cNvPr id="12" name="TextBox 12"/>
            <p:cNvSpPr txBox="1"/>
            <p:nvPr/>
          </p:nvSpPr>
          <p:spPr>
            <a:xfrm>
              <a:off x="941325" y="4667912"/>
              <a:ext cx="430359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闭合：|S|≥3，且u与起点有边。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325" y="5087012"/>
              <a:ext cx="683412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把当前方案数加入答案；不要把起点再次加入路径。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325" y="5687087"/>
            <a:ext cx="10298175" cy="430227"/>
            <a:chOff x="941325" y="5687087"/>
            <a:chExt cx="10298175" cy="430227"/>
          </a:xfrm>
        </p:grpSpPr>
        <p:sp>
          <p:nvSpPr>
            <p:cNvPr id="15" name="body-cycle-no-doubling"/>
            <p:cNvSpPr txBox="1"/>
            <p:nvPr/>
          </p:nvSpPr>
          <p:spPr>
            <a:xfrm>
              <a:off x="941325" y="56870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起点已由S决定，不需要额外保存一维。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1571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两个方向，最后除2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39802"/>
            <a:chOff x="941325" y="2324762"/>
            <a:chExt cx="10298175" cy="839802"/>
          </a:xfrm>
        </p:grpSpPr>
        <p:sp>
          <p:nvSpPr>
            <p:cNvPr id="7" name="body-triangle-count"/>
            <p:cNvSpPr txBox="1"/>
            <p:nvPr/>
          </p:nvSpPr>
          <p:spPr>
            <a:xfrm>
              <a:off x="941325" y="2324762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三角形只剩1→2→3→1与1→3→2→1，除2得1个环。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1→2→1沿同一条边来回，不是简单环。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4450" y="3524250"/>
            <a:ext cx="2762250" cy="2193014"/>
            <a:chOff x="1314450" y="3524250"/>
            <a:chExt cx="2762250" cy="2193014"/>
          </a:xfrm>
        </p:grpSpPr>
        <p:sp>
          <p:nvSpPr>
            <p:cNvPr id="9" name="Freeform 9"/>
            <p:cNvSpPr/>
            <p:nvPr/>
          </p:nvSpPr>
          <p:spPr>
            <a:xfrm>
              <a:off x="1524000" y="3733800"/>
              <a:ext cx="2343150" cy="1695450"/>
            </a:xfrm>
            <a:custGeom>
              <a:avLst/>
              <a:gdLst/>
              <a:ahLst/>
              <a:cxnLst/>
              <a:rect l="l" t="t" r="r" b="b"/>
              <a:pathLst>
                <a:path w="2343150" h="1695450">
                  <a:moveTo>
                    <a:pt x="0" y="0"/>
                  </a:moveTo>
                  <a:lnTo>
                    <a:pt x="2343150" y="0"/>
                  </a:lnTo>
                  <a:lnTo>
                    <a:pt x="2343150" y="1695450"/>
                  </a:lnTo>
                  <a:lnTo>
                    <a:pt x="0" y="1695450"/>
                  </a:lnTo>
                  <a:close/>
                  <a:moveTo>
                    <a:pt x="0" y="0"/>
                  </a:moveTo>
                  <a:lnTo>
                    <a:pt x="2343150" y="16954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314450" y="352425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57600" y="352425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657600" y="521970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314450" y="521970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427100" y="35915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770250" y="35915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770250" y="52870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27100" y="52870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46575" y="3496337"/>
            <a:ext cx="6392925" cy="2344752"/>
            <a:chOff x="4846575" y="3496337"/>
            <a:chExt cx="6392925" cy="2344752"/>
          </a:xfrm>
        </p:grpSpPr>
        <p:sp>
          <p:nvSpPr>
            <p:cNvPr id="19" name="body-square-three-cycles"/>
            <p:cNvSpPr txBox="1"/>
            <p:nvPr/>
          </p:nvSpPr>
          <p:spPr>
            <a:xfrm>
              <a:off x="4846575" y="3496337"/>
              <a:ext cx="6392925" cy="2344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再核对：四边形加一条对角线。</a:t>
              </a:r>
            </a:p>
            <a:p>
              <a:pPr algn="l">
                <a:lnSpc>
                  <a:spcPts val="3300"/>
                </a:lnSpc>
                <a:spcBef>
                  <a:spcPts val="9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三角形：1−2−3−1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　　1−3−4−1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四边形：1−2−3−4−1</a:t>
              </a:r>
            </a:p>
            <a:p>
              <a:pPr algn="l">
                <a:lnSpc>
                  <a:spcPts val="3300"/>
                </a:lnSpc>
                <a:spcBef>
                  <a:spcPts val="975"/>
                </a:spcBef>
              </a:pP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一共3个环。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闭合只加答案，不重访起点</a:t>
            </a:r>
          </a:p>
        </p:txBody>
      </p:sp>
      <p:sp>
        <p:nvSpPr>
          <p:cNvPr id="9" name="textbox-cycles-code"/>
          <p:cNvSpPr/>
          <p:nvPr/>
        </p:nvSpPr>
        <p:spPr>
          <a:xfrm>
            <a:off x="838200" y="2209800"/>
            <a:ext cx="10515600" cy="1847850"/>
          </a:xfrm>
          <a:prstGeom prst="roundRect">
            <a:avLst>
              <a:gd name="adj" fmla="val 7216"/>
            </a:avLst>
          </a:prstGeom>
          <a:solidFill>
            <a:schemeClr val="lt2"/>
          </a:solidFill>
          <a:ln>
            <a:noFill/>
          </a:ln>
        </p:spPr>
        <p:txBody>
          <a:bodyPr wrap="square" lIns="141795" tIns="127343" rIns="141795" bIns="-39054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start=__builtin_ctz((unsigned)mask);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if(__builtin_popcount((unsigned)mask)&gt;=3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&amp;&amp; (adj[last]&gt;&gt;start&amp;1)) oriented+=ways;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choices=adj[last]&amp;~mask&amp;~((1&lt;&lt;(start+1))-1);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// 枚举choices中的每一位next，累加后继状态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25" y="4401212"/>
            <a:ext cx="6588249" cy="839802"/>
            <a:chOff x="941325" y="4401212"/>
            <a:chExt cx="6588249" cy="839802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4401212"/>
              <a:ext cx="6588249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choices同时排除已访问点、以及不大于起点的点。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本教学版先排除了两点往返，最后只需oriented/2。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2849" y="5481347"/>
            <a:ext cx="6558531" cy="647778"/>
            <a:chOff x="942849" y="5481347"/>
            <a:chExt cx="6558531" cy="647778"/>
          </a:xfrm>
        </p:grpSpPr>
        <p:sp>
          <p:nvSpPr>
            <p:cNvPr id="12" name="TextBox 12"/>
            <p:cNvSpPr txBox="1"/>
            <p:nvPr/>
          </p:nvSpPr>
          <p:spPr>
            <a:xfrm>
              <a:off x="942849" y="5481347"/>
              <a:ext cx="6558531" cy="6477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教材若先计入边往返，应先减边数m，再除2；不能混用约定。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时间O(n²2ⁿ)，空间O(n2ⁿ)。完整程序：J1703.cpp。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5813298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整批节点与边界也是状态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7525" y="3982112"/>
            <a:ext cx="7188959" cy="8874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宝藏逐层接入，LIS记录前缀增长，取棋子记录阶梯边界。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位图可以表示结构特征，不一定是已选集合。</a:t>
            </a:r>
          </a:p>
        </p:txBody>
      </p:sp>
    </p:spTree>
  </p:cSld>
  <p:clrMapOvr>
    <a:masterClrMapping/>
  </p:clrMapOvr>
  <p:transition p14:dur="350">
    <p:fade/>
  </p:transition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0807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例4｜同样道路，越深越贵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53337"/>
            <a:ext cx="10298175" cy="1268427"/>
            <a:chOff x="941325" y="2353337"/>
            <a:chExt cx="10298175" cy="1268427"/>
          </a:xfrm>
        </p:grpSpPr>
        <p:sp>
          <p:nvSpPr>
            <p:cNvPr id="7" name="body-treasure-task"/>
            <p:cNvSpPr txBox="1"/>
            <p:nvPr/>
          </p:nvSpPr>
          <p:spPr>
            <a:xfrm>
              <a:off x="941325" y="23533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任选一个房间作根，从已到房间开直接道路到新房间。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连接所有房间，求最低总费用；本例n≤12。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根的深度为0，到新房间的边费用=边长×新房间深度。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953537"/>
            <a:ext cx="10298175" cy="849327"/>
            <a:chOff x="941325" y="3953537"/>
            <a:chExt cx="10298175" cy="849327"/>
          </a:xfrm>
        </p:grpSpPr>
        <p:sp>
          <p:nvSpPr>
            <p:cNvPr id="9" name="body-treasure-depth-charge"/>
            <p:cNvSpPr txBox="1"/>
            <p:nvPr/>
          </p:nvSpPr>
          <p:spPr>
            <a:xfrm>
              <a:off x="941325" y="39535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同样一条长1的边：在第1层使用付1；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在第3层使用则付3。根的选择也会改变费用。</a:t>
              </a:r>
            </a:p>
          </p:txBody>
        </p:sp>
      </p:grpSp>
      <p:sp>
        <p:nvSpPr>
          <p:cNvPr id="13" name="textbox-mst-insufficient"/>
          <p:cNvSpPr/>
          <p:nvPr/>
        </p:nvSpPr>
        <p:spPr>
          <a:xfrm>
            <a:off x="838200" y="5200650"/>
            <a:ext cx="10515600" cy="821722"/>
          </a:xfrm>
          <a:prstGeom prst="roundRect">
            <a:avLst>
              <a:gd name="adj" fmla="val 16228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66380" rIns="178368" bIns="-39057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最小生成树只优化边长之和，没有考虑深度。</a:t>
            </a:r>
            <a:br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需要同时决定“连接哪些房间”和“按哪一层接入”。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例如让中间房间当根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277137"/>
            <a:ext cx="10298175" cy="430227"/>
            <a:chOff x="941325" y="2277137"/>
            <a:chExt cx="10298175" cy="430227"/>
          </a:xfrm>
        </p:grpSpPr>
        <p:sp>
          <p:nvSpPr>
            <p:cNvPr id="7" name="body-treasure-input"/>
            <p:cNvSpPr txBox="1"/>
            <p:nvPr/>
          </p:nvSpPr>
          <p:spPr>
            <a:xfrm>
              <a:off x="941325" y="22771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边长：1—2为1，2—3为1，1—3为100。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17575" y="3000375"/>
            <a:ext cx="3218914" cy="2459714"/>
            <a:chOff x="1417575" y="3000375"/>
            <a:chExt cx="3218914" cy="2459714"/>
          </a:xfrm>
        </p:grpSpPr>
        <p:sp>
          <p:nvSpPr>
            <p:cNvPr id="9" name="Freeform 9"/>
            <p:cNvSpPr/>
            <p:nvPr/>
          </p:nvSpPr>
          <p:spPr>
            <a:xfrm>
              <a:off x="2228850" y="3248025"/>
              <a:ext cx="2152650" cy="1228725"/>
            </a:xfrm>
            <a:custGeom>
              <a:avLst/>
              <a:gdLst/>
              <a:ahLst/>
              <a:cxnLst/>
              <a:rect l="l" t="t" r="r" b="b"/>
              <a:pathLst>
                <a:path w="2152650" h="1228725">
                  <a:moveTo>
                    <a:pt x="1076325" y="0"/>
                  </a:moveTo>
                  <a:lnTo>
                    <a:pt x="0" y="1228725"/>
                  </a:lnTo>
                  <a:moveTo>
                    <a:pt x="1076325" y="0"/>
                  </a:moveTo>
                  <a:lnTo>
                    <a:pt x="2152650" y="12287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3057525" y="3000375"/>
              <a:ext cx="495300" cy="49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1981200" y="422910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133850" y="422910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217800" y="31058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41475" y="43345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294125" y="43345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17575" y="3077237"/>
              <a:ext cx="77756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深度0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17575" y="3791612"/>
              <a:ext cx="77756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深度1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08075" y="5029862"/>
              <a:ext cx="302841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费用：1×1 + 1×1 = 2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65875" y="2924175"/>
            <a:ext cx="3085564" cy="2535914"/>
            <a:chOff x="6865875" y="2924175"/>
            <a:chExt cx="3085564" cy="2535914"/>
          </a:xfrm>
        </p:grpSpPr>
        <p:sp>
          <p:nvSpPr>
            <p:cNvPr id="20" name="Freeform 20"/>
            <p:cNvSpPr/>
            <p:nvPr/>
          </p:nvSpPr>
          <p:spPr>
            <a:xfrm>
              <a:off x="8553450" y="3143250"/>
              <a:ext cx="9525" cy="1457325"/>
            </a:xfrm>
            <a:custGeom>
              <a:avLst/>
              <a:gdLst/>
              <a:ahLst/>
              <a:cxnLst/>
              <a:rect l="l" t="t" r="r" b="b"/>
              <a:pathLst>
                <a:path w="9525" h="1457325">
                  <a:moveTo>
                    <a:pt x="0" y="0"/>
                  </a:moveTo>
                  <a:lnTo>
                    <a:pt x="0" y="14573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8334375" y="2924175"/>
              <a:ext cx="438150" cy="4381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8334375" y="3648075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334375" y="4381500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466075" y="30010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466075" y="37249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466075" y="44583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865875" y="3001037"/>
              <a:ext cx="77756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深度0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865875" y="3724937"/>
              <a:ext cx="77756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深度1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865875" y="4458362"/>
              <a:ext cx="77756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深度2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923025" y="5029862"/>
              <a:ext cx="302841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费用：1×1 + 1×2 = 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1325" y="5668037"/>
            <a:ext cx="10298175" cy="430227"/>
            <a:chOff x="941325" y="5668037"/>
            <a:chExt cx="10298175" cy="430227"/>
          </a:xfrm>
        </p:grpSpPr>
        <p:sp>
          <p:nvSpPr>
            <p:cNvPr id="32" name="body-root-choice-takeaway"/>
            <p:cNvSpPr txBox="1"/>
            <p:nvPr/>
          </p:nvSpPr>
          <p:spPr>
            <a:xfrm>
              <a:off x="941325" y="56680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同一组选边，更换根会改变代价；必须考虑所有可能的根。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新一批只向旧集合连边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533525" y="2466975"/>
            <a:ext cx="8915400" cy="1733550"/>
            <a:chOff x="1533525" y="2466975"/>
            <a:chExt cx="8915400" cy="1733550"/>
          </a:xfrm>
        </p:grpSpPr>
        <p:sp>
          <p:nvSpPr>
            <p:cNvPr id="7" name="Ellipse 7"/>
            <p:cNvSpPr/>
            <p:nvPr/>
          </p:nvSpPr>
          <p:spPr>
            <a:xfrm>
              <a:off x="1533525" y="2466975"/>
              <a:ext cx="3448050" cy="17335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7000875" y="2466975"/>
              <a:ext cx="3448050" cy="17335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455800" y="2591462"/>
              <a:ext cx="108295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旧集合S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51725" y="2591462"/>
              <a:ext cx="108295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新一批T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4152900" y="3371850"/>
              <a:ext cx="3810000" cy="66675"/>
            </a:xfrm>
            <a:custGeom>
              <a:avLst/>
              <a:gdLst/>
              <a:ahLst/>
              <a:cxnLst/>
              <a:rect l="l" t="t" r="r" b="b"/>
              <a:pathLst>
                <a:path w="3810000" h="66675">
                  <a:moveTo>
                    <a:pt x="0" y="66675"/>
                  </a:moveTo>
                  <a:lnTo>
                    <a:pt x="38100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2781300" y="3790950"/>
              <a:ext cx="6610350" cy="28575"/>
            </a:xfrm>
            <a:custGeom>
              <a:avLst/>
              <a:gdLst/>
              <a:ahLst/>
              <a:cxnLst/>
              <a:rect l="l" t="t" r="r" b="b"/>
              <a:pathLst>
                <a:path w="6610350" h="28575">
                  <a:moveTo>
                    <a:pt x="0" y="0"/>
                  </a:moveTo>
                  <a:lnTo>
                    <a:pt x="6610350" y="285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447925" y="347662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3781425" y="324802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962900" y="31813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391650" y="362902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379975" y="2924837"/>
              <a:ext cx="209549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各取最低直接边</a:t>
              </a:r>
            </a:p>
          </p:txBody>
        </p:sp>
      </p:grpSp>
      <mc:AlternateContent>
        <mc:Choice Requires="a14">
          <p:sp>
            <p:nvSpPr>
              <p:cNvPr id="19" name="batch-edge-sum"/>
              <p:cNvSpPr txBox="1">
                <a:spLocks noGrp="1"/>
              </p:cNvSpPr>
              <p:nvPr/>
            </p:nvSpPr>
            <p:spPr>
              <a:xfrm>
                <a:off x="952500" y="4572000"/>
                <a:ext cx="102870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c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∈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sub>
                        <m:sup/>
                        <m:e>
                          <m:func>
                            <m:funcPr/>
                            <m:fName>
                              <m:limLow>
                                <m:limLowPr/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u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∈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lim>
                              </m:limLow>
                            </m:fName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uv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21" name="Group 21"/>
          <p:cNvGrpSpPr/>
          <p:nvPr/>
        </p:nvGrpSpPr>
        <p:grpSpPr>
          <a:xfrm>
            <a:off x="941325" y="5620412"/>
            <a:ext cx="10298175" cy="430227"/>
            <a:chOff x="941325" y="5620412"/>
            <a:chExt cx="10298175" cy="430227"/>
          </a:xfrm>
        </p:grpSpPr>
        <p:sp>
          <p:nvSpPr>
            <p:cNvPr id="20" name="body-batch-independence"/>
            <p:cNvSpPr txBox="1"/>
            <p:nvPr/>
          </p:nvSpPr>
          <p:spPr>
            <a:xfrm>
              <a:off x="941325" y="56204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新点各自向S连一条边；批内不相连，无须枚举批内树。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枚举不相交子集，按层付费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49327"/>
            <a:chOff x="941325" y="2324762"/>
            <a:chExt cx="10298175" cy="849327"/>
          </a:xfrm>
        </p:grpSpPr>
        <p:sp>
          <p:nvSpPr>
            <p:cNvPr id="7" name="body-treasure-dp-setup"/>
            <p:cNvSpPr txBox="1"/>
            <p:nvPr/>
          </p:nvSpPr>
          <p:spPr>
            <a:xfrm>
              <a:off x="941325" y="23247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所有单点集合初值0：相当于枚举每个房间作根。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第h批从未加入的房间中选择非空T，T与S不相交。</a:t>
              </a:r>
            </a:p>
          </p:txBody>
        </p:sp>
      </p:grpSp>
      <mc:AlternateContent>
        <mc:Choice Requires="a14">
          <p:sp>
            <p:nvSpPr>
              <p:cNvPr id="9" name="treasure-transition-formula"/>
              <p:cNvSpPr txBox="1">
                <a:spLocks noGrp="1"/>
              </p:cNvSpPr>
              <p:nvPr/>
            </p:nvSpPr>
            <p:spPr>
              <a:xfrm>
                <a:off x="952500" y="3295650"/>
                <a:ext cx="102870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h</m:t>
                          </m:r>
                        </m:sub>
                      </m:sSub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∪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∪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h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 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620287"/>
            <a:ext cx="10298175" cy="1268427"/>
            <a:chOff x="941325" y="4620287"/>
            <a:chExt cx="10298175" cy="1268427"/>
          </a:xfrm>
        </p:grpSpPr>
        <p:sp>
          <p:nvSpPr>
            <p:cNvPr id="10" name="body-treasure-dp-safety"/>
            <p:cNvSpPr txBox="1"/>
            <p:nvPr/>
          </p:nvSpPr>
          <p:spPr>
            <a:xfrm>
              <a:off x="941325" y="462028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按h滚动数组；完成全部房间后，对可用层数取最小。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重边只保留最小边长；没有直接连接则费用为INF。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只要T中有新点无法接到S，这批就不能转移。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用两个不等式验证分层记账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34287"/>
            <a:ext cx="10298175" cy="1268427"/>
            <a:chOff x="941325" y="2334287"/>
            <a:chExt cx="10298175" cy="1268427"/>
          </a:xfrm>
        </p:grpSpPr>
        <p:sp>
          <p:nvSpPr>
            <p:cNvPr id="7" name="body-treasure-lower-bound"/>
            <p:cNvSpPr txBox="1"/>
            <p:nvPr/>
          </p:nvSpPr>
          <p:spPr>
            <a:xfrm>
              <a:off x="941325" y="233428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第h批只接向旧点，所以真实深度最多为h。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按h付费可能多记，绝不会少记；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真实最优费用 ≤ 构造树真实费用 ≤ DP记账费用。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924962"/>
            <a:ext cx="10298175" cy="1268427"/>
            <a:chOff x="941325" y="3924962"/>
            <a:chExt cx="10298175" cy="1268427"/>
          </a:xfrm>
        </p:grpSpPr>
        <p:sp>
          <p:nvSpPr>
            <p:cNvPr id="9" name="body-treasure-upper-bound"/>
            <p:cNvSpPr txBox="1"/>
            <p:nvPr/>
          </p:nvSpPr>
          <p:spPr>
            <a:xfrm>
              <a:off x="941325" y="392496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把一棵真实最优树按真实深度分批，DP一定枚举到。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每个新点选择的最低直接边，不比原树父边更贵；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DP最优记账费用 ≤ 这棵最优树的真实费用。</a:t>
              </a:r>
            </a:p>
          </p:txBody>
        </p:sp>
      </p:grpSp>
      <p:sp>
        <p:nvSpPr>
          <p:cNvPr id="13" name="textbox-treasure-equality"/>
          <p:cNvSpPr/>
          <p:nvPr/>
        </p:nvSpPr>
        <p:spPr>
          <a:xfrm>
            <a:off x="838200" y="5362575"/>
            <a:ext cx="10515600" cy="647700"/>
          </a:xfrm>
          <a:prstGeom prst="roundRect">
            <a:avLst>
              <a:gd name="adj" fmla="val 20588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42581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两个方向合起来，DP最优值等于真实最优值。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一批费用由更小子集得到</a:t>
            </a:r>
          </a:p>
        </p:txBody>
      </p:sp>
      <p:sp>
        <p:nvSpPr>
          <p:cNvPr id="9" name="textbox-treasure-code"/>
          <p:cNvSpPr/>
          <p:nvPr/>
        </p:nvSpPr>
        <p:spPr>
          <a:xfrm>
            <a:off x="838200" y="2209800"/>
            <a:ext cx="10515600" cy="2876550"/>
          </a:xfrm>
          <a:prstGeom prst="roundRect">
            <a:avLst>
              <a:gd name="adj" fmla="val 4636"/>
            </a:avLst>
          </a:prstGeom>
          <a:solidFill>
            <a:schemeClr val="lt2"/>
          </a:solidFill>
          <a:ln>
            <a:noFill/>
          </a:ln>
        </p:spPr>
        <p:txBody>
          <a:bodyPr wrap="square" lIns="141790" tIns="117813" rIns="141790" bIns="-39059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T=(T-remaining)&amp;remaining; // 子集按数值递增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if(!T)break;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bit=T&amp;-T;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long long sum=(long long)cost[T^bit]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+connect[S][__builtin_ctz((unsigned)bit)];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cost[T]=min(sum,(long long)INF);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if(sum&gt;=INF)continue;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next[S|T]=min((long long)next[S|T],dp[S]+sum*depth);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25" y="5363237"/>
            <a:ext cx="7147049" cy="782652"/>
            <a:chOff x="941325" y="5363237"/>
            <a:chExt cx="7147049" cy="782652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5363237"/>
              <a:ext cx="7147049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T去掉最低位后更小，依赖已经算过；cost[0]=0。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数组复用，不为每个S清空全部状态。源码：J1704.cpp。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直接边不能换成最短路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53337"/>
            <a:ext cx="10298175" cy="1268427"/>
            <a:chOff x="941325" y="2353337"/>
            <a:chExt cx="10298175" cy="1268427"/>
          </a:xfrm>
        </p:grpSpPr>
        <p:sp>
          <p:nvSpPr>
            <p:cNvPr id="7" name="body-treasure-path-counterexample"/>
            <p:cNvSpPr txBox="1"/>
            <p:nvPr/>
          </p:nvSpPr>
          <p:spPr>
            <a:xfrm>
              <a:off x="941325" y="23533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例如1经2到3，用了两条边。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经过房间2会改变已访问集合，到3的深度也会改变；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不能把整条最短路当作一条新道路。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914252"/>
            <a:ext cx="5959599" cy="1031986"/>
            <a:chOff x="941325" y="3914252"/>
            <a:chExt cx="5959599" cy="1031986"/>
          </a:xfrm>
        </p:grpSpPr>
        <mc:AlternateContent>
          <mc:Choice Requires="a14">
            <p:sp>
              <p:nvSpPr>
                <p:cNvPr id="9" name="body-treasure-complexity"/>
                <p:cNvSpPr txBox="1"/>
                <p:nvPr/>
              </p:nvSpPr>
              <p:spPr>
                <a:xfrm>
                  <a:off x="941325" y="3914252"/>
                  <a:ext cx="10298175" cy="103198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每层枚举不相交旧集合与新子集，约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对。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共n层：时间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；连接费与DP空间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  <p:sp>
        <p:nvSpPr>
          <p:cNvPr id="13" name="textbox-treasure-boundary"/>
          <p:cNvSpPr/>
          <p:nvPr/>
        </p:nvSpPr>
        <p:spPr>
          <a:xfrm>
            <a:off x="838200" y="5257800"/>
            <a:ext cx="10515600" cy="783622"/>
          </a:xfrm>
          <a:prstGeom prst="roundRect">
            <a:avLst>
              <a:gd name="adj" fmla="val 17017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56855" rIns="178368" bIns="-39057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n=1费用0；重边取最小，无法连接的费用保持INF。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费用乘层数用64位中间值计算，避免溢出。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9752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例5｜随机排列的LIS期望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1268427"/>
            <a:chOff x="941325" y="2324762"/>
            <a:chExt cx="10298175" cy="1268427"/>
          </a:xfrm>
        </p:grpSpPr>
        <p:sp>
          <p:nvSpPr>
            <p:cNvPr id="7" name="body-lis-task"/>
            <p:cNvSpPr txBox="1"/>
            <p:nvPr/>
          </p:nvSpPr>
          <p:spPr>
            <a:xfrm>
              <a:off x="941325" y="232476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1～n的所有n!个排列等概率，求最长上升子序列的平均长度。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输入n，输出答案在模998244353意义下的值。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教材范围n≤24，逐个枚举排列已不可行。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808612"/>
            <a:ext cx="5764019" cy="1280624"/>
            <a:chOff x="941325" y="3808612"/>
            <a:chExt cx="5764019" cy="1280624"/>
          </a:xfrm>
        </p:grpSpPr>
        <mc:AlternateContent>
          <mc:Choice Requires="a14">
            <p:sp>
              <p:nvSpPr>
                <p:cNvPr id="9" name="body-lis-small-expectation"/>
                <p:cNvSpPr txBox="1"/>
                <p:nvPr/>
              </p:nvSpPr>
              <p:spPr>
                <a:xfrm>
                  <a:off x="941325" y="3808612"/>
                  <a:ext cx="10298175" cy="128062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例如n=2：[1,2]的LIS为2，[2,1]的LIS为1。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平均值是</a:t>
                  </a:r>
                  <a14:m>
                    <m:oMath>
                      <m:f>
                        <m:fPr>
                          <m:type m:val="bar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num>
                        <m:den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  <p:sp>
        <p:nvSpPr>
          <p:cNvPr id="13" name="textbox-lis-construction"/>
          <p:cNvSpPr/>
          <p:nvPr/>
        </p:nvSpPr>
        <p:spPr>
          <a:xfrm>
            <a:off x="838200" y="5143500"/>
            <a:ext cx="10515600" cy="821722"/>
          </a:xfrm>
          <a:prstGeom prst="roundRect">
            <a:avLst>
              <a:gd name="adj" fmla="val 16228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85430" rIns="178368" bIns="-39057" anchor="t" anchorCtr="0">
            <a:noAutofit/>
          </a:bodyPr>
          <a:lstStyle/>
          <a:p>
            <a:pPr algn="l">
              <a:lnSpc>
                <a:spcPts val="2775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按1、2、3……的顺序，把新的最大值插入旧排列。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观察前缀LIS怎样变化，再寻找可压缩的状态。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8343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前缀长度只会增加0或1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41325" y="2362862"/>
            <a:ext cx="9059925" cy="1992327"/>
            <a:chOff x="941325" y="2362862"/>
            <a:chExt cx="9059925" cy="1992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6286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例如序列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075175" y="23628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075425" y="23628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75675" y="23628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086762"/>
              <a:ext cx="231566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各前缀的LIS长度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75175" y="3086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75425" y="3086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75675" y="30867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762500" y="360045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325" y="3924962"/>
              <a:ext cx="239166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相邻前缀长度之差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075175" y="3924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075425" y="3924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075675" y="3924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325" y="4801262"/>
            <a:ext cx="10298175" cy="1268427"/>
            <a:chOff x="941325" y="4801262"/>
            <a:chExt cx="10298175" cy="1268427"/>
          </a:xfrm>
        </p:grpSpPr>
        <p:sp>
          <p:nvSpPr>
            <p:cNvPr id="21" name="body-lis-diff-proof"/>
            <p:cNvSpPr txBox="1"/>
            <p:nvPr/>
          </p:nvSpPr>
          <p:spPr>
            <a:xfrm>
              <a:off x="941325" y="480126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新增一个元素，LIS不变或只增加1，所以差分只有0、1。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首个元素必有LIS长度1，首差分恒为1。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差分的1位总数，就是整个排列的LIS长度。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1421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新增1，再清右边首个旧1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4659375" cy="1342363"/>
            <a:chOff x="941325" y="2324762"/>
            <a:chExt cx="4659375" cy="1342363"/>
          </a:xfrm>
        </p:grpSpPr>
        <p:sp>
          <p:nvSpPr>
            <p:cNvPr id="7" name="body-old-lis-sequence"/>
            <p:cNvSpPr txBox="1"/>
            <p:nvPr/>
          </p:nvSpPr>
          <p:spPr>
            <a:xfrm>
              <a:off x="941325" y="2324762"/>
              <a:ext cx="4659375" cy="1342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旧排列：2　1　3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前缀值：1　1　2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差分：　1　0　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42000" y="2324762"/>
            <a:ext cx="4897500" cy="1342363"/>
            <a:chOff x="6342000" y="2324762"/>
            <a:chExt cx="4897500" cy="1342363"/>
          </a:xfrm>
        </p:grpSpPr>
        <p:sp>
          <p:nvSpPr>
            <p:cNvPr id="9" name="body-new-lis-sequence"/>
            <p:cNvSpPr txBox="1"/>
            <p:nvPr/>
          </p:nvSpPr>
          <p:spPr>
            <a:xfrm>
              <a:off x="6342000" y="2324762"/>
              <a:ext cx="4897500" cy="1342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插入4：2　4　1　3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前缀值：1　2　2　2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差分：　1　1　0　0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048787"/>
            <a:ext cx="10298175" cy="1268427"/>
            <a:chOff x="941325" y="4048787"/>
            <a:chExt cx="10298175" cy="1268427"/>
          </a:xfrm>
        </p:grpSpPr>
        <p:sp>
          <p:nvSpPr>
            <p:cNvPr id="11" name="body-lis-insertion-reason"/>
            <p:cNvSpPr txBox="1"/>
            <p:nvPr/>
          </p:nvSpPr>
          <p:spPr>
            <a:xfrm>
              <a:off x="941325" y="404878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在2后插入最大值4，新前缀LIS立即增加1。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4不能作为后面旧数的上升前驱；等旧前缀第一次增长后，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原来的长度追上来，插入带来的影响就消失。</a:t>
              </a:r>
            </a:p>
          </p:txBody>
        </p:sp>
      </p:grpSp>
      <p:sp>
        <p:nvSpPr>
          <p:cNvPr id="15" name="textbox-lis-insertion-rule"/>
          <p:cNvSpPr/>
          <p:nvPr/>
        </p:nvSpPr>
        <p:spPr>
          <a:xfrm>
            <a:off x="838200" y="5429250"/>
            <a:ext cx="10515600" cy="571500"/>
          </a:xfrm>
          <a:prstGeom prst="roundRect">
            <a:avLst>
              <a:gd name="adj" fmla="val 23333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94956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因此：插入一个新1，再把右边第一个旧1改成0。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1571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省略恒为1的首差分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299445"/>
            <a:ext cx="7510269" cy="912696"/>
            <a:chOff x="941325" y="2299445"/>
            <a:chExt cx="7510269" cy="912696"/>
          </a:xfrm>
        </p:grpSpPr>
        <mc:AlternateContent>
          <mc:Choice Requires="a14">
            <p:sp>
              <p:nvSpPr>
                <p:cNvPr id="7" name="body-lis-state-width"/>
                <p:cNvSpPr txBox="1"/>
                <p:nvPr/>
              </p:nvSpPr>
              <p:spPr>
                <a:xfrm>
                  <a:off x="941325" y="2299445"/>
                  <a:ext cx="10298175" cy="912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长度len只存后len−1个差分位，共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len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个状态。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注意：本例位0表示存储序列的最左端。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41325" y="3496337"/>
            <a:ext cx="10298175" cy="830277"/>
            <a:chOff x="941325" y="3496337"/>
            <a:chExt cx="10298175" cy="830277"/>
          </a:xfrm>
        </p:grpSpPr>
        <p:sp>
          <p:nvSpPr>
            <p:cNvPr id="9" name="body-lis-count-definition"/>
            <p:cNvSpPr txBox="1"/>
            <p:nvPr/>
          </p:nvSpPr>
          <p:spPr>
            <a:xfrm>
              <a:off x="941325" y="3496337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dp[mask]保存当前长度下，这种差分对应的排列数。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同一差分可能对应许多不同排列，要累加方案数。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677437"/>
            <a:ext cx="10298175" cy="1268427"/>
            <a:chOff x="941325" y="4677437"/>
            <a:chExt cx="10298175" cy="1268427"/>
          </a:xfrm>
        </p:grpSpPr>
        <p:sp>
          <p:nvSpPr>
            <p:cNvPr id="11" name="body-lis-base"/>
            <p:cNvSpPr txBox="1"/>
            <p:nvPr/>
          </p:nvSpPr>
          <p:spPr>
            <a:xfrm>
              <a:off x="941325" y="46774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长度1：差分只有[1]，省略后mask=0，dp[0]=1。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每次插入新最大值，共有len+1个位置可选。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还原完整差分：full=(mask&lt;&lt;1)|1。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一次插入分成四步位操作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430227"/>
            <a:chOff x="941325" y="2324762"/>
            <a:chExt cx="10298175" cy="430227"/>
          </a:xfrm>
        </p:grpSpPr>
        <p:sp>
          <p:nvSpPr>
            <p:cNvPr id="7" name="body-lis-bit-case"/>
            <p:cNvSpPr txBox="1"/>
            <p:nvPr/>
          </p:nvSpPr>
          <p:spPr>
            <a:xfrm>
              <a:off x="941325" y="23247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沿用[2,1,3]，mask=2，在第1个元素后插4，即pos=1。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3105812"/>
            <a:ext cx="7618956" cy="858852"/>
            <a:chOff x="941325" y="3105812"/>
            <a:chExt cx="7618956" cy="858852"/>
          </a:xfrm>
        </p:grpSpPr>
        <p:sp>
          <p:nvSpPr>
            <p:cNvPr id="9" name="TextBox 9"/>
            <p:cNvSpPr txBox="1"/>
            <p:nvPr/>
          </p:nvSpPr>
          <p:spPr>
            <a:xfrm>
              <a:off x="941325" y="3105812"/>
              <a:ext cx="554580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full=(mask&lt;&lt;1)|1 = 5，补回首位1。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325" y="3534437"/>
              <a:ext cx="761895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left=full&amp;((1&lt;&lt;pos)−1)=1；right=full&gt;&gt;pos=2。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4267862"/>
            <a:ext cx="7322792" cy="858852"/>
            <a:chOff x="941325" y="4267862"/>
            <a:chExt cx="7322792" cy="858852"/>
          </a:xfrm>
        </p:grpSpPr>
        <p:sp>
          <p:nvSpPr>
            <p:cNvPr id="12" name="TextBox 12"/>
            <p:cNvSpPr txBox="1"/>
            <p:nvPr/>
          </p:nvSpPr>
          <p:spPr>
            <a:xfrm>
              <a:off x="941325" y="4267862"/>
              <a:ext cx="431672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right清掉最低的1，从2变0。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325" y="4696487"/>
              <a:ext cx="732279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result=left|(1&lt;&lt;pos)|(right&lt;&lt;(pos+1)) = 3。</a:t>
              </a:r>
            </a:p>
          </p:txBody>
        </p:sp>
      </p:grpSp>
      <p:sp>
        <p:nvSpPr>
          <p:cNvPr id="17" name="textbox-lis-bit-answer"/>
          <p:cNvSpPr/>
          <p:nvPr/>
        </p:nvSpPr>
        <p:spPr>
          <a:xfrm>
            <a:off x="838200" y="5391150"/>
            <a:ext cx="10515600" cy="609600"/>
          </a:xfrm>
          <a:prstGeom prst="roundRect">
            <a:avLst>
              <a:gd name="adj" fmla="val 21875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123530" rIns="17836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新差分为[1,1,0,0]；result&gt;&gt;1=1，继续省略首位。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删除最大值，唯一还原前驱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53337"/>
            <a:ext cx="10298175" cy="849327"/>
            <a:chOff x="941325" y="2353337"/>
            <a:chExt cx="10298175" cy="849327"/>
          </a:xfrm>
        </p:grpSpPr>
        <p:sp>
          <p:nvSpPr>
            <p:cNvPr id="7" name="body-lis-delete-maximum"/>
            <p:cNvSpPr txBox="1"/>
            <p:nvPr/>
          </p:nvSpPr>
          <p:spPr>
            <a:xfrm>
              <a:off x="941325" y="23533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任意长度len+1的新排列，删除它唯一的最大值，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得到唯一的旧排列，以及唯一的插入位置。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15387"/>
            <a:ext cx="10298175" cy="849327"/>
            <a:chOff x="941325" y="3515387"/>
            <a:chExt cx="10298175" cy="849327"/>
          </a:xfrm>
        </p:grpSpPr>
        <p:sp>
          <p:nvSpPr>
            <p:cNvPr id="9" name="body-lis-bijection-consequence"/>
            <p:cNvSpPr txBox="1"/>
            <p:nvPr/>
          </p:nvSpPr>
          <p:spPr>
            <a:xfrm>
              <a:off x="941325" y="351538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反过来，每个旧排列和一个插入位置，确定一个新排列。</a:t>
              </a:r>
              <a:br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两边一一对应，所以不会重复，也不会遗漏。</a:t>
              </a:r>
            </a:p>
          </p:txBody>
        </p:sp>
      </p:grpSp>
      <p:sp>
        <p:nvSpPr>
          <p:cNvPr id="13" name="textbox-lis-count-not-presence"/>
          <p:cNvSpPr/>
          <p:nvPr/>
        </p:nvSpPr>
        <p:spPr>
          <a:xfrm>
            <a:off x="838200" y="4810125"/>
            <a:ext cx="10515600" cy="1085850"/>
          </a:xfrm>
          <a:prstGeom prst="roundRect">
            <a:avLst>
              <a:gd name="adj" fmla="val 12281"/>
            </a:avLst>
          </a:prstGeom>
          <a:solidFill>
            <a:schemeClr val="lt2"/>
          </a:solidFill>
          <a:ln>
            <a:noFill/>
          </a:ln>
        </p:spPr>
        <p:txBody>
          <a:bodyPr wrap="square" lIns="178367" tIns="114004" rIns="178367" bIns="-39058" anchor="t" anchorCtr="0">
            <a:noAutofit/>
          </a:bodyPr>
          <a:lstStyle/>
          <a:p>
            <a:pPr algn="l">
              <a:lnSpc>
                <a:spcPts val="3375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多个排列可以具有同一差分。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dp保存“对应几个排列”，不是“这种差分有没有出现”。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14650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模运算怎样除以n阶乘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49327"/>
            <a:chOff x="941325" y="2324762"/>
            <a:chExt cx="10298175" cy="849327"/>
          </a:xfrm>
        </p:grpSpPr>
        <p:sp>
          <p:nvSpPr>
            <p:cNvPr id="7" name="body-lis-weighted-total"/>
            <p:cNvSpPr txBox="1"/>
            <p:nvPr/>
          </p:nvSpPr>
          <p:spPr>
            <a:xfrm>
              <a:off x="941325" y="23247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每种状态的排列数×它的LIS长度，再把所有状态相加。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省略了首差分1，所以长度为popcount(s)+1。</a:t>
              </a:r>
            </a:p>
          </p:txBody>
        </p:sp>
      </p:grpSp>
      <mc:AlternateContent>
        <mc:Choice Requires="a14">
          <p:sp>
            <p:nvSpPr>
              <p:cNvPr id="9" name="lis-expected-formula"/>
              <p:cNvSpPr txBox="1">
                <a:spLocks noGrp="1"/>
              </p:cNvSpPr>
              <p:nvPr/>
            </p:nvSpPr>
            <p:spPr>
              <a:xfrm>
                <a:off x="952500" y="3333750"/>
                <a:ext cx="102870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cr m:val="double-struck"/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E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sub>
                            <m:sup/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dp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func>
                                    <m:funcPr/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popcount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("/>
                                          <m:sepChr m:val=""/>
                                          <m:endChr m:val=")"/>
                                          <m:grow m:val="on"/>
                                          <m:ctrlP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!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998244353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633070"/>
            <a:ext cx="6392669" cy="1423102"/>
            <a:chOff x="941325" y="4633070"/>
            <a:chExt cx="6392669" cy="1423102"/>
          </a:xfrm>
        </p:grpSpPr>
        <mc:AlternateContent>
          <mc:Choice Requires="a14">
            <p:sp>
              <p:nvSpPr>
                <p:cNvPr id="10" name="body-lis-inverse-condition"/>
                <p:cNvSpPr txBox="1"/>
                <p:nvPr/>
              </p:nvSpPr>
              <p:spPr>
                <a:xfrm>
                  <a:off x="941325" y="4633070"/>
                  <a:ext cx="10298175" cy="142310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模数p=998244353为质数，且n&lt;p，所以n!有逆元。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逆元用快速幂计算：</a:t>
                  </a:r>
                  <a14:m>
                    <m:oMath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!</m:t>
                              </m:r>
                            </m:e>
                          </m:d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</m:func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n=2时，3/2在模意义下等于499122178。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程序按长度滚动数组</a:t>
            </a:r>
          </a:p>
        </p:txBody>
      </p:sp>
      <p:sp>
        <p:nvSpPr>
          <p:cNvPr id="9" name="textbox-lis-code"/>
          <p:cNvSpPr/>
          <p:nvPr/>
        </p:nvSpPr>
        <p:spPr>
          <a:xfrm>
            <a:off x="838200" y="2200275"/>
            <a:ext cx="10515600" cy="2808637"/>
          </a:xfrm>
          <a:prstGeom prst="roundRect">
            <a:avLst>
              <a:gd name="adj" fmla="val 4748"/>
            </a:avLst>
          </a:prstGeom>
          <a:solidFill>
            <a:schemeClr val="lt2"/>
          </a:solidFill>
          <a:ln>
            <a:noFill/>
          </a:ln>
        </p:spPr>
        <p:txBody>
          <a:bodyPr wrap="square" lIns="141791" tIns="108289" rIns="141791" bIns="-39058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full=(mask&lt;&lt;1)|1;</a:t>
            </a:r>
          </a:p>
          <a:p>
            <a:pPr algn="l">
              <a:lnSpc>
                <a:spcPts val="2400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pos=0;pos&lt;=len;++pos){</a:t>
            </a:r>
          </a:p>
          <a:p>
            <a:pPr algn="l">
              <a:lnSpc>
                <a:spcPts val="2400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int left=full&amp;((1&lt;&lt;pos)-1),right=full&gt;&gt;pos;</a:t>
            </a:r>
          </a:p>
          <a:p>
            <a:pPr algn="l">
              <a:lnSpc>
                <a:spcPts val="2400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if(right)right^=right&amp;-right;</a:t>
            </a:r>
          </a:p>
          <a:p>
            <a:pPr algn="l">
              <a:lnSpc>
                <a:spcPts val="2400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int result=left|(1&lt;&lt;pos)|(right&lt;&lt;(pos+1));</a:t>
            </a:r>
          </a:p>
          <a:p>
            <a:pPr algn="l">
              <a:lnSpc>
                <a:spcPts val="2400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int &amp;target=next[result&gt;&gt;1];</a:t>
            </a:r>
          </a:p>
          <a:p>
            <a:pPr algn="l">
              <a:lnSpc>
                <a:spcPts val="2400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target+=dp[mask];if(target&gt;=MOD)target-=MOD;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25" y="5334662"/>
            <a:ext cx="7174989" cy="801702"/>
            <a:chOff x="941325" y="5334662"/>
            <a:chExt cx="7174989" cy="801702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5334662"/>
              <a:ext cx="7174989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每层next先清零，处理全部mask后交换数组。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两个模内数相加后，最多减一次MOD。源码：J1705.cpp。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22981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只记LIS长度仍然不够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43812"/>
            <a:ext cx="10298175" cy="1268427"/>
            <a:chOff x="941325" y="2343812"/>
            <a:chExt cx="10298175" cy="1268427"/>
          </a:xfrm>
        </p:grpSpPr>
        <p:sp>
          <p:nvSpPr>
            <p:cNvPr id="7" name="body-lis-insufficient-counterexample"/>
            <p:cNvSpPr txBox="1"/>
            <p:nvPr/>
          </p:nvSpPr>
          <p:spPr>
            <a:xfrm>
              <a:off x="941325" y="23438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例如[1,3,2]与[2,1,3]的LIS长度都为2。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都在第2个元素后插4：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[1,3,4,2]变为3；[2,1,4,3]仍为2。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10687"/>
            <a:ext cx="10298175" cy="430227"/>
            <a:chOff x="941325" y="4010687"/>
            <a:chExt cx="10298175" cy="430227"/>
          </a:xfrm>
        </p:grpSpPr>
        <p:sp>
          <p:nvSpPr>
            <p:cNvPr id="9" name="body-lis-history-needed"/>
            <p:cNvSpPr txBox="1"/>
            <p:nvPr/>
          </p:nvSpPr>
          <p:spPr>
            <a:xfrm>
              <a:off x="941325" y="40106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只记最终长度，丢掉了“前缀在哪些位置增长”的信息。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838177"/>
            <a:ext cx="6518399" cy="1340683"/>
            <a:chOff x="941325" y="4838177"/>
            <a:chExt cx="6518399" cy="1340683"/>
          </a:xfrm>
        </p:grpSpPr>
        <mc:AlternateContent>
          <mc:Choice Requires="a14">
            <p:sp>
              <p:nvSpPr>
                <p:cNvPr id="11" name="body-lis-complexity-boundary"/>
                <p:cNvSpPr txBox="1"/>
                <p:nvPr/>
              </p:nvSpPr>
              <p:spPr>
                <a:xfrm>
                  <a:off x="941325" y="4838177"/>
                  <a:ext cx="10298175" cy="134068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，空间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。长度1初值给出期望1。</a:t>
                  </a:r>
                </a:p>
                <a:p>
                  <a:pPr algn="l">
                    <a:lnSpc>
                      <a:spcPts val="2850"/>
                    </a:lnSpc>
                    <a:spcBef>
                      <a:spcPts val="300"/>
                    </a:spcBef>
                  </a:pPr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这里按教材n≤24讲差分状态法；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更大数据范围需要另行分析，不能仅套用本复杂度。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例6｜双方最优地取棋子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1268427"/>
            <a:chOff x="941325" y="2324762"/>
            <a:chExt cx="10298175" cy="1268427"/>
          </a:xfrm>
        </p:grpSpPr>
        <p:sp>
          <p:nvSpPr>
            <p:cNvPr id="7" name="body-game-rules"/>
            <p:cNvSpPr txBox="1"/>
            <p:nvPr/>
          </p:nvSpPr>
          <p:spPr>
            <a:xfrm>
              <a:off x="941325" y="232476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n×m棋盘，双方轮流取一格；n、m≤10。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只有左边和上边的棋子都已取走，才能取当前格；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不存在的上邻格或左邻格，视为已经取走。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915437"/>
            <a:ext cx="10298175" cy="849327"/>
            <a:chOff x="941325" y="3915437"/>
            <a:chExt cx="10298175" cy="849327"/>
          </a:xfrm>
        </p:grpSpPr>
        <p:sp>
          <p:nvSpPr>
            <p:cNvPr id="9" name="body-game-payoffs"/>
            <p:cNvSpPr txBox="1"/>
            <p:nvPr/>
          </p:nvSpPr>
          <p:spPr>
            <a:xfrm>
              <a:off x="941325" y="39154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先手取(i,j)得A[i][j]，后手取该格得B[i][j]。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双方都采取最优策略，求先手总分减后手总分。</a:t>
              </a:r>
            </a:p>
          </p:txBody>
        </p:sp>
      </p:grpSp>
      <p:sp>
        <p:nvSpPr>
          <p:cNvPr id="13" name="textbox-game-value"/>
          <p:cNvSpPr/>
          <p:nvPr/>
        </p:nvSpPr>
        <p:spPr>
          <a:xfrm>
            <a:off x="838200" y="5133975"/>
            <a:ext cx="10515600" cy="840772"/>
          </a:xfrm>
          <a:prstGeom prst="roundRect">
            <a:avLst>
              <a:gd name="adj" fmla="val 15860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94956" rIns="178369" bIns="-39056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始终用“先手−后手”表示价值。</a:t>
            </a:r>
            <a:br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棋子已全部取完时，未来分差为0，再向前倒推。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合法布局一定是阶梯形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15237"/>
            <a:ext cx="10298175" cy="839802"/>
            <a:chOff x="941325" y="2315237"/>
            <a:chExt cx="10298175" cy="839802"/>
          </a:xfrm>
        </p:grpSpPr>
        <p:sp>
          <p:nvSpPr>
            <p:cNvPr id="7" name="body-contour-definition"/>
            <p:cNvSpPr txBox="1"/>
            <p:nvPr/>
          </p:nvSpPr>
          <p:spPr>
            <a:xfrm>
              <a:off x="941325" y="2315237"/>
              <a:ext cx="102981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每行已取格一定构成前缀；上一行的前缀不能比本行短。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所以各行已取长度从上到下非增。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08075" y="3324225"/>
            <a:ext cx="2099765" cy="2031089"/>
            <a:chOff x="1608075" y="3324225"/>
            <a:chExt cx="2099765" cy="2031089"/>
          </a:xfrm>
        </p:grpSpPr>
        <p:sp>
          <p:nvSpPr>
            <p:cNvPr id="9" name="Rectangle 9"/>
            <p:cNvSpPr/>
            <p:nvPr/>
          </p:nvSpPr>
          <p:spPr>
            <a:xfrm>
              <a:off x="1647825" y="3324225"/>
              <a:ext cx="1524000" cy="15240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1647825" y="3324225"/>
              <a:ext cx="1524000" cy="76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1647825" y="4086225"/>
              <a:ext cx="762000" cy="76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1647825" y="3324225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762000" y="0"/>
                  </a:moveTo>
                  <a:lnTo>
                    <a:pt x="762000" y="1524000"/>
                  </a:lnTo>
                  <a:moveTo>
                    <a:pt x="0" y="762000"/>
                  </a:moveTo>
                  <a:lnTo>
                    <a:pt x="1524000" y="762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522600" y="35153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522600" y="42773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08075" y="4925087"/>
              <a:ext cx="142912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合法(2,1)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637275" y="3324225"/>
            <a:ext cx="3206112" cy="2031089"/>
            <a:chOff x="6637275" y="3324225"/>
            <a:chExt cx="3206112" cy="2031089"/>
          </a:xfrm>
        </p:grpSpPr>
        <p:sp>
          <p:nvSpPr>
            <p:cNvPr id="17" name="Rectangle 17"/>
            <p:cNvSpPr/>
            <p:nvPr/>
          </p:nvSpPr>
          <p:spPr>
            <a:xfrm>
              <a:off x="6667500" y="3324225"/>
              <a:ext cx="1524000" cy="15240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4086225"/>
              <a:ext cx="762000" cy="762000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9" name="Freeform 19"/>
            <p:cNvSpPr/>
            <p:nvPr/>
          </p:nvSpPr>
          <p:spPr>
            <a:xfrm>
              <a:off x="6667500" y="3324225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762000" y="0"/>
                  </a:moveTo>
                  <a:lnTo>
                    <a:pt x="762000" y="1524000"/>
                  </a:lnTo>
                  <a:moveTo>
                    <a:pt x="0" y="762000"/>
                  </a:moveTo>
                  <a:lnTo>
                    <a:pt x="1524000" y="762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542275" y="35153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542275" y="42773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637275" y="4925087"/>
              <a:ext cx="320611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非法(0,1)：上方还没取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1325" y="5582312"/>
            <a:ext cx="10298175" cy="430227"/>
            <a:chOff x="941325" y="5582312"/>
            <a:chExt cx="10298175" cy="430227"/>
          </a:xfrm>
        </p:grpSpPr>
        <p:sp>
          <p:nvSpPr>
            <p:cNvPr id="24" name="body-all-small-contours"/>
            <p:cNvSpPr txBox="1"/>
            <p:nvPr/>
          </p:nvSpPr>
          <p:spPr>
            <a:xfrm>
              <a:off x="941325" y="55823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2×2合法行长：(0,0)、(1,0)、(2,0)、(1,1)、(2,1)、(2,2)。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同一分差，两个相反目标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43812"/>
            <a:ext cx="10298175" cy="830277"/>
            <a:chOff x="941325" y="2343812"/>
            <a:chExt cx="10298175" cy="830277"/>
          </a:xfrm>
        </p:grpSpPr>
        <p:sp>
          <p:nvSpPr>
            <p:cNvPr id="7" name="body-game-turn"/>
            <p:cNvSpPr txBox="1"/>
            <p:nvPr/>
          </p:nvSpPr>
          <p:spPr>
            <a:xfrm>
              <a:off x="941325" y="2343812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已取数量为偶数时轮到先手，为奇数时轮到后手。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令V(轮廓)表示此后最优的“先手−后手”分差。</a:t>
              </a:r>
            </a:p>
          </p:txBody>
        </p:sp>
      </p:grpSp>
      <mc:AlternateContent>
        <mc:Choice Requires="a14">
          <p:sp>
            <p:nvSpPr>
              <p:cNvPr id="9" name="first-player-choice"/>
              <p:cNvSpPr txBox="1">
                <a:spLocks noGrp="1"/>
              </p:cNvSpPr>
              <p:nvPr/>
            </p:nvSpPr>
            <p:spPr>
              <a:xfrm>
                <a:off x="952500" y="3343275"/>
                <a:ext cx="102870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合法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V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S'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second-player-choice"/>
              <p:cNvSpPr txBox="1">
                <a:spLocks noGrp="1"/>
              </p:cNvSpPr>
              <p:nvPr/>
            </p:nvSpPr>
            <p:spPr>
              <a:xfrm>
                <a:off x="952500" y="4324350"/>
                <a:ext cx="102870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合法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B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V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S'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41325" y="5563262"/>
            <a:ext cx="10298175" cy="430227"/>
            <a:chOff x="941325" y="5563262"/>
            <a:chExt cx="10298175" cy="430227"/>
          </a:xfrm>
        </p:grpSpPr>
        <p:sp>
          <p:nvSpPr>
            <p:cNvPr id="11" name="body-game-minimax-caution"/>
            <p:cNvSpPr txBox="1"/>
            <p:nvPr/>
          </p:nvSpPr>
          <p:spPr>
            <a:xfrm>
              <a:off x="941325" y="55632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后手希望分差更低；不能让双方都最大化同一个分差。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例如后手选分差更低的分支</a:t>
            </a:r>
          </a:p>
        </p:txBody>
      </p:sp>
      <mc:AlternateContent>
        <mc:Choice Requires="a14">
          <p:sp>
            <p:nvSpPr>
              <p:cNvPr id="7" name="game-payoff-matrices"/>
              <p:cNvSpPr txBox="1">
                <a:spLocks noGrp="1"/>
              </p:cNvSpPr>
              <p:nvPr/>
            </p:nvSpPr>
            <p:spPr>
              <a:xfrm>
                <a:off x="952500" y="2200275"/>
                <a:ext cx="10287000" cy="1266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Cambria Math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25" y="3743987"/>
            <a:ext cx="10298175" cy="430227"/>
            <a:chOff x="941325" y="3743987"/>
            <a:chExt cx="10298175" cy="430227"/>
          </a:xfrm>
        </p:grpSpPr>
        <p:sp>
          <p:nvSpPr>
            <p:cNvPr id="8" name="body-game-first-forced"/>
            <p:cNvSpPr txBox="1"/>
            <p:nvPr/>
          </p:nvSpPr>
          <p:spPr>
            <a:xfrm>
              <a:off x="941325" y="374398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先手只能取左上，得1；此后后手可取右上或左下。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4458362"/>
            <a:ext cx="10298175" cy="849327"/>
            <a:chOff x="941325" y="4458362"/>
            <a:chExt cx="10298175" cy="849327"/>
          </a:xfrm>
        </p:grpSpPr>
        <p:sp>
          <p:nvSpPr>
            <p:cNvPr id="10" name="body-game-branches"/>
            <p:cNvSpPr txBox="1"/>
            <p:nvPr/>
          </p:nvSpPr>
          <p:spPr>
            <a:xfrm>
              <a:off x="941325" y="44583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后手取右上：1−5+1−1=−4。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后手取左下：1−2+1−1=−1。</a:t>
              </a:r>
            </a:p>
          </p:txBody>
        </p:sp>
      </p:grpSp>
      <p:sp>
        <p:nvSpPr>
          <p:cNvPr id="14" name="textbox-game-choice"/>
          <p:cNvSpPr/>
          <p:nvPr/>
        </p:nvSpPr>
        <p:spPr>
          <a:xfrm>
            <a:off x="838200" y="5429250"/>
            <a:ext cx="10515600" cy="571500"/>
          </a:xfrm>
          <a:prstGeom prst="roundRect">
            <a:avLst>
              <a:gd name="adj" fmla="val 23333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94956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后手选更小的−4，因此双方最优时答案为−4。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进制编码避免状态碰撞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49327"/>
            <a:chOff x="941325" y="2324762"/>
            <a:chExt cx="10298175" cy="849327"/>
          </a:xfrm>
        </p:grpSpPr>
        <p:sp>
          <p:nvSpPr>
            <p:cNvPr id="7" name="body-game-base-encoding"/>
            <p:cNvSpPr txBox="1"/>
            <p:nvPr/>
          </p:nvSpPr>
          <p:spPr>
            <a:xfrm>
              <a:off x="941325" y="23247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每行已取长度在0～m之间，用(m+1)进制精确编码。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这是一一对应的整数表示，不是可能碰撞的散列摘要。</a:t>
              </a:r>
            </a:p>
          </p:txBody>
        </p:sp>
      </p:grpSp>
      <mc:AlternateContent>
        <mc:Choice Requires="a14">
          <p:sp>
            <p:nvSpPr>
              <p:cNvPr id="9" name="game-encoding-formula"/>
              <p:cNvSpPr txBox="1">
                <a:spLocks noGrp="1"/>
              </p:cNvSpPr>
              <p:nvPr/>
            </p:nvSpPr>
            <p:spPr>
              <a:xfrm>
                <a:off x="952500" y="3352800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  <m:e>
                          <m:sSub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566395"/>
            <a:ext cx="6406639" cy="1662268"/>
            <a:chOff x="941325" y="4566395"/>
            <a:chExt cx="6406639" cy="1662268"/>
          </a:xfrm>
        </p:grpSpPr>
        <mc:AlternateContent>
          <mc:Choice Requires="a14">
            <p:sp>
              <p:nvSpPr>
                <p:cNvPr id="10" name="body-game-encoding-count"/>
                <p:cNvSpPr txBox="1"/>
                <p:nvPr/>
              </p:nvSpPr>
              <p:spPr>
                <a:xfrm>
                  <a:off x="941325" y="4566395"/>
                  <a:ext cx="10298175" cy="166226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增加第r行一个格子，只需把状态加</a:t>
                  </a:r>
                  <a14:m>
                    <m:oMath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  <a:p>
                  <a:pPr algn="l">
                    <a:spcBef>
                      <a:spcPts val="75"/>
                    </a:spcBef>
                  </a:pPr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合法轮廓数为</a:t>
                  </a:r>
                  <a14:m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num>
                            <m:den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den>
                          </m:f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；10×10只有184756个。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任意选择100个格子的状态却有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个。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递归前加1，返回后还原</a:t>
            </a:r>
          </a:p>
        </p:txBody>
      </p:sp>
      <p:sp>
        <p:nvSpPr>
          <p:cNvPr id="9" name="textbox-game-code"/>
          <p:cNvSpPr/>
          <p:nvPr/>
        </p:nvSpPr>
        <p:spPr>
          <a:xfrm>
            <a:off x="838200" y="2209800"/>
            <a:ext cx="10515600" cy="2514600"/>
          </a:xfrm>
          <a:prstGeom prst="roundRect">
            <a:avLst>
              <a:gd name="adj" fmla="val 5303"/>
            </a:avLst>
          </a:prstGeom>
          <a:solidFill>
            <a:schemeClr val="lt2"/>
          </a:solidFill>
          <a:ln>
            <a:noFill/>
          </a:ln>
        </p:spPr>
        <p:txBody>
          <a:bodyPr wrap="square" lIns="141792" tIns="108290" rIns="141792" bIns="-39057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if(lengthRow[row]&lt;m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&amp;&amp; (row==0 || lengthRow[row]&lt;lengthRow[row-1])){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int col=lengthRow[row]++;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int candidate=solve(state+weight[row],taken+1)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+(first?A[row][col]:-B[row][col]);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--lengthRow[row];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best=first?max(best,candidate):min(best,candidate); 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25" y="5077487"/>
            <a:ext cx="10298175" cy="1068402"/>
            <a:chOff x="941325" y="5077487"/>
            <a:chExt cx="10298175" cy="1068402"/>
          </a:xfrm>
        </p:grpSpPr>
        <p:sp>
          <p:nvSpPr>
            <p:cNvPr id="10" name="body-game-recursion-explanation"/>
            <p:cNvSpPr txBox="1"/>
            <p:nvPr/>
          </p:nvSpPr>
          <p:spPr>
            <a:xfrm>
              <a:off x="941325" y="5077487"/>
              <a:ext cx="10298175" cy="10684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memo只保存未来最优分差，已得历史分数不进入状态。</a:t>
              </a:r>
            </a:p>
            <a:p>
              <a:pPr algn="l">
                <a:lnSpc>
                  <a:spcPts val="2400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每步taken增加1，所以状态转移无环。</a:t>
              </a:r>
            </a:p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完整教学程序与记忆化入口：J1706.cpp。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记忆化省去重复轮廓搜索</a:t>
            </a:r>
          </a:p>
        </p:txBody>
      </p:sp>
      <mc:AlternateContent>
        <mc:Choice Requires="a14">
          <p:sp>
            <p:nvSpPr>
              <p:cNvPr id="7" name="game-complexity-formula"/>
              <p:cNvSpPr txBox="1">
                <a:spLocks noGrp="1"/>
              </p:cNvSpPr>
              <p:nvPr/>
            </p:nvSpPr>
            <p:spPr>
              <a:xfrm>
                <a:off x="952500" y="2286000"/>
                <a:ext cx="10287000" cy="1133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时间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空间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25" y="3867812"/>
            <a:ext cx="10298175" cy="849327"/>
            <a:chOff x="941325" y="3867812"/>
            <a:chExt cx="10298175" cy="849327"/>
          </a:xfrm>
        </p:grpSpPr>
        <p:sp>
          <p:nvSpPr>
            <p:cNvPr id="8" name="body-game-boundary"/>
            <p:cNvSpPr txBox="1"/>
            <p:nvPr/>
          </p:nvSpPr>
          <p:spPr>
            <a:xfrm>
              <a:off x="941325" y="38678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1×m棋盘只有一种取格顺序，可以手算交替加A、减B。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检查行列下标、轮次奇偶、负分差与递归后的还原。</a:t>
              </a:r>
            </a:p>
          </p:txBody>
        </p:sp>
      </p:grpSp>
      <p:sp>
        <p:nvSpPr>
          <p:cNvPr id="12" name="textbox-contour-saving"/>
          <p:cNvSpPr/>
          <p:nvPr/>
        </p:nvSpPr>
        <p:spPr>
          <a:xfrm>
            <a:off x="838200" y="5133975"/>
            <a:ext cx="10515600" cy="831247"/>
          </a:xfrm>
          <a:prstGeom prst="roundRect">
            <a:avLst>
              <a:gd name="adj" fmla="val 16042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85431" rIns="178369" bIns="-39056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状态变少，来自合法布局一定是阶梯形。</a:t>
            </a:r>
            <a:br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哈希表只是保存已计算轮廓的工具。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先数两步走法，再定义乘法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15237"/>
            <a:ext cx="10298175" cy="849327"/>
            <a:chOff x="941325" y="2315237"/>
            <a:chExt cx="10298175" cy="849327"/>
          </a:xfrm>
        </p:grpSpPr>
        <p:sp>
          <p:nvSpPr>
            <p:cNvPr id="7" name="body-matrix-product-rule"/>
            <p:cNvSpPr txBox="1"/>
            <p:nvPr/>
          </p:nvSpPr>
          <p:spPr>
            <a:xfrm>
              <a:off x="941325" y="23152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例如A到B有2种走法，B到C有3种走法。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两段独立组合，经B从A到C就有2×3=6种走法。</a:t>
              </a:r>
            </a:p>
          </p:txBody>
        </p:sp>
      </p:grpSp>
      <mc:AlternateContent>
        <mc:Choice Requires="a14">
          <p:sp>
            <p:nvSpPr>
              <p:cNvPr id="9" name="matrix-product-formula"/>
              <p:cNvSpPr txBox="1">
                <a:spLocks noGrp="1"/>
              </p:cNvSpPr>
              <p:nvPr/>
            </p:nvSpPr>
            <p:spPr>
              <a:xfrm>
                <a:off x="952500" y="3286125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XY</m:t>
                              </m:r>
                            </m:e>
                          </m:d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ik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kj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505987"/>
            <a:ext cx="10298175" cy="1639902"/>
            <a:chOff x="941325" y="4505987"/>
            <a:chExt cx="10298175" cy="1639902"/>
          </a:xfrm>
        </p:grpSpPr>
        <p:sp>
          <p:nvSpPr>
            <p:cNvPr id="10" name="body-matrix-meaning"/>
            <p:cNvSpPr txBox="1"/>
            <p:nvPr/>
          </p:nvSpPr>
          <p:spPr>
            <a:xfrm>
              <a:off x="941325" y="4505987"/>
              <a:ext cx="10298175" cy="1639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X记录第一段走法数，Y记录第二段；按中间状态k分类相加。</a:t>
              </a:r>
            </a:p>
            <a:p>
              <a:pPr algn="l">
                <a:lnSpc>
                  <a:spcPts val="2925"/>
                </a:lnSpc>
                <a:spcBef>
                  <a:spcPts val="37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单位矩阵I表示0步：只能原地不动，对角线为1，其余为0。</a:t>
              </a:r>
            </a:p>
            <a:p>
              <a:pPr algn="l">
                <a:lnSpc>
                  <a:spcPts val="2925"/>
                </a:lnSpc>
                <a:spcBef>
                  <a:spcPts val="37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结合律来自路径拼接时分组无关；矩阵一般不满足交换律。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下一例用相同的转移矩阵重复描述每走一步。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0807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例7｜环形花园的窗口限制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15237"/>
            <a:ext cx="10298175" cy="1268427"/>
            <a:chOff x="941325" y="2315237"/>
            <a:chExt cx="10298175" cy="1268427"/>
          </a:xfrm>
        </p:grpSpPr>
        <p:sp>
          <p:nvSpPr>
            <p:cNvPr id="7" name="body-garden-task"/>
            <p:cNvSpPr txBox="1"/>
            <p:nvPr/>
          </p:nvSpPr>
          <p:spPr>
            <a:xfrm>
              <a:off x="941325" y="23152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n个有标号位置围成环，每格选择两种花之一。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任意连续m格中，指定种类的花最多k朵。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输入n、m、k，输出方案数对1000000007取模。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19200" y="3800475"/>
            <a:ext cx="3067050" cy="1869164"/>
            <a:chOff x="1219200" y="3800475"/>
            <a:chExt cx="3067050" cy="1869164"/>
          </a:xfrm>
        </p:grpSpPr>
        <p:sp>
          <p:nvSpPr>
            <p:cNvPr id="9" name="Ellipse 9"/>
            <p:cNvSpPr/>
            <p:nvPr/>
          </p:nvSpPr>
          <p:spPr>
            <a:xfrm>
              <a:off x="1428750" y="4010025"/>
              <a:ext cx="2647950" cy="13716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219200" y="44862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2543175" y="3800475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867150" y="4486275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543175" y="5172075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341375" y="45536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65350" y="38678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989325" y="45536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655825" y="52394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60875" y="4010687"/>
            <a:ext cx="6278625" cy="1763727"/>
            <a:chOff x="4960875" y="4010687"/>
            <a:chExt cx="6278625" cy="1763727"/>
          </a:xfrm>
        </p:grpSpPr>
        <p:sp>
          <p:nvSpPr>
            <p:cNvPr id="19" name="body-garden-local-window"/>
            <p:cNvSpPr txBox="1"/>
            <p:nvPr/>
          </p:nvSpPr>
          <p:spPr>
            <a:xfrm>
              <a:off x="4960875" y="4010687"/>
              <a:ext cx="6278625" cy="17637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用0/1编码最近m格，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就能判断下一朵花是否可以接入。</a:t>
              </a:r>
            </a:p>
            <a:p>
              <a:pPr algn="l">
                <a:lnSpc>
                  <a:spcPts val="3300"/>
                </a:lnSpc>
                <a:spcBef>
                  <a:spcPts val="300"/>
                </a:spcBef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教材m≤5，窗口状态很少。</a:t>
              </a:r>
            </a:p>
            <a:p>
              <a:pPr algn="l">
                <a:lnSpc>
                  <a:spcPts val="3300"/>
                </a:lnSpc>
                <a:spcBef>
                  <a:spcPts val="300"/>
                </a:spcBef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位置有标号，旋转后通常是不同方案。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窗口右移，接入一个新位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43812"/>
            <a:ext cx="10298175" cy="849327"/>
            <a:chOff x="941325" y="2343812"/>
            <a:chExt cx="10298175" cy="849327"/>
          </a:xfrm>
        </p:grpSpPr>
        <p:sp>
          <p:nvSpPr>
            <p:cNvPr id="7" name="body-garden-window-rule"/>
            <p:cNvSpPr txBox="1"/>
            <p:nvPr/>
          </p:nvSpPr>
          <p:spPr>
            <a:xfrm>
              <a:off x="941325" y="23438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只保留popcount(s)≤k的窗口。最低位对应最旧的格子。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右移丢掉最旧格，再把新bit放到最高位。</a:t>
              </a:r>
            </a:p>
          </p:txBody>
        </p:sp>
      </p:grpSp>
      <p:sp>
        <p:nvSpPr>
          <p:cNvPr id="11" name="textbox-window-expression"/>
          <p:cNvSpPr/>
          <p:nvPr/>
        </p:nvSpPr>
        <p:spPr>
          <a:xfrm>
            <a:off x="838200" y="3381375"/>
            <a:ext cx="10515600" cy="666750"/>
          </a:xfrm>
          <a:prstGeom prst="roundRect">
            <a:avLst>
              <a:gd name="adj" fmla="val 20000"/>
            </a:avLst>
          </a:prstGeom>
          <a:solidFill>
            <a:schemeClr val="lt2"/>
          </a:solidFill>
          <a:ln>
            <a:noFill/>
          </a:ln>
        </p:spPr>
        <p:txBody>
          <a:bodyPr wrap="square" lIns="178368" tIns="161630" rIns="17836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t = (s &gt;&gt; 1) | (bit &lt;&lt; (m−1))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1325" y="4505987"/>
            <a:ext cx="10298175" cy="1268427"/>
            <a:chOff x="941325" y="4505987"/>
            <a:chExt cx="10298175" cy="1268427"/>
          </a:xfrm>
        </p:grpSpPr>
        <p:sp>
          <p:nvSpPr>
            <p:cNvPr id="12" name="body-garden-window-example"/>
            <p:cNvSpPr txBox="1"/>
            <p:nvPr/>
          </p:nvSpPr>
          <p:spPr>
            <a:xfrm>
              <a:off x="941325" y="450598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例如m=3、k=2，s=101，接入bit=0：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101右移得010，新位0放到最高位后仍为010。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若新t也满足popcount(t)≤k，矩阵T[s][t]加1。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例如三格环必须检查首尾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15237"/>
            <a:ext cx="10298175" cy="849327"/>
            <a:chOff x="941325" y="2315237"/>
            <a:chExt cx="10298175" cy="849327"/>
          </a:xfrm>
        </p:grpSpPr>
        <p:sp>
          <p:nvSpPr>
            <p:cNvPr id="7" name="body-garden-three-valid"/>
            <p:cNvSpPr txBox="1"/>
            <p:nvPr/>
          </p:nvSpPr>
          <p:spPr>
            <a:xfrm>
              <a:off x="941325" y="23152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n=3、m=2、k=1：任意相邻两格最多一个1。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合法串是000、001、010、100，共4种。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71600" y="3457575"/>
            <a:ext cx="3352800" cy="1926314"/>
            <a:chOff x="1371600" y="3457575"/>
            <a:chExt cx="3352800" cy="1926314"/>
          </a:xfrm>
        </p:grpSpPr>
        <p:sp>
          <p:nvSpPr>
            <p:cNvPr id="9" name="Freeform 9"/>
            <p:cNvSpPr/>
            <p:nvPr/>
          </p:nvSpPr>
          <p:spPr>
            <a:xfrm>
              <a:off x="1619250" y="3705225"/>
              <a:ext cx="2857500" cy="1390650"/>
            </a:xfrm>
            <a:custGeom>
              <a:avLst/>
              <a:gdLst/>
              <a:ahLst/>
              <a:cxnLst/>
              <a:rect l="l" t="t" r="r" b="b"/>
              <a:pathLst>
                <a:path w="2857500" h="1390650">
                  <a:moveTo>
                    <a:pt x="0" y="1390650"/>
                  </a:moveTo>
                  <a:lnTo>
                    <a:pt x="1428750" y="0"/>
                  </a:lnTo>
                  <a:lnTo>
                    <a:pt x="2857500" y="139065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619250" y="5095875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47625">
              <a:solidFill>
                <a:srgbClr val="B54444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371600" y="4848225"/>
              <a:ext cx="495300" cy="49530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2800350" y="3457575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4229100" y="4848225"/>
              <a:ext cx="495300" cy="49530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31875" y="49536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960625" y="35630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89375" y="49536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456175" y="3534437"/>
            <a:ext cx="5783325" cy="1942438"/>
            <a:chOff x="5456175" y="3534437"/>
            <a:chExt cx="5783325" cy="1942438"/>
          </a:xfrm>
        </p:grpSpPr>
        <p:sp>
          <p:nvSpPr>
            <p:cNvPr id="18" name="body-garden-wrap-reason"/>
            <p:cNvSpPr txBox="1"/>
            <p:nvPr/>
          </p:nvSpPr>
          <p:spPr>
            <a:xfrm>
              <a:off x="5456175" y="3534437"/>
              <a:ext cx="5783325" cy="19424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101的线性相邻对为10、01，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都符合条件。</a:t>
              </a:r>
            </a:p>
            <a:p>
              <a:pPr algn="l">
                <a:lnSpc>
                  <a:spcPts val="3300"/>
                </a:lnSpc>
                <a:spcBef>
                  <a:spcPts val="675"/>
                </a:spcBef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但环中首尾的11不合法。</a:t>
              </a:r>
            </a:p>
            <a:p>
              <a:pPr algn="l">
                <a:lnSpc>
                  <a:spcPts val="3300"/>
                </a:lnSpc>
                <a:spcBef>
                  <a:spcPts val="8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走n步回到原窗口，才能覆盖首尾。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答案为什么是矩阵幂的迹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53337"/>
            <a:ext cx="10298175" cy="849327"/>
            <a:chOff x="941325" y="2353337"/>
            <a:chExt cx="10298175" cy="849327"/>
          </a:xfrm>
        </p:grpSpPr>
        <p:sp>
          <p:nvSpPr>
            <p:cNvPr id="7" name="body-garden-diagonal"/>
            <p:cNvSpPr txBox="1"/>
            <p:nvPr/>
          </p:nvSpPr>
          <p:spPr>
            <a:xfrm>
              <a:off x="941325" y="23533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矩阵幂的(s,s)项，计从窗口s出发、走n步回到s的走法。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把全部对角线项相加，叫作矩阵的迹。</a:t>
              </a:r>
            </a:p>
          </p:txBody>
        </p:sp>
      </p:grpSp>
      <mc:AlternateContent>
        <mc:Choice Requires="a14">
          <p:sp>
            <p:nvSpPr>
              <p:cNvPr id="9" name="garden-trace-formula"/>
              <p:cNvSpPr txBox="1">
                <a:spLocks noGrp="1"/>
              </p:cNvSpPr>
              <p:nvPr/>
            </p:nvSpPr>
            <p:spPr>
              <a:xfrm>
                <a:off x="952500" y="3381375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tr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p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n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sub>
                        <m:sup/>
                        <m:e>
                          <m:sSub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p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p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n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ss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629812"/>
            <a:ext cx="10298175" cy="1306527"/>
            <a:chOff x="941325" y="4629812"/>
            <a:chExt cx="10298175" cy="1306527"/>
          </a:xfrm>
        </p:grpSpPr>
        <p:sp>
          <p:nvSpPr>
            <p:cNvPr id="10" name="body-garden-bijection"/>
            <p:cNvSpPr txBox="1"/>
            <p:nvPr/>
          </p:nvSpPr>
          <p:spPr>
            <a:xfrm>
              <a:off x="941325" y="4629812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一个有标号环串，唯一确定位置1处的窗口和后续转移。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反过来，n步闭合窗口游走也确定一个合法环串。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两者一一对应，不需要除以旋转数n。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快速幂只需要结合律</a:t>
            </a:r>
          </a:p>
        </p:txBody>
      </p:sp>
      <mc:AlternateContent>
        <mc:Choice Requires="a14">
          <p:sp>
            <p:nvSpPr>
              <p:cNvPr id="7" name="matrix-power-example"/>
              <p:cNvSpPr txBox="1">
                <a:spLocks noGrp="1"/>
              </p:cNvSpPr>
              <p:nvPr/>
            </p:nvSpPr>
            <p:spPr>
              <a:xfrm>
                <a:off x="952500" y="2247900"/>
                <a:ext cx="10287000" cy="80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13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8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T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 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 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25" y="3439187"/>
            <a:ext cx="10298175" cy="1306527"/>
            <a:chOff x="941325" y="3439187"/>
            <a:chExt cx="10298175" cy="1306527"/>
          </a:xfrm>
        </p:grpSpPr>
        <p:sp>
          <p:nvSpPr>
            <p:cNvPr id="8" name="body-matrix-power-steps"/>
            <p:cNvSpPr txBox="1"/>
            <p:nvPr/>
          </p:nvSpPr>
          <p:spPr>
            <a:xfrm>
              <a:off x="941325" y="3439187"/>
              <a:ext cx="102981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answer初始为I，base初始为T。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读取指数最低位：为1就answer乘base；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随后base平方，指数右移一位。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5172737"/>
            <a:ext cx="10298175" cy="849327"/>
            <a:chOff x="941325" y="5172737"/>
            <a:chExt cx="10298175" cy="849327"/>
          </a:xfrm>
        </p:grpSpPr>
        <p:sp>
          <p:nvSpPr>
            <p:cNvPr id="10" name="body-matrix-power-caveat"/>
            <p:cNvSpPr txBox="1"/>
            <p:nvPr/>
          </p:nvSpPr>
          <p:spPr>
            <a:xfrm>
              <a:off x="941325" y="517273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每轮处理一个二进制位，乘法次数为O(log n)。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矩阵一般不交换，但这里组合同一个矩阵的幂，结合律足够。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建立转移、求幂、求对角线和</a:t>
            </a:r>
          </a:p>
        </p:txBody>
      </p:sp>
      <p:sp>
        <p:nvSpPr>
          <p:cNvPr id="9" name="textbox-garden-code"/>
          <p:cNvSpPr/>
          <p:nvPr/>
        </p:nvSpPr>
        <p:spPr>
          <a:xfrm>
            <a:off x="838200" y="2209800"/>
            <a:ext cx="10515600" cy="2524125"/>
          </a:xfrm>
          <a:prstGeom prst="roundRect">
            <a:avLst>
              <a:gd name="adj" fmla="val 5283"/>
            </a:avLst>
          </a:prstGeom>
          <a:solidFill>
            <a:schemeClr val="lt2"/>
          </a:solidFill>
          <a:ln>
            <a:noFill/>
          </a:ln>
        </p:spPr>
        <p:txBody>
          <a:bodyPr wrap="square" lIns="141792" tIns="108290" rIns="141792" bIns="-39057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// 已过滤旧state，只给合法新窗口连边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next=(state&gt;&gt;1)|(bit&lt;&lt;(m-1));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if(__builtin_popcount((unsigned)next)&lt;=k)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++transition[state][next];</a:t>
            </a:r>
          </a:p>
          <a:p>
            <a:pPr algn="l">
              <a:lnSpc>
                <a:spcPts val="2625"/>
              </a:lnSpc>
              <a:spcBef>
                <a:spcPts val="225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// answer由单位矩阵开始，快速幂后为T的n次幂</a:t>
            </a:r>
          </a:p>
          <a:p>
            <a:pPr algn="l">
              <a:lnSpc>
                <a:spcPts val="2625"/>
              </a:lnSpc>
              <a:spcBef>
                <a:spcPts val="225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s=0;s&lt;h;++s)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count=(count+answer[s][s])%MOD;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25" y="4990577"/>
            <a:ext cx="6462519" cy="940633"/>
            <a:chOff x="941325" y="4990577"/>
            <a:chExt cx="6462519" cy="940633"/>
          </a:xfrm>
        </p:grpSpPr>
        <mc:AlternateContent>
          <mc:Choice Requires="a14">
            <p:sp>
              <p:nvSpPr>
                <p:cNvPr id="10" name="TextBox 10"/>
                <p:cNvSpPr txBox="1"/>
                <p:nvPr/>
              </p:nvSpPr>
              <p:spPr>
                <a:xfrm>
                  <a:off x="941325" y="4990577"/>
                  <a:ext cx="6462519" cy="9406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矩阵维数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：时间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3m</m:t>
                              </m:r>
                            </m:sup>
                          </m:sSup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e>
                          </m:func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，空间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2m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  <a:br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适用于m很小、n很大。完整矩阵乘法见J1707.cpp。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最小窗口也要能解释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43812"/>
            <a:ext cx="10298175" cy="430227"/>
            <a:chOff x="941325" y="2343812"/>
            <a:chExt cx="10298175" cy="430227"/>
          </a:xfrm>
        </p:grpSpPr>
        <p:sp>
          <p:nvSpPr>
            <p:cNvPr id="7" name="body-garden-extended-test"/>
            <p:cNvSpPr txBox="1"/>
            <p:nvPr/>
          </p:nvSpPr>
          <p:spPr>
            <a:xfrm>
              <a:off x="941325" y="23438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把模型扩展到m=1，用极小情形检验转移。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201062"/>
            <a:ext cx="10298175" cy="830277"/>
            <a:chOff x="941325" y="3201062"/>
            <a:chExt cx="10298175" cy="830277"/>
          </a:xfrm>
        </p:grpSpPr>
        <p:sp>
          <p:nvSpPr>
            <p:cNvPr id="9" name="body-garden-no-one"/>
            <p:cNvSpPr txBox="1"/>
            <p:nvPr/>
          </p:nvSpPr>
          <p:spPr>
            <a:xfrm>
              <a:off x="941325" y="3201062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k=0：每格都不能为1，只剩全0串。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任意正长度n，答案均为1。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290170"/>
            <a:ext cx="3752339" cy="976113"/>
            <a:chOff x="941325" y="4290170"/>
            <a:chExt cx="3752339" cy="976113"/>
          </a:xfrm>
        </p:grpSpPr>
        <mc:AlternateContent>
          <mc:Choice Requires="a14">
            <p:sp>
              <p:nvSpPr>
                <p:cNvPr id="11" name="body-garden-all-free"/>
                <p:cNvSpPr txBox="1"/>
                <p:nvPr/>
              </p:nvSpPr>
              <p:spPr>
                <a:xfrm>
                  <a:off x="941325" y="4290170"/>
                  <a:ext cx="10298175" cy="9761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k=1：每格独立选择0或1。</a:t>
                  </a:r>
                  <a:br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答案为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func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000000007</m:t>
                      </m:r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4" name="Group 14"/>
          <p:cNvGrpSpPr/>
          <p:nvPr/>
        </p:nvGrpSpPr>
        <p:grpSpPr>
          <a:xfrm>
            <a:off x="941325" y="5544212"/>
            <a:ext cx="10298175" cy="430227"/>
            <a:chOff x="941325" y="5544212"/>
            <a:chExt cx="10298175" cy="430227"/>
          </a:xfrm>
        </p:grpSpPr>
        <p:sp>
          <p:nvSpPr>
            <p:cNvPr id="13" name="body-garden-power-zero"/>
            <p:cNvSpPr txBox="1"/>
            <p:nvPr/>
          </p:nvSpPr>
          <p:spPr>
            <a:xfrm>
              <a:off x="941325" y="554421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零次幂I是快速幂的初值；实际题目n&gt;0。每次乘加都取模。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两种违例同时发生，减了几次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47775" y="2457450"/>
            <a:ext cx="4210050" cy="1981200"/>
            <a:chOff x="1247775" y="2457450"/>
            <a:chExt cx="4210050" cy="1981200"/>
          </a:xfrm>
        </p:grpSpPr>
        <p:sp>
          <p:nvSpPr>
            <p:cNvPr id="7" name="Ellipse 7"/>
            <p:cNvSpPr/>
            <p:nvPr/>
          </p:nvSpPr>
          <p:spPr>
            <a:xfrm>
              <a:off x="1247775" y="2457450"/>
              <a:ext cx="3028950" cy="19812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2428875" y="2457450"/>
              <a:ext cx="3028950" cy="1981200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750950" y="3315362"/>
              <a:ext cx="19446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646550" y="3315362"/>
              <a:ext cx="19446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98725" y="3315362"/>
              <a:ext cx="53868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A∩B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189600" y="2505737"/>
            <a:ext cx="5049900" cy="1809088"/>
            <a:chOff x="6189600" y="2505737"/>
            <a:chExt cx="5049900" cy="1809088"/>
          </a:xfrm>
        </p:grpSpPr>
        <p:sp>
          <p:nvSpPr>
            <p:cNvPr id="13" name="body-double-subtraction"/>
            <p:cNvSpPr txBox="1"/>
            <p:nvPr/>
          </p:nvSpPr>
          <p:spPr>
            <a:xfrm>
              <a:off x="6189600" y="2505737"/>
              <a:ext cx="5049900" cy="1809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从总方案减去A，再减去B。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交集A∩B里的方案被减了两次。</a:t>
              </a:r>
            </a:p>
            <a:p>
              <a:pPr algn="l">
                <a:lnSpc>
                  <a:spcPts val="3600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应再加回一次，净减一次。</a:t>
              </a:r>
            </a:p>
          </p:txBody>
        </p:sp>
      </p:grpSp>
      <mc:AlternateContent>
        <mc:Choice Requires="a14">
          <p:sp>
            <p:nvSpPr>
              <p:cNvPr id="15" name="union-cardinality"/>
              <p:cNvSpPr txBox="1">
                <a:spLocks noGrp="1"/>
              </p:cNvSpPr>
              <p:nvPr/>
            </p:nvSpPr>
            <p:spPr>
              <a:xfrm>
                <a:off x="952500" y="4562475"/>
                <a:ext cx="102870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∪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∩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7" name="Group 17"/>
          <p:cNvGrpSpPr/>
          <p:nvPr/>
        </p:nvGrpSpPr>
        <p:grpSpPr>
          <a:xfrm>
            <a:off x="941325" y="5563262"/>
            <a:ext cx="10298175" cy="430227"/>
            <a:chOff x="941325" y="5563262"/>
            <a:chExt cx="10298175" cy="430227"/>
          </a:xfrm>
        </p:grpSpPr>
        <p:sp>
          <p:nvSpPr>
            <p:cNvPr id="16" name="body-many-bad-events"/>
            <p:cNvSpPr txBox="1"/>
            <p:nvPr/>
          </p:nvSpPr>
          <p:spPr>
            <a:xfrm>
              <a:off x="941325" y="55632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扣掉更多违例：选奇数个事件减，选偶数个事件加。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6963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例8｜四种硬币，上限多次改变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43812"/>
            <a:ext cx="10298175" cy="1268427"/>
            <a:chOff x="941325" y="2343812"/>
            <a:chExt cx="10298175" cy="1268427"/>
          </a:xfrm>
        </p:grpSpPr>
        <p:sp>
          <p:nvSpPr>
            <p:cNvPr id="7" name="body-coins-task"/>
            <p:cNvSpPr txBox="1"/>
            <p:nvPr/>
          </p:nvSpPr>
          <p:spPr>
            <a:xfrm>
              <a:off x="941325" y="23438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四种硬币面额固定。每次购物给出四种数量上限和目标金额，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求有多少组硬币数量可以恰好付款。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最多1000次询问，金额最多100000；逐问做背包代价较高。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4029737"/>
            <a:ext cx="7722613" cy="830277"/>
            <a:chOff x="941325" y="4029737"/>
            <a:chExt cx="7722613" cy="830277"/>
          </a:xfrm>
        </p:grpSpPr>
        <p:sp>
          <p:nvSpPr>
            <p:cNvPr id="9" name="TextBox 9"/>
            <p:cNvSpPr txBox="1"/>
            <p:nvPr/>
          </p:nvSpPr>
          <p:spPr>
            <a:xfrm>
              <a:off x="941325" y="4029737"/>
              <a:ext cx="772261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不变的部分：四种面额，无限供应时凑每个金额的方案数。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1325" y="4429787"/>
              <a:ext cx="328015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这部分只需预处理一次。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5267987"/>
            <a:ext cx="6271410" cy="830277"/>
            <a:chOff x="941325" y="5267987"/>
            <a:chExt cx="6271410" cy="830277"/>
          </a:xfrm>
        </p:grpSpPr>
        <p:sp>
          <p:nvSpPr>
            <p:cNvPr id="12" name="TextBox 12"/>
            <p:cNvSpPr txBox="1"/>
            <p:nvPr/>
          </p:nvSpPr>
          <p:spPr>
            <a:xfrm>
              <a:off x="941325" y="5267987"/>
              <a:ext cx="387248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变化的部分：四个数量上限。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325" y="5668037"/>
              <a:ext cx="627141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每问只枚举四个超限事件的16个子集，作容斥。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先做无上限完全背包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30277"/>
            <a:chOff x="941325" y="2324762"/>
            <a:chExt cx="10298175" cy="830277"/>
          </a:xfrm>
        </p:grpSpPr>
        <p:sp>
          <p:nvSpPr>
            <p:cNvPr id="7" name="body-ways-definition"/>
            <p:cNvSpPr txBox="1"/>
            <p:nvPr/>
          </p:nvSpPr>
          <p:spPr>
            <a:xfrm>
              <a:off x="941325" y="2324762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ways[s]：不限制数量时，凑出金额s的方案数。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ways[0]=1，对应一枚硬币也不使用。</a:t>
              </a:r>
            </a:p>
          </p:txBody>
        </p:sp>
      </p:grpSp>
      <p:sp>
        <p:nvSpPr>
          <p:cNvPr id="11" name="textbox-unlimited-code"/>
          <p:cNvSpPr/>
          <p:nvPr/>
        </p:nvSpPr>
        <p:spPr>
          <a:xfrm>
            <a:off x="838200" y="3333750"/>
            <a:ext cx="10515600" cy="1371600"/>
          </a:xfrm>
          <a:prstGeom prst="roundRect">
            <a:avLst>
              <a:gd name="adj" fmla="val 9722"/>
            </a:avLst>
          </a:prstGeom>
          <a:solidFill>
            <a:schemeClr val="lt2"/>
          </a:solidFill>
          <a:ln>
            <a:noFill/>
          </a:ln>
        </p:spPr>
        <p:txBody>
          <a:bodyPr wrap="square" lIns="141793" tIns="127341" rIns="141793" bIns="-39056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c:coin)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for(int sum=c;sum&lt;=maximum;++sum)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ways[sum]+=ways[sum-c];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1325" y="5125112"/>
            <a:ext cx="10298175" cy="849327"/>
            <a:chOff x="941325" y="5125112"/>
            <a:chExt cx="10298175" cy="849327"/>
          </a:xfrm>
        </p:grpSpPr>
        <p:sp>
          <p:nvSpPr>
            <p:cNvPr id="12" name="body-unlimited-loop-order"/>
            <p:cNvSpPr txBox="1"/>
            <p:nvPr/>
          </p:nvSpPr>
          <p:spPr>
            <a:xfrm>
              <a:off x="941325" y="51251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币种放外层：按每种的枚数计数，不重复计算拿取顺序。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金额从小到大：允许继续使用当前币种；倒序会变成0/1背包。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超限方案平移到更小金额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49327"/>
            <a:chOff x="941325" y="2324762"/>
            <a:chExt cx="10298175" cy="849327"/>
          </a:xfrm>
        </p:grpSpPr>
        <p:sp>
          <p:nvSpPr>
            <p:cNvPr id="7" name="body-coins-over-limit"/>
            <p:cNvSpPr txBox="1"/>
            <p:nvPr/>
          </p:nvSpPr>
          <p:spPr>
            <a:xfrm>
              <a:off x="941325" y="23247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第i种硬币上限为dᵢ。超限意味着至少用了dᵢ+1枚。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从每个超限方案中，固定取走这dᵢ+1枚。</a:t>
              </a:r>
            </a:p>
          </p:txBody>
        </p:sp>
      </p:grpSp>
      <mc:AlternateContent>
        <mc:Choice Requires="a14">
          <p:sp>
            <p:nvSpPr>
              <p:cNvPr id="9" name="coins-shift-formula"/>
              <p:cNvSpPr txBox="1">
                <a:spLocks noGrp="1"/>
              </p:cNvSpPr>
              <p:nvPr/>
            </p:nvSpPr>
            <p:spPr>
              <a:xfrm>
                <a:off x="952500" y="3333750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第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i</m:t>
                      </m:r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种超限的方案数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ways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601237"/>
            <a:ext cx="10298175" cy="1268427"/>
            <a:chOff x="941325" y="4601237"/>
            <a:chExt cx="10298175" cy="1268427"/>
          </a:xfrm>
        </p:grpSpPr>
        <p:sp>
          <p:nvSpPr>
            <p:cNvPr id="10" name="body-coins-shift-bijection"/>
            <p:cNvSpPr txBox="1"/>
            <p:nvPr/>
          </p:nvSpPr>
          <p:spPr>
            <a:xfrm>
              <a:off x="941325" y="4601237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剩下的硬币可不限量，恰好凑出更小的金额。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反向添回固定额度，就得到唯一的超限方案。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不要再枚举“超了几枚”求和，否则同一方案会重复计数。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同时超限，就同时扣额度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49327"/>
            <a:chOff x="941325" y="2324762"/>
            <a:chExt cx="10298175" cy="849327"/>
          </a:xfrm>
        </p:grpSpPr>
        <p:sp>
          <p:nvSpPr>
            <p:cNvPr id="7" name="body-coins-event-subset"/>
            <p:cNvSpPr txBox="1"/>
            <p:nvPr/>
          </p:nvSpPr>
          <p:spPr>
            <a:xfrm>
              <a:off x="941325" y="23247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集合S表示指定哪些币种同时超限。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每个被选中的币种，均先取走“上限+1”枚。</a:t>
              </a:r>
            </a:p>
          </p:txBody>
        </p:sp>
      </p:grpSp>
      <mc:AlternateContent>
        <mc:Choice Requires="a14">
          <p:sp>
            <p:nvSpPr>
              <p:cNvPr id="9" name="coins-ie-formula"/>
              <p:cNvSpPr txBox="1">
                <a:spLocks noGrp="1"/>
              </p:cNvSpPr>
              <p:nvPr/>
            </p:nvSpPr>
            <p:spPr>
              <a:xfrm>
                <a:off x="952500" y="3333750"/>
                <a:ext cx="10287000" cy="1114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⊆</m:t>
                          </m:r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4</m:t>
                              </m:r>
                            </m:e>
                          </m:d>
                        </m:sub>
                        <m:sup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</m:sup>
                          </m:s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 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ways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​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limLoc m:val="undOvr"/>
                                  <m:grow m:val="off"/>
                                  <m:subHide m:val="off"/>
                                  <m:supHide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∈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sub>
                                <m:sup/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d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858412"/>
            <a:ext cx="10298175" cy="1239852"/>
            <a:chOff x="941325" y="4858412"/>
            <a:chExt cx="10298175" cy="1239852"/>
          </a:xfrm>
        </p:grpSpPr>
        <p:sp>
          <p:nvSpPr>
            <p:cNvPr id="10" name="body-coins-ie-conventions"/>
            <p:cNvSpPr txBox="1"/>
            <p:nvPr/>
          </p:nvSpPr>
          <p:spPr>
            <a:xfrm>
              <a:off x="941325" y="4858412"/>
              <a:ext cx="10298175" cy="1239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空集合不扣额度，对应最初的无限方案数。</a:t>
              </a:r>
            </a:p>
            <a:p>
              <a:pPr algn="l">
                <a:lnSpc>
                  <a:spcPts val="3075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|S|为奇数减、偶数加；剩余金额为负则贡献0。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只有4种币，所以每问一共16个集合。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757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先用64位算金额，再访问数组</a:t>
            </a:r>
          </a:p>
        </p:txBody>
      </p:sp>
      <p:sp>
        <p:nvSpPr>
          <p:cNvPr id="9" name="textbox-coins-code"/>
          <p:cNvSpPr/>
          <p:nvPr/>
        </p:nvSpPr>
        <p:spPr>
          <a:xfrm>
            <a:off x="838200" y="2209800"/>
            <a:ext cx="10515600" cy="2741962"/>
          </a:xfrm>
          <a:prstGeom prst="roundRect">
            <a:avLst>
              <a:gd name="adj" fmla="val 4863"/>
            </a:avLst>
          </a:prstGeom>
          <a:solidFill>
            <a:schemeClr val="lt2"/>
          </a:solidFill>
          <a:ln>
            <a:noFill/>
          </a:ln>
        </p:spPr>
        <p:txBody>
          <a:bodyPr wrap="square" lIns="141795" tIns="108293" rIns="141795" bIns="-39054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mask=0;mask&lt;16;++mask){</a:t>
            </a:r>
          </a:p>
          <a:p>
            <a:pPr algn="l">
              <a:lnSpc>
                <a:spcPts val="2325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long long remaining=item.target;</a:t>
            </a:r>
          </a:p>
          <a:p>
            <a:pPr algn="l">
              <a:lnSpc>
                <a:spcPts val="2325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for(int i=0;i&lt;4;++i)if(mask&gt;&gt;i&amp;1)</a:t>
            </a:r>
          </a:p>
          <a:p>
            <a:pPr algn="l">
              <a:lnSpc>
                <a:spcPts val="2325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remaining-=coin[i]*(item.limit[i]+1);</a:t>
            </a:r>
          </a:p>
          <a:p>
            <a:pPr algn="l">
              <a:lnSpc>
                <a:spcPts val="2325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if(remaining&gt;=0)</a:t>
            </a:r>
          </a:p>
          <a:p>
            <a:pPr algn="l">
              <a:lnSpc>
                <a:spcPts val="2325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answer+=(__builtin_popcount((unsigned)mask)&amp;1?-1:1)</a:t>
            </a:r>
          </a:p>
          <a:p>
            <a:pPr algn="l">
              <a:lnSpc>
                <a:spcPts val="2325"/>
              </a:lnSpc>
              <a:spcBef>
                <a:spcPts val="300"/>
              </a:spcBef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*ways[remaining];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25" y="5239412"/>
            <a:ext cx="10298175" cy="849327"/>
            <a:chOff x="941325" y="5239412"/>
            <a:chExt cx="10298175" cy="849327"/>
          </a:xfrm>
        </p:grpSpPr>
        <p:sp>
          <p:nvSpPr>
            <p:cNvPr id="10" name="body-coins-integer-safety"/>
            <p:cNvSpPr txBox="1"/>
            <p:nvPr/>
          </p:nvSpPr>
          <p:spPr>
            <a:xfrm>
              <a:off x="941325" y="523941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limit为long long，使乘法也用64位；负金额贡献0。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预处理O(4Smax)，每问O(16)。完整程序：J1708.cpp。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例如1元与2元，最后只有1种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298175" cy="849327"/>
            <a:chOff x="941325" y="2324762"/>
            <a:chExt cx="10298175" cy="849327"/>
          </a:xfrm>
        </p:grpSpPr>
        <p:sp>
          <p:nvSpPr>
            <p:cNvPr id="7" name="body-coins-small-example"/>
            <p:cNvSpPr txBox="1"/>
            <p:nvPr/>
          </p:nvSpPr>
          <p:spPr>
            <a:xfrm>
              <a:off x="941325" y="2324762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把案例缩小为两种硬币：目标4元，数量上限分别1、2。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无限方案用(1元枚数,2元枚数)表示：(4,0)、(2,1)、(0,2)。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486812"/>
            <a:ext cx="10298175" cy="1268427"/>
            <a:chOff x="941325" y="3486812"/>
            <a:chExt cx="10298175" cy="1268427"/>
          </a:xfrm>
        </p:grpSpPr>
        <p:sp>
          <p:nvSpPr>
            <p:cNvPr id="9" name="body-coins-bad-examples"/>
            <p:cNvSpPr txBox="1"/>
            <p:nvPr/>
          </p:nvSpPr>
          <p:spPr>
            <a:xfrm>
              <a:off x="941325" y="3486812"/>
              <a:ext cx="102981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1元币超限：至少2枚，剩2元有(2,0)、(0,1)两种凑法。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对应原超限方案(4,0)、(2,1)，减2。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2元币超限至少3枚，需要6元，超过目标，没有方案。</a:t>
              </a:r>
            </a:p>
          </p:txBody>
        </p:sp>
      </p:grpSp>
      <p:sp>
        <p:nvSpPr>
          <p:cNvPr id="13" name="textbox-coins-check-answer"/>
          <p:cNvSpPr/>
          <p:nvPr/>
        </p:nvSpPr>
        <p:spPr>
          <a:xfrm>
            <a:off x="838200" y="5057775"/>
            <a:ext cx="10515600" cy="895350"/>
          </a:xfrm>
          <a:prstGeom prst="roundRect">
            <a:avLst>
              <a:gd name="adj" fmla="val 14894"/>
            </a:avLst>
          </a:prstGeom>
          <a:solidFill>
            <a:schemeClr val="lt2"/>
          </a:solidFill>
          <a:ln>
            <a:noFill/>
          </a:ln>
        </p:spPr>
        <p:txBody>
          <a:bodyPr wrap="square" lIns="178367" tIns="94954" rIns="178367" bIns="-39058" anchor="t" anchorCtr="0">
            <a:noAutofit/>
          </a:bodyPr>
          <a:lstStyle/>
          <a:p>
            <a:pPr algn="l">
              <a:lnSpc>
                <a:spcPts val="3075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3−2=1，只剩(0,2)。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目标0时，空付款有1种；全都不用也是一组合法数量。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先问未来，再决定状态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91437"/>
            <a:ext cx="10298175" cy="447013"/>
            <a:chOff x="941325" y="2391437"/>
            <a:chExt cx="10298175" cy="447013"/>
          </a:xfrm>
        </p:grpSpPr>
        <p:sp>
          <p:nvSpPr>
            <p:cNvPr id="7" name="body-state-locality-recap"/>
            <p:cNvSpPr txBox="1"/>
            <p:nvPr/>
          </p:nvSpPr>
          <p:spPr>
            <a:xfrm>
              <a:off x="941325" y="2391437"/>
              <a:ext cx="102981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行间影响有限 → 保存最近边界。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162962"/>
            <a:ext cx="10298175" cy="447013"/>
            <a:chOff x="941325" y="3162962"/>
            <a:chExt cx="10298175" cy="447013"/>
          </a:xfrm>
        </p:grpSpPr>
        <p:sp>
          <p:nvSpPr>
            <p:cNvPr id="9" name="body-state-path-recap"/>
            <p:cNvSpPr txBox="1"/>
            <p:nvPr/>
          </p:nvSpPr>
          <p:spPr>
            <a:xfrm>
              <a:off x="941325" y="3162962"/>
              <a:ext cx="102981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访问费用依赖当前位置 → 保存集合与终点。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934487"/>
            <a:ext cx="10298175" cy="447013"/>
            <a:chOff x="941325" y="3934487"/>
            <a:chExt cx="10298175" cy="447013"/>
          </a:xfrm>
        </p:grpSpPr>
        <p:sp>
          <p:nvSpPr>
            <p:cNvPr id="11" name="body-state-contour-recap"/>
            <p:cNvSpPr txBox="1"/>
            <p:nvPr/>
          </p:nvSpPr>
          <p:spPr>
            <a:xfrm>
              <a:off x="941325" y="3934487"/>
              <a:ext cx="102981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合法布局呈阶梯形 → 保存轮廓。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4706012"/>
            <a:ext cx="10298175" cy="447013"/>
            <a:chOff x="941325" y="4706012"/>
            <a:chExt cx="10298175" cy="447013"/>
          </a:xfrm>
        </p:grpSpPr>
        <p:sp>
          <p:nvSpPr>
            <p:cNvPr id="13" name="body-state-ie-recap"/>
            <p:cNvSpPr txBox="1"/>
            <p:nvPr/>
          </p:nvSpPr>
          <p:spPr>
            <a:xfrm>
              <a:off x="941325" y="4706012"/>
              <a:ext cx="102981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违例种类很少 → 枚举违例事件子集。</a:t>
              </a:r>
            </a:p>
          </p:txBody>
        </p:sp>
      </p:grpSp>
      <p:sp>
        <p:nvSpPr>
          <p:cNvPr id="17" name="textbox-state-audit"/>
          <p:cNvSpPr/>
          <p:nvPr/>
        </p:nvSpPr>
        <p:spPr>
          <a:xfrm>
            <a:off x="838200" y="5391150"/>
            <a:ext cx="10515600" cy="600075"/>
          </a:xfrm>
          <a:prstGeom prst="roundRect">
            <a:avLst>
              <a:gd name="adj" fmla="val 22222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14006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确定状态后，依次检查初始化、覆盖、去重、复杂度与边界。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0807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习题1｜邦邦的大合唱站队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24762"/>
            <a:ext cx="7302396" cy="849327"/>
            <a:chOff x="941325" y="2324762"/>
            <a:chExt cx="7302396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24762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43862"/>
              <a:ext cx="730239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同一乐队作为连续块；已放乐队集合S决定下一块起点。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505862"/>
            <a:ext cx="6867370" cy="830277"/>
            <a:chOff x="941325" y="3505862"/>
            <a:chExt cx="6867370" cy="83027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50586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905912"/>
              <a:ext cx="686737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f[S]为最少出列人数。接乐队j时，块长为cnt[j]。</a:t>
              </a:r>
            </a:p>
          </p:txBody>
        </p:sp>
      </p:grpSp>
      <mc:AlternateContent>
        <mc:Choice Requires="a14">
          <p:sp>
            <p:nvSpPr>
              <p:cNvPr id="13" name="exercise01-answer-formula"/>
              <p:cNvSpPr txBox="1">
                <a:spLocks noGrp="1"/>
              </p:cNvSpPr>
              <p:nvPr/>
            </p:nvSpPr>
            <p:spPr>
              <a:xfrm>
                <a:off x="952500" y="4448175"/>
                <a:ext cx="102870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∪</m:t>
                          </m:r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cnt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inside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25" y="5447777"/>
            <a:ext cx="8649663" cy="521581"/>
            <a:chOff x="941325" y="5447777"/>
            <a:chExt cx="8649663" cy="521581"/>
          </a:xfrm>
        </p:grpSpPr>
        <mc:AlternateContent>
          <mc:Choice Requires="a14">
            <p:sp>
              <p:nvSpPr>
                <p:cNvPr id="14" name="body-exercise01-answer-end"/>
                <p:cNvSpPr txBox="1"/>
                <p:nvPr/>
              </p:nvSpPr>
              <p:spPr>
                <a:xfrm>
                  <a:off x="941325" y="5447777"/>
                  <a:ext cx="10298175" cy="5215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inside用前缀计数求；f[0]=0，答案f[all]，时间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NM</m:t>
                          </m:r>
                        </m:e>
                      </m:d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习题2｜砝码称重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62862"/>
            <a:ext cx="6301026" cy="849327"/>
            <a:chOff x="941325" y="2362862"/>
            <a:chExt cx="6301026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62862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81962"/>
              <a:ext cx="630102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m≤4，先枚举删掉哪m个砝码，再处理剩余砝码。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753512"/>
            <a:ext cx="7188959" cy="2182827"/>
            <a:chOff x="941325" y="3753512"/>
            <a:chExt cx="7188959" cy="218282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75351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4191662"/>
              <a:ext cx="7188959" cy="17446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每种删除方案做0/1背包可达性，或用bitset：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初始bit0为1，每加入重量w，执行bits |= bits &lt;&lt; w。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统计可达正重量的数量，对所有删除方案取最大。</a:t>
              </a:r>
            </a:p>
            <a:p>
              <a:pPr algn="l">
                <a:lnSpc>
                  <a:spcPts val="3300"/>
                </a:lnSpc>
                <a:spcBef>
                  <a:spcPts val="450"/>
                </a:spcBef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bit0只作初始化，不能计入能称出的正重量数。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85415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习题3｜玉米田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24762"/>
            <a:ext cx="6893354" cy="849327"/>
            <a:chOff x="941325" y="2324762"/>
            <a:chExt cx="6893354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24762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43862"/>
              <a:ext cx="689335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每行用mask表示种植位置，过滤贫瘠格和行内相邻。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496337"/>
            <a:ext cx="6169149" cy="1268427"/>
            <a:chOff x="941325" y="3496337"/>
            <a:chExt cx="6169149" cy="126842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49633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915437"/>
              <a:ext cx="6169149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相邻行p、s兼容，当且仅当(p&amp;s)==0。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对每个本行状态，把所有兼容前行的方案数相加。</a:t>
              </a:r>
            </a:p>
          </p:txBody>
        </p:sp>
      </p:grpSp>
      <mc:AlternateContent>
        <mc:Choice Requires="a14">
          <p:sp>
            <p:nvSpPr>
              <p:cNvPr id="13" name="exercise03-formula"/>
              <p:cNvSpPr txBox="1">
                <a:spLocks noGrp="1"/>
              </p:cNvSpPr>
              <p:nvPr/>
            </p:nvSpPr>
            <p:spPr>
              <a:xfrm>
                <a:off x="952500" y="4857750"/>
                <a:ext cx="10287000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m:rPr>
                              <m:lit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</m:d>
                        </m:e>
                      </m:nary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8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25" y="5677562"/>
            <a:ext cx="10298175" cy="430227"/>
            <a:chOff x="941325" y="5677562"/>
            <a:chExt cx="10298175" cy="430227"/>
          </a:xfrm>
        </p:grpSpPr>
        <p:sp>
          <p:nvSpPr>
            <p:cNvPr id="14" name="body-exercise03-boundary"/>
            <p:cNvSpPr txBox="1"/>
            <p:nvPr/>
          </p:nvSpPr>
          <p:spPr>
            <a:xfrm>
              <a:off x="941325" y="56775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初始空行1，末行求和；全不种也是1种方案。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习题4｜炮兵阵地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34287"/>
            <a:ext cx="5649465" cy="849327"/>
            <a:chOff x="941325" y="2334287"/>
            <a:chExt cx="5649465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342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53387"/>
              <a:ext cx="564946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炮兵竖向会影响两行，只保存上一行不够。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477287"/>
            <a:ext cx="7021319" cy="2068527"/>
            <a:chOff x="941325" y="3477287"/>
            <a:chExt cx="7021319" cy="206852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47728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896387"/>
              <a:ext cx="7021319" cy="16494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DP保存前两行mask；当前行s先过滤山地，且满足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(s&amp;(s&lt;&lt;1))==0、(s&amp;(s&lt;&lt;2))==0。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当前行与前两行都不能同列有炮，转移加popcount(s)。</a:t>
              </a:r>
            </a:p>
            <a:p>
              <a:pPr algn="l">
                <a:lnSpc>
                  <a:spcPts val="315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取最大炮数，不是把方案数相加。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2849" y="5700422"/>
            <a:ext cx="10296651" cy="371553"/>
            <a:chOff x="942849" y="5700422"/>
            <a:chExt cx="10296651" cy="371553"/>
          </a:xfrm>
        </p:grpSpPr>
        <p:sp>
          <p:nvSpPr>
            <p:cNvPr id="13" name="body-exercise04-source-note"/>
            <p:cNvSpPr txBox="1"/>
            <p:nvPr/>
          </p:nvSpPr>
          <p:spPr>
            <a:xfrm>
              <a:off x="942849" y="5700422"/>
              <a:ext cx="102966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来源NOI2001；教材标题中的NOI2011为年份笔误。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1571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习题5｜愤怒的小鸟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34287"/>
            <a:ext cx="6537957" cy="849327"/>
            <a:chOff x="941325" y="2334287"/>
            <a:chExt cx="6537957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342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53387"/>
              <a:ext cx="653795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横坐标不同的两只猪，确定一条过原点的抛物线。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477287"/>
            <a:ext cx="7566149" cy="1268427"/>
            <a:chOff x="941325" y="3477287"/>
            <a:chExt cx="7566149" cy="126842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47728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896387"/>
              <a:ext cx="7566149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只保留开口向下的曲线，预处理每条曲线的覆盖集合。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每次固定第一只未覆盖的猪，枚举包含它的曲线或单独击中。</a:t>
              </a:r>
            </a:p>
          </p:txBody>
        </p:sp>
      </p:grpSp>
      <mc:AlternateContent>
        <mc:Choice Requires="a14">
          <p:sp>
            <p:nvSpPr>
              <p:cNvPr id="13" name="exercise05-recurrence"/>
              <p:cNvSpPr txBox="1">
                <a:spLocks noGrp="1"/>
              </p:cNvSpPr>
              <p:nvPr/>
            </p:nvSpPr>
            <p:spPr>
              <a:xfrm>
                <a:off x="952500" y="4857750"/>
                <a:ext cx="10287000" cy="6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∪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∪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25" y="5677562"/>
            <a:ext cx="10298175" cy="430227"/>
            <a:chOff x="941325" y="5677562"/>
            <a:chExt cx="10298175" cy="430227"/>
          </a:xfrm>
        </p:grpSpPr>
        <p:sp>
          <p:nvSpPr>
            <p:cNvPr id="14" name="body-exercise05-boundary"/>
            <p:cNvSpPr txBox="1"/>
            <p:nvPr/>
          </p:nvSpPr>
          <p:spPr>
            <a:xfrm>
              <a:off x="941325" y="56775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f[0]=0，答案f[all]；注意同横坐标和浮点判断容差。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42336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习题6｜密码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34287"/>
            <a:ext cx="7130285" cy="849327"/>
            <a:chOff x="941325" y="2334287"/>
            <a:chExt cx="7130285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342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53387"/>
              <a:ext cx="713028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既要记住哪些模式串已出现，又要记住当前匹配后缀。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515387"/>
            <a:ext cx="7174989" cy="2106627"/>
            <a:chOff x="941325" y="3515387"/>
            <a:chExt cx="7174989" cy="210662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515387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934487"/>
              <a:ext cx="7174989" cy="16875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状态：AC自动机结点 × 已出现模式mask × 已构造长度。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失败指针合并匹配标记；添加字符时，更新结点和mask。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把长度L、mask为全1的所有结点计数求和。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若总数≤42，再按字典序搜索输出全部密码。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42336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习题7｜绿洲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43812"/>
            <a:ext cx="7738707" cy="849327"/>
            <a:chOff x="941325" y="2343812"/>
            <a:chExt cx="7738707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43812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62912"/>
              <a:ext cx="773870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跳跃后容量减半：V、⌊V/2⌋、⌊V/4⌋……只有O(log V)层。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448712"/>
            <a:ext cx="7873489" cy="2554302"/>
            <a:chOff x="941325" y="3448712"/>
            <a:chExt cx="7873489" cy="2554302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44871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867812"/>
              <a:ext cx="7873489" cy="2135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对每个容量，预处理能步行走完的最大连续绿洲段。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用容量子集DP，分别求覆盖前缀的最右点、覆盖后缀的最左点。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将后续容量分给左右两侧；起点在V下的连通段，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若能填满两侧覆盖区间的缺口，这个起点就可行。</a:t>
              </a:r>
            </a:p>
            <a:p>
              <a:pPr algn="l">
                <a:lnSpc>
                  <a:spcPts val="3300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跳跃前可在绿洲补满水；两侧使用互补的容量子集。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习题8｜循环移位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34287"/>
            <a:ext cx="7598560" cy="849327"/>
            <a:chOff x="941325" y="2334287"/>
            <a:chExt cx="7598560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342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53387"/>
              <a:ext cx="759856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先研究一列循环移位后，能给指定行集合S提供的最大和。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467762"/>
            <a:ext cx="7831579" cy="1268427"/>
            <a:chOff x="941325" y="3467762"/>
            <a:chExt cx="7831579" cy="1268427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46776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886862"/>
              <a:ext cx="7831579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保留列最大值最大的min(n,m)列；每个答案至多用n个见证列。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枚举每列的全部移位，得到best[c][S]，再分配行集合。</a:t>
              </a:r>
            </a:p>
          </p:txBody>
        </p:sp>
      </p:grpSp>
      <mc:AlternateContent>
        <mc:Choice Requires="a14">
          <p:sp>
            <p:nvSpPr>
              <p:cNvPr id="13" name="exercise08-recurrence"/>
              <p:cNvSpPr txBox="1">
                <a:spLocks noGrp="1"/>
              </p:cNvSpPr>
              <p:nvPr/>
            </p:nvSpPr>
            <p:spPr>
              <a:xfrm>
                <a:off x="952500" y="4848225"/>
                <a:ext cx="10287000" cy="638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sub>
                      </m:sSub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⊆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∖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best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25" y="5677562"/>
            <a:ext cx="10298175" cy="430227"/>
            <a:chOff x="941325" y="5677562"/>
            <a:chExt cx="10298175" cy="430227"/>
          </a:xfrm>
        </p:grpSpPr>
        <p:sp>
          <p:nvSpPr>
            <p:cNvPr id="14" name="body-exercise08-range"/>
            <p:cNvSpPr txBox="1"/>
            <p:nvPr/>
          </p:nvSpPr>
          <p:spPr>
            <a:xfrm>
              <a:off x="941325" y="56775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覆盖E2的n≤12、m≤2000，也覆盖E1的n≤4小规模。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1571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习题9｜最大前缀和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15237"/>
            <a:ext cx="10298175" cy="430227"/>
            <a:chOff x="941325" y="2315237"/>
            <a:chExt cx="10298175" cy="430227"/>
          </a:xfrm>
        </p:grpSpPr>
        <p:sp>
          <p:nvSpPr>
            <p:cNvPr id="7" name="body-exercise09-hint"/>
            <p:cNvSpPr txBox="1"/>
            <p:nvPr/>
          </p:nvSpPr>
          <p:spPr>
            <a:xfrm>
              <a:off x="941325" y="23152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提示：按最大非空前缀和第一次达到的位置分割。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2991512"/>
            <a:ext cx="10298175" cy="830277"/>
            <a:chOff x="941325" y="2991512"/>
            <a:chExt cx="10298175" cy="830277"/>
          </a:xfrm>
        </p:grpSpPr>
        <p:sp>
          <p:nvSpPr>
            <p:cNvPr id="9" name="body-exercise09-definitions"/>
            <p:cNvSpPr txBox="1"/>
            <p:nvPr/>
          </p:nvSpPr>
          <p:spPr>
            <a:xfrm>
              <a:off x="941325" y="2991512"/>
              <a:ext cx="102981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参考答案：P[S]计所有非空前缀和&gt;0的排列；N[S]计均≤0者。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s[S]为子集和；P[空]=N[空]=1，U是全部元素集合。</a:t>
              </a:r>
            </a:p>
          </p:txBody>
        </p:sp>
      </p:grpSp>
      <mc:AlternateContent>
        <mc:Choice Requires="a14">
          <p:sp>
            <p:nvSpPr>
              <p:cNvPr id="11" name="exercise09-counting-formula"/>
              <p:cNvSpPr txBox="1">
                <a:spLocks noGrp="1"/>
              </p:cNvSpPr>
              <p:nvPr/>
            </p:nvSpPr>
            <p:spPr>
              <a:xfrm>
                <a:off x="952500" y="3914775"/>
                <a:ext cx="10287000" cy="14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eqArr>
                        <m:eqArrPr>
                          <m:baseJc m:val="center"/>
                        </m:eqArrPr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&gt;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</m:e>
                          </m:d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∈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sub>
                            <m:sup/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∖</m:t>
                                  </m:r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</m:e>
                          </m:d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∈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sub>
                            <m:sup/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∖</m:t>
                                  </m:r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  <m:e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ans</m:t>
                          </m:r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&amp;</m:t>
                          </m:r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≠∅</m:t>
                              </m:r>
                            </m:sub>
                            <m:sup/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grow m:val="off"/>
                                      <m:subHide m:val="off"/>
                                      <m:supHide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∈</m:t>
                                      </m:r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</m:sub>
                                    <m:sup/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P</m:t>
                                      </m:r>
                                      <m:d>
                                        <m:dPr>
                                          <m:begChr m:val="["/>
                                          <m:sepChr m:val=""/>
                                          <m:endChr m:val="]"/>
                                          <m:grow m:val="on"/>
                                          <m:ctrlP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∖</m:t>
                                          </m:r>
                                          <m:d>
                                            <m:dPr>
                                              <m:begChr m:val="{"/>
                                              <m:sepChr m:val=""/>
                                              <m:endChr m:val="}"/>
                                              <m:grow m:val="on"/>
                                              <m:ctrlPr>
                                                <a:rPr lang="zh-CN" sz="225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sz="225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i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nary>
                                </m:e>
                              </m:d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U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∖</m:t>
                                  </m:r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</m:e>
                          </m:nary>
                        </m:e>
                      </m:eqArr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41325" y="5677562"/>
            <a:ext cx="10298175" cy="430227"/>
            <a:chOff x="941325" y="5677562"/>
            <a:chExt cx="10298175" cy="430227"/>
          </a:xfrm>
        </p:grpSpPr>
        <p:sp>
          <p:nvSpPr>
            <p:cNvPr id="12" name="body-exercise09-boundary"/>
            <p:cNvSpPr txBox="1"/>
            <p:nvPr/>
          </p:nvSpPr>
          <p:spPr>
            <a:xfrm>
              <a:off x="941325" y="5677562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模998244353；允许最大值为负，不能把空前缀0混入。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8343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习题10｜软件补丁问题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34287"/>
            <a:ext cx="7722613" cy="849327"/>
            <a:chOff x="941325" y="2334287"/>
            <a:chExt cx="7722613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342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53387"/>
              <a:ext cx="772261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每个错误集合是一个图结点，每个可用补丁是一条有向边。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505862"/>
            <a:ext cx="7677909" cy="2554302"/>
            <a:chOff x="941325" y="3505862"/>
            <a:chExt cx="7677909" cy="2554302"/>
          </a:xfrm>
        </p:grpSpPr>
        <p:sp>
          <p:nvSpPr>
            <p:cNvPr id="10" name="TextBox 10"/>
            <p:cNvSpPr txBox="1"/>
            <p:nvPr/>
          </p:nvSpPr>
          <p:spPr>
            <a:xfrm>
              <a:off x="941325" y="3505862"/>
              <a:ext cx="120700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参考答案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1325" y="3924962"/>
              <a:ext cx="7677909" cy="2135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用两组mask检查“必须存在”和“必须不存在”的错误。</a:t>
              </a:r>
            </a:p>
            <a:p>
              <a:pPr algn="l">
                <a:lnSpc>
                  <a:spcPts val="315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符合前提时，按删除mask与新增mask计算后继，边权为耗时。</a:t>
              </a:r>
            </a:p>
            <a:p>
              <a:pPr algn="l">
                <a:lnSpc>
                  <a:spcPts val="3150"/>
                </a:lnSpc>
                <a:spcBef>
                  <a:spcPts val="15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从全1状态到0运行Dijkstra，最短路长度就是最少耗时。</a:t>
              </a:r>
            </a:p>
            <a:p>
              <a:pPr algn="l">
                <a:lnSpc>
                  <a:spcPts val="3150"/>
                </a:lnSpc>
                <a:spcBef>
                  <a:spcPts val="525"/>
                </a:spcBef>
              </a:pPr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补丁可能引入新错误，状态图可能有环；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不能仅按mask数值顺序作无环DP。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09108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习题11｜奖励关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34287"/>
            <a:ext cx="7465286" cy="849327"/>
            <a:chOff x="941325" y="2334287"/>
            <a:chExt cx="7465286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342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53387"/>
              <a:ext cx="746528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剩余轮数r、已吃过宝物集合S，共同决定未来最优期望。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3439187"/>
            <a:ext cx="10298175" cy="849327"/>
            <a:chOff x="941325" y="3439187"/>
            <a:chExt cx="10298175" cy="849327"/>
          </a:xfrm>
        </p:grpSpPr>
        <p:sp>
          <p:nvSpPr>
            <p:cNvPr id="10" name="body-exercise11-answer-definition"/>
            <p:cNvSpPr txBox="1"/>
            <p:nvPr/>
          </p:nvSpPr>
          <p:spPr>
            <a:xfrm>
              <a:off x="941325" y="343918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参考答案：F[r][S]为最优期望，F[0][S]=0。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抽到i后比较拒绝与接受，再对n种等概率结果取平均。</a:t>
              </a:r>
            </a:p>
          </p:txBody>
        </p:sp>
      </p:grpSp>
      <mc:AlternateContent>
        <mc:Choice Requires="a14">
          <p:sp>
            <p:nvSpPr>
              <p:cNvPr id="12" name="exercise11-recurrence"/>
              <p:cNvSpPr txBox="1">
                <a:spLocks noGrp="1"/>
              </p:cNvSpPr>
              <p:nvPr/>
            </p:nvSpPr>
            <p:spPr>
              <a:xfrm>
                <a:off x="952500" y="4400550"/>
                <a:ext cx="10287000" cy="866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25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</m:d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5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  <m:sup/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sepChr m:val=""/>
                                  <m:endChr m:val="}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r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</m:d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sSub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p</m:t>
                                      </m:r>
                                    </m:e>
                                    <m:sub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r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∪</m:t>
                                      </m:r>
                                      <m:d>
                                        <m:dPr>
                                          <m:begChr m:val="{"/>
                                          <m:sepChr m:val=""/>
                                          <m:endChr m:val="}"/>
                                          <m:grow m:val="on"/>
                                          <m:ctrlP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4" name="Group 14"/>
          <p:cNvGrpSpPr/>
          <p:nvPr/>
        </p:nvGrpSpPr>
        <p:grpSpPr>
          <a:xfrm>
            <a:off x="941325" y="5591837"/>
            <a:ext cx="10298175" cy="430227"/>
            <a:chOff x="941325" y="5591837"/>
            <a:chExt cx="10298175" cy="430227"/>
          </a:xfrm>
        </p:grpSpPr>
        <p:sp>
          <p:nvSpPr>
            <p:cNvPr id="13" name="body-exercise11-boundary"/>
            <p:cNvSpPr txBox="1"/>
            <p:nvPr/>
          </p:nvSpPr>
          <p:spPr>
            <a:xfrm>
              <a:off x="941325" y="5591837"/>
              <a:ext cx="102981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不满足前提时只可拒绝；已经吃过的宝物仍可再次得分。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722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习题12｜小B的挑战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25" y="2334287"/>
            <a:ext cx="6195413" cy="849327"/>
            <a:chOff x="941325" y="2334287"/>
            <a:chExt cx="6195413" cy="849327"/>
          </a:xfrm>
        </p:grpSpPr>
        <p:sp>
          <p:nvSpPr>
            <p:cNvPr id="7" name="TextBox 7"/>
            <p:cNvSpPr txBox="1"/>
            <p:nvPr/>
          </p:nvSpPr>
          <p:spPr>
            <a:xfrm>
              <a:off x="941325" y="233428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1325" y="2753387"/>
              <a:ext cx="619541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先求同时匹配指定模式子集S的字符串数g[S]。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25" y="3439187"/>
            <a:ext cx="10298175" cy="849327"/>
            <a:chOff x="941325" y="3439187"/>
            <a:chExt cx="10298175" cy="849327"/>
          </a:xfrm>
        </p:grpSpPr>
        <p:sp>
          <p:nvSpPr>
            <p:cNvPr id="10" name="body-exercise12-intersection"/>
            <p:cNvSpPr txBox="1"/>
            <p:nvPr/>
          </p:nvSpPr>
          <p:spPr>
            <a:xfrm>
              <a:off x="941325" y="3439187"/>
              <a:ext cx="102981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参考答案：每个位置，指定字母冲突则贡献0；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没有指定字母则乘26，否则乘1，再用广义容斥。</a:t>
              </a:r>
            </a:p>
          </p:txBody>
        </p:sp>
      </p:grpSp>
      <mc:AlternateContent>
        <mc:Choice Requires="a14">
          <p:sp>
            <p:nvSpPr>
              <p:cNvPr id="12" name="exercise12-inclusion-exclusion"/>
              <p:cNvSpPr txBox="1">
                <a:spLocks noGrp="1"/>
              </p:cNvSpPr>
              <p:nvPr/>
            </p:nvSpPr>
            <p:spPr>
              <a:xfrm>
                <a:off x="952500" y="4448175"/>
                <a:ext cx="1028700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d>
                            <m:dPr>
                              <m:begChr m:val="|"/>
                              <m:sepChr m:val=""/>
                              <m:endChr m:val="|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≥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b>
                        <m:sup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p>
                          </m:sSup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sepChr m:val=""/>
                                      <m:endChr m:val="|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K</m:t>
                                  </m:r>
                                </m:den>
                              </m:f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</m:e>
                      </m:nary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1000003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4" name="Group 14"/>
          <p:cNvGrpSpPr/>
          <p:nvPr/>
        </p:nvGrpSpPr>
        <p:grpSpPr>
          <a:xfrm>
            <a:off x="941325" y="5614145"/>
            <a:ext cx="6606410" cy="493644"/>
            <a:chOff x="941325" y="5614145"/>
            <a:chExt cx="6606410" cy="493644"/>
          </a:xfrm>
        </p:grpSpPr>
        <mc:AlternateContent>
          <mc:Choice Requires="a14">
            <p:sp>
              <p:nvSpPr>
                <p:cNvPr id="13" name="body-exercise12-empty"/>
                <p:cNvSpPr txBox="1"/>
                <p:nvPr/>
              </p:nvSpPr>
              <p:spPr>
                <a:xfrm>
                  <a:off x="941325" y="5614145"/>
                  <a:ext cx="10298175" cy="4936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空子集无约束，对应所有长度L字符串，共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6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rPr>
                    <a:t>个。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用一段话证明你的状态够用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298175" cy="437488"/>
            <a:chOff x="941325" y="2381912"/>
            <a:chExt cx="10298175" cy="437488"/>
          </a:xfrm>
        </p:grpSpPr>
        <p:sp>
          <p:nvSpPr>
            <p:cNvPr id="7" name="body-closing-meaning"/>
            <p:cNvSpPr txBox="1"/>
            <p:nvPr/>
          </p:nvSpPr>
          <p:spPr>
            <a:xfrm>
              <a:off x="941325" y="2381912"/>
              <a:ext cx="102981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说清每个状态量的含义，以及保存的值是什么。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153437"/>
            <a:ext cx="10298175" cy="437488"/>
            <a:chOff x="941325" y="3153437"/>
            <a:chExt cx="10298175" cy="437488"/>
          </a:xfrm>
        </p:grpSpPr>
        <p:sp>
          <p:nvSpPr>
            <p:cNvPr id="9" name="body-closing-equivalence"/>
            <p:cNvSpPr txBox="1"/>
            <p:nvPr/>
          </p:nvSpPr>
          <p:spPr>
            <a:xfrm>
              <a:off x="941325" y="3153437"/>
              <a:ext cx="102981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证明相同状态的历史，未来选择与后续贡献相同。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924962"/>
            <a:ext cx="10298175" cy="437488"/>
            <a:chOff x="941325" y="3924962"/>
            <a:chExt cx="10298175" cy="437488"/>
          </a:xfrm>
        </p:grpSpPr>
        <p:sp>
          <p:nvSpPr>
            <p:cNvPr id="11" name="body-closing-coverage"/>
            <p:cNvSpPr txBox="1"/>
            <p:nvPr/>
          </p:nvSpPr>
          <p:spPr>
            <a:xfrm>
              <a:off x="941325" y="3924962"/>
              <a:ext cx="102981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说明初始化与转移为什么不重不漏。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4696487"/>
            <a:ext cx="10298175" cy="437488"/>
            <a:chOff x="941325" y="4696487"/>
            <a:chExt cx="10298175" cy="437488"/>
          </a:xfrm>
        </p:grpSpPr>
        <p:sp>
          <p:nvSpPr>
            <p:cNvPr id="13" name="body-closing-verification"/>
            <p:cNvSpPr txBox="1"/>
            <p:nvPr/>
          </p:nvSpPr>
          <p:spPr>
            <a:xfrm>
              <a:off x="941325" y="4696487"/>
              <a:ext cx="102981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手算小案例，再核对代码、复杂度和边界。</a:t>
              </a:r>
            </a:p>
          </p:txBody>
        </p:sp>
      </p:grpSp>
      <p:sp>
        <p:nvSpPr>
          <p:cNvPr id="17" name="textbox-closing-transfer"/>
          <p:cNvSpPr/>
          <p:nvPr/>
        </p:nvSpPr>
        <p:spPr>
          <a:xfrm>
            <a:off x="838200" y="5391150"/>
            <a:ext cx="10515600" cy="600075"/>
          </a:xfrm>
          <a:prstGeom prst="roundRect">
            <a:avLst>
              <a:gd name="adj" fmla="val 22222"/>
            </a:avLst>
          </a:prstGeom>
          <a:solidFill>
            <a:schemeClr val="lt2"/>
          </a:solidFill>
          <a:ln>
            <a:noFill/>
          </a:ln>
        </p:spPr>
        <p:txBody>
          <a:bodyPr wrap="square" lIns="178369" tIns="114006" rIns="178369" bIns="-3905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遇到新题，先复用这条推理链，再选择状态的表示方法。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76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2026-10-08T05:27:13Z</dcterms:created>
  <dcterms:modified xsi:type="dcterms:W3CDTF">2026-10-08T05:27:13Z</dcterms:modified>
  <cp:category/>
  <cp:contentStatus/>
</cp:coreProperties>
</file>