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83"/>
  </p:notesMasterIdLst>
  <p:sldIdLst>
    <p:sldId id="256" r:id="rId84"/>
    <p:sldId id="257" r:id="rId85"/>
    <p:sldId id="258" r:id="rId86"/>
    <p:sldId id="259" r:id="rId87"/>
    <p:sldId id="260" r:id="rId88"/>
    <p:sldId id="261" r:id="rId89"/>
    <p:sldId id="262" r:id="rId90"/>
    <p:sldId id="263" r:id="rId91"/>
    <p:sldId id="264" r:id="rId92"/>
    <p:sldId id="265" r:id="rId93"/>
    <p:sldId id="266" r:id="rId94"/>
    <p:sldId id="267" r:id="rId95"/>
    <p:sldId id="268" r:id="rId96"/>
    <p:sldId id="269" r:id="rId97"/>
    <p:sldId id="270" r:id="rId98"/>
    <p:sldId id="271" r:id="rId99"/>
    <p:sldId id="272" r:id="rId100"/>
    <p:sldId id="273" r:id="rId101"/>
    <p:sldId id="274" r:id="rId102"/>
    <p:sldId id="275" r:id="rId103"/>
    <p:sldId id="276" r:id="rId104"/>
    <p:sldId id="277" r:id="rId105"/>
    <p:sldId id="278" r:id="rId106"/>
    <p:sldId id="279" r:id="rId107"/>
    <p:sldId id="280" r:id="rId108"/>
    <p:sldId id="281" r:id="rId109"/>
    <p:sldId id="282" r:id="rId110"/>
    <p:sldId id="283" r:id="rId111"/>
    <p:sldId id="284" r:id="rId112"/>
    <p:sldId id="285" r:id="rId113"/>
    <p:sldId id="286" r:id="rId114"/>
    <p:sldId id="287" r:id="rId115"/>
    <p:sldId id="288" r:id="rId116"/>
    <p:sldId id="289" r:id="rId117"/>
    <p:sldId id="290" r:id="rId118"/>
    <p:sldId id="291" r:id="rId119"/>
    <p:sldId id="292" r:id="rId120"/>
    <p:sldId id="293" r:id="rId121"/>
    <p:sldId id="294" r:id="rId122"/>
    <p:sldId id="295" r:id="rId123"/>
    <p:sldId id="296" r:id="rId124"/>
    <p:sldId id="297" r:id="rId125"/>
    <p:sldId id="298" r:id="rId126"/>
    <p:sldId id="299" r:id="rId127"/>
    <p:sldId id="300" r:id="rId128"/>
    <p:sldId id="301" r:id="rId129"/>
    <p:sldId id="302" r:id="rId130"/>
    <p:sldId id="303" r:id="rId131"/>
    <p:sldId id="304" r:id="rId132"/>
    <p:sldId id="305" r:id="rId133"/>
    <p:sldId id="306" r:id="rId134"/>
    <p:sldId id="307" r:id="rId135"/>
    <p:sldId id="308" r:id="rId136"/>
    <p:sldId id="309" r:id="rId137"/>
    <p:sldId id="310" r:id="rId138"/>
    <p:sldId id="311" r:id="rId139"/>
    <p:sldId id="312" r:id="rId140"/>
    <p:sldId id="313" r:id="rId141"/>
    <p:sldId id="314" r:id="rId142"/>
    <p:sldId id="315" r:id="rId143"/>
    <p:sldId id="316" r:id="rId144"/>
    <p:sldId id="317" r:id="rId145"/>
    <p:sldId id="318" r:id="rId146"/>
    <p:sldId id="319" r:id="rId147"/>
    <p:sldId id="320" r:id="rId148"/>
    <p:sldId id="321" r:id="rId149"/>
    <p:sldId id="322" r:id="rId150"/>
    <p:sldId id="323" r:id="rId151"/>
    <p:sldId id="324" r:id="rId152"/>
    <p:sldId id="325" r:id="rId153"/>
    <p:sldId id="326" r:id="rId154"/>
    <p:sldId id="327" r:id="rId155"/>
    <p:sldId id="328" r:id="rId156"/>
    <p:sldId id="329" r:id="rId157"/>
    <p:sldId id="330" r:id="rId158"/>
    <p:sldId id="331" r:id="rId159"/>
    <p:sldId id="332" r:id="rId160"/>
    <p:sldId id="333" r:id="rId161"/>
    <p:sldId id="334" r:id="rId162"/>
    <p:sldId id="335" r:id="rId163"/>
    <p:sldId id="336" r:id="rId164"/>
    <p:sldId id="337" r:id="rId165"/>
    <p:sldId id="338" r:id="rId166"/>
    <p:sldId id="339" r:id="rId167"/>
    <p:sldId id="340" r:id="rId168"/>
    <p:sldId id="341" r:id="rId169"/>
    <p:sldId id="342" r:id="rId170"/>
    <p:sldId id="343" r:id="rId171"/>
    <p:sldId id="344" r:id="rId172"/>
    <p:sldId id="345" r:id="rId173"/>
    <p:sldId id="346" r:id="rId174"/>
    <p:sldId id="347" r:id="rId175"/>
    <p:sldId id="348" r:id="rId176"/>
    <p:sldId id="349" r:id="rId177"/>
    <p:sldId id="350" r:id="rId178"/>
    <p:sldId id="351" r:id="rId179"/>
    <p:sldId id="352" r:id="rId180"/>
    <p:sldId id="353" r:id="rId181"/>
    <p:sldId id="354" r:id="rId182"/>
    <p:sldId id="355" r:id="rId183"/>
    <p:sldId id="356" r:id="rId184"/>
    <p:sldId id="357" r:id="rId185"/>
    <p:sldId id="358" r:id="rId186"/>
    <p:sldId id="359" r:id="rId187"/>
    <p:sldId id="360" r:id="rId188"/>
    <p:sldId id="361" r:id="rId189"/>
    <p:sldId id="362" r:id="rId190"/>
    <p:sldId id="363" r:id="rId191"/>
    <p:sldId id="364" r:id="rId192"/>
    <p:sldId id="365" r:id="rId193"/>
    <p:sldId id="366" r:id="rId194"/>
    <p:sldId id="367" r:id="rId195"/>
    <p:sldId id="368" r:id="rId196"/>
    <p:sldId id="369" r:id="rId197"/>
    <p:sldId id="370" r:id="rId198"/>
    <p:sldId id="371" r:id="rId199"/>
    <p:sldId id="372" r:id="rId200"/>
    <p:sldId id="373" r:id="rId201"/>
    <p:sldId id="374" r:id="rId202"/>
    <p:sldId id="375" r:id="rId203"/>
    <p:sldId id="376" r:id="rId204"/>
    <p:sldId id="377" r:id="rId205"/>
    <p:sldId id="378" r:id="rId206"/>
    <p:sldId id="379" r:id="rId207"/>
    <p:sldId id="380" r:id="rId208"/>
    <p:sldId id="381" r:id="rId209"/>
    <p:sldId id="382" r:id="rId210"/>
    <p:sldId id="383" r:id="rId211"/>
    <p:sldId id="384" r:id="rId212"/>
    <p:sldId id="385" r:id="rId213"/>
    <p:sldId id="386" r:id="rId214"/>
    <p:sldId id="387" r:id="rId215"/>
    <p:sldId id="388" r:id="rId216"/>
    <p:sldId id="389" r:id="rId217"/>
    <p:sldId id="390" r:id="rId218"/>
    <p:sldId id="391" r:id="rId219"/>
    <p:sldId id="392" r:id="rId220"/>
    <p:sldId id="393" r:id="rId221"/>
    <p:sldId id="394" r:id="rId222"/>
    <p:sldId id="395" r:id="rId223"/>
    <p:sldId id="396" r:id="rId224"/>
    <p:sldId id="397" r:id="rId225"/>
    <p:sldId id="398" r:id="rId226"/>
    <p:sldId id="399" r:id="rId227"/>
    <p:sldId id="400" r:id="rId228"/>
    <p:sldId id="401" r:id="rId229"/>
    <p:sldId id="402" r:id="rId230"/>
    <p:sldId id="403" r:id="rId231"/>
    <p:sldId id="404" r:id="rId232"/>
    <p:sldId id="405" r:id="rId233"/>
    <p:sldId id="406" r:id="rId234"/>
    <p:sldId id="407" r:id="rId235"/>
    <p:sldId id="408" r:id="rId236"/>
    <p:sldId id="409" r:id="rId237"/>
    <p:sldId id="410" r:id="rId238"/>
    <p:sldId id="411" r:id="rId239"/>
    <p:sldId id="412" r:id="rId240"/>
    <p:sldId id="413" r:id="rId241"/>
    <p:sldId id="414" r:id="rId242"/>
    <p:sldId id="415" r:id="rId243"/>
    <p:sldId id="416" r:id="rId244"/>
    <p:sldId id="417" r:id="rId245"/>
    <p:sldId id="418" r:id="rId246"/>
    <p:sldId id="419" r:id="rId247"/>
    <p:sldId id="420" r:id="rId248"/>
    <p:sldId id="421" r:id="rId249"/>
    <p:sldId id="422" r:id="rId250"/>
    <p:sldId id="423" r:id="rId251"/>
    <p:sldId id="424" r:id="rId252"/>
    <p:sldId id="425" r:id="rId253"/>
    <p:sldId id="426" r:id="rId25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printerSettings" Target="printerSettings/printerSettings1.bin" /><Relationship Id="rId3" Type="http://schemas.openxmlformats.org/officeDocument/2006/relationships/presProps" Target="presProps.xml" /><Relationship Id="rId4" Type="http://schemas.openxmlformats.org/officeDocument/2006/relationships/viewProps" Target="viewProps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83" Type="http://schemas.openxmlformats.org/officeDocument/2006/relationships/notesMaster" Target="notesMasters/notesMaster1.xml" />
<Relationship Id="rId84" Type="http://schemas.openxmlformats.org/officeDocument/2006/relationships/slide" Target="slides/slide1.xml" /><Relationship Id="rId85" Type="http://schemas.openxmlformats.org/officeDocument/2006/relationships/slide" Target="slides/slide2.xml" /><Relationship Id="rId86" Type="http://schemas.openxmlformats.org/officeDocument/2006/relationships/slide" Target="slides/slide3.xml" /><Relationship Id="rId87" Type="http://schemas.openxmlformats.org/officeDocument/2006/relationships/slide" Target="slides/slide4.xml" /><Relationship Id="rId88" Type="http://schemas.openxmlformats.org/officeDocument/2006/relationships/slide" Target="slides/slide5.xml" /><Relationship Id="rId89" Type="http://schemas.openxmlformats.org/officeDocument/2006/relationships/slide" Target="slides/slide6.xml" /><Relationship Id="rId90" Type="http://schemas.openxmlformats.org/officeDocument/2006/relationships/slide" Target="slides/slide7.xml" /><Relationship Id="rId91" Type="http://schemas.openxmlformats.org/officeDocument/2006/relationships/slide" Target="slides/slide8.xml" /><Relationship Id="rId92" Type="http://schemas.openxmlformats.org/officeDocument/2006/relationships/slide" Target="slides/slide9.xml" /><Relationship Id="rId93" Type="http://schemas.openxmlformats.org/officeDocument/2006/relationships/slide" Target="slides/slide10.xml" /><Relationship Id="rId94" Type="http://schemas.openxmlformats.org/officeDocument/2006/relationships/slide" Target="slides/slide11.xml" /><Relationship Id="rId95" Type="http://schemas.openxmlformats.org/officeDocument/2006/relationships/slide" Target="slides/slide12.xml" /><Relationship Id="rId96" Type="http://schemas.openxmlformats.org/officeDocument/2006/relationships/slide" Target="slides/slide13.xml" /><Relationship Id="rId97" Type="http://schemas.openxmlformats.org/officeDocument/2006/relationships/slide" Target="slides/slide14.xml" /><Relationship Id="rId98" Type="http://schemas.openxmlformats.org/officeDocument/2006/relationships/slide" Target="slides/slide15.xml" /><Relationship Id="rId99" Type="http://schemas.openxmlformats.org/officeDocument/2006/relationships/slide" Target="slides/slide16.xml" /><Relationship Id="rId100" Type="http://schemas.openxmlformats.org/officeDocument/2006/relationships/slide" Target="slides/slide17.xml" /><Relationship Id="rId101" Type="http://schemas.openxmlformats.org/officeDocument/2006/relationships/slide" Target="slides/slide18.xml" /><Relationship Id="rId102" Type="http://schemas.openxmlformats.org/officeDocument/2006/relationships/slide" Target="slides/slide19.xml" /><Relationship Id="rId103" Type="http://schemas.openxmlformats.org/officeDocument/2006/relationships/slide" Target="slides/slide20.xml" /><Relationship Id="rId104" Type="http://schemas.openxmlformats.org/officeDocument/2006/relationships/slide" Target="slides/slide21.xml" /><Relationship Id="rId105" Type="http://schemas.openxmlformats.org/officeDocument/2006/relationships/slide" Target="slides/slide22.xml" /><Relationship Id="rId106" Type="http://schemas.openxmlformats.org/officeDocument/2006/relationships/slide" Target="slides/slide23.xml" /><Relationship Id="rId107" Type="http://schemas.openxmlformats.org/officeDocument/2006/relationships/slide" Target="slides/slide24.xml" /><Relationship Id="rId108" Type="http://schemas.openxmlformats.org/officeDocument/2006/relationships/slide" Target="slides/slide25.xml" /><Relationship Id="rId109" Type="http://schemas.openxmlformats.org/officeDocument/2006/relationships/slide" Target="slides/slide26.xml" /><Relationship Id="rId110" Type="http://schemas.openxmlformats.org/officeDocument/2006/relationships/slide" Target="slides/slide27.xml" /><Relationship Id="rId111" Type="http://schemas.openxmlformats.org/officeDocument/2006/relationships/slide" Target="slides/slide28.xml" /><Relationship Id="rId112" Type="http://schemas.openxmlformats.org/officeDocument/2006/relationships/slide" Target="slides/slide29.xml" /><Relationship Id="rId113" Type="http://schemas.openxmlformats.org/officeDocument/2006/relationships/slide" Target="slides/slide30.xml" /><Relationship Id="rId114" Type="http://schemas.openxmlformats.org/officeDocument/2006/relationships/slide" Target="slides/slide31.xml" /><Relationship Id="rId115" Type="http://schemas.openxmlformats.org/officeDocument/2006/relationships/slide" Target="slides/slide32.xml" /><Relationship Id="rId116" Type="http://schemas.openxmlformats.org/officeDocument/2006/relationships/slide" Target="slides/slide33.xml" /><Relationship Id="rId117" Type="http://schemas.openxmlformats.org/officeDocument/2006/relationships/slide" Target="slides/slide34.xml" /><Relationship Id="rId118" Type="http://schemas.openxmlformats.org/officeDocument/2006/relationships/slide" Target="slides/slide35.xml" /><Relationship Id="rId119" Type="http://schemas.openxmlformats.org/officeDocument/2006/relationships/slide" Target="slides/slide36.xml" /><Relationship Id="rId120" Type="http://schemas.openxmlformats.org/officeDocument/2006/relationships/slide" Target="slides/slide37.xml" /><Relationship Id="rId121" Type="http://schemas.openxmlformats.org/officeDocument/2006/relationships/slide" Target="slides/slide38.xml" /><Relationship Id="rId122" Type="http://schemas.openxmlformats.org/officeDocument/2006/relationships/slide" Target="slides/slide39.xml" /><Relationship Id="rId123" Type="http://schemas.openxmlformats.org/officeDocument/2006/relationships/slide" Target="slides/slide40.xml" /><Relationship Id="rId124" Type="http://schemas.openxmlformats.org/officeDocument/2006/relationships/slide" Target="slides/slide41.xml" /><Relationship Id="rId125" Type="http://schemas.openxmlformats.org/officeDocument/2006/relationships/slide" Target="slides/slide42.xml" /><Relationship Id="rId126" Type="http://schemas.openxmlformats.org/officeDocument/2006/relationships/slide" Target="slides/slide43.xml" /><Relationship Id="rId127" Type="http://schemas.openxmlformats.org/officeDocument/2006/relationships/slide" Target="slides/slide44.xml" /><Relationship Id="rId128" Type="http://schemas.openxmlformats.org/officeDocument/2006/relationships/slide" Target="slides/slide45.xml" /><Relationship Id="rId129" Type="http://schemas.openxmlformats.org/officeDocument/2006/relationships/slide" Target="slides/slide46.xml" /><Relationship Id="rId130" Type="http://schemas.openxmlformats.org/officeDocument/2006/relationships/slide" Target="slides/slide47.xml" /><Relationship Id="rId131" Type="http://schemas.openxmlformats.org/officeDocument/2006/relationships/slide" Target="slides/slide48.xml" /><Relationship Id="rId132" Type="http://schemas.openxmlformats.org/officeDocument/2006/relationships/slide" Target="slides/slide49.xml" /><Relationship Id="rId133" Type="http://schemas.openxmlformats.org/officeDocument/2006/relationships/slide" Target="slides/slide50.xml" /><Relationship Id="rId134" Type="http://schemas.openxmlformats.org/officeDocument/2006/relationships/slide" Target="slides/slide51.xml" /><Relationship Id="rId135" Type="http://schemas.openxmlformats.org/officeDocument/2006/relationships/slide" Target="slides/slide52.xml" /><Relationship Id="rId136" Type="http://schemas.openxmlformats.org/officeDocument/2006/relationships/slide" Target="slides/slide53.xml" /><Relationship Id="rId137" Type="http://schemas.openxmlformats.org/officeDocument/2006/relationships/slide" Target="slides/slide54.xml" /><Relationship Id="rId138" Type="http://schemas.openxmlformats.org/officeDocument/2006/relationships/slide" Target="slides/slide55.xml" /><Relationship Id="rId139" Type="http://schemas.openxmlformats.org/officeDocument/2006/relationships/slide" Target="slides/slide56.xml" /><Relationship Id="rId140" Type="http://schemas.openxmlformats.org/officeDocument/2006/relationships/slide" Target="slides/slide57.xml" /><Relationship Id="rId141" Type="http://schemas.openxmlformats.org/officeDocument/2006/relationships/slide" Target="slides/slide58.xml" /><Relationship Id="rId142" Type="http://schemas.openxmlformats.org/officeDocument/2006/relationships/slide" Target="slides/slide59.xml" /><Relationship Id="rId143" Type="http://schemas.openxmlformats.org/officeDocument/2006/relationships/slide" Target="slides/slide60.xml" /><Relationship Id="rId144" Type="http://schemas.openxmlformats.org/officeDocument/2006/relationships/slide" Target="slides/slide61.xml" /><Relationship Id="rId145" Type="http://schemas.openxmlformats.org/officeDocument/2006/relationships/slide" Target="slides/slide62.xml" /><Relationship Id="rId146" Type="http://schemas.openxmlformats.org/officeDocument/2006/relationships/slide" Target="slides/slide63.xml" /><Relationship Id="rId147" Type="http://schemas.openxmlformats.org/officeDocument/2006/relationships/slide" Target="slides/slide64.xml" /><Relationship Id="rId148" Type="http://schemas.openxmlformats.org/officeDocument/2006/relationships/slide" Target="slides/slide65.xml" /><Relationship Id="rId149" Type="http://schemas.openxmlformats.org/officeDocument/2006/relationships/slide" Target="slides/slide66.xml" /><Relationship Id="rId150" Type="http://schemas.openxmlformats.org/officeDocument/2006/relationships/slide" Target="slides/slide67.xml" /><Relationship Id="rId151" Type="http://schemas.openxmlformats.org/officeDocument/2006/relationships/slide" Target="slides/slide68.xml" /><Relationship Id="rId152" Type="http://schemas.openxmlformats.org/officeDocument/2006/relationships/slide" Target="slides/slide69.xml" /><Relationship Id="rId153" Type="http://schemas.openxmlformats.org/officeDocument/2006/relationships/slide" Target="slides/slide70.xml" /><Relationship Id="rId154" Type="http://schemas.openxmlformats.org/officeDocument/2006/relationships/slide" Target="slides/slide71.xml" /><Relationship Id="rId155" Type="http://schemas.openxmlformats.org/officeDocument/2006/relationships/slide" Target="slides/slide72.xml" /><Relationship Id="rId156" Type="http://schemas.openxmlformats.org/officeDocument/2006/relationships/slide" Target="slides/slide73.xml" /><Relationship Id="rId157" Type="http://schemas.openxmlformats.org/officeDocument/2006/relationships/slide" Target="slides/slide74.xml" /><Relationship Id="rId158" Type="http://schemas.openxmlformats.org/officeDocument/2006/relationships/slide" Target="slides/slide75.xml" /><Relationship Id="rId159" Type="http://schemas.openxmlformats.org/officeDocument/2006/relationships/slide" Target="slides/slide76.xml" /><Relationship Id="rId160" Type="http://schemas.openxmlformats.org/officeDocument/2006/relationships/slide" Target="slides/slide77.xml" /><Relationship Id="rId161" Type="http://schemas.openxmlformats.org/officeDocument/2006/relationships/slide" Target="slides/slide78.xml" /><Relationship Id="rId162" Type="http://schemas.openxmlformats.org/officeDocument/2006/relationships/slide" Target="slides/slide79.xml" /><Relationship Id="rId163" Type="http://schemas.openxmlformats.org/officeDocument/2006/relationships/slide" Target="slides/slide80.xml" /><Relationship Id="rId164" Type="http://schemas.openxmlformats.org/officeDocument/2006/relationships/slide" Target="slides/slide81.xml" /><Relationship Id="rId165" Type="http://schemas.openxmlformats.org/officeDocument/2006/relationships/slide" Target="slides/slide82.xml" /><Relationship Id="rId166" Type="http://schemas.openxmlformats.org/officeDocument/2006/relationships/slide" Target="slides/slide83.xml" /><Relationship Id="rId167" Type="http://schemas.openxmlformats.org/officeDocument/2006/relationships/slide" Target="slides/slide84.xml" /><Relationship Id="rId168" Type="http://schemas.openxmlformats.org/officeDocument/2006/relationships/slide" Target="slides/slide85.xml" /><Relationship Id="rId169" Type="http://schemas.openxmlformats.org/officeDocument/2006/relationships/slide" Target="slides/slide86.xml" /><Relationship Id="rId170" Type="http://schemas.openxmlformats.org/officeDocument/2006/relationships/slide" Target="slides/slide87.xml" /><Relationship Id="rId171" Type="http://schemas.openxmlformats.org/officeDocument/2006/relationships/slide" Target="slides/slide88.xml" /><Relationship Id="rId172" Type="http://schemas.openxmlformats.org/officeDocument/2006/relationships/slide" Target="slides/slide89.xml" /><Relationship Id="rId173" Type="http://schemas.openxmlformats.org/officeDocument/2006/relationships/slide" Target="slides/slide90.xml" /><Relationship Id="rId174" Type="http://schemas.openxmlformats.org/officeDocument/2006/relationships/slide" Target="slides/slide91.xml" /><Relationship Id="rId175" Type="http://schemas.openxmlformats.org/officeDocument/2006/relationships/slide" Target="slides/slide92.xml" /><Relationship Id="rId176" Type="http://schemas.openxmlformats.org/officeDocument/2006/relationships/slide" Target="slides/slide93.xml" /><Relationship Id="rId177" Type="http://schemas.openxmlformats.org/officeDocument/2006/relationships/slide" Target="slides/slide94.xml" /><Relationship Id="rId178" Type="http://schemas.openxmlformats.org/officeDocument/2006/relationships/slide" Target="slides/slide95.xml" /><Relationship Id="rId179" Type="http://schemas.openxmlformats.org/officeDocument/2006/relationships/slide" Target="slides/slide96.xml" /><Relationship Id="rId180" Type="http://schemas.openxmlformats.org/officeDocument/2006/relationships/slide" Target="slides/slide97.xml" /><Relationship Id="rId181" Type="http://schemas.openxmlformats.org/officeDocument/2006/relationships/slide" Target="slides/slide98.xml" /><Relationship Id="rId182" Type="http://schemas.openxmlformats.org/officeDocument/2006/relationships/slide" Target="slides/slide99.xml" /><Relationship Id="rId183" Type="http://schemas.openxmlformats.org/officeDocument/2006/relationships/slide" Target="slides/slide100.xml" /><Relationship Id="rId184" Type="http://schemas.openxmlformats.org/officeDocument/2006/relationships/slide" Target="slides/slide101.xml" /><Relationship Id="rId185" Type="http://schemas.openxmlformats.org/officeDocument/2006/relationships/slide" Target="slides/slide102.xml" /><Relationship Id="rId186" Type="http://schemas.openxmlformats.org/officeDocument/2006/relationships/slide" Target="slides/slide103.xml" /><Relationship Id="rId187" Type="http://schemas.openxmlformats.org/officeDocument/2006/relationships/slide" Target="slides/slide104.xml" /><Relationship Id="rId188" Type="http://schemas.openxmlformats.org/officeDocument/2006/relationships/slide" Target="slides/slide105.xml" /><Relationship Id="rId189" Type="http://schemas.openxmlformats.org/officeDocument/2006/relationships/slide" Target="slides/slide106.xml" /><Relationship Id="rId190" Type="http://schemas.openxmlformats.org/officeDocument/2006/relationships/slide" Target="slides/slide107.xml" /><Relationship Id="rId191" Type="http://schemas.openxmlformats.org/officeDocument/2006/relationships/slide" Target="slides/slide108.xml" /><Relationship Id="rId192" Type="http://schemas.openxmlformats.org/officeDocument/2006/relationships/slide" Target="slides/slide109.xml" /><Relationship Id="rId193" Type="http://schemas.openxmlformats.org/officeDocument/2006/relationships/slide" Target="slides/slide110.xml" /><Relationship Id="rId194" Type="http://schemas.openxmlformats.org/officeDocument/2006/relationships/slide" Target="slides/slide111.xml" /><Relationship Id="rId195" Type="http://schemas.openxmlformats.org/officeDocument/2006/relationships/slide" Target="slides/slide112.xml" /><Relationship Id="rId196" Type="http://schemas.openxmlformats.org/officeDocument/2006/relationships/slide" Target="slides/slide113.xml" /><Relationship Id="rId197" Type="http://schemas.openxmlformats.org/officeDocument/2006/relationships/slide" Target="slides/slide114.xml" /><Relationship Id="rId198" Type="http://schemas.openxmlformats.org/officeDocument/2006/relationships/slide" Target="slides/slide115.xml" /><Relationship Id="rId199" Type="http://schemas.openxmlformats.org/officeDocument/2006/relationships/slide" Target="slides/slide116.xml" /><Relationship Id="rId200" Type="http://schemas.openxmlformats.org/officeDocument/2006/relationships/slide" Target="slides/slide117.xml" /><Relationship Id="rId201" Type="http://schemas.openxmlformats.org/officeDocument/2006/relationships/slide" Target="slides/slide118.xml" /><Relationship Id="rId202" Type="http://schemas.openxmlformats.org/officeDocument/2006/relationships/slide" Target="slides/slide119.xml" /><Relationship Id="rId203" Type="http://schemas.openxmlformats.org/officeDocument/2006/relationships/slide" Target="slides/slide120.xml" /><Relationship Id="rId204" Type="http://schemas.openxmlformats.org/officeDocument/2006/relationships/slide" Target="slides/slide121.xml" /><Relationship Id="rId205" Type="http://schemas.openxmlformats.org/officeDocument/2006/relationships/slide" Target="slides/slide122.xml" /><Relationship Id="rId206" Type="http://schemas.openxmlformats.org/officeDocument/2006/relationships/slide" Target="slides/slide123.xml" /><Relationship Id="rId207" Type="http://schemas.openxmlformats.org/officeDocument/2006/relationships/slide" Target="slides/slide124.xml" /><Relationship Id="rId208" Type="http://schemas.openxmlformats.org/officeDocument/2006/relationships/slide" Target="slides/slide125.xml" /><Relationship Id="rId209" Type="http://schemas.openxmlformats.org/officeDocument/2006/relationships/slide" Target="slides/slide126.xml" /><Relationship Id="rId210" Type="http://schemas.openxmlformats.org/officeDocument/2006/relationships/slide" Target="slides/slide127.xml" /><Relationship Id="rId211" Type="http://schemas.openxmlformats.org/officeDocument/2006/relationships/slide" Target="slides/slide128.xml" /><Relationship Id="rId212" Type="http://schemas.openxmlformats.org/officeDocument/2006/relationships/slide" Target="slides/slide129.xml" /><Relationship Id="rId213" Type="http://schemas.openxmlformats.org/officeDocument/2006/relationships/slide" Target="slides/slide130.xml" /><Relationship Id="rId214" Type="http://schemas.openxmlformats.org/officeDocument/2006/relationships/slide" Target="slides/slide131.xml" /><Relationship Id="rId215" Type="http://schemas.openxmlformats.org/officeDocument/2006/relationships/slide" Target="slides/slide132.xml" /><Relationship Id="rId216" Type="http://schemas.openxmlformats.org/officeDocument/2006/relationships/slide" Target="slides/slide133.xml" /><Relationship Id="rId217" Type="http://schemas.openxmlformats.org/officeDocument/2006/relationships/slide" Target="slides/slide134.xml" /><Relationship Id="rId218" Type="http://schemas.openxmlformats.org/officeDocument/2006/relationships/slide" Target="slides/slide135.xml" /><Relationship Id="rId219" Type="http://schemas.openxmlformats.org/officeDocument/2006/relationships/slide" Target="slides/slide136.xml" /><Relationship Id="rId220" Type="http://schemas.openxmlformats.org/officeDocument/2006/relationships/slide" Target="slides/slide137.xml" /><Relationship Id="rId221" Type="http://schemas.openxmlformats.org/officeDocument/2006/relationships/slide" Target="slides/slide138.xml" /><Relationship Id="rId222" Type="http://schemas.openxmlformats.org/officeDocument/2006/relationships/slide" Target="slides/slide139.xml" /><Relationship Id="rId223" Type="http://schemas.openxmlformats.org/officeDocument/2006/relationships/slide" Target="slides/slide140.xml" /><Relationship Id="rId224" Type="http://schemas.openxmlformats.org/officeDocument/2006/relationships/slide" Target="slides/slide141.xml" /><Relationship Id="rId225" Type="http://schemas.openxmlformats.org/officeDocument/2006/relationships/slide" Target="slides/slide142.xml" /><Relationship Id="rId226" Type="http://schemas.openxmlformats.org/officeDocument/2006/relationships/slide" Target="slides/slide143.xml" /><Relationship Id="rId227" Type="http://schemas.openxmlformats.org/officeDocument/2006/relationships/slide" Target="slides/slide144.xml" /><Relationship Id="rId228" Type="http://schemas.openxmlformats.org/officeDocument/2006/relationships/slide" Target="slides/slide145.xml" /><Relationship Id="rId229" Type="http://schemas.openxmlformats.org/officeDocument/2006/relationships/slide" Target="slides/slide146.xml" /><Relationship Id="rId230" Type="http://schemas.openxmlformats.org/officeDocument/2006/relationships/slide" Target="slides/slide147.xml" /><Relationship Id="rId231" Type="http://schemas.openxmlformats.org/officeDocument/2006/relationships/slide" Target="slides/slide148.xml" /><Relationship Id="rId232" Type="http://schemas.openxmlformats.org/officeDocument/2006/relationships/slide" Target="slides/slide149.xml" /><Relationship Id="rId233" Type="http://schemas.openxmlformats.org/officeDocument/2006/relationships/slide" Target="slides/slide150.xml" /><Relationship Id="rId234" Type="http://schemas.openxmlformats.org/officeDocument/2006/relationships/slide" Target="slides/slide151.xml" /><Relationship Id="rId235" Type="http://schemas.openxmlformats.org/officeDocument/2006/relationships/slide" Target="slides/slide152.xml" /><Relationship Id="rId236" Type="http://schemas.openxmlformats.org/officeDocument/2006/relationships/slide" Target="slides/slide153.xml" /><Relationship Id="rId237" Type="http://schemas.openxmlformats.org/officeDocument/2006/relationships/slide" Target="slides/slide154.xml" /><Relationship Id="rId238" Type="http://schemas.openxmlformats.org/officeDocument/2006/relationships/slide" Target="slides/slide155.xml" /><Relationship Id="rId239" Type="http://schemas.openxmlformats.org/officeDocument/2006/relationships/slide" Target="slides/slide156.xml" /><Relationship Id="rId240" Type="http://schemas.openxmlformats.org/officeDocument/2006/relationships/slide" Target="slides/slide157.xml" /><Relationship Id="rId241" Type="http://schemas.openxmlformats.org/officeDocument/2006/relationships/slide" Target="slides/slide158.xml" /><Relationship Id="rId242" Type="http://schemas.openxmlformats.org/officeDocument/2006/relationships/slide" Target="slides/slide159.xml" /><Relationship Id="rId243" Type="http://schemas.openxmlformats.org/officeDocument/2006/relationships/slide" Target="slides/slide160.xml" /><Relationship Id="rId244" Type="http://schemas.openxmlformats.org/officeDocument/2006/relationships/slide" Target="slides/slide161.xml" /><Relationship Id="rId245" Type="http://schemas.openxmlformats.org/officeDocument/2006/relationships/slide" Target="slides/slide162.xml" /><Relationship Id="rId246" Type="http://schemas.openxmlformats.org/officeDocument/2006/relationships/slide" Target="slides/slide163.xml" /><Relationship Id="rId247" Type="http://schemas.openxmlformats.org/officeDocument/2006/relationships/slide" Target="slides/slide164.xml" /><Relationship Id="rId248" Type="http://schemas.openxmlformats.org/officeDocument/2006/relationships/slide" Target="slides/slide165.xml" /><Relationship Id="rId249" Type="http://schemas.openxmlformats.org/officeDocument/2006/relationships/slide" Target="slides/slide166.xml" /><Relationship Id="rId250" Type="http://schemas.openxmlformats.org/officeDocument/2006/relationships/slide" Target="slides/slide167.xml" /><Relationship Id="rId251" Type="http://schemas.openxmlformats.org/officeDocument/2006/relationships/slide" Target="slides/slide168.xml" /><Relationship Id="rId252" Type="http://schemas.openxmlformats.org/officeDocument/2006/relationships/slide" Target="slides/slide169.xml" /><Relationship Id="rId253" Type="http://schemas.openxmlformats.org/officeDocument/2006/relationships/slide" Target="slides/slide170.xml" /><Relationship Id="rId254" Type="http://schemas.openxmlformats.org/officeDocument/2006/relationships/slide" Target="slides/slide171.xml" />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_rels/notesSlide1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9.xml"/>
</Relationships>
</file>

<file path=ppt/notesSlides/_rels/notesSlide1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0.xml"/>
</Relationships>
</file>

<file path=ppt/notesSlides/_rels/notesSlide1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1.xml"/>
</Relationships>
</file>

<file path=ppt/notesSlides/_rels/notesSlide1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2.xml"/>
</Relationships>
</file>

<file path=ppt/notesSlides/_rels/notesSlide1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3.xml"/>
</Relationships>
</file>

<file path=ppt/notesSlides/_rels/notesSlide1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4.xml"/>
</Relationships>
</file>

<file path=ppt/notesSlides/_rels/notesSlide1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5.xml"/>
</Relationships>
</file>

<file path=ppt/notesSlides/_rels/notesSlide1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6.xml"/>
</Relationships>
</file>

<file path=ppt/notesSlides/_rels/notesSlide1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7.xml"/>
</Relationships>
</file>

<file path=ppt/notesSlides/_rels/notesSlide1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8.xml"/>
</Relationships>
</file>

<file path=ppt/notesSlides/_rels/notesSlide1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9.xml"/>
</Relationships>
</file>

<file path=ppt/notesSlides/_rels/notesSlide1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0.xml"/>
</Relationships>
</file>

<file path=ppt/notesSlides/_rels/notesSlide1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1.xml"/>
</Relationships>
</file>

<file path=ppt/notesSlides/_rels/notesSlide1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2.xml"/>
</Relationships>
</file>

<file path=ppt/notesSlides/_rels/notesSlide1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3.xml"/>
</Relationships>
</file>

<file path=ppt/notesSlides/_rels/notesSlide1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4.xml"/>
</Relationships>
</file>

<file path=ppt/notesSlides/_rels/notesSlide1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5.xml"/>
</Relationships>
</file>

<file path=ppt/notesSlides/_rels/notesSlide1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6.xml"/>
</Relationships>
</file>

<file path=ppt/notesSlides/_rels/notesSlide1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7.xml"/>
</Relationships>
</file>

<file path=ppt/notesSlides/_rels/notesSlide1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8.xml"/>
</Relationships>
</file>

<file path=ppt/notesSlides/_rels/notesSlide1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9.xml"/>
</Relationships>
</file>

<file path=ppt/notesSlides/_rels/notesSlide1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0.xml"/>
</Relationships>
</file>

<file path=ppt/notesSlides/_rels/notesSlide1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1.xml"/>
</Relationships>
</file>

<file path=ppt/notesSlides/_rels/notesSlide1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2.xml"/>
</Relationships>
</file>

<file path=ppt/notesSlides/_rels/notesSlide1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3.xml"/>
</Relationships>
</file>

<file path=ppt/notesSlides/_rels/notesSlide1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4.xml"/>
</Relationships>
</file>

<file path=ppt/notesSlides/_rels/notesSlide1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5.xml"/>
</Relationships>
</file>

<file path=ppt/notesSlides/_rels/notesSlide1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6.xml"/>
</Relationships>
</file>

<file path=ppt/notesSlides/_rels/notesSlide1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7.xml"/>
</Relationships>
</file>

<file path=ppt/notesSlides/_rels/notesSlide1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8.xml"/>
</Relationships>
</file>

<file path=ppt/notesSlides/_rels/notesSlide1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9.xml"/>
</Relationships>
</file>

<file path=ppt/notesSlides/_rels/notesSlide1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0.xml"/>
</Relationships>
</file>

<file path=ppt/notesSlides/_rels/notesSlide1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1.xml"/>
</Relationships>
</file>

<file path=ppt/notesSlides/_rels/notesSlide1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2.xml"/>
</Relationships>
</file>

<file path=ppt/notesSlides/_rels/notesSlide1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3.xml"/>
</Relationships>
</file>

<file path=ppt/notesSlides/_rels/notesSlide1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4.xml"/>
</Relationships>
</file>

<file path=ppt/notesSlides/_rels/notesSlide1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5.xml"/>
</Relationships>
</file>

<file path=ppt/notesSlides/_rels/notesSlide1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6.xml"/>
</Relationships>
</file>

<file path=ppt/notesSlides/_rels/notesSlide1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7.xml"/>
</Relationships>
</file>

<file path=ppt/notesSlides/_rels/notesSlide1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8.xml"/>
</Relationships>
</file>

<file path=ppt/notesSlides/_rels/notesSlide1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9.xml"/>
</Relationships>
</file>

<file path=ppt/notesSlides/_rels/notesSlide1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0.xml"/>
</Relationships>
</file>

<file path=ppt/notesSlides/_rels/notesSlide1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1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出门前检查哪些东西带了，旅行时检查哪些村庄去过，都在记录一组选择。我们会用二进制把这些信息编码成整数，再把它放到动态规划的下标里。编码之后仍要想清楚哪些信息影响后面，不能把压成一个数误认为问题已经解决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例如午餐有四道菜，想记录自己尝过第 1、3 道，没尝过第 2、4 道。只记“尝过两道”不够：尝过第 2、4 道也是两道，下一道能选什么却不同。不妨给每道菜一个位置，尝过写 1，没尝过写 0。这些 0、1 可以组成二进制整数，既保留具体选择，也方便作为数组下标。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回忆一个已经做过的动态规划，分别说出下标的条件和数组值的含义。两条过程能合并，是因为接下来能做的事相同，而不只是它们有同样多的已选项。计数题还得检查同一对象是否被换种描述重算了，后面的环计数会具体遇到这个问题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一位对应一个选项，右端最低位对应第一个选项。第一、第三项选中就写一，其余写零，得到零一零一，也就是五。请把第二、第四项换成一，核对是否得到十；位号从零起，选项从一起，二者要差一。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仍用四个选项，mask=0101。现在想检查、加入或删除第 2 项。第 2 项对应位号 1，1&lt;&lt;1 得到 0010，其余位都是 0。与、或、异或都逐位运算，所以能只改或检查这个位置。下面把单比特数 1&lt;&lt;i 与 mask 组合，分别完成检查、置一、清零与翻转。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每行都重新使用零一零一，不是四步连续操作。第二项对应位一，所以检查结果零，按位或和异或都会把它打开。删除第一项则用最低位一的取反掩码，只清掉那个位置。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先用一个一左移到目标位，其他位都是零，就能单独检查这一位。按位或会把它置一，与取反的单比特掩码按位与会清零，异或则是翻转。删除时若想用异或，要先确认元素存在，否则正好做了相反的事。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访问过相同的村庄，还不能说明下一段费用相同，因为当前位置可能不同。棋盘也类似，末行一样但前面国王数量不同，会影响还能不能凑够指定数量。判断状态够不够，可以主动找这种被合并后未来却不同的两种情况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S=1011 表示第 1、2、4 项可用，第 3 项不能选。要列出这些可用项的全部子集。直接从 0 到 1111 扫描，会反复遇到包含第 3 项的无效数。T 减 1 后再与 S，只留下 S 中允许的位置，可以依次枚举子集。先看它列出了哪些数，再分开讨论固定 S 的工作量与所有 S 的总工作量。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先按列出的顺序手算一次减一再与原集合按位与，确认没有引入原集合以外的位。这段循环遇零就结束，所以空集没被处理。再把全部集合与各自子集放一起计数，每个元素有三种归属，才得到三的元素数次方。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第 1、3 项。② 0101|0010=0111，即 7。③ 1010；第 3 项始终未被加入，因为原集合那一位是 0。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接下来从国王题开始，先看一枚棋子究竟影响哪几格。等边界和已放数量都找齐，再写动态规划状态。旅行题会换一个问题，检查访问集合之外为什么还需要终点。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 N×N 棋盘上恰好放 K 枚国王，求互不攻击的摆法数。国王攻击横、竖、两种斜向紧邻的八格，任意两枚都不能相邻。输入一行 N、K。输出一个整数，表示摆法数。1≤N≤9，0≤K≤N²；棋盘各格位置不同，旋转后的位置通常也不同。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 3×3 放 2 枚：36 对任选位置中，20 对会互相攻击，剩 16 对。核对输入里每个数的含义，再看后面的状态怎样保存这些条件。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图中八个相邻格都在国王的攻击范围内。按行往下摆时，新出现的冲突只可能在本行与上一行，更早的行已经隔开。这个影响范围决定了我们不用把整块旧棋盘都存下来，但总共放过多少枚还得记住。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请把宽三的八种零一串列出来，划掉含相邻两个一的图案，剩下五种。左移再按位与是在检查相邻位置，零一一会产生非零结果。空行也要留着，既能间隔棋子，也能表示一枚都不放。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上行为 p，下行为 q。同列、左斜、右斜各有一种新攻击，三项检查缺一不可。请判断 q 为零一零时上行能放什么，再用零零一接一零零验证较远的两个角确实不冲突。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如果两块旧棋盘的末行一样，总枚数也一样，新一行看到的限制就一样。更早行的国王已经隔开，不再攻击本行。总枚数还决定能否恰好放满 k，两项信息都不能少；同条件的摆法数再相加。状态同时保存已处理行、末行图案、总枚数；每个下标都对应一种不能丢的条件。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状态时先读下标所描述的条件，最后再说保存的是方案数。当前行用了多少枚，可以从图案的一的个数得到；旧数量加本行数量才是新总数。空棋盘只有一个，而不是每个状态初值都是一，处理完最后一行再对恰好达到目标的末行求和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九格选两格共有三十六对，其中横、竖、两个斜向的攻击对彼此属于不同方向。分别减掉六、六、四、四，剩十六。也请核对一小步加入是否合法，整体计数和局部转移要能互相印证。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前两行的计数是零行到一行再到两行逐层累加得到的。末行为零一零时，前行只能空着，前两行恰好一枚的办法有三种，全来自第一行的三个位置。逐个加末列的四、四、三、四、一，恰好得到十六。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把行内无相邻 1 的 mask 放入 states；h 为图案数，count 记每行枚数。000 也在其中。后面 a、b 表示 states 的编号，判断行内、行间冲突时，才取出它们真正的位图。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 是当前行图案，q 是前行图案；a、b 是它们在 states 中的编号。previous[a] 保存允许接在当前行前面的图案编号。每一行都会反复使用这张兼容表，提前算一次就够。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emptyId 是空行 0 的图案编号，dp 的 h×(k+1) 个计数均先清零。这是处理一行的片段；每行 next 先清零。旧总数为 used-count[a]，加上本行后才恰好是 used。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本页把前面讲过的条件放进循环。合法行图案用编号存，a 是当前，b 是前一行，previous 保存兼容关系。右侧只读旧数组，左侧只加到清零的新数组，整行完成后再交换，避免本轮又拿新值继续转移。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反过来删去末行，前驱棋盘和最后一行都唯一，所以同一个摆法不会出现两条重复来源。再顺着看，行内和相邻行冲突都检查过，因此合法摆法也不会遗漏。零枚国王只有全空这一种，数量太多则没有可达方案。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能，横向隔两格，不是相邻攻击。② 不能，斜向相邻。③ 不能，要凑恰好 k 枚，还需要记已用数量。k=0 时只有全空一种。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商店在村庄 1。从商店出发，每个其他村庄恰好访问一次，再回到 1，求最短总路程。费用矩阵有方向，i 到 j 与 j 到 i 可以不同。输入 n，再输入 n 行 n 列距离矩阵。输出最短回路长度。2≤n≤20；不同村庄间距离为正且小于 1000，对角线样例为 0。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样例走 1→3→2→1，路程 1+1+1=3；另一方向为 2+2+2=6。核对输入里每个数的含义，再看后面的状态怎样保存这些条件。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访问次序可能很多，可两条路线也可能去过同样的村庄，最后还停在同一个地方。下一站不能是去过的村庄，下一段距离取决于现在的村庄。这两项相同，后半段能接哪些路线也就相同。可以把这些历史归入同一状态，只保存已经花费最少的一条；再用接同一后缀解释理由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售货员要把每个村庄走一次，还要返回商店，往返路程可能不同。排列所有访问顺序会有阶乘种选择。我们只保留去过的集合和当前村庄，因为下一步的合法目标与费用都能从这两项确定。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从状态中的终点走到一个未访问村庄，新集合多一个点，新终点也随之改变。新增的费用是这一条有向边，拿候选值与原值比较取小。全集合还没有包含回程费用，最后要单独加回起点的一段。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这组三村庄数据只有两种访问顺序，可以全部算完。按一、二、三走，到三是五，回到一后才是九；另一方向共十八。让学生先报到终点的费用，再补回程，检查有没有把开放路径误当成完成的回路。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先看固定起点那一行，它在费用矩阵里是零，不在访问集合的可变位里。原村庄二对应位零，原村庄三对应位一。学生能用表查清楚以后，再去读代码里加一的位置，避免把加一误加到位移上。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width=n−1；所有 at 状态先设 INF，只存起点外的村庄。位 j 对应村庄 j+1。单元素集合只有从起点直达这一条路，因此读起点行的费用；固定起点不再占一个集合位。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mask 递增遍历，last 是已访问的终点。</a:t>
            </a:r>
          </a:p>
          <a:p>
            <a:pPr/>
            <a:r>
              <a:rPr lang="zh-CN" dirty="0"/>
              <a:t>旧值可达时，再枚举一个未访问的 next。加一位后的集合一定比原整数大，所以旧状态先算好。新下标记录新终点，费用矩阵则用村庄编号 last+1、next+1。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all=(1&lt;&lt;width)−1，answer 初值 INF；所有村庄已去完，比较不同的最后一站。从最后村庄回 0 的费用要另加。全集合的最小开放路径不一定对应回到起点后的最短回路。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实现里的村庄从零编号，固定起点零不用占集合位。位 j 对应费用矩阵里的村庄 j 加一，所以读边时加一，做位运算时仍用 j。at 只是访问状态值的接口，先初始化直达，再扩展，结尾补回零的边。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固定集合和终点以后，两条历史能接的后半段完全一样。给它们接同一个后缀，费用更小的历史始终不会变差，所以其余历史可以舍弃。这里证明的是状态足够，而不是只凭几个算例猜测取最小一定行。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给出无向简单图，统计简单环的个数。简单环至少含三个顶点，不重复经过顶点或边；更换起点、反向走，都算同一个环。输入 n、m，再输入 m 条无向边的两端编号。输出环数。1≤n≤19；无自环、无重边，m≥0。环可以带弦，不要求为诱导环。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样例是四点完全图：4 个三角形，加 3 个四边形环，共 7 个。核对输入里每个数的含义，再看后面的状态怎样保存这些条件。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沿三角形任选起点和方向，得到六条描述，但图里的环只有一个。固定最小顶点为起点后，起点重复消失，仍剩两个相反方向。最后除二正是处理这一部分重复，不能与旅行中的固定商店混为一谈。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集合最小点就是起点，因此无需额外记起点维度。扩展时只走未访问且比它大的点，起点就不会被更小点取代。闭合与继续走是两件事，闭合只加到答案，不把起点作为新点再放进集合。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一条边来回走不算环，至少三个顶点的条件要在闭合时检查。四边形带对角线还有外侧的大环，弦并不会使它失去简单环资格。请把两个三角形和一个四边形都找出来，得到三个。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mask 非零，last 是当前终点，ways 是 f[mask][last]。ctz 返回最低 1 的位号，也就是集合中的最小顶点。至少三个点并有回边时才闭合，oriented 先统计带方向的描述。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adj[last] 是当前终点邻点的位图，f 中不可达状态不扩展。过滤已访问点与不大于起点的点。每次取一个最低 1，加入对应新点后累加路径条数；全部结束输出 oriented/2。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低的一位给出集合中的最小点，只有集合非空才能调用计尾零。闭合前先检查点数，再检查回起点的边；候选邻点也要同时去掉已访问点和过小的点。当前实现排除了两点往返，最后只除二，不能再额外减边数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两次，方向相反，所以最终除 2。② 不能，只有两个顶点。③ 不能，题目要回到起点，开放路径与完整回路的费用可能不同。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前面的掩码直接表示选了哪些对象，接下来还会表示前缀哪里增长、棋盘边界是什么形状。表示方法随问题变化，但理由仍一样，要能用这些信息决定下一步。先看宝藏，为什么连接树还要关心层次。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任选一间宝藏屋，由赞助商免费打通。以后每次开一条给定的直接道路，从旧房间接入新房间，最后开发全部房间；旧房间间无需再开路，已开道路通行免费。根深度记 0，新路收费=边长×新房间深度。输入 n、m 与 m 条 u、v、边长；输出最低总代价。n≤12，m≤1000，边长≤5×10⁵；重边取最短直接边。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样例以 1 为根，开 1—2、1—4、4—3，费用 1×1+1×1+1×2=4。核对输入里每个数的含义，再看后面的状态怎样保存这些条件。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旅行的费用是一条边本身的距离，这道题每条边还要乘一个深度。同一组选边把中间点作根或端点作根，深度会不同。因此需要连根的选择与房间何时接入一起考虑，不能只求最短边长和。先算一个三房间例子，再尝试把同一批新房间一起接向旧集合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赞助商免费打通一个房间，以它为根，后面每开一条路都接入一个新房间。边费乘新房间深度，是把题目中的经过房间数改写成根深度零的表示。同一长度放得更深就更贵，因此单纯求最小边长和还不够。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两个图都选长度一的一二、二三两条边。中间二作根时，两点深度都是一，花二；一作根时，三要到第二层，花三。改变的只有根，就已经改变费用，所以需要从所有单点根开始。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一批新点与旧集合不相交，每个新点各自选一条直接边连到旧点。彼此没有额外的容量或数量限制，选最低直接边可以分别进行。若有一个新点根本连不到旧集合，这一批就不可行，不能把无穷大当正常费用。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把第几批加入记为 h，第零批只选根，不花费用。每批选非空的新集合，与旧集合取并，再加批次乘连接费。批次不一定恰好是真实深度，下一页会解释为什么这种记账仍能得到真实的最优值。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新点只连向更早的点，所以第 h 批点的真实深度最多 h，按 h 收费可能多收但不会少收。另一方面，任意真实最优树按深度分批后必被枚举，每个点再挑最短直接边也不会更贵。两个方向把最优值夹在一起，才能说明记账得到的最优值确实正确。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connect[S][v] 表示 v 向 S 任一点的最低直接边长，缺边设 INF；S 非空。把 S 中一个点 u 单独取出来，比较旧集合答案与通向 u 的边。这里只用给定直接边，不能先把 edge 改成多段最短路。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remaining=all^S，T 从 0 开始；每处理一个旧 S，cost[0]=0。例如 remaining=1011，顺序为 0001、0010、0011……1011。T 去掉最低 1 后更小，所以 cost[T^bit] 已在本轮算好。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dp[S] 必须可达，depth 为本批编号；next 为清零成 INF 的新数组。sum 已是 64 位，乘 depth 仍按 64 位计算。一个新点无直连边，sum 会达到 INF，这个 T 就不能加入。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这里刻意用递增子集顺序，与前面递减顺序不同。T 去掉最低一位后更小，它的连接费已经在同一旧集合下算过，所以只需补一个点的连接费。每换旧集合把空集费用设零，并重算它的所有子集即可复用数组。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经二到三会实际经过并接入二，深度费用也跟着变化，不能缩成一条直接道路。子集枚举在每一批有三的点数次方规模，再乘批数，才得到本实现的复杂度。费用乘法要在运算前转换成长整型，算完再赋给长整型已经来不及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等概率选取 1..n 的一个排列，求最长严格上升子序列长度的期望。子序列可以不连续，但顺序不能变；平均值可能是分数。输入 n，输出余数 x，表示模 998244353 的平均值。</a:t>
            </a:r>
          </a:p>
          <a:p>
            <a:pPr/>
            <a:r>
              <a:rPr lang="zh-CN" dirty="0"/>
              <a:t>期望为 a/b 时，要求 b*x 与 a 同余。教材按 n≤24 讲差分状态法；当前在线范围 n≤28，需要另行评估时间与内存。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n=2 的两个排列 LIS 长度为 2、1，平均 3/2；模意义下输出 499122178。核对输入里每个数的含义，再看后面的状态怎样保存这些条件。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 n 的排列有 n! 个。我们只要 LIS 的平均长度，不想把所有排列都存下来。插入新最大值时，它只能接在左边元素后面，无法给右边较小旧数作前驱。各前缀的 LIS 在哪里增长，正好能描述这次插入的影响。从 [2,1,3] 的前缀长度开始，看看相邻前缀的差为什么只有 0、1。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长度二有两个等概率排列，LIS 分别长二、一，平均是二分之三。我们会用差分编码前缀的增长，按插入新最大值来构造所有排列。此处沿教材二十四以内讲方法，当前在线数据扩到二十八后，还需要重新评估整层数组和转移的代价。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二、一、三逐个加长前缀，长度是一、一、二，差分是一、零、一。新增一个元素最多只能让最长上升子序列多一个，也可以完全不选它，因此差分恰是零一。所有差分相加得到最终长度，首个非空前缀一定贡献一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四插在二后面，左边的最长上升子序列可以接上四，所以立刻多一。后面旧数都小于四，不能接在四后面，直到旧前缀自行增长一次，旧长度才追上来。于是差分新增一个一，并清掉右边首个旧一；若右边一直没增长，就没有需要清掉的一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首差分总是一，省去它可以少存一位。本例按序列从左到右对应位号从小到大，与平常写二进制高位在左的视觉顺序不同。dp 记录有多少排列得到同一差分，不能只记这个差分出现与否。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按序列顺序读差分是一、一、零、零，但标准二进制数字从高位写起，所以整数写成零零一一。这里没有改变差分，只是写法方向不同。把序列位置与位号逐格对上，再看右移为什么能省去首位。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用同一例子把序列变化与整数变化并排检查。先恢复首差分得到五，再按插入位置拆左右，清掉右段最低的一，插入新一并把右段向后移。最终完整差分的编码是三，省去恒定首位后是新掩码一。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每个新排列都能删除唯一最大值，回到唯一旧排列与插入位置，所以构造不漏不重。不同排列即使差分相同，也仍是不同样本，数量要加在一起。状态能合并，不代表样本也能只留下一个。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n=2 的平均值是 3/2。若用 C++ 的 3/2，会得到 1，分数信息已经丢失。模意义下要找一个 x，让 2*x 与 3 同余。乘上 2 的模逆元，就能得到 x=499122178；再乘 2 后余数确实为 3。一般地，把总长度乘 n! 的逆元。模数为质数且 n! 非零时，快速幂才能这样求逆。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把每种状态对应的排列数乘上 LIS 长度再求和，得到所有排列长度总和。平均值还要除以阶乘，模意义下应乘它的逆元，不能对余数做整数除法。模数为质数且阶乘不为零，快速幂求逆才适用，长度二的值可以用二分之三核对。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旧排列长 len，位 0 对应最左差分；pos 从 0 到 len，含两端的空隙。left 保留插入点左侧的位，right 从旧右侧开始编号。pos=0 表示最前，pos=len 表示最后；后者 right=0。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沿用刚拆出的 left、right，执行前面已推导的差分规则。最低 1 对应右边最早增长的位置。先清它，再让右侧整体后移；result 的首差分仍为 1，右移后继续只保存可变的部分。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next 初始全 0，各个旧 mask 和插入位置都处理完后才交换两层。同一新差分可能来自多种旧排列，数量都要留下。两个数各小于 MOD，加起来小于 2*MOD，最多减一次即可。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每个插入位置都从同一份 full 拆出左右段，右侧非零时才清最低的一。处理得到的新掩码要累加旧排列数，而不是覆盖。每个长度使用独立的新数组，不能把本轮新排列再当旧排列继续插入。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两条旧排列的最终 LIS 都是二，在同一个位置插入四，结果却分别为三、二。区别来自增长发生的位置，这就是要保存整条前缀差分的原因。复杂度随位数指数增长，教材范围与当前在线完整范围要分开看。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新 [4,2,1,3]，前缀 LIS 为 [1,1,1,2]，差分 [1,0,0,1]。② [1,0,1,1]，末尾新增一且右侧没旧一。③ 不是，存对应排列数量。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n×m 空棋盘，双方轮流落子；当前格左侧、上方的所有格子都有棋子时才可落子，直到填满。先手在 (i,j) 得 A[i][j]，后手得 B[i][j]，双方都采取最优策略。输入 n、m；n 行 A 矩阵，再 n 行 B 矩阵。输出最终先手分数减后手分数。1≤n、m≤10，0≤A[i][j]、B[i][j]≤10⁵；先手先下。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样例先手落 (1,1)、(2,1)、(2,2)，得 12 分；后手得 10 分，分差为 2。核对输入里每个数的含义，再看后面的状态怎样保存这些条件。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种落子顺序可能填出了同一片区域，却让先手已经得到的分数不同。以后能下哪里只由已填区域决定。历史分数给最终分差加一个固定常数，不会改变后面哪种选择更好，所以只缓存“从现在起还能产生的最优分差”。这让我们按轮廓合并历史，再根据轮次决定取最大还是最小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原题是在空棋盘上落子，上方与左侧的格子先有棋子才能下当前格。先手取格上的 A 分，后手取 B 分，最终都希望自己的分数减对方更大。我们统一从先手减后手看，这样先手选大、后手选小，符号始终一致。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一行只要能下到某格，它左侧就都已有棋子，所以已填部分是前缀。上方也得先填，上一行前缀不能短于下一行，形状便像阶梯。列出的六种二乘二轮廓请逐个核对，零、一这种下方先填的形状不合法。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轮到谁可以从已填格数的奇偶恢复，不需要再单独存一维。V 只算以后新增的先手减后手分差，先手落一子加 A 并选最大，后手减 B 并选最小。先前历史分数只会平移最终分差，不影响此后的最佳选择。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后手选完以后，下一格与最后一格都被规则确定，所以两个分支能完整列出。两种情况下先手都是二分，后手则可能六分或三分，他会选六分。表中的负四因此来自对手最优，而不是先手主动选了较坏结果。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左上是先手唯一能下的位置，得一。后手随后有两种选择，分别算到底，分差是负四和负一。后手希望自己的分数更多，所以选更小的负四，不能因为负一更接近零就替他选负一。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例如两行三列，已经填好的长度为 [2,1]；下次只需要看哪一行还能加一格。一行可填 0、1、2、3 格，刚好是四种值，可以当四进制的一位。令第一行为低位，[2,1] 编成 2+1*4=6；第一行再填一格，编码就加 1。一般每行范围 0..m，使用 m+1 进制。只搜索满足阶梯条件的长度序列。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每行长度范围是零到 m，可以作为 m 加一进制的一位，和我们平常十进制每位只放零到九一样。对应行增加一个格子，编码只增加那一位的进制权。合法轮廓远少于任意选格的集合，减少的状态来自阶梯限制。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lengthRow[row] 是本行已填前缀长度，taken 为已填格总数。左边已是前缀；上一行比本行更长，表示新格上方已有棋子。row=0 不受上方限制，下标也从 0 开始。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当前行长已经临时增加；weight[row] 是本行在 m+1 进制里的权。first 由 taken 的奇偶得到；先手加 A，后手减 B。恢复行长后才试另一行，memo 缓存同一编码的未来最优分差。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先检查这一行没满，而且能在上方找到已填格。原行长正好是下一列下标，临时加一后递归，再减回去，另一条分支才仍从同一轮廓开始。先手和后手读同一类未来分差，只是在比较时分别取最大、最小。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不同落子顺序可能到同一轮廓，未来答案就能复用。每个轮廓最多试 n 行，因此时间在轮廓总数上再乘 n，哈希表存结果但不改变合法轮廓数。只有一行时顺序固定，用它检查轮次和加减符号最方便。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花园的环很长，但每一步都只是：旧窗口丢最早一格，再接 0 或 1。窗口只有很少几种。若能把“一段转移的走法数”保存成表，就能先把两段合成更长的一段，再按二进制长度反复拼接。先解释两段走法为什么相乘、不同中间状态为什么相加，再使用矩阵乘法。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从两段走法拼接理解乘法，比先背矩阵公式更直观。经过同一个中间状态时乘起来，中间状态不同则相加。单位矩阵表示零步原地不动，之后将用同样的一步转移反复拼成很多步。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个编号花圃围成环，每格选 C 或 P。要求任意连续 m 格里 C 不超过 k 个，跨越末尾与开头的窗口也要合格，求不同种植方案数。输入 n、m、k。输出方案数对 1000000007 取模的结果。2≤n≤10¹⁵，2≤m≤min(n,5)，1≤k&lt;m；位置有编号，不按旋转去重。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 n=10、m=5、k=3，全部首尾窗口都合格的种植共有 458 种；后面用三格环手算核对闭合条件。核对输入里每个数的含义，再看后面的状态怎样保存这些条件。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位置有编号，第一格与最后一格相邻，跨边界的窗口也要满足限制。用一表示 C，零表示 P，最近 m 格足以决定接入新花后是否合法。窗口很小但环长可能达到十的十五次方，不能一格一格推进到最后。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这里最低位是最旧格，所以右移先扔掉它，新格放最高位。请把一零一接零算成零一零，确认编码和操作方向一致。新旧窗口都合格时才记一条转移，矩阵元素保存的是一步的走法数。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一零一在直线上相邻两对都通过，但首尾的一与一在环上又组成一对，所以不合格。合法三格环只有四种。要求窗口走三步回到原状态，正是在补上这个首尾约束。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从零零可接零得到零零，接一得到一零，所以对应两项为一。一零右移后只能接零形成零一，接一会得到一一，不合法。三步闭合的对角线计数是二、一、一，正好对应前面的四个合法环串。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矩阵的 n 次幂统计 n 步窗口转移，对角线正好要求起点终点相同。编号位置一固定了起始观察位置，所以每个合法环串对应唯一一组闭合转移。不同旋转在有编号位置上通常是不同串，不能再除环长。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十三的二进制为一一零一，依次需要一、四、八次幂，二次幂那位跳过。结果从单位矩阵开始，底数每轮平方，指数每轮右移。这里用的是结合律和同一底数的幂，没有假定任意两个矩阵可交换。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state 是合法旧窗口；bit 分别试 0、1，h=1&lt;&lt;m，矩阵初始全 0。相同首尾状态之间有几种一步选择，就累计几次。最低位最旧的约定，与移位公式必须一致。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answer 初始为单位矩阵 I，base=transition，exponent 初值 n。multiply 按行、中间状态、列求乘积和，乘法用 64 位并取模。n 最高到 10¹⁵，exponent 也必须用 64 位。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快速幂结束，answer 已等于 T 的 n 次幂，count 初值 0。非对角线表示结束窗口变了，还没有闭合。把对角线相加即可，标号位置固定，无须再除 n。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先建立合法的一步窗口转移，接着做矩阵快速幂，最后求对角线和。求和只看起终点相同的位置，不能把整张矩阵都加起来。矩阵维数为窗口数，普通乘法是维数的三次方，这也解释了为什么要求窗口很小。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把窗口宽度扩到一，只是为了核验模型。最多零个一就只剩全零串，最多一个一则各格任选零一。单位矩阵表示零步，是快速幂的初值，别把它误当成原题空花园的答案。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不合法，下行已有子而上方空着。② min，使先手减后手尽量小。③ 不合法，首尾两个 1 也相邻；只检查线性相邻对会漏。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10 张付款方案里，4 张 A 超限，3 张 B 超限，其中 2 张两种都超限。直接 10−4−3=3，把交集那 2 张重复删了。补回一次：10−4−3+2=5，才是满足两种上限的方案数。下面把超限方案当成集合，看容斥怎样处理这种重复扣除。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盯住两个违例的交集，一个对象从总数里被减了两次，就得加回一次。这样它最终被去掉一次，恰好不再出现在合法集合里。多个事件继续按子集奇偶交替加减，硬币题只有四个超限事件，枚举规模很小。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四种硬币面额固定。每次购物给出四种币各自可用数量与目标金额，求有多少组使用枚数能恰好付款；同一组枚数换拿取顺序仍算一种。输入四种面额和询问数 n；每问 d1、d2、d3、d4、s。每问输出一个方案数。面额、上限与目标金额均在 1..10⁵，n≤1000；方案数与金额乘法用 64 位。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第一问可付：10；5+5；5+2+1+1+1；5+2+2+1，共 4 种。</a:t>
            </a:r>
          </a:p>
          <a:p>
            <a:pPr/>
            <a:r>
              <a:rPr lang="zh-CN" dirty="0"/>
              <a:t>第二问除 1 元币外的三种币各有 0、1、2 枚可选，余款都能由 1 元币补齐，得 3³=27。核对输入里每个数的含义，再看后面的状态怎样保存这些条件。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每问改变数量上限，但面额没变。不限量时凑各金额的方案数可以共用，因此先算这部分，再根据本次上限排除超限方案。下面会把超限方案一一对应到更小金额，而不是重新做一遍有上限背包。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ways 全 0，先令 ways[0]=1；maximum 是所有询问目标的最大值。外层每换币种，就把允许使用的种类扩大一种。金额递增，右侧已经允许本币种，接一枚后仍能继续用。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金额零的初值一对应一枚都不用。币种放外层是按各币种数量来计数，避免把同一组合的拿取顺序重算。内层递增让本币种可以反复使用，倒序则只允许新增一枚，含义就变了。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超限意味着至少有上限加一枚，固定拿走这些以后，剩余部分仍可不限量。反过来添回这批固定硬币，就能唯一恢复一个超限方案。剩余部分已经可以含更多同类币，额外枚举到底超多少会重算。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同时指定几种币超限，就把它们各自上限加一枚的金额一起扣掉。空集是不扣，对应最初全部方案；奇数个事件减，偶数个加。剩余为负没有方案，必须在查数组前拦住。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空集保留全部三种无上限方案，只有一元超限时扣两元，还剩两种，所以减二。二元超限至少六元，两个一起超限至少八元，都超过目标。子集掩码选择的是哪些事件，不是取几枚硬币。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item 保存本次四个上限与目标；一个 mask 是一个事件子集。每个选中的币种，都先拿走上限加一枚。即便 remaining 是 long long，右侧乘法也要主动转成 64 位。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 mask 从 0 到 15，answer 初值 0；ways 已预处理。mask=0 贡献全部无上限方案。奇数个超限事件减，偶数个加；负金额没有方案，不能拿来当数组下标。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即使 remaining 是长整型，右侧乘法也可能先用整数运算，所以这里明确加一 LL。扣完为负就跳过，非负才查 ways。枚举的掩码只表示超限事件集合，和硬币数量本身不是同一个东西。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目标四元，上限一枚一元、两枚二元。无上限共有三种，其中一元超限的两种正好被扣掉，只剩两枚二元。把目标扩到零时，全不拿仍是一组合法数量，初值一在这里也能核对。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请先按题目中的数据算一遍，再说依据。① 三种：(4,0)、(2,1)、(0,2)。② 扣 2 元后剩两种，应减 2。③ 负金额贡献 0，不查数组；最终只剩 (0,2)，答案为 1。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回顾时请从限制倒推需要的信息，而不是看到位运算就猜状态。行间影响、当前位置、阶梯形状、超限事件分别引出不同的压缩对象。表示确定以后，初始化、转移、去重与计算规模仍得逐项讲明白。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 位偶像来自 M 个乐队，每队至少一人。最终同队必须连续站在一起。选一些人出列，其他人位置不动，再让出列者任意填回空位，求最少出列人数。输入 N、M，接着 N 行乐队编号。输出最少出列人数。1≤N≤10⁵，M≤20；队伍总长度不变，每队人数不变。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样例按乐队 3、4、2、1 排块，可留原位人数为 1、1、1、2，共 5 人；12−5=7。核对输入里每个数的含义，再看后面的状态怎样保存这些条件。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队的人最终占一个连续块，各队人数已固定，所以选了哪些队就能算出已经占用多少位置。下一队应占的区间也因此确定，原本就在这段的本队成员不必出列，其余位置才付出列代价。尝试所有未放队伍，取最少总人数。</a:t>
            </a:r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 n 枚砝码，必须删掉恰好 m 枚。保留下来的每枚至多用一次，全部只能放天平同一边。求能称出的不同正重量，最多有多少种。输入 n、m，再输入 n 个重量。输出可称出的正重量种类数的最大值。n≤20，0≤m≤4，m&lt;n，1≤ai≤100；重量 0 不计入。</a:t>
            </a:r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样例删一枚重量 2，留下 1、2，可称 1、2、3，共 3 种。核对输入里每个数的含义，再看后面的状态怎样保存这些条件。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删的是砝码下标，不能把重量相同误认为同一枚。每种删除方案对剩余砝码计算所有子集能凑出的正重量，再取最大种类数。零位只是空选择的起点，不能把它算成一种正重量。</a:t>
            </a:r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M×N 土地中，1 为肥沃可种，0 为贫瘠不可种。选择一些肥沃格种草，任意两块不能共用边；斜着相邻允许，整块不种也算一种，求方案数。输入 M、N 与 M 行 N 列的 0/1 地图。输出方案数对 10⁸ 取模的结果。1≤M、N≤12；不限制总种植块数。</a:t>
            </a:r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样例下行只中间可种：不种它时，上行有 5 种；种它时，上行两端各选不选，有 4 种，共 9。核对输入里每个数的含义，再看后面的状态怎样保存这些条件。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种植格必须肥沃，同一行不能有相邻一，上下行不能同列种。这里没有国王的斜向攻击，斜着相邻仍合法。虚拟空行一种，最后对末行图案求和，全不种也要算。</a:t>
            </a:r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N×M 地图中 P 为平原，H 为山地。炮只能放平原，攻击横向左右两格、纵向上下两格，山地不会挡住攻击。求互不攻击时最多能放多少门炮。输入 N、M，再输入 N 行连续的地图字符。输出最大炮数。N≤100，M≤10；本题为 NOI2001，大小写按原题 P、H 读入。</a:t>
            </a:r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样例最多 6 门。比如按行选列 {1,4}、{2}、{3}、{1,4}、空，可放 6 门且互不攻击。核对输入里每个数的含义，再看后面的状态怎样保存这些条件。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炮兵同列能跨过一行攻击，所以状态多保留前两行有明确理由。横向距离一、二都要排除，再与前两行分别比较同列。最终求的是炮数最大值，每行贡献一的个数，不是把所有方案数相加。</a:t>
            </a:r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原点弹弓每发一只鸟，轨迹为 y=a*x*x+b*x，要求 a&lt;0。轨迹经过的小猪都会被消灭，鸟继续飞行；给第一象限互不重合的 n 只猪，求至少发几只鸟能全部消灭。输入 T；每关输入 n、指令 m 和 n 对坐标。每关输出最少发射数；指令只提供数据的额外保证，不改变目标。T≤30，n≤18；0&lt;x、y&lt;10，保留两位小数。m=1 保证≤ceil(n/3+1) 只，m=2 保证某最优解一只覆盖≥floor(n/3) 只。</a:t>
            </a:r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第一关两猪在 y=−x²+4x 上；第二关五猪在 y=−x²+6x 上，都只需 1 只鸟。核对输入里每个数的含义，再看后面的状态怎样保存这些条件。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条开口向下的抛物线可以经过多只猪，所以预处理曲线覆盖集合。每次抓住第一只未覆盖的猪，最优解一定有某一只鸟处理它，我们枚举这一只鸟对应的选择即可。两点横坐标相同不能直接求曲线，单独击中也要作为备选。</a:t>
            </a:r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密码长 L，只含 a..z。已知 N 个字符串都作为连续子串出现在密码中，允许它们重叠。求全部可能密码数；若总数不超过 42，还要按字典序列出每个密码。输入 L、N，再输入 N 个模式串。输出总数；必要时接着每行输出一个密码。L≤25，N≤10，每个模式串长度≤10，总数保证小于 2⁶³。</a:t>
            </a:r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长度 10 同时包含 hello、world，两个子串不重叠时正好排满，只能是 helloworld、worldhello，共 2 个。核对输入里每个数的含义，再看后面的状态怎样保存这些条件。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旧串分别以 hell、abcd 结束，目前都还没出现 hello。再加 o，前者立刻匹配 hello，后者不会。已出现模式集合相同，后续却不同，说明还要保存能继续匹配的后缀。AC 自动机结点正好表示这个后缀；将结点与已出现模式集合一起作为状态。</a:t>
            </a:r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如果末尾已经是 hell，再加 o 就会完成 hello；同样的已出现集合，匹配后缀不同，后面变化也会不同。用自动机结点记后缀，集合记哪些模式出现过，两部分缺一不可。失败指针也可能带来模式命中，标记要继承，计数较小时才另作字典序枚举。</a:t>
            </a: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绿洲坐标严格递增。初始容量与水量都是 V，在绿洲可反复补满；步行距离 d 耗水 d。水量 v&gt;0 时可跳任意地点，跳后容量变为 floor(v/2)，水量清零，落在绿洲后可补水。输入 N、V 和递增坐标。逐个起点判断能否访问全部绿洲，每点输出 Possible 或 Impossible；绿洲可重复访问。2≤N、V≤2×10⁵，−10⁹≤xi≤10⁹；跳前先补满不吃亏，水量零时不能再跳。</a:t>
            </a: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样例从坐标 1 步行到 3，用尽 2 单位水；补满后跳到 6，访问齐全。从另外两个起点也能完成。核对输入里每个数的含义，再看后面的状态怎样保存这些条件。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 V=2，绿洲在 0、10、20。相邻间隔都无法靠步行跨过。从 0 补满跳到 10，容量变 1，落地后补满。再跳到 20，容量变 0，但已经到达最后一座，所以仍然成功。容量子集必须保留最后的 0 容量：它还能表示一次落地，只是不能再走出或跳走。</a:t>
            </a: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跳前在绿洲补满，会让下一次容量尽可能大，因此可按初始容量连续减半取整列出后续容量。容量降零那一次仍能落到一座绿洲，把它漏掉可能错判。给左右两侧分配互补容量子集，起点在初始容量下可走的连通段再填两侧之间的缺口。</a:t>
            </a:r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每次任选一列循环移位，可操作任意多次。操作结束，取每一行的最大元素，再把这些行最大值相加，求总和最大能是多少；同一列的所有元素要一起移动。输入 T 组；每组 n、m 与 n 行 m 列矩阵。每组输出最大总和。T≤40，E2：n≤12、m≤2000，元素为 1..10⁵；E1：n≤4、m≤100。</a:t>
            </a:r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第一组把第 3 列向下移一格，各行最大值变为 5、7，总和 12；后两组分别可得 29、27。核对输入里每个数的含义，再看后面的状态怎样保存这些条件。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一个最终答案，每行只要指出哪一列提供了它的最大值，最多需要 n 列。排除的列，其任意元素都不超过保留列的列最大值。若有行依赖被排除列，保留列中必有未被其他行使用的列，可旋转把列最大值放到这一行。因此保留列最大值最大的 n 列不会降低最优值；一列给多行贡献时，仍要共用同一旋转。</a:t>
            </a:r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一列的所有行必须共用同一种旋转，不能给每一行单独挑这一列的最好值。先算一列对一个行集合的最好总贡献，再用子集划分分配各列负责的行。留下列最大值最大的至多 n 列，是为了覆盖每行提供最大值所需的至多 n 个列位置。</a:t>
            </a:r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n 个有下标的元素随机排列，计算每个排列的最大非空前缀和。要求的是期望乘 n!，也就是全部 n! 个排列的最大前缀和总和，再对 998244353 取模。输入 n 与 n 个整数 ai。输出模数范围内的非负整数；相同数值的元素仍按下标区分。n≤20，所有 |ai| 之和≤10⁹；不包含空前缀，最大值可以为负。</a:t>
            </a:r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 [−1,2] 的两种排列：前缀最大值为 1、2，总和为 3；这里输出总和，不需要除以 2。核对输入里每个数的含义，再看后面的状态怎样保存这些条件。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把一个排列在“最大非空前缀和首次达到”的位置切开，前半元素集合为 S。更短的前缀和必须严格小于 s[S]；反转前半后，长度 1..|S|−1 的前缀和都严格正。后半所有非空前缀和必须非正，才能不超过这个最大值。P[S] 统计非空前缀和全严格正的排列，N[S] 统计全非正者。</a:t>
            </a:r>
          </a:p>
          <a:p>
            <a:pPr/>
            <a:r>
              <a:rPr lang="zh-CN" dirty="0"/>
              <a:t>两者空集初值均为 1，s[S] 是子集和，U 是全部元素。</a:t>
            </a:r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第一行要把两个元素都纳入前半，前缀和一才是最大；反转前半得到二、负一，真前缀二严格正。第二行最大值二在第一位达到，后半负一非正。两者分别贡献一与二，输出三而不是平均的一点五。</a:t>
            </a:r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最大非空前缀和第一次达到的位置切开，前面每个更短前缀都严格小于它，后面不能再超过它。把前半倒序看，长度一到前半长度减一的前缀和都严格正，完整前半和不受这个正号限制。后半所有非空前缀和非正，用 P、N 两种辅助计数连接起来，再乘最大前缀和求总贡献。</a:t>
            </a:r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软件初始有全部 n 个错误，每个补丁有适用前提与修复效果，修复旧错误时也可能引入新错误。求把软件修成零错误的最少总耗时，无法完成则输出 0。输入 n、m；每补丁给正耗时和两个长 n 字符串。前提串 + 为必须有、− 为必须无、0 无限制；效果串 − 修复、+ 新增、0 不变。n≤20，m≤100。补丁可反复用，适用性随当前错误集合改变。</a:t>
            </a:r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样例的补丁序列为 1、2、1、3、1、2、1，耗时 1+1+1+2+1+1+1=8，最终全部修复。核对输入里每个数的含义，再看后面的状态怎样保存这些条件。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补丁的前提与效果是两套掩码，先确认必须有的全有、必须没有的全无，再产生后继。因为可能修好旧错误又引入新错误，集合大小不一定变小，不能依靠掩码顺序递推。非负耗时用 Dijkstra 求从全错误到空集的最短路，无解按原题输出零。</a:t>
            </a:r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连续 k 轮，每轮独立等概率抽出 n 种宝物之一，看到它后决定吃或拒绝。宝物 i 得 pi 分，但必须已至少吃过其全部前提宝物才能吃；已吃宝物可以再次得分。输入 k、n；每种宝物给分数与前提编号，以 0 结束。输出最优策略的期望总分，保留 6 位小数。k≤100，n≤15，−10⁶≤pi≤10⁶。拒绝耗掉本轮，不能留到以后再吃。</a:t>
            </a:r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样例只有一轮，两种宝物都无前提，得分 1、2；看到哪种都吃，期望 (1+2)/2=1.5。核对输入里每个数的含义，再看后面的状态怎样保存这些条件。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抽到哪种宝物已经看见，才选择接受或拒绝，所以要在每一种随机结果内部先选较大期望，再取平均。不满足前提的接受分支视为负无穷，实际上只能拒绝。已吃过的宝物再次出现仍能得分，集合记录的是前提是否曾满足，不代表不能重复吃。</a:t>
            </a:r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 N 个等长模式串，字符为小写字母或 ?，? 可匹配任意一个小写字母。求有多少个同长度小写串，恰好匹配其中 K 个模式；相同模式的不同编号也分别计数。输入 T 组；每组 N、K 和 N 个模式串。每组输出答案，对 1000003 取模。T≤5，N≤15，模式长度≤50；K&gt;N 时为 0，K=0 时空子集同样参与。</a:t>
            </a:r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第一组恰好匹配三个模式，只需第 4 位为 r，其余 6 位任选，26⁶ 模 1000003=914852。第二组 K=4&gt;N=3，输出 0。核对输入里每个数的含义，再看后面的状态怎样保存这些条件。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第一组恰好匹配三个模式，只需第 4 位为 r，其余 6 位任选，26⁶ 模 1000003=914852。第二组 K=4&gt;N=3，输出 0。核对输入里每个数的含义，再看后面的状态怎样保存这些条件。</a:t>
            </a:r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例如某字符串匹配了 3 个模式，问“恰好匹配 2 个”。把每对模式的交集数相加，它会出现 3 次；可它真正应贡献 0。需要按更大的交集交替加减，把“至少同时匹配这些”换成“恰好 K 个”。先求 g[S]，再用子集大小与组合系数修正重复；逐位置有冲突时交集直接为 0。</a:t>
            </a:r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一个串如果只匹配两个模式，唯一那对会计入一次，不需要其他修正。如果匹配三个，三对模式都算了它，再用三个模式的交集乘负三扣掉。推广后就得到子集大小对应的组合系数，枚举越大交集时符号交替。</a:t>
            </a:r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交集计数比较容易，指定几个模式后逐位置合并字母约束。若冲突则零，全是问号则二十六种，其余只有指定的一种。容斥的二项式系数把同时匹配转成恰好匹配，目标为零时也别遗漏空子集。</a:t>
            </a:r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请选一题，从条件、未来、来源和验证四个方面讲述自己的状态。能举出为什么少一维会出错，也能说明为什么现有维度足够，才算把状态讲清。代码只是把已经确认的关系落实成循环或搜索。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750"/>
              </a:lnSpc>
              <a:buNone/>
            </a:pPr>
            <a:r>
              <a:rPr lang="zh-CN" sz="27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4759121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1784840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小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section-title Placeholder"/>
          <p:cNvSpPr>
            <a:spLocks noGrp="1"/>
          </p:cNvSpPr>
          <p:nvPr>
            <p:ph type="title"/>
          </p:nvPr>
        </p:nvSpPr>
        <p:spPr>
          <a:xfrm>
            <a:off x="990600" y="2190750"/>
            <a:ext cx="10210800" cy="1314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900"/>
            </a:lvl1pPr>
          </a:lstStyle>
          <a:p>
            <a:pPr algn="l"/>
            <a:r>
              <a:rPr lang="zh-CN" sz="39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section-description Placeholder"/>
          <p:cNvSpPr>
            <a:spLocks noGrp="1"/>
          </p:cNvSpPr>
          <p:nvPr>
            <p:ph type="body" idx="2"/>
          </p:nvPr>
        </p:nvSpPr>
        <p:spPr>
          <a:xfrm>
            <a:off x="1028700" y="3905250"/>
            <a:ext cx="10134600" cy="1200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zh-CN" sz="22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2595299576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  <Relationship Id="rId16" Type="http://schemas.openxmlformats.org/officeDocument/2006/relationships/slideLayout" Target="../slideLayouts/slideLayout14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2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4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8.xml"/>
</Relationships>
</file>

<file path=ppt/slides/_rels/slide12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29.xml"/>
</Relationships>
</file>

<file path=ppt/slides/_rels/slide13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0.xml"/>
</Relationships>
</file>

<file path=ppt/slides/_rels/slide13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1.xml"/>
</Relationships>
</file>

<file path=ppt/slides/_rels/slide13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2.xml"/>
</Relationships>
</file>

<file path=ppt/slides/_rels/slide13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3.xml"/>
</Relationships>
</file>

<file path=ppt/slides/_rels/slide13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4.xml"/>
</Relationships>
</file>

<file path=ppt/slides/_rels/slide13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5.xml"/>
</Relationships>
</file>

<file path=ppt/slides/_rels/slide13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6.xml"/>
</Relationships>
</file>

<file path=ppt/slides/_rels/slide13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7.xml"/>
</Relationships>
</file>

<file path=ppt/slides/_rels/slide13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8.xml"/>
</Relationships>
</file>

<file path=ppt/slides/_rels/slide13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39.xml"/>
</Relationships>
</file>

<file path=ppt/slides/_rels/slide14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0.xml"/>
</Relationships>
</file>

<file path=ppt/slides/_rels/slide14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1.xml"/>
</Relationships>
</file>

<file path=ppt/slides/_rels/slide14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2.xml"/>
</Relationships>
</file>

<file path=ppt/slides/_rels/slide14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3.xml"/>
</Relationships>
</file>

<file path=ppt/slides/_rels/slide14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4.xml"/>
</Relationships>
</file>

<file path=ppt/slides/_rels/slide14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5.xml"/>
</Relationships>
</file>

<file path=ppt/slides/_rels/slide14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6.xml"/>
</Relationships>
</file>

<file path=ppt/slides/_rels/slide14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7.xml"/>
</Relationships>
</file>

<file path=ppt/slides/_rels/slide14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8.xml"/>
</Relationships>
</file>

<file path=ppt/slides/_rels/slide14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49.xml"/>
</Relationships>
</file>

<file path=ppt/slides/_rels/slide15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0.xml"/>
</Relationships>
</file>

<file path=ppt/slides/_rels/slide15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1.xml"/>
</Relationships>
</file>

<file path=ppt/slides/_rels/slide15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2.xml"/>
</Relationships>
</file>

<file path=ppt/slides/_rels/slide15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3.xml"/>
</Relationships>
</file>

<file path=ppt/slides/_rels/slide15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4.xml"/>
</Relationships>
</file>

<file path=ppt/slides/_rels/slide15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5.xml"/>
</Relationships>
</file>

<file path=ppt/slides/_rels/slide15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6.xml"/>
</Relationships>
</file>

<file path=ppt/slides/_rels/slide15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7.xml"/>
</Relationships>
</file>

<file path=ppt/slides/_rels/slide15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8.xml"/>
</Relationships>
</file>

<file path=ppt/slides/_rels/slide15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59.xml"/>
</Relationships>
</file>

<file path=ppt/slides/_rels/slide16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0.xml"/>
</Relationships>
</file>

<file path=ppt/slides/_rels/slide16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1.xml"/>
</Relationships>
</file>

<file path=ppt/slides/_rels/slide162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2.xml"/>
</Relationships>
</file>

<file path=ppt/slides/_rels/slide163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3.xml"/>
</Relationships>
</file>

<file path=ppt/slides/_rels/slide164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4.xml"/>
</Relationships>
</file>

<file path=ppt/slides/_rels/slide165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5.xml"/>
</Relationships>
</file>

<file path=ppt/slides/_rels/slide166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6.xml"/>
</Relationships>
</file>

<file path=ppt/slides/_rels/slide167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7.xml"/>
</Relationships>
</file>

<file path=ppt/slides/_rels/slide168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8.xml"/>
</Relationships>
</file>

<file path=ppt/slides/_rels/slide169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69.xml"/>
</Relationships>
</file>

<file path=ppt/slides/_rels/slide170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0.xml"/>
</Relationships>
</file>

<file path=ppt/slides/_rels/slide171.xml.rels><?xml version='1.0' encoding='utf-8'?>
<Relationships xmlns="http://schemas.openxmlformats.org/package/2006/relationships">
  <Relationship Id="rId1" Type="http://schemas.openxmlformats.org/officeDocument/2006/relationships/slideLayout" Target="../slideLayouts/slideLayout13.xml" />
  <Relationship Id="rId2" Type="http://schemas.openxmlformats.org/officeDocument/2006/relationships/image" Target="../media/image_349b7aebbbcd46b1.jpg" />
    <Relationship Id="rId3" Type="http://schemas.openxmlformats.org/officeDocument/2006/relationships/notesSlide" Target="../notesSlides/notesSlide171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cover-title Placeholder Carrier"/>
          <p:cNvSpPr/>
          <p:nvPr/>
        </p:nvSpPr>
        <p:spPr>
          <a:xfrm>
            <a:off x="971550" y="2329815"/>
            <a:ext cx="10477500" cy="9334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48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状态压缩动态规划</a:t>
            </a:r>
          </a:p>
        </p:txBody>
      </p:sp>
      <p:sp>
        <p:nvSpPr>
          <p:cNvPr id="7" name="cover-subtitle Placeholder Carrier"/>
          <p:cNvSpPr/>
          <p:nvPr>
            <p:ph type="body" idx="2"/>
          </p:nvPr>
        </p:nvSpPr>
        <p:spPr>
          <a:xfrm>
            <a:off x="1009650" y="3905250"/>
            <a:ext cx="104775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928"/>
              </a:lnSpc>
            </a:pPr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哪些菜吃过，哪些村庄去过？</a:t>
            </a:r>
            <a:br/>
            <a:r>
              <a:rPr lang="zh-CN" sz="24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把这些选择记成数，交给动态规划处理。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09650" y="5495925"/>
            <a:ext cx="10477500" cy="762000"/>
            <a:chOff x="1009650" y="5495925"/>
            <a:chExt cx="10477500" cy="762000"/>
          </a:xfrm>
        </p:grpSpPr>
        <p:sp>
          <p:nvSpPr>
            <p:cNvPr id="8" name="body-course-task"/>
            <p:cNvSpPr/>
            <p:nvPr/>
          </p:nvSpPr>
          <p:spPr>
            <a:xfrm>
              <a:off x="1009650" y="5495925"/>
              <a:ext cx="104775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从集合与二进制出发，学习棋盘、路线、轮廓与计数问题。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四道菜，怎样记住自己尝过哪几道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例如午餐有四道菜，想记录自己尝过第 1、3 道，没尝过第 2、4 道。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只记“尝过两道”不够：尝过第 2、4 道也是两道，下一道能选什么却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不妨给每道菜一个位置，尝过写 1，没尝过写 0。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 0、1 可以组成二进制整数，既保留具体选择，也方便作为数组下标。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记住哪些信息，后面的选择才不会弄错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17556" y="2515267"/>
            <a:ext cx="10477500" cy="494633"/>
            <a:chOff x="1017556" y="2515267"/>
            <a:chExt cx="10477500" cy="494633"/>
          </a:xfrm>
        </p:grpSpPr>
        <p:sp>
          <p:nvSpPr>
            <p:cNvPr id="7" name="body-question-state"/>
            <p:cNvSpPr/>
            <p:nvPr/>
          </p:nvSpPr>
          <p:spPr>
            <a:xfrm>
              <a:off x="1017556" y="2515267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状态要说清：目前处理到了哪里，还需要记住哪些选择。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17556" y="3486817"/>
            <a:ext cx="10477500" cy="494633"/>
            <a:chOff x="1017556" y="3486817"/>
            <a:chExt cx="10477500" cy="494633"/>
          </a:xfrm>
        </p:grpSpPr>
        <p:sp>
          <p:nvSpPr>
            <p:cNvPr id="9" name="body-question-merge"/>
            <p:cNvSpPr/>
            <p:nvPr/>
          </p:nvSpPr>
          <p:spPr>
            <a:xfrm>
              <a:off x="1017556" y="3486817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两种过程看起来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，但后面能做的事相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，就有机会合并。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17556" y="4458367"/>
            <a:ext cx="10477500" cy="494633"/>
            <a:chOff x="1017556" y="4458367"/>
            <a:chExt cx="10477500" cy="494633"/>
          </a:xfrm>
        </p:grpSpPr>
        <p:sp>
          <p:nvSpPr>
            <p:cNvPr id="11" name="body-question-count"/>
            <p:cNvSpPr/>
            <p:nvPr/>
          </p:nvSpPr>
          <p:spPr>
            <a:xfrm>
              <a:off x="1017556" y="4458367"/>
              <a:ext cx="10477500" cy="4946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计数时还要检查：一种摆法、一条环，是否被换个顺序又算了一次。</a:t>
              </a:r>
            </a:p>
          </p:txBody>
        </p:sp>
      </p:grpSp>
      <p:sp>
        <p:nvSpPr>
          <p:cNvPr id="15" name="textbox-goal"/>
          <p:cNvSpPr/>
          <p:nvPr/>
        </p:nvSpPr>
        <p:spPr>
          <a:xfrm>
            <a:off x="838200" y="5314950"/>
            <a:ext cx="10477500" cy="647700"/>
          </a:xfrm>
          <a:prstGeom prst="roundRect">
            <a:avLst>
              <a:gd name="adj" fmla="val 2058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先找出影响后续的信息，再决定用哪些位、哪些下标保存它。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1911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四个选项，可以用四位二进制记录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7056" y="2286667"/>
            <a:ext cx="10477500" cy="430244"/>
            <a:chOff x="827056" y="2286667"/>
            <a:chExt cx="10477500" cy="430244"/>
          </a:xfrm>
        </p:grpSpPr>
        <p:sp>
          <p:nvSpPr>
            <p:cNvPr id="7" name="body-encoding-rule"/>
            <p:cNvSpPr/>
            <p:nvPr/>
          </p:nvSpPr>
          <p:spPr>
            <a:xfrm>
              <a:off x="827056" y="22866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从四项中选第 1、3 项。选中记 1，没选记 0；第 1 项放在最低位。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55656" y="2934367"/>
            <a:ext cx="6467475" cy="1497044"/>
            <a:chOff x="1055656" y="2934367"/>
            <a:chExt cx="6467475" cy="1497044"/>
          </a:xfrm>
        </p:grpSpPr>
        <p:sp>
          <p:nvSpPr>
            <p:cNvPr id="9" name="TextBox 9"/>
            <p:cNvSpPr/>
            <p:nvPr/>
          </p:nvSpPr>
          <p:spPr>
            <a:xfrm>
              <a:off x="1055656" y="29343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941606" y="2934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322731" y="2934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703856" y="2934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084981" y="2934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055656" y="34391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位号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941606" y="34391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322731" y="34391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703856" y="34391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084981" y="34391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2762250" y="3829050"/>
              <a:ext cx="4724400" cy="9525"/>
            </a:xfrm>
            <a:custGeom>
              <a:avLst/>
              <a:gdLst/>
              <a:ahLst/>
              <a:cxnLst/>
              <a:rect l="l" t="t" r="r" b="b"/>
              <a:pathLst>
                <a:path w="4724400" h="9525">
                  <a:moveTo>
                    <a:pt x="0" y="0"/>
                  </a:moveTo>
                  <a:lnTo>
                    <a:pt x="47244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1055656" y="40011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选中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2941606" y="4001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322731" y="4001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5703856" y="4001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084981" y="4001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99406" y="3296317"/>
            <a:ext cx="1814131" cy="925544"/>
            <a:chOff x="8199406" y="3296317"/>
            <a:chExt cx="1814131" cy="925544"/>
          </a:xfrm>
        </p:grpSpPr>
        <p:sp>
          <p:nvSpPr>
            <p:cNvPr id="26" name="TextBox 26"/>
            <p:cNvSpPr/>
            <p:nvPr/>
          </p:nvSpPr>
          <p:spPr>
            <a:xfrm>
              <a:off x="8199406" y="3296317"/>
              <a:ext cx="151427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0101 = 5</a:t>
              </a:r>
            </a:p>
          </p:txBody>
        </p:sp>
        <mc:AlternateContent>
          <mc:Choice Requires="a14">
            <p:sp>
              <p:nvSpPr>
                <p:cNvPr id="27" name="TextBox 27"/>
                <p:cNvSpPr txBox="1"/>
                <p:nvPr/>
              </p:nvSpPr>
              <p:spPr>
                <a:xfrm>
                  <a:off x="8199406" y="3728180"/>
                  <a:ext cx="1814132" cy="4936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14:m>
                    <m:oMath>
                      <m: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5</m:t>
                      </m:r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0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accent3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accent3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a14:m>
                </a:p>
              </p:txBody>
            </p:sp>
          </mc:Choice>
        </mc:AlternateContent>
      </p:grpSp>
      <p:grpSp>
        <p:nvGrpSpPr>
          <p:cNvPr id="30" name="Group 30"/>
          <p:cNvGrpSpPr/>
          <p:nvPr/>
        </p:nvGrpSpPr>
        <p:grpSpPr>
          <a:xfrm>
            <a:off x="827056" y="4763167"/>
            <a:ext cx="10477500" cy="430244"/>
            <a:chOff x="827056" y="4763167"/>
            <a:chExt cx="10477500" cy="430244"/>
          </a:xfrm>
        </p:grpSpPr>
        <p:sp>
          <p:nvSpPr>
            <p:cNvPr id="29" name="body-second-set"/>
            <p:cNvSpPr/>
            <p:nvPr/>
          </p:nvSpPr>
          <p:spPr>
            <a:xfrm>
              <a:off x="827056" y="47631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改选第 2、4 项，就得到 1010，十进制值为 10。</a:t>
              </a:r>
            </a:p>
          </p:txBody>
        </p:sp>
      </p:grpSp>
      <p:sp>
        <p:nvSpPr>
          <p:cNvPr id="33" name="textbox-index-warning"/>
          <p:cNvSpPr/>
          <p:nvPr/>
        </p:nvSpPr>
        <p:spPr>
          <a:xfrm>
            <a:off x="838200" y="5314950"/>
            <a:ext cx="10477500" cy="647700"/>
          </a:xfrm>
          <a:prstGeom prst="roundRect">
            <a:avLst>
              <a:gd name="adj" fmla="val 2058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本页第 i 位对应第 i+1 项。先对上位号，再看这一位是不是 1。</a:t>
            </a:r>
          </a:p>
        </p:txBody>
      </p:sp>
      <p:sp>
        <p:nvSpPr>
          <p:cNvPr id="52" name="Freeform 52"/>
          <p:cNvSpPr/>
          <p:nvPr/>
        </p:nvSpPr>
        <p:spPr>
          <a:xfrm>
            <a:off x="838200" y="51911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想改一个选项，先造出只亮一位的数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仍用四个选项，mask=0101。现在想检查、加入或删除第 2 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2 项对应位号 1，1&lt;&lt;1 得到 0010，其余位都是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与、或、异或都逐位运算，所以能只改或检查这个位置。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下面把单比特数 1&lt;&lt;i 与 mask 组合，分别完成检查、置一、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与翻转。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对同一个 0101，比较四种操作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每行都从原 mask=0101 开始，互不沿用上一行结果。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781300"/>
            <a:ext cx="10239375" cy="2667000"/>
            <a:chOff x="990600" y="2781300"/>
            <a:chExt cx="10239375" cy="2667000"/>
          </a:xfrm>
        </p:grpSpPr>
        <p:sp>
          <p:nvSpPr>
            <p:cNvPr id="9" name="Rectangle 9"/>
            <p:cNvSpPr/>
            <p:nvPr/>
          </p:nvSpPr>
          <p:spPr>
            <a:xfrm>
              <a:off x="990600" y="2781300"/>
              <a:ext cx="2333625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895600"/>
              <a:ext cx="2143125" cy="366712"/>
              <a:chOff x="1085850" y="2895600"/>
              <a:chExt cx="2143125" cy="3667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8956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8956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操作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324225" y="2781300"/>
              <a:ext cx="22860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419475" y="2895600"/>
              <a:ext cx="2095500" cy="366712"/>
              <a:chOff x="3419475" y="2895600"/>
              <a:chExt cx="2095500" cy="3667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419475" y="28956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419475" y="28956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只选中的那一位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610225" y="2781300"/>
              <a:ext cx="28575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5705475" y="2895600"/>
              <a:ext cx="2667000" cy="366712"/>
              <a:chOff x="5705475" y="2895600"/>
              <a:chExt cx="2667000" cy="3667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705475" y="28956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705475" y="28956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计算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467725" y="2781300"/>
              <a:ext cx="276225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562975" y="2895600"/>
              <a:ext cx="2571750" cy="366712"/>
              <a:chOff x="8562975" y="2895600"/>
              <a:chExt cx="2571750" cy="3667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562975" y="28956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562975" y="28956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结果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314700"/>
              <a:ext cx="2333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429000"/>
              <a:ext cx="2143125" cy="366712"/>
              <a:chOff x="1085850" y="3429000"/>
              <a:chExt cx="2143125" cy="3667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4290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4290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检查第 2 项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324225" y="3314700"/>
              <a:ext cx="2286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419475" y="3429000"/>
              <a:ext cx="2095500" cy="366712"/>
              <a:chOff x="3419475" y="3429000"/>
              <a:chExt cx="2095500" cy="3667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419475" y="34290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419475" y="34290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0010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5610225" y="331470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5705475" y="3429000"/>
              <a:ext cx="2667000" cy="366712"/>
              <a:chOff x="5705475" y="3429000"/>
              <a:chExt cx="2667000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5705475" y="34290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5705475" y="34290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0101 &amp; 0010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467725" y="3314700"/>
              <a:ext cx="2762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562975" y="3429000"/>
              <a:ext cx="2571750" cy="366712"/>
              <a:chOff x="8562975" y="3429000"/>
              <a:chExt cx="2571750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562975" y="34290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562975" y="34290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0000：未选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3848100"/>
              <a:ext cx="2333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3962400"/>
              <a:ext cx="2143125" cy="366712"/>
              <a:chOff x="1085850" y="3962400"/>
              <a:chExt cx="2143125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39624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39624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加入第 2 项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324225" y="3848100"/>
              <a:ext cx="2286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419475" y="3962400"/>
              <a:ext cx="2095500" cy="366712"/>
              <a:chOff x="3419475" y="3962400"/>
              <a:chExt cx="2095500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419475" y="39624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419475" y="39624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0010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610225" y="384810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5705475" y="3962400"/>
              <a:ext cx="2667000" cy="366712"/>
              <a:chOff x="5705475" y="3962400"/>
              <a:chExt cx="26670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705475" y="39624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705475" y="39624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0101 | 0010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467725" y="3848100"/>
              <a:ext cx="2762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562975" y="3962400"/>
              <a:ext cx="2571750" cy="366712"/>
              <a:chOff x="8562975" y="3962400"/>
              <a:chExt cx="2571750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562975" y="39624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562975" y="39624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0111：已选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381500"/>
              <a:ext cx="2333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495800"/>
              <a:ext cx="2143125" cy="366712"/>
              <a:chOff x="1085850" y="4495800"/>
              <a:chExt cx="2143125" cy="36671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4958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4958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删除第 1 项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3324225" y="4381500"/>
              <a:ext cx="2286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3419475" y="4495800"/>
              <a:ext cx="2095500" cy="366712"/>
              <a:chOff x="3419475" y="4495800"/>
              <a:chExt cx="2095500" cy="366712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3419475" y="44958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3419475" y="44958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0001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5610225" y="438150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5705475" y="4495800"/>
              <a:ext cx="2667000" cy="366712"/>
              <a:chOff x="5705475" y="4495800"/>
              <a:chExt cx="2667000" cy="366712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5705475" y="44958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5705475" y="44958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0101 &amp; ~0001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467725" y="4381500"/>
              <a:ext cx="2762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8562975" y="4495800"/>
              <a:ext cx="2571750" cy="366712"/>
              <a:chOff x="8562975" y="4495800"/>
              <a:chExt cx="2571750" cy="366712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562975" y="44958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8562975" y="44958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0100：</a:t>
                </a:r>
                <a:r>
                  <a:rPr lang="zh-CN" sz="188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清零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990600" y="4914900"/>
              <a:ext cx="2333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1085850" y="5029200"/>
              <a:ext cx="2143125" cy="366712"/>
              <a:chOff x="1085850" y="5029200"/>
              <a:chExt cx="2143125" cy="366712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1085850" y="50292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085850" y="5029200"/>
                <a:ext cx="214312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翻转第 2 项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3324225" y="4914900"/>
              <a:ext cx="22860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3419475" y="5029200"/>
              <a:ext cx="2095500" cy="366712"/>
              <a:chOff x="3419475" y="5029200"/>
              <a:chExt cx="2095500" cy="366712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3419475" y="50292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3419475" y="5029200"/>
                <a:ext cx="20955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0010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5610225" y="4914900"/>
              <a:ext cx="2857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5705475" y="5029200"/>
              <a:ext cx="2667000" cy="366712"/>
              <a:chOff x="5705475" y="5029200"/>
              <a:chExt cx="2667000" cy="366712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5705475" y="50292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5705475" y="502920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0101 ^ 0010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8467725" y="4914900"/>
              <a:ext cx="27622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8562975" y="5029200"/>
              <a:ext cx="2571750" cy="366712"/>
              <a:chOff x="8562975" y="5029200"/>
              <a:chExt cx="2571750" cy="366712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8562975" y="50292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8562975" y="5029200"/>
                <a:ext cx="257175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0111：由无变有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修改位与“第几项”对应好，其他位置就不会受影响。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知道某一位的位置，就能检查和修改它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456533"/>
            <a:chOff x="941356" y="2381917"/>
            <a:chExt cx="10477500" cy="456533"/>
          </a:xfrm>
        </p:grpSpPr>
        <p:sp>
          <p:nvSpPr>
            <p:cNvPr id="7" name="body-check-bit"/>
            <p:cNvSpPr/>
            <p:nvPr/>
          </p:nvSpPr>
          <p:spPr>
            <a:xfrm>
              <a:off x="941356" y="2381917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检查：mask &amp; (1&lt;&lt;i) 非零，说明第 i 位是 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115342"/>
            <a:ext cx="10477500" cy="456533"/>
            <a:chOff x="941356" y="3115342"/>
            <a:chExt cx="10477500" cy="456533"/>
          </a:xfrm>
        </p:grpSpPr>
        <p:sp>
          <p:nvSpPr>
            <p:cNvPr id="9" name="body-add-bit"/>
            <p:cNvSpPr/>
            <p:nvPr/>
          </p:nvSpPr>
          <p:spPr>
            <a:xfrm>
              <a:off x="941356" y="3115342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加入：mask | (1&lt;&lt;i)，把第 i 位置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848767"/>
            <a:ext cx="10477500" cy="456533"/>
            <a:chOff x="941356" y="3848767"/>
            <a:chExt cx="10477500" cy="456533"/>
          </a:xfrm>
        </p:grpSpPr>
        <p:sp>
          <p:nvSpPr>
            <p:cNvPr id="11" name="body-remove-bit"/>
            <p:cNvSpPr/>
            <p:nvPr/>
          </p:nvSpPr>
          <p:spPr>
            <a:xfrm>
              <a:off x="941356" y="3848767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删除：mask &amp; ~(1&lt;&lt;i)，把第 i 位清成 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4582192"/>
            <a:ext cx="10477500" cy="456533"/>
            <a:chOff x="941356" y="4582192"/>
            <a:chExt cx="10477500" cy="456533"/>
          </a:xfrm>
        </p:grpSpPr>
        <p:sp>
          <p:nvSpPr>
            <p:cNvPr id="13" name="body-flip-bit"/>
            <p:cNvSpPr/>
            <p:nvPr/>
          </p:nvSpPr>
          <p:spPr>
            <a:xfrm>
              <a:off x="941356" y="4582192"/>
              <a:ext cx="10477500" cy="4565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翻转：mask ^ (1&lt;&lt;i)，让这一位的 0、1 互换。</a:t>
              </a:r>
            </a:p>
          </p:txBody>
        </p:sp>
      </p:grpSp>
      <p:sp>
        <p:nvSpPr>
          <p:cNvPr id="17" name="textbox-xor-caution"/>
          <p:cNvSpPr/>
          <p:nvPr/>
        </p:nvSpPr>
        <p:spPr>
          <a:xfrm>
            <a:off x="838200" y="5314950"/>
            <a:ext cx="10477500" cy="647700"/>
          </a:xfrm>
          <a:prstGeom prst="roundRect">
            <a:avLst>
              <a:gd name="adj" fmla="val 2058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用异或删除时，要确认原位是 1；原位若为 0，它会把元素加入。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838200" y="51911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只记一个集合，有时还不够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34292"/>
            <a:ext cx="10477500" cy="1268444"/>
            <a:chOff x="941356" y="2334292"/>
            <a:chExt cx="10477500" cy="1268444"/>
          </a:xfrm>
        </p:grpSpPr>
        <p:sp>
          <p:nvSpPr>
            <p:cNvPr id="7" name="body-travel-counterexample"/>
            <p:cNvSpPr/>
            <p:nvPr/>
          </p:nvSpPr>
          <p:spPr>
            <a:xfrm>
              <a:off x="941356" y="23342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1→2→3 和 1→3→2 都去过 {1,2,3}，现在却分别停在 3、2。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下一步去 4，出发地点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，路费就可能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886867"/>
            <a:ext cx="10477500" cy="1268444"/>
            <a:chOff x="941356" y="3886867"/>
            <a:chExt cx="10477500" cy="1268444"/>
          </a:xfrm>
        </p:grpSpPr>
        <p:sp>
          <p:nvSpPr>
            <p:cNvPr id="9" name="body-chess-counterexample"/>
            <p:cNvSpPr/>
            <p:nvPr/>
          </p:nvSpPr>
          <p:spPr>
            <a:xfrm>
              <a:off x="941356" y="38868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棋盘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相同，前面放过的国王数也可能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若要求恰好放 k 枚，还能再放几枚，就不能只看末行。</a:t>
              </a:r>
            </a:p>
          </p:txBody>
        </p:sp>
      </p:grpSp>
      <p:sp>
        <p:nvSpPr>
          <p:cNvPr id="13" name="textbox-sufficient-state"/>
          <p:cNvSpPr/>
          <p:nvPr/>
        </p:nvSpPr>
        <p:spPr>
          <a:xfrm>
            <a:off x="838200" y="5314950"/>
            <a:ext cx="10477500" cy="647700"/>
          </a:xfrm>
          <a:prstGeom prst="roundRect">
            <a:avLst>
              <a:gd name="adj" fmla="val 2058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找一找：有没有被你合并的两种情况，后面的合法选择或新增费用其实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不同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？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1911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固定一组可用项，怎样只枚举其中的选择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S=1011 表示第 1、2、4 项可用，第 3 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要列出这些可用项的全部子集。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直接从 0 到 1111 扫描，会反复遇到包含第 3 项的无效数。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 减 1 后再与 S，只留下 S 中允许的位置，可以依次枚举子集。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先看它列出了哪些数，再分开讨论固定 S 的工作量与所有 S 的总工作量。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状态与二进制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枚举所有集合的子集，一共要做多少次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951833"/>
            <a:chOff x="941356" y="2324767"/>
            <a:chExt cx="10477500" cy="951833"/>
          </a:xfrm>
        </p:grpSpPr>
        <p:sp>
          <p:nvSpPr>
            <p:cNvPr id="7" name="body-subset-order"/>
            <p:cNvSpPr/>
            <p:nvPr/>
          </p:nvSpPr>
          <p:spPr>
            <a:xfrm>
              <a:off x="941356" y="2324767"/>
              <a:ext cx="10477500" cy="9518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S=1011，依次执行 T=(T-1)&amp;S：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1011 → 1010 → 1001 → 1000 → 0011 → 0010 → 0001。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34442"/>
            <a:ext cx="10477500" cy="430244"/>
            <a:chOff x="941356" y="3534442"/>
            <a:chExt cx="10477500" cy="430244"/>
          </a:xfrm>
        </p:grpSpPr>
        <p:sp>
          <p:nvSpPr>
            <p:cNvPr id="9" name="body-empty-subset"/>
            <p:cNvSpPr/>
            <p:nvPr/>
          </p:nvSpPr>
          <p:spPr>
            <a:xfrm>
              <a:off x="941356" y="35344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for(T=S;T;T=(T-1)&amp;S) 不会处理空集，若需要，要另算 T=0。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267867"/>
            <a:ext cx="10477500" cy="896969"/>
            <a:chOff x="941356" y="4267867"/>
            <a:chExt cx="10477500" cy="896969"/>
          </a:xfrm>
        </p:grpSpPr>
        <p:sp>
          <p:nvSpPr>
            <p:cNvPr id="11" name="body-three-memberships"/>
            <p:cNvSpPr/>
            <p:nvPr/>
          </p:nvSpPr>
          <p:spPr>
            <a:xfrm>
              <a:off x="941356" y="4267867"/>
              <a:ext cx="10477500" cy="8969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确定 S、T 且 T 属于 S 的子集时，每个元素只能在三处：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 外；S 内但 T 外；T 内。各元素独立选择，就得到下面的总数。</a:t>
              </a:r>
            </a:p>
          </p:txBody>
        </p:sp>
      </p:grpSp>
      <mc:AlternateContent>
        <mc:Choice Requires="a14">
          <p:sp>
            <p:nvSpPr>
              <p:cNvPr id="16" name="subset-complexity"/>
              <p:cNvSpPr txBox="1">
                <a:spLocks noGrp="1"/>
              </p:cNvSpPr>
              <p:nvPr/>
            </p:nvSpPr>
            <p:spPr>
              <a:xfrm>
                <a:off x="952500" y="5248275"/>
                <a:ext cx="1019175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⊆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U</m:t>
                          </m:r>
                        </m:sub>
                        <m:sup/>
                        <m:e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sSup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</a:p>
            </p:txBody>
          </p:sp>
        </mc:Choice>
      </mc:AlternateContent>
    </p:spTree>
  </p:cSld>
  <p:clrMapOvr>
    <a:masterClrMapping/>
  </p:clrMapOvr>
  <p:transition p14:dur="400">
    <p:fade/>
  </p:transition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模拟练习：位图里究竟选了什么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约定位 0 对应第 1 项。① 0101 选了哪几项？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给它加入第 2 项，结果是多少？③ T=(T-1)&amp;1011 从 1011 开始，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下一项是什么？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第 1、3 项。② 0101|0010=0111，即 7。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1010；第 3 项始终未被加入，因为原集合那一位是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从一行棋子，走到一条旅行路线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7556" y="3982117"/>
            <a:ext cx="10477500" cy="887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棋盘先找出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相邻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行之间的影响，旅行再考虑去过的村庄与当前位置。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用具体问题检验：保存这些信息之后，后续真的确定了吗？</a:t>
            </a:r>
          </a:p>
        </p:txBody>
      </p:sp>
    </p:spTree>
  </p:cSld>
  <p:clrMapOvr>
    <a:masterClrMapping/>
  </p:clrMapOvr>
  <p:transition p14:dur="400">
    <p:fade/>
  </p:transition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N×N 棋盘上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 K 枚国王，求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互不攻击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的摆法数。国王攻击横、竖、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两种斜向紧邻的八格，任意两枚都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输入一行 N、K。输出一个整数，表示摆法数。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1≤N≤9，0≤K≤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N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；棋盘各格位置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，旋转后的位置通常也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396050"/>
            <a:chOff x="980313" y="2647950"/>
            <a:chExt cx="5249037" cy="396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 3×3 放 2 枚：36 对任选位置中，20 对会互相攻击，剩 16 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国际象棋：新一行会被谁影响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19200" y="2438400"/>
            <a:ext cx="2514600" cy="2514600"/>
            <a:chOff x="1219200" y="2438400"/>
            <a:chExt cx="2514600" cy="2514600"/>
          </a:xfrm>
        </p:grpSpPr>
        <p:sp>
          <p:nvSpPr>
            <p:cNvPr id="7" name="Rectangle 7"/>
            <p:cNvSpPr/>
            <p:nvPr/>
          </p:nvSpPr>
          <p:spPr>
            <a:xfrm>
              <a:off x="1219200" y="2438400"/>
              <a:ext cx="2514600" cy="25146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2057400" y="327660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1219200" y="2438400"/>
              <a:ext cx="2514600" cy="2514600"/>
            </a:xfrm>
            <a:custGeom>
              <a:avLst/>
              <a:gdLst/>
              <a:ahLst/>
              <a:cxnLst/>
              <a:rect l="l" t="t" r="r" b="b"/>
              <a:pathLst>
                <a:path w="2514600" h="2514600">
                  <a:moveTo>
                    <a:pt x="838200" y="0"/>
                  </a:moveTo>
                  <a:lnTo>
                    <a:pt x="838200" y="2514600"/>
                  </a:lnTo>
                  <a:moveTo>
                    <a:pt x="1676400" y="0"/>
                  </a:moveTo>
                  <a:lnTo>
                    <a:pt x="1676400" y="2514600"/>
                  </a:lnTo>
                  <a:moveTo>
                    <a:pt x="0" y="838200"/>
                  </a:moveTo>
                  <a:lnTo>
                    <a:pt x="2514600" y="838200"/>
                  </a:lnTo>
                  <a:moveTo>
                    <a:pt x="0" y="1676400"/>
                  </a:moveTo>
                  <a:lnTo>
                    <a:pt x="2514600" y="1676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322481" y="3553492"/>
              <a:ext cx="49780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王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503331" y="27057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2341531" y="27057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179731" y="27057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503331" y="35439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179731" y="35439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503331" y="4382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341531" y="4382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179731" y="43821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×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4513231" y="2381917"/>
            <a:ext cx="6773894" cy="1744694"/>
            <a:chOff x="4513231" y="2381917"/>
            <a:chExt cx="6773894" cy="1744694"/>
          </a:xfrm>
        </p:grpSpPr>
        <p:sp>
          <p:nvSpPr>
            <p:cNvPr id="20" name="body-king-task"/>
            <p:cNvSpPr/>
            <p:nvPr/>
          </p:nvSpPr>
          <p:spPr>
            <a:xfrm>
              <a:off x="4513231" y="2381917"/>
              <a:ext cx="6773894" cy="17446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 n×n 棋盘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 k 枚国王，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统计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互不攻击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的摆法。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图中标出的八个相邻格，都不能再放国王。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n、k；n≤9，方案数用 long long。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13231" y="4279392"/>
            <a:ext cx="6773894" cy="959358"/>
            <a:chOff x="4513231" y="4279392"/>
            <a:chExt cx="6773894" cy="959358"/>
          </a:xfrm>
        </p:grpSpPr>
        <mc:AlternateContent>
          <mc:Choice Requires="a14">
            <p:sp>
              <p:nvSpPr>
                <p:cNvPr id="22" name="body-king-naive-cost"/>
                <p:cNvSpPr txBox="1"/>
                <p:nvPr/>
              </p:nvSpPr>
              <p:spPr>
                <a:xfrm>
                  <a:off x="4513231" y="4279392"/>
                  <a:ext cx="6773894" cy="959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逐格决定选不选，共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种。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先看：一枚国王最多影响相邻哪几行？</a:t>
                  </a:r>
                </a:p>
              </p:txBody>
            </p:sp>
          </mc:Choice>
        </mc:AlternateContent>
      </p:grpSp>
      <p:sp>
        <p:nvSpPr>
          <p:cNvPr id="26" name="textbox-locality"/>
          <p:cNvSpPr/>
          <p:nvPr/>
        </p:nvSpPr>
        <p:spPr>
          <a:xfrm>
            <a:off x="838200" y="5448300"/>
            <a:ext cx="10477500" cy="571500"/>
          </a:xfrm>
          <a:prstGeom prst="roundRect">
            <a:avLst>
              <a:gd name="adj" fmla="val 2333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按行向下摆放时，只需再查本行和上一行；相隔两行的国王不会互相攻击。</a:t>
            </a:r>
          </a:p>
        </p:txBody>
      </p:sp>
      <p:sp>
        <p:nvSpPr>
          <p:cNvPr id="39" name="Freeform 39"/>
          <p:cNvSpPr/>
          <p:nvPr/>
        </p:nvSpPr>
        <p:spPr>
          <a:xfrm>
            <a:off x="838200" y="53244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国际象棋：先挑出合法的一行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400967"/>
            <a:ext cx="10477500" cy="992219"/>
            <a:chOff x="941356" y="2400967"/>
            <a:chExt cx="10477500" cy="992219"/>
          </a:xfrm>
        </p:grpSpPr>
        <p:sp>
          <p:nvSpPr>
            <p:cNvPr id="7" name="body-valid-rows"/>
            <p:cNvSpPr/>
            <p:nvPr/>
          </p:nvSpPr>
          <p:spPr>
            <a:xfrm>
              <a:off x="941356" y="2400967"/>
              <a:ext cx="10477500" cy="9922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宽为 3，每一位表示这一格有没有国王。合法图案为：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000　　　001　　　010　　　100　　　101。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696367"/>
            <a:ext cx="10477500" cy="811244"/>
            <a:chOff x="941356" y="3696367"/>
            <a:chExt cx="10477500" cy="811244"/>
          </a:xfrm>
        </p:grpSpPr>
        <p:sp>
          <p:nvSpPr>
            <p:cNvPr id="9" name="body-adjacent-counterexample"/>
            <p:cNvSpPr/>
            <p:nvPr/>
          </p:nvSpPr>
          <p:spPr>
            <a:xfrm>
              <a:off x="941356" y="3696367"/>
              <a:ext cx="10477500" cy="811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011 的两个国王挨在一起。把它左移后再按位与，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的两个 1 就会在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位相遇，结果非零。</a:t>
              </a:r>
            </a:p>
          </p:txBody>
        </p:sp>
      </p:grpSp>
      <p:sp>
        <p:nvSpPr>
          <p:cNvPr id="13" name="textbox-row-filter"/>
          <p:cNvSpPr/>
          <p:nvPr/>
        </p:nvSpPr>
        <p:spPr>
          <a:xfrm>
            <a:off x="838200" y="4650994"/>
            <a:ext cx="10287000" cy="419052"/>
          </a:xfrm>
          <a:prstGeom prst="roundRect">
            <a:avLst>
              <a:gd name="adj" fmla="val 22581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20"/>
              </a:lnSpc>
            </a:pPr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(mask &amp; (mask &lt;&lt; 1)) == 0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41356" y="5582317"/>
            <a:ext cx="10477500" cy="430244"/>
            <a:chOff x="941356" y="5582317"/>
            <a:chExt cx="10477500" cy="430244"/>
          </a:xfrm>
        </p:grpSpPr>
        <p:sp>
          <p:nvSpPr>
            <p:cNvPr id="14" name="body-empty-row-needed"/>
            <p:cNvSpPr/>
            <p:nvPr/>
          </p:nvSpPr>
          <p:spPr>
            <a:xfrm>
              <a:off x="941356" y="55823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000 也得保留。中间空一行，可以让更早那行与新一行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互不攻击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723900" y="4650994"/>
            <a:ext cx="9525" cy="307305"/>
          </a:xfrm>
          <a:custGeom>
            <a:avLst/>
            <a:gdLst/>
            <a:ahLst/>
            <a:cxnLst/>
            <a:rect l="l" t="t" r="r" b="b"/>
            <a:pathLst>
              <a:path w="9525" h="307305">
                <a:moveTo>
                  <a:pt x="0" y="0"/>
                </a:moveTo>
                <a:lnTo>
                  <a:pt x="0" y="30730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国际象棋：上下两行要查三处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941356" y="2391442"/>
            <a:ext cx="2128885" cy="1954244"/>
            <a:chOff x="941356" y="2391442"/>
            <a:chExt cx="2128885" cy="1954244"/>
          </a:xfrm>
        </p:grpSpPr>
        <p:sp>
          <p:nvSpPr>
            <p:cNvPr id="7" name="TextBox 7"/>
            <p:cNvSpPr/>
            <p:nvPr/>
          </p:nvSpPr>
          <p:spPr>
            <a:xfrm>
              <a:off x="941356" y="239144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同列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417606" y="2867692"/>
              <a:ext cx="149063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0　p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417606" y="3382042"/>
              <a:ext cx="149063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0　q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1800225" y="3181350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28575">
              <a:solidFill>
                <a:srgbClr val="B54444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941356" y="3915442"/>
              <a:ext cx="212888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&amp; p 要为 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427506" y="2391442"/>
            <a:ext cx="2956246" cy="1954244"/>
            <a:chOff x="4427506" y="2391442"/>
            <a:chExt cx="2956246" cy="1954244"/>
          </a:xfrm>
        </p:grpSpPr>
        <p:sp>
          <p:nvSpPr>
            <p:cNvPr id="13" name="TextBox 13"/>
            <p:cNvSpPr/>
            <p:nvPr/>
          </p:nvSpPr>
          <p:spPr>
            <a:xfrm>
              <a:off x="4427506" y="239144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左斜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846606" y="2867692"/>
              <a:ext cx="149063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0 1　p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846606" y="3382042"/>
              <a:ext cx="149063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0　q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5238750" y="3181350"/>
              <a:ext cx="285750" cy="171450"/>
            </a:xfrm>
            <a:custGeom>
              <a:avLst/>
              <a:gdLst/>
              <a:ahLst/>
              <a:cxnLst/>
              <a:rect l="l" t="t" r="r" b="b"/>
              <a:pathLst>
                <a:path w="285750" h="171450">
                  <a:moveTo>
                    <a:pt x="285750" y="0"/>
                  </a:moveTo>
                  <a:lnTo>
                    <a:pt x="0" y="171450"/>
                  </a:lnTo>
                </a:path>
              </a:pathLst>
            </a:custGeom>
            <a:noFill/>
            <a:ln w="28575">
              <a:solidFill>
                <a:srgbClr val="B54444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4427506" y="3915442"/>
              <a:ext cx="295624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&amp; (p&lt;&lt;1) 要为 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913656" y="2391442"/>
            <a:ext cx="2956246" cy="1954244"/>
            <a:chOff x="7913656" y="2391442"/>
            <a:chExt cx="2956246" cy="1954244"/>
          </a:xfrm>
        </p:grpSpPr>
        <p:sp>
          <p:nvSpPr>
            <p:cNvPr id="19" name="TextBox 19"/>
            <p:cNvSpPr/>
            <p:nvPr/>
          </p:nvSpPr>
          <p:spPr>
            <a:xfrm>
              <a:off x="7913656" y="239144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右斜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370856" y="2867692"/>
              <a:ext cx="149063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 0　p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370856" y="3382042"/>
              <a:ext cx="149063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0　q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467725" y="3181350"/>
              <a:ext cx="285750" cy="171450"/>
            </a:xfrm>
            <a:custGeom>
              <a:avLst/>
              <a:gdLst/>
              <a:ahLst/>
              <a:cxnLst/>
              <a:rect l="l" t="t" r="r" b="b"/>
              <a:pathLst>
                <a:path w="285750" h="171450">
                  <a:moveTo>
                    <a:pt x="0" y="0"/>
                  </a:moveTo>
                  <a:lnTo>
                    <a:pt x="285750" y="171450"/>
                  </a:lnTo>
                </a:path>
              </a:pathLst>
            </a:custGeom>
            <a:noFill/>
            <a:ln w="28575">
              <a:solidFill>
                <a:srgbClr val="B54444"/>
              </a:solidFill>
            </a:ln>
          </p:spPr>
        </p:sp>
        <p:sp>
          <p:nvSpPr>
            <p:cNvPr id="23" name="TextBox 23"/>
            <p:cNvSpPr/>
            <p:nvPr/>
          </p:nvSpPr>
          <p:spPr>
            <a:xfrm>
              <a:off x="7913656" y="3915442"/>
              <a:ext cx="295624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q &amp; (p&gt;&gt;1) 要为 0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41356" y="4782217"/>
            <a:ext cx="10477500" cy="887444"/>
            <a:chOff x="941356" y="4782217"/>
            <a:chExt cx="10477500" cy="887444"/>
          </a:xfrm>
        </p:grpSpPr>
        <p:sp>
          <p:nvSpPr>
            <p:cNvPr id="25" name="body-compatible-examples"/>
            <p:cNvSpPr/>
            <p:nvPr/>
          </p:nvSpPr>
          <p:spPr>
            <a:xfrm>
              <a:off x="941356" y="4782217"/>
              <a:ext cx="10477500" cy="887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是上一行，q 是当前行；三项都为 0，才允许相接。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宽为 3 时，q=010 只能接 p=000；q=001 可接 p=000、100。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国际象棋：旧棋盘哪些差别还重要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如果两块旧棋盘的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一样，总枚数也一样，新一行看到的限制就一样。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更早行的国王已经隔开，不再攻击本行。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总枚数还决定能否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放满 k，两项信息都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少；同条件的摆法数再相加。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42950"/>
            <a:chOff x="979932" y="5095875"/>
            <a:chExt cx="10202418" cy="742950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保存已处理行、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图案、总枚数；每个下标都对应一种不能丢的条件。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国际象棋：下标是条件，格中是方案数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942308"/>
            <a:chOff x="941356" y="2353342"/>
            <a:chExt cx="10477500" cy="942308"/>
          </a:xfrm>
        </p:grpSpPr>
        <p:sp>
          <p:nvSpPr>
            <p:cNvPr id="7" name="body-state-meaning"/>
            <p:cNvSpPr/>
            <p:nvPr/>
          </p:nvSpPr>
          <p:spPr>
            <a:xfrm>
              <a:off x="941356" y="2353342"/>
              <a:ext cx="10477500" cy="942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dp[row][mask][used] 保存满足这些条件的摆法数：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 row 行已摆好，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图案为 mask，总共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用了 used 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620167"/>
            <a:ext cx="10477500" cy="877919"/>
            <a:chOff x="941356" y="3620167"/>
            <a:chExt cx="10477500" cy="877919"/>
          </a:xfrm>
        </p:grpSpPr>
        <p:sp>
          <p:nvSpPr>
            <p:cNvPr id="9" name="body-state-transition"/>
            <p:cNvSpPr/>
            <p:nvPr/>
          </p:nvSpPr>
          <p:spPr>
            <a:xfrm>
              <a:off x="941356" y="3620167"/>
              <a:ext cx="10477500" cy="8779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加入新行 q，既要与旧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末行相容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，也要加上本行国王数。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popcount(q) 表示 q 中 1 的个数，也就是本行枚数。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753642"/>
            <a:ext cx="10477500" cy="1268444"/>
            <a:chOff x="941356" y="4753642"/>
            <a:chExt cx="10477500" cy="1268444"/>
          </a:xfrm>
        </p:grpSpPr>
        <p:sp>
          <p:nvSpPr>
            <p:cNvPr id="11" name="body-state-initial-final"/>
            <p:cNvSpPr/>
            <p:nvPr/>
          </p:nvSpPr>
          <p:spPr>
            <a:xfrm>
              <a:off x="941356" y="47536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虚拟第 0 行为空、已用 0 枚，只有 1 种做法。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处理完 n 行后，把 used=k 的全部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状态相加。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每次只读上一层，可以用两个数组轮换保存。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国际象棋：手算 3×3 放两枚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4965"/>
            <a:ext cx="10298144" cy="710660"/>
            <a:chOff x="941356" y="2384965"/>
            <a:chExt cx="10298144" cy="710660"/>
          </a:xfrm>
        </p:grpSpPr>
        <mc:AlternateContent>
          <mc:Choice Requires="a14">
            <p:sp>
              <p:nvSpPr>
                <p:cNvPr id="7" name="body-all-pairs"/>
                <p:cNvSpPr txBox="1"/>
                <p:nvPr/>
              </p:nvSpPr>
              <p:spPr>
                <a:xfrm>
                  <a:off x="941356" y="2384965"/>
                  <a:ext cx="10298144" cy="7106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9格任选2格：</a:t>
                  </a:r>
                  <a14:m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36</m:t>
                      </m:r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对。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41356" y="3362992"/>
            <a:ext cx="10477500" cy="887444"/>
            <a:chOff x="941356" y="3362992"/>
            <a:chExt cx="10477500" cy="887444"/>
          </a:xfrm>
        </p:grpSpPr>
        <p:sp>
          <p:nvSpPr>
            <p:cNvPr id="9" name="body-attack-pairs"/>
            <p:cNvSpPr/>
            <p:nvPr/>
          </p:nvSpPr>
          <p:spPr>
            <a:xfrm>
              <a:off x="941356" y="3362992"/>
              <a:ext cx="10477500" cy="887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互相攻击的格子对：横向 6 对、竖向 6 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两个斜向各 4 对，共 20 对。减去这些即可。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591717"/>
            <a:ext cx="10477500" cy="430244"/>
            <a:chOff x="941356" y="4591717"/>
            <a:chExt cx="10477500" cy="430244"/>
          </a:xfrm>
        </p:grpSpPr>
        <p:sp>
          <p:nvSpPr>
            <p:cNvPr id="11" name="body-pair-answer"/>
            <p:cNvSpPr/>
            <p:nvPr/>
          </p:nvSpPr>
          <p:spPr>
            <a:xfrm>
              <a:off x="941356" y="45917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36 − (6 + 6 + 4 + 4) = 16</a:t>
              </a:r>
            </a:p>
          </p:txBody>
        </p:sp>
      </p:grpSp>
      <p:sp>
        <p:nvSpPr>
          <p:cNvPr id="15" name="textbox-dp-local-check"/>
          <p:cNvSpPr/>
          <p:nvPr/>
        </p:nvSpPr>
        <p:spPr>
          <a:xfrm>
            <a:off x="838200" y="5219700"/>
            <a:ext cx="10477500" cy="793147"/>
          </a:xfrm>
          <a:prstGeom prst="roundRect">
            <a:avLst>
              <a:gd name="adj" fmla="val 1681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再检查一小步：前行 001 接本行 100 合法，贡献 1 种。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若本行改成 010，就与前行斜向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相邻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加入。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0958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国际象棋：按末行汇总，得到十六种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宽为 3，表中只看“总共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放 2 枚”的状态值。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990600" y="2724150"/>
            <a:ext cx="10239375" cy="2686431"/>
            <a:chOff x="990600" y="2724150"/>
            <a:chExt cx="10239375" cy="2686431"/>
          </a:xfrm>
        </p:grpSpPr>
        <p:sp>
          <p:nvSpPr>
            <p:cNvPr id="9" name="Rectangle 9"/>
            <p:cNvSpPr/>
            <p:nvPr/>
          </p:nvSpPr>
          <p:spPr>
            <a:xfrm>
              <a:off x="990600" y="2724150"/>
              <a:ext cx="2619375" cy="4381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838450"/>
              <a:ext cx="2428875" cy="381381"/>
              <a:chOff x="1085850" y="2838450"/>
              <a:chExt cx="2428875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8384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8384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末行 q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609975" y="2724150"/>
              <a:ext cx="3810000" cy="4381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705225" y="2838450"/>
              <a:ext cx="3619500" cy="381381"/>
              <a:chOff x="3705225" y="2838450"/>
              <a:chExt cx="36195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05225" y="28384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705225" y="28384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前 2 行恰好 2 枚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419975" y="2724150"/>
              <a:ext cx="3810000" cy="4381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515225" y="2838450"/>
              <a:ext cx="3619500" cy="381381"/>
              <a:chOff x="7515225" y="2838450"/>
              <a:chExt cx="36195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515225" y="28384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515225" y="28384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前 3 行恰好 2 枚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162300"/>
              <a:ext cx="2619375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276600"/>
              <a:ext cx="2428875" cy="381381"/>
              <a:chOff x="1085850" y="3276600"/>
              <a:chExt cx="242887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2766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2766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000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3609975" y="316230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3705225" y="3276600"/>
              <a:ext cx="3619500" cy="381381"/>
              <a:chOff x="3705225" y="3276600"/>
              <a:chExt cx="36195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705225" y="32766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705225" y="32766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419975" y="316230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515225" y="3276600"/>
              <a:ext cx="3619500" cy="381381"/>
              <a:chOff x="7515225" y="3276600"/>
              <a:chExt cx="361950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515225" y="32766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515225" y="32766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3600450"/>
              <a:ext cx="2619375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3714750"/>
              <a:ext cx="2428875" cy="381381"/>
              <a:chOff x="1085850" y="3714750"/>
              <a:chExt cx="2428875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37147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37147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3609975" y="360045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3705225" y="3714750"/>
              <a:ext cx="3619500" cy="381381"/>
              <a:chOff x="3705225" y="3714750"/>
              <a:chExt cx="361950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705225" y="37147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3705225" y="37147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419975" y="360045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515225" y="3714750"/>
              <a:ext cx="3619500" cy="381381"/>
              <a:chOff x="7515225" y="3714750"/>
              <a:chExt cx="361950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515225" y="37147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515225" y="37147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038600"/>
              <a:ext cx="2619375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152900"/>
              <a:ext cx="2428875" cy="381381"/>
              <a:chOff x="1085850" y="4152900"/>
              <a:chExt cx="2428875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1529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1529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010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3609975" y="403860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3705225" y="4152900"/>
              <a:ext cx="3619500" cy="381381"/>
              <a:chOff x="3705225" y="4152900"/>
              <a:chExt cx="361950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3705225" y="41529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3705225" y="41529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419975" y="403860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515225" y="4152900"/>
              <a:ext cx="3619500" cy="381381"/>
              <a:chOff x="7515225" y="4152900"/>
              <a:chExt cx="361950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515225" y="41529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515225" y="41529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476750"/>
              <a:ext cx="2619375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591050"/>
              <a:ext cx="2428875" cy="381381"/>
              <a:chOff x="1085850" y="4591050"/>
              <a:chExt cx="2428875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5910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5910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100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3609975" y="447675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3705225" y="4591050"/>
              <a:ext cx="3619500" cy="381381"/>
              <a:chOff x="3705225" y="4591050"/>
              <a:chExt cx="361950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3705225" y="45910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3705225" y="45910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7419975" y="447675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7515225" y="4591050"/>
              <a:ext cx="3619500" cy="381381"/>
              <a:chOff x="7515225" y="4591050"/>
              <a:chExt cx="361950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7515225" y="45910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7515225" y="459105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90600" y="4914900"/>
              <a:ext cx="2619375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1085850" y="5029200"/>
              <a:ext cx="2428875" cy="381381"/>
              <a:chOff x="1085850" y="5029200"/>
              <a:chExt cx="242887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1085850" y="50292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1085850" y="50292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101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3609975" y="491490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3705225" y="5029200"/>
              <a:ext cx="3619500" cy="381381"/>
              <a:chOff x="3705225" y="5029200"/>
              <a:chExt cx="361950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3705225" y="50292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3705225" y="50292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7419975" y="4914900"/>
              <a:ext cx="3810000" cy="4381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7515225" y="5029200"/>
              <a:ext cx="3619500" cy="381381"/>
              <a:chOff x="7515225" y="5029200"/>
              <a:chExt cx="361950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7515225" y="50292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7515225" y="5029200"/>
                <a:ext cx="3619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</p:grpSp>
      <p:sp>
        <p:nvSpPr>
          <p:cNvPr id="82" name="Freeform 82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85" name="Group 85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83" name="Rectangle 83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3 行为 010 时，前行只能空着；第 1 行任选一格，便有 3 种。末列和为 16。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国际象棋：预处理图案与兼容前行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把行内无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 的 mask 放入 states；h 为图案数，count 记每行枚数。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((mask &amp; (mask&lt;&lt;1)) == 0)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states.push_back(mask);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count.push_back(__builtin_popcount((unsigned)mask));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000 也在其中。后面 a、b 表示 states 的编号，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判断行内、行间冲突时，才取出它们真正的位图。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国际象棋：枚举两行的三种冲突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 是当前行图案，q 是前行图案；a、b 是它们在 states 中的编号。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(!(q&amp;p) &amp;&amp; !(q&amp;(p&lt;&lt;1)) &amp;&amp; !(q&amp;(p&gt;&gt;1)))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previous[a].push_back(b);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previous[a] 保存允许接在当前行前面的图案编号。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每一行都会反复使用这张兼容表，提前算一次就够。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国际象棋：初始化，再累计一行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emptyId 是空行 0 的图案编号，dp 的 h×(k+1) 个计数均先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dp[emptyId][0]=1;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a=0;a&lt;h;++a)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b:previous[a])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used=count[a];used&lt;=k;++used)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next[a][used]+=dp[b][used-count[a]];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这是处理一行的片段；每行 next 先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旧总数为 used-count[a]，加上本行后才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used。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国际象棋：按兼容前行累加</a:t>
            </a:r>
          </a:p>
        </p:txBody>
      </p:sp>
      <p:sp>
        <p:nvSpPr>
          <p:cNvPr id="9" name="textbox-kings-code"/>
          <p:cNvSpPr/>
          <p:nvPr/>
        </p:nvSpPr>
        <p:spPr>
          <a:xfrm>
            <a:off x="838200" y="2212213"/>
            <a:ext cx="10287000" cy="1954273"/>
          </a:xfrm>
          <a:prstGeom prst="roundRect">
            <a:avLst>
              <a:gd name="adj" fmla="val 4965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row=1;row&lt;=n;++row){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vector&lt;vector&lt;long long&gt;&gt; next(h,vector&lt;long long&gt;(k+1));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a=0;a&lt;h;++a)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b:previous[a])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used=count[a];used&lt;=k;++used)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next[a][used]+=dp[b][used-count[a]];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dp.swap(next);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56" y="5201317"/>
            <a:ext cx="10477500" cy="849344"/>
            <a:chOff x="941356" y="5201317"/>
            <a:chExt cx="10477500" cy="849344"/>
          </a:xfrm>
        </p:grpSpPr>
        <p:sp>
          <p:nvSpPr>
            <p:cNvPr id="10" name="TextBox 10"/>
            <p:cNvSpPr/>
            <p:nvPr/>
          </p:nvSpPr>
          <p:spPr>
            <a:xfrm>
              <a:off x="941356" y="52013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 是合法行图案的编号；previous[a] 存可接在 a 前面的编号。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count[a] 是本行枚数。每一行新建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next，再与旧层交换。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1221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2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行状态与计数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17-1 国际象棋：为什么不会漏算或重算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849344"/>
            <a:chOff x="941356" y="2381917"/>
            <a:chExt cx="10477500" cy="849344"/>
          </a:xfrm>
        </p:grpSpPr>
        <p:sp>
          <p:nvSpPr>
            <p:cNvPr id="7" name="body-remove-last-row"/>
            <p:cNvSpPr/>
            <p:nvPr/>
          </p:nvSpPr>
          <p:spPr>
            <a:xfrm>
              <a:off x="941356" y="23819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拿任意一个合法棋盘，把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拿掉，剩余棋盘和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图案都唯一。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因此每个最终摆法只会沿一个对应的转移被构造出来。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24917"/>
            <a:ext cx="10477500" cy="849344"/>
            <a:chOff x="941356" y="3524917"/>
            <a:chExt cx="10477500" cy="849344"/>
          </a:xfrm>
        </p:grpSpPr>
        <p:sp>
          <p:nvSpPr>
            <p:cNvPr id="9" name="body-append-last-row"/>
            <p:cNvSpPr/>
            <p:nvPr/>
          </p:nvSpPr>
          <p:spPr>
            <a:xfrm>
              <a:off x="941356" y="35249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向前加入时，行内与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行的全部攻击都查过了。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能加入的摆法都是合法的，而每个合法摆法都能这样分拆。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638199"/>
            <a:ext cx="10298144" cy="521589"/>
            <a:chOff x="941356" y="4638199"/>
            <a:chExt cx="10298144" cy="521589"/>
          </a:xfrm>
        </p:grpSpPr>
        <mc:AlternateContent>
          <mc:Choice Requires="a14">
            <p:sp>
              <p:nvSpPr>
                <p:cNvPr id="11" name="body-kings-complexity"/>
                <p:cNvSpPr txBox="1"/>
                <p:nvPr/>
              </p:nvSpPr>
              <p:spPr>
                <a:xfrm>
                  <a:off x="941356" y="4638199"/>
                  <a:ext cx="10298144" cy="5215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合法行数h：时间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nk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h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，滚动空间O(kh)。</a:t>
                  </a:r>
                </a:p>
              </p:txBody>
            </p:sp>
          </mc:Choice>
        </mc:AlternateContent>
      </p:grpSp>
      <p:sp>
        <p:nvSpPr>
          <p:cNvPr id="15" name="textbox-kings-boundary"/>
          <p:cNvSpPr/>
          <p:nvPr/>
        </p:nvSpPr>
        <p:spPr>
          <a:xfrm>
            <a:off x="838200" y="5362575"/>
            <a:ext cx="10477500" cy="647700"/>
          </a:xfrm>
          <a:prstGeom prst="roundRect">
            <a:avLst>
              <a:gd name="adj" fmla="val 2058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k=0 时，全部空着算 1 种；要放的国王过多时，没有可达方案，答案为 0。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2387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模拟练习：国王的状态有没有少条件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宽为 3，① q=001 能接 p=100 吗？② q=010 能接 p=001 吗？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两个旧棋盘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相同，总国王数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，能合成一个只记末行的状态吗？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能，横向隔两格，不是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攻击。②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，斜向相邻。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，要凑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 枚，还需要记已用数量。k=0 时只有全空一种。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商店在村庄 1。从商店出发，每个其他村庄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访问一次，再回到 1，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求最短总路程。费用矩阵有方向，i 到 j 与 j 到 i 可以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n，再输入 n 行 n 列距离矩阵。输出最短回路长度。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2≤n≤20；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村庄间距离为正且小于 1000，对角线样例为 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2 1 0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样例走 1→3→2→1，路程 1+1+1=3；另一方向为 2+2+2=6。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售货员的难题：几次旅行会走到同一局面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访问次序可能很多，可两条路线也可能去过同样的村庄，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最后还停在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个地方。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下一站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是去过的村庄，下一段距离取决于现在的村庄。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这两项相同，后半段能接哪些路线也就相同。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可以把这些历史归入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状态，只保存已经花费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的一条；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再用接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后缀解释理由。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售货员的难题：去过以后还得回来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1306544"/>
            <a:chOff x="941356" y="2324767"/>
            <a:chExt cx="10477500" cy="1306544"/>
          </a:xfrm>
        </p:grpSpPr>
        <p:sp>
          <p:nvSpPr>
            <p:cNvPr id="7" name="body-travel-task"/>
            <p:cNvSpPr/>
            <p:nvPr/>
          </p:nvSpPr>
          <p:spPr>
            <a:xfrm>
              <a:off x="941356" y="232476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从村庄 1 的商店出发，每个村庄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到一次，最后回到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给定各方向的路程，求最短总路程；去、回的距离可能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n≤20，逐个尝试其余村庄的所有排列会太慢。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924967"/>
            <a:ext cx="10477500" cy="849344"/>
            <a:chOff x="941356" y="3924967"/>
            <a:chExt cx="10477500" cy="849344"/>
          </a:xfrm>
        </p:grpSpPr>
        <p:sp>
          <p:nvSpPr>
            <p:cNvPr id="9" name="body-travel-history"/>
            <p:cNvSpPr/>
            <p:nvPr/>
          </p:nvSpPr>
          <p:spPr>
            <a:xfrm>
              <a:off x="941356" y="39249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未来要知道：哪些村庄去过，以及现在停在哪个村庄。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访问集合、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终点，后面的可选路线才相同。</a:t>
              </a:r>
            </a:p>
          </p:txBody>
        </p:sp>
      </p:grpSp>
      <p:sp>
        <p:nvSpPr>
          <p:cNvPr id="13" name="textbox-travel-state"/>
          <p:cNvSpPr/>
          <p:nvPr/>
        </p:nvSpPr>
        <p:spPr>
          <a:xfrm>
            <a:off x="838200" y="5143500"/>
            <a:ext cx="10477500" cy="821722"/>
          </a:xfrm>
          <a:prstGeom prst="roundRect">
            <a:avLst>
              <a:gd name="adj" fmla="val 1622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用集合 S 与终点 u 描述条件，保存满足条件的最短路程。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196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3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售货员的难题：把新村庄接到末尾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34292"/>
            <a:ext cx="10477500" cy="820769"/>
            <a:chOff x="941356" y="2334292"/>
            <a:chExt cx="10477500" cy="820769"/>
          </a:xfrm>
        </p:grpSpPr>
        <p:sp>
          <p:nvSpPr>
            <p:cNvPr id="7" name="body-travel-f-definition"/>
            <p:cNvSpPr/>
            <p:nvPr/>
          </p:nvSpPr>
          <p:spPr>
            <a:xfrm>
              <a:off x="941356" y="2334292"/>
              <a:ext cx="10477500" cy="8207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f[S][u]：从起点出发，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去过 S，并停在 u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选一个还没去过的 v，加上 u→v 的路程，再与原最优值比较。</a:t>
              </a:r>
            </a:p>
          </p:txBody>
        </p:sp>
      </p:grpSp>
      <mc:AlternateContent>
        <mc:Choice Requires="a14">
          <p:sp>
            <p:nvSpPr>
              <p:cNvPr id="9" name="travel-recurrence"/>
              <p:cNvSpPr txBox="1">
                <a:spLocks noGrp="1"/>
              </p:cNvSpPr>
              <p:nvPr/>
            </p:nvSpPr>
            <p:spPr>
              <a:xfrm>
                <a:off x="952500" y="3305175"/>
                <a:ext cx="1028700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∪</m:t>
                          </m:r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v</m:t>
                              </m:r>
                            </m:e>
                          </m:d>
                        </m:e>
                      </m:d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v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∪</m:t>
                                  </m:r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v</m:t>
                                      </m:r>
                                    </m:e>
                                  </m:d>
                                </m:e>
                              </m:d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v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uv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744117"/>
            <a:ext cx="10477500" cy="1268444"/>
            <a:chOff x="941356" y="4744117"/>
            <a:chExt cx="10477500" cy="1268444"/>
          </a:xfrm>
        </p:grpSpPr>
        <p:sp>
          <p:nvSpPr>
            <p:cNvPr id="10" name="body-travel-base-answer"/>
            <p:cNvSpPr/>
            <p:nvPr/>
          </p:nvSpPr>
          <p:spPr>
            <a:xfrm>
              <a:off x="941356" y="47441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只含起点、停在起点的费用为 0；其他状态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INF。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全集合只说明村庄已去完，最后还要加终点回起点的边。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INF 表示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不可达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，不能拿它继续相加转移。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售货员的难题：算完回程再比较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05717"/>
            <a:ext cx="10477500" cy="839819"/>
            <a:chOff x="941356" y="2305717"/>
            <a:chExt cx="10477500" cy="839819"/>
          </a:xfrm>
        </p:grpSpPr>
        <p:sp>
          <p:nvSpPr>
            <p:cNvPr id="7" name="body-travel-case-costs"/>
            <p:cNvSpPr/>
            <p:nvPr/>
          </p:nvSpPr>
          <p:spPr>
            <a:xfrm>
              <a:off x="941356" y="23057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例如有向费用：1→2 为 2，1→3 为 9；2→1 为 1，2→3 为 3；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3→1 为 4，3→2 为 8。两种访问顺序都要把回程算上。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3467767"/>
            <a:ext cx="10477500" cy="839819"/>
            <a:chOff x="941356" y="3467767"/>
            <a:chExt cx="10477500" cy="839819"/>
          </a:xfrm>
        </p:grpSpPr>
        <p:sp>
          <p:nvSpPr>
            <p:cNvPr id="9" name="TextBox 9"/>
            <p:cNvSpPr/>
            <p:nvPr/>
          </p:nvSpPr>
          <p:spPr>
            <a:xfrm>
              <a:off x="941356" y="34677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──2──→ 2 ──3──→ 3 ──4──→ 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356" y="38773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 3 花费 5，回到 1 再花 4，合计 9。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356" y="4610767"/>
            <a:ext cx="10477500" cy="839819"/>
            <a:chOff x="941356" y="4610767"/>
            <a:chExt cx="10477500" cy="839819"/>
          </a:xfrm>
        </p:grpSpPr>
        <p:sp>
          <p:nvSpPr>
            <p:cNvPr id="12" name="body-long-tour"/>
            <p:cNvSpPr/>
            <p:nvPr/>
          </p:nvSpPr>
          <p:spPr>
            <a:xfrm>
              <a:off x="941356" y="46107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──9──→ 3 ──8──→ 2 ──1──→ 1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到 2 花费 17，回到 1 再花 1，合计 18。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41356" y="5648992"/>
            <a:ext cx="10477500" cy="430244"/>
            <a:chOff x="941356" y="5648992"/>
            <a:chExt cx="10477500" cy="430244"/>
          </a:xfrm>
        </p:grpSpPr>
        <p:sp>
          <p:nvSpPr>
            <p:cNvPr id="14" name="body-tour-answer"/>
            <p:cNvSpPr/>
            <p:nvPr/>
          </p:nvSpPr>
          <p:spPr>
            <a:xfrm>
              <a:off x="941356" y="56489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两种顺序中选 9；只输出 5，就还没有回到商店。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售货员的难题：村庄号与位号别混淆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仍取三个村庄，代码的村庄 0 对应题目中的村庄 1。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000375"/>
            <a:ext cx="10239375" cy="2362200"/>
            <a:chOff x="990600" y="3000375"/>
            <a:chExt cx="10239375" cy="2362200"/>
          </a:xfrm>
        </p:grpSpPr>
        <p:sp>
          <p:nvSpPr>
            <p:cNvPr id="9" name="Rectangle 9"/>
            <p:cNvSpPr/>
            <p:nvPr/>
          </p:nvSpPr>
          <p:spPr>
            <a:xfrm>
              <a:off x="990600" y="3000375"/>
              <a:ext cx="3381375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114675"/>
              <a:ext cx="3190875" cy="396050"/>
              <a:chOff x="1085850" y="3114675"/>
              <a:chExt cx="3190875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11467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11467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题目村庄号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371975" y="3000375"/>
              <a:ext cx="3238500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467225" y="3114675"/>
              <a:ext cx="3048000" cy="396050"/>
              <a:chOff x="4467225" y="3114675"/>
              <a:chExt cx="3048000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67225" y="311467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467225" y="311467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代码矩阵下标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7610475" y="3000375"/>
              <a:ext cx="3619500" cy="5905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7705725" y="3114675"/>
              <a:ext cx="3429000" cy="396050"/>
              <a:chOff x="7705725" y="3114675"/>
              <a:chExt cx="3429000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7705725" y="311467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7705725" y="311467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mask 中的位号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90600" y="3590925"/>
              <a:ext cx="33813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1085850" y="3705225"/>
              <a:ext cx="3190875" cy="396050"/>
              <a:chOff x="1085850" y="3705225"/>
              <a:chExt cx="3190875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85850" y="370522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085850" y="370522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1（固定起点）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4371975" y="3590925"/>
              <a:ext cx="3238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467225" y="3705225"/>
              <a:ext cx="3048000" cy="396050"/>
              <a:chOff x="4467225" y="3705225"/>
              <a:chExt cx="3048000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467225" y="370522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4467225" y="370522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7610475" y="3590925"/>
              <a:ext cx="3619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7705725" y="3705225"/>
              <a:ext cx="3429000" cy="396050"/>
              <a:chOff x="7705725" y="3705225"/>
              <a:chExt cx="3429000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7705725" y="370522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7705725" y="370522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不占位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990600" y="4181475"/>
              <a:ext cx="33813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1085850" y="4295775"/>
              <a:ext cx="3190875" cy="396050"/>
              <a:chOff x="1085850" y="4295775"/>
              <a:chExt cx="3190875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85850" y="429577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1085850" y="429577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4371975" y="4181475"/>
              <a:ext cx="3238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4467225" y="4295775"/>
              <a:ext cx="3048000" cy="396050"/>
              <a:chOff x="4467225" y="4295775"/>
              <a:chExt cx="3048000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467225" y="429577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4467225" y="429577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610475" y="4181475"/>
              <a:ext cx="3619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705725" y="4295775"/>
              <a:ext cx="3429000" cy="396050"/>
              <a:chOff x="7705725" y="4295775"/>
              <a:chExt cx="3429000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705725" y="429577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705725" y="429577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90600" y="4772025"/>
              <a:ext cx="3381375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1085850" y="4886325"/>
              <a:ext cx="3190875" cy="396050"/>
              <a:chOff x="1085850" y="4886325"/>
              <a:chExt cx="3190875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1085850" y="488632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085850" y="488632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4371975" y="4772025"/>
              <a:ext cx="3238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4467225" y="4886325"/>
              <a:ext cx="3048000" cy="396050"/>
              <a:chOff x="4467225" y="4886325"/>
              <a:chExt cx="3048000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4467225" y="488632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4467225" y="4886325"/>
                <a:ext cx="3048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7610475" y="4772025"/>
              <a:ext cx="3619500" cy="5905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7705725" y="4886325"/>
              <a:ext cx="3429000" cy="396050"/>
              <a:chOff x="7705725" y="4886325"/>
              <a:chExt cx="3429000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7705725" y="488632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7705725" y="4886325"/>
                <a:ext cx="34290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读费用矩阵要加 1，做位运算仍用原位号。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售货员：先从起点走向一个村庄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width=n−1；所有 at 状态先设 INF，只存起点外的村庄。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j=0;j&lt;width;++j)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at(1&lt;&lt;j,j)=cost[0][j+1];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 j 对应村庄 j+1。单元素集合只有从起点直达这一条路，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因此读起点行的费用；固定起点不再占一个集合位。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售货员：未访问才可接到末尾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mask 递增遍历，last 是已访问的终点。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旧值可达时，再枚举一个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未访问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next。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09925"/>
            <a:ext cx="10201911" cy="1534209"/>
            <a:chOff x="980439" y="3209925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32099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09925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(!(mask&gt;&gt;next &amp; 1))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newer=mask|(1&lt;&lt;next);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at(newer,next)=min(at(newer,next),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at(mask,last)+cost[last+1][next+1]);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09925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38748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62573"/>
            <a:ext cx="10202418" cy="744093"/>
            <a:chOff x="979932" y="4962573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625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62573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加一位后的集合一定比原整数大，所以旧状态先算好。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新下标记录新终点，费用矩阵则用村庄编号 last+1、next+1。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售货员：回到商店，才算完成旅行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744093"/>
            <a:chOff x="979932" y="2286000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all=(1&lt;&lt;width)−1，answer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INF；所有村庄已去完，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的最后一站。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3209925"/>
            <a:ext cx="10201911" cy="676959"/>
            <a:chOff x="980439" y="3209925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3209925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09925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last=0;last&lt;width;++last)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answer=min(answer,at(all,last)+cost[last+1][0]);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3209925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从最后村庄回 0 的费用要另加。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全集合的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开放路径不一定对应回到起点后的最短回路。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售货员的难题：位号怎样对应村庄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286667"/>
            <a:ext cx="10477500" cy="839819"/>
            <a:chOff x="941356" y="2286667"/>
            <a:chExt cx="10477500" cy="839819"/>
          </a:xfrm>
        </p:grpSpPr>
        <p:sp>
          <p:nvSpPr>
            <p:cNvPr id="7" name="body-travel-indexing"/>
            <p:cNvSpPr/>
            <p:nvPr/>
          </p:nvSpPr>
          <p:spPr>
            <a:xfrm>
              <a:off x="941356" y="22866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实现把村庄改成 0..n−1，起点固定为 0，不占 mask 的位。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width=n−1；位 j 对应村庄 j+1，at(mask,last) 访问这个状态。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549" y="3209925"/>
            <a:ext cx="10525251" cy="1847850"/>
            <a:chOff x="828549" y="3209925"/>
            <a:chExt cx="10525251" cy="1847850"/>
          </a:xfrm>
        </p:grpSpPr>
        <p:sp>
          <p:nvSpPr>
            <p:cNvPr id="9" name="Freeform 9"/>
            <p:cNvSpPr/>
            <p:nvPr/>
          </p:nvSpPr>
          <p:spPr>
            <a:xfrm>
              <a:off x="838200" y="3209925"/>
              <a:ext cx="10515600" cy="1847850"/>
            </a:xfrm>
            <a:custGeom>
              <a:avLst/>
              <a:gdLst/>
              <a:ahLst/>
              <a:cxnLst/>
              <a:rect l="l" t="t" r="r" b="b"/>
              <a:pathLst>
                <a:path w="10515600" h="1847850">
                  <a:moveTo>
                    <a:pt x="0" y="133350"/>
                  </a:moveTo>
                  <a:cubicBezTo>
                    <a:pt x="0" y="59703"/>
                    <a:pt x="59703" y="0"/>
                    <a:pt x="133350" y="0"/>
                  </a:cubicBezTo>
                  <a:lnTo>
                    <a:pt x="10382250" y="0"/>
                  </a:lnTo>
                  <a:cubicBezTo>
                    <a:pt x="10455897" y="0"/>
                    <a:pt x="10515600" y="59703"/>
                    <a:pt x="10515600" y="133350"/>
                  </a:cubicBezTo>
                  <a:lnTo>
                    <a:pt x="10515600" y="1714500"/>
                  </a:lnTo>
                  <a:cubicBezTo>
                    <a:pt x="10515600" y="1788147"/>
                    <a:pt x="10455897" y="1847850"/>
                    <a:pt x="10382250" y="1847850"/>
                  </a:cubicBezTo>
                  <a:lnTo>
                    <a:pt x="133350" y="1847850"/>
                  </a:lnTo>
                  <a:cubicBezTo>
                    <a:pt x="59703" y="1847850"/>
                    <a:pt x="0" y="1788147"/>
                    <a:pt x="0" y="1714500"/>
                  </a:cubicBez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38200" y="3212338"/>
              <a:ext cx="10287000" cy="1688878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90"/>
                </a:lnSpc>
              </a:pP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j=0;j&lt;width;++j)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at(1&lt;&lt;j,j)=cost[0][j+1];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at(mask|(1&lt;&lt;next),next)=min(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at(mask|(1&lt;&lt;next),next),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at(mask,last)+cost[last+1][next+1]);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356" y="5353717"/>
            <a:ext cx="10477500" cy="782669"/>
            <a:chOff x="941356" y="5353717"/>
            <a:chExt cx="10477500" cy="782669"/>
          </a:xfrm>
        </p:grpSpPr>
        <p:sp>
          <p:nvSpPr>
            <p:cNvPr id="12" name="TextBox 12"/>
            <p:cNvSpPr/>
            <p:nvPr/>
          </p:nvSpPr>
          <p:spPr>
            <a:xfrm>
              <a:off x="941356" y="5353717"/>
              <a:ext cx="10477500" cy="7826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先用起点的直达费用初始化，再扩展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未访问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最终比较 at(all,last)+cost[last+1][0]，别漏回程。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723900" y="3212338"/>
            <a:ext cx="9525" cy="1592370"/>
          </a:xfrm>
          <a:custGeom>
            <a:avLst/>
            <a:gdLst/>
            <a:ahLst/>
            <a:cxnLst/>
            <a:rect l="l" t="t" r="r" b="b"/>
            <a:pathLst>
              <a:path w="9525" h="1592370">
                <a:moveTo>
                  <a:pt x="0" y="0"/>
                </a:moveTo>
                <a:lnTo>
                  <a:pt x="0" y="159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3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集合与终点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17-2 售货员的难题：旧费用大，为什么能舍弃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1306544"/>
            <a:chOff x="941356" y="2343817"/>
            <a:chExt cx="10477500" cy="1306544"/>
          </a:xfrm>
        </p:grpSpPr>
        <p:sp>
          <p:nvSpPr>
            <p:cNvPr id="7" name="body-same-suffix"/>
            <p:cNvSpPr/>
            <p:nvPr/>
          </p:nvSpPr>
          <p:spPr>
            <a:xfrm>
              <a:off x="941356" y="234381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固定 S、u 后，剩下的村庄相同，下一步也从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个地点出发。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任何可接的后半段，对这两条历史都一样。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接上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段以后，原本费用较小的历史仍不会更贵。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942874"/>
            <a:ext cx="10298144" cy="1031938"/>
            <a:chOff x="941356" y="3942874"/>
            <a:chExt cx="10298144" cy="1031938"/>
          </a:xfrm>
        </p:grpSpPr>
        <mc:AlternateContent>
          <mc:Choice Requires="a14">
            <p:sp>
              <p:nvSpPr>
                <p:cNvPr id="9" name="body-travel-complexity"/>
                <p:cNvSpPr txBox="1"/>
                <p:nvPr/>
              </p:nvSpPr>
              <p:spPr>
                <a:xfrm>
                  <a:off x="941356" y="3942874"/>
                  <a:ext cx="10298144" cy="10319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状态数约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n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，每个状态枚举下一个村庄。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sp>
        <p:nvSpPr>
          <p:cNvPr id="13" name="textbox-tour-boundary"/>
          <p:cNvSpPr/>
          <p:nvPr/>
        </p:nvSpPr>
        <p:spPr>
          <a:xfrm>
            <a:off x="838200" y="5210175"/>
            <a:ext cx="10477500" cy="802672"/>
          </a:xfrm>
          <a:prstGeom prst="roundRect">
            <a:avLst>
              <a:gd name="adj" fmla="val 1661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检查有向边、回程和 INF；若把模型扩到单村庄，不用走边，费用为 0。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863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简单的任务：题目与输入输出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给出无向简单图，统计简单环的个数。简单环至少含三个顶点，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不重复经过顶点或边；更换起点、反向走，都算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个环。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n、m，再输入 m 条无向边的两端编号。输出环数。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1≤n≤19；无自环、无重边，m≥0。环可以带弦，不要求为诱导环。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简单的任务：原题样例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2110550"/>
            <a:chOff x="980313" y="2647950"/>
            <a:chExt cx="5249037" cy="2110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2100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4 6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样例是四点完全图：4 个三角形，加 3 个四边形环，共 7 个。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简单的任务：同一个环怎么数了六次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52525" y="2619375"/>
            <a:ext cx="3132106" cy="2545461"/>
            <a:chOff x="1152525" y="2619375"/>
            <a:chExt cx="3132106" cy="2545461"/>
          </a:xfrm>
        </p:grpSpPr>
        <p:sp>
          <p:nvSpPr>
            <p:cNvPr id="7" name="Freeform 7"/>
            <p:cNvSpPr/>
            <p:nvPr/>
          </p:nvSpPr>
          <p:spPr>
            <a:xfrm>
              <a:off x="1400175" y="2867025"/>
              <a:ext cx="2533650" cy="2009775"/>
            </a:xfrm>
            <a:custGeom>
              <a:avLst/>
              <a:gdLst/>
              <a:ahLst/>
              <a:cxnLst/>
              <a:rect l="l" t="t" r="r" b="b"/>
              <a:pathLst>
                <a:path w="2533650" h="2009775">
                  <a:moveTo>
                    <a:pt x="1266825" y="0"/>
                  </a:moveTo>
                  <a:lnTo>
                    <a:pt x="0" y="2009775"/>
                  </a:lnTo>
                  <a:lnTo>
                    <a:pt x="2533650" y="2009775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2419350" y="2619375"/>
              <a:ext cx="495300" cy="49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1152525" y="46291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3686175" y="462915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579656" y="27248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12831" y="4734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3846481" y="4734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808506" y="2353342"/>
            <a:ext cx="6430994" cy="1100709"/>
            <a:chOff x="4808506" y="2353342"/>
            <a:chExt cx="6430994" cy="1100709"/>
          </a:xfrm>
        </p:grpSpPr>
        <p:sp>
          <p:nvSpPr>
            <p:cNvPr id="15" name="body-cycle-definition"/>
            <p:cNvSpPr/>
            <p:nvPr/>
          </p:nvSpPr>
          <p:spPr>
            <a:xfrm>
              <a:off x="4808506" y="2353342"/>
              <a:ext cx="6430994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给一张无向简单图，数不重复顶点的环，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环长至少为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n≤19，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把走法的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描述都当成新的环。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808506" y="3467767"/>
            <a:ext cx="6430994" cy="858869"/>
            <a:chOff x="4808506" y="3467767"/>
            <a:chExt cx="6430994" cy="858869"/>
          </a:xfrm>
        </p:grpSpPr>
        <p:sp>
          <p:nvSpPr>
            <p:cNvPr id="17" name="body-six-descriptions"/>
            <p:cNvSpPr/>
            <p:nvPr/>
          </p:nvSpPr>
          <p:spPr>
            <a:xfrm>
              <a:off x="4808506" y="3467767"/>
              <a:ext cx="6430994" cy="8588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三角形有 3 个起点、2 个方向。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合起来有 6 条描述，却只是一个环。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08506" y="4686967"/>
            <a:ext cx="6430994" cy="1100709"/>
            <a:chOff x="4808506" y="4686967"/>
            <a:chExt cx="6430994" cy="1100709"/>
          </a:xfrm>
        </p:grpSpPr>
        <p:sp>
          <p:nvSpPr>
            <p:cNvPr id="19" name="body-remove-cycle-duplicates"/>
            <p:cNvSpPr/>
            <p:nvPr/>
          </p:nvSpPr>
          <p:spPr>
            <a:xfrm>
              <a:off x="4808506" y="4686967"/>
              <a:ext cx="6430994" cy="1100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规定从环中编号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的点出发，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去掉起点的重复；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每个环仍有两个方向，最后再除以 2。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356" y="5658517"/>
            <a:ext cx="10477500" cy="430244"/>
            <a:chOff x="941356" y="5658517"/>
            <a:chExt cx="10477500" cy="430244"/>
          </a:xfrm>
        </p:grpSpPr>
        <p:sp>
          <p:nvSpPr>
            <p:cNvPr id="21" name="body-cycle-counting-question"/>
            <p:cNvSpPr/>
            <p:nvPr/>
          </p:nvSpPr>
          <p:spPr>
            <a:xfrm>
              <a:off x="941356" y="56585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环是要统计的对象；从哪里、朝哪个方向描述它，是去重时要处理的区别。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简单的任务：让集合决定起点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849344"/>
            <a:chOff x="941356" y="2353342"/>
            <a:chExt cx="10477500" cy="849344"/>
          </a:xfrm>
        </p:grpSpPr>
        <p:sp>
          <p:nvSpPr>
            <p:cNvPr id="7" name="body-cycle-state"/>
            <p:cNvSpPr/>
            <p:nvPr/>
          </p:nvSpPr>
          <p:spPr>
            <a:xfrm>
              <a:off x="941356" y="23533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f[S][u] 统计从 min(S) 出发、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经过 S、停在 u 的路径数。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每个单点路径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1，相当于从各个点分别开始。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3496342"/>
            <a:ext cx="10477500" cy="849344"/>
            <a:chOff x="941356" y="3496342"/>
            <a:chExt cx="10477500" cy="849344"/>
          </a:xfrm>
        </p:grpSpPr>
        <p:sp>
          <p:nvSpPr>
            <p:cNvPr id="9" name="TextBox 9"/>
            <p:cNvSpPr/>
            <p:nvPr/>
          </p:nvSpPr>
          <p:spPr>
            <a:xfrm>
              <a:off x="941356" y="34963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扩展时，只选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未访问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且比起点大的邻点。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356" y="39154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这样一来，路径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点一直是原来的起点。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4667917"/>
            <a:ext cx="10477500" cy="849344"/>
            <a:chOff x="941356" y="4667917"/>
            <a:chExt cx="10477500" cy="849344"/>
          </a:xfrm>
        </p:grpSpPr>
        <p:sp>
          <p:nvSpPr>
            <p:cNvPr id="12" name="TextBox 12"/>
            <p:cNvSpPr/>
            <p:nvPr/>
          </p:nvSpPr>
          <p:spPr>
            <a:xfrm>
              <a:off x="941356" y="46679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至少 3 个点，且终点与起点有边，才能闭合。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356" y="50870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闭合时把路径数加到答案，起点不再放进状态。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356" y="5687092"/>
            <a:ext cx="10477500" cy="430244"/>
            <a:chOff x="941356" y="5687092"/>
            <a:chExt cx="10477500" cy="430244"/>
          </a:xfrm>
        </p:grpSpPr>
        <p:sp>
          <p:nvSpPr>
            <p:cNvPr id="15" name="body-cycle-no-doubling"/>
            <p:cNvSpPr/>
            <p:nvPr/>
          </p:nvSpPr>
          <p:spPr>
            <a:xfrm>
              <a:off x="941356" y="56870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起点可以从 S 恢复出来，所以不用为它多开一维。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简单的任务：固定起点后还剩两个方向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39819"/>
            <a:chOff x="941356" y="2324767"/>
            <a:chExt cx="10477500" cy="839819"/>
          </a:xfrm>
        </p:grpSpPr>
        <p:sp>
          <p:nvSpPr>
            <p:cNvPr id="7" name="body-triangle-count"/>
            <p:cNvSpPr/>
            <p:nvPr/>
          </p:nvSpPr>
          <p:spPr>
            <a:xfrm>
              <a:off x="941356" y="232476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三角形只剩 1→2→3→1、1→3→2→1，除 2 得到一个环。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1→2→1 只是沿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条边往返，不满足至少三个顶点。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4450" y="3524250"/>
            <a:ext cx="2893981" cy="2193036"/>
            <a:chOff x="1314450" y="3524250"/>
            <a:chExt cx="2893981" cy="2193036"/>
          </a:xfrm>
        </p:grpSpPr>
        <p:sp>
          <p:nvSpPr>
            <p:cNvPr id="9" name="Freeform 9"/>
            <p:cNvSpPr/>
            <p:nvPr/>
          </p:nvSpPr>
          <p:spPr>
            <a:xfrm>
              <a:off x="1524000" y="3733800"/>
              <a:ext cx="2343150" cy="1695450"/>
            </a:xfrm>
            <a:custGeom>
              <a:avLst/>
              <a:gdLst/>
              <a:ahLst/>
              <a:cxnLst/>
              <a:rect l="l" t="t" r="r" b="b"/>
              <a:pathLst>
                <a:path w="2343150" h="1695450">
                  <a:moveTo>
                    <a:pt x="0" y="0"/>
                  </a:moveTo>
                  <a:lnTo>
                    <a:pt x="2343150" y="0"/>
                  </a:lnTo>
                  <a:lnTo>
                    <a:pt x="2343150" y="1695450"/>
                  </a:lnTo>
                  <a:lnTo>
                    <a:pt x="0" y="1695450"/>
                  </a:lnTo>
                  <a:close/>
                  <a:moveTo>
                    <a:pt x="0" y="0"/>
                  </a:moveTo>
                  <a:lnTo>
                    <a:pt x="2343150" y="16954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314450" y="352425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657600" y="352425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657600" y="521970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314450" y="5219700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1427131" y="3591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770281" y="35915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770281" y="5287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427131" y="5287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46606" y="3496342"/>
            <a:ext cx="6392894" cy="2344769"/>
            <a:chOff x="4846606" y="3496342"/>
            <a:chExt cx="6392894" cy="2344769"/>
          </a:xfrm>
        </p:grpSpPr>
        <p:grpSp>
          <p:nvGrpSpPr>
            <p:cNvPr id="32" name="Group 32"/>
            <p:cNvGrpSpPr/>
            <p:nvPr/>
          </p:nvGrpSpPr>
          <p:grpSpPr>
            <a:xfrm>
              <a:off x="4835431" y="3496342"/>
              <a:ext cx="6404069" cy="2344769"/>
              <a:chOff x="4835431" y="3496342"/>
              <a:chExt cx="6404069" cy="234476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4846606" y="3496342"/>
                <a:ext cx="6392894" cy="2344769"/>
              </a:xfrm>
              <a:custGeom>
                <a:avLst/>
                <a:gdLst/>
                <a:ahLst/>
                <a:cxnLst/>
                <a:rect l="l" t="t" r="r" b="b"/>
                <a:pathLst>
                  <a:path w="6392894" h="2344769">
                    <a:moveTo>
                      <a:pt x="0" y="0"/>
                    </a:moveTo>
                    <a:lnTo>
                      <a:pt x="6392894" y="0"/>
                    </a:lnTo>
                    <a:lnTo>
                      <a:pt x="6392894" y="2344769"/>
                    </a:lnTo>
                    <a:lnTo>
                      <a:pt x="0" y="2344769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846606" y="3496342"/>
                <a:ext cx="6392894" cy="23447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例如四边形再加对角线 1—3：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三角形有 1—2—3—1、1—3—4—1。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还有四边形 1—2—3—4—1，共 3 个环。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简单环：用最低位确定起点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mask 非零，last 是当前终点，ways 是 f[mask][last]。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start=__builtin_ctz((unsigned)mask);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(__builtin_popcount((unsigned)mask)&gt;=3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&amp;&amp; (adj[last]&gt;&gt;start &amp; 1))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oriented+=ways;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ctz 返回最低 1 的位号，也就是集合中的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顶点。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至少三个点并有回边时才闭合，oriented 先统计带方向的描述。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简单环：把候选邻点过滤干净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adj[last] 是当前终点邻点的位图，f 中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不可达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状态不扩展。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819959"/>
            <a:chOff x="980439" y="2933700"/>
            <a:chExt cx="10201911" cy="1819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809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choices=adj[last]&amp;~mask&amp;~((1&lt;&lt;(start+1))-1);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(choices)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bit=choices&amp;-choices; choices-=bit;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next=__builtin_ctz((unsigned)bit);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f[mask|bit][next]+=ways;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752648"/>
          </a:xfrm>
          <a:custGeom>
            <a:avLst/>
            <a:gdLst/>
            <a:ahLst/>
            <a:cxnLst/>
            <a:rect l="l" t="t" r="r" b="b"/>
            <a:pathLst>
              <a:path w="9525" h="1752648">
                <a:moveTo>
                  <a:pt x="0" y="0"/>
                </a:moveTo>
                <a:lnTo>
                  <a:pt x="0" y="175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8482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972098"/>
            <a:ext cx="10202418" cy="744093"/>
            <a:chOff x="979932" y="49720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9720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过滤已访问点与不大于起点的点。每次取一个最低 1，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加入对应新点后累加路径条数；全部结束输出 oriented/2。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简单环计数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17-3 简单的任务：闭合与继续扩展分开处理</a:t>
            </a:r>
          </a:p>
        </p:txBody>
      </p:sp>
      <p:sp>
        <p:nvSpPr>
          <p:cNvPr id="9" name="textbox-cycles-code"/>
          <p:cNvSpPr/>
          <p:nvPr/>
        </p:nvSpPr>
        <p:spPr>
          <a:xfrm>
            <a:off x="838200" y="2212213"/>
            <a:ext cx="10287000" cy="1423483"/>
          </a:xfrm>
          <a:prstGeom prst="roundRect">
            <a:avLst>
              <a:gd name="adj" fmla="val 7216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start=__builtin_ctz((unsigned)mask);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(__builtin_popcount((unsigned)mask)&gt;=3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&amp;&amp; (adj[last]&gt;&gt;start&amp;1)) oriented+=ways;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choices=adj[last]&amp;~mask&amp;~((1&lt;&lt;(start+1))-1);</a:t>
            </a:r>
            <a:br/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// 枚举 choices 中的每一位 next，累加后继状态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56" y="4401217"/>
            <a:ext cx="10477500" cy="839819"/>
            <a:chOff x="941356" y="4401217"/>
            <a:chExt cx="10477500" cy="839819"/>
          </a:xfrm>
        </p:grpSpPr>
        <p:sp>
          <p:nvSpPr>
            <p:cNvPr id="10" name="TextBox 10"/>
            <p:cNvSpPr/>
            <p:nvPr/>
          </p:nvSpPr>
          <p:spPr>
            <a:xfrm>
              <a:off x="941356" y="4401217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choices 去掉已经访问的点，也去掉不大于 start 的点。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本片段只在至少 3 点时计闭合，所以最后直接除 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2880" y="5481352"/>
            <a:ext cx="10477500" cy="656250"/>
            <a:chOff x="942880" y="5481352"/>
            <a:chExt cx="10477500" cy="656250"/>
          </a:xfrm>
        </p:grpSpPr>
        <p:sp>
          <p:nvSpPr>
            <p:cNvPr id="12" name="TextBox 12"/>
            <p:cNvSpPr/>
            <p:nvPr/>
          </p:nvSpPr>
          <p:spPr>
            <a:xfrm>
              <a:off x="942880" y="5481352"/>
              <a:ext cx="10477500" cy="65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18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若另一实现把两点往返也计入，要先减边数，再除 2。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两种计数口径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混用最后的修正。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23900" y="2212213"/>
            <a:ext cx="9525" cy="1326975"/>
          </a:xfrm>
          <a:custGeom>
            <a:avLst/>
            <a:gdLst/>
            <a:ahLst/>
            <a:cxnLst/>
            <a:rect l="l" t="t" r="r" b="b"/>
            <a:pathLst>
              <a:path w="9525" h="1326975">
                <a:moveTo>
                  <a:pt x="0" y="0"/>
                </a:moveTo>
                <a:lnTo>
                  <a:pt x="0" y="132697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模拟练习：同一对象有没有重算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顶点固定后，无向三角形还会被描述几次？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1→2→1 能计为简单环吗？③ 旅行访问齐全时，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可以不加回商店的一段吗？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两次，方向相反，所以最终除 2。②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，只有两个顶点。</a:t>
              </a:r>
              <a:br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，题目要回到起点，开放路径与完整回路的费用可能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section-title Placeholder Carrier"/>
          <p:cNvSpPr/>
          <p:nvPr/>
        </p:nvSpPr>
        <p:spPr>
          <a:xfrm>
            <a:off x="971550" y="2322195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9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集合能表示选择，也能表示边界</a:t>
            </a:r>
          </a:p>
        </p:txBody>
      </p:sp>
      <p:sp>
        <p:nvSpPr>
          <p:cNvPr id="7" name="section-description Placeholder Carrier"/>
          <p:cNvSpPr/>
          <p:nvPr>
            <p:ph type="body" idx="2"/>
          </p:nvPr>
        </p:nvSpPr>
        <p:spPr>
          <a:xfrm>
            <a:off x="1017556" y="3982117"/>
            <a:ext cx="10477500" cy="887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接下来不再只问哪些点去过：宝藏按批接入，LIS 记录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哪里变长，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下棋则保留已落子的阶梯边界。每种压缩，都要找到对应的依据。</a:t>
            </a:r>
          </a:p>
        </p:txBody>
      </p:sp>
    </p:spTree>
  </p:cSld>
  <p:clrMapOvr>
    <a:masterClrMapping/>
  </p:clrMapOvr>
  <p:transition p14:dur="400">
    <p:fade/>
  </p:transition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任选一间宝藏屋，由赞助商免费打通。以后每次开一条给定的直接道路，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从旧房间接入新房间，最后开发全部房间；旧房间间无需再开路，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已开道路通行免费。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根深度记 0，新路收费=边长×新房间深度。输入 n、m 与 m 条 u、v、边长；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输出最低总代价。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n≤12，m≤1000，边长≤5×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；重边取最短直接边。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4 5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1 4 1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样例以 1 为根，开 1—2、1—4、4—3，费用 1×1+1×1+1×2=4。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宝藏：连接关系之外，还多了深度收费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前面旅行的费用是一条边本身的距离，这道题每条边还要乘一个深度。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组选边把中间点作根或端点作根，深度会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因此需要连根的选择与房间何时接入一起考虑，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只求最短边长和。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先算一个三房间例子，再尝试把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批新房间一起接向旧集合。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宝藏：道路一样，费用为什么不同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1268444"/>
            <a:chOff x="941356" y="2353342"/>
            <a:chExt cx="10477500" cy="1268444"/>
          </a:xfrm>
        </p:grpSpPr>
        <p:sp>
          <p:nvSpPr>
            <p:cNvPr id="7" name="body-treasure-task"/>
            <p:cNvSpPr/>
            <p:nvPr/>
          </p:nvSpPr>
          <p:spPr>
            <a:xfrm>
              <a:off x="941356" y="23533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任选一个房间免费打通，再从已开发房间开直接道路，接入新房间。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把所有房间连起来，总代价越小越好；n≤12。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根深度为 0，每条父边收费是边长乘新房间的深度。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953542"/>
            <a:ext cx="10477500" cy="849344"/>
            <a:chOff x="941356" y="3953542"/>
            <a:chExt cx="10477500" cy="849344"/>
          </a:xfrm>
        </p:grpSpPr>
        <p:sp>
          <p:nvSpPr>
            <p:cNvPr id="9" name="body-treasure-depth-charge"/>
            <p:cNvSpPr/>
            <p:nvPr/>
          </p:nvSpPr>
          <p:spPr>
            <a:xfrm>
              <a:off x="941356" y="39535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长为 1 的边，通向深度 1 时付 1，通向深度 3 时付 3。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换一个根，同样的选边也可能出现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费用。</a:t>
              </a:r>
            </a:p>
          </p:txBody>
        </p:sp>
      </p:grpSp>
      <p:sp>
        <p:nvSpPr>
          <p:cNvPr id="13" name="textbox-mst-insufficient"/>
          <p:cNvSpPr/>
          <p:nvPr/>
        </p:nvSpPr>
        <p:spPr>
          <a:xfrm>
            <a:off x="838200" y="5200650"/>
            <a:ext cx="10477500" cy="821722"/>
          </a:xfrm>
          <a:prstGeom prst="roundRect">
            <a:avLst>
              <a:gd name="adj" fmla="val 1622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只把边长之和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最小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化，还没有考虑深度。这里要连选边和层次一起安排。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768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宝藏：让中间房间作根再算一次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277142"/>
            <a:ext cx="10477500" cy="430244"/>
            <a:chOff x="941356" y="2277142"/>
            <a:chExt cx="10477500" cy="430244"/>
          </a:xfrm>
        </p:grpSpPr>
        <p:sp>
          <p:nvSpPr>
            <p:cNvPr id="7" name="body-treasure-input"/>
            <p:cNvSpPr/>
            <p:nvPr/>
          </p:nvSpPr>
          <p:spPr>
            <a:xfrm>
              <a:off x="941356" y="22771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1—2、2—3 长为 1，1—3 长为 100。两图都选两条短边。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17606" y="3000375"/>
            <a:ext cx="4762500" cy="2459736"/>
            <a:chOff x="1417606" y="3000375"/>
            <a:chExt cx="4762500" cy="2459736"/>
          </a:xfrm>
        </p:grpSpPr>
        <p:sp>
          <p:nvSpPr>
            <p:cNvPr id="9" name="Freeform 9"/>
            <p:cNvSpPr/>
            <p:nvPr/>
          </p:nvSpPr>
          <p:spPr>
            <a:xfrm>
              <a:off x="2228850" y="3248025"/>
              <a:ext cx="2152650" cy="1228725"/>
            </a:xfrm>
            <a:custGeom>
              <a:avLst/>
              <a:gdLst/>
              <a:ahLst/>
              <a:cxnLst/>
              <a:rect l="l" t="t" r="r" b="b"/>
              <a:pathLst>
                <a:path w="2152650" h="1228725">
                  <a:moveTo>
                    <a:pt x="1076325" y="0"/>
                  </a:moveTo>
                  <a:lnTo>
                    <a:pt x="0" y="1228725"/>
                  </a:lnTo>
                  <a:moveTo>
                    <a:pt x="1076325" y="0"/>
                  </a:moveTo>
                  <a:lnTo>
                    <a:pt x="2152650" y="12287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3057525" y="3000375"/>
              <a:ext cx="495300" cy="495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1981200" y="422910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4133850" y="4229100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3217831" y="31058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141506" y="43345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294156" y="43345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417606" y="3077242"/>
              <a:ext cx="97057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深度0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1417606" y="3791617"/>
              <a:ext cx="97057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深度1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608106" y="5029867"/>
              <a:ext cx="45720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费用：1×1 + 1×1 = 2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865906" y="2924175"/>
            <a:ext cx="4629150" cy="2535936"/>
            <a:chOff x="6865906" y="2924175"/>
            <a:chExt cx="4629150" cy="2535936"/>
          </a:xfrm>
        </p:grpSpPr>
        <p:sp>
          <p:nvSpPr>
            <p:cNvPr id="20" name="Freeform 20"/>
            <p:cNvSpPr/>
            <p:nvPr/>
          </p:nvSpPr>
          <p:spPr>
            <a:xfrm>
              <a:off x="8553450" y="3143250"/>
              <a:ext cx="9525" cy="1457325"/>
            </a:xfrm>
            <a:custGeom>
              <a:avLst/>
              <a:gdLst/>
              <a:ahLst/>
              <a:cxnLst/>
              <a:rect l="l" t="t" r="r" b="b"/>
              <a:pathLst>
                <a:path w="9525" h="1457325">
                  <a:moveTo>
                    <a:pt x="0" y="0"/>
                  </a:moveTo>
                  <a:lnTo>
                    <a:pt x="0" y="1457325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8334375" y="2924175"/>
              <a:ext cx="438150" cy="4381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8334375" y="3648075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334375" y="4381500"/>
              <a:ext cx="438150" cy="4381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8466106" y="30010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466106" y="372494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466106" y="4458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6865906" y="3001042"/>
              <a:ext cx="97057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深度0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865906" y="3724942"/>
              <a:ext cx="97057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深度1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6865906" y="4458367"/>
              <a:ext cx="97057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深度2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6923056" y="5029867"/>
              <a:ext cx="45720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费用：1×1 + 1×2 = 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41356" y="5668042"/>
            <a:ext cx="10477500" cy="430244"/>
            <a:chOff x="941356" y="5668042"/>
            <a:chExt cx="10477500" cy="430244"/>
          </a:xfrm>
        </p:grpSpPr>
        <p:sp>
          <p:nvSpPr>
            <p:cNvPr id="32" name="body-root-choice-takeaway"/>
            <p:cNvSpPr/>
            <p:nvPr/>
          </p:nvSpPr>
          <p:spPr>
            <a:xfrm>
              <a:off x="941356" y="5668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左图选 2 作根只花 2，右图选 1 作根要花 3；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必须允许每个房间作根。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宝藏：新一批分别接向旧房间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533525" y="2466975"/>
            <a:ext cx="8915400" cy="1733550"/>
            <a:chOff x="1533525" y="2466975"/>
            <a:chExt cx="8915400" cy="1733550"/>
          </a:xfrm>
        </p:grpSpPr>
        <p:sp>
          <p:nvSpPr>
            <p:cNvPr id="7" name="Ellipse 7"/>
            <p:cNvSpPr/>
            <p:nvPr/>
          </p:nvSpPr>
          <p:spPr>
            <a:xfrm>
              <a:off x="1533525" y="2466975"/>
              <a:ext cx="3448050" cy="17335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7000875" y="2466975"/>
              <a:ext cx="3448050" cy="17335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2455831" y="2591467"/>
              <a:ext cx="127788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旧集合S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951756" y="2591467"/>
              <a:ext cx="1277884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新一批T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4152900" y="3371850"/>
              <a:ext cx="3810000" cy="66675"/>
            </a:xfrm>
            <a:custGeom>
              <a:avLst/>
              <a:gdLst/>
              <a:ahLst/>
              <a:cxnLst/>
              <a:rect l="l" t="t" r="r" b="b"/>
              <a:pathLst>
                <a:path w="3810000" h="66675">
                  <a:moveTo>
                    <a:pt x="0" y="66675"/>
                  </a:moveTo>
                  <a:lnTo>
                    <a:pt x="3810000" y="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2781300" y="3790950"/>
              <a:ext cx="6610350" cy="28575"/>
            </a:xfrm>
            <a:custGeom>
              <a:avLst/>
              <a:gdLst/>
              <a:ahLst/>
              <a:cxnLst/>
              <a:rect l="l" t="t" r="r" b="b"/>
              <a:pathLst>
                <a:path w="6610350" h="28575">
                  <a:moveTo>
                    <a:pt x="0" y="0"/>
                  </a:moveTo>
                  <a:lnTo>
                    <a:pt x="6610350" y="28575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447925" y="347662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3781425" y="3248025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962900" y="31813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391650" y="3629025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7" name="TextBox 17"/>
            <p:cNvSpPr/>
            <p:nvPr/>
          </p:nvSpPr>
          <p:spPr>
            <a:xfrm>
              <a:off x="5380006" y="2924842"/>
              <a:ext cx="2341636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各取最低直接边</a:t>
              </a:r>
            </a:p>
          </p:txBody>
        </p:sp>
      </p:grpSp>
      <mc:AlternateContent>
        <mc:Choice Requires="a14">
          <p:sp>
            <p:nvSpPr>
              <p:cNvPr id="32" name="batch-edge-sum"/>
              <p:cNvSpPr txBox="1">
                <a:spLocks noGrp="1"/>
              </p:cNvSpPr>
              <p:nvPr/>
            </p:nvSpPr>
            <p:spPr>
              <a:xfrm>
                <a:off x="952500" y="4514850"/>
                <a:ext cx="102870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c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v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∈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limLow>
                                <m:limLowPr/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∈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lim>
                              </m:limLow>
                            </m:fName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w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uv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21" name="Group 21"/>
          <p:cNvGrpSpPr/>
          <p:nvPr/>
        </p:nvGrpSpPr>
        <p:grpSpPr>
          <a:xfrm>
            <a:off x="941356" y="5620417"/>
            <a:ext cx="10477500" cy="430244"/>
            <a:chOff x="941356" y="5620417"/>
            <a:chExt cx="10477500" cy="430244"/>
          </a:xfrm>
        </p:grpSpPr>
        <p:sp>
          <p:nvSpPr>
            <p:cNvPr id="20" name="body-batch-independence"/>
            <p:cNvSpPr/>
            <p:nvPr/>
          </p:nvSpPr>
          <p:spPr>
            <a:xfrm>
              <a:off x="941356" y="56204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每个新点各选到 S 的最短直接边；T 内不连边。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宝藏：集合取并，连接费乘批次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body-treasure-dp-setup"/>
            <p:cNvSpPr/>
            <p:nvPr/>
          </p:nvSpPr>
          <p:spPr>
            <a:xfrm>
              <a:off x="941356" y="2324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fₕ[S] 表示经过 h 批接入、开发集合为 S 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记账费。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0 批只选根，所有单点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0；其余不可达。</a:t>
              </a:r>
            </a:p>
          </p:txBody>
        </p:sp>
      </p:grpSp>
      <mc:AlternateContent>
        <mc:Choice Requires="a14">
          <p:sp>
            <p:nvSpPr>
              <p:cNvPr id="9" name="treasure-transition-formula"/>
              <p:cNvSpPr txBox="1">
                <a:spLocks noGrp="1"/>
              </p:cNvSpPr>
              <p:nvPr/>
            </p:nvSpPr>
            <p:spPr>
              <a:xfrm>
                <a:off x="952500" y="3295650"/>
                <a:ext cx="10287000" cy="95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h</m:t>
                          </m:r>
                        </m:sub>
                      </m:sSub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∪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∪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h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h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 xml:space="preserve"> 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20292"/>
            <a:ext cx="10477500" cy="1268444"/>
            <a:chOff x="941356" y="4620292"/>
            <a:chExt cx="10477500" cy="1268444"/>
          </a:xfrm>
        </p:grpSpPr>
        <p:sp>
          <p:nvSpPr>
            <p:cNvPr id="10" name="body-treasure-dp-safety"/>
            <p:cNvSpPr/>
            <p:nvPr/>
          </p:nvSpPr>
          <p:spPr>
            <a:xfrm>
              <a:off x="941356" y="46202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h 批选非空 T，且 T 与 S 不相交；按 h 倍连接费更新。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每批新数组先清空，全部房间加入后，对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批数取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某个新点接不到 S，这一批就不能选；重边只保留最短直接边。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宝藏：批次并不总等于真实深度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34292"/>
            <a:ext cx="10477500" cy="1268444"/>
            <a:chOff x="941356" y="2334292"/>
            <a:chExt cx="10477500" cy="1268444"/>
          </a:xfrm>
        </p:grpSpPr>
        <p:sp>
          <p:nvSpPr>
            <p:cNvPr id="7" name="body-treasure-lower-bound"/>
            <p:cNvSpPr/>
            <p:nvPr/>
          </p:nvSpPr>
          <p:spPr>
            <a:xfrm>
              <a:off x="941356" y="23342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h 批接向旧点，真实深度至多为 h，记账可能多收，却不会少收。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所以：真实最优费 ≤ 当前构造树的真实费 ≤ 这次 DP 记账费。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924967"/>
            <a:ext cx="10477500" cy="1268444"/>
            <a:chOff x="941356" y="3924967"/>
            <a:chExt cx="10477500" cy="1268444"/>
          </a:xfrm>
        </p:grpSpPr>
        <p:sp>
          <p:nvSpPr>
            <p:cNvPr id="9" name="body-treasure-upper-bound"/>
            <p:cNvSpPr/>
            <p:nvPr/>
          </p:nvSpPr>
          <p:spPr>
            <a:xfrm>
              <a:off x="941356" y="39249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再取一棵真实最优树，按真实深度分批，DP 会枚举到这组批次。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每个新点挑最短直接边，不比原父边贵。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于是：DP 最优记账费 ≤ 真实最优费。</a:t>
              </a:r>
            </a:p>
          </p:txBody>
        </p:sp>
      </p:grpSp>
      <p:sp>
        <p:nvSpPr>
          <p:cNvPr id="13" name="textbox-treasure-equality"/>
          <p:cNvSpPr/>
          <p:nvPr/>
        </p:nvSpPr>
        <p:spPr>
          <a:xfrm>
            <a:off x="838200" y="5362575"/>
            <a:ext cx="10477500" cy="647700"/>
          </a:xfrm>
          <a:prstGeom prst="roundRect">
            <a:avLst>
              <a:gd name="adj" fmla="val 2058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一个方向说明不会低估，另一个方向说明能达到；合起来，最优值才相等。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2387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宝藏：先准备到旧集合的最低直连费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connect[S][v] 表示 v 向 S 任一点的最低直接边长，缺边设 INF；S 非空。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bit=S&amp;-S, u=__builtin_ctz((unsigned)bit);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connect[S][v]=min(connect[S^bit][v],edge[u][v]);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S 中一个点 u 单独取出来，比较旧集合答案与通向 u 的边。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这里只用给定直接边，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 edge 改成多段最短路。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宝藏：递增列出未加入点的子集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remaining=all^S，T 从 0 开始；每处理一个旧 S，cost[0]=0。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T=(T-remaining)&amp;remaining;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(!T) break;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bit=T&amp;-T;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long long sum=(long long)cost[T^bit]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+connect[S][__builtin_ctz((unsigned)bit)];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remaining=1011，顺序为 0001、0010、0011……1011。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 去掉最低 1 后更小，所以 cost[T^bit] 已在本轮算好。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宝藏：整批都能连接，才更新费用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dp[S] 必须可达，depth 为本批编号；next 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 INF 的新数组。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cost[T]=min(sum,(long long)INF);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(sum&lt;INF)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next[S|T]=min((long long)next[S|T],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  dp[S]+sum*depth);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sum 已是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，乘 depth 仍按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计算。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一个新点无直连边，sum 会达到 INF，这个 T 就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加入。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宝藏：先算小子集，再算整批费用</a:t>
            </a:r>
          </a:p>
        </p:txBody>
      </p:sp>
      <p:sp>
        <p:nvSpPr>
          <p:cNvPr id="9" name="textbox-treasure-code"/>
          <p:cNvSpPr/>
          <p:nvPr/>
        </p:nvSpPr>
        <p:spPr>
          <a:xfrm>
            <a:off x="838200" y="2212213"/>
            <a:ext cx="10287000" cy="2219668"/>
          </a:xfrm>
          <a:prstGeom prst="roundRect">
            <a:avLst>
              <a:gd name="adj" fmla="val 4636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zh-CN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T=(T-remaining)&amp;remaining; // 子集按数值递增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(!T) break;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bit=T&amp;-T;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long long sum=(long long)cost[T^bit]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+connect[S][__builtin_ctz((unsigned)bit)];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cost[T]=min(sum,(long long)INF);</a:t>
            </a:r>
            <a:br/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(sum&gt;=INF) continue;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next[S|T]=min((long long)next[S|T],dp[S]+sum*depth);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56" y="5363242"/>
            <a:ext cx="10477500" cy="782669"/>
            <a:chOff x="941356" y="5363242"/>
            <a:chExt cx="10477500" cy="782669"/>
          </a:xfrm>
        </p:grpSpPr>
        <p:sp>
          <p:nvSpPr>
            <p:cNvPr id="10" name="TextBox 10"/>
            <p:cNvSpPr/>
            <p:nvPr/>
          </p:nvSpPr>
          <p:spPr>
            <a:xfrm>
              <a:off x="941356" y="5363242"/>
              <a:ext cx="10477500" cy="78266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remaining 是尚未加入的房间集合，T 从 0 开始递增枚举非空子集。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去掉最低位后更小，cost[T^bit] 已算好；每个 S 先令 cost[0]=0。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12213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6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集合与分批接入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17-4 宝藏：两条道路不能当成一条直连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1268444"/>
            <a:chOff x="941356" y="2353342"/>
            <a:chExt cx="10477500" cy="1268444"/>
          </a:xfrm>
        </p:grpSpPr>
        <p:sp>
          <p:nvSpPr>
            <p:cNvPr id="7" name="body-treasure-path-counterexample"/>
            <p:cNvSpPr/>
            <p:nvPr/>
          </p:nvSpPr>
          <p:spPr>
            <a:xfrm>
              <a:off x="941356" y="23533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1 经 2 到 3，实际上接入了两个房间，深度也增加了两层。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若把这条最短路当成 1→3 的一条边，就把中间房间和深度费用都算错了。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914299"/>
            <a:ext cx="10298144" cy="1031938"/>
            <a:chOff x="941356" y="3914299"/>
            <a:chExt cx="10298144" cy="1031938"/>
          </a:xfrm>
        </p:grpSpPr>
        <mc:AlternateContent>
          <mc:Choice Requires="a14">
            <p:sp>
              <p:nvSpPr>
                <p:cNvPr id="9" name="body-treasure-complexity"/>
                <p:cNvSpPr txBox="1"/>
                <p:nvPr/>
              </p:nvSpPr>
              <p:spPr>
                <a:xfrm>
                  <a:off x="941356" y="3914299"/>
                  <a:ext cx="10298144" cy="103193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每层枚举不相交旧集合与新子集，约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3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对。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共n层：时间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；连接费与DP空间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sp>
        <p:nvSpPr>
          <p:cNvPr id="13" name="textbox-treasure-boundary"/>
          <p:cNvSpPr/>
          <p:nvPr/>
        </p:nvSpPr>
        <p:spPr>
          <a:xfrm>
            <a:off x="838200" y="5257800"/>
            <a:ext cx="10477500" cy="783622"/>
          </a:xfrm>
          <a:prstGeom prst="roundRect">
            <a:avLst>
              <a:gd name="adj" fmla="val 17017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n=1 时费用为 0；无直接边时保持 INF，重边取最短。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连接费乘批次，要在乘法前就转成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64 位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1339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等概率选取 1..n 的一个排列，求最长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上升子序列长度的期望。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子序列可以不连续，但顺序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变；平均值可能是分数。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753618"/>
            <a:chOff x="979932" y="3324177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n，输出余数 x，表示模 998244353 的平均值。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期望为 a/b 时，要求 b*x 与 a 同余。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295727"/>
            <a:ext cx="10201911" cy="391209"/>
            <a:chOff x="980439" y="42957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2957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教材按 n≤24 讲差分状态法；当前在线范围 n≤28，需要另行评估时间与内存。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396050"/>
            <a:chOff x="980313" y="2647950"/>
            <a:chExt cx="5249037" cy="396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499122178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n=2 的两个排列 LIS 长度为 2、1，平均 3/2；模意义下输出 499122178。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最长上升子序列：整条排列，信息太多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n 的排列有 n! 个。我们只要 LIS 的平均长度，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不想把所有排列都存下来。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值时，它只能接在左边元素后面，无法给右边较小旧数作前驱。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LIS 在哪里增长，正好能描述这次插入的影响。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[2,1,3]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长度开始，看看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前缀的差为什么只有 0、1。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最长上升子序列：先从两个排列看期望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1268444"/>
            <a:chOff x="941356" y="2324767"/>
            <a:chExt cx="10477500" cy="1268444"/>
          </a:xfrm>
        </p:grpSpPr>
        <p:sp>
          <p:nvSpPr>
            <p:cNvPr id="7" name="body-lis-task"/>
            <p:cNvSpPr/>
            <p:nvPr/>
          </p:nvSpPr>
          <p:spPr>
            <a:xfrm>
              <a:off x="941356" y="23247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1..n 的全部排列等概率，求 LIS 长度的平均值，结果按模数输出。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本节讲教材 n≤24 的差分状态法。在线范围已到 28，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教学实现的时间、内存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据此直接视为覆盖全范围。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808571"/>
            <a:ext cx="10298144" cy="1280636"/>
            <a:chOff x="941356" y="3808571"/>
            <a:chExt cx="10298144" cy="1280636"/>
          </a:xfrm>
        </p:grpSpPr>
        <mc:AlternateContent>
          <mc:Choice Requires="a14">
            <p:sp>
              <p:nvSpPr>
                <p:cNvPr id="9" name="body-lis-small-expectation"/>
                <p:cNvSpPr txBox="1"/>
                <p:nvPr/>
              </p:nvSpPr>
              <p:spPr>
                <a:xfrm>
                  <a:off x="941356" y="3808571"/>
                  <a:ext cx="10298144" cy="128063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例如n=2：[1,2]的LIS为2，[2,1]的LIS为1。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平均值是</a:t>
                  </a:r>
                  <a14:m>
                    <m:oMath>
                      <m:f>
                        <m:fPr>
                          <m:type m:val="bar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3</m:t>
                          </m:r>
                        </m:num>
                        <m:den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sp>
        <p:nvSpPr>
          <p:cNvPr id="13" name="textbox-lis-construction"/>
          <p:cNvSpPr/>
          <p:nvPr/>
        </p:nvSpPr>
        <p:spPr>
          <a:xfrm>
            <a:off x="838200" y="5143500"/>
            <a:ext cx="10477500" cy="821722"/>
          </a:xfrm>
          <a:prstGeom prst="roundRect">
            <a:avLst>
              <a:gd name="adj" fmla="val 16228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把新的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最大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值依次插入旧排列。能否只记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前缀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长度的变化，而不保存整条排列？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1967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最长上升子序列：哪里变长，就在哪里记 1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41356" y="2362867"/>
            <a:ext cx="9059894" cy="1992344"/>
            <a:chOff x="941356" y="2362867"/>
            <a:chExt cx="9059894" cy="1992344"/>
          </a:xfrm>
        </p:grpSpPr>
        <p:sp>
          <p:nvSpPr>
            <p:cNvPr id="7" name="TextBox 7"/>
            <p:cNvSpPr/>
            <p:nvPr/>
          </p:nvSpPr>
          <p:spPr>
            <a:xfrm>
              <a:off x="941356" y="2362867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例如序列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075206" y="23628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075456" y="23628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075706" y="23628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356" y="3086767"/>
              <a:ext cx="2530745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的LIS长度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075206" y="30867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075456" y="30867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075706" y="30867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762500" y="3600450"/>
              <a:ext cx="5238750" cy="9525"/>
            </a:xfrm>
            <a:custGeom>
              <a:avLst/>
              <a:gdLst/>
              <a:ahLst/>
              <a:cxnLst/>
              <a:rect l="l" t="t" r="r" b="b"/>
              <a:pathLst>
                <a:path w="5238750" h="9525">
                  <a:moveTo>
                    <a:pt x="0" y="0"/>
                  </a:moveTo>
                  <a:lnTo>
                    <a:pt x="52387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941356" y="3924967"/>
              <a:ext cx="264894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长度之差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075206" y="39249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075456" y="39249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075706" y="39249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1356" y="4801267"/>
            <a:ext cx="10477500" cy="1268444"/>
            <a:chOff x="941356" y="4801267"/>
            <a:chExt cx="10477500" cy="1268444"/>
          </a:xfrm>
        </p:grpSpPr>
        <p:sp>
          <p:nvSpPr>
            <p:cNvPr id="21" name="body-lis-diff-proof"/>
            <p:cNvSpPr/>
            <p:nvPr/>
          </p:nvSpPr>
          <p:spPr>
            <a:xfrm>
              <a:off x="941356" y="48012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2、1、3，各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LIS 长度为 1、1、2，差分为 1、0、1。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新增一个数可以不用，也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 LIS 多 1，所以差分只有 0、1。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首差分恒为 1；全部差分相加，就是最终 LIS 长度。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最长上升子序列：插入最大值怎样改差分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4659344" cy="1342358"/>
            <a:chOff x="941356" y="2324767"/>
            <a:chExt cx="4659344" cy="1342358"/>
          </a:xfrm>
        </p:grpSpPr>
        <p:sp>
          <p:nvSpPr>
            <p:cNvPr id="7" name="body-old-lis-sequence"/>
            <p:cNvSpPr/>
            <p:nvPr/>
          </p:nvSpPr>
          <p:spPr>
            <a:xfrm>
              <a:off x="941356" y="2324767"/>
              <a:ext cx="4659344" cy="1342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旧排列：2　1　3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长度：1　1　2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差分：　　1　0　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342031" y="2324767"/>
            <a:ext cx="4897469" cy="1342358"/>
            <a:chOff x="6342031" y="2324767"/>
            <a:chExt cx="4897469" cy="1342358"/>
          </a:xfrm>
        </p:grpSpPr>
        <p:sp>
          <p:nvSpPr>
            <p:cNvPr id="9" name="body-new-lis-sequence"/>
            <p:cNvSpPr/>
            <p:nvPr/>
          </p:nvSpPr>
          <p:spPr>
            <a:xfrm>
              <a:off x="6342031" y="2324767"/>
              <a:ext cx="4897469" cy="13423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 4：2　4　1　3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长度：1　2　2　2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差分：　　1　1　0　0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048792"/>
            <a:ext cx="10477500" cy="1268444"/>
            <a:chOff x="941356" y="4048792"/>
            <a:chExt cx="10477500" cy="1268444"/>
          </a:xfrm>
        </p:grpSpPr>
        <p:sp>
          <p:nvSpPr>
            <p:cNvPr id="11" name="body-lis-insertion-reason"/>
            <p:cNvSpPr/>
            <p:nvPr/>
          </p:nvSpPr>
          <p:spPr>
            <a:xfrm>
              <a:off x="941356" y="40487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接在左边的上升子序列后面，让新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长度多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后面的旧数都小于 4，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接在它后面；等旧前缀第一次变长时，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旧长度追上来了，额外的 1 就不再保留。</a:t>
              </a:r>
            </a:p>
          </p:txBody>
        </p:sp>
      </p:grpSp>
      <p:sp>
        <p:nvSpPr>
          <p:cNvPr id="15" name="textbox-lis-insertion-rule"/>
          <p:cNvSpPr/>
          <p:nvPr/>
        </p:nvSpPr>
        <p:spPr>
          <a:xfrm>
            <a:off x="838200" y="5429250"/>
            <a:ext cx="10477500" cy="571500"/>
          </a:xfrm>
          <a:prstGeom prst="roundRect">
            <a:avLst>
              <a:gd name="adj" fmla="val 2333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差分中插入新 1，再把右边第一个旧 1 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清零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；右边没 1 时就不用清。</a:t>
            </a:r>
          </a:p>
        </p:txBody>
      </p:sp>
      <p:sp>
        <p:nvSpPr>
          <p:cNvPr id="17" name="Freeform 17"/>
          <p:cNvSpPr/>
          <p:nvPr/>
        </p:nvSpPr>
        <p:spPr>
          <a:xfrm>
            <a:off x="838200" y="53054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6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最长上升子序列：计数相同差分的排列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299430"/>
            <a:ext cx="10298144" cy="912686"/>
            <a:chOff x="941356" y="2299430"/>
            <a:chExt cx="10298144" cy="912686"/>
          </a:xfrm>
        </p:grpSpPr>
        <mc:AlternateContent>
          <mc:Choice Requires="a14">
            <p:sp>
              <p:nvSpPr>
                <p:cNvPr id="7" name="body-lis-state-width"/>
                <p:cNvSpPr txBox="1"/>
                <p:nvPr/>
              </p:nvSpPr>
              <p:spPr>
                <a:xfrm>
                  <a:off x="941356" y="2299430"/>
                  <a:ext cx="10298144" cy="91268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长度len只存后len−1个差分位，共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len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个状态。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注意：本例位0表示存储序列的最左端。</a:t>
                  </a:r>
                </a:p>
              </p:txBody>
            </p:sp>
          </mc:Choice>
        </mc:AlternateContent>
      </p:grpSp>
      <p:grpSp>
        <p:nvGrpSpPr>
          <p:cNvPr id="10" name="Group 10"/>
          <p:cNvGrpSpPr/>
          <p:nvPr/>
        </p:nvGrpSpPr>
        <p:grpSpPr>
          <a:xfrm>
            <a:off x="941356" y="3496342"/>
            <a:ext cx="10477500" cy="830294"/>
            <a:chOff x="941356" y="3496342"/>
            <a:chExt cx="10477500" cy="830294"/>
          </a:xfrm>
        </p:grpSpPr>
        <p:sp>
          <p:nvSpPr>
            <p:cNvPr id="9" name="body-lis-count-definition"/>
            <p:cNvSpPr/>
            <p:nvPr/>
          </p:nvSpPr>
          <p:spPr>
            <a:xfrm>
              <a:off x="941356" y="3496342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dp[mask] 保存这种差分对应多少个排列。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几个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排列得到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差分时，数量都要累加。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677442"/>
            <a:ext cx="10477500" cy="1268444"/>
            <a:chOff x="941356" y="4677442"/>
            <a:chExt cx="10477500" cy="1268444"/>
          </a:xfrm>
        </p:grpSpPr>
        <p:sp>
          <p:nvSpPr>
            <p:cNvPr id="11" name="body-lis-base"/>
            <p:cNvSpPr/>
            <p:nvPr/>
          </p:nvSpPr>
          <p:spPr>
            <a:xfrm>
              <a:off x="941356" y="46774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 1 只有排列 [1]，省略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首差分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 mask=0，dp[0]=1。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旧排列有 len 个元素，新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值可插在 len+1 个位置。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full=(mask&lt;&lt;1)|1 补回首差分，方便执行同一条更新规则。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最长上升子序列：位零在序列最左边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完整差分按序列顺序为 [1,1,0,0]；这一题专门约定从低位开始存。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981325"/>
            <a:ext cx="10239375" cy="2324100"/>
            <a:chOff x="990600" y="2981325"/>
            <a:chExt cx="10239375" cy="2324100"/>
          </a:xfrm>
        </p:grpSpPr>
        <p:sp>
          <p:nvSpPr>
            <p:cNvPr id="9" name="Rectangle 9"/>
            <p:cNvSpPr/>
            <p:nvPr/>
          </p:nvSpPr>
          <p:spPr>
            <a:xfrm>
              <a:off x="990600" y="2981325"/>
              <a:ext cx="2619375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95625"/>
              <a:ext cx="2428875" cy="381381"/>
              <a:chOff x="1085850" y="3095625"/>
              <a:chExt cx="2428875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95625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95625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序列位置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609975" y="2981325"/>
              <a:ext cx="19050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705225" y="3095625"/>
              <a:ext cx="1714500" cy="381381"/>
              <a:chOff x="3705225" y="3095625"/>
              <a:chExt cx="17145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05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705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 1 位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514975" y="2981325"/>
              <a:ext cx="19050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5610225" y="3095625"/>
              <a:ext cx="1714500" cy="381381"/>
              <a:chOff x="5610225" y="3095625"/>
              <a:chExt cx="17145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610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5610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 2 位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7419975" y="2981325"/>
              <a:ext cx="19050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515225" y="3095625"/>
              <a:ext cx="1714500" cy="381381"/>
              <a:chOff x="7515225" y="3095625"/>
              <a:chExt cx="1714500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7515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515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 3 位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324975" y="2981325"/>
              <a:ext cx="1905000" cy="58102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9420225" y="3095625"/>
              <a:ext cx="1714500" cy="381381"/>
              <a:chOff x="9420225" y="3095625"/>
              <a:chExt cx="171450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9420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9420225" y="309562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第 4 位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990600" y="3562350"/>
              <a:ext cx="2619375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1085850" y="3676650"/>
              <a:ext cx="2428875" cy="381381"/>
              <a:chOff x="1085850" y="3676650"/>
              <a:chExt cx="2428875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1085850" y="36766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1085850" y="367665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差分值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3609975" y="356235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3705225" y="3676650"/>
              <a:ext cx="1714500" cy="381381"/>
              <a:chOff x="3705225" y="3676650"/>
              <a:chExt cx="171450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705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3705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5514975" y="356235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5610225" y="3676650"/>
              <a:ext cx="1714500" cy="381381"/>
              <a:chOff x="5610225" y="3676650"/>
              <a:chExt cx="1714500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5610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5610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7419975" y="356235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7515225" y="3676650"/>
              <a:ext cx="1714500" cy="381381"/>
              <a:chOff x="7515225" y="3676650"/>
              <a:chExt cx="171450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7515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7515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9324975" y="356235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9420225" y="3676650"/>
              <a:ext cx="1714500" cy="381381"/>
              <a:chOff x="9420225" y="3676650"/>
              <a:chExt cx="171450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9420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9420225" y="367665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990600" y="4143375"/>
              <a:ext cx="2619375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1085850" y="4257675"/>
              <a:ext cx="2428875" cy="381381"/>
              <a:chOff x="1085850" y="4257675"/>
              <a:chExt cx="2428875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1085850" y="4257675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1085850" y="4257675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二进制位号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3609975" y="4143375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3705225" y="4257675"/>
              <a:ext cx="1714500" cy="381381"/>
              <a:chOff x="3705225" y="4257675"/>
              <a:chExt cx="1714500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3705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3705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5514975" y="4143375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5610225" y="4257675"/>
              <a:ext cx="1714500" cy="381381"/>
              <a:chOff x="5610225" y="4257675"/>
              <a:chExt cx="171450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5610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5610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7419975" y="4143375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7515225" y="4257675"/>
              <a:ext cx="1714500" cy="381381"/>
              <a:chOff x="7515225" y="4257675"/>
              <a:chExt cx="171450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515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7515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9324975" y="4143375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9420225" y="4257675"/>
              <a:ext cx="1714500" cy="381381"/>
              <a:chOff x="9420225" y="4257675"/>
              <a:chExt cx="171450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9420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9420225" y="4257675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990600" y="4724400"/>
              <a:ext cx="2619375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1085850" y="4838700"/>
              <a:ext cx="2428875" cy="381381"/>
              <a:chOff x="1085850" y="4838700"/>
              <a:chExt cx="242887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1085850" y="48387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1085850" y="4838700"/>
                <a:ext cx="242887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整数中的权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3609975" y="472440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3705225" y="4838700"/>
              <a:ext cx="1714500" cy="381381"/>
              <a:chOff x="3705225" y="4838700"/>
              <a:chExt cx="171450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3705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3705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5514975" y="472440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5610225" y="4838700"/>
              <a:ext cx="1714500" cy="381381"/>
              <a:chOff x="5610225" y="4838700"/>
              <a:chExt cx="171450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5610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5610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7419975" y="472440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7515225" y="4838700"/>
              <a:ext cx="1714500" cy="381381"/>
              <a:chOff x="7515225" y="4838700"/>
              <a:chExt cx="1714500" cy="3813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7515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7515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9324975" y="4724400"/>
              <a:ext cx="1905000" cy="58102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9420225" y="4838700"/>
              <a:ext cx="1714500" cy="381381"/>
              <a:chOff x="9420225" y="4838700"/>
              <a:chExt cx="1714500" cy="381381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9420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9420225" y="4838700"/>
                <a:ext cx="1714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整数是 1+2=3，通常写成二进制 0011；省略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首差分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后，mask=3&gt;&gt;1=1。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最长上升子序列：把插入过程算成整数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430244"/>
            <a:chOff x="941356" y="2324767"/>
            <a:chExt cx="10477500" cy="430244"/>
          </a:xfrm>
        </p:grpSpPr>
        <p:sp>
          <p:nvSpPr>
            <p:cNvPr id="7" name="body-lis-bit-case"/>
            <p:cNvSpPr/>
            <p:nvPr/>
          </p:nvSpPr>
          <p:spPr>
            <a:xfrm>
              <a:off x="941356" y="23247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[2,1,3]，mask=2；在第 1 个元素后插 4，pos=1。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3105817"/>
            <a:ext cx="10477500" cy="858869"/>
            <a:chOff x="941356" y="3105817"/>
            <a:chExt cx="10477500" cy="858869"/>
          </a:xfrm>
        </p:grpSpPr>
        <p:sp>
          <p:nvSpPr>
            <p:cNvPr id="9" name="TextBox 9"/>
            <p:cNvSpPr/>
            <p:nvPr/>
          </p:nvSpPr>
          <p:spPr>
            <a:xfrm>
              <a:off x="941356" y="31058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full=(mask&lt;&lt;1)|1=5，补回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首差分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356" y="35344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left=full&amp;((1&lt;&lt;pos)-1)=1；right=full&gt;&gt;pos=2。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4267867"/>
            <a:ext cx="10477500" cy="858869"/>
            <a:chOff x="941356" y="4267867"/>
            <a:chExt cx="10477500" cy="858869"/>
          </a:xfrm>
        </p:grpSpPr>
        <p:sp>
          <p:nvSpPr>
            <p:cNvPr id="12" name="TextBox 12"/>
            <p:cNvSpPr/>
            <p:nvPr/>
          </p:nvSpPr>
          <p:spPr>
            <a:xfrm>
              <a:off x="941356" y="4267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清掉 right 最低的 1，2 变成 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356" y="46964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④ result=left|(1&lt;&lt;pos)|(right&lt;&lt;(pos+1))=3。</a:t>
              </a:r>
            </a:p>
          </p:txBody>
        </p:sp>
      </p:grpSp>
      <p:sp>
        <p:nvSpPr>
          <p:cNvPr id="17" name="textbox-lis-bit-answer"/>
          <p:cNvSpPr/>
          <p:nvPr/>
        </p:nvSpPr>
        <p:spPr>
          <a:xfrm>
            <a:off x="838200" y="5391150"/>
            <a:ext cx="10477500" cy="609600"/>
          </a:xfrm>
          <a:prstGeom prst="roundRect">
            <a:avLst>
              <a:gd name="adj" fmla="val 21875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result 表示差分 [1,1,0,0]；再右移省略首位，新 mask=1。</a:t>
            </a:r>
          </a:p>
        </p:txBody>
      </p:sp>
      <p:sp>
        <p:nvSpPr>
          <p:cNvPr id="21" name="Freeform 21"/>
          <p:cNvSpPr/>
          <p:nvPr/>
        </p:nvSpPr>
        <p:spPr>
          <a:xfrm>
            <a:off x="838200" y="52673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最长上升子序列：插入为什么不重不漏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849344"/>
            <a:chOff x="941356" y="2353342"/>
            <a:chExt cx="10477500" cy="849344"/>
          </a:xfrm>
        </p:grpSpPr>
        <p:sp>
          <p:nvSpPr>
            <p:cNvPr id="7" name="body-lis-delete-maximum"/>
            <p:cNvSpPr/>
            <p:nvPr/>
          </p:nvSpPr>
          <p:spPr>
            <a:xfrm>
              <a:off x="941356" y="23533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新排列的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值只有一个。把它删除，就确定了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的旧排列，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也能知道它原来插在哪个位置。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515392"/>
            <a:ext cx="10477500" cy="849344"/>
            <a:chOff x="941356" y="3515392"/>
            <a:chExt cx="10477500" cy="849344"/>
          </a:xfrm>
        </p:grpSpPr>
        <p:sp>
          <p:nvSpPr>
            <p:cNvPr id="9" name="body-lis-bijection-consequence"/>
            <p:cNvSpPr/>
            <p:nvPr/>
          </p:nvSpPr>
          <p:spPr>
            <a:xfrm>
              <a:off x="941356" y="35153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反过来，旧排列加上一个插入位置，也只会得到一个新排列。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按这些位置构造，便不会漏掉或重复任何排列。</a:t>
              </a:r>
            </a:p>
          </p:txBody>
        </p:sp>
      </p:grpSp>
      <p:sp>
        <p:nvSpPr>
          <p:cNvPr id="13" name="textbox-lis-count-not-presence"/>
          <p:cNvSpPr/>
          <p:nvPr/>
        </p:nvSpPr>
        <p:spPr>
          <a:xfrm>
            <a:off x="838200" y="4810125"/>
            <a:ext cx="10477500" cy="1085850"/>
          </a:xfrm>
          <a:prstGeom prst="roundRect">
            <a:avLst>
              <a:gd name="adj" fmla="val 12281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同一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差分可以对应多个排列。dp 要保存数量，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不能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只用 true 记“出现过”。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6863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最长上升子序列：余数不能直接整数相除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n=2 的平均值是 3/2。若用 C++ 的 3/2，会得到 1，分数信息已经丢失。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模意义下要找一个 x，让 2*x 与 3 同余。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乘上 2 的模逆元，就能得到 x=499122178；再乘 2 后余数确实为 3。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一般地，把总长度乘 n! 的逆元。模数为质数且 n! 非零时，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快速幂才能这样求逆。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最长上升子序列：怎样把平均值取模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body-lis-weighted-total"/>
            <p:cNvSpPr/>
            <p:nvPr/>
          </p:nvSpPr>
          <p:spPr>
            <a:xfrm>
              <a:off x="941356" y="2324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先把每种差分的排列数，乘它的 LIS 长度，再全部相加。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首差分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 1，所以长度为 popcount(s)+1；总长度还要除以 n!。</a:t>
              </a:r>
            </a:p>
          </p:txBody>
        </p:sp>
      </p:grpSp>
      <mc:AlternateContent>
        <mc:Choice Requires="a14">
          <p:sp>
            <p:nvSpPr>
              <p:cNvPr id="12" name="lis-expected-formula"/>
              <p:cNvSpPr txBox="1">
                <a:spLocks noGrp="1"/>
              </p:cNvSpPr>
              <p:nvPr/>
            </p:nvSpPr>
            <p:spPr>
              <a:xfrm>
                <a:off x="952500" y="3286125"/>
                <a:ext cx="10287000" cy="1238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cr m:val="double-struck"/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E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L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sub>
                            <m:sup/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dp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func>
                                    <m:funcPr/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popcount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("/>
                                          <m:sepChr m:val=""/>
                                          <m:endChr m:val=")"/>
                                          <m:grow m:val="on"/>
                                          <m:ctrlP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!</m:t>
                              </m:r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sup>
                      </m:sSup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998244353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33055"/>
            <a:ext cx="10298144" cy="1423130"/>
            <a:chOff x="941356" y="4633055"/>
            <a:chExt cx="10298144" cy="1423130"/>
          </a:xfrm>
        </p:grpSpPr>
        <mc:AlternateContent>
          <mc:Choice Requires="a14">
            <p:sp>
              <p:nvSpPr>
                <p:cNvPr id="10" name="body-lis-inverse-condition"/>
                <p:cNvSpPr txBox="1"/>
                <p:nvPr/>
              </p:nvSpPr>
              <p:spPr>
                <a:xfrm>
                  <a:off x="941356" y="4633055"/>
                  <a:ext cx="10298144" cy="142313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模数p=998244353为质数，且n&lt;p，所以n!有逆元。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逆元用快速幂计算：</a:t>
                  </a:r>
                  <a14:m>
                    <m:oMath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!</m:t>
                              </m:r>
                            </m:e>
                          </m:d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</m:e>
                      </m:func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n=2时，3/2在模意义下等于499122178。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LIS 期望：恢复差分，在插入位置拆开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旧排列长 len，位 0 对应最左差分；pos 从 0 到 len，含两端的空隙。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full=(mask&lt;&lt;1)|1;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left=full&amp;((1&lt;&lt;pos)-1);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right=full&gt;&gt;pos;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left 保留插入点左侧的位，right 从旧右侧开始编号。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pos=0 表示最前，pos=len 表示最后；后者 right=0。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LIS 期望：插入新一，清右侧首个旧一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沿用刚拆出的 left、right，执行前面已推导的差分规则。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(right) right^=right&amp;-right;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result=left|(1&lt;&lt;pos)|(right&lt;&lt;(pos+1));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newer=result&gt;&gt;1;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最低 1 对应右边最早增长的位置。先清它，再让右侧整体后移；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result 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首差分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仍为 1，右移后继续只保存可变的部分。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LIS 期望：累加原排列数，不覆盖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next 初始全 0，各个旧 mask 和插入位置都处理完后才交换两层。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&amp;target=next[newer];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target+=dp[mask];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(target&gt;=MOD) target-=MOD;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新差分可能来自多种旧排列，数量都要留下。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两个数各小于 MOD，加起来小于 2*MOD，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减一次即可。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最长上升子序列：旧计数累加到新差分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00275"/>
            <a:ext cx="10525251" cy="2808637"/>
            <a:chOff x="828549" y="2200275"/>
            <a:chExt cx="10525251" cy="2808637"/>
          </a:xfrm>
        </p:grpSpPr>
        <p:sp>
          <p:nvSpPr>
            <p:cNvPr id="4" name="Freeform 4"/>
            <p:cNvSpPr/>
            <p:nvPr/>
          </p:nvSpPr>
          <p:spPr>
            <a:xfrm>
              <a:off x="838200" y="2200275"/>
              <a:ext cx="10515600" cy="2808637"/>
            </a:xfrm>
            <a:custGeom>
              <a:avLst/>
              <a:gdLst/>
              <a:ahLst/>
              <a:cxnLst/>
              <a:rect l="l" t="t" r="r" b="b"/>
              <a:pathLst>
                <a:path w="10515600" h="2808637">
                  <a:moveTo>
                    <a:pt x="0" y="133350"/>
                  </a:moveTo>
                  <a:cubicBezTo>
                    <a:pt x="0" y="59703"/>
                    <a:pt x="59703" y="0"/>
                    <a:pt x="133350" y="0"/>
                  </a:cubicBezTo>
                  <a:lnTo>
                    <a:pt x="10382250" y="0"/>
                  </a:lnTo>
                  <a:cubicBezTo>
                    <a:pt x="10455897" y="0"/>
                    <a:pt x="10515600" y="59703"/>
                    <a:pt x="10515600" y="133350"/>
                  </a:cubicBezTo>
                  <a:lnTo>
                    <a:pt x="10515600" y="2675287"/>
                  </a:lnTo>
                  <a:cubicBezTo>
                    <a:pt x="10515600" y="2748934"/>
                    <a:pt x="10455897" y="2808637"/>
                    <a:pt x="10382250" y="2808637"/>
                  </a:cubicBezTo>
                  <a:lnTo>
                    <a:pt x="133350" y="2808637"/>
                  </a:lnTo>
                  <a:cubicBezTo>
                    <a:pt x="59703" y="2808637"/>
                    <a:pt x="0" y="2748934"/>
                    <a:pt x="0" y="2675287"/>
                  </a:cubicBez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38200" y="2202688"/>
              <a:ext cx="10287000" cy="2219668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90"/>
                </a:lnSpc>
              </a:pP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full=(mask&lt;&lt;1)|1;</a:t>
              </a:r>
              <a:br/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pos=0;pos&lt;=len;++pos){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left=full&amp;((1&lt;&lt;pos)-1),right=full&gt;&gt;pos;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(right) right^=right&amp;-right;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result=left|(1&lt;&lt;pos)|(right&lt;&lt;(pos+1));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&amp;target=next[result&gt;&gt;1];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target+=dp[mask];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(target&gt;=MOD) target-=MOD;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5334667"/>
            <a:ext cx="10477500" cy="801719"/>
            <a:chOff x="941356" y="5334667"/>
            <a:chExt cx="10477500" cy="801719"/>
          </a:xfrm>
        </p:grpSpPr>
        <p:sp>
          <p:nvSpPr>
            <p:cNvPr id="10" name="TextBox 10"/>
            <p:cNvSpPr/>
            <p:nvPr/>
          </p:nvSpPr>
          <p:spPr>
            <a:xfrm>
              <a:off x="941356" y="5334667"/>
              <a:ext cx="10477500" cy="801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每个长度先把 next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；处理完全部旧 mask 后，再交换两层。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target 与 dp[mask] 都小于 MOD，相加后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减一次 MOD。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723900" y="2202688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7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LIS 差分状态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17-5 最长上升子序列：只保存最终长度会丢什么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1268444"/>
            <a:chOff x="941356" y="2343817"/>
            <a:chExt cx="10477500" cy="1268444"/>
          </a:xfrm>
        </p:grpSpPr>
        <p:sp>
          <p:nvSpPr>
            <p:cNvPr id="7" name="body-lis-insufficient-counterexample"/>
            <p:cNvSpPr/>
            <p:nvPr/>
          </p:nvSpPr>
          <p:spPr>
            <a:xfrm>
              <a:off x="941356" y="23438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[1,3,2] 与 [2,1,3] 的 LIS 都长 2。各自在第 2 个元素后插 4，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前者成 [1,3,4,2]，LIS 长 3；后者成 [2,1,4,3]，仍长 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4010692"/>
            <a:ext cx="10477500" cy="759882"/>
            <a:chOff x="941356" y="4010692"/>
            <a:chExt cx="10477500" cy="759882"/>
          </a:xfrm>
        </p:grpSpPr>
        <p:sp>
          <p:nvSpPr>
            <p:cNvPr id="9" name="body-lis-history-needed"/>
            <p:cNvSpPr/>
            <p:nvPr/>
          </p:nvSpPr>
          <p:spPr>
            <a:xfrm>
              <a:off x="941356" y="4010692"/>
              <a:ext cx="10477500" cy="759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插入位置相同，结果却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。差别在于：各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什么时候增长，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不能被最终长度代替。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838224"/>
            <a:ext cx="10298144" cy="1340644"/>
            <a:chOff x="941356" y="4838224"/>
            <a:chExt cx="10298144" cy="1340644"/>
          </a:xfrm>
        </p:grpSpPr>
        <mc:AlternateContent>
          <mc:Choice Requires="a14">
            <p:sp>
              <p:nvSpPr>
                <p:cNvPr id="11" name="body-lis-complexity-boundary"/>
                <p:cNvSpPr txBox="1"/>
                <p:nvPr/>
              </p:nvSpPr>
              <p:spPr>
                <a:xfrm>
                  <a:off x="941356" y="4838224"/>
                  <a:ext cx="10298144" cy="13406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。长度1初值给出期望1。</a:t>
                  </a:r>
                </a:p>
                <a:p>
                  <a:pPr algn="l">
                    <a:lnSpc>
                      <a:spcPts val="2850"/>
                    </a:lnSpc>
                    <a:spcBef>
                      <a:spcPts val="300"/>
                    </a:spcBef>
                  </a:pPr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这里按教材n≤24讲差分状态法；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更大数据范围需要另行分析，不能仅套用本复杂度。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模拟练习：插入最大值后，差分怎么变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旧排列 [2,1,3]，完整差分 [1,0,1]。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① 在最前插 4，得到什么差分？② 在最后插 4 呢？③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首差分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省掉后，dp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存的是不是“出现过”？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新 [4,2,1,3]，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LIS 为 [1,1,1,2]，差分 [1,0,0,1]。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[1,0,1,1]，末尾新增一且右侧没旧一。③ 不是，存对应排列数量。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n×m 空棋盘，双方轮流落子；当前格左侧、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上方的所有格子都有棋子时才可落子，直到填满。先手在 (i,j) 得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A[i][j]，后手得 B[i][j]，双方都采取最优策略。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n、m；n 行 A 矩阵，再 n 行 B 矩阵。输出最终先手分数减后手分数。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1≤n、m≤10，0≤A[i][j]、B[i][j]≤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；先手先下。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2 7 3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9 1 2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3 7 2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2 3 1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样例先手落 (1,1)、(2,1)、(2,2)，得 12 分；后手得 10 分，分差为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下棋：位置相同，历史分数不同要分开吗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两种落子顺序可能填出了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片区域，却让先手已经得到的分数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以后能下哪里只由已填区域决定。历史分数给最终分差加一个固定常数，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不会改变后面哪种选择更好，所以只缓存“从现在起还能产生的最优分差”。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这让我们按轮廓合并历史，再根据轮次决定取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最小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下棋：同一格，双方得到的分数不同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1268444"/>
            <a:chOff x="941356" y="2324767"/>
            <a:chExt cx="10477500" cy="1268444"/>
          </a:xfrm>
        </p:grpSpPr>
        <p:sp>
          <p:nvSpPr>
            <p:cNvPr id="7" name="body-game-rules"/>
            <p:cNvSpPr/>
            <p:nvPr/>
          </p:nvSpPr>
          <p:spPr>
            <a:xfrm>
              <a:off x="941356" y="232476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n×m 棋盘从空盘开始，双方轮流落子，n、m≤10。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一个格能落子，要求它左侧、上方的所有格都已有棋子。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一直填满棋盘；先手在格子得 A 分，后手得 B 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915442"/>
            <a:ext cx="10477500" cy="849344"/>
            <a:chOff x="941356" y="3915442"/>
            <a:chExt cx="10477500" cy="849344"/>
          </a:xfrm>
        </p:grpSpPr>
        <p:sp>
          <p:nvSpPr>
            <p:cNvPr id="9" name="body-game-payoffs"/>
            <p:cNvSpPr/>
            <p:nvPr/>
          </p:nvSpPr>
          <p:spPr>
            <a:xfrm>
              <a:off x="941356" y="39154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双方都希望自己的分数减对方分数更大。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全程统一记“先手−后手”：先手想让它大，后手想让它小。</a:t>
              </a:r>
            </a:p>
          </p:txBody>
        </p:sp>
      </p:grpSp>
      <p:sp>
        <p:nvSpPr>
          <p:cNvPr id="13" name="textbox-game-value"/>
          <p:cNvSpPr/>
          <p:nvPr/>
        </p:nvSpPr>
        <p:spPr>
          <a:xfrm>
            <a:off x="838200" y="5133975"/>
            <a:ext cx="10477500" cy="840772"/>
          </a:xfrm>
          <a:prstGeom prst="roundRect">
            <a:avLst>
              <a:gd name="adj" fmla="val 15860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已落子部分决定还能下哪里；棋盘填满后，未来新增分差为 0，可以往前倒推。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50101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下棋：已落子的部分为什么像阶梯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15242"/>
            <a:ext cx="10477500" cy="839819"/>
            <a:chOff x="941356" y="2315242"/>
            <a:chExt cx="10477500" cy="839819"/>
          </a:xfrm>
        </p:grpSpPr>
        <p:sp>
          <p:nvSpPr>
            <p:cNvPr id="7" name="body-contour-definition"/>
            <p:cNvSpPr/>
            <p:nvPr/>
          </p:nvSpPr>
          <p:spPr>
            <a:xfrm>
              <a:off x="941356" y="2315242"/>
              <a:ext cx="10477500" cy="8398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每行有棋子的格子必然从最左端连续开始。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上方得先填，所以各行已填长度从上到下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08106" y="3324225"/>
            <a:ext cx="2352675" cy="2031111"/>
            <a:chOff x="1608106" y="3324225"/>
            <a:chExt cx="2352675" cy="2031111"/>
          </a:xfrm>
        </p:grpSpPr>
        <p:sp>
          <p:nvSpPr>
            <p:cNvPr id="9" name="Rectangle 9"/>
            <p:cNvSpPr/>
            <p:nvPr/>
          </p:nvSpPr>
          <p:spPr>
            <a:xfrm>
              <a:off x="1647825" y="3324225"/>
              <a:ext cx="1524000" cy="1524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1647825" y="3324225"/>
              <a:ext cx="1524000" cy="76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1647825" y="4086225"/>
              <a:ext cx="762000" cy="76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1647825" y="3324225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762000" y="0"/>
                  </a:moveTo>
                  <a:lnTo>
                    <a:pt x="762000" y="1524000"/>
                  </a:lnTo>
                  <a:moveTo>
                    <a:pt x="0" y="762000"/>
                  </a:moveTo>
                  <a:lnTo>
                    <a:pt x="1524000" y="762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3522631" y="35153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3522631" y="42773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08106" y="4925092"/>
              <a:ext cx="1632471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合法(2,1)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637306" y="3324225"/>
            <a:ext cx="3641769" cy="2031111"/>
            <a:chOff x="6637306" y="3324225"/>
            <a:chExt cx="3641769" cy="2031111"/>
          </a:xfrm>
        </p:grpSpPr>
        <p:sp>
          <p:nvSpPr>
            <p:cNvPr id="17" name="Rectangle 17"/>
            <p:cNvSpPr/>
            <p:nvPr/>
          </p:nvSpPr>
          <p:spPr>
            <a:xfrm>
              <a:off x="6667500" y="3324225"/>
              <a:ext cx="1524000" cy="1524000"/>
            </a:xfrm>
            <a:prstGeom prst="rect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4086225"/>
              <a:ext cx="762000" cy="762000"/>
            </a:xfrm>
            <a:prstGeom prst="rect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9" name="Freeform 19"/>
            <p:cNvSpPr/>
            <p:nvPr/>
          </p:nvSpPr>
          <p:spPr>
            <a:xfrm>
              <a:off x="6667500" y="3324225"/>
              <a:ext cx="1524000" cy="1524000"/>
            </a:xfrm>
            <a:custGeom>
              <a:avLst/>
              <a:gdLst/>
              <a:ahLst/>
              <a:cxnLst/>
              <a:rect l="l" t="t" r="r" b="b"/>
              <a:pathLst>
                <a:path w="1524000" h="1524000">
                  <a:moveTo>
                    <a:pt x="762000" y="0"/>
                  </a:moveTo>
                  <a:lnTo>
                    <a:pt x="762000" y="1524000"/>
                  </a:lnTo>
                  <a:moveTo>
                    <a:pt x="0" y="762000"/>
                  </a:moveTo>
                  <a:lnTo>
                    <a:pt x="1524000" y="762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8542306" y="35153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542306" y="4277392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637306" y="4925092"/>
              <a:ext cx="3641769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非法 (0,1)：上方还空着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41356" y="5582317"/>
            <a:ext cx="10477500" cy="430244"/>
            <a:chOff x="941356" y="5582317"/>
            <a:chExt cx="10477500" cy="430244"/>
          </a:xfrm>
        </p:grpSpPr>
        <p:sp>
          <p:nvSpPr>
            <p:cNvPr id="24" name="body-all-small-contours"/>
            <p:cNvSpPr/>
            <p:nvPr/>
          </p:nvSpPr>
          <p:spPr>
            <a:xfrm>
              <a:off x="941356" y="55823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2×2 的合法行长为 (0,0)、(1,0)、(2,0)、(1,1)、(2,1)、(2,2)。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下棋：先手取最大，后手取最小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830294"/>
            <a:chOff x="941356" y="2343817"/>
            <a:chExt cx="10477500" cy="830294"/>
          </a:xfrm>
        </p:grpSpPr>
        <p:sp>
          <p:nvSpPr>
            <p:cNvPr id="7" name="body-game-turn"/>
            <p:cNvSpPr/>
            <p:nvPr/>
          </p:nvSpPr>
          <p:spPr>
            <a:xfrm>
              <a:off x="941356" y="234381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已落子数为偶数时轮到先手，奇数时轮到后手。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V(S) 只算以后产生的最优分差，S′ 是再落一子后的轮廓。</a:t>
              </a:r>
            </a:p>
          </p:txBody>
        </p:sp>
      </p:grpSp>
      <mc:AlternateContent>
        <mc:Choice Requires="a14">
          <p:sp>
            <p:nvSpPr>
              <p:cNvPr id="9" name="first-player-choice"/>
              <p:cNvSpPr txBox="1">
                <a:spLocks noGrp="1"/>
              </p:cNvSpPr>
              <p:nvPr/>
            </p:nvSpPr>
            <p:spPr>
              <a:xfrm>
                <a:off x="952500" y="3343275"/>
                <a:ext cx="102870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V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合法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V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S'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second-player-choice"/>
              <p:cNvSpPr txBox="1">
                <a:spLocks noGrp="1"/>
              </p:cNvSpPr>
              <p:nvPr/>
            </p:nvSpPr>
            <p:spPr>
              <a:xfrm>
                <a:off x="952500" y="4324350"/>
                <a:ext cx="102870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V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  <m:r>
                                <m:rPr>
                                  <m:nor m:val="on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合法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B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V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S'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941356" y="5563267"/>
            <a:ext cx="10477500" cy="430244"/>
            <a:chOff x="941356" y="5563267"/>
            <a:chExt cx="10477500" cy="430244"/>
          </a:xfrm>
        </p:grpSpPr>
        <p:sp>
          <p:nvSpPr>
            <p:cNvPr id="11" name="body-game-minimax-caution"/>
            <p:cNvSpPr/>
            <p:nvPr/>
          </p:nvSpPr>
          <p:spPr>
            <a:xfrm>
              <a:off x="941356" y="55632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下式虽然换了 max、min，分差方向一直都是“先手−后手”。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下棋：把两个分支的得分列出来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 全是 1，B 的右上为 5、左下为 2、右下为 1；首步已由先手下在左上。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190875"/>
            <a:ext cx="10239375" cy="2114550"/>
            <a:chOff x="990600" y="3190875"/>
            <a:chExt cx="10239375" cy="2114550"/>
          </a:xfrm>
        </p:grpSpPr>
        <p:sp>
          <p:nvSpPr>
            <p:cNvPr id="9" name="Rectangle 9"/>
            <p:cNvSpPr/>
            <p:nvPr/>
          </p:nvSpPr>
          <p:spPr>
            <a:xfrm>
              <a:off x="990600" y="3190875"/>
              <a:ext cx="3143250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305175"/>
              <a:ext cx="2952750" cy="396050"/>
              <a:chOff x="1085850" y="3305175"/>
              <a:chExt cx="2952750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305175"/>
                <a:ext cx="2952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305175"/>
                <a:ext cx="2952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后手的选择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133850" y="3190875"/>
              <a:ext cx="2286000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229100" y="3305175"/>
              <a:ext cx="2095500" cy="396050"/>
              <a:chOff x="4229100" y="3305175"/>
              <a:chExt cx="2095500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229100" y="33051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229100" y="33051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先手总分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419850" y="3190875"/>
              <a:ext cx="2286000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515100" y="3305175"/>
              <a:ext cx="2095500" cy="396050"/>
              <a:chOff x="6515100" y="3305175"/>
              <a:chExt cx="2095500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515100" y="33051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515100" y="33051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后手总分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705850" y="3190875"/>
              <a:ext cx="2524125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801100" y="3305175"/>
              <a:ext cx="2333625" cy="396050"/>
              <a:chOff x="8801100" y="3305175"/>
              <a:chExt cx="2333625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801100" y="3305175"/>
                <a:ext cx="23336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801100" y="3305175"/>
                <a:ext cx="23336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先手−后手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895725"/>
              <a:ext cx="314325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4010025"/>
              <a:ext cx="2952750" cy="396050"/>
              <a:chOff x="1085850" y="4010025"/>
              <a:chExt cx="2952750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4010025"/>
                <a:ext cx="2952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4010025"/>
                <a:ext cx="2952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落在右上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4133850" y="3895725"/>
              <a:ext cx="228600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229100" y="4010025"/>
              <a:ext cx="2095500" cy="396050"/>
              <a:chOff x="4229100" y="4010025"/>
              <a:chExt cx="2095500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229100" y="40100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229100" y="40100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1+1=2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419850" y="3895725"/>
              <a:ext cx="228600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515100" y="4010025"/>
              <a:ext cx="2095500" cy="396050"/>
              <a:chOff x="6515100" y="4010025"/>
              <a:chExt cx="2095500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515100" y="40100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515100" y="40100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5+1=6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705850" y="3895725"/>
              <a:ext cx="25241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801100" y="4010025"/>
              <a:ext cx="2333625" cy="396050"/>
              <a:chOff x="8801100" y="4010025"/>
              <a:chExt cx="2333625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801100" y="4010025"/>
                <a:ext cx="23336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801100" y="4010025"/>
                <a:ext cx="23336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−4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600575"/>
              <a:ext cx="314325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714875"/>
              <a:ext cx="2952750" cy="396050"/>
              <a:chOff x="1085850" y="4714875"/>
              <a:chExt cx="2952750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714875"/>
                <a:ext cx="295275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714875"/>
                <a:ext cx="29527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落在左下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4133850" y="4600575"/>
              <a:ext cx="228600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229100" y="4714875"/>
              <a:ext cx="2095500" cy="396050"/>
              <a:chOff x="4229100" y="4714875"/>
              <a:chExt cx="2095500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229100" y="47148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229100" y="47148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1+1=2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419850" y="4600575"/>
              <a:ext cx="228600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515100" y="4714875"/>
              <a:ext cx="2095500" cy="396050"/>
              <a:chOff x="6515100" y="4714875"/>
              <a:chExt cx="2095500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515100" y="47148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515100" y="47148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2+1=3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705850" y="4600575"/>
              <a:ext cx="25241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801100" y="4714875"/>
              <a:ext cx="2333625" cy="396050"/>
              <a:chOff x="8801100" y="4714875"/>
              <a:chExt cx="2333625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801100" y="4714875"/>
                <a:ext cx="233362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801100" y="4714875"/>
                <a:ext cx="23336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后手选右上，自己得 6；先手只得 2，分差为 −4，正是后手希望的较小值。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下棋：后手为什么选择负四</a:t>
            </a:r>
          </a:p>
        </p:txBody>
      </p:sp>
      <mc:AlternateContent>
        <mc:Choice Requires="a14">
          <p:sp>
            <p:nvSpPr>
              <p:cNvPr id="7" name="game-payoff-matrices"/>
              <p:cNvSpPr txBox="1">
                <a:spLocks noGrp="1"/>
              </p:cNvSpPr>
              <p:nvPr/>
            </p:nvSpPr>
            <p:spPr>
              <a:xfrm>
                <a:off x="952500" y="2200275"/>
                <a:ext cx="10287000" cy="1266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  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B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m>
                            <m:mPr>
                              <m:baseJc m:val="center"/>
                              <m:plcHide m:val="on"/>
                              <m:mcs>
                                <m:mc>
                                  <m:mcPr>
                                    <m:count m:val="1"/>
                                  </m:mcPr>
                                </m:mc>
                                <m:mc>
                                  <m:mcPr>
                                    <m:count m:val="1"/>
                                  </m:mcPr>
                                </m:mc>
                              </m:mcs>
                            </m:mP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zh-CN" sz="2400" dirty="0">
                                    <a:solidFill>
                                      <a:srgbClr val="192C4D"/>
                                    </a:solidFill>
                                    <a:latin typeface="Cambria Math"/>
                                    <a:ea typeface="Microsoft YaHei"/>
                                    <a:cs typeface="Cambria Math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56" y="3743992"/>
            <a:ext cx="10477500" cy="430244"/>
            <a:chOff x="941356" y="3743992"/>
            <a:chExt cx="10477500" cy="430244"/>
          </a:xfrm>
        </p:grpSpPr>
        <p:sp>
          <p:nvSpPr>
            <p:cNvPr id="8" name="body-game-first-forced"/>
            <p:cNvSpPr/>
            <p:nvPr/>
          </p:nvSpPr>
          <p:spPr>
            <a:xfrm>
              <a:off x="941356" y="37439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先手只能在左上落子，得到 1 分。轮到后手，右上、左下都能下。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4458367"/>
            <a:ext cx="10477500" cy="849344"/>
            <a:chOff x="941356" y="4458367"/>
            <a:chExt cx="10477500" cy="849344"/>
          </a:xfrm>
        </p:grpSpPr>
        <p:sp>
          <p:nvSpPr>
            <p:cNvPr id="10" name="body-game-branches"/>
            <p:cNvSpPr/>
            <p:nvPr/>
          </p:nvSpPr>
          <p:spPr>
            <a:xfrm>
              <a:off x="941356" y="44583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后手下右上，最后分差 1−5+1−1=−4。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后手下左下，最后分差 1−2+1−1=−1。</a:t>
              </a:r>
            </a:p>
          </p:txBody>
        </p:sp>
      </p:grpSp>
      <p:sp>
        <p:nvSpPr>
          <p:cNvPr id="14" name="textbox-game-choice"/>
          <p:cNvSpPr/>
          <p:nvPr/>
        </p:nvSpPr>
        <p:spPr>
          <a:xfrm>
            <a:off x="838200" y="5429250"/>
            <a:ext cx="10477500" cy="571500"/>
          </a:xfrm>
          <a:prstGeom prst="roundRect">
            <a:avLst>
              <a:gd name="adj" fmla="val 23333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后手希望自己的分数更多，就选择使“先手−后手”更小的 −4。</a:t>
            </a:r>
          </a:p>
        </p:txBody>
      </p:sp>
      <p:sp>
        <p:nvSpPr>
          <p:cNvPr id="16" name="Freeform 16"/>
          <p:cNvSpPr/>
          <p:nvPr/>
        </p:nvSpPr>
        <p:spPr>
          <a:xfrm>
            <a:off x="838200" y="53054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下棋：用每行长度代替逐格存储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例如两行三列，已经填好的长度为 [2,1]；下次只需要看哪一行还能加一格。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一行可填 0、1、2、3 格，刚好是四种值，可以当四进制的一位。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令第一行为低位，[2,1] 编成 2+1*4=6；第一行再填一格，编码就加 1。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一般每行范围 0..m，使用 m+1 进制。只搜索满足阶梯条件的长度序列。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下棋：把各行长度编码成一个数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body-game-base-encoding"/>
            <p:cNvSpPr/>
            <p:nvPr/>
          </p:nvSpPr>
          <p:spPr>
            <a:xfrm>
              <a:off x="941356" y="2324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每行已填长度为 0..m，可作为 m+1 进制的一位。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各行长度与编码一一对应，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轮廓不会混成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个状态。</a:t>
              </a:r>
            </a:p>
          </p:txBody>
        </p:sp>
      </p:grpSp>
      <mc:AlternateContent>
        <mc:Choice Requires="a14">
          <p:sp>
            <p:nvSpPr>
              <p:cNvPr id="12" name="game-encoding-formula"/>
              <p:cNvSpPr txBox="1">
                <a:spLocks noGrp="1"/>
              </p:cNvSpPr>
              <p:nvPr/>
            </p:nvSpPr>
            <p:spPr>
              <a:xfrm>
                <a:off x="952500" y="3295650"/>
                <a:ext cx="1028700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sup>
                        <m:e>
                          <m:sSub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r</m:t>
                              </m:r>
                            </m:sub>
                          </m:sSub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r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566380"/>
            <a:ext cx="10298144" cy="1662303"/>
            <a:chOff x="941356" y="4566380"/>
            <a:chExt cx="10298144" cy="1662303"/>
          </a:xfrm>
        </p:grpSpPr>
        <mc:AlternateContent>
          <mc:Choice Requires="a14">
            <p:sp>
              <p:nvSpPr>
                <p:cNvPr id="10" name="body-game-encoding-count"/>
                <p:cNvSpPr txBox="1"/>
                <p:nvPr/>
              </p:nvSpPr>
              <p:spPr>
                <a:xfrm>
                  <a:off x="941356" y="4566380"/>
                  <a:ext cx="10298144" cy="16623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增加第r行一个格子，只需把状态加</a:t>
                  </a:r>
                  <a14:m>
                    <m:oMath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  <a:p>
                  <a:pPr algn="l">
                    <a:spcBef>
                      <a:spcPts val="75"/>
                    </a:spcBef>
                  </a:pPr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合法轮廓数为</a:t>
                  </a:r>
                  <a14:m>
                    <m:oMath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</m:t>
                              </m:r>
                            </m:num>
                            <m:den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den>
                          </m:f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；10×10只有184756个。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任意选择100个格子的状态却有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100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个。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下棋：找当前行最左的空格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lengthRow[row] 是本行已填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长度，taken 为已填格总数。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(lengthRow[row]&lt;m &amp;&amp;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(row==0 || lengthRow[row]&lt;lengthRow[row-1]))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col=lengthRow[row]++;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尝试在 (row,col) 落子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左边已是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；上一行比本行更长，表示新格上方已有棋子。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row=0 不受上方限制，下标也从 0 开始。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下棋：算下一步，再恢复同一个起点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当前行长已经临时增加；weight[row] 是本行在 m+1 进制里的权。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candidate=solve(state+weight[row],taken+1)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+(first?A[row][col]:-B[row][col]);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--lengthRow[row];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best=first?max(best,candidate):min(best,candidate);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first 由 taken 的奇偶得到；先手加 A，后手减 B。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恢复行长后才试另一行，memo 缓存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编码的未来最优分差。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下棋：试下一格，返回后还原行长</a:t>
            </a:r>
          </a:p>
        </p:txBody>
      </p:sp>
      <p:sp>
        <p:nvSpPr>
          <p:cNvPr id="9" name="textbox-game-code"/>
          <p:cNvSpPr/>
          <p:nvPr/>
        </p:nvSpPr>
        <p:spPr>
          <a:xfrm>
            <a:off x="838200" y="2212213"/>
            <a:ext cx="10287000" cy="2219668"/>
          </a:xfrm>
          <a:prstGeom prst="roundRect">
            <a:avLst>
              <a:gd name="adj" fmla="val 5303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if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(lengthRow[row]&lt;m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&amp;&amp; (row==0 || lengthRow[row]&lt;lengthRow[row-1])){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col=lengthRow[row]++;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candidate=solve(state+weight[row],taken+1)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          +(first?A[row][col]:-B[row][col]);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--lengthRow[row];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best=first?max(best,candidate):min(best,candidate);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}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41356" y="5077492"/>
            <a:ext cx="10477500" cy="1068419"/>
            <a:chOff x="941356" y="5077492"/>
            <a:chExt cx="10477500" cy="1068419"/>
          </a:xfrm>
        </p:grpSpPr>
        <p:sp>
          <p:nvSpPr>
            <p:cNvPr id="10" name="body-game-recursion-explanation"/>
            <p:cNvSpPr/>
            <p:nvPr/>
          </p:nvSpPr>
          <p:spPr>
            <a:xfrm>
              <a:off x="941356" y="5077492"/>
              <a:ext cx="10477500" cy="10684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memo 保存未来最优分差；以前得了多少分，不改变后面能下的位置。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递归后恢复 lengthRow，才可公平比较另一行的选择。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23900" y="2212213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9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棋盘轮廓与博弈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17-6 下棋：同一轮廓只搜索一次</a:t>
            </a:r>
          </a:p>
        </p:txBody>
      </p:sp>
      <mc:AlternateContent>
        <mc:Choice Requires="a14">
          <p:sp>
            <p:nvSpPr>
              <p:cNvPr id="7" name="game-complexity-formula"/>
              <p:cNvSpPr txBox="1">
                <a:spLocks noGrp="1"/>
              </p:cNvSpPr>
              <p:nvPr/>
            </p:nvSpPr>
            <p:spPr>
              <a:xfrm>
                <a:off x="952500" y="2286000"/>
                <a:ext cx="10287000" cy="1133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时间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n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n</m:t>
                                  </m:r>
                                </m:den>
                              </m:f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  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空间 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n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m</m:t>
                                  </m:r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n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56" y="3867817"/>
            <a:ext cx="10477500" cy="849344"/>
            <a:chOff x="941356" y="3867817"/>
            <a:chExt cx="10477500" cy="849344"/>
          </a:xfrm>
        </p:grpSpPr>
        <p:sp>
          <p:nvSpPr>
            <p:cNvPr id="8" name="body-game-boundary"/>
            <p:cNvSpPr/>
            <p:nvPr/>
          </p:nvSpPr>
          <p:spPr>
            <a:xfrm>
              <a:off x="941356" y="38678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只有一行时，落子顺序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，可以交替加 A、减 B 手算。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再查下标、轮次、负分差，以及递归返回后的行长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还原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2" name="textbox-contour-saving"/>
          <p:cNvSpPr/>
          <p:nvPr/>
        </p:nvSpPr>
        <p:spPr>
          <a:xfrm>
            <a:off x="838200" y="5133975"/>
            <a:ext cx="10477500" cy="831247"/>
          </a:xfrm>
          <a:prstGeom prst="roundRect">
            <a:avLst>
              <a:gd name="adj" fmla="val 16042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合法布局只能是阶梯，才使状态数量变少；哈希表负责保存已算结果。</a:t>
            </a:r>
          </a:p>
        </p:txBody>
      </p:sp>
      <p:sp>
        <p:nvSpPr>
          <p:cNvPr id="13" name="Freeform 13"/>
          <p:cNvSpPr/>
          <p:nvPr/>
        </p:nvSpPr>
        <p:spPr>
          <a:xfrm>
            <a:off x="838200" y="50101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同一种转移要做十万亿次，还能一轮轮推吗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花园的环很长，但每一步都只是：旧窗口丢最早一格，再接 0 或 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窗口只有很少几种。若能把“一段转移的走法数”保存成表，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就能先把两段合成更长的一段，再按二进制长度反复拼接。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先解释两段走法为什么相乘、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中间状态为什么相加，再使用矩阵乘法。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先拼两段走法，再理解矩阵乘法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15242"/>
            <a:ext cx="10477500" cy="849344"/>
            <a:chOff x="941356" y="2315242"/>
            <a:chExt cx="10477500" cy="849344"/>
          </a:xfrm>
        </p:grpSpPr>
        <p:sp>
          <p:nvSpPr>
            <p:cNvPr id="7" name="body-matrix-product-rule"/>
            <p:cNvSpPr/>
            <p:nvPr/>
          </p:nvSpPr>
          <p:spPr>
            <a:xfrm>
              <a:off x="9413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A 到 B 有 2 种走法，B 到 C 有 3 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前后各选一种，经 B 从 A 到 C 就有 2×3=6 种。</a:t>
              </a:r>
            </a:p>
          </p:txBody>
        </p:sp>
      </p:grpSp>
      <mc:AlternateContent>
        <mc:Choice Requires="a14">
          <p:sp>
            <p:nvSpPr>
              <p:cNvPr id="12" name="matrix-product-formula"/>
              <p:cNvSpPr txBox="1">
                <a:spLocks noGrp="1"/>
              </p:cNvSpPr>
              <p:nvPr/>
            </p:nvSpPr>
            <p:spPr>
              <a:xfrm>
                <a:off x="952500" y="3286125"/>
                <a:ext cx="1028700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XY</m:t>
                              </m:r>
                            </m:e>
                          </m:d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k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X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ik</m:t>
                              </m:r>
                            </m:sub>
                          </m:sSub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Y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kj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505992"/>
            <a:ext cx="10477500" cy="1639919"/>
            <a:chOff x="941356" y="4505992"/>
            <a:chExt cx="10477500" cy="1639919"/>
          </a:xfrm>
        </p:grpSpPr>
        <p:sp>
          <p:nvSpPr>
            <p:cNvPr id="10" name="body-matrix-meaning"/>
            <p:cNvSpPr/>
            <p:nvPr/>
          </p:nvSpPr>
          <p:spPr>
            <a:xfrm>
              <a:off x="941356" y="4505992"/>
              <a:ext cx="10477500" cy="16399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 分别记录前一段和后一段的走法数；按中间状态 k 分类相加。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单位矩阵 I 表示 0 步：原地有 1 种，到其他状态为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拼接只改变括号时结果相同，所以有结合律；交换两段通常会改变结果。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个编号花圃围成环，每格选 C 或 P。要求任意连续 m 格里 C 不超过 k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个，跨越末尾与开头的窗口也要合格，求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种植方案数。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n、m、k。输出方案数对 1000000007 取模的结果。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2≤n≤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，2≤m≤min(n,5)，1≤k&lt;m；位置有编号，不按旋转去重。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396050"/>
            <a:chOff x="980313" y="2647950"/>
            <a:chExt cx="5249037" cy="396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10 5 3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458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 n=10、m=5、k=3，全部首尾窗口都合格的种植共有 458 种；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后面用三格环手算核对闭合条件。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花园：一圈花圃，每段都得合法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15242"/>
            <a:ext cx="10477500" cy="1268444"/>
            <a:chOff x="941356" y="2315242"/>
            <a:chExt cx="10477500" cy="1268444"/>
          </a:xfrm>
        </p:grpSpPr>
        <p:sp>
          <p:nvSpPr>
            <p:cNvPr id="7" name="body-garden-task"/>
            <p:cNvSpPr/>
            <p:nvPr/>
          </p:nvSpPr>
          <p:spPr>
            <a:xfrm>
              <a:off x="941356" y="23152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有编号的 n 个花圃围成环，每格选 C 或 P。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每段连续 m 格中，C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 个；首尾也要接着检查。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n、m、k，答案对 1000000007 取模。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19200" y="3800475"/>
            <a:ext cx="3208306" cy="1869186"/>
            <a:chOff x="1219200" y="3800475"/>
            <a:chExt cx="3208306" cy="1869186"/>
          </a:xfrm>
        </p:grpSpPr>
        <p:sp>
          <p:nvSpPr>
            <p:cNvPr id="9" name="Ellipse 9"/>
            <p:cNvSpPr/>
            <p:nvPr/>
          </p:nvSpPr>
          <p:spPr>
            <a:xfrm>
              <a:off x="1428750" y="4010025"/>
              <a:ext cx="2647950" cy="13716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219200" y="44862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543175" y="3800475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867150" y="4486275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543175" y="5172075"/>
              <a:ext cx="419100" cy="419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1341406" y="45536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665381" y="38678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989356" y="45536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655856" y="5239417"/>
              <a:ext cx="438708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…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60906" y="4010692"/>
            <a:ext cx="6278594" cy="1763744"/>
            <a:chOff x="4960906" y="4010692"/>
            <a:chExt cx="6278594" cy="1763744"/>
          </a:xfrm>
        </p:grpSpPr>
        <p:grpSp>
          <p:nvGrpSpPr>
            <p:cNvPr id="32" name="Group 32"/>
            <p:cNvGrpSpPr/>
            <p:nvPr/>
          </p:nvGrpSpPr>
          <p:grpSpPr>
            <a:xfrm>
              <a:off x="4949731" y="4010692"/>
              <a:ext cx="6289769" cy="1763744"/>
              <a:chOff x="4949731" y="4010692"/>
              <a:chExt cx="6289769" cy="1763744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4960906" y="4010692"/>
                <a:ext cx="6278594" cy="1763744"/>
              </a:xfrm>
              <a:custGeom>
                <a:avLst/>
                <a:gdLst/>
                <a:ahLst/>
                <a:cxnLst/>
                <a:rect l="l" t="t" r="r" b="b"/>
                <a:pathLst>
                  <a:path w="6278594" h="1763744">
                    <a:moveTo>
                      <a:pt x="0" y="0"/>
                    </a:moveTo>
                    <a:lnTo>
                      <a:pt x="6278594" y="0"/>
                    </a:lnTo>
                    <a:lnTo>
                      <a:pt x="6278594" y="1763744"/>
                    </a:lnTo>
                    <a:lnTo>
                      <a:pt x="0" y="176374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960906" y="4010692"/>
                <a:ext cx="6278594" cy="17637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 1 表示 C、0 表示 P，保存最近 m 格，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就能判断再接一格后是否超限。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m≤5，窗口很少；位置有编号，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旋转后通常算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不同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方案。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花园：扔掉最旧格，接入新的一格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849344"/>
            <a:chOff x="941356" y="2343817"/>
            <a:chExt cx="10477500" cy="849344"/>
          </a:xfrm>
        </p:grpSpPr>
        <p:sp>
          <p:nvSpPr>
            <p:cNvPr id="7" name="body-garden-window-rule"/>
            <p:cNvSpPr/>
            <p:nvPr/>
          </p:nvSpPr>
          <p:spPr>
            <a:xfrm>
              <a:off x="941356" y="23438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本题最低位对应最旧格。右移丢掉它，把新 bit 放到最高位。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旧、新窗口中 1 的数量都不超过 k，才是一条合法转移。</a:t>
              </a:r>
            </a:p>
          </p:txBody>
        </p:sp>
      </p:grpSp>
      <p:sp>
        <p:nvSpPr>
          <p:cNvPr id="11" name="textbox-window-expression"/>
          <p:cNvSpPr/>
          <p:nvPr/>
        </p:nvSpPr>
        <p:spPr>
          <a:xfrm>
            <a:off x="838200" y="3384169"/>
            <a:ext cx="10287000" cy="419052"/>
          </a:xfrm>
          <a:prstGeom prst="roundRect">
            <a:avLst>
              <a:gd name="adj" fmla="val 20000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20"/>
              </a:lnSpc>
            </a:pPr>
            <a:r>
              <a:rPr lang="en-US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t = (s &gt;&gt; 1) | (bit &lt;&lt; (m-1))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1356" y="4505992"/>
            <a:ext cx="10477500" cy="1268444"/>
            <a:chOff x="941356" y="4505992"/>
            <a:chExt cx="10477500" cy="1268444"/>
          </a:xfrm>
        </p:grpSpPr>
        <p:sp>
          <p:nvSpPr>
            <p:cNvPr id="12" name="body-garden-window-example"/>
            <p:cNvSpPr/>
            <p:nvPr/>
          </p:nvSpPr>
          <p:spPr>
            <a:xfrm>
              <a:off x="941356" y="450599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m=3、k=2，旧窗口 s=101，接 bit=0：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右移得到 010，最高位放 0，结果仍为 010。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新窗口合法，就把 T[s][t] 加 1，表示多一种一步走法。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23900" y="3384169"/>
            <a:ext cx="9525" cy="307305"/>
          </a:xfrm>
          <a:custGeom>
            <a:avLst/>
            <a:gdLst/>
            <a:ahLst/>
            <a:cxnLst/>
            <a:rect l="l" t="t" r="r" b="b"/>
            <a:pathLst>
              <a:path w="9525" h="307305">
                <a:moveTo>
                  <a:pt x="0" y="0"/>
                </a:moveTo>
                <a:lnTo>
                  <a:pt x="0" y="30730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花园：线性合格，首尾仍可能冲突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15242"/>
            <a:ext cx="10477500" cy="849344"/>
            <a:chOff x="941356" y="2315242"/>
            <a:chExt cx="10477500" cy="849344"/>
          </a:xfrm>
        </p:grpSpPr>
        <p:sp>
          <p:nvSpPr>
            <p:cNvPr id="7" name="body-garden-three-valid"/>
            <p:cNvSpPr/>
            <p:nvPr/>
          </p:nvSpPr>
          <p:spPr>
            <a:xfrm>
              <a:off x="941356" y="23152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n=3、m=2、k=1，每对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 1。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合法串只有 000、001、010、100，共 4 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1600" y="3457575"/>
            <a:ext cx="3455956" cy="1926336"/>
            <a:chOff x="1371600" y="3457575"/>
            <a:chExt cx="3455956" cy="1926336"/>
          </a:xfrm>
        </p:grpSpPr>
        <p:sp>
          <p:nvSpPr>
            <p:cNvPr id="9" name="Freeform 9"/>
            <p:cNvSpPr/>
            <p:nvPr/>
          </p:nvSpPr>
          <p:spPr>
            <a:xfrm>
              <a:off x="1619250" y="3705225"/>
              <a:ext cx="2857500" cy="1390650"/>
            </a:xfrm>
            <a:custGeom>
              <a:avLst/>
              <a:gdLst/>
              <a:ahLst/>
              <a:cxnLst/>
              <a:rect l="l" t="t" r="r" b="b"/>
              <a:pathLst>
                <a:path w="2857500" h="1390650">
                  <a:moveTo>
                    <a:pt x="0" y="1390650"/>
                  </a:moveTo>
                  <a:lnTo>
                    <a:pt x="1428750" y="0"/>
                  </a:lnTo>
                  <a:lnTo>
                    <a:pt x="2857500" y="1390650"/>
                  </a:lnTo>
                  <a:close/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619250" y="5095875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47625">
              <a:solidFill>
                <a:srgbClr val="B54444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1371600" y="4848225"/>
              <a:ext cx="495300" cy="49530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2800350" y="3457575"/>
              <a:ext cx="495300" cy="4953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4229100" y="4848225"/>
              <a:ext cx="495300" cy="495300"/>
            </a:xfrm>
            <a:prstGeom prst="ellipse">
              <a:avLst/>
            </a:prstGeom>
            <a:solidFill>
              <a:srgbClr val="B54444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1531906" y="49536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2960656" y="356301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389406" y="49536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456206" y="3534442"/>
            <a:ext cx="5783294" cy="1942433"/>
            <a:chOff x="5456206" y="3534442"/>
            <a:chExt cx="5783294" cy="1942433"/>
          </a:xfrm>
        </p:grpSpPr>
        <p:grpSp>
          <p:nvGrpSpPr>
            <p:cNvPr id="30" name="Group 30"/>
            <p:cNvGrpSpPr/>
            <p:nvPr/>
          </p:nvGrpSpPr>
          <p:grpSpPr>
            <a:xfrm>
              <a:off x="5445031" y="3534442"/>
              <a:ext cx="5794469" cy="1942433"/>
              <a:chOff x="5445031" y="3534442"/>
              <a:chExt cx="5794469" cy="1942433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5456206" y="3534442"/>
                <a:ext cx="5783294" cy="1942433"/>
              </a:xfrm>
              <a:custGeom>
                <a:avLst/>
                <a:gdLst/>
                <a:ahLst/>
                <a:cxnLst/>
                <a:rect l="l" t="t" r="r" b="b"/>
                <a:pathLst>
                  <a:path w="5783294" h="1942433">
                    <a:moveTo>
                      <a:pt x="0" y="0"/>
                    </a:moveTo>
                    <a:lnTo>
                      <a:pt x="5783294" y="0"/>
                    </a:lnTo>
                    <a:lnTo>
                      <a:pt x="5783294" y="1942433"/>
                    </a:lnTo>
                    <a:lnTo>
                      <a:pt x="0" y="194243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5456206" y="3534442"/>
                <a:ext cx="5783294" cy="19424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101 从左往右看，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相邻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 10、01 都合格。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但首尾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相邻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的两个 1 又组成 11，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环上不合法。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窗口走 n 步还要回到起始状态，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才能把首尾接好。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花园：三种窗口怎样互相转移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取 m=2、k=1，合法窗口为 00、01、10；表格单元表示一步走法数。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90600" y="2943225"/>
            <a:ext cx="10239375" cy="2400300"/>
            <a:chOff x="990600" y="2943225"/>
            <a:chExt cx="10239375" cy="2400300"/>
          </a:xfrm>
        </p:grpSpPr>
        <p:sp>
          <p:nvSpPr>
            <p:cNvPr id="9" name="Rectangle 9"/>
            <p:cNvSpPr/>
            <p:nvPr/>
          </p:nvSpPr>
          <p:spPr>
            <a:xfrm>
              <a:off x="990600" y="2943225"/>
              <a:ext cx="3381375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057525"/>
              <a:ext cx="3190875" cy="396050"/>
              <a:chOff x="1085850" y="3057525"/>
              <a:chExt cx="3190875" cy="3960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05752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05752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旧窗口 / 新窗口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371975" y="2943225"/>
              <a:ext cx="2286000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467225" y="3057525"/>
              <a:ext cx="2095500" cy="396050"/>
              <a:chOff x="4467225" y="3057525"/>
              <a:chExt cx="2095500" cy="3960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67225" y="30575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467225" y="30575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00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657975" y="2943225"/>
              <a:ext cx="2286000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753225" y="3057525"/>
              <a:ext cx="2095500" cy="396050"/>
              <a:chOff x="6753225" y="3057525"/>
              <a:chExt cx="2095500" cy="3960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753225" y="30575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753225" y="30575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01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943975" y="2943225"/>
              <a:ext cx="2286000" cy="600075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039225" y="3057525"/>
              <a:ext cx="2095500" cy="396050"/>
              <a:chOff x="9039225" y="3057525"/>
              <a:chExt cx="2095500" cy="3960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039225" y="30575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039225" y="305752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543300"/>
              <a:ext cx="3381375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657600"/>
              <a:ext cx="3190875" cy="396050"/>
              <a:chOff x="1085850" y="3657600"/>
              <a:chExt cx="3190875" cy="3960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657600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657600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00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4371975" y="3543300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467225" y="3657600"/>
              <a:ext cx="2095500" cy="396050"/>
              <a:chOff x="4467225" y="3657600"/>
              <a:chExt cx="2095500" cy="396050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467225" y="365760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467225" y="365760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657975" y="3543300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753225" y="3657600"/>
              <a:ext cx="2095500" cy="396050"/>
              <a:chOff x="6753225" y="3657600"/>
              <a:chExt cx="2095500" cy="3960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753225" y="365760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753225" y="365760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943975" y="3543300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039225" y="3657600"/>
              <a:ext cx="2095500" cy="396050"/>
              <a:chOff x="9039225" y="3657600"/>
              <a:chExt cx="2095500" cy="3960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039225" y="365760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039225" y="365760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143375"/>
              <a:ext cx="3381375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257675"/>
              <a:ext cx="3190875" cy="396050"/>
              <a:chOff x="1085850" y="4257675"/>
              <a:chExt cx="3190875" cy="3960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25767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257675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01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4371975" y="4143375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467225" y="4257675"/>
              <a:ext cx="2095500" cy="396050"/>
              <a:chOff x="4467225" y="4257675"/>
              <a:chExt cx="2095500" cy="3960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467225" y="42576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467225" y="42576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657975" y="4143375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753225" y="4257675"/>
              <a:ext cx="2095500" cy="396050"/>
              <a:chOff x="6753225" y="4257675"/>
              <a:chExt cx="2095500" cy="3960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753225" y="42576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753225" y="42576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943975" y="4143375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039225" y="4257675"/>
              <a:ext cx="2095500" cy="396050"/>
              <a:chOff x="9039225" y="4257675"/>
              <a:chExt cx="2095500" cy="396050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039225" y="42576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039225" y="4257675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743450"/>
              <a:ext cx="3381375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857750"/>
              <a:ext cx="3190875" cy="396050"/>
              <a:chOff x="1085850" y="4857750"/>
              <a:chExt cx="3190875" cy="3960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857750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857750"/>
                <a:ext cx="319087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10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4371975" y="4743450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467225" y="4857750"/>
              <a:ext cx="2095500" cy="396050"/>
              <a:chOff x="4467225" y="4857750"/>
              <a:chExt cx="2095500" cy="3960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467225" y="485775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467225" y="485775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6657975" y="4743450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6753225" y="4857750"/>
              <a:ext cx="2095500" cy="396050"/>
              <a:chOff x="6753225" y="4857750"/>
              <a:chExt cx="2095500" cy="39605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6753225" y="485775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753225" y="485775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943975" y="4743450"/>
              <a:ext cx="2286000" cy="600075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9039225" y="4857750"/>
              <a:ext cx="2095500" cy="396050"/>
              <a:chOff x="9039225" y="4857750"/>
              <a:chExt cx="2095500" cy="39605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9039225" y="485775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9039225" y="4857750"/>
                <a:ext cx="20955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</p:grpSp>
      <p:sp>
        <p:nvSpPr>
          <p:cNvPr id="74" name="Freeform 74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77" name="Group 77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75" name="Rectangle 75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三步回到 00、01、10 的走法分别为 2、1、1；对角线相加得到 4 个三格环。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花园：为什么只加对角线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53342"/>
            <a:ext cx="10477500" cy="849344"/>
            <a:chOff x="941356" y="2353342"/>
            <a:chExt cx="10477500" cy="849344"/>
          </a:xfrm>
        </p:grpSpPr>
        <p:sp>
          <p:nvSpPr>
            <p:cNvPr id="7" name="body-garden-diagonal"/>
            <p:cNvSpPr/>
            <p:nvPr/>
          </p:nvSpPr>
          <p:spPr>
            <a:xfrm>
              <a:off x="941356" y="23533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 的 n 次幂中，(s,s) 项统计从窗口 s 出发，走 n 步又回到 s 的走法。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把所有对角线项相加，就叫这张矩阵的迹。</a:t>
              </a:r>
            </a:p>
          </p:txBody>
        </p:sp>
      </p:grpSp>
      <mc:AlternateContent>
        <mc:Choice Requires="a14">
          <p:sp>
            <p:nvSpPr>
              <p:cNvPr id="12" name="garden-trace-formula"/>
              <p:cNvSpPr txBox="1">
                <a:spLocks noGrp="1"/>
              </p:cNvSpPr>
              <p:nvPr/>
            </p:nvSpPr>
            <p:spPr>
              <a:xfrm>
                <a:off x="952500" y="3381375"/>
                <a:ext cx="10287000" cy="91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answer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tr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n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</m:sub>
                        <m:sup/>
                        <m:e>
                          <m:sSub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p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p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n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ss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29817"/>
            <a:ext cx="10477500" cy="1306544"/>
            <a:chOff x="941356" y="4629817"/>
            <a:chExt cx="10477500" cy="1306544"/>
          </a:xfrm>
        </p:grpSpPr>
        <p:sp>
          <p:nvSpPr>
            <p:cNvPr id="10" name="body-garden-bijection"/>
            <p:cNvSpPr/>
            <p:nvPr/>
          </p:nvSpPr>
          <p:spPr>
            <a:xfrm>
              <a:off x="941356" y="4629817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标号位置 1 固定了我们从哪里开始看，环串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确定这组窗口转移。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反过来，闭合的 n 步转移也确定一个合法环串。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一一对应已经成立，答案不用再除以 n。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花园：用指数的二进制少做乘法</a:t>
            </a:r>
          </a:p>
        </p:txBody>
      </p:sp>
      <mc:AlternateContent>
        <mc:Choice Requires="a14">
          <p:sp>
            <p:nvSpPr>
              <p:cNvPr id="7" name="matrix-power-example"/>
              <p:cNvSpPr txBox="1">
                <a:spLocks noGrp="1"/>
              </p:cNvSpPr>
              <p:nvPr/>
            </p:nvSpPr>
            <p:spPr>
              <a:xfrm>
                <a:off x="952500" y="2247900"/>
                <a:ext cx="10287000" cy="809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13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4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8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  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13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T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 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4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 xml:space="preserve"> </m:t>
                      </m:r>
                      <m:sSup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T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9" name="Group 9"/>
          <p:cNvGrpSpPr/>
          <p:nvPr/>
        </p:nvGrpSpPr>
        <p:grpSpPr>
          <a:xfrm>
            <a:off x="941356" y="3439192"/>
            <a:ext cx="10477500" cy="1306544"/>
            <a:chOff x="941356" y="3439192"/>
            <a:chExt cx="10477500" cy="1306544"/>
          </a:xfrm>
        </p:grpSpPr>
        <p:sp>
          <p:nvSpPr>
            <p:cNvPr id="8" name="body-matrix-power-steps"/>
            <p:cNvSpPr/>
            <p:nvPr/>
          </p:nvSpPr>
          <p:spPr>
            <a:xfrm>
              <a:off x="941356" y="3439192"/>
              <a:ext cx="10477500" cy="1306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 answer 从 I 开始，base 从 T 开始。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指数最低位为 1，就把 base 乘进 answer；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随后 base 平方，指数右移，接着看下一位。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5172742"/>
            <a:ext cx="10477500" cy="849344"/>
            <a:chOff x="941356" y="5172742"/>
            <a:chExt cx="10477500" cy="849344"/>
          </a:xfrm>
        </p:grpSpPr>
        <p:sp>
          <p:nvSpPr>
            <p:cNvPr id="10" name="body-matrix-power-caveat"/>
            <p:cNvSpPr/>
            <p:nvPr/>
          </p:nvSpPr>
          <p:spPr>
            <a:xfrm>
              <a:off x="941356" y="517274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每轮处理一个二进制位，矩阵乘法次数降到 O(log n)。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这里组合的都是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 T 的幂，利用结合律即可，不必假定一般矩阵能交换。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花园：建立合法窗口的一步转移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state 是合法旧窗口；bit 分别试 0、1，h=1&lt;&lt;m，矩阵初始全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next=(state&gt;&gt;1)|(bit&lt;&lt;(m-1));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(__builtin_popcount((unsigned)next)&lt;=k)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++transition[state][next];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相同首尾状态之间有几种一步选择，就累计几次。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最低位最旧的约定，与移位公式必须一致。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花园：把同样的转移重复 n 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answer 初始为单位矩阵 I，base=transition，exponent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534209"/>
            <a:chOff x="980439" y="2933700"/>
            <a:chExt cx="10201911" cy="15342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524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while (exponent)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(exponent&amp;1) answer=multiply(answer,base);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base=multiply(base,base);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exponent&gt;&gt;=1;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466898"/>
          </a:xfrm>
          <a:custGeom>
            <a:avLst/>
            <a:gdLst/>
            <a:ahLst/>
            <a:cxnLst/>
            <a:rect l="l" t="t" r="r" b="b"/>
            <a:pathLst>
              <a:path w="9525" h="1466898">
                <a:moveTo>
                  <a:pt x="0" y="0"/>
                </a:moveTo>
                <a:lnTo>
                  <a:pt x="0" y="1466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56252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686348"/>
            <a:ext cx="10202418" cy="744093"/>
            <a:chOff x="979932" y="468634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68634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multiply 按行、中间状态、列求乘积和，乘法用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并取模。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 最高到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15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，exponent 也必须用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花园：只求回到同一窗口的走法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快速幂结束，answer 已等于 T 的 n 次幂，count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676959"/>
            <a:chOff x="980439" y="2933700"/>
            <a:chExt cx="10201911" cy="6769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6667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s=0;s&lt;h;++s)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count=(count+answer[s][s])%MOD;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609648"/>
          </a:xfrm>
          <a:custGeom>
            <a:avLst/>
            <a:gdLst/>
            <a:ahLst/>
            <a:cxnLst/>
            <a:rect l="l" t="t" r="r" b="b"/>
            <a:pathLst>
              <a:path w="9525" h="609648">
                <a:moveTo>
                  <a:pt x="0" y="0"/>
                </a:moveTo>
                <a:lnTo>
                  <a:pt x="0" y="609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非对角线表示结束窗口变了，还没有闭合。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把对角线相加即可，标号位置固定，无须再除 n。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花园：建窗口转移，再求闭合走法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09800"/>
            <a:ext cx="10525251" cy="2524125"/>
            <a:chOff x="828549" y="2209800"/>
            <a:chExt cx="10525251" cy="2524125"/>
          </a:xfrm>
        </p:grpSpPr>
        <p:sp>
          <p:nvSpPr>
            <p:cNvPr id="4" name="Freeform 4"/>
            <p:cNvSpPr/>
            <p:nvPr/>
          </p:nvSpPr>
          <p:spPr>
            <a:xfrm>
              <a:off x="838200" y="2209800"/>
              <a:ext cx="10515600" cy="2524125"/>
            </a:xfrm>
            <a:custGeom>
              <a:avLst/>
              <a:gdLst/>
              <a:ahLst/>
              <a:cxnLst/>
              <a:rect l="l" t="t" r="r" b="b"/>
              <a:pathLst>
                <a:path w="10515600" h="2524125">
                  <a:moveTo>
                    <a:pt x="0" y="133350"/>
                  </a:moveTo>
                  <a:cubicBezTo>
                    <a:pt x="0" y="59703"/>
                    <a:pt x="59703" y="0"/>
                    <a:pt x="133350" y="0"/>
                  </a:cubicBezTo>
                  <a:lnTo>
                    <a:pt x="10382250" y="0"/>
                  </a:lnTo>
                  <a:cubicBezTo>
                    <a:pt x="10455897" y="0"/>
                    <a:pt x="10515600" y="59703"/>
                    <a:pt x="10515600" y="133350"/>
                  </a:cubicBezTo>
                  <a:lnTo>
                    <a:pt x="10515600" y="2390775"/>
                  </a:lnTo>
                  <a:cubicBezTo>
                    <a:pt x="10515600" y="2464422"/>
                    <a:pt x="10455897" y="2524125"/>
                    <a:pt x="10382250" y="2524125"/>
                  </a:cubicBezTo>
                  <a:lnTo>
                    <a:pt x="133350" y="2524125"/>
                  </a:lnTo>
                  <a:cubicBezTo>
                    <a:pt x="59703" y="2524125"/>
                    <a:pt x="0" y="2464422"/>
                    <a:pt x="0" y="2390775"/>
                  </a:cubicBez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38200" y="2212213"/>
              <a:ext cx="10287000" cy="1954273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90"/>
                </a:lnSpc>
              </a:pP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state 已合法，bit 分别枚举 0、1</a:t>
              </a:r>
              <a:br/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next=(state&gt;&gt;1)|(bit&lt;&lt;(m-1));</a:t>
              </a:r>
              <a:br/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(__builtin_popcount((unsigned)next)&lt;=k)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++transition[state][next];</a:t>
              </a:r>
              <a:br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answer 从单位矩阵开始，快速幂后为 T 的 n 次幂</a:t>
              </a:r>
              <a:br/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s=0;s&lt;h;++s)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count=(count+answer[s][s])%MOD;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4990624"/>
            <a:ext cx="6462522" cy="940594"/>
            <a:chOff x="941356" y="4990624"/>
            <a:chExt cx="6462522" cy="940594"/>
          </a:xfrm>
        </p:grpSpPr>
        <mc:AlternateContent>
          <mc:Choice Requires="a14">
            <p:sp>
              <p:nvSpPr>
                <p:cNvPr id="10" name="TextBox 10"/>
                <p:cNvSpPr txBox="1"/>
                <p:nvPr/>
              </p:nvSpPr>
              <p:spPr>
                <a:xfrm>
                  <a:off x="941356" y="4990624"/>
                  <a:ext cx="6462522" cy="9405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矩阵维数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：时间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3m</m:t>
                              </m:r>
                            </m:sup>
                          </m:sSup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</m:e>
                          </m:func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，空间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2m</m:t>
                              </m:r>
                            </m:sup>
                          </m:sSup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适用于m很小、n很大。</a:t>
                  </a:r>
                </a:p>
              </p:txBody>
            </p:sp>
          </mc:Choice>
        </mc:AlternateContent>
      </p:grpSp>
      <p:sp>
        <p:nvSpPr>
          <p:cNvPr id="12" name="Freeform 12"/>
          <p:cNvSpPr/>
          <p:nvPr/>
        </p:nvSpPr>
        <p:spPr>
          <a:xfrm>
            <a:off x="723900" y="2212213"/>
            <a:ext cx="9525" cy="1857766"/>
          </a:xfrm>
          <a:custGeom>
            <a:avLst/>
            <a:gdLst/>
            <a:ahLst/>
            <a:cxnLst/>
            <a:rect l="l" t="t" r="r" b="b"/>
            <a:pathLst>
              <a:path w="9525" h="1857766">
                <a:moveTo>
                  <a:pt x="0" y="0"/>
                </a:moveTo>
                <a:lnTo>
                  <a:pt x="0" y="1857766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0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窗口与矩阵幂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17-7 花园：用宽为一的模型核对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430244"/>
            <a:chOff x="941356" y="2343817"/>
            <a:chExt cx="10477500" cy="430244"/>
          </a:xfrm>
        </p:grpSpPr>
        <p:sp>
          <p:nvSpPr>
            <p:cNvPr id="7" name="body-garden-extended-test"/>
            <p:cNvSpPr/>
            <p:nvPr/>
          </p:nvSpPr>
          <p:spPr>
            <a:xfrm>
              <a:off x="941356" y="23438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再看一个更小的模型：m=1。它用于检查方法，不是原题的数据范围。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201067"/>
            <a:ext cx="10477500" cy="830294"/>
            <a:chOff x="941356" y="3201067"/>
            <a:chExt cx="10477500" cy="830294"/>
          </a:xfrm>
        </p:grpSpPr>
        <p:sp>
          <p:nvSpPr>
            <p:cNvPr id="9" name="body-garden-no-one"/>
            <p:cNvSpPr/>
            <p:nvPr/>
          </p:nvSpPr>
          <p:spPr>
            <a:xfrm>
              <a:off x="941356" y="320106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k=0 时每格只能填 0，任何正长度都只有全 0 这一种。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4290155"/>
            <a:ext cx="10298144" cy="976122"/>
            <a:chOff x="941356" y="4290155"/>
            <a:chExt cx="10298144" cy="976122"/>
          </a:xfrm>
        </p:grpSpPr>
        <mc:AlternateContent>
          <mc:Choice Requires="a14">
            <p:sp>
              <p:nvSpPr>
                <p:cNvPr id="11" name="body-garden-all-free"/>
                <p:cNvSpPr txBox="1"/>
                <p:nvPr/>
              </p:nvSpPr>
              <p:spPr>
                <a:xfrm>
                  <a:off x="941356" y="4290155"/>
                  <a:ext cx="10298144" cy="9761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k=1：每格独立选择0或1。</a:t>
                  </a:r>
                  <a:br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答案为</a:t>
                  </a:r>
                  <a14:m>
                    <m:oMath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</m:sup>
                      </m:sSup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mod</m:t>
                          </m:r>
                        </m:fName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e>
                      </m:func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000000007</m:t>
                      </m:r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  <p:grpSp>
        <p:nvGrpSpPr>
          <p:cNvPr id="14" name="Group 14"/>
          <p:cNvGrpSpPr/>
          <p:nvPr/>
        </p:nvGrpSpPr>
        <p:grpSpPr>
          <a:xfrm>
            <a:off x="941356" y="5544217"/>
            <a:ext cx="10477500" cy="430244"/>
            <a:chOff x="941356" y="5544217"/>
            <a:chExt cx="10477500" cy="430244"/>
          </a:xfrm>
        </p:grpSpPr>
        <p:sp>
          <p:nvSpPr>
            <p:cNvPr id="13" name="body-garden-power-zero"/>
            <p:cNvSpPr/>
            <p:nvPr/>
          </p:nvSpPr>
          <p:spPr>
            <a:xfrm>
              <a:off x="941356" y="55442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 是快速幂的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，表示 0 步；实际花园长度为正，乘加都要及时取模。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模拟练习：轮廓与闭合窗口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782652"/>
            <a:chOff x="979425" y="24003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下棋已填行长 (0,1) 合法吗？② 后手在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分差下取 max 还是 min？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三格环 101，若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 1，是否合法？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不合法，下行已有子而上方空着。② min，使先手减后手尽量小。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不合法，首尾两个 1 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；只检查线性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对会漏。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两个条件都不合格的方案，别删两遍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782652"/>
            <a:chOff x="979425" y="234315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10 张付款方案里，4 张 A 超限，3 张 B 超限，其中 2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张两种都超限。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381327"/>
            <a:ext cx="10202925" cy="782652"/>
            <a:chOff x="979425" y="3381327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381327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 10−4−3=3，把交集那 2 张重复删了。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补回一次：10−4−3+2=5，才是满足两种上限的方案数。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下面把超限方案当成集合，看容斥怎样处理这种重复扣除。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减掉两个不合格集合，交集为什么要加回来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47775" y="2457450"/>
            <a:ext cx="4210050" cy="1981200"/>
            <a:chOff x="1247775" y="2457450"/>
            <a:chExt cx="4210050" cy="1981200"/>
          </a:xfrm>
        </p:grpSpPr>
        <p:sp>
          <p:nvSpPr>
            <p:cNvPr id="7" name="Ellipse 7"/>
            <p:cNvSpPr/>
            <p:nvPr/>
          </p:nvSpPr>
          <p:spPr>
            <a:xfrm>
              <a:off x="1247775" y="2457450"/>
              <a:ext cx="3028950" cy="1981200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2428875" y="2457450"/>
              <a:ext cx="3028950" cy="1981200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1750981" y="3315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646581" y="3315367"/>
              <a:ext cx="43815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2998756" y="3315367"/>
              <a:ext cx="746013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A∩B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89631" y="2505742"/>
            <a:ext cx="5049869" cy="1809083"/>
            <a:chOff x="6189631" y="2505742"/>
            <a:chExt cx="5049869" cy="1809083"/>
          </a:xfrm>
        </p:grpSpPr>
        <p:grpSp>
          <p:nvGrpSpPr>
            <p:cNvPr id="24" name="Group 24"/>
            <p:cNvGrpSpPr/>
            <p:nvPr/>
          </p:nvGrpSpPr>
          <p:grpSpPr>
            <a:xfrm>
              <a:off x="6178456" y="2505742"/>
              <a:ext cx="5061044" cy="1809083"/>
              <a:chOff x="6178456" y="2505742"/>
              <a:chExt cx="5061044" cy="1809083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6189631" y="2505742"/>
                <a:ext cx="5049869" cy="1809083"/>
              </a:xfrm>
              <a:custGeom>
                <a:avLst/>
                <a:gdLst/>
                <a:ahLst/>
                <a:cxnLst/>
                <a:rect l="l" t="t" r="r" b="b"/>
                <a:pathLst>
                  <a:path w="5049869" h="1809083">
                    <a:moveTo>
                      <a:pt x="0" y="0"/>
                    </a:moveTo>
                    <a:lnTo>
                      <a:pt x="5049869" y="0"/>
                    </a:lnTo>
                    <a:lnTo>
                      <a:pt x="5049869" y="1809083"/>
                    </a:lnTo>
                    <a:lnTo>
                      <a:pt x="0" y="1809083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6189631" y="2505742"/>
                <a:ext cx="5049869" cy="18090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从全部方案里减 A，再减 B，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交集里的对象被减了两遍。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加回一次以后，它才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恰好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被去掉一次。</a:t>
                </a:r>
              </a:p>
            </p:txBody>
          </p:sp>
        </p:grpSp>
      </p:grpSp>
      <mc:AlternateContent>
        <mc:Choice Requires="a14">
          <p:sp>
            <p:nvSpPr>
              <p:cNvPr id="15" name="union-cardinality"/>
              <p:cNvSpPr txBox="1">
                <a:spLocks noGrp="1"/>
              </p:cNvSpPr>
              <p:nvPr/>
            </p:nvSpPr>
            <p:spPr>
              <a:xfrm>
                <a:off x="952500" y="4562475"/>
                <a:ext cx="10287000" cy="64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∪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+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−</m:t>
                      </m:r>
                      <m:d>
                        <m:dPr>
                          <m:begChr m:val="|"/>
                          <m:sepChr m:val=""/>
                          <m:endChr m:val="|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∩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B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7" name="Group 17"/>
          <p:cNvGrpSpPr/>
          <p:nvPr/>
        </p:nvGrpSpPr>
        <p:grpSpPr>
          <a:xfrm>
            <a:off x="941356" y="5563267"/>
            <a:ext cx="10477500" cy="430244"/>
            <a:chOff x="941356" y="5563267"/>
            <a:chExt cx="10477500" cy="430244"/>
          </a:xfrm>
        </p:grpSpPr>
        <p:sp>
          <p:nvSpPr>
            <p:cNvPr id="16" name="body-many-bad-events"/>
            <p:cNvSpPr/>
            <p:nvPr/>
          </p:nvSpPr>
          <p:spPr>
            <a:xfrm>
              <a:off x="941356" y="55632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多个违例同理：选奇数个事件减，选偶数个事件加；空集对应原来的总数。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四种硬币面额固定。每次购物给出四种币各自可用数量与目标金额，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求有多少组使用枚数能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付款；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组枚数换拿取顺序仍算一种。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输入四种面额和询问数 n；每问 d1、d2、d3、d4、s。每问输出一个方案数。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面额、上限与目标金额均在 1..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，n≤1000；方案数与金额乘法用 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1 2 5 10 2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3 2 3 1 10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1000 2 2 2 900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681800"/>
            <a:chOff x="6657213" y="2647950"/>
            <a:chExt cx="4487037" cy="68180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27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1096518"/>
            <a:chOff x="979932" y="5000625"/>
            <a:chExt cx="10202418" cy="10965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1085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第一问可付：10；5+5；5+2+1+1+1；5+2+2+1，共 4 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第二问除 1 元币外的三种币各有 0、1、2 枚可选，余款都能由 1 元币补齐，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得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3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3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=27。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硬币购物：哪些计算可以留给所有询问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43817"/>
            <a:ext cx="10477500" cy="1268444"/>
            <a:chOff x="941356" y="2343817"/>
            <a:chExt cx="10477500" cy="1268444"/>
          </a:xfrm>
        </p:grpSpPr>
        <p:sp>
          <p:nvSpPr>
            <p:cNvPr id="7" name="body-coins-task"/>
            <p:cNvSpPr/>
            <p:nvPr/>
          </p:nvSpPr>
          <p:spPr>
            <a:xfrm>
              <a:off x="941356" y="23438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四种面额固定，每次给四个数量上限和目标金额，数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付款的数量组合。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1000 次询问、金额最多 100000；每问都重做背包，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会反复算同样的部分。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4029742"/>
            <a:ext cx="10477500" cy="830294"/>
            <a:chOff x="941356" y="4029742"/>
            <a:chExt cx="10477500" cy="830294"/>
          </a:xfrm>
        </p:grpSpPr>
        <p:sp>
          <p:nvSpPr>
            <p:cNvPr id="9" name="TextBox 9"/>
            <p:cNvSpPr/>
            <p:nvPr/>
          </p:nvSpPr>
          <p:spPr>
            <a:xfrm>
              <a:off x="941356" y="40297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面额没变，无上限时凑各个金额的方案数，可以预处理一次。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41356" y="44297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以后各次询问都查询这张表。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5267992"/>
            <a:ext cx="10477500" cy="830294"/>
            <a:chOff x="941356" y="5267992"/>
            <a:chExt cx="10477500" cy="830294"/>
          </a:xfrm>
        </p:grpSpPr>
        <p:sp>
          <p:nvSpPr>
            <p:cNvPr id="12" name="TextBox 12"/>
            <p:cNvSpPr/>
            <p:nvPr/>
          </p:nvSpPr>
          <p:spPr>
            <a:xfrm>
              <a:off x="941356" y="52679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每次改变的是四个数量上限。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41356" y="56680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只需检查四个超限事件的 16 个子集，修正掉本次不合格的组合。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硬币购物：由少一枚硬币的金额接过来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ways 全 0，先令 ways[0]=1；maximum 是所有询问目标的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ways[0]=1;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c:coin)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sum=c;sum&lt;=maximum;++sum)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ways[sum]+=ways[sum-c];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外层每换币种，就把允许使用的种类扩大一种。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金额递增，右侧已经允许本币种，接一枚后仍能继续用。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硬币购物：先数完全不限量的组合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30294"/>
            <a:chOff x="941356" y="2324767"/>
            <a:chExt cx="10477500" cy="830294"/>
          </a:xfrm>
        </p:grpSpPr>
        <p:sp>
          <p:nvSpPr>
            <p:cNvPr id="7" name="body-ways-definition"/>
            <p:cNvSpPr/>
            <p:nvPr/>
          </p:nvSpPr>
          <p:spPr>
            <a:xfrm>
              <a:off x="941356" y="2324767"/>
              <a:ext cx="10477500" cy="8302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ways[s] 是不限制硬币数量时，凑出金额 s 的方案数。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ways[0]=1：一枚也不拿，也是一组确定的数量。</a:t>
              </a:r>
            </a:p>
          </p:txBody>
        </p:sp>
      </p:grpSp>
      <p:sp>
        <p:nvSpPr>
          <p:cNvPr id="11" name="textbox-unlimited-code"/>
          <p:cNvSpPr/>
          <p:nvPr/>
        </p:nvSpPr>
        <p:spPr>
          <a:xfrm>
            <a:off x="838200" y="3336163"/>
            <a:ext cx="10287000" cy="892693"/>
          </a:xfrm>
          <a:prstGeom prst="roundRect">
            <a:avLst>
              <a:gd name="adj" fmla="val 9722"/>
            </a:avLst>
          </a:prstGeom>
          <a:ln>
            <a:noFill/>
          </a:ln>
          <a:noFill/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090"/>
              </a:lnSpc>
            </a:pP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c:coin)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for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(</a:t>
            </a:r>
            <a:r>
              <a:rPr lang="en-US" sz="19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int</a:t>
            </a:r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sum=c;sum&lt;=maximum;++sum)</a:t>
            </a:r>
            <a:br/>
            <a:r>
              <a:rPr lang="en-US" sz="19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 xml:space="preserve">        ways[sum]+=ways[sum-c];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41356" y="5125117"/>
            <a:ext cx="10477500" cy="849344"/>
            <a:chOff x="941356" y="5125117"/>
            <a:chExt cx="10477500" cy="849344"/>
          </a:xfrm>
        </p:grpSpPr>
        <p:sp>
          <p:nvSpPr>
            <p:cNvPr id="12" name="body-unlimited-loop-order"/>
            <p:cNvSpPr/>
            <p:nvPr/>
          </p:nvSpPr>
          <p:spPr>
            <a:xfrm>
              <a:off x="941356" y="51251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币种在外层，按各币种枚数计数，不区分先拿哪枚。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金额递增，允许继续用当前币种；若倒序，它就只能再用一次了。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723900" y="3336163"/>
            <a:ext cx="9525" cy="796185"/>
          </a:xfrm>
          <a:custGeom>
            <a:avLst/>
            <a:gdLst/>
            <a:ahLst/>
            <a:cxnLst/>
            <a:rect l="l" t="t" r="r" b="b"/>
            <a:pathLst>
              <a:path w="9525" h="796185">
                <a:moveTo>
                  <a:pt x="0" y="0"/>
                </a:moveTo>
                <a:lnTo>
                  <a:pt x="0" y="79618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1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硬币购物：超限的方案怎样查表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body-coins-over-limit"/>
            <p:cNvSpPr/>
            <p:nvPr/>
          </p:nvSpPr>
          <p:spPr>
            <a:xfrm>
              <a:off x="941356" y="2324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 i 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dᵢ 枚，超限就是至少有 dᵢ+1 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从每个超限方案里，固定拿走这 dᵢ+1 枚，再看剩下的金额。</a:t>
              </a:r>
            </a:p>
          </p:txBody>
        </p:sp>
      </p:grpSp>
      <mc:AlternateContent>
        <mc:Choice Requires="a14">
          <p:sp>
            <p:nvSpPr>
              <p:cNvPr id="9" name="coins-shift-formula"/>
              <p:cNvSpPr txBox="1">
                <a:spLocks noGrp="1"/>
              </p:cNvSpPr>
              <p:nvPr/>
            </p:nvSpPr>
            <p:spPr>
              <a:xfrm>
                <a:off x="952500" y="3333750"/>
                <a:ext cx="10287000" cy="857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第</m:t>
                      </m:r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i</m:t>
                      </m:r>
                      <m:r>
                        <m:rPr>
                          <m:nor m:val="on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种超限的方案数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ways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601242"/>
            <a:ext cx="10477500" cy="1268444"/>
            <a:chOff x="941356" y="4601242"/>
            <a:chExt cx="10477500" cy="1268444"/>
          </a:xfrm>
        </p:grpSpPr>
        <p:sp>
          <p:nvSpPr>
            <p:cNvPr id="10" name="body-coins-shift-bijection"/>
            <p:cNvSpPr/>
            <p:nvPr/>
          </p:nvSpPr>
          <p:spPr>
            <a:xfrm>
              <a:off x="941356" y="4601242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剩余部分仍可使用任意枚硬币，直接查询 ways。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反过来添回固定枚数，就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唯一还原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一个超限方案。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多出来的同类硬币已在剩余方案中，再枚举“超几枚”反而会重算。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硬币购物：同时超限，就一起拿走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body-coins-event-subset"/>
            <p:cNvSpPr/>
            <p:nvPr/>
          </p:nvSpPr>
          <p:spPr>
            <a:xfrm>
              <a:off x="941356" y="2324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集合 S 指定哪些币种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超限。对每种选中的币，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都固定扣掉“上限加一枚”的金额，再查询剩余金额的 ways。</a:t>
              </a:r>
            </a:p>
          </p:txBody>
        </p:sp>
      </p:grpSp>
      <mc:AlternateContent>
        <mc:Choice Requires="a14">
          <p:sp>
            <p:nvSpPr>
              <p:cNvPr id="12" name="coins-ie-formula"/>
              <p:cNvSpPr txBox="1">
                <a:spLocks noGrp="1"/>
              </p:cNvSpPr>
              <p:nvPr/>
            </p:nvSpPr>
            <p:spPr>
              <a:xfrm>
                <a:off x="952500" y="3333750"/>
                <a:ext cx="10477500" cy="1219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⊆</m:t>
                          </m:r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3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4</m:t>
                              </m:r>
                            </m:e>
                          </m:d>
                        </m:sub>
                        <m:sup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sup>
                          </m:sSup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 xml:space="preserve"> 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ways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​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nary>
                                <m:naryPr>
                                  <m:chr m:val="∑"/>
                                  <m:limLoc m:val="undOvr"/>
                                  <m:grow m:val="off"/>
                                  <m:subHide m:val="off"/>
                                  <m:supHide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∈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sub>
                                <m:sup/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c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("/>
                                      <m:sepChr m:val=""/>
                                      <m:endChr m:val=")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e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d</m:t>
                                          </m:r>
                                        </m:e>
                                        <m:sub>
                                          <m:r>
                                            <a:rPr lang="zh-CN" sz="240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sub>
                                      </m:sSub>
                                      <m:r>
                                        <m:rPr>
                                          <m:sty m:val="p"/>
                                        </m:r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+</m:t>
                                      </m:r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41356" y="4858417"/>
            <a:ext cx="10477500" cy="1239869"/>
            <a:chOff x="941356" y="4858417"/>
            <a:chExt cx="10477500" cy="1239869"/>
          </a:xfrm>
        </p:grpSpPr>
        <p:grpSp>
          <p:nvGrpSpPr>
            <p:cNvPr id="15" name="Group 15"/>
            <p:cNvGrpSpPr/>
            <p:nvPr/>
          </p:nvGrpSpPr>
          <p:grpSpPr>
            <a:xfrm>
              <a:off x="930181" y="4858417"/>
              <a:ext cx="10488675" cy="1239869"/>
              <a:chOff x="930181" y="4858417"/>
              <a:chExt cx="10488675" cy="1239869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941356" y="4858417"/>
                <a:ext cx="10477500" cy="1239869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239869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239869"/>
                    </a:lnTo>
                    <a:lnTo>
                      <a:pt x="0" y="1239869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941356" y="4858417"/>
                <a:ext cx="10477500" cy="1239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空集不扣钱，贡献全部无上限方案。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选中币种数为奇数就减，偶数就加；剩余金额为负，贡献为 0。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四种币只有 16 个集合，所以每问只需做固定次数的修正。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硬币购物：四个事件子集怎样加减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 1 元、2 元的目标 4、上限 1 和 2；为了手算，只用两种币。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990600" y="2790825"/>
            <a:ext cx="10239375" cy="2667000"/>
            <a:chOff x="990600" y="2790825"/>
            <a:chExt cx="10239375" cy="2667000"/>
          </a:xfrm>
        </p:grpSpPr>
        <p:sp>
          <p:nvSpPr>
            <p:cNvPr id="9" name="Rectangle 9"/>
            <p:cNvSpPr/>
            <p:nvPr/>
          </p:nvSpPr>
          <p:spPr>
            <a:xfrm>
              <a:off x="990600" y="2790825"/>
              <a:ext cx="333375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2905125"/>
              <a:ext cx="3143250" cy="381381"/>
              <a:chOff x="1085850" y="2905125"/>
              <a:chExt cx="3143250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29051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29051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超限集合 S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4324350" y="2790825"/>
              <a:ext cx="20955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4419600" y="2905125"/>
              <a:ext cx="1905000" cy="381381"/>
              <a:chOff x="4419600" y="2905125"/>
              <a:chExt cx="19050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419600" y="29051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419600" y="29051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先扣金额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419850" y="2790825"/>
              <a:ext cx="2095500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515100" y="2905125"/>
              <a:ext cx="1905000" cy="381381"/>
              <a:chOff x="6515100" y="2905125"/>
              <a:chExt cx="1905000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515100" y="29051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515100" y="29051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剩余金额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8515350" y="2790825"/>
              <a:ext cx="2714625" cy="5334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610600" y="2905125"/>
              <a:ext cx="2524125" cy="381381"/>
              <a:chOff x="8610600" y="2905125"/>
              <a:chExt cx="252412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610600" y="29051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610600" y="29051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贡献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324225"/>
              <a:ext cx="3333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438525"/>
              <a:ext cx="3143250" cy="381381"/>
              <a:chOff x="1085850" y="3438525"/>
              <a:chExt cx="3143250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4385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4385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空集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4324350" y="33242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4419600" y="3438525"/>
              <a:ext cx="1905000" cy="381381"/>
              <a:chOff x="4419600" y="3438525"/>
              <a:chExt cx="190500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4419600" y="34385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4419600" y="34385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419850" y="33242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515100" y="3438525"/>
              <a:ext cx="1905000" cy="381381"/>
              <a:chOff x="6515100" y="3438525"/>
              <a:chExt cx="1905000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515100" y="34385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515100" y="34385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4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8515350" y="3324225"/>
              <a:ext cx="2714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610600" y="3438525"/>
              <a:ext cx="2524125" cy="381381"/>
              <a:chOff x="8610600" y="3438525"/>
              <a:chExt cx="252412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8610600" y="34385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8610600" y="34385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+3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3857625"/>
              <a:ext cx="3333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3971925"/>
              <a:ext cx="3143250" cy="381381"/>
              <a:chOff x="1085850" y="3971925"/>
              <a:chExt cx="3143250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39719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39719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 1 元币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4324350" y="38576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4419600" y="3971925"/>
              <a:ext cx="1905000" cy="381381"/>
              <a:chOff x="4419600" y="3971925"/>
              <a:chExt cx="190500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4419600" y="39719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419600" y="39719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419850" y="38576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515100" y="3971925"/>
              <a:ext cx="1905000" cy="381381"/>
              <a:chOff x="6515100" y="3971925"/>
              <a:chExt cx="1905000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515100" y="39719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515100" y="39719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8515350" y="3857625"/>
              <a:ext cx="2714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610600" y="3971925"/>
              <a:ext cx="2524125" cy="381381"/>
              <a:chOff x="8610600" y="3971925"/>
              <a:chExt cx="252412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8610600" y="39719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610600" y="39719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−2</a:t>
                </a:r>
              </a:p>
            </p:txBody>
          </p:sp>
        </p:grpSp>
        <p:sp>
          <p:nvSpPr>
            <p:cNvPr id="57" name="Rectangle 57"/>
            <p:cNvSpPr/>
            <p:nvPr/>
          </p:nvSpPr>
          <p:spPr>
            <a:xfrm>
              <a:off x="990600" y="4391025"/>
              <a:ext cx="3333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1085850" y="4505325"/>
              <a:ext cx="3143250" cy="381381"/>
              <a:chOff x="1085850" y="4505325"/>
              <a:chExt cx="3143250" cy="381381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1085850" y="45053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1085850" y="45053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 2 元币</a:t>
                </a:r>
              </a:p>
            </p:txBody>
          </p:sp>
        </p:grpSp>
        <p:sp>
          <p:nvSpPr>
            <p:cNvPr id="61" name="Rectangle 61"/>
            <p:cNvSpPr/>
            <p:nvPr/>
          </p:nvSpPr>
          <p:spPr>
            <a:xfrm>
              <a:off x="4324350" y="43910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4419600" y="4505325"/>
              <a:ext cx="1905000" cy="381381"/>
              <a:chOff x="4419600" y="4505325"/>
              <a:chExt cx="1905000" cy="381381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4419600" y="45053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4419600" y="45053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6</a:t>
                </a:r>
              </a:p>
            </p:txBody>
          </p:sp>
        </p:grpSp>
        <p:sp>
          <p:nvSpPr>
            <p:cNvPr id="65" name="Rectangle 65"/>
            <p:cNvSpPr/>
            <p:nvPr/>
          </p:nvSpPr>
          <p:spPr>
            <a:xfrm>
              <a:off x="6419850" y="43910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68" name="Group 68"/>
            <p:cNvGrpSpPr/>
            <p:nvPr/>
          </p:nvGrpSpPr>
          <p:grpSpPr>
            <a:xfrm>
              <a:off x="6515100" y="4505325"/>
              <a:ext cx="1905000" cy="381381"/>
              <a:chOff x="6515100" y="4505325"/>
              <a:chExt cx="1905000" cy="381381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6515100" y="45053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6515100" y="45053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−2</a:t>
                </a:r>
              </a:p>
            </p:txBody>
          </p:sp>
        </p:grpSp>
        <p:sp>
          <p:nvSpPr>
            <p:cNvPr id="69" name="Rectangle 69"/>
            <p:cNvSpPr/>
            <p:nvPr/>
          </p:nvSpPr>
          <p:spPr>
            <a:xfrm>
              <a:off x="8515350" y="4391025"/>
              <a:ext cx="2714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2" name="Group 72"/>
            <p:cNvGrpSpPr/>
            <p:nvPr/>
          </p:nvGrpSpPr>
          <p:grpSpPr>
            <a:xfrm>
              <a:off x="8610600" y="4505325"/>
              <a:ext cx="2524125" cy="381381"/>
              <a:chOff x="8610600" y="4505325"/>
              <a:chExt cx="2524125" cy="38138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8610600" y="45053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1" name="TextBox 71"/>
              <p:cNvSpPr txBox="1"/>
              <p:nvPr/>
            </p:nvSpPr>
            <p:spPr>
              <a:xfrm>
                <a:off x="8610600" y="45053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  <p:sp>
          <p:nvSpPr>
            <p:cNvPr id="73" name="Rectangle 73"/>
            <p:cNvSpPr/>
            <p:nvPr/>
          </p:nvSpPr>
          <p:spPr>
            <a:xfrm>
              <a:off x="990600" y="4924425"/>
              <a:ext cx="333375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76" name="Group 76"/>
            <p:cNvGrpSpPr/>
            <p:nvPr/>
          </p:nvGrpSpPr>
          <p:grpSpPr>
            <a:xfrm>
              <a:off x="1085850" y="5038725"/>
              <a:ext cx="3143250" cy="381381"/>
              <a:chOff x="1085850" y="5038725"/>
              <a:chExt cx="3143250" cy="381381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1085850" y="50387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1085850" y="5038725"/>
                <a:ext cx="314325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两种都超限</a:t>
                </a:r>
              </a:p>
            </p:txBody>
          </p:sp>
        </p:grpSp>
        <p:sp>
          <p:nvSpPr>
            <p:cNvPr id="77" name="Rectangle 77"/>
            <p:cNvSpPr/>
            <p:nvPr/>
          </p:nvSpPr>
          <p:spPr>
            <a:xfrm>
              <a:off x="4324350" y="49244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0" name="Group 80"/>
            <p:cNvGrpSpPr/>
            <p:nvPr/>
          </p:nvGrpSpPr>
          <p:grpSpPr>
            <a:xfrm>
              <a:off x="4419600" y="5038725"/>
              <a:ext cx="1905000" cy="381381"/>
              <a:chOff x="4419600" y="5038725"/>
              <a:chExt cx="1905000" cy="381381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4419600" y="50387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4419600" y="50387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8</a:t>
                </a:r>
              </a:p>
            </p:txBody>
          </p:sp>
        </p:grpSp>
        <p:sp>
          <p:nvSpPr>
            <p:cNvPr id="81" name="Rectangle 81"/>
            <p:cNvSpPr/>
            <p:nvPr/>
          </p:nvSpPr>
          <p:spPr>
            <a:xfrm>
              <a:off x="6419850" y="4924425"/>
              <a:ext cx="2095500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4" name="Group 84"/>
            <p:cNvGrpSpPr/>
            <p:nvPr/>
          </p:nvGrpSpPr>
          <p:grpSpPr>
            <a:xfrm>
              <a:off x="6515100" y="5038725"/>
              <a:ext cx="1905000" cy="381381"/>
              <a:chOff x="6515100" y="5038725"/>
              <a:chExt cx="1905000" cy="381381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6515100" y="50387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6515100" y="5038725"/>
                <a:ext cx="19050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−4</a:t>
                </a:r>
              </a:p>
            </p:txBody>
          </p:sp>
        </p:grpSp>
        <p:sp>
          <p:nvSpPr>
            <p:cNvPr id="85" name="Rectangle 85"/>
            <p:cNvSpPr/>
            <p:nvPr/>
          </p:nvSpPr>
          <p:spPr>
            <a:xfrm>
              <a:off x="8515350" y="4924425"/>
              <a:ext cx="2714625" cy="5334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8610600" y="5038725"/>
              <a:ext cx="2524125" cy="381381"/>
              <a:chOff x="8610600" y="5038725"/>
              <a:chExt cx="2524125" cy="381381"/>
            </a:xfrm>
          </p:grpSpPr>
          <p:sp>
            <p:nvSpPr>
              <p:cNvPr id="86" name="Rectangle 86"/>
              <p:cNvSpPr/>
              <p:nvPr/>
            </p:nvSpPr>
            <p:spPr>
              <a:xfrm>
                <a:off x="8610600" y="50387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87" name="TextBox 87"/>
              <p:cNvSpPr txBox="1"/>
              <p:nvPr/>
            </p:nvSpPr>
            <p:spPr>
              <a:xfrm>
                <a:off x="8610600" y="5038725"/>
                <a:ext cx="2524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</p:grpSp>
      <p:sp>
        <p:nvSpPr>
          <p:cNvPr id="90" name="Freeform 90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3" name="Group 93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91" name="Rectangle 91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+3−2+0+0=1，只留下两枚 2 元的付款组合。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硬币购物：用掩码选择同时超限的币种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item 保存本次四个上限与目标；一个 mask 是一个事件子集。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962709"/>
            <a:chOff x="980439" y="2933700"/>
            <a:chExt cx="10201911" cy="96270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9525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long long remaining=item.target;</a:t>
              </a:r>
              <a:br/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i=0;i&lt;4;++i)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(mask&gt;&gt;i&amp;1)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remaining-=1LL*coin[i]*(item.limit[i]+1);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895398"/>
          </a:xfrm>
          <a:custGeom>
            <a:avLst/>
            <a:gdLst/>
            <a:ahLst/>
            <a:cxnLst/>
            <a:rect l="l" t="t" r="r" b="b"/>
            <a:pathLst>
              <a:path w="9525" h="895398">
                <a:moveTo>
                  <a:pt x="0" y="0"/>
                </a:moveTo>
                <a:lnTo>
                  <a:pt x="0" y="895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10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333875"/>
            <a:ext cx="10202418" cy="744093"/>
            <a:chOff x="979932" y="4333875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3338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每个选中的币种，都先拿走上限加一枚。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即便 remaining 是 long long，右侧乘法也要主动转成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硬币购物：先检查金额，再按奇偶加减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86000"/>
            <a:ext cx="10202418" cy="410718"/>
            <a:chOff x="979932" y="228600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外层 mask 从 0 到 15，answer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0；ways 已预处理。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439" y="2933700"/>
            <a:ext cx="10201911" cy="1248459"/>
            <a:chOff x="980439" y="2933700"/>
            <a:chExt cx="10201911" cy="1248459"/>
          </a:xfrm>
        </p:grpSpPr>
        <p:sp>
          <p:nvSpPr>
            <p:cNvPr id="9" name="Rectangle 9"/>
            <p:cNvSpPr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933700"/>
              <a:ext cx="10191750" cy="12382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(remaining&gt;=0) {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20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sign=(__builtin_popcount((unsigned)mask)&amp;1)?-1:1;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answer+=sign*ways[remaining];</a:t>
              </a:r>
              <a:br/>
              <a:r>
                <a:rPr lang="en-US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876300" y="2933700"/>
            <a:ext cx="9525" cy="1181148"/>
          </a:xfrm>
          <a:custGeom>
            <a:avLst/>
            <a:gdLst/>
            <a:ahLst/>
            <a:cxnLst/>
            <a:rect l="l" t="t" r="r" b="b"/>
            <a:pathLst>
              <a:path w="9525" h="1181148">
                <a:moveTo>
                  <a:pt x="0" y="0"/>
                </a:moveTo>
                <a:lnTo>
                  <a:pt x="0" y="11811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3" name="Freeform 13"/>
          <p:cNvSpPr/>
          <p:nvPr/>
        </p:nvSpPr>
        <p:spPr>
          <a:xfrm>
            <a:off x="990600" y="4276773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6" name="Group 16"/>
          <p:cNvGrpSpPr/>
          <p:nvPr/>
        </p:nvGrpSpPr>
        <p:grpSpPr>
          <a:xfrm>
            <a:off x="979932" y="4400598"/>
            <a:ext cx="10202418" cy="744093"/>
            <a:chOff x="979932" y="4400598"/>
            <a:chExt cx="10202418" cy="744093"/>
          </a:xfrm>
        </p:grpSpPr>
        <p:sp>
          <p:nvSpPr>
            <p:cNvPr id="14" name="Rectangle 14"/>
            <p:cNvSpPr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0600" y="4400598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mask=0 贡献全部无上限方案。奇数个超限事件减，偶数个加；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负金额没有方案，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拿来当数组下标。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硬币购物：先算剩余金额，再决定是否查表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549" y="2209800"/>
            <a:ext cx="10525251" cy="2741962"/>
            <a:chOff x="828549" y="2209800"/>
            <a:chExt cx="10525251" cy="2741962"/>
          </a:xfrm>
        </p:grpSpPr>
        <p:sp>
          <p:nvSpPr>
            <p:cNvPr id="4" name="Freeform 4"/>
            <p:cNvSpPr/>
            <p:nvPr/>
          </p:nvSpPr>
          <p:spPr>
            <a:xfrm>
              <a:off x="838200" y="2209800"/>
              <a:ext cx="10515600" cy="2741962"/>
            </a:xfrm>
            <a:custGeom>
              <a:avLst/>
              <a:gdLst/>
              <a:ahLst/>
              <a:cxnLst/>
              <a:rect l="l" t="t" r="r" b="b"/>
              <a:pathLst>
                <a:path w="10515600" h="2741962">
                  <a:moveTo>
                    <a:pt x="0" y="133350"/>
                  </a:moveTo>
                  <a:cubicBezTo>
                    <a:pt x="0" y="59703"/>
                    <a:pt x="59703" y="0"/>
                    <a:pt x="133350" y="0"/>
                  </a:cubicBezTo>
                  <a:lnTo>
                    <a:pt x="10382250" y="0"/>
                  </a:lnTo>
                  <a:cubicBezTo>
                    <a:pt x="10455897" y="0"/>
                    <a:pt x="10515600" y="59703"/>
                    <a:pt x="10515600" y="133350"/>
                  </a:cubicBezTo>
                  <a:lnTo>
                    <a:pt x="10515600" y="2608612"/>
                  </a:lnTo>
                  <a:cubicBezTo>
                    <a:pt x="10515600" y="2682259"/>
                    <a:pt x="10455897" y="2741962"/>
                    <a:pt x="10382250" y="2741962"/>
                  </a:cubicBezTo>
                  <a:lnTo>
                    <a:pt x="133350" y="2741962"/>
                  </a:lnTo>
                  <a:cubicBezTo>
                    <a:pt x="59703" y="2741962"/>
                    <a:pt x="0" y="2682259"/>
                    <a:pt x="0" y="2608612"/>
                  </a:cubicBezTo>
                  <a:close/>
                </a:path>
              </a:pathLst>
            </a:cu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38200" y="2212213"/>
              <a:ext cx="10287000" cy="2219668"/>
            </a:xfrm>
            <a:prstGeom prst="rect">
              <a:avLst/>
            </a:prstGeom>
            <a:ln>
              <a:noFill/>
            </a:ln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90"/>
                </a:lnSpc>
              </a:pP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mask=0;mask&lt;16;++mask){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long long remaining=item.target;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i=0;i&lt;4;++i)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(mask&gt;&gt;i&amp;1)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remaining-=1LL*coin[i]*(item.limit[i]+1);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en-US" sz="19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(remaining&gt;=0)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answer+=(__builtin_popcount((unsigned)mask)&amp;1?-1:1)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        *ways[remaining];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5239417"/>
            <a:ext cx="10477500" cy="849344"/>
            <a:chOff x="941356" y="5239417"/>
            <a:chExt cx="10477500" cy="849344"/>
          </a:xfrm>
        </p:grpSpPr>
        <p:sp>
          <p:nvSpPr>
            <p:cNvPr id="10" name="body-coins-integer-safety"/>
            <p:cNvSpPr/>
            <p:nvPr/>
          </p:nvSpPr>
          <p:spPr>
            <a:xfrm>
              <a:off x="941356" y="523941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1LL 让乘法按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64 位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计算；负金额不查数组。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预处理 O(4Smax)；每问枚举 16 个集合，各查 4 种币。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723900" y="2212213"/>
            <a:ext cx="9525" cy="2123161"/>
          </a:xfrm>
          <a:custGeom>
            <a:avLst/>
            <a:gdLst/>
            <a:ahLst/>
            <a:cxnLst/>
            <a:rect l="l" t="t" r="r" b="b"/>
            <a:pathLst>
              <a:path w="9525" h="2123161">
                <a:moveTo>
                  <a:pt x="0" y="0"/>
                </a:moveTo>
                <a:lnTo>
                  <a:pt x="0" y="2123161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p:transition p14:dur="400">
    <p:fade/>
  </p:transition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事件集合与容斥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例 17-8 硬币购物：两种硬币的小例子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body-coins-small-example"/>
            <p:cNvSpPr/>
            <p:nvPr/>
          </p:nvSpPr>
          <p:spPr>
            <a:xfrm>
              <a:off x="941356" y="23247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例如面额为 1、2，目标 4，上限分别为 1、2 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无上限的 (1元枚数,2元枚数) 为 (4,0)、(2,1)、(0,2)，共 3 种。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486817"/>
            <a:ext cx="10477500" cy="1268444"/>
            <a:chOff x="941356" y="3486817"/>
            <a:chExt cx="10477500" cy="1268444"/>
          </a:xfrm>
        </p:grpSpPr>
        <p:sp>
          <p:nvSpPr>
            <p:cNvPr id="9" name="body-coins-bad-examples"/>
            <p:cNvSpPr/>
            <p:nvPr/>
          </p:nvSpPr>
          <p:spPr>
            <a:xfrm>
              <a:off x="941356" y="3486817"/>
              <a:ext cx="10477500" cy="1268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元币超限，先拿走 2 枚。剩 2 元有两种凑法，分别对应原来的 (4,0)、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(2,1)。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故减 2；2 元币超限至少需 6 元，已经超过目标，贡献 0。</a:t>
              </a:r>
            </a:p>
          </p:txBody>
        </p:sp>
      </p:grpSp>
      <p:sp>
        <p:nvSpPr>
          <p:cNvPr id="13" name="textbox-coins-check-answer"/>
          <p:cNvSpPr/>
          <p:nvPr/>
        </p:nvSpPr>
        <p:spPr>
          <a:xfrm>
            <a:off x="838200" y="5057775"/>
            <a:ext cx="10477500" cy="895350"/>
          </a:xfrm>
          <a:prstGeom prst="roundRect">
            <a:avLst>
              <a:gd name="adj" fmla="val 14894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3−2=1，只剩 (0,2)。若把模型扩到目标 0，全不拿仍是 1 种付款数量。</a:t>
            </a:r>
          </a:p>
        </p:txBody>
      </p:sp>
      <p:sp>
        <p:nvSpPr>
          <p:cNvPr id="14" name="Freeform 14"/>
          <p:cNvSpPr/>
          <p:nvPr/>
        </p:nvSpPr>
        <p:spPr>
          <a:xfrm>
            <a:off x="838200" y="49339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模拟练习：超限集合和付款数量别混淆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400300"/>
            <a:ext cx="10202925" cy="1135077"/>
            <a:chOff x="979425" y="24003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4003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元、2 元，目标 4，上限分别 1、2 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无上限有几种数量？② 一元币超限先拿走几元？③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剩余金额负数时怎么处理？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42386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425" y="4572000"/>
            <a:ext cx="10202925" cy="782652"/>
            <a:chOff x="979425" y="4572000"/>
            <a:chExt cx="10202925" cy="782652"/>
          </a:xfrm>
        </p:grpSpPr>
        <p:sp>
          <p:nvSpPr>
            <p:cNvPr id="10" name="Rectangle 10"/>
            <p:cNvSpPr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4572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三种：(4,0)、(2,1)、(0,2)。② 扣 2 元后剩两种，应减 2。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③ 负金额贡献 0，不查数组；最终只剩 (0,2)，答案为 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判断要存什么，先看后面会受到什么影响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91442"/>
            <a:ext cx="10477500" cy="447008"/>
            <a:chOff x="941356" y="2391442"/>
            <a:chExt cx="10477500" cy="447008"/>
          </a:xfrm>
        </p:grpSpPr>
        <p:sp>
          <p:nvSpPr>
            <p:cNvPr id="7" name="body-state-locality-recap"/>
            <p:cNvSpPr/>
            <p:nvPr/>
          </p:nvSpPr>
          <p:spPr>
            <a:xfrm>
              <a:off x="941356" y="239144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下一行只受附近几行影响，就保存这些行的图案。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162967"/>
            <a:ext cx="10477500" cy="447008"/>
            <a:chOff x="941356" y="3162967"/>
            <a:chExt cx="10477500" cy="447008"/>
          </a:xfrm>
        </p:grpSpPr>
        <p:sp>
          <p:nvSpPr>
            <p:cNvPr id="9" name="body-state-path-recap"/>
            <p:cNvSpPr/>
            <p:nvPr/>
          </p:nvSpPr>
          <p:spPr>
            <a:xfrm>
              <a:off x="941356" y="3162967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下一段路费依赖当前村庄，就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保存访问集合与终点。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934492"/>
            <a:ext cx="10477500" cy="447008"/>
            <a:chOff x="941356" y="3934492"/>
            <a:chExt cx="10477500" cy="447008"/>
          </a:xfrm>
        </p:grpSpPr>
        <p:sp>
          <p:nvSpPr>
            <p:cNvPr id="11" name="body-state-contour-recap"/>
            <p:cNvSpPr/>
            <p:nvPr/>
          </p:nvSpPr>
          <p:spPr>
            <a:xfrm>
              <a:off x="941356" y="3934492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落子布局只能形成阶梯，就用各行长度保存轮廓。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4706017"/>
            <a:ext cx="10477500" cy="447008"/>
            <a:chOff x="941356" y="4706017"/>
            <a:chExt cx="10477500" cy="447008"/>
          </a:xfrm>
        </p:grpSpPr>
        <p:sp>
          <p:nvSpPr>
            <p:cNvPr id="13" name="body-state-ie-recap"/>
            <p:cNvSpPr/>
            <p:nvPr/>
          </p:nvSpPr>
          <p:spPr>
            <a:xfrm>
              <a:off x="941356" y="4706017"/>
              <a:ext cx="10477500" cy="4470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只有几类超限事件，就枚举它们的子集作容斥。</a:t>
              </a:r>
            </a:p>
          </p:txBody>
        </p:sp>
      </p:grpSp>
      <p:sp>
        <p:nvSpPr>
          <p:cNvPr id="17" name="textbox-state-audit"/>
          <p:cNvSpPr/>
          <p:nvPr/>
        </p:nvSpPr>
        <p:spPr>
          <a:xfrm>
            <a:off x="838200" y="5391150"/>
            <a:ext cx="10477500" cy="759882"/>
          </a:xfrm>
          <a:prstGeom prst="roundRect">
            <a:avLst>
              <a:gd name="adj" fmla="val 22222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684"/>
              </a:lnSpc>
            </a:pP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状态确定以后，还要检查</a:t>
            </a:r>
            <a:r>
              <a:rPr lang="zh-CN" sz="22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初值</a:t>
            </a:r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、转移是否完整、计数是否重复，</a:t>
            </a:r>
            <a:br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以及规模是否可承受。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838200" y="52673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邦邦的大合唱站队：题目与输入输出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 位偶像来自 M 个乐队，每队至少一人。最终同队必须连续站在一起。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选一些人出列，其他人位置不动，再让出列者任意填回空位，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出列人数。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N、M，接着 N 行乐队编号。输出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出列人数。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1≤N≤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，M≤20；队伍总长度不变，每队人数不变。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邦邦的大合唱站队：原题样例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2028903"/>
            <a:chOff x="980949" y="2714625"/>
            <a:chExt cx="3295776" cy="2028903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20192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20192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752678"/>
            <a:chOff x="4562349" y="2714625"/>
            <a:chExt cx="3295776" cy="175267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371553"/>
            <a:chOff x="8277099" y="2714625"/>
            <a:chExt cx="2867151" cy="37155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361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7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样例按乐队 3、4、2、1 排块，可留原位人数为 1、1、1、2，共 5 人；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12−5=7。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 邦邦的大合唱站队：下一块从哪里开始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247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43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同队必须站在连续的一块。S 中乐队人数之和，正好确定下一块起点。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505867"/>
            <a:ext cx="10477500" cy="875633"/>
            <a:chOff x="941356" y="3505867"/>
            <a:chExt cx="10477500" cy="875633"/>
          </a:xfrm>
        </p:grpSpPr>
        <p:sp>
          <p:nvSpPr>
            <p:cNvPr id="10" name="TextBox 10"/>
            <p:cNvSpPr/>
            <p:nvPr/>
          </p:nvSpPr>
          <p:spPr>
            <a:xfrm>
              <a:off x="941356" y="3505867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356" y="3905250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f[S] 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出列数，cnt[j] 记队 j 人数；候选与原值取小。</a:t>
              </a:r>
            </a:p>
          </p:txBody>
        </p:sp>
      </p:grpSp>
      <mc:AlternateContent>
        <mc:Choice Requires="a14">
          <p:sp>
            <p:nvSpPr>
              <p:cNvPr id="13" name="exercise01-answer-formula"/>
              <p:cNvSpPr txBox="1">
                <a:spLocks noGrp="1"/>
              </p:cNvSpPr>
              <p:nvPr/>
            </p:nvSpPr>
            <p:spPr>
              <a:xfrm>
                <a:off x="952500" y="4448175"/>
                <a:ext cx="102870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∪</m:t>
                          </m:r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j</m:t>
                              </m:r>
                            </m:e>
                          </m:d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cnt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inside</m:t>
                              </m:r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56" y="5447824"/>
            <a:ext cx="10298144" cy="521589"/>
            <a:chOff x="941356" y="5447824"/>
            <a:chExt cx="10298144" cy="521589"/>
          </a:xfrm>
        </p:grpSpPr>
        <mc:AlternateContent>
          <mc:Choice Requires="a14">
            <p:sp>
              <p:nvSpPr>
                <p:cNvPr id="14" name="body-exercise01-answer-end"/>
                <p:cNvSpPr txBox="1"/>
                <p:nvPr/>
              </p:nvSpPr>
              <p:spPr>
                <a:xfrm>
                  <a:off x="941356" y="5447824"/>
                  <a:ext cx="10298144" cy="52158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inside用前缀计数求；f[0]=0，答案f[all]，时间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O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</m:t>
                          </m:r>
                          <m:sSup>
                            <m:e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zh-CN" sz="220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+</m:t>
                          </m:r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NM</m:t>
                          </m:r>
                        </m:e>
                      </m:d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</p:sld>
</file>

<file path=ppt/slides/slide1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砝码称重：题目与输入输出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n 枚砝码，必须删掉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 枚。保留下来的每枚至多用一次，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全部只能放天平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边。求能称出的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正重量，最多有多少种。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n、m，再输入 n 个重量。输出可称出的正重量种类数的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n≤20，0≤m≤4，m&lt;n，1≤ai≤100；重量 0 不计入。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砝码称重：原题样例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1 2 2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样例删一枚重量 2，留下 1、2，可称 1、2、3，共 3 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2 砝码称重：先选删谁，再数能称几种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62867"/>
            <a:ext cx="10477500" cy="849344"/>
            <a:chOff x="941356" y="2362867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628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819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 4 个，先枚举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删除的砝码下标；相同重量也可以是不同砝码。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753517"/>
            <a:ext cx="10477500" cy="2182844"/>
            <a:chOff x="941356" y="3753517"/>
            <a:chExt cx="10477500" cy="2182844"/>
          </a:xfrm>
        </p:grpSpPr>
        <p:sp>
          <p:nvSpPr>
            <p:cNvPr id="10" name="TextBox 10"/>
            <p:cNvSpPr/>
            <p:nvPr/>
          </p:nvSpPr>
          <p:spPr>
            <a:xfrm>
              <a:off x="941356" y="3753517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930181" y="4191667"/>
              <a:ext cx="10488675" cy="1744694"/>
              <a:chOff x="930181" y="4191667"/>
              <a:chExt cx="10488675" cy="1744694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941356" y="4191667"/>
                <a:ext cx="10477500" cy="1744694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744694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744694"/>
                    </a:lnTo>
                    <a:lnTo>
                      <a:pt x="0" y="174469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41356" y="4191667"/>
                <a:ext cx="10477500" cy="17446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每种删除方案，对保留下来的砝码做 0/1 背包可达性。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也可令 bits 的第 s 位表示重量 s 能否凑出，初始只开第 0 位。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加入重量 w，执行 bits |= bits&lt;&lt;w，每枚只用一次。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数正重量的可达位，对各删除方案取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最大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；0 位不算重量。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1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玉米田：题目与输入输出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M×N 土地中，1 为肥沃可种，0 为贫瘠不可种。选择一些肥沃格种草，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任意两块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共用边；斜着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允许，整块不种也算一种，求方案数。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输入 M、N 与 M 行 N 列的 0/1 地图。输出方案数对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8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取模的结果。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1≤M、N≤12；不限制总种植块数。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玉米田：原题样例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0 1 0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样例下行只中间可种：不种它时，上行有 5 种；种它时，上行两端各选不选，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 4 种，共 9。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3 玉米田：先排除不能种的位置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24767"/>
            <a:ext cx="10477500" cy="849344"/>
            <a:chOff x="941356" y="2324767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2476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438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行内 mask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用贫瘠格，也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含两个相邻的 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496342"/>
            <a:ext cx="10477500" cy="1151858"/>
            <a:chOff x="941356" y="3496342"/>
            <a:chExt cx="10477500" cy="1151858"/>
          </a:xfrm>
        </p:grpSpPr>
        <p:sp>
          <p:nvSpPr>
            <p:cNvPr id="10" name="TextBox 10"/>
            <p:cNvSpPr/>
            <p:nvPr/>
          </p:nvSpPr>
          <p:spPr>
            <a:xfrm>
              <a:off x="941356" y="349634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356" y="3790950"/>
              <a:ext cx="10477500" cy="857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 p、s 只需满足 (p&amp;s)==0，避免同列。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这里允许斜着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，不能照搬国王的斜向限制。</a:t>
              </a:r>
            </a:p>
          </p:txBody>
        </p:sp>
      </p:grpSp>
      <mc:AlternateContent>
        <mc:Choice Requires="a14">
          <p:sp>
            <p:nvSpPr>
              <p:cNvPr id="19" name="exercise03-formula"/>
              <p:cNvSpPr txBox="1">
                <a:spLocks noGrp="1"/>
              </p:cNvSpPr>
              <p:nvPr/>
            </p:nvSpPr>
            <p:spPr>
              <a:xfrm>
                <a:off x="952500" y="4781550"/>
                <a:ext cx="10287000" cy="962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 xml:space="preserve"> </m:t>
                          </m:r>
                          <m:r>
                            <m:rPr>
                              <m:lit m:val="on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/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0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p</m:t>
                              </m:r>
                            </m:e>
                          </m:d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mod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 xml:space="preserve"> 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  <m:sSup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8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56" y="5772150"/>
            <a:ext cx="10477500" cy="476250"/>
            <a:chOff x="941356" y="5772150"/>
            <a:chExt cx="10477500" cy="476250"/>
          </a:xfrm>
        </p:grpSpPr>
        <p:sp>
          <p:nvSpPr>
            <p:cNvPr id="14" name="body-exercise03-boundary"/>
            <p:cNvSpPr/>
            <p:nvPr/>
          </p:nvSpPr>
          <p:spPr>
            <a:xfrm>
              <a:off x="941356" y="5772150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虚拟空行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 1，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末行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求和；整块不种也算 1 种。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炮兵阵地：题目与输入输出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782652"/>
            <a:chOff x="979425" y="2286000"/>
            <a:chExt cx="10202925" cy="782652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N×M 地图中 P 为平原，H 为山地。炮只能放平原，攻击横向左右两格、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纵向上下两格，山地不会挡住攻击。求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互不攻击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能放多少门炮。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16225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324177"/>
            <a:ext cx="10202418" cy="410718"/>
            <a:chOff x="979932" y="3324177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324177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N、M，再输入 N 行连续的地图字符。输出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炮数。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3952827"/>
            <a:ext cx="10201911" cy="391209"/>
            <a:chOff x="980439" y="3952827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3952827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N≤100，M≤10；本题为 NOI2001，大小写按原题 P、H 读入。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炮兵阵地：原题样例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824800"/>
            <a:chOff x="980313" y="2647950"/>
            <a:chExt cx="5249037" cy="1824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814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PHPP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PPHH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PPPP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PHPP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PHHP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6 门。比如按行选列 {1,4}、{2}、{3}、{1,4}、空，可放 6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门且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互不攻击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4 炮兵阵地：新一行还要看前两行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炮能越过一行攻击同列位置，所以只记上一行会漏掉冲突。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477292"/>
            <a:ext cx="10477500" cy="2068544"/>
            <a:chOff x="941356" y="3477292"/>
            <a:chExt cx="10477500" cy="2068544"/>
          </a:xfrm>
        </p:grpSpPr>
        <p:sp>
          <p:nvSpPr>
            <p:cNvPr id="10" name="TextBox 10"/>
            <p:cNvSpPr/>
            <p:nvPr/>
          </p:nvSpPr>
          <p:spPr>
            <a:xfrm>
              <a:off x="941356" y="347729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930181" y="3896392"/>
              <a:ext cx="10488675" cy="1649444"/>
              <a:chOff x="930181" y="3896392"/>
              <a:chExt cx="10488675" cy="1649444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941356" y="3896392"/>
                <a:ext cx="10477500" cy="1649444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1649444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1649444"/>
                    </a:lnTo>
                    <a:lnTo>
                      <a:pt x="0" y="1649444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941356" y="3896392"/>
                <a:ext cx="10477500" cy="16494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 xml:space="preserve">保存前两行图案。当前 s 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不能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占山地，行内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不能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相距 1 或 2 格。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因此 (s&amp;(s&lt;&lt;1))、(s&amp;(s&lt;&lt;2)) 都应为 0。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再查 s 与前两行都不重叠，加上本行炮数，保留最大总数。</a:t>
                </a:r>
              </a:p>
            </p:txBody>
          </p:sp>
        </p:grpSp>
      </p:grpSp>
      <p:grpSp>
        <p:nvGrpSpPr>
          <p:cNvPr id="14" name="Group 14"/>
          <p:cNvGrpSpPr/>
          <p:nvPr/>
        </p:nvGrpSpPr>
        <p:grpSpPr>
          <a:xfrm>
            <a:off x="942880" y="5700427"/>
            <a:ext cx="10477500" cy="371570"/>
            <a:chOff x="942880" y="5700427"/>
            <a:chExt cx="10477500" cy="371570"/>
          </a:xfrm>
        </p:grpSpPr>
        <p:sp>
          <p:nvSpPr>
            <p:cNvPr id="13" name="body-exercise04-source-note"/>
            <p:cNvSpPr/>
            <p:nvPr/>
          </p:nvSpPr>
          <p:spPr>
            <a:xfrm>
              <a:off x="942880" y="5700427"/>
              <a:ext cx="10477500" cy="37157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本题来源为 NOI2001；答案求</a:t>
              </a:r>
              <a:r>
                <a:rPr lang="zh-CN" sz="19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炮数，不是摆法数量。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愤怒的小鸟：题目与输入输出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原点弹弓每发一只鸟，轨迹为 y=a*x*x+b*x，要求 a&lt;0。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轨迹经过的小猪都会被消灭，鸟继续飞行；给第一象限互不重合的 n 只猪，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求至少发几只鸟能全部消灭。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T；每关输入 n、指令 m 和 n 对坐标。每关输出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发射数；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指令只提供数据的额外保证，不改变目标。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715059"/>
            <a:chOff x="980439" y="4648152"/>
            <a:chExt cx="10201911" cy="71505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7048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T≤30，n≤18；0&lt;x、y&lt;10，保留两位小数。m=1 保证≤ceil(n/3+1) 只，m=2</a:t>
              </a:r>
              <a:br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保证某最优解一只覆盖≥floor(n/3) 只。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愤怒的小鸟：原题样例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476453"/>
            <a:chOff x="980949" y="2714625"/>
            <a:chExt cx="3295776" cy="1476453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1.00 3.00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3.00 3.00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476453"/>
            <a:chOff x="4562349" y="2714625"/>
            <a:chExt cx="3295776" cy="1476453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466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1.00 5.00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2.00 8.00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3.00 9.00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4.00 8.00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5.00 5.00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647778"/>
            <a:chOff x="8277099" y="2714625"/>
            <a:chExt cx="2867151" cy="647778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6381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410718"/>
            <a:chOff x="979932" y="5000625"/>
            <a:chExt cx="10202418" cy="4107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第一关两猪在 y=−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x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+4x 上；第二关五猪在 y=−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x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+6x 上，都只需 1 只鸟。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5 愤怒的小鸟：一条曲线能覆盖哪些猪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横坐标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的两只猪，与原点一起确定曲线；还要确认它开口向下。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477292"/>
            <a:ext cx="10477500" cy="1268444"/>
            <a:chOff x="941356" y="3477292"/>
            <a:chExt cx="10477500" cy="1268444"/>
          </a:xfrm>
        </p:grpSpPr>
        <p:sp>
          <p:nvSpPr>
            <p:cNvPr id="10" name="TextBox 10"/>
            <p:cNvSpPr/>
            <p:nvPr/>
          </p:nvSpPr>
          <p:spPr>
            <a:xfrm>
              <a:off x="941356" y="347729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356" y="38963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预处理每条合法曲线能击中的猪，用集合 C 保存。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每次找第一只未覆盖的猪，枚举含它的曲线，或单独击中它。</a:t>
              </a:r>
            </a:p>
          </p:txBody>
        </p:sp>
      </p:grpSp>
      <mc:AlternateContent>
        <mc:Choice Requires="a14">
          <p:sp>
            <p:nvSpPr>
              <p:cNvPr id="13" name="exercise05-recurrence"/>
              <p:cNvSpPr txBox="1">
                <a:spLocks noGrp="1"/>
              </p:cNvSpPr>
              <p:nvPr/>
            </p:nvSpPr>
            <p:spPr>
              <a:xfrm>
                <a:off x="952500" y="4857750"/>
                <a:ext cx="10287000" cy="6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∪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C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∪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C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f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56" y="5677567"/>
            <a:ext cx="10477500" cy="430244"/>
            <a:chOff x="941356" y="5677567"/>
            <a:chExt cx="10477500" cy="430244"/>
          </a:xfrm>
        </p:grpSpPr>
        <p:sp>
          <p:nvSpPr>
            <p:cNvPr id="14" name="body-exercise05-boundary"/>
            <p:cNvSpPr/>
            <p:nvPr/>
          </p:nvSpPr>
          <p:spPr>
            <a:xfrm>
              <a:off x="941356" y="5677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空集费用 0，全覆盖为答案；同横坐标单独处理，浮点比较留容差。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密码：题目与输入输出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密码长 L，只含 a..z。已知 N 个字符串都作为连续子串出现在密码中，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允许它们重叠。求全部可能密码数；若总数不超过 42，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还要按字典序列出每个密码。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L、N，再输入 N 个模式串。输出总数；必要时接着每行输出一个密码。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L≤25，N≤10，每个模式串长度≤10，总数保证小于 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63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密码：原题样例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hello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world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helloworld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worldhello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长度 10 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包含 hello、world，两个子串不重叠时正好排满，只能是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helloworld、worldhello，共 2 个。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密码：同样没出现 hello，末尾却很不同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旧串分别以 hell、abcd 结束，目前都还没出现 hello。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再加 o，前者立刻匹配 hello，后者不会。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已出现模式集合相同，后续却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，说明还要保存能继续匹配的后缀。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AC 自动机结点正好表示这个后缀；将结点与已出现模式集合一起作为状态。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6 密码：出现集合之外，还要记匹配后缀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例如旧串的末尾是 hell，再添 o 就会出现 hello；只记已出现模式还不够。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515392"/>
            <a:ext cx="10477500" cy="2106644"/>
            <a:chOff x="941356" y="3515392"/>
            <a:chExt cx="10477500" cy="2106644"/>
          </a:xfrm>
        </p:grpSpPr>
        <p:sp>
          <p:nvSpPr>
            <p:cNvPr id="10" name="TextBox 10"/>
            <p:cNvSpPr/>
            <p:nvPr/>
          </p:nvSpPr>
          <p:spPr>
            <a:xfrm>
              <a:off x="941356" y="3515392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356" y="3934492"/>
              <a:ext cx="10477500" cy="16875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AC 自动机结点保存匹配后缀，mask 保存已出现模式，另记当前长度。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失败指针要继承匹配标记；每添一个字母，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更新结点和 mask。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长度到 L 后，累加 mask=all 的计数；总数≤42 时，再按字典序列出。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绿洲：题目与输入输出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绿洲坐标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递增。初始容量与水量都是 V，在绿洲可反复补满；步行距离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 耗水 d。水量 v&gt;0 时可跳任意地点，跳后容量变为 floor(v/2)，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水量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清零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，落在绿洲后可补水。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N、V 和递增坐标。逐个起点判断能否访问全部绿洲，每点输出 Possible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或 Impossible；绿洲可重复访问。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2≤N、V≤2×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，−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≤xi≤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；跳前先补满不吃亏，水量零时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再跳。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绿洲：原题样例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1 3 6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967550"/>
            <a:chOff x="6657213" y="2647950"/>
            <a:chExt cx="4487037" cy="9675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Possible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Possible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Possible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样例从坐标 1 步行到 3，用尽 2 单位水；补满后跳到 6，访问齐全。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从另外两个起点也能完成。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绿洲：容量变零的最后一次落地不能漏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 V=2，绿洲在 0、10、20。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相邻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间隔都无法靠步行跨过。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 0 补满跳到 10，容量变 1，落地后补满。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再跳到 20，容量变 0，但已经到达最后一座，所以仍然成功。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容量子集必须保留最后的 0 容量：它还能表示一次落地，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只是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再走出或跳走。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7 绿洲：把后续容量分给左右两侧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43817"/>
            <a:ext cx="10477500" cy="849344"/>
            <a:chOff x="941356" y="2343817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43817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6291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在绿洲补满后再跳，容量依次减半取整；降到 0 的最后一次落地也要保留。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448717"/>
            <a:ext cx="10477500" cy="2554319"/>
            <a:chOff x="941356" y="3448717"/>
            <a:chExt cx="10477500" cy="2554319"/>
          </a:xfrm>
        </p:grpSpPr>
        <p:sp>
          <p:nvSpPr>
            <p:cNvPr id="10" name="TextBox 10"/>
            <p:cNvSpPr/>
            <p:nvPr/>
          </p:nvSpPr>
          <p:spPr>
            <a:xfrm>
              <a:off x="941356" y="3448717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930181" y="3867817"/>
              <a:ext cx="10488675" cy="2135219"/>
              <a:chOff x="930181" y="3867817"/>
              <a:chExt cx="10488675" cy="213521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941356" y="3867817"/>
                <a:ext cx="10477500" cy="2135219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2135219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2135219"/>
                    </a:lnTo>
                    <a:lnTo>
                      <a:pt x="0" y="2135219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41356" y="3867817"/>
                <a:ext cx="10477500" cy="21352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每种容量先求步行可达的连续绿洲段；容量 0 只能停在落地绿洲。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用容量子集 DP 求可覆盖的最远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前缀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、最早后缀，再给左右分配互补子集。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若初始 V 可走的起点连通段能填满两侧缺口，该起点就可行。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跳前补满不吃亏；落到绿洲后补水，才能继续步行或下一跳。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1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循环移位：题目与输入输出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每次任选一列循环移位，可操作任意多次。操作结束，取每一行的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元素，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再把这些行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值相加，求总和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能是多少；</a:t>
              </a:r>
              <a:br/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列的所有元素要一起移动。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T 组；每组 n、m 与 n 行 m 列矩阵。每组输出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T≤40，E2：n≤12、m≤2000，元素为 1..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5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；E1：n≤4、m≤100。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循环移位：原题样例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1752678"/>
            <a:chOff x="980949" y="2714625"/>
            <a:chExt cx="3295776" cy="175267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2 5 7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4 2 4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3 6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4 1 5 2 10 4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1752678"/>
            <a:chOff x="4562349" y="2714625"/>
            <a:chExt cx="3295776" cy="175267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1743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8 6 6 4 9 10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5 4 9 5 8 7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9 9 9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1 1 1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6463" y="2266950"/>
            <a:ext cx="2867787" cy="396050"/>
            <a:chOff x="8276463" y="2266950"/>
            <a:chExt cx="2867787" cy="396050"/>
          </a:xfrm>
        </p:grpSpPr>
        <p:sp>
          <p:nvSpPr>
            <p:cNvPr id="18" name="Rectangle 18"/>
            <p:cNvSpPr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86750" y="2266950"/>
              <a:ext cx="2857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77099" y="2714625"/>
            <a:ext cx="2867151" cy="924003"/>
            <a:chOff x="8277099" y="2714625"/>
            <a:chExt cx="2867151" cy="924003"/>
          </a:xfrm>
        </p:grpSpPr>
        <p:sp>
          <p:nvSpPr>
            <p:cNvPr id="21" name="Rectangle 21"/>
            <p:cNvSpPr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286750" y="2714625"/>
              <a:ext cx="2857500" cy="9143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29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27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25" name="Rectangle 25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第一组把第 3 列向下移一格，各行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值变为 5、7，总和 12；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后两组分别可得 29、27。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循环移位：为什么能只留最大的几列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一个最终答案，每行只要指出哪一列提供了它的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最多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 n 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排除的列，其任意元素都不超过保留列的列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若有行依赖被排除列，保留列中必有未被其他行使用的列，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可旋转把列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值放到这一行。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因此保留列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n 列不会降低最优值；一列给多行贡献时，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仍要共用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旋转。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8 循环移位：一列负责哪几行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一列只能选一种移位，先求它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负责某行集合 S 时的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贡献。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467767"/>
            <a:ext cx="10477500" cy="1268444"/>
            <a:chOff x="941356" y="3467767"/>
            <a:chExt cx="10477500" cy="1268444"/>
          </a:xfrm>
        </p:grpSpPr>
        <p:sp>
          <p:nvSpPr>
            <p:cNvPr id="10" name="TextBox 10"/>
            <p:cNvSpPr/>
            <p:nvPr/>
          </p:nvSpPr>
          <p:spPr>
            <a:xfrm>
              <a:off x="941356" y="3467767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41356" y="3886867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保留列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 min(n,m) 列；每行最大值最多需要 n 个提供它的列。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对保留列枚举整列移位，求 best[c][S]，再分配各列负责的行。</a:t>
              </a:r>
            </a:p>
          </p:txBody>
        </p:sp>
      </p:grpSp>
      <mc:AlternateContent>
        <mc:Choice Requires="a14">
          <p:sp>
            <p:nvSpPr>
              <p:cNvPr id="13" name="exercise08-recurrence"/>
              <p:cNvSpPr txBox="1">
                <a:spLocks noGrp="1"/>
              </p:cNvSpPr>
              <p:nvPr/>
            </p:nvSpPr>
            <p:spPr>
              <a:xfrm>
                <a:off x="952500" y="4848225"/>
                <a:ext cx="10287000" cy="638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c</m:t>
                          </m:r>
                        </m:sub>
                      </m:sSub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T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⊆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{"/>
                              <m:sepChr m:val=""/>
                              <m:endChr m:val="}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c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∖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best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c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5" name="Group 15"/>
          <p:cNvGrpSpPr/>
          <p:nvPr/>
        </p:nvGrpSpPr>
        <p:grpSpPr>
          <a:xfrm>
            <a:off x="941356" y="5677567"/>
            <a:ext cx="10477500" cy="430244"/>
            <a:chOff x="941356" y="5677567"/>
            <a:chExt cx="10477500" cy="430244"/>
          </a:xfrm>
        </p:grpSpPr>
        <p:sp>
          <p:nvSpPr>
            <p:cNvPr id="14" name="body-exercise08-range"/>
            <p:cNvSpPr/>
            <p:nvPr/>
          </p:nvSpPr>
          <p:spPr>
            <a:xfrm>
              <a:off x="941356" y="5677567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参考方法覆盖 E2：n≤12、m≤2000；E1 是 n≤4 的较小范围。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最大前缀和：题目与输入输出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 n 个有下标的元素随机排列，计算每个排列的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要求的是期望乘 n!，也就是全部 n! 个排列的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和总和，再对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998244353 取模。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 与 n 个整数 ai。输出模数范围内的非负整数；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相同数值的元素仍按下标区分。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n≤20，所有 |ai| 之和≤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9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；不包含空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值可以为负。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最大前缀和：原题样例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681800"/>
            <a:chOff x="980313" y="2647950"/>
            <a:chExt cx="5249037" cy="6818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671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-1 2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 [−1,2] 的两种排列：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值为 1、2，总和为 3；这里输出总和，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不需要除以 2。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最大前缀和：在哪里切开，才不会重算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把一个排列在“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和首次达到”的位置切开，前半元素集合为 S。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1135077"/>
            <a:chOff x="979425" y="3286125"/>
            <a:chExt cx="10202925" cy="1135077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更短的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和必须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小于 s[S]；反转前半后，长度 1..|S|−1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和都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后半所有非空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和必须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非正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，才能不超过这个最大值。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753618"/>
            <a:chOff x="979932" y="5095875"/>
            <a:chExt cx="10202418" cy="7536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P[S] 统计非空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和全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正的排列，N[S] 统计全非正者。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两者空集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均为 1，s[S] 是子集和，U 是全部元素。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最大前缀和：两种排列，在不同地方切开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410718"/>
            <a:chOff x="979932" y="2276475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样例元素为 −1、2。每个排列按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非空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和首次出现的位置分割。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181350"/>
            <a:ext cx="10239375" cy="2114550"/>
            <a:chOff x="990600" y="3181350"/>
            <a:chExt cx="10239375" cy="2114550"/>
          </a:xfrm>
        </p:grpSpPr>
        <p:sp>
          <p:nvSpPr>
            <p:cNvPr id="9" name="Rectangle 9"/>
            <p:cNvSpPr/>
            <p:nvPr/>
          </p:nvSpPr>
          <p:spPr>
            <a:xfrm>
              <a:off x="990600" y="3181350"/>
              <a:ext cx="2333625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295650"/>
              <a:ext cx="2143125" cy="381381"/>
              <a:chOff x="1085850" y="3295650"/>
              <a:chExt cx="2143125" cy="381381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295650"/>
                <a:ext cx="2143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295650"/>
                <a:ext cx="2143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排列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324225" y="3181350"/>
              <a:ext cx="2667000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419475" y="3295650"/>
              <a:ext cx="2476500" cy="381381"/>
              <a:chOff x="3419475" y="3295650"/>
              <a:chExt cx="2476500" cy="381381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419475" y="3295650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419475" y="3295650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非空前缀和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5991225" y="3181350"/>
              <a:ext cx="3286125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086475" y="3295650"/>
              <a:ext cx="3095625" cy="381381"/>
              <a:chOff x="6086475" y="3295650"/>
              <a:chExt cx="3095625" cy="381381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086475" y="3295650"/>
                <a:ext cx="3095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086475" y="3295650"/>
                <a:ext cx="3095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首次最大的位置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277350" y="3181350"/>
              <a:ext cx="1952625" cy="70485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372600" y="3295650"/>
              <a:ext cx="1762125" cy="381381"/>
              <a:chOff x="9372600" y="3295650"/>
              <a:chExt cx="1762125" cy="38138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372600" y="3295650"/>
                <a:ext cx="1762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372600" y="3295650"/>
                <a:ext cx="1762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最大值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886200"/>
              <a:ext cx="23336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4000500"/>
              <a:ext cx="2143125" cy="381381"/>
              <a:chOff x="1085850" y="4000500"/>
              <a:chExt cx="2143125" cy="38138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4000500"/>
                <a:ext cx="2143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4000500"/>
                <a:ext cx="2143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−1，2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324225" y="3886200"/>
              <a:ext cx="266700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419475" y="4000500"/>
              <a:ext cx="2476500" cy="381381"/>
              <a:chOff x="3419475" y="4000500"/>
              <a:chExt cx="2476500" cy="38138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419475" y="4000500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419475" y="4000500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−1，1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5991225" y="3886200"/>
              <a:ext cx="32861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086475" y="4000500"/>
              <a:ext cx="3095625" cy="381381"/>
              <a:chOff x="6086475" y="4000500"/>
              <a:chExt cx="3095625" cy="381381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086475" y="4000500"/>
                <a:ext cx="3095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086475" y="4000500"/>
                <a:ext cx="3095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2 个元素后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9277350" y="3886200"/>
              <a:ext cx="19526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372600" y="4000500"/>
              <a:ext cx="1762125" cy="381381"/>
              <a:chOff x="9372600" y="4000500"/>
              <a:chExt cx="1762125" cy="381381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372600" y="4000500"/>
                <a:ext cx="1762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372600" y="4000500"/>
                <a:ext cx="1762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591050"/>
              <a:ext cx="23336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705350"/>
              <a:ext cx="2143125" cy="381381"/>
              <a:chOff x="1085850" y="4705350"/>
              <a:chExt cx="2143125" cy="381381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705350"/>
                <a:ext cx="2143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705350"/>
                <a:ext cx="2143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2，−1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324225" y="4591050"/>
              <a:ext cx="2667000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419475" y="4705350"/>
              <a:ext cx="2476500" cy="381381"/>
              <a:chOff x="3419475" y="4705350"/>
              <a:chExt cx="2476500" cy="381381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419475" y="4705350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419475" y="4705350"/>
                <a:ext cx="2476500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2，1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5991225" y="4591050"/>
              <a:ext cx="32861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086475" y="4705350"/>
              <a:ext cx="3095625" cy="381381"/>
              <a:chOff x="6086475" y="4705350"/>
              <a:chExt cx="3095625" cy="38138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086475" y="4705350"/>
                <a:ext cx="30956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086475" y="4705350"/>
                <a:ext cx="30956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第 1 个元素后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9277350" y="4591050"/>
              <a:ext cx="1952625" cy="70485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372600" y="4705350"/>
              <a:ext cx="1762125" cy="381381"/>
              <a:chOff x="9372600" y="4705350"/>
              <a:chExt cx="1762125" cy="381381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372600" y="4705350"/>
                <a:ext cx="1762125" cy="371475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372600" y="4705350"/>
                <a:ext cx="1762125" cy="3714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两个贡献是 1、2，总和 3。只统计非空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，全部为负时也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 0 替代。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9 最大前缀和：严格正与非正怎样配合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15242"/>
            <a:ext cx="10477500" cy="430244"/>
            <a:chOff x="941356" y="2315242"/>
            <a:chExt cx="10477500" cy="430244"/>
          </a:xfrm>
        </p:grpSpPr>
        <p:sp>
          <p:nvSpPr>
            <p:cNvPr id="7" name="body-exercise09-hint"/>
            <p:cNvSpPr/>
            <p:nvPr/>
          </p:nvSpPr>
          <p:spPr>
            <a:xfrm>
              <a:off x="941356" y="231524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按最后一个元素分类递推；P、N 和子集和 s[S] 沿用刚才的定义。</a:t>
              </a:r>
            </a:p>
          </p:txBody>
        </p:sp>
      </p:grpSp>
      <mc:AlternateContent>
        <mc:Choice Requires="a14">
          <p:sp>
            <p:nvSpPr>
              <p:cNvPr id="11" name="exercise09-counting-formula"/>
              <p:cNvSpPr txBox="1">
                <a:spLocks noGrp="1"/>
              </p:cNvSpPr>
              <p:nvPr/>
            </p:nvSpPr>
            <p:spPr>
              <a:xfrm>
                <a:off x="952500" y="2724150"/>
                <a:ext cx="10287000" cy="2990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eqArr>
                        <m:eqArrPr>
                          <m:baseJc m:val="center"/>
                        </m:eqArrPr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P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/>
                          </m:r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&gt;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0</m:t>
                              </m:r>
                            </m:e>
                          </m:d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∈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sub>
                            <m:sup/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P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∖</m:t>
                                  </m:r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/>
                          </m:r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0</m:t>
                              </m:r>
                            </m:e>
                          </m:d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∈</m:t>
                              </m:r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sub>
                            <m:sup/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∖</m:t>
                                  </m:r>
                                  <m:d>
                                    <m:dPr>
                                      <m:begChr m:val="{"/>
                                      <m:sepChr m:val=""/>
                                      <m:endChr m:val="}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  <m:e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ans</m:t>
                          </m:r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/>
                          </m:r>
                          <m:r>
                            <m:rPr>
                              <m:sty m:val="p"/>
                            </m:r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=</m:t>
                          </m:r>
                          <m:nary>
                            <m:naryPr>
                              <m:chr m:val="∑"/>
                              <m:limLoc m:val="undOvr"/>
                              <m:grow m:val="off"/>
                              <m:subHide m:val="off"/>
                              <m:supHide m:val="on"/>
                              <m:ctrl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≠∅</m:t>
                              </m:r>
                            </m:sub>
                            <m:sup/>
                            <m:e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grow m:val="off"/>
                                      <m:subHide m:val="off"/>
                                      <m:supHide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∈</m:t>
                                      </m:r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</m:sub>
                                    <m:sup/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P</m:t>
                                      </m:r>
                                      <m:d>
                                        <m:dPr>
                                          <m:begChr m:val="["/>
                                          <m:sepChr m:val=""/>
                                          <m:endChr m:val="]"/>
                                          <m:grow m:val="on"/>
                                          <m:ctrlP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S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∖</m:t>
                                          </m:r>
                                          <m:d>
                                            <m:dPr>
                                              <m:begChr m:val="{"/>
                                              <m:sepChr m:val=""/>
                                              <m:endChr m:val="}"/>
                                              <m:grow m:val="on"/>
                                              <m:ctrlPr>
                                                <a:rPr lang="zh-CN" sz="225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zh-CN" sz="2250" dirty="0">
                                                  <a:solidFill>
                                                    <a:srgbClr val="167DA8"/>
                                                  </a:solidFill>
                                                  <a:latin typeface="Cambria Math"/>
                                                  <a:ea typeface="Microsoft YaHei"/>
                                                  <a:cs typeface="Cambria Math"/>
                                                </a:rPr>
                                                <m:t>i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</m:nary>
                                </m:e>
                              </m:d>
                              <m: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N</m:t>
                              </m:r>
                              <m:d>
                                <m:dPr>
                                  <m:begChr m:val="["/>
                                  <m:sepChr m:val=""/>
                                  <m:endChr m:val="]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U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∖</m:t>
                                  </m:r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</m:e>
                          </m:nary>
                        </m:e>
                      </m:eqArr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941356" y="5848350"/>
            <a:ext cx="10477500" cy="476250"/>
            <a:chOff x="941356" y="5848350"/>
            <a:chExt cx="10477500" cy="476250"/>
          </a:xfrm>
        </p:grpSpPr>
        <p:sp>
          <p:nvSpPr>
            <p:cNvPr id="12" name="body-exercise09-boundary"/>
            <p:cNvSpPr/>
            <p:nvPr/>
          </p:nvSpPr>
          <p:spPr>
            <a:xfrm>
              <a:off x="941356" y="5848350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只看非空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前缀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最大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值允许为负；答案是全排列贡献总和，对 998244353 取模。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软件补丁问题：题目与输入输出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软件初始有全部 n 个错误，每个补丁有适用前提与修复效果，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修复旧错误时也可能引入新错误。求把软件修成零错误的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总耗时，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无法完成则输出 0。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n、m；每补丁给正耗时和两个长 n 字符串。前提串 + 为必须有、−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为必须无、0 无限制；效果串 − 修复、+ 新增、0 不变。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n≤20，m≤100。补丁可反复用，适用性随当前错误集合改变。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软件补丁问题：原题样例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253300"/>
            <a:chOff x="980313" y="2647950"/>
            <a:chExt cx="5249037" cy="125330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2430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1 000 00-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00- 0-+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0-- -++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样例的补丁序列为 1、2、1、3、1、2、1，耗时 1+1+1+2+1+1+1=8，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最终全部修复。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10 软件补丁问题：状态之间可能来回走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把错误集合当图结点，合法补丁当带耗时的有向边。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505867"/>
            <a:ext cx="10477500" cy="2554319"/>
            <a:chOff x="941356" y="3505867"/>
            <a:chExt cx="10477500" cy="2554319"/>
          </a:xfrm>
        </p:grpSpPr>
        <p:sp>
          <p:nvSpPr>
            <p:cNvPr id="10" name="TextBox 10"/>
            <p:cNvSpPr/>
            <p:nvPr/>
          </p:nvSpPr>
          <p:spPr>
            <a:xfrm>
              <a:off x="941356" y="3505867"/>
              <a:ext cx="141972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参考答案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930181" y="3924967"/>
              <a:ext cx="10488675" cy="2135219"/>
              <a:chOff x="930181" y="3924967"/>
              <a:chExt cx="10488675" cy="2135219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941356" y="3924967"/>
                <a:ext cx="10477500" cy="2135219"/>
              </a:xfrm>
              <a:custGeom>
                <a:avLst/>
                <a:gdLst/>
                <a:ahLst/>
                <a:cxnLst/>
                <a:rect l="l" t="t" r="r" b="b"/>
                <a:pathLst>
                  <a:path w="10477500" h="2135219">
                    <a:moveTo>
                      <a:pt x="0" y="0"/>
                    </a:moveTo>
                    <a:lnTo>
                      <a:pt x="10477500" y="0"/>
                    </a:lnTo>
                    <a:lnTo>
                      <a:pt x="10477500" y="2135219"/>
                    </a:lnTo>
                    <a:lnTo>
                      <a:pt x="0" y="2135219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941356" y="3924967"/>
                <a:ext cx="10477500" cy="21352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>
                  <a:lnSpc>
                    <a:spcPts val="2684"/>
                  </a:lnSpc>
                </a:pP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用两组 mask 分别检查必须存在、必须不存在的错误。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满足前提后，先去掉修复集合，再加入新增错误，得到后继。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从 all 到 0 求 Dijkstra 最短路；无法到达时按题意输出 0。</a:t>
                </a:r>
                <a:br/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补丁可能增加错误，状态图会有环，</a:t>
                </a:r>
                <a:r>
                  <a:rPr lang="zh-CN" sz="22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不能</a:t>
                </a:r>
                <a:r>
                  <a:rPr lang="zh-CN" sz="22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只按 mask 大小做 DP。</a:t>
                </a:r>
              </a:p>
            </p:txBody>
          </p:sp>
        </p:grpSp>
      </p:grpSp>
    </p:spTree>
  </p:cSld>
  <p:clrMapOvr>
    <a:masterClrMapping/>
  </p:clrMapOvr>
  <p:transition p14:dur="400">
    <p:fade/>
  </p:transition>
</p:sld>
</file>

<file path=ppt/slides/slide1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奖励关：题目与输入输出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连续 k 轮，每轮独立等概率抽出 n 种宝物之一，看到它后决定吃或拒绝。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宝物 i 得 pi 分，但必须已至少吃过其全部前提宝物才能吃；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已吃宝物可以再次得分。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753618"/>
            <a:chOff x="979932" y="3676602"/>
            <a:chExt cx="10202418" cy="7536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k、n；每种宝物给分数与前提编号，以 0 结束。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输出最优策略的期望总分，保留 6 位小数。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648152"/>
            <a:ext cx="10201911" cy="391209"/>
            <a:chOff x="980439" y="46481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6481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k≤100，n≤15，−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≤pi≤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10</ns1:t>
                      </ns1:r>
                    </ns1:e>
                    <ns1:sup>
                      <ns1:r>
                        <a:rPr lang="zh-CN" sz="20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。拒绝耗掉本轮，</a:t>
              </a:r>
              <a:r>
                <a:rPr lang="zh-CN" sz="20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留到以后再吃。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奖励关：原题样例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967550"/>
            <a:chOff x="980313" y="2647950"/>
            <a:chExt cx="5249037" cy="9675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9572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1 0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2 0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396050"/>
            <a:chOff x="6657213" y="2647950"/>
            <a:chExt cx="4487037" cy="396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1.500000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样例只有一轮，两种宝物都无前提，得分 1、2；看到哪种都吃，期望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(1+2)/2=1.5。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11 奖励关：看到宝物以后，再决定吃不吃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不满足前提时，下式接受项按 −∞ 处理，只能选择拒绝。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3333750"/>
            <a:ext cx="10477500" cy="849344"/>
            <a:chOff x="941356" y="3333750"/>
            <a:chExt cx="10477500" cy="849344"/>
          </a:xfrm>
        </p:grpSpPr>
        <p:sp>
          <p:nvSpPr>
            <p:cNvPr id="10" name="body-exercise11-answer-definition"/>
            <p:cNvSpPr/>
            <p:nvPr/>
          </p:nvSpPr>
          <p:spPr>
            <a:xfrm>
              <a:off x="941356" y="3333750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F[r][S] 表示剩 r 轮、已吃集合为 S 时，未来最优期望。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F[0][S]=0；对每种抽到的宝物分别选较好动作，再对结果取平均。</a:t>
              </a:r>
            </a:p>
          </p:txBody>
        </p:sp>
      </p:grpSp>
      <mc:AlternateContent>
        <mc:Choice Requires="a14">
          <p:sp>
            <p:nvSpPr>
              <p:cNvPr id="17" name="exercise11-recurrence"/>
              <p:cNvSpPr txBox="1">
                <a:spLocks noGrp="1"/>
              </p:cNvSpPr>
              <p:nvPr/>
            </p:nvSpPr>
            <p:spPr>
              <a:xfrm>
                <a:off x="952500" y="4562475"/>
                <a:ext cx="10287000" cy="102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25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F</m:t>
                      </m:r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r</m:t>
                          </m:r>
                        </m:e>
                      </m:d>
                      <m:d>
                        <m:dPr>
                          <m:begChr m:val="["/>
                          <m:sepChr m:val=""/>
                          <m:endChr m:val="]"/>
                          <m:grow m:val="on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S</m:t>
                          </m:r>
                        </m:e>
                      </m:d>
                      <m:r>
                        <m:rPr>
                          <m:sty m:val="p"/>
                        </m:rPr>
                        <a:rPr lang="zh-CN" sz="225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n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25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i</m:t>
                          </m:r>
                        </m:sub>
                        <m:sup/>
                        <m:e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25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sepChr m:val=""/>
                                  <m:endChr m:val="}"/>
                                  <m:grow m:val="on"/>
                                  <m:ctrl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r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</m:d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,</m:t>
                                  </m:r>
                                  <m:sSub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p</m:t>
                                      </m:r>
                                    </m:e>
                                    <m:sub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25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F</m:t>
                                  </m:r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r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−</m:t>
                                      </m:r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1</m:t>
                                      </m:r>
                                    </m:e>
                                  </m:d>
                                  <m:d>
                                    <m:dPr>
                                      <m:begChr m:val="["/>
                                      <m:sepChr m:val=""/>
                                      <m:endChr m:val="]"/>
                                      <m:grow m:val="on"/>
                                      <m:ctrl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zh-CN" sz="225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∪</m:t>
                                      </m:r>
                                      <m:d>
                                        <m:dPr>
                                          <m:begChr m:val="{"/>
                                          <m:sepChr m:val=""/>
                                          <m:endChr m:val="}"/>
                                          <m:grow m:val="on"/>
                                          <m:ctrlP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zh-CN" sz="2250" dirty="0">
                                              <a:solidFill>
                                                <a:srgbClr val="167DA8"/>
                                              </a:solidFill>
                                              <a:latin typeface="Cambria Math"/>
                                              <a:ea typeface="Microsoft YaHei"/>
                                              <a:cs typeface="Cambria Math"/>
                                            </a:rPr>
                                            <m:t>i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941356" y="5772150"/>
            <a:ext cx="10477500" cy="476250"/>
            <a:chOff x="941356" y="5772150"/>
            <a:chExt cx="10477500" cy="476250"/>
          </a:xfrm>
        </p:grpSpPr>
        <p:sp>
          <p:nvSpPr>
            <p:cNvPr id="13" name="body-exercise11-boundary"/>
            <p:cNvSpPr/>
            <p:nvPr/>
          </p:nvSpPr>
          <p:spPr>
            <a:xfrm>
              <a:off x="941356" y="5772150"/>
              <a:ext cx="1047750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吃过的宝物仍可再次得分；先对每种结果取 max，再平均，顺序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反过来。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小B的挑战：题目与输入输出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286000"/>
            <a:ext cx="10202925" cy="1135077"/>
            <a:chOff x="979425" y="2286000"/>
            <a:chExt cx="10202925" cy="1135077"/>
          </a:xfrm>
        </p:grpSpPr>
        <p:sp>
          <p:nvSpPr>
            <p:cNvPr id="4" name="Rectangle 4"/>
            <p:cNvSpPr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86000"/>
              <a:ext cx="10191750" cy="11239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 N 个等长模式串，字符为小写字母或 ?，? 可匹配任意一个小写字母。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求有多少个同长度小写串，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匹配其中 K 个模式；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相同模式的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编号也分别计数。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990600" y="3514677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979932" y="3676602"/>
            <a:ext cx="10202418" cy="410718"/>
            <a:chOff x="979932" y="3676602"/>
            <a:chExt cx="10202418" cy="410718"/>
          </a:xfrm>
        </p:grpSpPr>
        <p:sp>
          <p:nvSpPr>
            <p:cNvPr id="10" name="Rectangle 10"/>
            <p:cNvSpPr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90600" y="36766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 T 组；每组 N、K 和 N 个模式串。每组输出答案，对 1000003 取模。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439" y="4305252"/>
            <a:ext cx="10201911" cy="391209"/>
            <a:chOff x="980439" y="4305252"/>
            <a:chExt cx="10201911" cy="391209"/>
          </a:xfrm>
        </p:grpSpPr>
        <p:sp>
          <p:nvSpPr>
            <p:cNvPr id="13" name="Rectangle 13"/>
            <p:cNvSpPr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4305252"/>
              <a:ext cx="10191750" cy="3810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T≤5，N≤15，模式长度≤50；K&gt;N 时为 0，K=0 时空子集同样参与。</a:t>
              </a:r>
            </a:p>
          </p:txBody>
        </p:sp>
      </p:grpSp>
    </p:spTree>
  </p:cSld>
  <p:clrMapOvr>
    <a:masterClrMapping/>
  </p:clrMapOvr>
  <p:transition p14:dur="400">
    <p:fade/>
  </p:transition>
</p:sld>
</file>

<file path=ppt/slides/slide16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小B的挑战：原题样例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80313" y="2266950"/>
            <a:ext cx="3296412" cy="396050"/>
            <a:chOff x="980313" y="2266950"/>
            <a:chExt cx="3296412" cy="396050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输入（前半）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61713" y="2266950"/>
            <a:ext cx="3296412" cy="396050"/>
            <a:chOff x="4561713" y="2266950"/>
            <a:chExt cx="3296412" cy="396050"/>
          </a:xfrm>
        </p:grpSpPr>
        <p:sp>
          <p:nvSpPr>
            <p:cNvPr id="9" name="Rectangle 9"/>
            <p:cNvSpPr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4572000" y="2266950"/>
              <a:ext cx="328612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输入（接左列）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949" y="2714625"/>
            <a:ext cx="3295776" cy="2305128"/>
            <a:chOff x="980949" y="2714625"/>
            <a:chExt cx="3295776" cy="2305128"/>
          </a:xfrm>
        </p:grpSpPr>
        <p:sp>
          <p:nvSpPr>
            <p:cNvPr id="12" name="Rectangle 12"/>
            <p:cNvSpPr/>
            <p:nvPr/>
          </p:nvSpPr>
          <p:spPr>
            <a:xfrm>
              <a:off x="9906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906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5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???r???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3 4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?????a?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62349" y="2714625"/>
            <a:ext cx="3295776" cy="2305128"/>
            <a:chOff x="4562349" y="2714625"/>
            <a:chExt cx="3295776" cy="2305128"/>
          </a:xfrm>
        </p:grpSpPr>
        <p:sp>
          <p:nvSpPr>
            <p:cNvPr id="15" name="Rectangle 15"/>
            <p:cNvSpPr/>
            <p:nvPr/>
          </p:nvSpPr>
          <p:spPr>
            <a:xfrm>
              <a:off x="45720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572000" y="2714625"/>
              <a:ext cx="3286125" cy="2295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3 3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?a??j??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????aa?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a??????</a:t>
              </a:r>
              <a:br/>
              <a:r>
                <a:rPr lang="en-US" sz="19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5124402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238702"/>
            <a:ext cx="10202418" cy="410718"/>
            <a:chOff x="979932" y="5238702"/>
            <a:chExt cx="10202418" cy="410718"/>
          </a:xfrm>
        </p:grpSpPr>
        <p:sp>
          <p:nvSpPr>
            <p:cNvPr id="19" name="Rectangle 19"/>
            <p:cNvSpPr/>
            <p:nvPr/>
          </p:nvSpPr>
          <p:spPr>
            <a:xfrm>
              <a:off x="990600" y="52387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238702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这组输入还没有结束，下一页接着读；每行的含义沿用题目的输入格式。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小B的挑战：原题样例（续）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66950"/>
            <a:ext cx="10202418" cy="410718"/>
            <a:chOff x="979932" y="2266950"/>
            <a:chExt cx="10202418" cy="410718"/>
          </a:xfrm>
        </p:grpSpPr>
        <p:sp>
          <p:nvSpPr>
            <p:cNvPr id="4" name="Rectangle 4"/>
            <p:cNvSpPr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66950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2647950"/>
            <a:ext cx="5249037" cy="1539050"/>
            <a:chOff x="980313" y="2647950"/>
            <a:chExt cx="5249037" cy="1539050"/>
          </a:xfrm>
        </p:grpSpPr>
        <p:sp>
          <p:nvSpPr>
            <p:cNvPr id="9" name="Rectangle 9"/>
            <p:cNvSpPr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2647950"/>
              <a:ext cx="5238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3 2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???????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???a???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????a??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56832" y="2266950"/>
            <a:ext cx="4487418" cy="410718"/>
            <a:chOff x="6656832" y="2266950"/>
            <a:chExt cx="4487418" cy="410718"/>
          </a:xfrm>
        </p:grpSpPr>
        <p:sp>
          <p:nvSpPr>
            <p:cNvPr id="12" name="Rectangle 12"/>
            <p:cNvSpPr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67500" y="2266950"/>
              <a:ext cx="4476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b="1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57213" y="2647950"/>
            <a:ext cx="4487037" cy="1539050"/>
            <a:chOff x="6657213" y="2647950"/>
            <a:chExt cx="4487037" cy="1539050"/>
          </a:xfrm>
        </p:grpSpPr>
        <p:sp>
          <p:nvSpPr>
            <p:cNvPr id="15" name="Rectangle 15"/>
            <p:cNvSpPr/>
            <p:nvPr/>
          </p:nvSpPr>
          <p:spPr>
            <a:xfrm>
              <a:off x="6667500" y="2647950"/>
              <a:ext cx="4476750" cy="1528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667500" y="2647950"/>
              <a:ext cx="4476750" cy="1528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914852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0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871234</a:t>
              </a:r>
              <a:br/>
              <a:r>
                <a:rPr lang="en-US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67018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990600" y="4886325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1" name="Group 21"/>
          <p:cNvGrpSpPr/>
          <p:nvPr/>
        </p:nvGrpSpPr>
        <p:grpSpPr>
          <a:xfrm>
            <a:off x="979932" y="5000625"/>
            <a:ext cx="10202418" cy="753618"/>
            <a:chOff x="979932" y="5000625"/>
            <a:chExt cx="10202418" cy="753618"/>
          </a:xfrm>
        </p:grpSpPr>
        <p:sp>
          <p:nvSpPr>
            <p:cNvPr id="19" name="Rectangle 19"/>
            <p:cNvSpPr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0600" y="5000625"/>
              <a:ext cx="10191750" cy="7429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第一组</a:t>
              </a:r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匹配三个模式，只需第 4 位为 r，其余 6 位任选，</a:t>
              </a:r>
              <ns0:m xmlns:ns0="http://schemas.microsoft.com/office/drawing/2010/main">
                <ns1:oMath xmlns:ns1="http://schemas.openxmlformats.org/officeDocument/2006/math">
                  <ns1:sSup>
                    <ns1:e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26</ns1:t>
                      </ns1:r>
                    </ns1:e>
                    <ns1:sup>
                      <ns1:r>
                        <a:rPr lang="zh-CN" sz="2100" dirty="0">
                          <a:solidFill>
                            <a:srgbClr val="172B49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ns1:t>6</ns1:t>
                      </ns1:r>
                    </ns1:sup>
                  </ns1:sSup>
                </ns1:oMath>
              </ns0:m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模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1000003=914852。第二组 K=4&gt;N=3，输出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小B的挑战：匹配多个，为什么不能直接相加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425" y="2343150"/>
            <a:ext cx="10202925" cy="430227"/>
            <a:chOff x="979425" y="2343150"/>
            <a:chExt cx="10202925" cy="430227"/>
          </a:xfrm>
        </p:grpSpPr>
        <p:sp>
          <p:nvSpPr>
            <p:cNvPr id="4" name="Rectangle 4"/>
            <p:cNvSpPr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343150"/>
              <a:ext cx="10191750" cy="4190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例如某字符串匹配了 3 个模式，问“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 2 个”。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425" y="3286125"/>
            <a:ext cx="10202925" cy="782652"/>
            <a:chOff x="979425" y="3286125"/>
            <a:chExt cx="10202925" cy="782652"/>
          </a:xfrm>
        </p:grpSpPr>
        <p:sp>
          <p:nvSpPr>
            <p:cNvPr id="9" name="Rectangle 9"/>
            <p:cNvSpPr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0600" y="3286125"/>
              <a:ext cx="10191750" cy="7714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把每对模式的交集数相加，它会出现 3 次；可它真正应贡献 0。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需要按更大的交集交替加减，把“至少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匹配这些”换成“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 个”。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90600" y="49720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5" name="Group 15"/>
          <p:cNvGrpSpPr/>
          <p:nvPr/>
        </p:nvGrpSpPr>
        <p:grpSpPr>
          <a:xfrm>
            <a:off x="979932" y="5095875"/>
            <a:ext cx="10202418" cy="410718"/>
            <a:chOff x="979932" y="5095875"/>
            <a:chExt cx="10202418" cy="410718"/>
          </a:xfrm>
        </p:grpSpPr>
        <p:sp>
          <p:nvSpPr>
            <p:cNvPr id="13" name="Rectangle 13"/>
            <p:cNvSpPr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0600" y="5095875"/>
              <a:ext cx="10191750" cy="400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先求 g[S]，再用子集大小与组合系数修正重复；逐位置有冲突时交集直接为 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0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小B的挑战：多匹配一个时，要把贡献消掉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79932" y="2276475"/>
            <a:ext cx="10202418" cy="744093"/>
            <a:chOff x="979932" y="2276475"/>
            <a:chExt cx="10202418" cy="744093"/>
          </a:xfrm>
        </p:grpSpPr>
        <p:sp>
          <p:nvSpPr>
            <p:cNvPr id="4" name="Rectangle 4"/>
            <p:cNvSpPr/>
            <p:nvPr/>
          </p:nvSpPr>
          <p:spPr>
            <a:xfrm>
              <a:off x="990600" y="22764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90600" y="2276475"/>
              <a:ext cx="101917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目标 K=2。固定看某一个字符串，它应在实际匹配数为 2 时贡献 1，为 3</a:t>
              </a:r>
              <a:br/>
              <a:r>
                <a:rPr lang="zh-CN" sz="21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时贡献 0。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600" y="3143250"/>
            <a:ext cx="10239375" cy="2171700"/>
            <a:chOff x="990600" y="3143250"/>
            <a:chExt cx="10239375" cy="2171700"/>
          </a:xfrm>
        </p:grpSpPr>
        <p:sp>
          <p:nvSpPr>
            <p:cNvPr id="9" name="Rectangle 9"/>
            <p:cNvSpPr/>
            <p:nvPr/>
          </p:nvSpPr>
          <p:spPr>
            <a:xfrm>
              <a:off x="990600" y="3143250"/>
              <a:ext cx="2857500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085850" y="3257550"/>
              <a:ext cx="2667000" cy="366712"/>
              <a:chOff x="1085850" y="3257550"/>
              <a:chExt cx="2667000" cy="3667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1085850" y="32575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085850" y="32575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字符串实际匹配数</a:t>
                </a:r>
              </a:p>
            </p:txBody>
          </p:sp>
        </p:grpSp>
        <p:sp>
          <p:nvSpPr>
            <p:cNvPr id="13" name="Rectangle 13"/>
            <p:cNvSpPr/>
            <p:nvPr/>
          </p:nvSpPr>
          <p:spPr>
            <a:xfrm>
              <a:off x="3848100" y="3143250"/>
              <a:ext cx="2857500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943350" y="3257550"/>
              <a:ext cx="2667000" cy="366712"/>
              <a:chOff x="3943350" y="3257550"/>
              <a:chExt cx="2667000" cy="3667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43350" y="32575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3943350" y="32575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枚举大小为 2 的子集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6705600" y="3143250"/>
              <a:ext cx="2857500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6800850" y="3257550"/>
              <a:ext cx="2667000" cy="366712"/>
              <a:chOff x="6800850" y="3257550"/>
              <a:chExt cx="2667000" cy="3667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6800850" y="32575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6800850" y="32575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枚举大小为 3 的子集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9563100" y="3143250"/>
              <a:ext cx="1666875" cy="723900"/>
            </a:xfrm>
            <a:prstGeom prst="rect">
              <a:avLst/>
            </a:prstGeom>
            <a:solidFill>
              <a:srgbClr val="244D87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9658350" y="3257550"/>
              <a:ext cx="1476375" cy="366712"/>
              <a:chOff x="9658350" y="3257550"/>
              <a:chExt cx="1476375" cy="3667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658350" y="325755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658350" y="325755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净贡献</a:t>
                </a:r>
              </a:p>
            </p:txBody>
          </p:sp>
        </p:grpSp>
        <p:sp>
          <p:nvSpPr>
            <p:cNvPr id="25" name="Rectangle 25"/>
            <p:cNvSpPr/>
            <p:nvPr/>
          </p:nvSpPr>
          <p:spPr>
            <a:xfrm>
              <a:off x="990600" y="3867150"/>
              <a:ext cx="2857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085850" y="3981450"/>
              <a:ext cx="2667000" cy="366712"/>
              <a:chOff x="1085850" y="3981450"/>
              <a:chExt cx="2667000" cy="366712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85850" y="39814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85850" y="39814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2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848100" y="3867150"/>
              <a:ext cx="2857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3943350" y="3981450"/>
              <a:ext cx="2667000" cy="366712"/>
              <a:chOff x="3943350" y="3981450"/>
              <a:chExt cx="2667000" cy="366712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943350" y="39814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3943350" y="39814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只有一对：+1</a:t>
                </a:r>
              </a:p>
            </p:txBody>
          </p:sp>
        </p:grpSp>
        <p:sp>
          <p:nvSpPr>
            <p:cNvPr id="33" name="Rectangle 33"/>
            <p:cNvSpPr/>
            <p:nvPr/>
          </p:nvSpPr>
          <p:spPr>
            <a:xfrm>
              <a:off x="6705600" y="3867150"/>
              <a:ext cx="2857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800850" y="3981450"/>
              <a:ext cx="2667000" cy="366712"/>
              <a:chOff x="6800850" y="3981450"/>
              <a:chExt cx="2667000" cy="366712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800850" y="39814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800850" y="39814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不存在：0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9563100" y="3867150"/>
              <a:ext cx="1666875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9658350" y="3981450"/>
              <a:ext cx="1476375" cy="366712"/>
              <a:chOff x="9658350" y="3981450"/>
              <a:chExt cx="1476375" cy="36671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658350" y="398145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9658350" y="398145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1</a:t>
                </a:r>
              </a:p>
            </p:txBody>
          </p:sp>
        </p:grpSp>
        <p:sp>
          <p:nvSpPr>
            <p:cNvPr id="41" name="Rectangle 41"/>
            <p:cNvSpPr/>
            <p:nvPr/>
          </p:nvSpPr>
          <p:spPr>
            <a:xfrm>
              <a:off x="990600" y="4591050"/>
              <a:ext cx="2857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4" name="Group 44"/>
            <p:cNvGrpSpPr/>
            <p:nvPr/>
          </p:nvGrpSpPr>
          <p:grpSpPr>
            <a:xfrm>
              <a:off x="1085850" y="4705350"/>
              <a:ext cx="2667000" cy="366712"/>
              <a:chOff x="1085850" y="4705350"/>
              <a:chExt cx="2667000" cy="366712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1085850" y="47053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1085850" y="47053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3</a:t>
                </a:r>
              </a:p>
            </p:txBody>
          </p:sp>
        </p:grpSp>
        <p:sp>
          <p:nvSpPr>
            <p:cNvPr id="45" name="Rectangle 45"/>
            <p:cNvSpPr/>
            <p:nvPr/>
          </p:nvSpPr>
          <p:spPr>
            <a:xfrm>
              <a:off x="3848100" y="4591050"/>
              <a:ext cx="2857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48" name="Group 48"/>
            <p:cNvGrpSpPr/>
            <p:nvPr/>
          </p:nvGrpSpPr>
          <p:grpSpPr>
            <a:xfrm>
              <a:off x="3943350" y="4705350"/>
              <a:ext cx="2667000" cy="366712"/>
              <a:chOff x="3943350" y="4705350"/>
              <a:chExt cx="2667000" cy="366712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943350" y="47053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3943350" y="47053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三对各 +1：+3</a:t>
                </a:r>
              </a:p>
            </p:txBody>
          </p:sp>
        </p:grpSp>
        <p:sp>
          <p:nvSpPr>
            <p:cNvPr id="49" name="Rectangle 49"/>
            <p:cNvSpPr/>
            <p:nvPr/>
          </p:nvSpPr>
          <p:spPr>
            <a:xfrm>
              <a:off x="6705600" y="4591050"/>
              <a:ext cx="2857500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2" name="Group 52"/>
            <p:cNvGrpSpPr/>
            <p:nvPr/>
          </p:nvGrpSpPr>
          <p:grpSpPr>
            <a:xfrm>
              <a:off x="6800850" y="4705350"/>
              <a:ext cx="2667000" cy="366712"/>
              <a:chOff x="6800850" y="4705350"/>
              <a:chExt cx="2667000" cy="36671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800850" y="47053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6800850" y="4705350"/>
                <a:ext cx="2667000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一组三个，系数 −3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9563100" y="4591050"/>
              <a:ext cx="1666875" cy="723900"/>
            </a:xfrm>
            <a:prstGeom prst="rect">
              <a:avLst/>
            </a:prstGeom>
            <a:solidFill>
              <a:srgbClr val="F4F7FA"/>
            </a:solidFill>
            <a:ln w="9525">
              <a:solidFill>
                <a:srgbClr val="CED8E4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9658350" y="4705350"/>
              <a:ext cx="1476375" cy="366712"/>
              <a:chOff x="9658350" y="4705350"/>
              <a:chExt cx="1476375" cy="36671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9658350" y="470535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9658350" y="4705350"/>
                <a:ext cx="1476375" cy="3571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0</a:t>
                </a:r>
              </a:p>
            </p:txBody>
          </p:sp>
        </p:grpSp>
      </p:grpSp>
      <p:sp>
        <p:nvSpPr>
          <p:cNvPr id="58" name="Freeform 58"/>
          <p:cNvSpPr/>
          <p:nvPr/>
        </p:nvSpPr>
        <p:spPr>
          <a:xfrm>
            <a:off x="990600" y="5543550"/>
            <a:ext cx="10210800" cy="9525"/>
          </a:xfrm>
          <a:custGeom>
            <a:avLst/>
            <a:gdLst/>
            <a:ahLst/>
            <a:cxnLst/>
            <a:rect l="l" t="t" r="r" b="b"/>
            <a:pathLst>
              <a:path w="10210800" h="9525">
                <a:moveTo>
                  <a:pt x="0" y="0"/>
                </a:moveTo>
                <a:lnTo>
                  <a:pt x="102108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61" name="Group 61"/>
          <p:cNvGrpSpPr/>
          <p:nvPr/>
        </p:nvGrpSpPr>
        <p:grpSpPr>
          <a:xfrm>
            <a:off x="980313" y="5695950"/>
            <a:ext cx="10202037" cy="396050"/>
            <a:chOff x="980313" y="5695950"/>
            <a:chExt cx="10202037" cy="396050"/>
          </a:xfrm>
        </p:grpSpPr>
        <p:sp>
          <p:nvSpPr>
            <p:cNvPr id="59" name="Rectangle 59"/>
            <p:cNvSpPr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990600" y="5695950"/>
              <a:ext cx="1019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实际匹配 3 个时，+3−3=0；这说明只把两两交集相加会把它误算进去。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课后习题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习题 12 小B的挑战：从同时匹配，数到恰好匹配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356" y="2334292"/>
            <a:ext cx="10477500" cy="849344"/>
            <a:chOff x="941356" y="2334292"/>
            <a:chExt cx="10477500" cy="849344"/>
          </a:xfrm>
        </p:grpSpPr>
        <p:sp>
          <p:nvSpPr>
            <p:cNvPr id="7" name="TextBox 7"/>
            <p:cNvSpPr/>
            <p:nvPr/>
          </p:nvSpPr>
          <p:spPr>
            <a:xfrm>
              <a:off x="941356" y="2334292"/>
              <a:ext cx="80511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41356" y="2753392"/>
              <a:ext cx="10477500" cy="430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g[S] 先统计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匹配指定模式子集 S 的字符串数。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356" y="3439192"/>
            <a:ext cx="10477500" cy="849344"/>
            <a:chOff x="941356" y="3439192"/>
            <a:chExt cx="10477500" cy="849344"/>
          </a:xfrm>
        </p:grpSpPr>
        <p:sp>
          <p:nvSpPr>
            <p:cNvPr id="10" name="body-exercise12-intersection"/>
            <p:cNvSpPr/>
            <p:nvPr/>
          </p:nvSpPr>
          <p:spPr>
            <a:xfrm>
              <a:off x="941356" y="3439192"/>
              <a:ext cx="10477500" cy="849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84"/>
                </a:lnSpc>
              </a:pP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逐位置合并约束：指定字母冲突就为 0；全是 ? 有 26 种，否则只有 1 种。</a:t>
              </a:r>
              <a:br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相乘得到 g[S]，再用下面的广义容斥转成“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K 个”。</a:t>
              </a:r>
            </a:p>
          </p:txBody>
        </p:sp>
      </p:grpSp>
      <mc:AlternateContent>
        <mc:Choice Requires="a14">
          <p:sp>
            <p:nvSpPr>
              <p:cNvPr id="12" name="exercise12-inclusion-exclusion"/>
              <p:cNvSpPr txBox="1">
                <a:spLocks noGrp="1"/>
              </p:cNvSpPr>
              <p:nvPr/>
            </p:nvSpPr>
            <p:spPr>
              <a:xfrm>
                <a:off x="952500" y="4448175"/>
                <a:ext cx="102870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ans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67DA8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naryPr>
                        <m:sub>
                          <m:d>
                            <m:dPr>
                              <m:begChr m:val="|"/>
                              <m:sepChr m:val=""/>
                              <m:endChr m:val="|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≥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K</m:t>
                          </m:r>
                        </m:sub>
                        <m:sup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1</m:t>
                                  </m:r>
                                </m:e>
                              </m:d>
                            </m:e>
                            <m:sup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S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K</m:t>
                              </m:r>
                            </m:sup>
                          </m:sSup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noBar"/>
                                  <m:ctrlP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sepChr m:val=""/>
                                      <m:endChr m:val="|"/>
                                      <m:grow m:val="on"/>
                                      <m:ctrlP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67DA8"/>
                                          </a:solidFill>
                                          <a:latin typeface="Cambria Math"/>
                                          <a:ea typeface="Microsoft YaHei"/>
                                          <a:cs typeface="Cambria Math"/>
                                        </a:rPr>
                                        <m:t>S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zh-CN" sz="2400" dirty="0">
                                      <a:solidFill>
                                        <a:srgbClr val="167DA8"/>
                                      </a:solidFill>
                                      <a:latin typeface="Cambria Math"/>
                                      <a:ea typeface="Microsoft YaHei"/>
                                      <a:cs typeface="Cambria Math"/>
                                    </a:rPr>
                                    <m:t>K</m:t>
                                  </m:r>
                                </m:den>
                              </m:f>
                            </m:e>
                          </m:d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g</m:t>
                          </m:r>
                          <m:d>
                            <m:dPr>
                              <m:begChr m:val="["/>
                              <m:sepChr m:val=""/>
                              <m:endChr m:val="]"/>
                              <m:grow m:val="on"/>
                              <m:ctrlP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67DA8"/>
                                  </a:solidFill>
                                  <a:latin typeface="Cambria Math"/>
                                  <a:ea typeface="Microsoft YaHei"/>
                                  <a:cs typeface="Cambria Math"/>
                                </a:rPr>
                                <m:t>S</m:t>
                              </m:r>
                            </m:e>
                          </m:d>
                        </m:e>
                      </m:nary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mod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 xml:space="preserve"> </m:t>
                          </m:r>
                          <m:r>
                            <a:rPr lang="zh-CN" sz="2400" dirty="0">
                              <a:solidFill>
                                <a:srgbClr val="167DA8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1000003</m:t>
                          </m:r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4" name="Group 14"/>
          <p:cNvGrpSpPr/>
          <p:nvPr/>
        </p:nvGrpSpPr>
        <p:grpSpPr>
          <a:xfrm>
            <a:off x="941356" y="5614130"/>
            <a:ext cx="10298144" cy="493681"/>
            <a:chOff x="941356" y="5614130"/>
            <a:chExt cx="10298144" cy="493681"/>
          </a:xfrm>
        </p:grpSpPr>
        <mc:AlternateContent>
          <mc:Choice Requires="a14">
            <p:sp>
              <p:nvSpPr>
                <p:cNvPr id="13" name="body-exercise12-empty"/>
                <p:cNvSpPr txBox="1"/>
                <p:nvPr/>
              </p:nvSpPr>
              <p:spPr>
                <a:xfrm>
                  <a:off x="941356" y="5614130"/>
                  <a:ext cx="10298144" cy="4936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l"/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空子集无约束，对应所有长度L字符串，共</a:t>
                  </a:r>
                  <a14:m>
                    <m:oMath>
                      <m:r>
                        <a:rPr lang="zh-CN" sz="2200" dirty="0">
                          <a:solidFill>
                            <a:schemeClr val="dk1"/>
                          </a:solidFill>
                          <a:latin typeface="Cambria Math"/>
                          <a:ea typeface="Microsoft YaHei"/>
                          <a:cs typeface="Cambria Math"/>
                        </a:rPr>
                        <m:t>2</m:t>
                      </m:r>
                      <m:sSup>
                        <m:e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6</m:t>
                          </m:r>
                        </m:e>
                        <m:sup>
                          <m:r>
                            <a:rPr lang="zh-CN" sz="2200" dirty="0">
                              <a:solidFill>
                                <a:schemeClr val="dk1"/>
                              </a:solidFill>
                              <a:latin typeface="Cambria Math"/>
                              <a:ea typeface="Microsoft YaHei"/>
                              <a:cs typeface="Cambria Math"/>
                            </a:rPr>
                            <m:t>L</m:t>
                          </m:r>
                        </m:sup>
                      </m:sSup>
                    </m:oMath>
                  </a14:m>
                  <a:r>
                    <a:rPr lang="zh-CN" sz="2200" dirty="0">
                      <a:latin typeface="Consolas"/>
                      <a:ea typeface="Microsoft YaHei"/>
                      <a:cs typeface="Consolas"/>
                      <a:solidFill>
                        <a:srgbClr val="172B49"/>
                      </a:solidFill>
                    </a:rPr>
                    <a:t>个。</a:t>
                  </a:r>
                </a:p>
              </p:txBody>
            </p:sp>
          </mc:Choice>
        </mc:AlternateContent>
      </p:grpSp>
    </p:spTree>
  </p:cSld>
  <p:clrMapOvr>
    <a:masterClrMapping/>
  </p:clrMapOvr>
  <p:transition p14:dur="400">
    <p:fade/>
  </p:transition>
</p:sld>
</file>

<file path=ppt/slides/slide17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/>
          <p:nvPr>
            <p:ph type="subTitle" idx="1"/>
          </p:nvPr>
        </p:nvSpPr>
        <p:spPr>
          <a:xfrm>
            <a:off x="960406" y="809625"/>
            <a:ext cx="3095625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本章回顾</a:t>
            </a:r>
          </a:p>
        </p:txBody>
      </p:sp>
      <p:sp>
        <p:nvSpPr>
          <p:cNvPr id="6" name="page-title Placeholder Carrier"/>
          <p:cNvSpPr/>
          <p:nvPr/>
        </p:nvSpPr>
        <p:spPr>
          <a:xfrm>
            <a:off x="821912" y="1511903"/>
            <a:ext cx="10477500" cy="625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3200" b="1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换一道题，也要把状态的理由说明白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41356" y="2381917"/>
            <a:ext cx="10477500" cy="437483"/>
            <a:chOff x="941356" y="2381917"/>
            <a:chExt cx="10477500" cy="437483"/>
          </a:xfrm>
        </p:grpSpPr>
        <p:sp>
          <p:nvSpPr>
            <p:cNvPr id="7" name="body-closing-meaning"/>
            <p:cNvSpPr/>
            <p:nvPr/>
          </p:nvSpPr>
          <p:spPr>
            <a:xfrm>
              <a:off x="941356" y="2381917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① 下标描述什么条件，数组里保存什么答案？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41356" y="3153442"/>
            <a:ext cx="10477500" cy="437483"/>
            <a:chOff x="941356" y="3153442"/>
            <a:chExt cx="10477500" cy="437483"/>
          </a:xfrm>
        </p:grpSpPr>
        <p:sp>
          <p:nvSpPr>
            <p:cNvPr id="9" name="body-closing-equivalence"/>
            <p:cNvSpPr/>
            <p:nvPr/>
          </p:nvSpPr>
          <p:spPr>
            <a:xfrm>
              <a:off x="941356" y="3153442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② 两段过程归到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状态后，后面的选择与新增贡献为什么相同？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356" y="3924967"/>
            <a:ext cx="10477500" cy="437483"/>
            <a:chOff x="941356" y="3924967"/>
            <a:chExt cx="10477500" cy="437483"/>
          </a:xfrm>
        </p:grpSpPr>
        <p:sp>
          <p:nvSpPr>
            <p:cNvPr id="11" name="body-closing-coverage"/>
            <p:cNvSpPr/>
            <p:nvPr/>
          </p:nvSpPr>
          <p:spPr>
            <a:xfrm>
              <a:off x="941356" y="3924967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③ </a:t>
              </a:r>
              <a:r>
                <a:rPr lang="zh-CN" sz="22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从哪里来，转移是否漏情况，计数是否重复？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356" y="4696492"/>
            <a:ext cx="10477500" cy="437483"/>
            <a:chOff x="941356" y="4696492"/>
            <a:chExt cx="10477500" cy="437483"/>
          </a:xfrm>
        </p:grpSpPr>
        <p:sp>
          <p:nvSpPr>
            <p:cNvPr id="13" name="body-closing-verification"/>
            <p:cNvSpPr/>
            <p:nvPr/>
          </p:nvSpPr>
          <p:spPr>
            <a:xfrm>
              <a:off x="941356" y="4696492"/>
              <a:ext cx="10477500" cy="437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④ 用小例子手算，再核对实现、复杂度和边界。</a:t>
              </a:r>
            </a:p>
          </p:txBody>
        </p:sp>
      </p:grpSp>
      <p:sp>
        <p:nvSpPr>
          <p:cNvPr id="17" name="textbox-closing-transfer"/>
          <p:cNvSpPr/>
          <p:nvPr/>
        </p:nvSpPr>
        <p:spPr>
          <a:xfrm>
            <a:off x="838200" y="5391150"/>
            <a:ext cx="10477500" cy="600075"/>
          </a:xfrm>
          <a:prstGeom prst="roundRect">
            <a:avLst>
              <a:gd name="adj" fmla="val 22222"/>
            </a:avLst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00" dirty="0">
                <a:solidFill>
                  <a:srgbClr val="172B49"/>
                </a:solidFill>
                <a:latin typeface="Consolas"/>
                <a:ea typeface="Microsoft YaHei"/>
                <a:cs typeface="Consolas"/>
              </a:rPr>
              <a:t>能把这些问题讲明白，再考虑用整数、集合、行图案或轮廓来编码。</a:t>
            </a:r>
          </a:p>
        </p:txBody>
      </p:sp>
      <p:sp>
        <p:nvSpPr>
          <p:cNvPr id="20" name="Freeform 20"/>
          <p:cNvSpPr/>
          <p:nvPr/>
        </p:nvSpPr>
        <p:spPr>
          <a:xfrm>
            <a:off x="838200" y="5267325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400">
    <p:fade/>
  </p:transition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33448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526477"/>
      </a:accent5>
      <a:accent6>
        <a:srgbClr val="CAD5DE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0</ns0:Words>
  <ns0:Application>Microsoft Office PowerPoint</ns0:Application>
  <ns0:PresentationFormat>On-screen Show (16:9)</ns0:PresentationFormat>
  <ns0:Paragraphs>0</ns0:Paragraphs>
  <ns0:Slides>171</ns0:Slides>
  <ns0:Notes>0</ns0:Notes>
  <ns0:HiddenSlides>0</ns0:HiddenSlides>
  <ns0:MMClips>0</ns0:MMClips>
  <ns0:ScaleCrop>false</ns0:ScaleCrop>
  <ns0:HeadingPairs>
    <ns1:vector size="4" baseType="variant">
      <ns1:variant>
        <ns1:lpstr>Theme</ns1:lpstr>
      </ns1:variant>
      <ns1:variant>
        <ns1:i4>1</ns1:i4>
      </ns1:variant>
      <ns1:variant>
        <ns1:lpstr>Slide Titles</ns1:lpstr>
      </ns1:variant>
      <ns1:variant>
        <ns1:i4>0</ns1:i4>
      </ns1:variant>
    </ns1:vector>
  </ns0:HeadingPairs>
  <ns0:TitlesOfParts>
    <ns1:vector size="1" baseType="lpstr">
      <ns1:lpstr>Office Theme</ns1:lpstr>
    </ns1:vector>
  </ns0:TitlesOfParts>
  <ns0:Manager/>
  <ns0:Company/>
  <ns0:LinksUpToDate>false</ns0:LinksUpToDate>
  <ns0:SharedDoc>false</ns0:SharedDoc>
  <ns0:HyperlinkBase/>
  <ns0:HyperlinksChanged>false</ns0:HyperlinksChanged>
  <ns0:AppVersion>14.0000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2026-10-08T05:27:13Z</dcterms:created>
  <dcterms:modified xsi:type="dcterms:W3CDTF">2026-10-08T05:27:13Z</dcterms:modified>
  <cp:category/>
  <cp:contentStatus/>
</cp:coreProperties>
</file>