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100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Relationship Id="rId98" Type="http://schemas.openxmlformats.org/officeDocument/2006/relationships/slide" Target="slides/slide92.xml"/><Relationship Id="rId99" Type="http://schemas.openxmlformats.org/officeDocument/2006/relationships/slide" Target="slides/slide93.xml"/>  <Relationship Id="rId100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8.xml"/>
</Relationships>
</file>

<file path=ppt/notesSlides/_rels/notesSlide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9.xml"/>
</Relationships>
</file>

<file path=ppt/notesSlides/_rels/notesSlide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0.xml"/>
</Relationships>
</file>

<file path=ppt/notesSlides/_rels/notesSlide6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1.xml"/>
</Relationships>
</file>

<file path=ppt/notesSlides/_rels/notesSlide6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2.xml"/>
</Relationships>
</file>

<file path=ppt/notesSlides/_rels/notesSlide6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3.xml"/>
</Relationships>
</file>

<file path=ppt/notesSlides/_rels/notesSlide6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4.xml"/>
</Relationships>
</file>

<file path=ppt/notesSlides/_rels/notesSlide6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5.xml"/>
</Relationships>
</file>

<file path=ppt/notesSlides/_rels/notesSlide6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6.xml"/>
</Relationships>
</file>

<file path=ppt/notesSlides/_rels/notesSlide6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7.xml"/>
</Relationships>
</file>

<file path=ppt/notesSlides/_rels/notesSlide6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8.xml"/>
</Relationships>
</file>

<file path=ppt/notesSlides/_rels/notesSlide6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9.xml"/>
</Relationships>
</file>

<file path=ppt/notesSlides/_rels/notesSlide7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0.xml"/>
</Relationships>
</file>

<file path=ppt/notesSlides/_rels/notesSlide7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1.xml"/>
</Relationships>
</file>

<file path=ppt/notesSlides/_rels/notesSlide7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2.xml"/>
</Relationships>
</file>

<file path=ppt/notesSlides/_rels/notesSlide7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3.xml"/>
</Relationships>
</file>

<file path=ppt/notesSlides/_rels/notesSlide7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4.xml"/>
</Relationships>
</file>

<file path=ppt/notesSlides/_rels/notesSlide7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5.xml"/>
</Relationships>
</file>

<file path=ppt/notesSlides/_rels/notesSlide7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6.xml"/>
</Relationships>
</file>

<file path=ppt/notesSlides/_rels/notesSlide7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7.xml"/>
</Relationships>
</file>

<file path=ppt/notesSlides/_rels/notesSlide7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8.xml"/>
</Relationships>
</file>

<file path=ppt/notesSlides/_rels/notesSlide7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9.xml"/>
</Relationships>
</file>

<file path=ppt/notesSlides/_rels/notesSlide8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0.xml"/>
</Relationships>
</file>

<file path=ppt/notesSlides/_rels/notesSlide8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1.xml"/>
</Relationships>
</file>

<file path=ppt/notesSlides/_rels/notesSlide8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2.xml"/>
</Relationships>
</file>

<file path=ppt/notesSlides/_rels/notesSlide8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3.xml"/>
</Relationships>
</file>

<file path=ppt/notesSlides/_rels/notesSlide8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4.xml"/>
</Relationships>
</file>

<file path=ppt/notesSlides/_rels/notesSlide8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5.xml"/>
</Relationships>
</file>

<file path=ppt/notesSlides/_rels/notesSlide8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6.xml"/>
</Relationships>
</file>

<file path=ppt/notesSlides/_rels/notesSlide8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7.xml"/>
</Relationships>
</file>

<file path=ppt/notesSlides/_rels/notesSlide8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8.xml"/>
</Relationships>
</file>

<file path=ppt/notesSlides/_rels/notesSlide8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9.xml"/>
</Relationships>
</file>

<file path=ppt/notesSlides/_rels/notesSlide9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0.xml"/>
</Relationships>
</file>

<file path=ppt/notesSlides/_rels/notesSlide9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1.xml"/>
</Relationships>
</file>

<file path=ppt/notesSlides/_rels/notesSlide9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2.xml"/>
</Relationships>
</file>

<file path=ppt/notesSlides/_rels/notesSlide9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3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这一章学习动态规划的设计与优化。我们先说清状态代表哪些局面，再检查一次转移到底重复计算了什么。八道例题依次涉及连续求和、窗口最值、区间贡献和凸包，我们会逐题推导这些优化各自需要什么条件。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朴素递推写出来，再依次问三个问题。前驱的求和区间是否连续，相邻查询有哪些共同项？有些候选是否从此永远不会获胜，可以安全删除？把代价展开后，能否变成点或直线的最值？点击逐项给出问题时，请同学先联系已学过的前缀和与单调队列；最后强调，每一次加速都必须说明成立条件，并且保持与朴素结果一致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以最长上升子序列为例，末尾元素的下标是 i，这是把局面归类的条件。同一类里可能有很多条不同的上升子序列，数组 f 的第 i 项只保存其中最大长度。请同学区分“这一格代表什么集合”和“这一格存什么数”，点击后再给出归纳：先分类，再选择最大值、计数或者概率等聚合方式。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观察两条都在同一个下标的五结束的序列，一条是一、二、五，长度三，另一条是二、五，长度二。它们以后都只能接位置更后、数值大于五的元素，所以后续选择相同。求最长时，接上同一后缀以后，长度三仍然更长，可以丢掉长度二。先让同学回答“能否丢掉”再点击结论；如果改成统计方案数，两条历史是不同方案，就必须都保留其贡献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比较同一个已处理前缀里，长度相同但末尾为二和五的序列。二能接上所有能接在五后面的数，还能接三，因此扩展能力不弱于五，这称为支配。两者的动作集合并不完全相同，仍然可以只保留较好的末尾。请同学指出，这里比较的前提是“同一个已处理前缀”；如果处理位置不同，可用后缀就不同，不能仅凭末尾值相同直接合并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设计状态时可以用五个问题反复检查。先明确求最优值、方案数还是概率，再说出局面的分类条件，接着检验是否只凭状态就能确定后继和贡献。然后检查所有合法方案是否被覆盖，计数是否重复，最后检查状态依赖是否有环、计算顺序是否合法。按次序点击揭示，让同学把刚才的最长上升子序列对应到五步；构造和验证可以交替进行，不要等代码完成后才找反例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从最容易看见重复工作的求和开始。逆序对数列中，相邻目标的前驱区间大量重叠，可以滑动维护；夏令营中则先用对称与补集缩减状态，再用前缀和加速。两道题都先保留正确的原始递推，随后才改变计算方法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位置在前但数值更大的两个元素构成逆序对。例如二、一、三里只有二和一这一对。输入 n 和 k，要求一到 n 的所有排列中，恰有 k 个逆序对的方案数，每个数只出现一次，答案模一万，n 和 k 都不超过一千。直接枚举全部排列有阶乘规模；请同学思考，能否在旧排列中插入新的最大数，复用已经统计的结果。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旧排列二、一已经有一对逆序，现在分别把三插在三个位置。插在最左边，三的右边有两个数，新增两对，总共三对；插在中间新增一对，总共两对；插在末尾不新增，总共一对。每次点击前让同学先报数。旧元素之间的相对顺序没有改变，所以旧逆序对完全保留，新增数量只取决于插入位置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令 f 的两维分别表示已经放入一到 i，以及当前有 j 个逆序对，保存方案数。插入最大值 i 可以新增零到 i 减一对，因此旧逆序数 r 从零与 j 减 i 加一的较大值，一直到 j。初值空排列只有一种，f 的零、零项为一，其余为零。递推求和区间已经连续，但逐项累加仍有重复，下一页比较相邻的两个窗口。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上一目标的前驱窗口右端是 j 减一，左端是 j 减 i，负下标部分视为空。目标右移一格时，先加入 previous 的第 j 项；当 j 至少为 i 时，再减去第 j 减 i 项。留下的正好是原式要求的区间。请同学先判断应该删哪一项，再揭示左端；代码中模减法先加一万再取模，防止 C++ 得到负余数。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最小排列开始核对：长度一的计数向量是一，长度二是一、一，长度三是一、二、二、一。下标表示逆序数，不是排列里的元素位置。长度三且有两对逆序时，上一层对应零、一、二对的计数相加，即一加一加零，得到二。再强调，新增数量只依赖最大值插在哪，不要求旧排列本身为正序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这段代码与窗口式逐项对应。previous 的零项初始为一，每层先把 window 清零；扫描 inversions 时加右端，达到完整窗口宽度后减掉越界左端，再写入 current。全部目标算完后交换两行。请同学解释为何 current 不用先清零：因为每个位置都重新赋值，而这一层只读取 previous，旧 current 内容没有被引用。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证明计数不重不漏，可以反过来删除最大值。每个最终排列删去最大值后，旧排列唯一，最大值原来插入的位置也唯一，所以与递推的选择一一对应。滑动窗口仅复用相同求和，没有改变方案集合。总共 n 层，每层 k 加一项，时间为 n 乘 k 的量级，滚动空间为 k 的量级；用 n 等于一、k 等于零检查答案一，再用超过最大逆序数的 k 检查答案零。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概率基础还不熟，先看两次公平抛硬币。正正、正反、反正、反反四种结果等可能，指定正反的概率是二分之一乘二分之一，等于四分之一。恰好一次正面可以是正反，也可以是反正，这两种结果互斥，所以相加得到二分之一。让同学说出为什么这里有时乘、有时加，再揭示最后规则：独立连续事件相乘，互斥可能性相加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本题要求概率对质数十亿零七取模，不是输出小数。当分母 b 不被模数整除时，它有乘法逆元，分数 a 除以 b 表示为 a 乘 b 的逆元；费马小定理给出逆元是 b 的模数减二次幂。二分之一对应五亿零四，因为它乘二再取模恰好为一。先让同学指出整数除法的错误：一除以二在取模之前就变成了零，丢失的信息无法补回来。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夏令营棋盘宽 m，中间 n 行会变化，上下两行完整且永不消失。每一天，每个可变行的左右两端独立以给定概率删除一格，因此非空剩余部分仍是连续区间。求经过 k 天，上下两个边界始终能按共边相邻连通的概率，最后用模数表示。行数和宽度最多一千五百，天数可达十万，不能逐日枚举整个棋盘的所有随机变化。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先只看一端，在 k 天中恰好删除 t 次，要选出发生删除的 t 天。对固定 t，每一种安排的概率都为 p 的 t 次幂乘一减 p 的 k 减 t 次幂，乘上组合数得到 g。剩余非空区间为 l 到 r 时，左边删了 l 减一格，右边删了 m 减 r 格，两端原始删除过程独立，所以概率相乘。t 大于 k 时概率为零，空行也不会拥有合法的左右端点状态。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仅记剩余长度是不够的。一格在第一列，与一格在第二列，长度都是一，却不能跨行相连。所有行必须非空，并且每对相邻区间有公共列，才能把上下边界连起来。删除只减少路径，因此最终仍连通就意味着此前也连通。直接保存行号和两个端点虽然正确，却已有 n 乘 m 平方个状态；请同学找左右删除规则中的对称性。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我们只保留第 i 行右端为 r、而且前 i 行连通的概率，把所有左端位置的贡献合并。整幅随机图左右反射，删除概率与连通性都不变，因此左端为 l 的总概率，等于右端为 m 减 l 加一的总概率。点击镜像结论前，让同学说出反射后的端点。这里使用的是整个样本空间的一一对应，不是声称已经条件化为连通以后，左右端点仍然独立。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H 是上一层右端点概率的前缀和。旧区间与新区间 l 到 r 不相交，只可能完全在左边，或者完全在右边，两者不可能同时发生。左边的概率是 H 的 l 减一项，右边通过镜像转成 H 的 m 减 r 项，二者从总量 H 的 m 项里减去即可。注意总量不一定是一，因为上一层状态已经要求前面全部连通；把总量写成一会把先前失败的局面重新加入。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固定新的右端 r，左端从一枚举到 r，并令 t 等于 l 减一。右侧删除概率 g 的 m 减 r 项是公共因子，括号里又有不依赖 t 的 H 的 m 项减 H 的 m 减 r 项。于是需要的只有两个前缀：G 累加 g，W 累加 g 乘 H。点击化简式前，请同学自己把求和分配进去，得到新的 f 等于右侧概率乘上“公共量乘 G，再减 W”，每个右端只需常数次计算。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两行两列、只删除一天、概率二分之一做独立小例。每行可剩完整两格、只剩左格、只剩右格或者为空，各占四分之一。两行都非空有九种组合，其中左格接右格和右格接左格两种不连通，所以总概率为十六分之七。第一行的两个右端状态分别是四分之一和二分之一，总和四分之三，正好是非空概率；这个数可以帮助检查初始化与状态聚合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先由上一层求完整的 H 数组，零项必须为零。扫描右端时，weightedPrefix 每次加入 g 的 r 减一项乘 H 的 r 减一项，对应加权前缀 W；gPrefix 对应 G，包含的是 g 从零到 r 减一。available 是总量减去完全在右侧的概率。最后再减 weightedPrefix，并乘右端删除概率；每次模减法都加模数归一化，防止负数传播。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把最上方完整边界看作第零行，所以右端 m 的初始概率为一，其余为零。末尾对所有有效右端求和，空行没有任何可用右端，不会被累计。组合数与概率幂的预处理为 k 加 m 的量级，每层转移为 m，总时间 n 乘 m 加预处理，空间为 k 加 m。让同学检查完全不删和天数为零时答案一；两端必删时，只有剩余宽度大于零才保持连通，否则答案零。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能量收集要求从第一行到最后一行，每行恰好选一格，相邻列差不能超过 T，目标是经过格子的收益和最大。输入只列出 K 个非零格，其他格收益为零，第一行可从任意列开始。各个主要规模都可达到四千，若每格都枚举前一行宽约 T 的窗口，会产生 N 乘 M 乘 T 量级的比较。请同学先识别这个窗口随着当前列移动时的共同部分。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状态是到第 i 行第 j 列能得到的最大收益。前驱列号只能位于 j 左右距离 T 内，并裁剪到棋盘范围，所以转移就是本格收益加这个窗口里的上一行最大值。当前列向右扫时，窗口两端都不减，这是维护队列所需的关键条件。上一行只读、当前行只写，算完后交换，因此没有必要保存全部行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比较已经加入的两个候选，u 在 v 左边，而且 u 的值不大于 v。v 的收益更好或相同，又更晚过期，以后只要 u 还合法，v 也合法，所以 u 从此不会胜出，可以从队尾永久删掉。让同学先用“更好”和“更晚”两个条件解释，再揭示删除规则。队首越过窗口左端时也必须删除，这与收益大小无关，因为它已不是合法前驱。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取横移限制一，第一行收益为一、四、二、零，因此初始 DP 相同。第二行收益为零、一、五、零，逐窗取最大后得到四、五、九、二，其中第三列是五加上四、二、零的最大值，等于九。第三行收益为二、零、零、三，得到七、九、九、十二；最后一列为三加九与二的最大值，等于十二。依次选第二、第三、第四列，收益四加五加三，验证最优值十二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代码先不断加入当前窗口缺少的右端点，每加入一个，就删除所有不比它好的队尾，再把新下标入队。右端补齐后，移除列号小于当前列减 T 的过期队首，剩下的队首就是窗口最大值。队列必须存下标，才能同时访问收益并判断过期。整行窗口计算结束后再叠加本行各非零格收益；这样稀疏输入不需要展开成整张矩阵。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不要看到嵌套 while 就判定平方复杂度。每个候选只入队一次，之后最多离开一次，无论从队首还是队尾，一行的全部队列操作仍是 M 的量级。DP 总时间为 N 乘 M，稀疏映射的输入插入还含 K 对数 K，空间为 K 加 N 加 M。扩展边界测试中，T 为零时每列独立，T 至少为列数时窗口覆盖上一行全局；相同收益保留更晚下标，因为它更晚过期。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严格上升子序列同时要求所选位置递增、数值严格递增，目标是最长长度。朴素状态按末尾位置分类，枚举所有在前且值更小的前驱，时间为平方；教学驱动允许一百万个数，无法这样运行。现在换成按长度分类，同长度的末尾二比五容易继续扩展。请同学联系开头的支配关系，想一想每个长度究竟需要留下几个末尾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tails 的第 len 项表示，在已处理前缀中，长度为 len 的严格上升子序列所能达到的最小末尾。它本身严格递增：取一条达到长度 len 加一最小末尾的序列，删去末项，剩下末尾 x 比原末项小；长度 len 的最小末尾又不大于 x，所以得到严格小于。请同学先补全这个夹在中间的 x，再揭示结论。每个长度都有独立的存在性证明，整个 tails 不一定是一条实际序列。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依次读入三、五、二、四，tails 先是三，再是三、五，然后变成二、五，最后变成二、四。读入二改善长度一的末尾，读入四改善长度二的末尾，最长长度一直没有因此减少。请同学判断第三步的二、五是否出现在原序列里；答案是否，因为二出现在五之后。这不矛盾，两个位置分别代表长度一和长度二的最佳末尾，并不要求彼此拼成同一条路径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新数 x 进入时，二分第一个不小于 x 的末尾，把它改成 x。若该位置不是第一个，则前一个长度的最小末尾严格小于 x，所以确实能接 x 得到当前长度。更短的末尾已经更小，不会因 x 改进；更长的长度缺少合法前驱，也不能靠 x 直接创造。找不到不小于 x 的位置时才在末尾追加，使长度增加一；数学长度从一编号，程序 vector 从零编号，要注意对应。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代码里用 lower_bound 找到第一个不小于 x 的元素。返回 end 就追加，否则直接替换这个位置，最后 vector 长度即答案。请同学指出为什么这不是只会修改栈顶的普通栈：二分位置可能在数组中间。教材把它放在单调栈优化的小节；实现时用的是有序的最小末尾数组配合二分。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用二、二这个最短反例区分严格上升和非降序列。严格上升答案是一，lower_bound 会覆盖已有的二；upper_bound 则跳过相等值而追加，错误得到二。每个元素二分一次，时间为 n 对数 n，空间为 n，最终 tails 的长度正确。如果还要输出原序列中的实际路径，就必须额外保留末尾位置与前驱，不能直接输出 tails。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面包师要求把序列恰好切成 k 个非空连续段，每段价值是不同数的个数，总价值越大越好。n 最多三万五千，k 最多五十，元素在一到 n 内。例子一、二、一、三分成两段，切成一、二与一、三，两段各两种，总价值四。请同学先想最后一段的切点状态，再观察右端加入一个元素时，哪些切点的种类数会统一增加。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f 的两维是段数 t 与前缀长度 i，保存前 i 项恰好分 t 段的最大价值。最后切点 j 把答案拆成前 j 项分 t 减一段，加上 j 加一到 i 的不同数个数。固定段数并扫描右端时，线段树叶子 j 保存整个候选值，而不是仅保存不同数个数。请同学复述叶子含义；后面的区间修改能否正确，完全取决于这个含义始终不变。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新加入第 i 个数，设它上次在 p 出现，从未出现就用零。切点 j 小于 p 时，最后一段已包含上次出现，种类数不增加；切点 j 至少为 p 且小于 i 时，新数才是第一次出现，候选加一。于是统一修改的切点区间是 p 到 i 减一。点击最后结论前，让同学解释为什么不是 p 加一到 i：树下标是切点，而最后一段的左端比切点大一。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区间最大值与统一加法相容：一段每项都加同一个数，最大值也加这个数。例如四、二、五都加一，最大值从五变六。线段树每个结点保存最大值与尚未下传的增量，整段覆盖时直接更新两者，需要进入子段时才下传，递归后再由孩子取最大。这样区间加与区间最大查询都沿对数层数处理，避免逐个切点修改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空前缀分零段的值是零，其他不可达状态都是负无穷。处理第 t 层前，用上一层的值建树；随后右端从一递增，每次先对上次出现位置到 i 减一加一。只有 i 至少为 t 才能形成 t 个非空段，查询切点范围从 t 减一到 i 减一。请同学分别解释两端：左端保证前面够分段，右端保证新段非空；整层结束后再滚动，不能把本层结果混进前驱。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回到一、二、一、三，第三个位置的一加入时，上次同值在位置一。切点零的末段原来已有一，不增加；切点一和二的末段才首次加入一，各加一。最终考虑两段，三个切点的总价值依次为四、四、三，前两个都是最优。让同学先算每个最后一段的不同数个数，再点击结论；这也提醒我们恢复方案时不能假定最优切点唯一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外层循环是段数，每轮用 previous 新建树并把 current 设为不可达。内层先执行 pre 到 i 减一的区间加，再在合法情况下查询 segments 减一到 i 减一。全部右端完成后交换两层。pre 是原序列每个数的上次出现位置，与段数无关，只需读入时计算一次；不要每层重新维护它而增加出错机会。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两个极端输入能快速检验分段约束。全部元素相同，每个非空段只有一种，总答案恰好是 k；全部元素不同，每个元素只贡献一次，总答案是 n。共有 k 层、每层 n 次对数复杂度的操作，时间为 k 乘 n 对数 n，滚动数组与树占线性空间。不可达初值必须足够负，哪怕后续累计加 n 也不能伪装成合法候选；初始零会允许非法少分段的状态。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下来把代价展开成点或直线的查询。不要看到平方项就直接套凸包，要先识别只依赖当前状态的项和只依赖候选的项，再分别判断插入顺序与查询顺序。任务安排、序列分割、货币兑换的单调性条件各不相同，因此最终的数据组织也不同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点 x、y 在给定斜率 k 下的代价是截距 b，等于 y 减 kx。固定斜率、改变截距，就是上下平移直线。从所有点的下方向上移，首次触及下凸壳的点给出最小截距。示意图取斜率零，因此水平线先接触最低的 B 点。请同学检查移动方向，若从上方先碰到点，找到的会是最大而不是最小截距。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任务按原顺序分批，每批由连续任务组成，启动一批花费 s 时间，批内任务都在整批结束时完成。每项费用是完成时刻乘其费用系数，目标为总费用最小。用 T 和 C 分别记加工时间和费用系数的前缀和。规模可达三十万，而且题目的数学模型允许负加工时间、零费用系数；后面判断单调性时必须保留这些约束，不能凭现实直觉擅自排除。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朴素做法记录前 i 项分了 b 批，最后一批从 j 加一到 i。它的完成时刻是加工时间前缀 T 的 i 项，再加 b 次启动时间，乘本批费用系数和，就是这批费用。枚举批次数、前缀和最后切点形成三次方算法。让同学指出 b 为什么存在：它仅仅是为了追踪启动造成的累计等待；下一步我们改变记账方式来消去它。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在切点 j 后启动一批，会让所有尚未完成任务都多等 s，不仅是当前这一批。受影响范围为 j 加一到 n，所以本次新增费用是 s 乘 C 的 n 项减 C 的 j 项。现在启动时就把这份对后续的影响付清，未来不必再问此前启动过多少批。请同学检查每次启动是否只计一次、每个受影响任务是否都覆盖，确认换记账方式没有重计和漏计。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新状态 f 的 i 项表示前 i 项完成后，既计入它们的费用，也提前计入已有启动对后续任务的附加费用。最后一批 j 加一到 i 的加工时间贡献是 T 的 i 项乘本批系数和，再加新启动对 j 之后全部任务的贡献。它不等于前 i 项自身的实际费用，请同学解释这一点再揭示提示。当 i 等于 n 时不存在后续任务，因此最终 f 的 n 项正好就是所求总成本。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把原式展开，T 的 i 项乘 C 的 i 项，以及 s 乘总系数，是所有候选共享的部分。剩下 f 的 j 项减去 T 的 i 项加 s，再乘 C 的 j 项。这样候选 j 可以画成横坐标 C、纵坐标 f 的点，当前查询斜率为 T 加 s，选最小的 y 减 kx，再补公共项。请同学逐项指出哪些只依赖 i、哪些只依赖 j；这是几何优化的来源。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启动时间为一，三项的加工时间和费用系数分别是一与二、二与一、一与三。前缀时间为一、三、四，费用前缀为二、三、六，可算出前两项新状态为八和十五。最后查询斜率五，公共项为三十，三个历史候选贡献为零、负二、零，所以答案二十八。对应第一项单独一批，后二项一批；实际完成费用为二乘二加六乘四，同样二十八，用来核对提前记账没有改变最终值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比较点零、零与点二、八，代价分别是零和八减二倍斜率。斜率小于四时第一个点较好，大于四时第二个点较好，等于四时并列。这个分界恰好是两点连线的斜率，说明查询方向会决定谁获胜。如果横坐标相同，代价差始终只由纵坐标决定，所以只保留更低的点。请同学先求分界再点击答案，不必从图形猜数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按横坐标递增插入 A、B、C，若边 AB 的斜率不小于边 BC，中间点 B 不会独占最优，可以删除。比较两条斜率不必相除，因为横坐标差为正，直接交叉相乘即可。乘积可能比最终答案更大，因此使用一百二十八位整数，且在乘法前转换。删除 B 后，要继续检查新的尾部三点，直到斜率递增的下凸壳性质恢复。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本题有一条单调性，也有一条不成立。费用系数非负，使 C 的前缀非降，插入横坐标有序；加工时间允许负数，使查询斜率 T 加 s 可能回退。让同学设想斜率从一到十再回二，刚才失去最优性的旧点可能重新最优。因此必须保留整个凸壳，每次重新二分，不能像普通单调队列那样因某次查询就永久删除队首。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下凸壳边斜率递增，所以固定查询斜率时，沿壳的候选值先下降后上升，中间可以有并列最小。若中点值不小于右邻值，最优点可以往右找；否则留在中点或更左侧。左右边界相遇时得到一个最优点。一次查询为对数复杂度，点的插入和删除总共线性，综合得到 n 对数 n 的时间。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代码先计算查询斜率，二分下凸壳中相邻两个点的代价。value 在宽整数中计算纵坐标减斜率乘横坐标，避免中间溢出。二分结束，把最小候选和两个公共项相加赋给 f。请同学指出为什么新点必须在赋值之后插入：前驱只允许 j 小于 i，当前状态不能参与自己的计算；后续插入时再处理相同横坐标和尾部凸性。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答案用六十四位整数，但比较叉积和代价乘法要先提升到一百二十八位，事后强制转换无效。三类测试必不可少：费用前缀相同检查重复横坐标，负加工时间检查斜率回退，费用系数全零检查答案零。总时间为 n 对数 n，空间线性。小规模可以枚举所有批次边界，按真实完成时刻直接算总费用，与优化版独立比较。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序列分割每次选择一个现有连续块，切成两个非空块，本次分数是这两个块的元素和之积。切 k 刀后得到 k 加一个非空块，要求最大总分，还要输出所有切点。n 可达十万，k 可达二百，原序列非负。先暂停让同学回答一个更基础的问题：如果最终块相同，仅改变切割顺序，会不会改变总分？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先看三个最终块和为 a、b、c。先分离 c，再分开 a 和 b，总分是 a 加 b 乘 c，再加 ab；展开是 ab、ac、bc 的和，与先分离 a 相同。一般情况下，每对最终块只在第一次被分到两边时贡献一次乘积，之后不会再相遇。这个一一归属证明说明分数只依赖最终分块，不依赖切割顺序，因此可以从左到右增加最后一块做动态规划。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令 S 为前缀和，f 的 t、i 项表示前 i 个元素切 t 刀的最大得分。最后切点 j 后的新块与前面所有块的乘积总贡献，正是 S 的 j 项乘 S 的 i 项减 S 的 j 项。前面部分仍需切 t 减一刀，所以得到页面上的递推。初始不切的得分为零，合法范围 j 至少为 t 且小于 i，分别保证前面够分块、最后一块非空。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展开乘积后，候选直线的斜率是 S 的 j 项，截距是上一层 f 减 S 的 j 项平方，查询位置是 S 的 i 项，要求最大值。原数非负，所有前缀和非降，因此插入斜率与查询横坐标同时单调。这次可以维护上包络，并让最优位置不断右移。请同学与任务安排比较：那里查询会回退，这里正是非负条件排除了回退。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、二、三、四只切一刀，在三个位置的得分是九、二十一、二十四。切两刀的最优分块可以是一、二成一块，三成一块，四成一块，块和为三、三、四，总分是九加十二加十二，等于三十三。也可以先把四分出来得二十四，再分前块得九。DP 最后取 j 等于三，前缀的最优一刀得九，新增贡献二十四，验证结果一致。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每次查询前插入刚成为合法前驱的 j 等于 i 减一。同斜率只留截距较大者，尾部用叉积删除永不最优的中间线。由于查询位置不回退，若第二条线的值不小于第一条，就能永久移除第一条。取到当前最大值时，同时记录胜出直线的原下标到 from；请同学指出，只存数值会使后面无法恢复切点。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从最后状态 k、n 出发，from 告诉我们最后一刀切在 j，然后跳到 k 减一、j。代码把 currentEnd 更新为前驱并存入数组，重复 k 次，最后反转就得到从左到右的切点。每一步都保证 j 小于旧右端，同时 j 不小于当前刀数，所以切点严格不同、非零且不越界。让同学在三十三分的小例里手工沿来源走一次，再核对反转方向。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非负并不等于正数，零会使前缀和重复，产生相同斜率，必须只留更高截距。并列时保留任意合法来源即可，但全零输入虽然最优分数为零，也必须输出 k 个合法切点。每层队列线性，总时间为 n 乘 k；数值滚动只占线性空间，恢复表仍需 n 乘 k。若输入允许负数，前缀可能回退，这个双单调维护就不能照搬。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货币兑换从现金 S 开始，每天给出两类证券价格以及买入数量比 R，买入组合必须满足第一类数量除以第二类数量等于 R。卖出时，两类持仓按同样百分比出售，也可以整天不操作。求十万天以内最终最多现金，输出三位小数。关键问题是：很多历史日都能生成持仓组合，今天卖哪个最划算，不能逐日把所有历史都扫描一遍。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一交易路线的最终收益与投入金额成正比，把资金分到多条路线，单位资金收益只是这些路线收益的加权平均，不会超过其中最好的一条。题目也保证存在每次用尽现金买入、卖尽持仓的最优方案，所以可以用现金状态生成完整组合。同一天按相同价格来回交易不增值。这里绝不能误解为每天必须交易，保留现金仍然是一个合法且必要的选择。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f 的 i 项表示到第 i 天最多能得到的现金，零项为初始现金。如果第 j 天把它全部买入，利用数量比例可算第二类证券数量为现金除以 A 乘 R 加 B，第一类则再乘 R。今天卖出的价值是 A 乘第一类数量加 B 乘第二类数量，与不操作继承前一天现金取最大。注意持仓点坐标含 f 的 j 项，要等历史状态真正求完才能生成，不能把所有点预先当作已知。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初始一百元，第一天价格和比例都为一，可买五十、五十。第二天价格二和一，原持仓值一百五十；若比例二，重买后变成六十、三十。第三天价格一和三，原持仓可卖二百，新持仓却只能卖一百五十。点击比较前让同学算两个数，说明最新买入的组合并不总最好；历史候选都要被合法保留或经支配证明删除。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坐标和查询方向都没有时间上的单调性，可以按时间做 CDQ 分治。先完成左半现金并生成左半持仓，再用这些点批量更新右半，最后处理右半内部转移。任意过去 j 到未来 i 的一对依赖，在唯一一次递归中首次落入左右两半，正好在那里计算，既不漏也不重复。分治保证过去影响未来，凸壳负责在这一批已知点中加快查询。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进入递归区间时，数组按查询方向排列，所以必须根据原 id 是否在时间中点左侧来稳定分组，不能直接按数组位置截断。然后依次完成左半、左对右更新、右半，最后按点横坐标归并。叶子先继承前一天的最佳现金，考虑不操作，再按当天参数生成持仓。请同学指出如果先生成右半点会怎样：右半现金尚未收到左半影响，点坐标就可能过小而错误。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递归有两个不同的排序约定。进入时查询按 A 除以 B 递增，因为 B 为正，卖出目标等价于最大化 A 除以 B 乘 x 再加 y。左半返回时，持仓点已按 x 排好，可以线性建上凸壳；右半查询方向有序，使最佳点只向右移动。最后归并两半的 x 顺序供上一层使用。正是这两个约定使每层线性，而不是每层重新排序。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左半构壳时，相同横坐标只保留更高纵坐标，上凸壳的叉积删除方向与下凸壳相反。右半按查询方向扫描，用 at 指向当前最优点，如果右邻点的卖出值不小于当前点，就把 at 向右移动。随后按原日期 id 更新现金，不要用排序后的数组位置当日期。整个批次中左边日期都早于右边，因此不需要对每对点重复检查时间限制。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右半递归完成后，左右两边的买入点坐标都已经最终确定，才开始归并。两个指针分别扫左右半，按 x 大小写入临时数组，剩余部分直接追加，再拷回当前区间。每层构壳、查询和归并都只需区间长度的量级，因此总时间为 n 对数 n，额外空间线性。请同学联系归并排序，说明为什么返回后的有序性可以供上一层继续使用。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任何一天都可以不操作，所以单日或无利可图时不能比初始现金更少。价格和比例都是正数，买入公式分母非零，同横坐标时较高纵坐标始终不差。用 long double 降低累计误差，只在最后输出三位小数，不要中间每天取整。独立校验时，小数据直接枚举所有历史持仓做平方算法，与 CDQ 逐日现金比较，可以发现排序与依赖顺序错误。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按转移的结构选择工具。连续求和先提公共项，再考虑前缀和或滑动求和；窗口两端单调且有永久支配，可用单调队列；一批候选统一变化，可用懒标记树。能线性化时，再分别问插入和查询是否单调；只有时间偏序、几何顺序都乱时，可以用分治组织批量查询。逐项点击前，请同学分别说出本章一个对应例题，答案包括逆序对、能量、面包师以及三道凸壳题。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翻转矩形先只给提示：整行整列翻转，对一个二乘二的四格异或有什么影响？每次翻到两格，所以异或不变。点击答案后指出，可变成同色当且仅当内部所有相邻二乘二异或为零，把这些好方块变成二值矩阵，累积高度，用柱状图单调栈求区域。好区域高 h、宽 w，对应原矩形面积是 h 加一乘 w 加一；单行和单列始终可行，初值不能忘记行列较大值。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缩小社交圈把区间是否相交转成图边，统计所选区间诱导成树的方案。按左端点加入新区间时，它必须恰好与一个旧区间相交，才能连通而不构成三角形；两个都与新左端相交的旧区间也会彼此相交。记录旧右端最大和次大值，就能用次大值严格小于新左端、不大于最大值来判断。点击后给出二维状态与树状数组求和方向，最后提醒单点也是树，累计答案模十亿零七。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游戏闯关的限制在树边上，提示同学保存子树根在合法顺序中的排名。参考状态 f 的 u、i 项统计根排第 i 的子树方案。合并儿子时根据父子方向限制相对位置，再把父亲之前和之后的两部分分别用组合数交织。最终把总根的所有排名相加；不能只乘两个子树答案，因为不同交织顺序也构成不同方案。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找宝石的关键提示是同重量取 t 件时，一定取价值最大的 t 件。按价值降序后，其前缀和的边际增加递减，是凹序列。容量按模重量分组，每组转移化成最大加法卷积，再利用决策单调性分治优化。这里要求输出一到 m 的每个容量答案，不只是最大容量；单件价值可以到十亿，累积价值必须用六十四位。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小鸟每次可从最近 k 棵树跳来，如果前树不高于当前树就多花一次体力。先让同学比较相同 dp 时保留高树还是低树，再点击递推式与答案。窗口候选先比较 dp，dp 相同保留更高的树，按滑动窗口维护单调队列，每次 k 查询线性，q 次为 n 乘 q。注意同高也要付出一，条件是小于等于而不是严格小于。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舞会可把连续同方向的一整段时间一次处理，允许停留，所以最多移动 len 格。沿移动方向给位置编号，转移变成当前位置加上身后窗口里旧值减源位置的最大值。用单调队列维护，遇到家具立刻清空，不能把家具另一侧的候选拿来转移。源位置可以等于当前位置，不可达状态保持负无穷；每段遍历整张图，总复杂度为时段数乘行列数。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股票交易按日期与持股数记录最多现金。先问冷却 W 天意味着上一层应取哪一天，答案是当前日期减 W 再减一。买入和卖出分别把候选整理成旧现金加旧股数乘当日价格，再减当前股数乘价格，用两个方向的限额窗口队列优化。还必须保留不交易，以及从零股开始的首次买入。总时间为天数乘最大持股数，最终零股状态给出最大已兑现收益。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购票令 D 为根到结点的距离，把从 v 到祖先 u 的线性票价展开，可得公共项 D 的 v 项乘单价再加固定价，候选是 f 的 u 项减 D 的 u 项乘单价。提示中的限制不可省略：u 必须是真祖先，且距离不能超过这张票的上限。参考做法用重链划分把这段祖先路径拆成区间，每个区间做凸壳最小值查询，最终得到各结点所需最少资金。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嘉年华先读准冲突规则，不同会场不能同时有活动，同一会场反而可以重叠。将时间划成若干段，每段归一个会场，预处理完全落在每个时间区间内的活动数。前缀状态记录会场 A 至少办 a 个时，会场 B 最多办几个，枚举 a 最大化两边较小者。要求某活动必须举办时，选择覆盖它的中段并拼接前后缀状态；输出还包含第一行的总体最优值。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柠檬先固定所选数值 s，只看它第 q 次到第 t 次出现。如果把这一段作为新段，贡献为 s 乘出现次数的平方，前面接上第 q 次出现位置之前的最优值。第 i 位是 s 的第 t 次出现时，用页面递推与不采用该位置的前一前缀值取最大。展开平方后，每种 s 的候选形成独立凸壳，最终取 f 的 n 项。先让同学写出次数 t 减 q 加一，再揭示公式。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诗人小 G 用每段长度加一来吸收空格，前缀差最后再减一，才是真实行长。与理想长度 L 的偏差取绝对值，再取 P 次幂作为费用，得到页面递推。凸代价带来决策单调性，可以维护候选负责的区间，并二分新旧候选的交界。记录切点恢复排版，答案超过十的十八次方才输出题目指定的困难提示，恰好等于这个值仍应正常输出。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物品装箱与上一题的前缀技巧相似，每件长度加一，表示物品与后面的填充物，再减掉末尾多算的一格。于是费用是前缀差减 L 再减一的平方，加上前一个切点的最优值。展开后只留下关于候选前缀的一次函数，借助 S 单调维护凸壳求最小。答案与平方中间值都要注意六十四位，最常见的错误是少了那一个末尾修正量。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回家路线按时间处理到达和出发事件。到达时刻 q 到发车时刻 p 的等待费用是二次函数，展开后，发车时相关项作为公共项，到达时相关项成为站点凸壳中的候选直线。每个站点独立维护；同一时刻必须先处理到达，使其能够赶上恰好此时出发的车。初始状态是站一、时刻零，到终点的最终目标还包括实际到达时刻，不能只比较等待惩罚。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编程较量的每次修改独立，不能在上次查询结果上继续改。按是否选择被修改位置 p 分类：不选时答案是左前缀与右后缀最优值之和；选择时，原先强制选 p 的最优值 cover，只需把旧代价 a 的 p 项减掉新代价 x。cover 可用区间分治和凸壳预处理。点击最后公式前，让同学自行说出这两类方案为何完整且互斥，最终取两者最大值。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做优化题时，先写清状态、原始转移与合法下标，再判断重复求和、永久支配、区间整体变化或者线性候选是否存在。优化必须建立在明确条件之上，最后用小规模枚举与边界反例确认没有改变答案。课后选一道题，同时写朴素版与优化版逐组对拍，并解释每次省略计算的理由。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章节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cover-title Placeholder"/>
          <p:cNvSpPr>
            <a:spLocks noGrp="1"/>
          </p:cNvSpPr>
          <p:nvPr>
            <p:ph type="title"/>
          </p:nvPr>
        </p:nvSpPr>
        <p:spPr>
          <a:xfrm>
            <a:off x="990600" y="2228850"/>
            <a:ext cx="102108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/>
            <a:r>
              <a:rPr lang="zh-CN" sz="48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cover-subtitle Placeholder"/>
          <p:cNvSpPr>
            <a:spLocks noGrp="1"/>
          </p:cNvSpPr>
          <p:nvPr>
            <p:ph type="body" idx="2"/>
          </p:nvPr>
        </p:nvSpPr>
        <p:spPr>
          <a:xfrm>
            <a:off x="1028700" y="4114800"/>
            <a:ext cx="10134600" cy="952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700"/>
            </a:lvl1pPr>
          </a:lstStyle>
          <a:p>
            <a:pPr algn="l" marL="0" indent="0">
              <a:lnSpc>
                <a:spcPts val="3750"/>
              </a:lnSpc>
              <a:buNone/>
            </a:pPr>
            <a:r>
              <a:rPr lang="zh-CN" sz="27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val="30637993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教学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page-title Placeholder"/>
          <p:cNvSpPr>
            <a:spLocks noGrp="1"/>
          </p:cNvSpPr>
          <p:nvPr>
            <p:ph type="title"/>
          </p:nvPr>
        </p:nvSpPr>
        <p:spPr>
          <a:xfrm>
            <a:off x="838200" y="1438275"/>
            <a:ext cx="10515600" cy="571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200"/>
            </a:lvl1pPr>
          </a:lstStyle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val="38370753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小节过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section-title Placeholder"/>
          <p:cNvSpPr>
            <a:spLocks noGrp="1"/>
          </p:cNvSpPr>
          <p:nvPr>
            <p:ph type="title"/>
          </p:nvPr>
        </p:nvSpPr>
        <p:spPr>
          <a:xfrm>
            <a:off x="990600" y="2190750"/>
            <a:ext cx="10210800" cy="1314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900"/>
            </a:lvl1pPr>
          </a:lstStyle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section-description Placeholder"/>
          <p:cNvSpPr>
            <a:spLocks noGrp="1"/>
          </p:cNvSpPr>
          <p:nvPr>
            <p:ph type="body" idx="2"/>
          </p:nvPr>
        </p:nvSpPr>
        <p:spPr>
          <a:xfrm>
            <a:off x="1028700" y="3905250"/>
            <a:ext cx="10134600" cy="1200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400"/>
            </a:lvl1pPr>
          </a:lstStyle>
          <a:p>
            <a:pPr algn="l" marL="0" indent="0">
              <a:lnSpc>
                <a:spcPts val="3450"/>
              </a:lnSpc>
              <a:buNone/>
            </a:pPr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val="1390627095"/>
      </p:ext>
    </p:extLst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349b7aebbbcd46b1.jpg"/>
  <Relationship Id="rId14" Type="http://schemas.openxmlformats.org/officeDocument/2006/relationships/slideLayout" Target="../slideLayouts/slideLayout12.xml"/>
  <Relationship Id="rId15" Type="http://schemas.openxmlformats.org/officeDocument/2006/relationships/slideLayout" Target="../slideLayouts/slideLayout13.xml"/>
  <Relationship Id="rId16" Type="http://schemas.openxmlformats.org/officeDocument/2006/relationships/slideLayout" Target="../slideLayouts/slideLayout14.xml"/>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编程教学星空母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pace-bg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stage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526"/>
            </a:avLst>
          </a:prstGeom>
          <a:solidFill>
            <a:schemeClr val="lt1"/>
          </a:solidFill>
          <a:ln>
            <a:noFill/>
          </a:ln>
        </p:spPr>
      </p:sp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  <p:sldLayoutId id="2147483661" r:id="rId15"/>
    <p:sldLayoutId id="2147483662" r:id="rId16"/>
  </p:sldLayoutIdLst>
  <p:txStyles>
    <p:titleStyle>
      <a:lvl1pPr algn="ctr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4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2.xml"/>
</Relationships>
</file>

<file path=ppt/slides/_rels/slide3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3.xml"/>
</Relationships>
</file>

<file path=ppt/slides/_rels/slide3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4.xml"/>
</Relationships>
</file>

<file path=ppt/slides/_rels/slide3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5.xml"/>
</Relationships>
</file>

<file path=ppt/slides/_rels/slide3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6.xml"/>
</Relationships>
</file>

<file path=ppt/slides/_rels/slide3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7.xml"/>
</Relationships>
</file>

<file path=ppt/slides/_rels/slide3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8.xml"/>
</Relationships>
</file>

<file path=ppt/slides/_rels/slide3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9.xml"/>
</Relationships>
</file>

<file path=ppt/slides/_rels/slide4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0.xml"/>
</Relationships>
</file>

<file path=ppt/slides/_rels/slide4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1.xml"/>
</Relationships>
</file>

<file path=ppt/slides/_rels/slide4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2.xml"/>
</Relationships>
</file>

<file path=ppt/slides/_rels/slide4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3.xml"/>
</Relationships>
</file>

<file path=ppt/slides/_rels/slide4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4.xml"/>
</Relationships>
</file>

<file path=ppt/slides/_rels/slide4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5.xml"/>
</Relationships>
</file>

<file path=ppt/slides/_rels/slide4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4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6.xml"/>
</Relationships>
</file>

<file path=ppt/slides/_rels/slide4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7.xml"/>
</Relationships>
</file>

<file path=ppt/slides/_rels/slide4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8.xml"/>
</Relationships>
</file>

<file path=ppt/slides/_rels/slide4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9.xml"/>
</Relationships>
</file>

<file path=ppt/slides/_rels/slide5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0.xml"/>
</Relationships>
</file>

<file path=ppt/slides/_rels/slide5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1.xml"/>
</Relationships>
</file>

<file path=ppt/slides/_rels/slide5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2.xml"/>
</Relationships>
</file>

<file path=ppt/slides/_rels/slide5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3.xml"/>
</Relationships>
</file>

<file path=ppt/slides/_rels/slide5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4.xml"/>
</Relationships>
</file>

<file path=ppt/slides/_rels/slide5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5.xml"/>
</Relationships>
</file>

<file path=ppt/slides/_rels/slide5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6.xml"/>
</Relationships>
</file>

<file path=ppt/slides/_rels/slide5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7.xml"/>
</Relationships>
</file>

<file path=ppt/slides/_rels/slide5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8.xml"/>
</Relationships>
</file>

<file path=ppt/slides/_rels/slide5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9.xml"/>
</Relationships>
</file>

<file path=ppt/slides/_rels/slide6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0.xml"/>
</Relationships>
</file>

<file path=ppt/slides/_rels/slide6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1.xml"/>
</Relationships>
</file>

<file path=ppt/slides/_rels/slide6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2.xml"/>
</Relationships>
</file>

<file path=ppt/slides/_rels/slide6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3.xml"/>
</Relationships>
</file>

<file path=ppt/slides/_rels/slide6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4.xml"/>
</Relationships>
</file>

<file path=ppt/slides/_rels/slide6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5.xml"/>
</Relationships>
</file>

<file path=ppt/slides/_rels/slide6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6.xml"/>
</Relationships>
</file>

<file path=ppt/slides/_rels/slide6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7.xml"/>
</Relationships>
</file>

<file path=ppt/slides/_rels/slide6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8.xml"/>
</Relationships>
</file>

<file path=ppt/slides/_rels/slide6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9.xml"/>
</Relationships>
</file>

<file path=ppt/slides/_rels/slide7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0.xml"/>
</Relationships>
</file>

<file path=ppt/slides/_rels/slide7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1.xml"/>
</Relationships>
</file>

<file path=ppt/slides/_rels/slide7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2.xml"/>
</Relationships>
</file>

<file path=ppt/slides/_rels/slide7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3.xml"/>
</Relationships>
</file>

<file path=ppt/slides/_rels/slide7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4.xml"/>
</Relationships>
</file>

<file path=ppt/slides/_rels/slide7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5.xml"/>
</Relationships>
</file>

<file path=ppt/slides/_rels/slide7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6.xml"/>
</Relationships>
</file>

<file path=ppt/slides/_rels/slide7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7.xml"/>
</Relationships>
</file>

<file path=ppt/slides/_rels/slide7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8.xml"/>
</Relationships>
</file>

<file path=ppt/slides/_rels/slide7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9.xml"/>
</Relationships>
</file>

<file path=ppt/slides/_rels/slide8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80.xml"/>
</Relationships>
</file>

<file path=ppt/slides/_rels/slide8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81.xml"/>
</Relationships>
</file>

<file path=ppt/slides/_rels/slide8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82.xml"/>
</Relationships>
</file>

<file path=ppt/slides/_rels/slide8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83.xml"/>
</Relationships>
</file>

<file path=ppt/slides/_rels/slide8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84.xml"/>
</Relationships>
</file>

<file path=ppt/slides/_rels/slide8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85.xml"/>
</Relationships>
</file>

<file path=ppt/slides/_rels/slide8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86.xml"/>
</Relationships>
</file>

<file path=ppt/slides/_rels/slide8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87.xml"/>
</Relationships>
</file>

<file path=ppt/slides/_rels/slide8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88.xml"/>
</Relationships>
</file>

<file path=ppt/slides/_rels/slide8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89.xml"/>
</Relationships>
</file>

<file path=ppt/slides/_rels/slide9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90.xml"/>
</Relationships>
</file>

<file path=ppt/slides/_rels/slide9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91.xml"/>
</Relationships>
</file>

<file path=ppt/slides/_rels/slide9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92.xml"/>
</Relationships>
</file>

<file path=ppt/slides/_rels/slide9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93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cover-title Placeholder Carrier"/>
          <p:cNvSpPr txBox="1"/>
          <p:nvPr>
            <p:ph type="title"/>
          </p:nvPr>
        </p:nvSpPr>
        <p:spPr>
          <a:xfrm>
            <a:off x="971550" y="2329815"/>
            <a:ext cx="6499860" cy="933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48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动态规划的设计与优化</a:t>
            </a:r>
          </a:p>
        </p:txBody>
      </p:sp>
      <p:sp>
        <p:nvSpPr>
          <p:cNvPr id="7" name="cover-subtitle Placeholder Carrier"/>
          <p:cNvSpPr txBox="1"/>
          <p:nvPr>
            <p:ph type="body" idx="2"/>
          </p:nvPr>
        </p:nvSpPr>
        <p:spPr>
          <a:xfrm>
            <a:off x="1014984" y="4137660"/>
            <a:ext cx="5513832" cy="100431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 marL="0" indent="0">
              <a:lnSpc>
                <a:spcPts val="3750"/>
              </a:lnSpc>
              <a:buNone/>
            </a:pPr>
            <a:r>
              <a:rPr lang="zh-CN" sz="27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先把状态说清，</a:t>
            </a:r>
            <a:br/>
            <a:r>
              <a:rPr lang="zh-CN" sz="27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再识别每次转移中重复计算的部分。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17525" y="5563262"/>
            <a:ext cx="10145775" cy="430227"/>
            <a:chOff x="1017525" y="5563262"/>
            <a:chExt cx="10145775" cy="430227"/>
          </a:xfrm>
        </p:grpSpPr>
        <p:sp>
          <p:nvSpPr>
            <p:cNvPr id="8" name="body-chapter-task"/>
            <p:cNvSpPr txBox="1"/>
            <p:nvPr/>
          </p:nvSpPr>
          <p:spPr>
            <a:xfrm>
              <a:off x="1017525" y="5563262"/>
              <a:ext cx="10145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8道例题：求和、窗口最值、区间贡献与凸包。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先写朴素式，再找重复工作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67637"/>
            <a:ext cx="10221975" cy="430227"/>
            <a:chOff x="979425" y="2467637"/>
            <a:chExt cx="10221975" cy="430227"/>
          </a:xfrm>
        </p:grpSpPr>
        <p:sp>
          <p:nvSpPr>
            <p:cNvPr id="7" name="body-question-sum"/>
            <p:cNvSpPr txBox="1"/>
            <p:nvPr/>
          </p:nvSpPr>
          <p:spPr>
            <a:xfrm>
              <a:off x="979425" y="2467637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求和：前驱区间连续吗？相邻查询重复了哪些项？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334412"/>
            <a:ext cx="10221975" cy="430227"/>
            <a:chOff x="979425" y="3334412"/>
            <a:chExt cx="10221975" cy="430227"/>
          </a:xfrm>
        </p:grpSpPr>
        <p:sp>
          <p:nvSpPr>
            <p:cNvPr id="9" name="body-question-best"/>
            <p:cNvSpPr txBox="1"/>
            <p:nvPr/>
          </p:nvSpPr>
          <p:spPr>
            <a:xfrm>
              <a:off x="979425" y="3334412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最值：有些候选以后永远不会获胜吗？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79425" y="4201187"/>
            <a:ext cx="10221975" cy="430227"/>
            <a:chOff x="979425" y="4201187"/>
            <a:chExt cx="10221975" cy="430227"/>
          </a:xfrm>
        </p:grpSpPr>
        <p:sp>
          <p:nvSpPr>
            <p:cNvPr id="11" name="body-question-linear"/>
            <p:cNvSpPr txBox="1"/>
            <p:nvPr/>
          </p:nvSpPr>
          <p:spPr>
            <a:xfrm>
              <a:off x="979425" y="4201187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代价：展开以后，能变成点或直线的最值吗？</a:t>
              </a:r>
            </a:p>
          </p:txBody>
        </p:sp>
      </p:grpSp>
      <p:sp>
        <p:nvSpPr>
          <p:cNvPr id="15" name="textbox-optimization-duty"/>
          <p:cNvSpPr/>
          <p:nvPr/>
        </p:nvSpPr>
        <p:spPr>
          <a:xfrm>
            <a:off x="952500" y="5210175"/>
            <a:ext cx="10287000" cy="704850"/>
          </a:xfrm>
          <a:prstGeom prst="roundRect">
            <a:avLst>
              <a:gd name="adj" fmla="val 16216"/>
            </a:avLst>
          </a:prstGeom>
          <a:solidFill>
            <a:schemeClr val="lt2"/>
          </a:solidFill>
          <a:ln>
            <a:noFill/>
          </a:ln>
        </p:spPr>
        <p:txBody>
          <a:bodyPr wrap="square" lIns="164898" tIns="167210" rIns="164898" bIns="-33477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每次加速，都要说明成立条件，并与朴素结果一致。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状态条件和保存的值，分开说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48587"/>
            <a:ext cx="10221975" cy="868377"/>
            <a:chOff x="979425" y="2448587"/>
            <a:chExt cx="10221975" cy="868377"/>
          </a:xfrm>
        </p:grpSpPr>
        <p:sp>
          <p:nvSpPr>
            <p:cNvPr id="7" name="body-state-condition"/>
            <p:cNvSpPr txBox="1"/>
            <p:nvPr/>
          </p:nvSpPr>
          <p:spPr>
            <a:xfrm>
              <a:off x="979425" y="2448587"/>
              <a:ext cx="102219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以最长上升子序列为例：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“末尾元素的下标是i”，是局面的分类条件。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772562"/>
            <a:ext cx="10221975" cy="868377"/>
            <a:chOff x="979425" y="3772562"/>
            <a:chExt cx="10221975" cy="868377"/>
          </a:xfrm>
        </p:grpSpPr>
        <p:sp>
          <p:nvSpPr>
            <p:cNvPr id="9" name="body-state-aggregate"/>
            <p:cNvSpPr txBox="1"/>
            <p:nvPr/>
          </p:nvSpPr>
          <p:spPr>
            <a:xfrm>
              <a:off x="979425" y="3772562"/>
              <a:ext cx="102219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这一类里，可能有许多条不同的上升子序列。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f[i]保存其中的最大长度，帮助计算最优答案。</a:t>
              </a:r>
            </a:p>
          </p:txBody>
        </p:sp>
      </p:grpSp>
      <p:sp>
        <p:nvSpPr>
          <p:cNvPr id="13" name="textbox-state-distinction"/>
          <p:cNvSpPr/>
          <p:nvPr/>
        </p:nvSpPr>
        <p:spPr>
          <a:xfrm>
            <a:off x="952500" y="5162550"/>
            <a:ext cx="10287000" cy="762000"/>
          </a:xfrm>
          <a:prstGeom prst="roundRect">
            <a:avLst>
              <a:gd name="adj" fmla="val 15000"/>
            </a:avLst>
          </a:prstGeom>
          <a:solidFill>
            <a:schemeClr val="lt2"/>
          </a:solidFill>
          <a:ln>
            <a:noFill/>
          </a:ln>
        </p:spPr>
        <p:txBody>
          <a:bodyPr wrap="square" lIns="164898" tIns="195785" rIns="164898" bIns="-33477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先说明“哪些局面归到一起”，再说明“保存什么值”。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同一个末尾，未来选择相同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812"/>
            <a:ext cx="10221975" cy="430227"/>
            <a:chOff x="979425" y="2343812"/>
            <a:chExt cx="10221975" cy="430227"/>
          </a:xfrm>
        </p:grpSpPr>
        <p:sp>
          <p:nvSpPr>
            <p:cNvPr id="7" name="body-same-end-given"/>
            <p:cNvSpPr txBox="1"/>
            <p:nvPr/>
          </p:nvSpPr>
          <p:spPr>
            <a:xfrm>
              <a:off x="979425" y="2343812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例如两条子序列都在同一个下标的5结束：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474725" y="3153437"/>
            <a:ext cx="8608819" cy="1506552"/>
            <a:chOff x="1474725" y="3153437"/>
            <a:chExt cx="8608819" cy="1506552"/>
          </a:xfrm>
        </p:grpSpPr>
        <p:sp>
          <p:nvSpPr>
            <p:cNvPr id="9" name="TextBox 9"/>
            <p:cNvSpPr txBox="1"/>
            <p:nvPr/>
          </p:nvSpPr>
          <p:spPr>
            <a:xfrm>
              <a:off x="1474725" y="3153437"/>
              <a:ext cx="2213963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[1,2,5]　长度3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474725" y="4229762"/>
              <a:ext cx="2184347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[2,5]　　长度2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4524375" y="3295650"/>
              <a:ext cx="1333500" cy="504825"/>
            </a:xfrm>
            <a:custGeom>
              <a:avLst/>
              <a:gdLst/>
              <a:ahLst/>
              <a:cxnLst/>
              <a:rect l="l" t="t" r="r" b="b"/>
              <a:pathLst>
                <a:path w="1333500" h="504825">
                  <a:moveTo>
                    <a:pt x="0" y="0"/>
                  </a:moveTo>
                  <a:lnTo>
                    <a:pt x="1333500" y="504825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4524375" y="3800475"/>
              <a:ext cx="1333500" cy="561975"/>
            </a:xfrm>
            <a:custGeom>
              <a:avLst/>
              <a:gdLst/>
              <a:ahLst/>
              <a:cxnLst/>
              <a:rect l="l" t="t" r="r" b="b"/>
              <a:pathLst>
                <a:path w="1333500" h="561975">
                  <a:moveTo>
                    <a:pt x="0" y="561975"/>
                  </a:moveTo>
                  <a:lnTo>
                    <a:pt x="1333500" y="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5857875" y="3800475"/>
              <a:ext cx="904875" cy="9525"/>
            </a:xfrm>
            <a:custGeom>
              <a:avLst/>
              <a:gdLst/>
              <a:ahLst/>
              <a:cxnLst/>
              <a:rect l="l" t="t" r="r" b="b"/>
              <a:pathLst>
                <a:path w="904875" h="9525">
                  <a:moveTo>
                    <a:pt x="0" y="0"/>
                  </a:moveTo>
                  <a:lnTo>
                    <a:pt x="904875" y="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113525" y="3429662"/>
              <a:ext cx="2970019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共同的后续条件：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位置更后，数值大于5。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79425" y="5106062"/>
            <a:ext cx="10221975" cy="430227"/>
            <a:chOff x="979425" y="5106062"/>
            <a:chExt cx="10221975" cy="430227"/>
          </a:xfrm>
        </p:grpSpPr>
        <p:sp>
          <p:nvSpPr>
            <p:cNvPr id="16" name="body-same-end-maximum"/>
            <p:cNvSpPr txBox="1"/>
            <p:nvPr/>
          </p:nvSpPr>
          <p:spPr>
            <a:xfrm>
              <a:off x="979425" y="5106062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求最长：相同后缀接上去，长度3始终比长度2更优。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79425" y="5668037"/>
            <a:ext cx="10221975" cy="430227"/>
            <a:chOff x="979425" y="5668037"/>
            <a:chExt cx="10221975" cy="430227"/>
          </a:xfrm>
        </p:grpSpPr>
        <p:sp>
          <p:nvSpPr>
            <p:cNvPr id="18" name="body-same-end-count"/>
            <p:cNvSpPr txBox="1"/>
            <p:nvPr/>
          </p:nvSpPr>
          <p:spPr>
            <a:xfrm>
              <a:off x="979425" y="5668037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若目标改成数方案，两条不同历史都必须计入。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623510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同样长度，末尾 2 比 5 更易扩展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62862"/>
            <a:ext cx="10221975" cy="868377"/>
            <a:chOff x="979425" y="2362862"/>
            <a:chExt cx="10221975" cy="868377"/>
          </a:xfrm>
        </p:grpSpPr>
        <p:sp>
          <p:nvSpPr>
            <p:cNvPr id="7" name="body-dominance-condition"/>
            <p:cNvSpPr txBox="1"/>
            <p:nvPr/>
          </p:nvSpPr>
          <p:spPr>
            <a:xfrm>
              <a:off x="979425" y="2362862"/>
              <a:ext cx="102219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在同一个已处理前缀中，比较长度相同的子序列：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末尾2可以接上所有能接在末尾5后面的数，还可能接3。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677312"/>
            <a:ext cx="10221975" cy="868377"/>
            <a:chOff x="979425" y="3677312"/>
            <a:chExt cx="10221975" cy="868377"/>
          </a:xfrm>
        </p:grpSpPr>
        <p:sp>
          <p:nvSpPr>
            <p:cNvPr id="9" name="body-dominance-implication"/>
            <p:cNvSpPr txBox="1"/>
            <p:nvPr/>
          </p:nvSpPr>
          <p:spPr>
            <a:xfrm>
              <a:off x="979425" y="3677312"/>
              <a:ext cx="102219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末尾2的扩展能力不弱于末尾5：这叫支配。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两个局面的可选动作可以不同，仍能丢掉较差者。</a:t>
              </a:r>
            </a:p>
          </p:txBody>
        </p:sp>
      </p:grpSp>
      <p:sp>
        <p:nvSpPr>
          <p:cNvPr id="13" name="textbox-prefix-caution"/>
          <p:cNvSpPr/>
          <p:nvPr/>
        </p:nvSpPr>
        <p:spPr>
          <a:xfrm>
            <a:off x="952500" y="4933950"/>
            <a:ext cx="10287000" cy="1057275"/>
          </a:xfrm>
          <a:prstGeom prst="roundRect">
            <a:avLst>
              <a:gd name="adj" fmla="val 10811"/>
            </a:avLst>
          </a:prstGeom>
          <a:solidFill>
            <a:schemeClr val="lt2"/>
          </a:solidFill>
          <a:ln>
            <a:noFill/>
          </a:ln>
        </p:spPr>
        <p:txBody>
          <a:bodyPr wrap="square" lIns="164897" tIns="110059" rIns="164897" bIns="-33478" anchor="t" anchorCtr="0">
            <a:noAutofit/>
          </a:bodyPr>
          <a:lstStyle/>
          <a:p>
            <a:pPr algn="l">
              <a:lnSpc>
                <a:spcPts val="3300"/>
              </a:lnSpc>
            </a:pPr>
            <a:r>
              <a:rPr lang="zh-CN" sz="2200" dirty="0">
                <a:solidFill>
                  <a:srgbClr val="B54444"/>
                </a:solidFill>
                <a:latin typeface="+mn-lt"/>
                <a:ea typeface="+mn-ea"/>
                <a:cs typeface="+mn-cs"/>
              </a:rPr>
              <a:t>不能忽略处理位置：</a:t>
            </a:r>
            <a:br/>
            <a:r>
              <a:rPr lang="zh-CN" sz="2200" dirty="0">
                <a:solidFill>
                  <a:srgbClr val="B54444"/>
                </a:solidFill>
                <a:latin typeface="+mn-lt"/>
                <a:ea typeface="+mn-ea"/>
                <a:cs typeface="+mn-cs"/>
              </a:rPr>
              <a:t>同样末尾值，若可用后缀不同，就不能直接当成同一状态。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用五步验证一次状态设计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25" y="2362862"/>
            <a:ext cx="10145775" cy="430227"/>
            <a:chOff x="1017525" y="2362862"/>
            <a:chExt cx="10145775" cy="430227"/>
          </a:xfrm>
        </p:grpSpPr>
        <p:sp>
          <p:nvSpPr>
            <p:cNvPr id="7" name="body-verify-target"/>
            <p:cNvSpPr txBox="1"/>
            <p:nvPr/>
          </p:nvSpPr>
          <p:spPr>
            <a:xfrm>
              <a:off x="1017525" y="2362862"/>
              <a:ext cx="10145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明确目标：最优值、方案数，还是概率？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17525" y="3010562"/>
            <a:ext cx="10145775" cy="430227"/>
            <a:chOff x="1017525" y="3010562"/>
            <a:chExt cx="10145775" cy="430227"/>
          </a:xfrm>
        </p:grpSpPr>
        <p:sp>
          <p:nvSpPr>
            <p:cNvPr id="9" name="body-verify-class"/>
            <p:cNvSpPr txBox="1"/>
            <p:nvPr/>
          </p:nvSpPr>
          <p:spPr>
            <a:xfrm>
              <a:off x="1017525" y="3010562"/>
              <a:ext cx="10145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说出分类：哪些局面归入同一个状态？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17525" y="3658262"/>
            <a:ext cx="10145775" cy="430227"/>
            <a:chOff x="1017525" y="3658262"/>
            <a:chExt cx="10145775" cy="430227"/>
          </a:xfrm>
        </p:grpSpPr>
        <p:sp>
          <p:nvSpPr>
            <p:cNvPr id="11" name="body-verify-transition"/>
            <p:cNvSpPr txBox="1"/>
            <p:nvPr/>
          </p:nvSpPr>
          <p:spPr>
            <a:xfrm>
              <a:off x="1017525" y="3658262"/>
              <a:ext cx="10145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检查操作：能否只用状态确定后继和贡献？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17525" y="4305962"/>
            <a:ext cx="10145775" cy="430227"/>
            <a:chOff x="1017525" y="4305962"/>
            <a:chExt cx="10145775" cy="430227"/>
          </a:xfrm>
        </p:grpSpPr>
        <p:sp>
          <p:nvSpPr>
            <p:cNvPr id="13" name="body-verify-coverage"/>
            <p:cNvSpPr txBox="1"/>
            <p:nvPr/>
          </p:nvSpPr>
          <p:spPr>
            <a:xfrm>
              <a:off x="1017525" y="4305962"/>
              <a:ext cx="10145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 检查覆盖：每种合法方案都出现了吗？是否重复？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17525" y="4953662"/>
            <a:ext cx="10145775" cy="430227"/>
            <a:chOff x="1017525" y="4953662"/>
            <a:chExt cx="10145775" cy="430227"/>
          </a:xfrm>
        </p:grpSpPr>
        <p:sp>
          <p:nvSpPr>
            <p:cNvPr id="15" name="body-verify-dependency"/>
            <p:cNvSpPr txBox="1"/>
            <p:nvPr/>
          </p:nvSpPr>
          <p:spPr>
            <a:xfrm>
              <a:off x="1017525" y="4953662"/>
              <a:ext cx="10145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⑤ 检查依赖：有没有环？计算顺序合法吗？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17525" y="5601362"/>
            <a:ext cx="10145775" cy="430227"/>
            <a:chOff x="1017525" y="5601362"/>
            <a:chExt cx="10145775" cy="430227"/>
          </a:xfrm>
        </p:grpSpPr>
        <p:sp>
          <p:nvSpPr>
            <p:cNvPr id="17" name="body-verify-practice"/>
            <p:cNvSpPr txBox="1"/>
            <p:nvPr/>
          </p:nvSpPr>
          <p:spPr>
            <a:xfrm>
              <a:off x="1017525" y="5601362"/>
              <a:ext cx="10145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构造与验证可以交替进行，不必等代码写完才找反例。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section-title Placeholder Carrier"/>
          <p:cNvSpPr txBox="1"/>
          <p:nvPr>
            <p:ph type="title"/>
          </p:nvPr>
        </p:nvSpPr>
        <p:spPr>
          <a:xfrm>
            <a:off x="971550" y="2322195"/>
            <a:ext cx="5813298" cy="762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重复求和，先看区间端点</a:t>
            </a:r>
          </a:p>
        </p:txBody>
      </p:sp>
      <p:sp>
        <p:nvSpPr>
          <p:cNvPr id="7" name="section-description Placeholder Carrier"/>
          <p:cNvSpPr txBox="1"/>
          <p:nvPr>
            <p:ph type="body" idx="2"/>
          </p:nvPr>
        </p:nvSpPr>
        <p:spPr>
          <a:xfrm>
            <a:off x="1016508" y="3960495"/>
            <a:ext cx="5510784" cy="90754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 marL="0" indent="0">
              <a:lnSpc>
                <a:spcPts val="3450"/>
              </a:lnSpc>
              <a:buNone/>
            </a:pPr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从逆序对的滑动窗口开始，</a:t>
            </a:r>
            <a:br/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再用夏令营学习对称性、补集与前缀和。</a:t>
            </a:r>
          </a:p>
        </p:txBody>
      </p:sp>
    </p:spTree>
  </p:cSld>
  <p:clrMapOvr>
    <a:masterClrMapping/>
  </p:clrMapOvr>
  <p:transition p14:dur="350">
    <p:fade/>
  </p:transition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95264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例1｜恰有k个逆序对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962"/>
            <a:ext cx="10221975" cy="858852"/>
            <a:chOff x="979425" y="2400962"/>
            <a:chExt cx="10221975" cy="858852"/>
          </a:xfrm>
        </p:grpSpPr>
        <p:sp>
          <p:nvSpPr>
            <p:cNvPr id="7" name="body-inversion-definition"/>
            <p:cNvSpPr txBox="1"/>
            <p:nvPr/>
          </p:nvSpPr>
          <p:spPr>
            <a:xfrm>
              <a:off x="979425" y="2400962"/>
              <a:ext cx="10221975" cy="8588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位置i在j之前，但值a[i]大于a[j]，构成一对逆序。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例如[2,1,3]只有(2,1)这一对逆序。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9425" y="3591587"/>
            <a:ext cx="10221975" cy="1287477"/>
            <a:chOff x="979425" y="3591587"/>
            <a:chExt cx="10221975" cy="1287477"/>
          </a:xfrm>
        </p:grpSpPr>
        <p:sp>
          <p:nvSpPr>
            <p:cNvPr id="9" name="body-inversion-task"/>
            <p:cNvSpPr txBox="1"/>
            <p:nvPr/>
          </p:nvSpPr>
          <p:spPr>
            <a:xfrm>
              <a:off x="979425" y="3591587"/>
              <a:ext cx="10221975" cy="1287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输入n、k，求1～n的排列中，恰有k个逆序对的方案数。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每个数各出现一次；答案对10000取模。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本例n、k均不超过1000。</a:t>
              </a:r>
            </a:p>
          </p:txBody>
        </p:sp>
      </p:grpSp>
      <p:sp>
        <p:nvSpPr>
          <p:cNvPr id="13" name="textbox-inversion-bottleneck"/>
          <p:cNvSpPr/>
          <p:nvPr/>
        </p:nvSpPr>
        <p:spPr>
          <a:xfrm>
            <a:off x="952500" y="5181600"/>
            <a:ext cx="10287000" cy="742950"/>
          </a:xfrm>
          <a:prstGeom prst="roundRect">
            <a:avLst>
              <a:gd name="adj" fmla="val 15385"/>
            </a:avLst>
          </a:prstGeom>
          <a:solidFill>
            <a:schemeClr val="lt2"/>
          </a:solidFill>
          <a:ln>
            <a:noFill/>
          </a:ln>
        </p:spPr>
        <p:txBody>
          <a:bodyPr wrap="square" lIns="164897" tIns="186259" rIns="164897" bIns="-33478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全部排列有n!种；能否在旧排列中插入新数，复用统计？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49427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最大数右边有几个数，就新增几对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53337"/>
            <a:ext cx="10221975" cy="430227"/>
            <a:chOff x="979425" y="2353337"/>
            <a:chExt cx="10221975" cy="430227"/>
          </a:xfrm>
        </p:grpSpPr>
        <p:sp>
          <p:nvSpPr>
            <p:cNvPr id="7" name="body-insertion-old-permutation"/>
            <p:cNvSpPr txBox="1"/>
            <p:nvPr/>
          </p:nvSpPr>
          <p:spPr>
            <a:xfrm>
              <a:off x="979425" y="2353337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例如旧排列[2,1]已经有1对逆序，现在插入最大数3：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46125" y="3115337"/>
            <a:ext cx="9821925" cy="430227"/>
            <a:chOff x="1246125" y="3115337"/>
            <a:chExt cx="9821925" cy="430227"/>
          </a:xfrm>
        </p:grpSpPr>
        <p:sp>
          <p:nvSpPr>
            <p:cNvPr id="9" name="body-insert-left"/>
            <p:cNvSpPr txBox="1"/>
            <p:nvPr/>
          </p:nvSpPr>
          <p:spPr>
            <a:xfrm>
              <a:off x="1246125" y="3115337"/>
              <a:ext cx="982192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[</a:t>
              </a:r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3</a:t>
              </a: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,2,1]　　 3右边有2个数，新增2对，总数3。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46125" y="3839237"/>
            <a:ext cx="9821925" cy="430227"/>
            <a:chOff x="1246125" y="3839237"/>
            <a:chExt cx="9821925" cy="430227"/>
          </a:xfrm>
        </p:grpSpPr>
        <p:sp>
          <p:nvSpPr>
            <p:cNvPr id="11" name="body-insert-middle"/>
            <p:cNvSpPr txBox="1"/>
            <p:nvPr/>
          </p:nvSpPr>
          <p:spPr>
            <a:xfrm>
              <a:off x="1246125" y="3839237"/>
              <a:ext cx="982192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[2,</a:t>
              </a:r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3</a:t>
              </a: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,1]　　 3右边有1个数，新增1对，总数2。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46125" y="4563137"/>
            <a:ext cx="9821925" cy="430227"/>
            <a:chOff x="1246125" y="4563137"/>
            <a:chExt cx="9821925" cy="430227"/>
          </a:xfrm>
        </p:grpSpPr>
        <p:sp>
          <p:nvSpPr>
            <p:cNvPr id="13" name="body-insert-right"/>
            <p:cNvSpPr txBox="1"/>
            <p:nvPr/>
          </p:nvSpPr>
          <p:spPr>
            <a:xfrm>
              <a:off x="1246125" y="4563137"/>
              <a:ext cx="982192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[2,1,</a:t>
              </a:r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3</a:t>
              </a: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]　　 3右边有0个数，新增0对，总数1。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79425" y="5487062"/>
            <a:ext cx="10221975" cy="475588"/>
            <a:chOff x="979425" y="5487062"/>
            <a:chExt cx="10221975" cy="475588"/>
          </a:xfrm>
        </p:grpSpPr>
        <p:sp>
          <p:nvSpPr>
            <p:cNvPr id="15" name="body-insertion-independence"/>
            <p:cNvSpPr txBox="1"/>
            <p:nvPr/>
          </p:nvSpPr>
          <p:spPr>
            <a:xfrm>
              <a:off x="979425" y="5487062"/>
              <a:ext cx="10221975" cy="4755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旧元素间的逆序不变；新增数量只取决于插入位置。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4035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按新增逆序数枚举前驱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81912"/>
            <a:ext cx="10221975" cy="858852"/>
            <a:chOff x="979425" y="2381912"/>
            <a:chExt cx="10221975" cy="858852"/>
          </a:xfrm>
        </p:grpSpPr>
        <p:sp>
          <p:nvSpPr>
            <p:cNvPr id="7" name="body-inversion-state"/>
            <p:cNvSpPr txBox="1"/>
            <p:nvPr/>
          </p:nvSpPr>
          <p:spPr>
            <a:xfrm>
              <a:off x="979425" y="2381912"/>
              <a:ext cx="10221975" cy="8588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f[i][j]：1～i的排列中，有j个逆序对的方案数。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插入i新增0～i−1对，所以旧逆序数r位于连续区间。</a:t>
              </a:r>
            </a:p>
          </p:txBody>
        </p:sp>
      </p:grpSp>
      <mc:AlternateContent>
        <mc:Choice Requires="a14">
          <p:sp>
            <p:nvSpPr>
              <p:cNvPr id="9" name="inversion-recurrence"/>
              <p:cNvSpPr txBox="1">
                <a:spLocks noGrp="1"/>
              </p:cNvSpPr>
              <p:nvPr/>
            </p:nvSpPr>
            <p:spPr>
              <a:xfrm>
                <a:off x="1104900" y="3495675"/>
                <a:ext cx="9982200" cy="1143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j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ff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=</m:t>
                          </m:r>
                          <m:func>
                            <m:funcPr/>
                            <m:fNam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max</m:t>
                              </m:r>
                            </m:fName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0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,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j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+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1</m:t>
                                  </m:r>
                                </m:e>
                              </m:d>
                            </m:e>
                          </m:func>
                        </m:sub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j</m:t>
                          </m:r>
                        </m:sup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f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r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79425" y="5115587"/>
            <a:ext cx="10221975" cy="849327"/>
            <a:chOff x="979425" y="5115587"/>
            <a:chExt cx="10221975" cy="849327"/>
          </a:xfrm>
        </p:grpSpPr>
        <p:sp>
          <p:nvSpPr>
            <p:cNvPr id="10" name="body-inversion-base"/>
            <p:cNvSpPr txBox="1"/>
            <p:nvPr/>
          </p:nvSpPr>
          <p:spPr>
            <a:xfrm>
              <a:off x="979425" y="5115587"/>
              <a:ext cx="102219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f[0][0]=1：空排列是一种起点；其余初值0。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逐个前驱相加仍会重复求和，下一页复用相邻窗口。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窗口右移，只增一项、减一项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400962"/>
            <a:ext cx="10183875" cy="637513"/>
            <a:chOff x="941325" y="2400962"/>
            <a:chExt cx="10183875" cy="637513"/>
          </a:xfrm>
        </p:grpSpPr>
        <p:sp>
          <p:nvSpPr>
            <p:cNvPr id="7" name="body-old-window"/>
            <p:cNvSpPr txBox="1"/>
            <p:nvPr/>
          </p:nvSpPr>
          <p:spPr>
            <a:xfrm>
              <a:off x="941325" y="2400962"/>
              <a:ext cx="10183875" cy="6375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上一次求和：previous[j−i] … previous[j−1]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239162"/>
            <a:ext cx="10183875" cy="887427"/>
            <a:chOff x="941325" y="3239162"/>
            <a:chExt cx="10183875" cy="887427"/>
          </a:xfrm>
        </p:grpSpPr>
        <p:sp>
          <p:nvSpPr>
            <p:cNvPr id="9" name="body-shift-window"/>
            <p:cNvSpPr txBox="1"/>
            <p:nvPr/>
          </p:nvSpPr>
          <p:spPr>
            <a:xfrm>
              <a:off x="941325" y="3239162"/>
              <a:ext cx="10183875" cy="887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加入右端 previous[j]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若 j ≥ i，再减去左端 previous[j−i]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25" y="4420262"/>
            <a:ext cx="10183875" cy="542263"/>
            <a:chOff x="941325" y="4420262"/>
            <a:chExt cx="10183875" cy="542263"/>
          </a:xfrm>
        </p:grpSpPr>
        <p:sp>
          <p:nvSpPr>
            <p:cNvPr id="11" name="body-new-window"/>
            <p:cNvSpPr txBox="1"/>
            <p:nvPr/>
          </p:nvSpPr>
          <p:spPr>
            <a:xfrm>
              <a:off x="941325" y="4420262"/>
              <a:ext cx="10183875" cy="542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留下的恰是 previous[max(0,j−i+1) … j]。</a:t>
              </a:r>
            </a:p>
          </p:txBody>
        </p:sp>
      </p:grpSp>
      <p:sp>
        <p:nvSpPr>
          <p:cNvPr id="15" name="textbox-modulo"/>
          <p:cNvSpPr/>
          <p:nvPr/>
        </p:nvSpPr>
        <p:spPr>
          <a:xfrm>
            <a:off x="838200" y="5143500"/>
            <a:ext cx="10515600" cy="800100"/>
          </a:xfrm>
          <a:prstGeom prst="roundRect">
            <a:avLst>
              <a:gd name="adj" fmla="val 14286"/>
            </a:avLst>
          </a:prstGeom>
          <a:solidFill>
            <a:schemeClr val="lt2"/>
          </a:solidFill>
          <a:ln>
            <a:noFill/>
          </a:ln>
        </p:spPr>
        <p:txBody>
          <a:bodyPr wrap="square" lIns="145847" tIns="100534" rIns="145847" bIns="-33478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模减法先加 MOD 再取模，避免 C++ 得到负余数。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4195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例如 n=3，计数是 1、2、2、1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72387"/>
            <a:ext cx="10183875" cy="1694788"/>
            <a:chOff x="941325" y="2372387"/>
            <a:chExt cx="10183875" cy="1694788"/>
          </a:xfrm>
        </p:grpSpPr>
        <p:sp>
          <p:nvSpPr>
            <p:cNvPr id="7" name="body-layers"/>
            <p:cNvSpPr txBox="1"/>
            <p:nvPr/>
          </p:nvSpPr>
          <p:spPr>
            <a:xfrm>
              <a:off x="941325" y="2372387"/>
              <a:ext cx="10183875" cy="16947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46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长度 1： [1]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长度 2： [1, 1]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长度 3： [1, 2, 2, 1]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4325012"/>
            <a:ext cx="10183875" cy="494638"/>
            <a:chOff x="941325" y="4325012"/>
            <a:chExt cx="10183875" cy="494638"/>
          </a:xfrm>
        </p:grpSpPr>
        <p:sp>
          <p:nvSpPr>
            <p:cNvPr id="9" name="body-trace-answer"/>
            <p:cNvSpPr txBox="1"/>
            <p:nvPr/>
          </p:nvSpPr>
          <p:spPr>
            <a:xfrm>
              <a:off x="941325" y="4325012"/>
              <a:ext cx="10183875" cy="4946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f[3][2] = f[2][0] + f[2][1] + f[2][2] = 2</a:t>
              </a:r>
            </a:p>
          </p:txBody>
        </p:sp>
      </p:grpSp>
      <p:sp>
        <p:nvSpPr>
          <p:cNvPr id="13" name="textbox-insert-correction"/>
          <p:cNvSpPr/>
          <p:nvPr/>
        </p:nvSpPr>
        <p:spPr>
          <a:xfrm>
            <a:off x="838200" y="5000625"/>
            <a:ext cx="10515600" cy="990600"/>
          </a:xfrm>
          <a:prstGeom prst="roundRect">
            <a:avLst>
              <a:gd name="adj" fmla="val 11538"/>
            </a:avLst>
          </a:prstGeom>
          <a:solidFill>
            <a:schemeClr val="lt2"/>
          </a:solidFill>
          <a:ln>
            <a:noFill/>
          </a:ln>
        </p:spPr>
        <p:txBody>
          <a:bodyPr wrap="square" lIns="145849" tIns="91011" rIns="145849" bIns="-33476" anchor="t" anchorCtr="0">
            <a:noAutofit/>
          </a:bodyPr>
          <a:lstStyle/>
          <a:p>
            <a:pPr algn="l">
              <a:lnSpc>
                <a:spcPts val="3150"/>
              </a:lnSpc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新逆序对的数量只由插入位置决定。</a:t>
            </a:r>
            <a:br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旧排列是否为正序，不影响这一步的新增数量。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90957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滚动数组保留上一层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2849" y="2299997"/>
            <a:ext cx="7124863" cy="371553"/>
            <a:chOff x="942849" y="2299997"/>
            <a:chExt cx="7124863" cy="371553"/>
          </a:xfrm>
        </p:grpSpPr>
        <p:sp>
          <p:nvSpPr>
            <p:cNvPr id="7" name="TextBox 7"/>
            <p:cNvSpPr txBox="1"/>
            <p:nvPr/>
          </p:nvSpPr>
          <p:spPr>
            <a:xfrm>
              <a:off x="942849" y="2299997"/>
              <a:ext cx="7124863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previous[0]=1；MOD=10000。以下求长度 length 的整层。</a:t>
              </a:r>
            </a:p>
          </p:txBody>
        </p:sp>
      </p:grpSp>
      <p:sp>
        <p:nvSpPr>
          <p:cNvPr id="11" name="textbox-inversion-code"/>
          <p:cNvSpPr/>
          <p:nvPr/>
        </p:nvSpPr>
        <p:spPr>
          <a:xfrm>
            <a:off x="838200" y="2724150"/>
            <a:ext cx="10515600" cy="2819400"/>
          </a:xfrm>
          <a:prstGeom prst="roundRect">
            <a:avLst>
              <a:gd name="adj" fmla="val 4054"/>
            </a:avLst>
          </a:prstGeom>
          <a:solidFill>
            <a:schemeClr val="lt2"/>
          </a:solidFill>
          <a:ln>
            <a:noFill/>
          </a:ln>
        </p:spPr>
        <p:txBody>
          <a:bodyPr wrap="square" lIns="147372" tIns="75770" rIns="147372" bIns="-33477" anchor="t" anchorCtr="0">
            <a:noAutofit/>
          </a:bodyPr>
          <a:lstStyle/>
          <a:p>
            <a:pPr algn="l">
              <a:lnSpc>
                <a:spcPts val="255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int window=0;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for(int inversions=0;inversions&lt;=k;++inversions){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window=(window+previous[inversions])%MOD;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if(inversions&gt;=length)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window=(window-previous[inversions-length]+MOD)%MOD;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current[inversions]=window;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previous.swap(current);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42849" y="5681372"/>
            <a:ext cx="10182351" cy="371553"/>
            <a:chOff x="942849" y="5681372"/>
            <a:chExt cx="10182351" cy="371553"/>
          </a:xfrm>
        </p:grpSpPr>
        <p:sp>
          <p:nvSpPr>
            <p:cNvPr id="12" name="body-overwrite"/>
            <p:cNvSpPr txBox="1"/>
            <p:nvPr/>
          </p:nvSpPr>
          <p:spPr>
            <a:xfrm>
              <a:off x="942849" y="5681372"/>
              <a:ext cx="101823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每个 current[j] 都重新赋值；旧内容不会参与本轮计算。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删除最大值，唯一还原前驱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72387"/>
            <a:ext cx="10183875" cy="1382727"/>
            <a:chOff x="941325" y="2372387"/>
            <a:chExt cx="10183875" cy="1382727"/>
          </a:xfrm>
        </p:grpSpPr>
        <p:sp>
          <p:nvSpPr>
            <p:cNvPr id="7" name="body-bijection"/>
            <p:cNvSpPr txBox="1"/>
            <p:nvPr/>
          </p:nvSpPr>
          <p:spPr>
            <a:xfrm>
              <a:off x="941325" y="2372387"/>
              <a:ext cx="10183875" cy="13827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7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任意排列删除最大值后，旧排列唯一。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最大值原来的位置也唯一，因此转移不重不漏。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滑动窗口只重用同一段求和，未改变计数含义。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4124987"/>
            <a:ext cx="10183875" cy="485113"/>
            <a:chOff x="941325" y="4124987"/>
            <a:chExt cx="10183875" cy="485113"/>
          </a:xfrm>
        </p:grpSpPr>
        <p:sp>
          <p:nvSpPr>
            <p:cNvPr id="9" name="body-cost"/>
            <p:cNvSpPr txBox="1"/>
            <p:nvPr/>
          </p:nvSpPr>
          <p:spPr>
            <a:xfrm>
              <a:off x="941325" y="4124987"/>
              <a:ext cx="10183875" cy="4851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n 层 × 每层 k+1 项：O(nk) 时间，O(k) 空间。</a:t>
              </a:r>
            </a:p>
          </p:txBody>
        </p:sp>
      </p:grpSp>
      <p:sp>
        <p:nvSpPr>
          <p:cNvPr id="13" name="textbox-inversion-boundary"/>
          <p:cNvSpPr/>
          <p:nvPr/>
        </p:nvSpPr>
        <p:spPr>
          <a:xfrm>
            <a:off x="838200" y="4810125"/>
            <a:ext cx="10515600" cy="1143000"/>
          </a:xfrm>
          <a:prstGeom prst="roundRect">
            <a:avLst>
              <a:gd name="adj" fmla="val 10000"/>
            </a:avLst>
          </a:prstGeom>
          <a:solidFill>
            <a:schemeClr val="lt2"/>
          </a:solidFill>
          <a:ln>
            <a:noFill/>
          </a:ln>
        </p:spPr>
        <p:txBody>
          <a:bodyPr wrap="square" lIns="145848" tIns="100535" rIns="145848" bIns="-33477" anchor="t" anchorCtr="0">
            <a:noAutofit/>
          </a:bodyPr>
          <a:lstStyle/>
          <a:p>
            <a:pPr algn="l">
              <a:lnSpc>
                <a:spcPts val="3450"/>
              </a:lnSpc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边界：n=1、k=0，只有一个排列，答案为 1。</a:t>
            </a:r>
            <a:br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k 超过 n(n−1)/2 时没有合法排列，答案为 0。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选读前置：独立事件怎样计概率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91437"/>
            <a:ext cx="10183875" cy="887427"/>
            <a:chOff x="941325" y="2391437"/>
            <a:chExt cx="10183875" cy="887427"/>
          </a:xfrm>
        </p:grpSpPr>
        <p:sp>
          <p:nvSpPr>
            <p:cNvPr id="7" name="body-coin-space"/>
            <p:cNvSpPr txBox="1"/>
            <p:nvPr/>
          </p:nvSpPr>
          <p:spPr>
            <a:xfrm>
              <a:off x="941325" y="2391437"/>
              <a:ext cx="10183875" cy="887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两次公平抛硬币，有四种等可能结果：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正正　　正反　　反正　　反反</a:t>
              </a:r>
            </a:p>
          </p:txBody>
        </p:sp>
      </p:grpSp>
      <mc:AlternateContent>
        <mc:Choice Requires="a14">
          <p:sp>
            <p:nvSpPr>
              <p:cNvPr id="9" name="product-probability"/>
              <p:cNvSpPr txBox="1">
                <a:spLocks noGrp="1"/>
              </p:cNvSpPr>
              <p:nvPr/>
            </p:nvSpPr>
            <p:spPr>
              <a:xfrm>
                <a:off x="952500" y="3390900"/>
                <a:ext cx="10172700" cy="1000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23344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P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m:rPr>
                              <m:nor m:val="on"/>
                            </m:rP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正反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23344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den>
                      </m:f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23344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⋅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den>
                      </m:f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23344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41325" y="4667912"/>
            <a:ext cx="10183875" cy="513688"/>
            <a:chOff x="941325" y="4667912"/>
            <a:chExt cx="10183875" cy="513688"/>
          </a:xfrm>
        </p:grpSpPr>
        <p:sp>
          <p:nvSpPr>
            <p:cNvPr id="10" name="body-disjoint-sum"/>
            <p:cNvSpPr txBox="1"/>
            <p:nvPr/>
          </p:nvSpPr>
          <p:spPr>
            <a:xfrm>
              <a:off x="941325" y="4667912"/>
              <a:ext cx="10183875" cy="513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恰一次正面：“正反”或“反正”，概率 1/4+1/4=1/2。</a:t>
              </a:r>
            </a:p>
          </p:txBody>
        </p:sp>
      </p:grpSp>
      <p:sp>
        <p:nvSpPr>
          <p:cNvPr id="14" name="textbox-probability-rules"/>
          <p:cNvSpPr/>
          <p:nvPr/>
        </p:nvSpPr>
        <p:spPr>
          <a:xfrm>
            <a:off x="838200" y="5248275"/>
            <a:ext cx="10515600" cy="704850"/>
          </a:xfrm>
          <a:prstGeom prst="roundRect">
            <a:avLst>
              <a:gd name="adj" fmla="val 16216"/>
            </a:avLst>
          </a:prstGeom>
          <a:solidFill>
            <a:schemeClr val="lt2"/>
          </a:solidFill>
          <a:ln>
            <a:noFill/>
          </a:ln>
        </p:spPr>
        <p:txBody>
          <a:bodyPr wrap="square" lIns="145848" tIns="110060" rIns="145848" bIns="-33477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互斥的可能性相加；独立的连续事件相乘。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概率取模，用逆元表示分数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81912"/>
            <a:ext cx="10183875" cy="868377"/>
            <a:chOff x="941325" y="2381912"/>
            <a:chExt cx="10183875" cy="868377"/>
          </a:xfrm>
        </p:grpSpPr>
        <p:sp>
          <p:nvSpPr>
            <p:cNvPr id="7" name="body-mod-definition"/>
            <p:cNvSpPr txBox="1"/>
            <p:nvPr/>
          </p:nvSpPr>
          <p:spPr>
            <a:xfrm>
              <a:off x="941325" y="238191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本题模质数 M=1000000007。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当 b 不被 M 整除时，存在 b 的乘法逆元。</a:t>
              </a:r>
            </a:p>
          </p:txBody>
        </p:sp>
      </p:grpSp>
      <mc:AlternateContent>
        <mc:Choice Requires="a14">
          <p:sp>
            <p:nvSpPr>
              <p:cNvPr id="9" name="inverse-formula"/>
              <p:cNvSpPr txBox="1">
                <a:spLocks noGrp="1"/>
              </p:cNvSpPr>
              <p:nvPr/>
            </p:nvSpPr>
            <p:spPr>
              <a:xfrm>
                <a:off x="952500" y="3400425"/>
                <a:ext cx="10172700" cy="102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num>
                        <m:den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b</m:t>
                          </m:r>
                        </m:den>
                      </m:f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≡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a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⋅</m:t>
                      </m:r>
                      <m:s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b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p>
                      </m:sSup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mod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 xml:space="preserve"> 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41325" y="4677437"/>
            <a:ext cx="10183875" cy="430227"/>
            <a:chOff x="941325" y="4677437"/>
            <a:chExt cx="10183875" cy="430227"/>
          </a:xfrm>
        </p:grpSpPr>
        <p:sp>
          <p:nvSpPr>
            <p:cNvPr id="10" name="body-half-example"/>
            <p:cNvSpPr txBox="1"/>
            <p:nvPr/>
          </p:nvSpPr>
          <p:spPr>
            <a:xfrm>
              <a:off x="941325" y="4677437"/>
              <a:ext cx="101838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 1/2 对应 500000004：乘 2 后模 M 恰为 1。</a:t>
              </a:r>
            </a:p>
          </p:txBody>
        </p:sp>
      </p:grpSp>
      <p:sp>
        <p:nvSpPr>
          <p:cNvPr id="14" name="textbox-inverse-warning"/>
          <p:cNvSpPr/>
          <p:nvPr/>
        </p:nvSpPr>
        <p:spPr>
          <a:xfrm>
            <a:off x="838200" y="5229225"/>
            <a:ext cx="10515600" cy="723900"/>
          </a:xfrm>
          <a:prstGeom prst="roundRect">
            <a:avLst>
              <a:gd name="adj" fmla="val 15789"/>
            </a:avLst>
          </a:prstGeom>
          <a:solidFill>
            <a:schemeClr val="lt2"/>
          </a:solidFill>
          <a:ln>
            <a:noFill/>
          </a:ln>
        </p:spPr>
        <p:txBody>
          <a:bodyPr wrap="square" lIns="145849" tIns="119586" rIns="145849" bIns="-3347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不能写整数除法 1/2；那会在取模之前先得到 0。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008070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例2｜每行从两端随机消失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62862"/>
            <a:ext cx="10183875" cy="1399513"/>
            <a:chOff x="941325" y="2362862"/>
            <a:chExt cx="10183875" cy="1399513"/>
          </a:xfrm>
        </p:grpSpPr>
        <p:sp>
          <p:nvSpPr>
            <p:cNvPr id="7" name="body-camp-board"/>
            <p:cNvSpPr txBox="1"/>
            <p:nvPr/>
          </p:nvSpPr>
          <p:spPr>
            <a:xfrm>
              <a:off x="941325" y="2362862"/>
              <a:ext cx="10183875" cy="13995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7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宽 m，中间 n 行会变化；上下两行永远完整。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每天，每个可变行的左右两端独立以 p=a/b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的概率删去一格，行内剩余格子仍是连续区间。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4067837"/>
            <a:ext cx="10183875" cy="868377"/>
            <a:chOff x="941325" y="4067837"/>
            <a:chExt cx="10183875" cy="868377"/>
          </a:xfrm>
        </p:grpSpPr>
        <p:sp>
          <p:nvSpPr>
            <p:cNvPr id="9" name="body-camp-question"/>
            <p:cNvSpPr txBox="1"/>
            <p:nvPr/>
          </p:nvSpPr>
          <p:spPr>
            <a:xfrm>
              <a:off x="941325" y="4067837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经过 k 天，求上下边界始终连通的概率。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格子按共边相邻；概率以模 1000000007 的数输出。</a:t>
              </a:r>
            </a:p>
          </p:txBody>
        </p:sp>
      </p:grpSp>
      <p:sp>
        <p:nvSpPr>
          <p:cNvPr id="13" name="textbox-camp-scale"/>
          <p:cNvSpPr/>
          <p:nvPr/>
        </p:nvSpPr>
        <p:spPr>
          <a:xfrm>
            <a:off x="838200" y="5153025"/>
            <a:ext cx="10515600" cy="800100"/>
          </a:xfrm>
          <a:prstGeom prst="roundRect">
            <a:avLst>
              <a:gd name="adj" fmla="val 14286"/>
            </a:avLst>
          </a:prstGeom>
          <a:solidFill>
            <a:schemeClr val="lt2"/>
          </a:solidFill>
          <a:ln>
            <a:noFill/>
          </a:ln>
        </p:spPr>
        <p:txBody>
          <a:bodyPr wrap="square" lIns="145847" tIns="119584" rIns="145847" bIns="-33478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n、m ≤ 1500，k ≤ 100000；不能逐日枚举整个棋盘。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75879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一端删 t 次的概率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81912"/>
            <a:ext cx="10183875" cy="868377"/>
            <a:chOff x="941325" y="2381912"/>
            <a:chExt cx="10183875" cy="868377"/>
          </a:xfrm>
        </p:grpSpPr>
        <p:sp>
          <p:nvSpPr>
            <p:cNvPr id="7" name="body-choose-days"/>
            <p:cNvSpPr txBox="1"/>
            <p:nvPr/>
          </p:nvSpPr>
          <p:spPr>
            <a:xfrm>
              <a:off x="941325" y="238191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 k 天选出 t 天删除，其他天不删。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每一种时间安排等可能；先计一种，再乘安排数。</a:t>
              </a:r>
            </a:p>
          </p:txBody>
        </p:sp>
      </p:grpSp>
      <mc:AlternateContent>
        <mc:Choice Requires="a14">
          <p:sp>
            <p:nvSpPr>
              <p:cNvPr id="9" name="binomial-prob"/>
              <p:cNvSpPr txBox="1">
                <a:spLocks noGrp="1"/>
              </p:cNvSpPr>
              <p:nvPr/>
            </p:nvSpPr>
            <p:spPr>
              <a:xfrm>
                <a:off x="952500" y="3333750"/>
                <a:ext cx="10172700" cy="1000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g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t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fPr>
                            <m:num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k</m:t>
                              </m:r>
                            </m:num>
                            <m:den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t</m:t>
                              </m:r>
                            </m:den>
                          </m:f>
                        </m:e>
                      </m:d>
                      <m:s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t</m:t>
                          </m:r>
                        </m:sup>
                      </m:sSup>
                      <m:sSup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p</m:t>
                              </m:r>
                            </m:e>
                          </m:d>
                        </m:e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k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t</m:t>
                          </m:r>
                        </m:sup>
                      </m:sSup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0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≤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t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≤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k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41325" y="4610762"/>
            <a:ext cx="10183875" cy="1306527"/>
            <a:chOff x="941325" y="4610762"/>
            <a:chExt cx="10183875" cy="1306527"/>
          </a:xfrm>
        </p:grpSpPr>
        <p:sp>
          <p:nvSpPr>
            <p:cNvPr id="10" name="body-interval-weight"/>
            <p:cNvSpPr txBox="1"/>
            <p:nvPr/>
          </p:nvSpPr>
          <p:spPr>
            <a:xfrm>
              <a:off x="941325" y="4610762"/>
              <a:ext cx="101838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非空区间 [l,r]：左边删 l−1 格，右边删 m−r 格。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两端独立，所以概率是 g[l−1] × g[m−r]。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删次数大于 k 时，g 为 0；只为非空区间建状态。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只记剩余长度为什么不够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81912"/>
            <a:ext cx="10183875" cy="868377"/>
            <a:chOff x="941325" y="2381912"/>
            <a:chExt cx="10183875" cy="868377"/>
          </a:xfrm>
        </p:grpSpPr>
        <p:sp>
          <p:nvSpPr>
            <p:cNvPr id="7" name="body-length-counterexample"/>
            <p:cNvSpPr txBox="1"/>
            <p:nvPr/>
          </p:nvSpPr>
          <p:spPr>
            <a:xfrm>
              <a:off x="941325" y="238191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区间 [1,1] 与 [2,2] 的长度都是 1，</a:t>
              </a:r>
              <a:br/>
              <a:r>
                <a:rPr lang="zh-CN" sz="22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但它们放在相邻行时，没有共同列，不能连通。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572537"/>
            <a:ext cx="10183875" cy="868377"/>
            <a:chOff x="941325" y="3572537"/>
            <a:chExt cx="10183875" cy="868377"/>
          </a:xfrm>
        </p:grpSpPr>
        <p:sp>
          <p:nvSpPr>
            <p:cNvPr id="9" name="body-camp-connectivity"/>
            <p:cNvSpPr txBox="1"/>
            <p:nvPr/>
          </p:nvSpPr>
          <p:spPr>
            <a:xfrm>
              <a:off x="941325" y="3572537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所有行非空，且每对相邻行区间相交，才上下连通。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删除只会减少可走路径，所以最终连通 ⇒ 全程连通。</a:t>
              </a:r>
            </a:p>
          </p:txBody>
        </p:sp>
      </p:grpSp>
      <p:sp>
        <p:nvSpPr>
          <p:cNvPr id="13" name="textbox-two-end-state"/>
          <p:cNvSpPr/>
          <p:nvPr/>
        </p:nvSpPr>
        <p:spPr>
          <a:xfrm>
            <a:off x="838200" y="4743450"/>
            <a:ext cx="10515600" cy="1181100"/>
          </a:xfrm>
          <a:prstGeom prst="roundRect">
            <a:avLst>
              <a:gd name="adj" fmla="val 9677"/>
            </a:avLst>
          </a:prstGeom>
          <a:solidFill>
            <a:schemeClr val="lt2"/>
          </a:solidFill>
          <a:ln>
            <a:noFill/>
          </a:ln>
        </p:spPr>
        <p:txBody>
          <a:bodyPr wrap="square" lIns="145849" tIns="100536" rIns="145849" bIns="-33476" anchor="t" anchorCtr="0">
            <a:noAutofit/>
          </a:bodyPr>
          <a:lstStyle/>
          <a:p>
            <a:pPr algn="l">
              <a:lnSpc>
                <a:spcPts val="3450"/>
              </a:lnSpc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保存“行号、左端、右端”可以描述局面，</a:t>
            </a:r>
            <a:br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但已有 O(nm²) 个状态；要利用左右规则对称。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保留右端，左端用镜像恢复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81912"/>
            <a:ext cx="10183875" cy="868377"/>
            <a:chOff x="941325" y="2381912"/>
            <a:chExt cx="10183875" cy="868377"/>
          </a:xfrm>
        </p:grpSpPr>
        <p:sp>
          <p:nvSpPr>
            <p:cNvPr id="7" name="body-right-state"/>
            <p:cNvSpPr txBox="1"/>
            <p:nvPr/>
          </p:nvSpPr>
          <p:spPr>
            <a:xfrm>
              <a:off x="941325" y="238191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f[i][r]：前 i 行连通，且第 i 行右端为 r 的概率。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把所有左端位置的概率合并，不再分别保存。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505862"/>
            <a:ext cx="10183875" cy="868377"/>
            <a:chOff x="941325" y="3505862"/>
            <a:chExt cx="10183875" cy="868377"/>
          </a:xfrm>
        </p:grpSpPr>
        <p:sp>
          <p:nvSpPr>
            <p:cNvPr id="9" name="body-mirror-rule"/>
            <p:cNvSpPr txBox="1"/>
            <p:nvPr/>
          </p:nvSpPr>
          <p:spPr>
            <a:xfrm>
              <a:off x="941325" y="350586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整幅图左右反射后，概率和连通性都不变。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左端为 l 的总概率 = 右端为 m−l+1 的总概率。</a:t>
              </a:r>
            </a:p>
          </p:txBody>
        </p:sp>
      </p:grpSp>
      <p:sp>
        <p:nvSpPr>
          <p:cNvPr id="13" name="textbox-symmetry-condition"/>
          <p:cNvSpPr/>
          <p:nvPr/>
        </p:nvSpPr>
        <p:spPr>
          <a:xfrm>
            <a:off x="838200" y="4676775"/>
            <a:ext cx="10515600" cy="1257300"/>
          </a:xfrm>
          <a:prstGeom prst="roundRect">
            <a:avLst>
              <a:gd name="adj" fmla="val 9091"/>
            </a:avLst>
          </a:prstGeom>
          <a:solidFill>
            <a:schemeClr val="lt2"/>
          </a:solidFill>
          <a:ln>
            <a:noFill/>
          </a:ln>
        </p:spPr>
        <p:txBody>
          <a:bodyPr wrap="square" lIns="145847" tIns="100534" rIns="145847" bIns="-33478" anchor="t" anchorCtr="0">
            <a:noAutofit/>
          </a:bodyPr>
          <a:lstStyle/>
          <a:p>
            <a:pPr algn="l">
              <a:lnSpc>
                <a:spcPts val="3450"/>
              </a:lnSpc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这是对整幅随机图做一一对应的镜像。</a:t>
            </a:r>
            <a:br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不要求同一行的左右端点，在“连通”条件下独立。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相交概率：全部减左、减右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72387"/>
            <a:ext cx="10183875" cy="1344627"/>
            <a:chOff x="941325" y="2372387"/>
            <a:chExt cx="10183875" cy="1344627"/>
          </a:xfrm>
        </p:grpSpPr>
        <p:sp>
          <p:nvSpPr>
            <p:cNvPr id="7" name="body-complement-cases"/>
            <p:cNvSpPr txBox="1"/>
            <p:nvPr/>
          </p:nvSpPr>
          <p:spPr>
            <a:xfrm>
              <a:off x="941325" y="2372387"/>
              <a:ext cx="10183875" cy="13446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 H[t] 是上一层右端点 ≤ t 的概率和。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与新区间 [l,r] 不相交：旧右端 &lt; l，或旧左端 &gt; r。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两种情况互斥；后一种通过镜像变成右端 ≤ m−r。</a:t>
              </a:r>
            </a:p>
          </p:txBody>
        </p:sp>
      </p:grpSp>
      <mc:AlternateContent>
        <mc:Choice Requires="a14">
          <p:sp>
            <p:nvSpPr>
              <p:cNvPr id="9" name="overlap-probability"/>
              <p:cNvSpPr txBox="1">
                <a:spLocks noGrp="1"/>
              </p:cNvSpPr>
              <p:nvPr/>
            </p:nvSpPr>
            <p:spPr>
              <a:xfrm>
                <a:off x="952500" y="3981450"/>
                <a:ext cx="10172700" cy="87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P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m:rPr>
                              <m:nor m:val="on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旧行可接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H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−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H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l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−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H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</m:sub>
                      </m:sSub>
                    </m:oMath>
                  </m:oMathPara>
                </a14:m>
              </a:p>
            </p:txBody>
          </p:sp>
        </mc:Choice>
      </mc:AlternateContent>
      <p:sp>
        <p:nvSpPr>
          <p:cNvPr id="12" name="textbox-complement-total"/>
          <p:cNvSpPr/>
          <p:nvPr/>
        </p:nvSpPr>
        <p:spPr>
          <a:xfrm>
            <a:off x="838200" y="5191125"/>
            <a:ext cx="10515600" cy="752475"/>
          </a:xfrm>
          <a:prstGeom prst="roundRect">
            <a:avLst>
              <a:gd name="adj" fmla="val 15190"/>
            </a:avLst>
          </a:prstGeom>
          <a:solidFill>
            <a:schemeClr val="lt2"/>
          </a:solidFill>
          <a:ln>
            <a:noFill/>
          </a:ln>
        </p:spPr>
        <p:txBody>
          <a:bodyPr wrap="square" lIns="145847" tIns="110059" rIns="145847" bIns="-33478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总量 H[m] 已要求前面各行连通，不能随意换成 1。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把对左端的求和拆成两部分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34287"/>
            <a:ext cx="10183875" cy="430227"/>
            <a:chOff x="941325" y="2334287"/>
            <a:chExt cx="10183875" cy="430227"/>
          </a:xfrm>
        </p:grpSpPr>
        <p:sp>
          <p:nvSpPr>
            <p:cNvPr id="7" name="body-prefix-start"/>
            <p:cNvSpPr txBox="1"/>
            <p:nvPr/>
          </p:nvSpPr>
          <p:spPr>
            <a:xfrm>
              <a:off x="941325" y="2334287"/>
              <a:ext cx="101838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固定右端 r，枚举 l=1…r；令 t=l−1。</a:t>
              </a:r>
            </a:p>
          </p:txBody>
        </p:sp>
      </p:grpSp>
      <mc:AlternateContent>
        <mc:Choice Requires="a14">
          <p:sp>
            <p:nvSpPr>
              <p:cNvPr id="9" name="raw-camp-sum"/>
              <p:cNvSpPr txBox="1">
                <a:spLocks noGrp="1"/>
              </p:cNvSpPr>
              <p:nvPr/>
            </p:nvSpPr>
            <p:spPr>
              <a:xfrm>
                <a:off x="952500" y="2771775"/>
                <a:ext cx="10172700" cy="1000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23344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f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'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23344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g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</m:sub>
                      </m:sSub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ff"/>
                          <m:ctrlP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t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=</m:t>
                          </m:r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0</m:t>
                          </m:r>
                        </m:sub>
                        <m:sup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p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g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t</m:t>
                              </m:r>
                            </m:sub>
                          </m:sSub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23344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23344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m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23344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23344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m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23344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23344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r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23344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23344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t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41325" y="4058312"/>
            <a:ext cx="10183875" cy="830277"/>
            <a:chOff x="941325" y="4058312"/>
            <a:chExt cx="10183875" cy="830277"/>
          </a:xfrm>
        </p:grpSpPr>
        <p:sp>
          <p:nvSpPr>
            <p:cNvPr id="10" name="body-prefix-defs"/>
            <p:cNvSpPr txBox="1"/>
            <p:nvPr/>
          </p:nvSpPr>
          <p:spPr>
            <a:xfrm>
              <a:off x="941325" y="4058312"/>
              <a:ext cx="10183875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G[r] 累加 g[0…r−1]；W[r] 累加 g[t]H[t]。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H[m]−H[m−r] 与 t 无关，可直接提出求和。</a:t>
              </a:r>
            </a:p>
          </p:txBody>
        </p:sp>
      </p:grpSp>
      <mc:AlternateContent>
        <mc:Choice Requires="a14">
          <p:sp>
            <p:nvSpPr>
              <p:cNvPr id="12" name="optimized-camp"/>
              <p:cNvSpPr txBox="1">
                <a:spLocks noGrp="1"/>
              </p:cNvSpPr>
              <p:nvPr/>
            </p:nvSpPr>
            <p:spPr>
              <a:xfrm>
                <a:off x="952500" y="4953000"/>
                <a:ext cx="10172700" cy="95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f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'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g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</m:sub>
                      </m:sSub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m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m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r</m:t>
                                  </m:r>
                                </m:sub>
                              </m:sSub>
                            </m:e>
                          </m:d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G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r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W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r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</a:p>
            </p:txBody>
          </p:sp>
        </mc:Choice>
      </mc:AlternateContent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52501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例如两行两列，答案为 7/16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62862"/>
            <a:ext cx="10183875" cy="868377"/>
            <a:chOff x="941325" y="2362862"/>
            <a:chExt cx="10183875" cy="868377"/>
          </a:xfrm>
        </p:grpSpPr>
        <p:sp>
          <p:nvSpPr>
            <p:cNvPr id="7" name="body-four-row-outcomes"/>
            <p:cNvSpPr txBox="1"/>
            <p:nvPr/>
          </p:nvSpPr>
          <p:spPr>
            <a:xfrm>
              <a:off x="941325" y="236286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k=1，p=1/2。每行的四种结果等可能：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[1,2]　　[1,1]　　[2,2]　　空行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505862"/>
            <a:ext cx="10183875" cy="868377"/>
            <a:chOff x="941325" y="3505862"/>
            <a:chExt cx="10183875" cy="868377"/>
          </a:xfrm>
        </p:grpSpPr>
        <p:sp>
          <p:nvSpPr>
            <p:cNvPr id="9" name="body-two-incompatible"/>
            <p:cNvSpPr txBox="1"/>
            <p:nvPr/>
          </p:nvSpPr>
          <p:spPr>
            <a:xfrm>
              <a:off x="941325" y="350586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两行都非空有 3×3=9 种组合。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其中 [1,1] 接 [2,2] 及相反次序，两种不连通。</a:t>
              </a:r>
            </a:p>
          </p:txBody>
        </p:sp>
      </p:grpSp>
      <mc:AlternateContent>
        <mc:Choice Requires="a14">
          <p:sp>
            <p:nvSpPr>
              <p:cNvPr id="11" name="camp-number"/>
              <p:cNvSpPr txBox="1">
                <a:spLocks noGrp="1"/>
              </p:cNvSpPr>
              <p:nvPr/>
            </p:nvSpPr>
            <p:spPr>
              <a:xfrm>
                <a:off x="952500" y="4438650"/>
                <a:ext cx="10172700" cy="87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P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9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num>
                        <m:den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16</m:t>
                          </m:r>
                        </m:den>
                      </m:f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7</m:t>
                          </m:r>
                        </m:num>
                        <m:den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942849" y="5548022"/>
            <a:ext cx="10182351" cy="371553"/>
            <a:chOff x="942849" y="5548022"/>
            <a:chExt cx="10182351" cy="371553"/>
          </a:xfrm>
        </p:grpSpPr>
        <p:sp>
          <p:nvSpPr>
            <p:cNvPr id="12" name="body-first-layer-check"/>
            <p:cNvSpPr txBox="1"/>
            <p:nvPr/>
          </p:nvSpPr>
          <p:spPr>
            <a:xfrm>
              <a:off x="942849" y="5548022"/>
              <a:ext cx="101823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第一行 f[1]=1/4、f[2]=1/2；总和 3/4 恰是非空概率。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8410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先求 H，再累加加权前缀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2849" y="2280947"/>
            <a:ext cx="5239073" cy="371553"/>
            <a:chOff x="942849" y="2280947"/>
            <a:chExt cx="5239073" cy="371553"/>
          </a:xfrm>
        </p:grpSpPr>
        <p:sp>
          <p:nvSpPr>
            <p:cNvPr id="7" name="TextBox 7"/>
            <p:cNvSpPr txBox="1"/>
            <p:nvPr/>
          </p:nvSpPr>
          <p:spPr>
            <a:xfrm>
              <a:off x="942849" y="2280947"/>
              <a:ext cx="5239073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H[0]=0；gPrefix[r] 对应数学式的 G[r]。</a:t>
              </a:r>
            </a:p>
          </p:txBody>
        </p:sp>
      </p:grpSp>
      <p:sp>
        <p:nvSpPr>
          <p:cNvPr id="11" name="textbox-camp-code"/>
          <p:cNvSpPr/>
          <p:nvPr/>
        </p:nvSpPr>
        <p:spPr>
          <a:xfrm>
            <a:off x="838200" y="2724150"/>
            <a:ext cx="10515600" cy="3152775"/>
          </a:xfrm>
          <a:prstGeom prst="roundRect">
            <a:avLst>
              <a:gd name="adj" fmla="val 3625"/>
            </a:avLst>
          </a:prstGeom>
          <a:solidFill>
            <a:schemeClr val="lt2"/>
          </a:solidFill>
          <a:ln>
            <a:noFill/>
          </a:ln>
        </p:spPr>
        <p:txBody>
          <a:bodyPr wrap="square" lIns="147375" tIns="75773" rIns="147375" bIns="-33474" anchor="t" anchorCtr="0">
            <a:noAutofit/>
          </a:bodyPr>
          <a:lstStyle/>
          <a:p>
            <a:pPr algn="l">
              <a:lnSpc>
                <a:spcPts val="255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for(int r=1;r&lt;=m;++r)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H[r]=(H[r-1]+previous[r])%MOD;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int64 weightedPrefix=0;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for(int r=1;r&lt;=m;++r){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weightedPrefix=(weightedPrefix+g[r-1]*H[r-1])%MOD;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int64 available=(H[m]-H[m-r]+MOD)%MOD;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current[r]=g[m-r]*((available*gPrefix[r]%MOD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             -weightedPrefix+MOD)%MOD)%MOD;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90957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空行没有可用右端点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81912"/>
            <a:ext cx="10183875" cy="868377"/>
            <a:chOff x="941325" y="2381912"/>
            <a:chExt cx="10183875" cy="868377"/>
          </a:xfrm>
        </p:grpSpPr>
        <p:sp>
          <p:nvSpPr>
            <p:cNvPr id="7" name="body-camp-initial"/>
            <p:cNvSpPr txBox="1"/>
            <p:nvPr/>
          </p:nvSpPr>
          <p:spPr>
            <a:xfrm>
              <a:off x="941325" y="238191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0 行是完整边界：previous[m]=1，其余为 0。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最终累加所有 r 的概率；空行不进入任何有效状态。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572537"/>
            <a:ext cx="10183875" cy="868377"/>
            <a:chOff x="941325" y="3572537"/>
            <a:chExt cx="10183875" cy="868377"/>
          </a:xfrm>
        </p:grpSpPr>
        <p:sp>
          <p:nvSpPr>
            <p:cNvPr id="9" name="body-camp-cost"/>
            <p:cNvSpPr txBox="1"/>
            <p:nvPr/>
          </p:nvSpPr>
          <p:spPr>
            <a:xfrm>
              <a:off x="941325" y="3572537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预处理 O(k+m)，转移 O(nm)，空间 O(k+m)。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组合数用阶乘及逆阶乘；概率幂预处理，避免重复乘。</a:t>
              </a:r>
            </a:p>
          </p:txBody>
        </p:sp>
      </p:grpSp>
      <p:sp>
        <p:nvSpPr>
          <p:cNvPr id="13" name="textbox-camp-boundaries"/>
          <p:cNvSpPr/>
          <p:nvPr/>
        </p:nvSpPr>
        <p:spPr>
          <a:xfrm>
            <a:off x="838200" y="4724400"/>
            <a:ext cx="10515600" cy="1209675"/>
          </a:xfrm>
          <a:prstGeom prst="roundRect">
            <a:avLst>
              <a:gd name="adj" fmla="val 9449"/>
            </a:avLst>
          </a:prstGeom>
          <a:solidFill>
            <a:schemeClr val="lt2"/>
          </a:solidFill>
          <a:ln>
            <a:noFill/>
          </a:ln>
        </p:spPr>
        <p:txBody>
          <a:bodyPr wrap="square" lIns="145847" tIns="100534" rIns="145847" bIns="-33478" anchor="t" anchorCtr="0">
            <a:noAutofit/>
          </a:bodyPr>
          <a:lstStyle/>
          <a:p>
            <a:pPr algn="l">
              <a:lnSpc>
                <a:spcPts val="3450"/>
              </a:lnSpc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p=0 或 k=0：完全不删，答案为 1。</a:t>
            </a:r>
            <a:br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p=1：两端必删；剩余宽度 m−2k&gt;0 时为 1，否则为 0。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62066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例3｜每下降一行，横移至多 T 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62862"/>
            <a:ext cx="10183875" cy="1344627"/>
            <a:chOff x="941325" y="2362862"/>
            <a:chExt cx="10183875" cy="1344627"/>
          </a:xfrm>
        </p:grpSpPr>
        <p:sp>
          <p:nvSpPr>
            <p:cNvPr id="7" name="body-energy-task"/>
            <p:cNvSpPr txBox="1"/>
            <p:nvPr/>
          </p:nvSpPr>
          <p:spPr>
            <a:xfrm>
              <a:off x="941325" y="2362862"/>
              <a:ext cx="10183875" cy="13446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N×M 棋盘，从第一行到最后一行，每行选一格。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相邻两行所选列号之差至多 T。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把经过格子的收益相加，求最大总收益。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4124987"/>
            <a:ext cx="10183875" cy="868377"/>
            <a:chOff x="941325" y="4124987"/>
            <a:chExt cx="10183875" cy="868377"/>
          </a:xfrm>
        </p:grpSpPr>
        <p:sp>
          <p:nvSpPr>
            <p:cNvPr id="9" name="body-sparse-energy"/>
            <p:cNvSpPr txBox="1"/>
            <p:nvPr/>
          </p:nvSpPr>
          <p:spPr>
            <a:xfrm>
              <a:off x="941325" y="4124987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仅输入 K 个非零格，其余格收益为 0。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N、M、T、K ≤ 4000；第一行可从任意列开始。</a:t>
              </a:r>
            </a:p>
          </p:txBody>
        </p:sp>
      </p:grpSp>
      <p:sp>
        <p:nvSpPr>
          <p:cNvPr id="13" name="textbox-energy-bottleneck"/>
          <p:cNvSpPr/>
          <p:nvPr/>
        </p:nvSpPr>
        <p:spPr>
          <a:xfrm>
            <a:off x="838200" y="5219700"/>
            <a:ext cx="10515600" cy="723900"/>
          </a:xfrm>
          <a:prstGeom prst="roundRect">
            <a:avLst>
              <a:gd name="adj" fmla="val 15789"/>
            </a:avLst>
          </a:prstGeom>
          <a:solidFill>
            <a:schemeClr val="lt2"/>
          </a:solidFill>
          <a:ln>
            <a:noFill/>
          </a:ln>
        </p:spPr>
        <p:txBody>
          <a:bodyPr wrap="square" lIns="145849" tIns="110061" rIns="145849" bIns="-3347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每格枚举前一行的整个窗口，会做 O(NMT) 次比较。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最优前驱位于一个移动窗口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72387"/>
            <a:ext cx="10183875" cy="868377"/>
            <a:chOff x="941325" y="2372387"/>
            <a:chExt cx="10183875" cy="868377"/>
          </a:xfrm>
        </p:grpSpPr>
        <p:sp>
          <p:nvSpPr>
            <p:cNvPr id="7" name="body-energy-state"/>
            <p:cNvSpPr txBox="1"/>
            <p:nvPr/>
          </p:nvSpPr>
          <p:spPr>
            <a:xfrm>
              <a:off x="941325" y="2372387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f[i][j]：到达第 i 行、第 j 列的最大收益。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前一行列 k 满足 max(1,j−T) ≤ k ≤ min(M,j+T)。</a:t>
              </a:r>
            </a:p>
          </p:txBody>
        </p:sp>
      </p:grpSp>
      <mc:AlternateContent>
        <mc:Choice Requires="a14">
          <p:sp>
            <p:nvSpPr>
              <p:cNvPr id="9" name="energy-transition"/>
              <p:cNvSpPr txBox="1">
                <a:spLocks noGrp="1"/>
              </p:cNvSpPr>
              <p:nvPr/>
            </p:nvSpPr>
            <p:spPr>
              <a:xfrm>
                <a:off x="952500" y="3381375"/>
                <a:ext cx="10172700" cy="1047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j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j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max</m:t>
                              </m:r>
                            </m:e>
                            <m:lim>
                              <m:func>
                                <m:funcPr/>
                                <m:fName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max</m:t>
                                  </m:r>
                                </m:fName>
                                <m:e>
                                  <m:d>
                                    <m:dPr>
                                      <m:begChr m:val="("/>
                                      <m:sepChr m:val=""/>
                                      <m:endChr m:val=")"/>
                                      <m:grow m:val="on"/>
                                      <m:ctrl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1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,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j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−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T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≤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k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≤</m:t>
                              </m:r>
                              <m:func>
                                <m:funcPr/>
                                <m:fName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min</m:t>
                                  </m:r>
                                </m:fName>
                                <m:e>
                                  <m:d>
                                    <m:dPr>
                                      <m:begChr m:val="("/>
                                      <m:sepChr m:val=""/>
                                      <m:endChr m:val=")"/>
                                      <m:grow m:val="on"/>
                                      <m:ctrl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M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,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j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+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T</m:t>
                                      </m:r>
                                    </m:e>
                                  </m:d>
                                </m:e>
                              </m:func>
                            </m:lim>
                          </m:limLow>
                        </m:fName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f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k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41325" y="4867937"/>
            <a:ext cx="10183875" cy="923263"/>
            <a:chOff x="941325" y="4867937"/>
            <a:chExt cx="10183875" cy="923263"/>
          </a:xfrm>
        </p:grpSpPr>
        <p:sp>
          <p:nvSpPr>
            <p:cNvPr id="10" name="body-moving-boundary"/>
            <p:cNvSpPr txBox="1"/>
            <p:nvPr/>
          </p:nvSpPr>
          <p:spPr>
            <a:xfrm>
              <a:off x="941325" y="4867937"/>
              <a:ext cx="10183875" cy="923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j 从左向右扫描，窗口左右端点都只向右移动。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上一行只读、当前行只写，因此可以滚动两行。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更晚、更好的候选能替代旧候选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81912"/>
            <a:ext cx="10183875" cy="1344627"/>
            <a:chOff x="941325" y="2381912"/>
            <a:chExt cx="10183875" cy="1344627"/>
          </a:xfrm>
        </p:grpSpPr>
        <p:sp>
          <p:nvSpPr>
            <p:cNvPr id="7" name="body-dominating-pair"/>
            <p:cNvSpPr txBox="1"/>
            <p:nvPr/>
          </p:nvSpPr>
          <p:spPr>
            <a:xfrm>
              <a:off x="941325" y="2381912"/>
              <a:ext cx="10183875" cy="13446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候选 u &lt; v，且 previous[u] ≤ previous[v]。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 的收益不小于 u；v 的位置更靠右，过期也更晚。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以后只要 u 仍在窗口里，已经加入的 v 也在。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4105937"/>
            <a:ext cx="10183875" cy="430227"/>
            <a:chOff x="941325" y="4105937"/>
            <a:chExt cx="10183875" cy="430227"/>
          </a:xfrm>
        </p:grpSpPr>
        <p:sp>
          <p:nvSpPr>
            <p:cNvPr id="9" name="body-queue-tail-rule"/>
            <p:cNvSpPr txBox="1"/>
            <p:nvPr/>
          </p:nvSpPr>
          <p:spPr>
            <a:xfrm>
              <a:off x="941325" y="4105937"/>
              <a:ext cx="101838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因此可以从队尾删掉 u，永久不用再考虑它。</a:t>
              </a:r>
            </a:p>
          </p:txBody>
        </p:sp>
      </p:grpSp>
      <p:sp>
        <p:nvSpPr>
          <p:cNvPr id="13" name="textbox-expiry-rule"/>
          <p:cNvSpPr/>
          <p:nvPr/>
        </p:nvSpPr>
        <p:spPr>
          <a:xfrm>
            <a:off x="838200" y="4752975"/>
            <a:ext cx="10515600" cy="1162050"/>
          </a:xfrm>
          <a:prstGeom prst="roundRect">
            <a:avLst>
              <a:gd name="adj" fmla="val 9836"/>
            </a:avLst>
          </a:prstGeom>
          <a:solidFill>
            <a:schemeClr val="lt2"/>
          </a:solidFill>
          <a:ln>
            <a:noFill/>
          </a:ln>
        </p:spPr>
        <p:txBody>
          <a:bodyPr wrap="square" lIns="145848" tIns="100535" rIns="145848" bIns="-33477" anchor="t" anchorCtr="0">
            <a:noAutofit/>
          </a:bodyPr>
          <a:lstStyle/>
          <a:p>
            <a:pPr algn="l">
              <a:lnSpc>
                <a:spcPts val="3450"/>
              </a:lnSpc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队首若已越过窗口左边界，也必须删除。</a:t>
            </a:r>
            <a:br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收益再大，过期后也不是合法前驱。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76194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例如三行，最优路径为 2→3→4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400962"/>
            <a:ext cx="10183875" cy="542263"/>
            <a:chOff x="941325" y="2400962"/>
            <a:chExt cx="10183875" cy="542263"/>
          </a:xfrm>
        </p:grpSpPr>
        <p:sp>
          <p:nvSpPr>
            <p:cNvPr id="7" name="body-energy-first-row"/>
            <p:cNvSpPr txBox="1"/>
            <p:nvPr/>
          </p:nvSpPr>
          <p:spPr>
            <a:xfrm>
              <a:off x="941325" y="2400962"/>
              <a:ext cx="10183875" cy="542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T=1。第一行收益 [1,4,2,0]，DP 也是 [1,4,2,0]。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239162"/>
            <a:ext cx="10183875" cy="849327"/>
            <a:chOff x="941325" y="3239162"/>
            <a:chExt cx="10183875" cy="849327"/>
          </a:xfrm>
        </p:grpSpPr>
        <p:sp>
          <p:nvSpPr>
            <p:cNvPr id="9" name="body-energy-second-row"/>
            <p:cNvSpPr txBox="1"/>
            <p:nvPr/>
          </p:nvSpPr>
          <p:spPr>
            <a:xfrm>
              <a:off x="941325" y="3239162"/>
              <a:ext cx="101838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第二行收益 [0,1,5,0]，得到 DP [4,5,9,2]。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第 3 列：5 + max(4,2,0) = 9。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25" y="4372637"/>
            <a:ext cx="10183875" cy="849327"/>
            <a:chOff x="941325" y="4372637"/>
            <a:chExt cx="10183875" cy="849327"/>
          </a:xfrm>
        </p:grpSpPr>
        <p:sp>
          <p:nvSpPr>
            <p:cNvPr id="11" name="body-energy-third-row"/>
            <p:cNvSpPr txBox="1"/>
            <p:nvPr/>
          </p:nvSpPr>
          <p:spPr>
            <a:xfrm>
              <a:off x="941325" y="4372637"/>
              <a:ext cx="101838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第三行收益 [2,0,0,3]，得到 DP [7,9,9,12]。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第 4 列：3 + max(9,2) = 12。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325" y="5563262"/>
            <a:ext cx="10183875" cy="430227"/>
            <a:chOff x="941325" y="5563262"/>
            <a:chExt cx="10183875" cy="430227"/>
          </a:xfrm>
        </p:grpSpPr>
        <p:sp>
          <p:nvSpPr>
            <p:cNvPr id="13" name="body-energy-path"/>
            <p:cNvSpPr txBox="1"/>
            <p:nvPr/>
          </p:nvSpPr>
          <p:spPr>
            <a:xfrm>
              <a:off x="941325" y="5563262"/>
              <a:ext cx="101838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依次取第 2、3、4 列，收益 4+5+3=12。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先补右端，再丢过期队首</a:t>
            </a:r>
          </a:p>
        </p:txBody>
      </p:sp>
      <p:sp>
        <p:nvSpPr>
          <p:cNvPr id="9" name="textbox-energy-code"/>
          <p:cNvSpPr/>
          <p:nvPr/>
        </p:nvSpPr>
        <p:spPr>
          <a:xfrm>
            <a:off x="838200" y="2276475"/>
            <a:ext cx="10515600" cy="3143250"/>
          </a:xfrm>
          <a:prstGeom prst="roundRect">
            <a:avLst>
              <a:gd name="adj" fmla="val 3636"/>
            </a:avLst>
          </a:prstGeom>
          <a:solidFill>
            <a:schemeClr val="lt2"/>
          </a:solidFill>
          <a:ln>
            <a:noFill/>
          </a:ln>
        </p:spPr>
        <p:txBody>
          <a:bodyPr wrap="square" lIns="147375" tIns="85298" rIns="147375" bIns="-33474" anchor="t" anchorCtr="0">
            <a:noAutofit/>
          </a:bodyPr>
          <a:lstStyle/>
          <a:p>
            <a:pPr algn="l">
              <a:lnSpc>
                <a:spcPts val="255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while(right&lt;m &amp;&amp; right&lt;=col+T){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while(!candidates.empty() &amp;&amp;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previous[candidates.back()]&lt;=previous[right])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candidates.pop_back();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candidates.push_back(right++);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while(candidates.front()&lt;col-T)candidates.pop_front();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current[col]=previous[candidates.front()];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2849" y="5624222"/>
            <a:ext cx="6669529" cy="371553"/>
            <a:chOff x="942849" y="5624222"/>
            <a:chExt cx="6669529" cy="371553"/>
          </a:xfrm>
        </p:grpSpPr>
        <p:sp>
          <p:nvSpPr>
            <p:cNvPr id="10" name="TextBox 10"/>
            <p:cNvSpPr txBox="1"/>
            <p:nvPr/>
          </p:nvSpPr>
          <p:spPr>
            <a:xfrm>
              <a:off x="942849" y="5624222"/>
              <a:ext cx="6669529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队列存下标；整行窗口求完后，再加本行各非零格的收益。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90957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每个候选只进出一次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81912"/>
            <a:ext cx="10183875" cy="868377"/>
            <a:chOff x="941325" y="2381912"/>
            <a:chExt cx="10183875" cy="868377"/>
          </a:xfrm>
        </p:grpSpPr>
        <p:sp>
          <p:nvSpPr>
            <p:cNvPr id="7" name="body-amortized-count"/>
            <p:cNvSpPr txBox="1"/>
            <p:nvPr/>
          </p:nvSpPr>
          <p:spPr>
            <a:xfrm>
              <a:off x="941325" y="238191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每个下标加入一次，之后至多从队首或队尾离开一次。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虽然出现嵌套 while，一行的总操作数仍为 O(M)。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582062"/>
            <a:ext cx="10183875" cy="868377"/>
            <a:chOff x="941325" y="3582062"/>
            <a:chExt cx="10183875" cy="868377"/>
          </a:xfrm>
        </p:grpSpPr>
        <p:sp>
          <p:nvSpPr>
            <p:cNvPr id="9" name="body-energy-complexity"/>
            <p:cNvSpPr txBox="1"/>
            <p:nvPr/>
          </p:nvSpPr>
          <p:spPr>
            <a:xfrm>
              <a:off x="941325" y="358206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DP 总时间 O(NM)，滚动数组和稀疏收益省去整张表。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输入存储含 O(K log K) 插入；总空间 O(K+N+M)。</a:t>
              </a:r>
            </a:p>
          </p:txBody>
        </p:sp>
      </p:grpSp>
      <p:sp>
        <p:nvSpPr>
          <p:cNvPr id="13" name="textbox-window-boundary"/>
          <p:cNvSpPr/>
          <p:nvPr/>
        </p:nvSpPr>
        <p:spPr>
          <a:xfrm>
            <a:off x="838200" y="4705350"/>
            <a:ext cx="10515600" cy="1209675"/>
          </a:xfrm>
          <a:prstGeom prst="roundRect">
            <a:avLst>
              <a:gd name="adj" fmla="val 9449"/>
            </a:avLst>
          </a:prstGeom>
          <a:solidFill>
            <a:schemeClr val="lt2"/>
          </a:solidFill>
          <a:ln>
            <a:noFill/>
          </a:ln>
        </p:spPr>
        <p:txBody>
          <a:bodyPr wrap="square" lIns="145847" tIns="100534" rIns="145847" bIns="-33478" anchor="t" anchorCtr="0">
            <a:noAutofit/>
          </a:bodyPr>
          <a:lstStyle/>
          <a:p>
            <a:pPr algn="l">
              <a:lnSpc>
                <a:spcPts val="3450"/>
              </a:lnSpc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T=0 时各列独立；T≥M 时取上一行全局最大值。</a:t>
            </a:r>
            <a:br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相同收益保留更晚的下标，因为它过期更晚。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30042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例4｜同长度子序列，选哪个末尾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62862"/>
            <a:ext cx="10183875" cy="868377"/>
            <a:chOff x="941325" y="2362862"/>
            <a:chExt cx="10183875" cy="868377"/>
          </a:xfrm>
        </p:grpSpPr>
        <p:sp>
          <p:nvSpPr>
            <p:cNvPr id="7" name="body-lis-task"/>
            <p:cNvSpPr txBox="1"/>
            <p:nvPr/>
          </p:nvSpPr>
          <p:spPr>
            <a:xfrm>
              <a:off x="941325" y="236286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严格上升：所选下标递增，所选数值也严格递增。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求最长长度；教学驱动允许 n 达到一百万。</a:t>
              </a:r>
            </a:p>
          </p:txBody>
        </p:sp>
      </p:grpSp>
      <mc:AlternateContent>
        <mc:Choice Requires="a14">
          <p:sp>
            <p:nvSpPr>
              <p:cNvPr id="9" name="quadratic-lis"/>
              <p:cNvSpPr txBox="1">
                <a:spLocks noGrp="1"/>
              </p:cNvSpPr>
              <p:nvPr/>
            </p:nvSpPr>
            <p:spPr>
              <a:xfrm>
                <a:off x="952500" y="3362325"/>
                <a:ext cx="10172700" cy="102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23344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23344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23344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j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&lt;</m:t>
                              </m:r>
                              <m: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23344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a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23344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j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&lt;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23344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a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23344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f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j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</a:p>
            </p:txBody>
          </p:sp>
        </mc:Choice>
      </mc:AlternateContent>
      <p:sp>
        <p:nvSpPr>
          <p:cNvPr id="12" name="textbox-lis-observation"/>
          <p:cNvSpPr/>
          <p:nvPr/>
        </p:nvSpPr>
        <p:spPr>
          <a:xfrm>
            <a:off x="838200" y="4743450"/>
            <a:ext cx="10515600" cy="1200150"/>
          </a:xfrm>
          <a:prstGeom prst="roundRect">
            <a:avLst>
              <a:gd name="adj" fmla="val 9524"/>
            </a:avLst>
          </a:prstGeom>
          <a:solidFill>
            <a:schemeClr val="lt2"/>
          </a:solidFill>
          <a:ln>
            <a:noFill/>
          </a:ln>
        </p:spPr>
        <p:txBody>
          <a:bodyPr wrap="square" lIns="145847" tIns="100534" rIns="145847" bIns="-33478" anchor="t" anchorCtr="0">
            <a:noAutofit/>
          </a:bodyPr>
          <a:lstStyle/>
          <a:p>
            <a:pPr algn="l">
              <a:lnSpc>
                <a:spcPts val="3450"/>
              </a:lnSpc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朴素枚举前驱是 O(n²)。换个分类角度：</a:t>
            </a:r>
            <a:br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同长度时，末尾 2 比末尾 5 更容易接后面的数。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每个长度，只存最小末尾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81912"/>
            <a:ext cx="10183875" cy="868377"/>
            <a:chOff x="941325" y="2381912"/>
            <a:chExt cx="10183875" cy="868377"/>
          </a:xfrm>
        </p:grpSpPr>
        <p:sp>
          <p:nvSpPr>
            <p:cNvPr id="7" name="body-tails-definition"/>
            <p:cNvSpPr txBox="1"/>
            <p:nvPr/>
          </p:nvSpPr>
          <p:spPr>
            <a:xfrm>
              <a:off x="941325" y="238191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tails[len]：在已处理前缀中，长度为 len 的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严格上升子序列，能够达到的最小末尾值。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534437"/>
            <a:ext cx="10183875" cy="1306527"/>
            <a:chOff x="941325" y="3534437"/>
            <a:chExt cx="10183875" cy="1306527"/>
          </a:xfrm>
        </p:grpSpPr>
        <p:sp>
          <p:nvSpPr>
            <p:cNvPr id="9" name="body-tails-increasing-proof"/>
            <p:cNvSpPr txBox="1"/>
            <p:nvPr/>
          </p:nvSpPr>
          <p:spPr>
            <a:xfrm>
              <a:off x="941325" y="3534437"/>
              <a:ext cx="101838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取达到 tails[len+1] 的序列，删去最后一个数。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剩下长度 len，末尾 x 严格小于 tails[len+1]。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而 tails[len] ≤ x，因此 tails 严格递增。</a:t>
              </a:r>
            </a:p>
          </p:txBody>
        </p:sp>
      </p:grpSp>
      <p:sp>
        <p:nvSpPr>
          <p:cNvPr id="13" name="textbox-tails-existence"/>
          <p:cNvSpPr/>
          <p:nvPr/>
        </p:nvSpPr>
        <p:spPr>
          <a:xfrm>
            <a:off x="838200" y="5210175"/>
            <a:ext cx="10515600" cy="733425"/>
          </a:xfrm>
          <a:prstGeom prst="roundRect">
            <a:avLst>
              <a:gd name="adj" fmla="val 15584"/>
            </a:avLst>
          </a:prstGeom>
          <a:solidFill>
            <a:schemeClr val="lt2"/>
          </a:solidFill>
          <a:ln>
            <a:noFill/>
          </a:ln>
        </p:spPr>
        <p:txBody>
          <a:bodyPr wrap="square" lIns="145849" tIns="119586" rIns="145849" bIns="-3347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每个位置都有自己的存在性证明；整个数组未必是一条序列。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33115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例如 3、5、2、4 依次进入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81912"/>
            <a:ext cx="10183875" cy="2113888"/>
            <a:chOff x="941325" y="2381912"/>
            <a:chExt cx="10183875" cy="2113888"/>
          </a:xfrm>
        </p:grpSpPr>
        <p:sp>
          <p:nvSpPr>
            <p:cNvPr id="7" name="body-tails-trace"/>
            <p:cNvSpPr txBox="1"/>
            <p:nvPr/>
          </p:nvSpPr>
          <p:spPr>
            <a:xfrm>
              <a:off x="941325" y="2381912"/>
              <a:ext cx="10183875" cy="2113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41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读入 3： [3]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读入 5： [3,5]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读入 2： [2,5]　长度 1 的末尾改进了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读入 4： [2,4]　长度 2 的末尾也改进了</a:t>
              </a:r>
            </a:p>
          </p:txBody>
        </p:sp>
      </p:grpSp>
      <p:sp>
        <p:nvSpPr>
          <p:cNvPr id="11" name="textbox-tails-not-path"/>
          <p:cNvSpPr/>
          <p:nvPr/>
        </p:nvSpPr>
        <p:spPr>
          <a:xfrm>
            <a:off x="838200" y="4772025"/>
            <a:ext cx="10515600" cy="1171575"/>
          </a:xfrm>
          <a:prstGeom prst="roundRect">
            <a:avLst>
              <a:gd name="adj" fmla="val 9756"/>
            </a:avLst>
          </a:prstGeom>
          <a:solidFill>
            <a:schemeClr val="lt2"/>
          </a:solidFill>
          <a:ln>
            <a:noFill/>
          </a:ln>
        </p:spPr>
        <p:txBody>
          <a:bodyPr wrap="square" lIns="145848" tIns="100535" rIns="145848" bIns="-33477" anchor="t" anchorCtr="0">
            <a:noAutofit/>
          </a:bodyPr>
          <a:lstStyle/>
          <a:p>
            <a:pPr algn="l">
              <a:lnSpc>
                <a:spcPts val="3450"/>
              </a:lnSpc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第三步的 [2,5] 不是实际子序列：2 在 5 后面。</a:t>
            </a:r>
            <a:br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但长度 1 与长度 2 的两种最佳末尾都确实存在。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48193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二分第一个不小于 x 的位置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81912"/>
            <a:ext cx="10183875" cy="868377"/>
            <a:chOff x="941325" y="2381912"/>
            <a:chExt cx="10183875" cy="868377"/>
          </a:xfrm>
        </p:grpSpPr>
        <p:sp>
          <p:nvSpPr>
            <p:cNvPr id="7" name="body-replace-location"/>
            <p:cNvSpPr txBox="1"/>
            <p:nvPr/>
          </p:nvSpPr>
          <p:spPr>
            <a:xfrm>
              <a:off x="941325" y="238191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找到第一个 tails[pos] ≥ x，把这个末尾换为 x。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 pos&gt;1，则 tails[pos−1]&lt;x，可以在它后面接 x。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524912"/>
            <a:ext cx="10183875" cy="1306527"/>
            <a:chOff x="941325" y="3524912"/>
            <a:chExt cx="10183875" cy="1306527"/>
          </a:xfrm>
        </p:grpSpPr>
        <p:sp>
          <p:nvSpPr>
            <p:cNvPr id="9" name="body-only-one-length"/>
            <p:cNvSpPr txBox="1"/>
            <p:nvPr/>
          </p:nvSpPr>
          <p:spPr>
            <a:xfrm>
              <a:off x="941325" y="3524912"/>
              <a:ext cx="101838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更短长度的末尾已经小于 x，不会因 x 得到改进。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更长长度需要先有更长的合法前驱，当前 x 接不上。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找不到不小于 x 的末尾时，追加 x，最长长度增加 1。</a:t>
              </a:r>
            </a:p>
          </p:txBody>
        </p:sp>
      </p:grpSp>
      <p:sp>
        <p:nvSpPr>
          <p:cNvPr id="13" name="textbox-lis-index"/>
          <p:cNvSpPr/>
          <p:nvPr/>
        </p:nvSpPr>
        <p:spPr>
          <a:xfrm>
            <a:off x="838200" y="5210175"/>
            <a:ext cx="10515600" cy="733425"/>
          </a:xfrm>
          <a:prstGeom prst="roundRect">
            <a:avLst>
              <a:gd name="adj" fmla="val 15584"/>
            </a:avLst>
          </a:prstGeom>
          <a:solidFill>
            <a:schemeClr val="lt2"/>
          </a:solidFill>
          <a:ln>
            <a:noFill/>
          </a:ln>
        </p:spPr>
        <p:txBody>
          <a:bodyPr wrap="square" lIns="145849" tIns="119586" rIns="145849" bIns="-3347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数学长度从 1 开始；C++ vector 的下标从 0 开始。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46039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严格上升使用 lower_bound</a:t>
            </a:r>
          </a:p>
        </p:txBody>
      </p:sp>
      <p:sp>
        <p:nvSpPr>
          <p:cNvPr id="9" name="textbox-lis-code"/>
          <p:cNvSpPr/>
          <p:nvPr/>
        </p:nvSpPr>
        <p:spPr>
          <a:xfrm>
            <a:off x="838200" y="2276475"/>
            <a:ext cx="10515600" cy="2695575"/>
          </a:xfrm>
          <a:prstGeom prst="roundRect">
            <a:avLst>
              <a:gd name="adj" fmla="val 4240"/>
            </a:avLst>
          </a:prstGeom>
          <a:solidFill>
            <a:schemeClr val="lt2"/>
          </a:solidFill>
          <a:ln>
            <a:noFill/>
          </a:ln>
        </p:spPr>
        <p:txBody>
          <a:bodyPr wrap="square" lIns="147374" tIns="85297" rIns="147374" bIns="-33475" anchor="t" anchorCtr="0">
            <a:noAutofit/>
          </a:bodyPr>
          <a:lstStyle/>
          <a:p>
            <a:pPr algn="l">
              <a:lnSpc>
                <a:spcPts val="255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vector&lt;long long&gt; tails;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for(int i=0;i&lt;n;++i){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long long x;cin&gt;&gt;x;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auto it=lower_bound(tails.begin(),tails.end(),x);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if(it==tails.end())tails.push_back(x);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else *it=x;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2849" y="5252747"/>
            <a:ext cx="10182351" cy="714453"/>
            <a:chOff x="942849" y="5252747"/>
            <a:chExt cx="10182351" cy="714453"/>
          </a:xfrm>
        </p:grpSpPr>
        <p:sp>
          <p:nvSpPr>
            <p:cNvPr id="10" name="body-lis-terminology"/>
            <p:cNvSpPr txBox="1"/>
            <p:nvPr/>
          </p:nvSpPr>
          <p:spPr>
            <a:xfrm>
              <a:off x="942849" y="5252747"/>
              <a:ext cx="10182351" cy="7144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教材称“单调栈优化”；这里可以替换数组中间位置，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更准确的实现名称是“有序最小末尾数组 + 二分”。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910940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重复值不能延长严格 LIS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81912"/>
            <a:ext cx="10183875" cy="868377"/>
            <a:chOff x="941325" y="2381912"/>
            <a:chExt cx="10183875" cy="868377"/>
          </a:xfrm>
        </p:grpSpPr>
        <p:sp>
          <p:nvSpPr>
            <p:cNvPr id="7" name="body-lis-equal-values"/>
            <p:cNvSpPr txBox="1"/>
            <p:nvPr/>
          </p:nvSpPr>
          <p:spPr>
            <a:xfrm>
              <a:off x="941325" y="238191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[2,2] 的严格 LIS 长度为 1。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使用 upper_bound 会把第二个 2 追加，错误得到 2。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601112"/>
            <a:ext cx="10183875" cy="868377"/>
            <a:chOff x="941325" y="3601112"/>
            <a:chExt cx="10183875" cy="868377"/>
          </a:xfrm>
        </p:grpSpPr>
        <p:sp>
          <p:nvSpPr>
            <p:cNvPr id="9" name="body-lis-complexity"/>
            <p:cNvSpPr txBox="1"/>
            <p:nvPr/>
          </p:nvSpPr>
          <p:spPr>
            <a:xfrm>
              <a:off x="941325" y="360111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每个元素二分一次：O(n log n) 时间，O(n) 空间。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最终 tails.size() 就是最长长度。</a:t>
              </a:r>
            </a:p>
          </p:txBody>
        </p:sp>
      </p:grpSp>
      <p:sp>
        <p:nvSpPr>
          <p:cNvPr id="13" name="textbox-lis-reconstruction"/>
          <p:cNvSpPr/>
          <p:nvPr/>
        </p:nvSpPr>
        <p:spPr>
          <a:xfrm>
            <a:off x="838200" y="4733925"/>
            <a:ext cx="10515600" cy="1200150"/>
          </a:xfrm>
          <a:prstGeom prst="roundRect">
            <a:avLst>
              <a:gd name="adj" fmla="val 9524"/>
            </a:avLst>
          </a:prstGeom>
          <a:solidFill>
            <a:schemeClr val="lt2"/>
          </a:solidFill>
          <a:ln>
            <a:noFill/>
          </a:ln>
        </p:spPr>
        <p:txBody>
          <a:bodyPr wrap="square" lIns="145847" tIns="100534" rIns="145847" bIns="-33478" anchor="t" anchorCtr="0">
            <a:noAutofit/>
          </a:bodyPr>
          <a:lstStyle/>
          <a:p>
            <a:pPr algn="l">
              <a:lnSpc>
                <a:spcPts val="3450"/>
              </a:lnSpc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如需输出真实序列，还要保存末尾位置和前驱。</a:t>
            </a:r>
            <a:br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不能直接把 tails 当作一条原序列中的路径输出。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86963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例5｜种类越多，面包价值越高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72387"/>
            <a:ext cx="10183875" cy="1306527"/>
            <a:chOff x="941325" y="2372387"/>
            <a:chExt cx="10183875" cy="1306527"/>
          </a:xfrm>
        </p:grpSpPr>
        <p:sp>
          <p:nvSpPr>
            <p:cNvPr id="7" name="body-baker-task"/>
            <p:cNvSpPr txBox="1"/>
            <p:nvPr/>
          </p:nvSpPr>
          <p:spPr>
            <a:xfrm>
              <a:off x="941325" y="2372387"/>
              <a:ext cx="101838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把长度 n 的序列分成 k 个非空连续段。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每段价值是这一段中不同数的个数，求总价值最大。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≤ 35000，k ≤ 50；元素值在 1…n 内。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4048787"/>
            <a:ext cx="10183875" cy="868377"/>
            <a:chOff x="941325" y="4048787"/>
            <a:chExt cx="10183875" cy="868377"/>
          </a:xfrm>
        </p:grpSpPr>
        <p:sp>
          <p:nvSpPr>
            <p:cNvPr id="9" name="body-baker-small-example"/>
            <p:cNvSpPr txBox="1"/>
            <p:nvPr/>
          </p:nvSpPr>
          <p:spPr>
            <a:xfrm>
              <a:off x="941325" y="4048787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 [1,2,1,3] 分两段：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[1,2] | [1,3]，两个段各有 2 种，总价值为 4。</a:t>
              </a:r>
            </a:p>
          </p:txBody>
        </p:sp>
      </p:grpSp>
      <p:sp>
        <p:nvSpPr>
          <p:cNvPr id="13" name="textbox-baker-bottleneck"/>
          <p:cNvSpPr/>
          <p:nvPr/>
        </p:nvSpPr>
        <p:spPr>
          <a:xfrm>
            <a:off x="838200" y="5210175"/>
            <a:ext cx="10515600" cy="723900"/>
          </a:xfrm>
          <a:prstGeom prst="roundRect">
            <a:avLst>
              <a:gd name="adj" fmla="val 15789"/>
            </a:avLst>
          </a:prstGeom>
          <a:solidFill>
            <a:schemeClr val="lt2"/>
          </a:solidFill>
          <a:ln>
            <a:noFill/>
          </a:ln>
        </p:spPr>
        <p:txBody>
          <a:bodyPr wrap="square" lIns="145849" tIns="110061" rIns="145849" bIns="-3347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逐个切点重算种类数太慢；观察右端增加时哪些切点变化。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线段树维护每个切点的候选值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81912"/>
            <a:ext cx="10183875" cy="868377"/>
            <a:chOff x="941325" y="2381912"/>
            <a:chExt cx="10183875" cy="868377"/>
          </a:xfrm>
        </p:grpSpPr>
        <p:sp>
          <p:nvSpPr>
            <p:cNvPr id="7" name="body-baker-state"/>
            <p:cNvSpPr txBox="1"/>
            <p:nvPr/>
          </p:nvSpPr>
          <p:spPr>
            <a:xfrm>
              <a:off x="941325" y="238191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f[t][i]：前 i 项恰好分 t 段的最大总价值。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最后一段是 j+1…i，前面 j 项恰好分 t−1 段。</a:t>
              </a:r>
            </a:p>
          </p:txBody>
        </p:sp>
      </p:grpSp>
      <mc:AlternateContent>
        <mc:Choice Requires="a14">
          <p:sp>
            <p:nvSpPr>
              <p:cNvPr id="9" name="baker-transition"/>
              <p:cNvSpPr txBox="1">
                <a:spLocks noGrp="1"/>
              </p:cNvSpPr>
              <p:nvPr/>
            </p:nvSpPr>
            <p:spPr>
              <a:xfrm>
                <a:off x="952500" y="3371850"/>
                <a:ext cx="10172700" cy="1047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t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t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≤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j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&lt;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t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1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,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j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func>
                                <m:funcPr/>
                                <m:fName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distinct</m:t>
                                  </m:r>
                                </m:fName>
                                <m:e>
                                  <m:d>
                                    <m:dPr>
                                      <m:begChr m:val="("/>
                                      <m:sepChr m:val=""/>
                                      <m:endChr m:val=")"/>
                                      <m:grow m:val="on"/>
                                      <m:ctrl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j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+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1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,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i</m:t>
                                      </m:r>
                                    </m:e>
                                  </m:d>
                                </m:e>
                              </m:func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41325" y="4906037"/>
            <a:ext cx="10183875" cy="885163"/>
            <a:chOff x="941325" y="4906037"/>
            <a:chExt cx="10183875" cy="885163"/>
          </a:xfrm>
        </p:grpSpPr>
        <p:sp>
          <p:nvSpPr>
            <p:cNvPr id="10" name="body-tree-leaf-meaning"/>
            <p:cNvSpPr txBox="1"/>
            <p:nvPr/>
          </p:nvSpPr>
          <p:spPr>
            <a:xfrm>
              <a:off x="941325" y="4906037"/>
              <a:ext cx="10183875" cy="885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固定 t，扫描 i；叶子 j 保存括号内的候选值。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线段树的下标是切点 j，保存的是转移代价。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加入重复值，只影响部分切点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81912"/>
            <a:ext cx="10183875" cy="504163"/>
            <a:chOff x="941325" y="2381912"/>
            <a:chExt cx="10183875" cy="504163"/>
          </a:xfrm>
        </p:grpSpPr>
        <p:sp>
          <p:nvSpPr>
            <p:cNvPr id="7" name="body-previous-occurrence"/>
            <p:cNvSpPr txBox="1"/>
            <p:nvPr/>
          </p:nvSpPr>
          <p:spPr>
            <a:xfrm>
              <a:off x="941325" y="2381912"/>
              <a:ext cx="10183875" cy="504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加入第 i 项，它上一次出现的位置为 p；没出现过则 p=0。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239162"/>
            <a:ext cx="10183875" cy="839802"/>
            <a:chOff x="941325" y="3239162"/>
            <a:chExt cx="10183875" cy="839802"/>
          </a:xfrm>
        </p:grpSpPr>
        <p:sp>
          <p:nvSpPr>
            <p:cNvPr id="9" name="body-unchanged-cut"/>
            <p:cNvSpPr txBox="1"/>
            <p:nvPr/>
          </p:nvSpPr>
          <p:spPr>
            <a:xfrm>
              <a:off x="941325" y="3239162"/>
              <a:ext cx="10183875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j&lt;p：末段 j+1…i−1 已经含这个数。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加入相同数，种类数不变。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25" y="4353587"/>
            <a:ext cx="10183875" cy="751813"/>
            <a:chOff x="941325" y="4353587"/>
            <a:chExt cx="10183875" cy="751813"/>
          </a:xfrm>
        </p:grpSpPr>
        <p:sp>
          <p:nvSpPr>
            <p:cNvPr id="11" name="body-increased-cut"/>
            <p:cNvSpPr txBox="1"/>
            <p:nvPr/>
          </p:nvSpPr>
          <p:spPr>
            <a:xfrm>
              <a:off x="941325" y="4353587"/>
              <a:ext cx="10183875" cy="7518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p≤j&lt;i：末段里没有这个数，种类数增加 1。</a:t>
              </a:r>
            </a:p>
          </p:txBody>
        </p:sp>
      </p:grpSp>
      <p:sp>
        <p:nvSpPr>
          <p:cNvPr id="15" name="textbox-baker-range"/>
          <p:cNvSpPr/>
          <p:nvPr/>
        </p:nvSpPr>
        <p:spPr>
          <a:xfrm>
            <a:off x="838200" y="5219700"/>
            <a:ext cx="10515600" cy="723900"/>
          </a:xfrm>
          <a:prstGeom prst="roundRect">
            <a:avLst>
              <a:gd name="adj" fmla="val 15789"/>
            </a:avLst>
          </a:prstGeom>
          <a:solidFill>
            <a:schemeClr val="lt2"/>
          </a:solidFill>
          <a:ln>
            <a:noFill/>
          </a:ln>
        </p:spPr>
        <p:txBody>
          <a:bodyPr wrap="square" lIns="145849" tIns="110061" rIns="145849" bIns="-3347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需要加 1 的切点区间是 [p,i−1]，不是 [p+1,i]。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前置：区间加怎样维护最大值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62862"/>
            <a:ext cx="10183875" cy="868377"/>
            <a:chOff x="941325" y="2362862"/>
            <a:chExt cx="10183875" cy="868377"/>
          </a:xfrm>
        </p:grpSpPr>
        <p:sp>
          <p:nvSpPr>
            <p:cNvPr id="7" name="body-range-add-property"/>
            <p:cNvSpPr txBox="1"/>
            <p:nvPr/>
          </p:nvSpPr>
          <p:spPr>
            <a:xfrm>
              <a:off x="941325" y="236286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一段所有值同时增加 δ，最大值也恰好增加 δ。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 [4,2,5] 全部加 1，最大值从 5 变为 6。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534437"/>
            <a:ext cx="10183875" cy="1306527"/>
            <a:chOff x="941325" y="3534437"/>
            <a:chExt cx="10183875" cy="1306527"/>
          </a:xfrm>
        </p:grpSpPr>
        <p:sp>
          <p:nvSpPr>
            <p:cNvPr id="9" name="body-lazy-invariant"/>
            <p:cNvSpPr txBox="1"/>
            <p:nvPr/>
          </p:nvSpPr>
          <p:spPr>
            <a:xfrm>
              <a:off x="941325" y="3534437"/>
              <a:ext cx="101838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每个树结点保存区间最大值 maximum 和增量 lazy。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整段被覆盖：两者直接加 δ，暂不访问子树。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需要访问子段：先把 lazy 下传，再递归，最后取最大。</a:t>
              </a:r>
            </a:p>
          </p:txBody>
        </p:sp>
      </p:grpSp>
      <p:sp>
        <p:nvSpPr>
          <p:cNvPr id="13" name="textbox-segment-cost"/>
          <p:cNvSpPr/>
          <p:nvPr/>
        </p:nvSpPr>
        <p:spPr>
          <a:xfrm>
            <a:off x="838200" y="5219700"/>
            <a:ext cx="10515600" cy="723900"/>
          </a:xfrm>
          <a:prstGeom prst="roundRect">
            <a:avLst>
              <a:gd name="adj" fmla="val 15789"/>
            </a:avLst>
          </a:prstGeom>
          <a:solidFill>
            <a:schemeClr val="lt2"/>
          </a:solidFill>
          <a:ln>
            <a:noFill/>
          </a:ln>
        </p:spPr>
        <p:txBody>
          <a:bodyPr wrap="square" lIns="145849" tIns="110061" rIns="145849" bIns="-3347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区间加、区间最大值查询，各只访问 O(log n) 个树层。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47878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按段数复用一棵树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81912"/>
            <a:ext cx="10183875" cy="868377"/>
            <a:chOff x="941325" y="2381912"/>
            <a:chExt cx="10183875" cy="868377"/>
          </a:xfrm>
        </p:grpSpPr>
        <p:sp>
          <p:nvSpPr>
            <p:cNvPr id="7" name="body-baker-base"/>
            <p:cNvSpPr txBox="1"/>
            <p:nvPr/>
          </p:nvSpPr>
          <p:spPr>
            <a:xfrm>
              <a:off x="941325" y="238191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f[0][0]=0；其他无法达到的状态设为负无穷。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处理第 t 层前，用上一层 f[t−1] 建树。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534437"/>
            <a:ext cx="10183875" cy="1306527"/>
            <a:chOff x="941325" y="3534437"/>
            <a:chExt cx="10183875" cy="1306527"/>
          </a:xfrm>
        </p:grpSpPr>
        <p:sp>
          <p:nvSpPr>
            <p:cNvPr id="9" name="body-baker-scanning"/>
            <p:cNvSpPr txBox="1"/>
            <p:nvPr/>
          </p:nvSpPr>
          <p:spPr>
            <a:xfrm>
              <a:off x="941325" y="3534437"/>
              <a:ext cx="101838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右端 i 从 1 递增：先把切点 [pre[i],i−1] 加 1。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 i≥t，查询切点 [t−1,i−1] 的最大候选。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j≥t−1 保证前面够分段；j&lt;i 保证最后一段非空。</a:t>
              </a:r>
            </a:p>
          </p:txBody>
        </p:sp>
      </p:grpSp>
      <p:sp>
        <p:nvSpPr>
          <p:cNvPr id="13" name="textbox-baker-reuse"/>
          <p:cNvSpPr/>
          <p:nvPr/>
        </p:nvSpPr>
        <p:spPr>
          <a:xfrm>
            <a:off x="838200" y="5219700"/>
            <a:ext cx="10515600" cy="723900"/>
          </a:xfrm>
          <a:prstGeom prst="roundRect">
            <a:avLst>
              <a:gd name="adj" fmla="val 15789"/>
            </a:avLst>
          </a:prstGeom>
          <a:solidFill>
            <a:schemeClr val="lt2"/>
          </a:solidFill>
          <a:ln>
            <a:noFill/>
          </a:ln>
        </p:spPr>
        <p:txBody>
          <a:bodyPr wrap="square" lIns="145849" tIns="110061" rIns="145849" bIns="-3347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这一层结束才滚动数组；树内候选始终以“上一层”为底。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48193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例如第三个位置的 1 进入时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62862"/>
            <a:ext cx="10183875" cy="1313788"/>
            <a:chOff x="941325" y="2362862"/>
            <a:chExt cx="10183875" cy="1313788"/>
          </a:xfrm>
        </p:grpSpPr>
        <p:sp>
          <p:nvSpPr>
            <p:cNvPr id="7" name="body-baker-update-trace"/>
            <p:cNvSpPr txBox="1"/>
            <p:nvPr/>
          </p:nvSpPr>
          <p:spPr>
            <a:xfrm>
              <a:off x="941325" y="2362862"/>
              <a:ext cx="10183875" cy="13137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序列 [1,2,1,3]，处理 i=3 时，上次同值位置 p=1。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切点 0：末段 [1,2,1] 原来已有 1，不增加种类。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切点 1、2：末段都首次加入 1，候选各加 1。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4067837"/>
            <a:ext cx="10183875" cy="1306527"/>
            <a:chOff x="941325" y="4067837"/>
            <a:chExt cx="10183875" cy="1306527"/>
          </a:xfrm>
        </p:grpSpPr>
        <p:sp>
          <p:nvSpPr>
            <p:cNvPr id="9" name="body-baker-final-candidates"/>
            <p:cNvSpPr txBox="1"/>
            <p:nvPr/>
          </p:nvSpPr>
          <p:spPr>
            <a:xfrm>
              <a:off x="941325" y="4067837"/>
              <a:ext cx="101838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扫描到结尾，分两段的三个候选：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[1] | [2,1,3] 得 4；[1,2] | [1,3] 得 4；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[1,2,1] | [3] 得 3。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25" y="5591837"/>
            <a:ext cx="10183875" cy="430227"/>
            <a:chOff x="941325" y="5591837"/>
            <a:chExt cx="10183875" cy="430227"/>
          </a:xfrm>
        </p:grpSpPr>
        <p:sp>
          <p:nvSpPr>
            <p:cNvPr id="11" name="body-baker-best"/>
            <p:cNvSpPr txBox="1"/>
            <p:nvPr/>
          </p:nvSpPr>
          <p:spPr>
            <a:xfrm>
              <a:off x="941325" y="5591837"/>
              <a:ext cx="101838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最大值为 4；不同最优切点都应被允许。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每层清初值，依次更新右端</a:t>
            </a:r>
          </a:p>
        </p:txBody>
      </p:sp>
      <p:sp>
        <p:nvSpPr>
          <p:cNvPr id="9" name="textbox-baker-code"/>
          <p:cNvSpPr/>
          <p:nvPr/>
        </p:nvSpPr>
        <p:spPr>
          <a:xfrm>
            <a:off x="838200" y="2247900"/>
            <a:ext cx="10515600" cy="3190875"/>
          </a:xfrm>
          <a:prstGeom prst="roundRect">
            <a:avLst>
              <a:gd name="adj" fmla="val 3582"/>
            </a:avLst>
          </a:prstGeom>
          <a:solidFill>
            <a:schemeClr val="lt2"/>
          </a:solidFill>
          <a:ln>
            <a:noFill/>
          </a:ln>
        </p:spPr>
        <p:txBody>
          <a:bodyPr wrap="square" lIns="147373" tIns="85296" rIns="147373" bIns="-33476" anchor="t" anchorCtr="0">
            <a:noAutofit/>
          </a:bodyPr>
          <a:lstStyle/>
          <a:p>
            <a:pPr algn="l">
              <a:lnSpc>
                <a:spcPts val="255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for(int segments=1;segments&lt;=k;++segments){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SegmentTree tree(previous);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fill(current.begin(),current.end(),NEG);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for(int i=1;i&lt;=n;++i){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tree.add(pre[i],i-1,1);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if(i&gt;=segments)current[i]=tree.query(segments-1,i-1);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}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previous.swap(current);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2849" y="5624222"/>
            <a:ext cx="10182351" cy="371553"/>
            <a:chOff x="942849" y="5624222"/>
            <a:chExt cx="10182351" cy="371553"/>
          </a:xfrm>
        </p:grpSpPr>
        <p:sp>
          <p:nvSpPr>
            <p:cNvPr id="10" name="body-baker-pre-once"/>
            <p:cNvSpPr txBox="1"/>
            <p:nvPr/>
          </p:nvSpPr>
          <p:spPr>
            <a:xfrm>
              <a:off x="942849" y="5624222"/>
              <a:ext cx="101823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pre[i] 是原序列上一次同值位置，只需在读入时预处理一次。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全相同与全不同是两端检查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81912"/>
            <a:ext cx="10183875" cy="868377"/>
            <a:chOff x="941325" y="2381912"/>
            <a:chExt cx="10183875" cy="868377"/>
          </a:xfrm>
        </p:grpSpPr>
        <p:sp>
          <p:nvSpPr>
            <p:cNvPr id="7" name="body-baker-extremes"/>
            <p:cNvSpPr txBox="1"/>
            <p:nvPr/>
          </p:nvSpPr>
          <p:spPr>
            <a:xfrm>
              <a:off x="941325" y="238191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n≥k，所有数相同：每段价值为 1，总价值必为 k。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所有数不同：每个元素恰贡献 1，总价值必为 n。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591587"/>
            <a:ext cx="10183875" cy="868377"/>
            <a:chOff x="941325" y="3591587"/>
            <a:chExt cx="10183875" cy="868377"/>
          </a:xfrm>
        </p:grpSpPr>
        <p:sp>
          <p:nvSpPr>
            <p:cNvPr id="9" name="body-baker-cost"/>
            <p:cNvSpPr txBox="1"/>
            <p:nvPr/>
          </p:nvSpPr>
          <p:spPr>
            <a:xfrm>
              <a:off x="941325" y="3591587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k 层 × n 次区间操作：O(kn log n) 时间。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滚动 DP 与复用线段树，总空间 O(n)。</a:t>
              </a:r>
            </a:p>
          </p:txBody>
        </p:sp>
      </p:grpSp>
      <p:sp>
        <p:nvSpPr>
          <p:cNvPr id="13" name="textbox-baker-unreachable"/>
          <p:cNvSpPr/>
          <p:nvPr/>
        </p:nvSpPr>
        <p:spPr>
          <a:xfrm>
            <a:off x="838200" y="4733925"/>
            <a:ext cx="10515600" cy="1200150"/>
          </a:xfrm>
          <a:prstGeom prst="roundRect">
            <a:avLst>
              <a:gd name="adj" fmla="val 9524"/>
            </a:avLst>
          </a:prstGeom>
          <a:solidFill>
            <a:schemeClr val="lt2"/>
          </a:solidFill>
          <a:ln>
            <a:noFill/>
          </a:ln>
        </p:spPr>
        <p:txBody>
          <a:bodyPr wrap="square" lIns="145847" tIns="100534" rIns="145847" bIns="-33478" anchor="t" anchorCtr="0">
            <a:noAutofit/>
          </a:bodyPr>
          <a:lstStyle/>
          <a:p>
            <a:pPr algn="l">
              <a:lnSpc>
                <a:spcPts val="3450"/>
              </a:lnSpc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不可达状态不能初始为 0，否则可能把少分的段数</a:t>
            </a:r>
            <a:br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当作合法前驱；负无穷加至多 n 后仍须足够小。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section-title Placeholder Carrier"/>
          <p:cNvSpPr txBox="1"/>
          <p:nvPr>
            <p:ph type="title"/>
          </p:nvPr>
        </p:nvSpPr>
        <p:spPr>
          <a:xfrm>
            <a:off x="971550" y="2322195"/>
            <a:ext cx="7388352" cy="762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把决策画成点，把查询画成方向</a:t>
            </a:r>
          </a:p>
        </p:txBody>
      </p:sp>
      <p:sp>
        <p:nvSpPr>
          <p:cNvPr id="7" name="section-description Placeholder Carrier"/>
          <p:cNvSpPr txBox="1"/>
          <p:nvPr>
            <p:ph type="body" idx="2"/>
          </p:nvPr>
        </p:nvSpPr>
        <p:spPr>
          <a:xfrm>
            <a:off x="1016508" y="3960495"/>
            <a:ext cx="6729984" cy="94564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 marL="0" indent="0">
              <a:lnSpc>
                <a:spcPts val="3750"/>
              </a:lnSpc>
              <a:buNone/>
            </a:pPr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先展开转移式，再分别检查插入顺序和查询顺序。</a:t>
            </a:r>
            <a:br/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任务安排、序列分割、货币兑换：三种不同条件。</a:t>
            </a:r>
          </a:p>
        </p:txBody>
      </p:sp>
    </p:spTree>
  </p:cSld>
  <p:clrMapOvr>
    <a:masterClrMapping/>
  </p:clrMapOvr>
  <p:transition p14:dur="350">
    <p:fade/>
  </p:transition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直线截距，表示候选代价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24762"/>
            <a:ext cx="10183875" cy="494638"/>
            <a:chOff x="941325" y="2324762"/>
            <a:chExt cx="10183875" cy="494638"/>
          </a:xfrm>
        </p:grpSpPr>
        <p:sp>
          <p:nvSpPr>
            <p:cNvPr id="7" name="body-intercept-definition"/>
            <p:cNvSpPr txBox="1"/>
            <p:nvPr/>
          </p:nvSpPr>
          <p:spPr>
            <a:xfrm>
              <a:off x="941325" y="2324762"/>
              <a:ext cx="10183875" cy="4946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点 (x,y) 对斜率 k 的代价是 b=y−kx。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38250" y="3171825"/>
            <a:ext cx="4610100" cy="2276475"/>
            <a:chOff x="1238250" y="3171825"/>
            <a:chExt cx="4610100" cy="2276475"/>
          </a:xfrm>
        </p:grpSpPr>
        <p:sp>
          <p:nvSpPr>
            <p:cNvPr id="9" name="Freeform 9"/>
            <p:cNvSpPr/>
            <p:nvPr/>
          </p:nvSpPr>
          <p:spPr>
            <a:xfrm>
              <a:off x="1238250" y="3171825"/>
              <a:ext cx="4610100" cy="2276475"/>
            </a:xfrm>
            <a:custGeom>
              <a:avLst/>
              <a:gdLst/>
              <a:ahLst/>
              <a:cxnLst/>
              <a:rect l="l" t="t" r="r" b="b"/>
              <a:pathLst>
                <a:path w="4610100" h="2276475">
                  <a:moveTo>
                    <a:pt x="0" y="0"/>
                  </a:moveTo>
                  <a:lnTo>
                    <a:pt x="0" y="2276475"/>
                  </a:lnTo>
                  <a:lnTo>
                    <a:pt x="4610100" y="2276475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666875" y="3476625"/>
              <a:ext cx="3648075" cy="1381125"/>
            </a:xfrm>
            <a:custGeom>
              <a:avLst/>
              <a:gdLst/>
              <a:ahLst/>
              <a:cxnLst/>
              <a:rect l="l" t="t" r="r" b="b"/>
              <a:pathLst>
                <a:path w="3648075" h="1381125">
                  <a:moveTo>
                    <a:pt x="0" y="466725"/>
                  </a:moveTo>
                  <a:lnTo>
                    <a:pt x="1609725" y="1381125"/>
                  </a:lnTo>
                  <a:lnTo>
                    <a:pt x="3648075" y="0"/>
                  </a:lnTo>
                </a:path>
              </a:pathLst>
            </a:custGeom>
            <a:noFill/>
            <a:ln w="38100">
              <a:solidFill>
                <a:schemeClr val="accent3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1333500" y="4857750"/>
              <a:ext cx="4391025" cy="9525"/>
            </a:xfrm>
            <a:custGeom>
              <a:avLst/>
              <a:gdLst/>
              <a:ahLst/>
              <a:cxnLst/>
              <a:rect l="l" t="t" r="r" b="b"/>
              <a:pathLst>
                <a:path w="4391025" h="9525">
                  <a:moveTo>
                    <a:pt x="0" y="0"/>
                  </a:moveTo>
                  <a:lnTo>
                    <a:pt x="4391025" y="0"/>
                  </a:lnTo>
                </a:path>
              </a:pathLst>
            </a:custGeom>
            <a:noFill/>
            <a:ln w="19050">
              <a:solidFill>
                <a:srgbClr val="B54444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1609725" y="3886200"/>
              <a:ext cx="114300" cy="114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3200400" y="4781550"/>
              <a:ext cx="152400" cy="152400"/>
            </a:xfrm>
            <a:prstGeom prst="ellipse">
              <a:avLst/>
            </a:prstGeom>
            <a:solidFill>
              <a:srgbClr val="B54444"/>
            </a:solidFill>
            <a:ln>
              <a:noFill/>
            </a:ln>
          </p:spPr>
        </p:sp>
        <p:sp>
          <p:nvSpPr>
            <p:cNvPr id="14" name="Ellipse 14"/>
            <p:cNvSpPr/>
            <p:nvPr/>
          </p:nvSpPr>
          <p:spPr>
            <a:xfrm>
              <a:off x="5257800" y="3419475"/>
              <a:ext cx="114300" cy="114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542924" y="3519197"/>
              <a:ext cx="167942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371724" y="4490747"/>
              <a:ext cx="167942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00" dirty="0">
                  <a:solidFill>
                    <a:srgbClr val="B54444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381499" y="3185822"/>
              <a:ext cx="167942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419099" y="5052722"/>
              <a:ext cx="3074159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 k=0，最低点 B 最优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475350" y="3191537"/>
            <a:ext cx="4649850" cy="2390113"/>
            <a:chOff x="6475350" y="3191537"/>
            <a:chExt cx="4649850" cy="2390113"/>
          </a:xfrm>
        </p:grpSpPr>
        <p:sp>
          <p:nvSpPr>
            <p:cNvPr id="20" name="body-supporting-line"/>
            <p:cNvSpPr txBox="1"/>
            <p:nvPr/>
          </p:nvSpPr>
          <p:spPr>
            <a:xfrm>
              <a:off x="6475350" y="3191537"/>
              <a:ext cx="4649850" cy="23901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固定 k，改变 b 就是在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平移直线 y=kx+b。</a:t>
              </a:r>
            </a:p>
            <a:p>
              <a:pPr algn="l">
                <a:lnSpc>
                  <a:spcPts val="3450"/>
                </a:lnSpc>
                <a:spcBef>
                  <a:spcPts val="900"/>
                </a:spcBef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从所有点下方向上移动，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首次接触下凸壳时，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该点给出最小截距。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43885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例6｜按原顺序分批加工任务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81912"/>
            <a:ext cx="10183875" cy="1344627"/>
            <a:chOff x="941325" y="2381912"/>
            <a:chExt cx="10183875" cy="1344627"/>
          </a:xfrm>
        </p:grpSpPr>
        <p:sp>
          <p:nvSpPr>
            <p:cNvPr id="7" name="body-task-batch-rule"/>
            <p:cNvSpPr txBox="1"/>
            <p:nvPr/>
          </p:nvSpPr>
          <p:spPr>
            <a:xfrm>
              <a:off x="941325" y="2381912"/>
              <a:ext cx="10183875" cy="13446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每批包含连续若干任务，启动一批需时间 s。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批内任务在整批加工结束时一起完成。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每项费用 = 完成时刻 × 该任务的费用系数。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4115462"/>
            <a:ext cx="10183875" cy="868377"/>
            <a:chOff x="941325" y="4115462"/>
            <a:chExt cx="10183875" cy="868377"/>
          </a:xfrm>
        </p:grpSpPr>
        <p:sp>
          <p:nvSpPr>
            <p:cNvPr id="9" name="body-task-prefixes"/>
            <p:cNvSpPr txBox="1"/>
            <p:nvPr/>
          </p:nvSpPr>
          <p:spPr>
            <a:xfrm>
              <a:off x="941325" y="411546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T[i] 为前 i 项加工时间和，C[i] 为费用系数和。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选择分批方案，使所有任务费用的总和最小。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2849" y="5424197"/>
            <a:ext cx="10182351" cy="471778"/>
            <a:chOff x="942849" y="5424197"/>
            <a:chExt cx="10182351" cy="471778"/>
          </a:xfrm>
        </p:grpSpPr>
        <p:sp>
          <p:nvSpPr>
            <p:cNvPr id="11" name="body-task-constraints"/>
            <p:cNvSpPr txBox="1"/>
            <p:nvPr/>
          </p:nvSpPr>
          <p:spPr>
            <a:xfrm>
              <a:off x="942849" y="5424197"/>
              <a:ext cx="10182351" cy="47177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n≤300000；题目允许负加工时间、零费用系数，须按数学模型处理。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批次数为什么会进入状态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81912"/>
            <a:ext cx="10183875" cy="868377"/>
            <a:chOff x="941325" y="2381912"/>
            <a:chExt cx="10183875" cy="868377"/>
          </a:xfrm>
        </p:grpSpPr>
        <p:sp>
          <p:nvSpPr>
            <p:cNvPr id="7" name="body-batch-count-state"/>
            <p:cNvSpPr txBox="1"/>
            <p:nvPr/>
          </p:nvSpPr>
          <p:spPr>
            <a:xfrm>
              <a:off x="941325" y="238191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 i 项分成 b 批，最后一批为 j+1…i。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这批完成时刻是 T[i]+bs：一共启动了 b 次。</a:t>
              </a:r>
            </a:p>
          </p:txBody>
        </p:sp>
      </p:grpSp>
      <mc:AlternateContent>
        <mc:Choice Requires="a14">
          <p:sp>
            <p:nvSpPr>
              <p:cNvPr id="9" name="naive-batch-recurrence"/>
              <p:cNvSpPr txBox="1">
                <a:spLocks noGrp="1"/>
              </p:cNvSpPr>
              <p:nvPr/>
            </p:nvSpPr>
            <p:spPr>
              <a:xfrm>
                <a:off x="952500" y="3400425"/>
                <a:ext cx="10172700" cy="1047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b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j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&lt;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b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1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,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j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T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i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+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bs</m:t>
                                  </m:r>
                                </m:e>
                              </m:d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C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i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C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j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sp>
        <p:nvSpPr>
          <p:cNvPr id="12" name="textbox-batch-bottleneck"/>
          <p:cNvSpPr/>
          <p:nvPr/>
        </p:nvSpPr>
        <p:spPr>
          <a:xfrm>
            <a:off x="838200" y="4762500"/>
            <a:ext cx="10515600" cy="1171575"/>
          </a:xfrm>
          <a:prstGeom prst="roundRect">
            <a:avLst>
              <a:gd name="adj" fmla="val 9756"/>
            </a:avLst>
          </a:prstGeom>
          <a:solidFill>
            <a:schemeClr val="lt2"/>
          </a:solidFill>
          <a:ln>
            <a:noFill/>
          </a:ln>
        </p:spPr>
        <p:txBody>
          <a:bodyPr wrap="square" lIns="145848" tIns="100535" rIns="145848" bIns="-33477" anchor="t" anchorCtr="0">
            <a:noAutofit/>
          </a:bodyPr>
          <a:lstStyle/>
          <a:p>
            <a:pPr algn="l">
              <a:lnSpc>
                <a:spcPts val="3450"/>
              </a:lnSpc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b、i、j 三层枚举，朴素 O(n³)。</a:t>
            </a:r>
            <a:br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批次数只为累计启动等待服务，能否把这笔钱提前计算？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开一批，立即付清它带来的等待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81912"/>
            <a:ext cx="10183875" cy="1306527"/>
            <a:chOff x="941325" y="2381912"/>
            <a:chExt cx="10183875" cy="1306527"/>
          </a:xfrm>
        </p:grpSpPr>
        <p:sp>
          <p:nvSpPr>
            <p:cNvPr id="7" name="body-setup-contribution"/>
            <p:cNvSpPr txBox="1"/>
            <p:nvPr/>
          </p:nvSpPr>
          <p:spPr>
            <a:xfrm>
              <a:off x="941325" y="2381912"/>
              <a:ext cx="101838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在切点 j 后启动一批，让尚未完成的任务都多等 s。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受影响的是 j+1…n，不只是当前这一批。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它们的费用系数总和是 C[n]−C[j]。</a:t>
              </a:r>
            </a:p>
          </p:txBody>
        </p:sp>
      </p:grpSp>
      <mc:AlternateContent>
        <mc:Choice Requires="a14">
          <p:sp>
            <p:nvSpPr>
              <p:cNvPr id="9" name="prepaid-cost"/>
              <p:cNvSpPr txBox="1">
                <a:spLocks noGrp="1"/>
              </p:cNvSpPr>
              <p:nvPr/>
            </p:nvSpPr>
            <p:spPr>
              <a:xfrm>
                <a:off x="952500" y="3876675"/>
                <a:ext cx="10172700" cy="809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m:rPr>
                          <m:nor m:val="on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本次启动附加费用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s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C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C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j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</a:p>
            </p:txBody>
          </p:sp>
        </mc:Choice>
      </mc:AlternateContent>
      <p:sp>
        <p:nvSpPr>
          <p:cNvPr id="12" name="textbox-prepay-meaning"/>
          <p:cNvSpPr/>
          <p:nvPr/>
        </p:nvSpPr>
        <p:spPr>
          <a:xfrm>
            <a:off x="838200" y="4981575"/>
            <a:ext cx="10515600" cy="952500"/>
          </a:xfrm>
          <a:prstGeom prst="roundRect">
            <a:avLst>
              <a:gd name="adj" fmla="val 12000"/>
            </a:avLst>
          </a:prstGeom>
          <a:solidFill>
            <a:schemeClr val="lt2"/>
          </a:solidFill>
          <a:ln>
            <a:noFill/>
          </a:ln>
        </p:spPr>
        <p:txBody>
          <a:bodyPr wrap="square" lIns="145848" tIns="91010" rIns="145848" bIns="-33477" anchor="t" anchorCtr="0">
            <a:noAutofit/>
          </a:bodyPr>
          <a:lstStyle/>
          <a:p>
            <a:pPr algn="l">
              <a:lnSpc>
                <a:spcPts val="3150"/>
              </a:lnSpc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每次启动只记一次、受影响任务一个不少。</a:t>
            </a:r>
            <a:br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提前记账后，未来转移不再需要知道已经启动了几批。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77428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新的 f 包含后续任务的启动附加费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62862"/>
            <a:ext cx="10183875" cy="868377"/>
            <a:chOff x="941325" y="2362862"/>
            <a:chExt cx="10183875" cy="868377"/>
          </a:xfrm>
        </p:grpSpPr>
        <p:sp>
          <p:nvSpPr>
            <p:cNvPr id="7" name="body-prepaid-state"/>
            <p:cNvSpPr txBox="1"/>
            <p:nvPr/>
          </p:nvSpPr>
          <p:spPr>
            <a:xfrm>
              <a:off x="941325" y="236286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f[i]：前 i 项已经分批完成，且这些批次的启动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给全部后续任务造成的费用，也已经提前计入。</a:t>
              </a:r>
            </a:p>
          </p:txBody>
        </p:sp>
      </p:grpSp>
      <mc:AlternateContent>
        <mc:Choice Requires="a14">
          <p:sp>
            <p:nvSpPr>
              <p:cNvPr id="9" name="prepaid-recurrence"/>
              <p:cNvSpPr txBox="1">
                <a:spLocks noGrp="1"/>
              </p:cNvSpPr>
              <p:nvPr/>
            </p:nvSpPr>
            <p:spPr>
              <a:xfrm>
                <a:off x="952500" y="3419475"/>
                <a:ext cx="10172700" cy="1143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j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&lt;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j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T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</m:sub>
                              </m:sSub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C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i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C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j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s</m:t>
                              </m:r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C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n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C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j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sp>
        <p:nvSpPr>
          <p:cNvPr id="12" name="textbox-prepaid-final"/>
          <p:cNvSpPr/>
          <p:nvPr/>
        </p:nvSpPr>
        <p:spPr>
          <a:xfrm>
            <a:off x="838200" y="4886325"/>
            <a:ext cx="10515600" cy="1047750"/>
          </a:xfrm>
          <a:prstGeom prst="roundRect">
            <a:avLst>
              <a:gd name="adj" fmla="val 10909"/>
            </a:avLst>
          </a:prstGeom>
          <a:solidFill>
            <a:schemeClr val="lt2"/>
          </a:solidFill>
          <a:ln>
            <a:noFill/>
          </a:ln>
        </p:spPr>
        <p:txBody>
          <a:bodyPr wrap="square" lIns="145848" tIns="100535" rIns="145848" bIns="-33477" anchor="t" anchorCtr="0">
            <a:noAutofit/>
          </a:bodyPr>
          <a:lstStyle/>
          <a:p>
            <a:pPr algn="l">
              <a:lnSpc>
                <a:spcPts val="3300"/>
              </a:lnSpc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f[i] 不仅是前 i 项自身的实际费用。</a:t>
            </a:r>
            <a:br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当 i=n 时没有后续任务，所以 f[n] 正好是总成本。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05114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把只依赖 i 的项提到外面</a:t>
            </a:r>
          </a:p>
        </p:txBody>
      </p:sp>
      <mc:AlternateContent>
        <mc:Choice Requires="a14">
          <p:sp>
            <p:nvSpPr>
              <p:cNvPr id="7" name="task-expanded"/>
              <p:cNvSpPr txBox="1">
                <a:spLocks noGrp="1"/>
              </p:cNvSpPr>
              <p:nvPr/>
            </p:nvSpPr>
            <p:spPr>
              <a:xfrm>
                <a:off x="952500" y="2276475"/>
                <a:ext cx="10172700" cy="1047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T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C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s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C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j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&lt;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j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T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i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+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</m:t>
                                  </m:r>
                                </m:e>
                              </m:d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C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j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9" name="Group 9"/>
          <p:cNvGrpSpPr/>
          <p:nvPr/>
        </p:nvGrpSpPr>
        <p:grpSpPr>
          <a:xfrm>
            <a:off x="941325" y="3696362"/>
            <a:ext cx="10183875" cy="1332838"/>
            <a:chOff x="941325" y="3696362"/>
            <a:chExt cx="10183875" cy="1332838"/>
          </a:xfrm>
        </p:grpSpPr>
        <p:sp>
          <p:nvSpPr>
            <p:cNvPr id="8" name="body-task-coordinate-map"/>
            <p:cNvSpPr txBox="1"/>
            <p:nvPr/>
          </p:nvSpPr>
          <p:spPr>
            <a:xfrm>
              <a:off x="941325" y="3696362"/>
              <a:ext cx="10183875" cy="1332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候选 j 对应点：x=C[j]，y=f[j]。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当前查询斜率：k=T[i]+s。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选择 y−kx 最小的点，再加公共项 T[i]C[i]+sC[n]。</a:t>
              </a:r>
            </a:p>
          </p:txBody>
        </p:sp>
      </p:grpSp>
      <p:sp>
        <p:nvSpPr>
          <p:cNvPr id="12" name="textbox-task-dependency"/>
          <p:cNvSpPr/>
          <p:nvPr/>
        </p:nvSpPr>
        <p:spPr>
          <a:xfrm>
            <a:off x="838200" y="5219700"/>
            <a:ext cx="10515600" cy="723900"/>
          </a:xfrm>
          <a:prstGeom prst="roundRect">
            <a:avLst>
              <a:gd name="adj" fmla="val 15789"/>
            </a:avLst>
          </a:prstGeom>
          <a:solidFill>
            <a:schemeClr val="lt2"/>
          </a:solidFill>
          <a:ln>
            <a:noFill/>
          </a:ln>
        </p:spPr>
        <p:txBody>
          <a:bodyPr wrap="square" lIns="145849" tIns="110061" rIns="145849" bIns="-3347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先确定“哪些只依赖 i，哪些只依赖 j”，再谈几何优化。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05114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例如三项，最优成本为 28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62862"/>
            <a:ext cx="10183875" cy="1313788"/>
            <a:chOff x="941325" y="2362862"/>
            <a:chExt cx="10183875" cy="1313788"/>
          </a:xfrm>
        </p:grpSpPr>
        <p:sp>
          <p:nvSpPr>
            <p:cNvPr id="7" name="body-task-numbers"/>
            <p:cNvSpPr txBox="1"/>
            <p:nvPr/>
          </p:nvSpPr>
          <p:spPr>
            <a:xfrm>
              <a:off x="941325" y="2362862"/>
              <a:ext cx="10183875" cy="13137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s=1；各项 (加工时间,费用系数)：(1,2),(2,1),(1,3)。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前缀 T=[1,3,4]，C=[2,3,6]。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逐步算出 f[1]=8，f[2]=15。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4067837"/>
            <a:ext cx="10183875" cy="868377"/>
            <a:chOff x="941325" y="4067837"/>
            <a:chExt cx="10183875" cy="868377"/>
          </a:xfrm>
        </p:grpSpPr>
        <p:sp>
          <p:nvSpPr>
            <p:cNvPr id="9" name="body-task-last-candidates"/>
            <p:cNvSpPr txBox="1"/>
            <p:nvPr/>
          </p:nvSpPr>
          <p:spPr>
            <a:xfrm>
              <a:off x="941325" y="4067837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i=3：斜率 k=5，公共项 4×6+1×6=30。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j=0、1、2 的候选值依次是 0、8−5×2=−2、0。</a:t>
              </a:r>
            </a:p>
          </p:txBody>
        </p:sp>
      </p:grpSp>
      <p:sp>
        <p:nvSpPr>
          <p:cNvPr id="13" name="textbox-task-answer"/>
          <p:cNvSpPr/>
          <p:nvPr/>
        </p:nvSpPr>
        <p:spPr>
          <a:xfrm>
            <a:off x="838200" y="5200650"/>
            <a:ext cx="10515600" cy="742950"/>
          </a:xfrm>
          <a:prstGeom prst="roundRect">
            <a:avLst>
              <a:gd name="adj" fmla="val 15385"/>
            </a:avLst>
          </a:prstGeom>
          <a:solidFill>
            <a:schemeClr val="lt2"/>
          </a:solidFill>
          <a:ln>
            <a:noFill/>
          </a:ln>
        </p:spPr>
        <p:txBody>
          <a:bodyPr wrap="square" lIns="145847" tIns="119584" rIns="145847" bIns="-33478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f[3]=30−2=28，对应分批 [第1项] | [第2、3项]。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4035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两候选什么时候换胜者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81912"/>
            <a:ext cx="10183875" cy="868377"/>
            <a:chOff x="941325" y="2381912"/>
            <a:chExt cx="10183875" cy="868377"/>
          </a:xfrm>
        </p:grpSpPr>
        <p:sp>
          <p:nvSpPr>
            <p:cNvPr id="7" name="body-two-points"/>
            <p:cNvSpPr txBox="1"/>
            <p:nvPr/>
          </p:nvSpPr>
          <p:spPr>
            <a:xfrm>
              <a:off x="941325" y="238191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点 A=(0,0)，点 B=(2,8)。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在斜率 k 下，候选值分别为 0 与 8−2k。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543962"/>
            <a:ext cx="10183875" cy="1344627"/>
            <a:chOff x="941325" y="3543962"/>
            <a:chExt cx="10183875" cy="1344627"/>
          </a:xfrm>
        </p:grpSpPr>
        <p:sp>
          <p:nvSpPr>
            <p:cNvPr id="9" name="body-threshold-example"/>
            <p:cNvSpPr txBox="1"/>
            <p:nvPr/>
          </p:nvSpPr>
          <p:spPr>
            <a:xfrm>
              <a:off x="941325" y="3543962"/>
              <a:ext cx="10183875" cy="13446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k&lt;4：A 更小；k=4：两者相同；k&gt;4：B 更小。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换胜者的阈值 4，就是两点连线的斜率。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横坐标较大的点，随着查询 k 增大，更可能变优。</a:t>
              </a:r>
            </a:p>
          </p:txBody>
        </p:sp>
      </p:grpSp>
      <p:sp>
        <p:nvSpPr>
          <p:cNvPr id="13" name="textbox-equal-x"/>
          <p:cNvSpPr/>
          <p:nvPr/>
        </p:nvSpPr>
        <p:spPr>
          <a:xfrm>
            <a:off x="838200" y="5219700"/>
            <a:ext cx="10515600" cy="723900"/>
          </a:xfrm>
          <a:prstGeom prst="roundRect">
            <a:avLst>
              <a:gd name="adj" fmla="val 15789"/>
            </a:avLst>
          </a:prstGeom>
          <a:solidFill>
            <a:schemeClr val="lt2"/>
          </a:solidFill>
          <a:ln>
            <a:noFill/>
          </a:ln>
        </p:spPr>
        <p:txBody>
          <a:bodyPr wrap="square" lIns="145849" tIns="110061" rIns="145849" bIns="-3347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相同 x 的两个点，只留 y 较低者；另一个永远不会更优。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中间点永远不优，就删去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72387"/>
            <a:ext cx="10183875" cy="868377"/>
            <a:chOff x="941325" y="2372387"/>
            <a:chExt cx="10183875" cy="868377"/>
          </a:xfrm>
        </p:grpSpPr>
        <p:sp>
          <p:nvSpPr>
            <p:cNvPr id="7" name="body-hull-slope-rule"/>
            <p:cNvSpPr txBox="1"/>
            <p:nvPr/>
          </p:nvSpPr>
          <p:spPr>
            <a:xfrm>
              <a:off x="941325" y="2372387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 x 递增插入 A、B、C。若斜率 AB ≥ 斜率 BC，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 不在下凸壳：它至少被 A、C 中的一个取代。</a:t>
              </a:r>
            </a:p>
          </p:txBody>
        </p:sp>
      </p:grpSp>
      <mc:AlternateContent>
        <mc:Choice Requires="a14">
          <p:sp>
            <p:nvSpPr>
              <p:cNvPr id="9" name="cross-multiply"/>
              <p:cNvSpPr txBox="1">
                <a:spLocks noGrp="1"/>
              </p:cNvSpPr>
              <p:nvPr/>
            </p:nvSpPr>
            <p:spPr>
              <a:xfrm>
                <a:off x="952500" y="3476625"/>
                <a:ext cx="10172700" cy="971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y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B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y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A</m:t>
                              </m:r>
                            </m:sub>
                          </m:sSub>
                        </m:e>
                      </m:d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x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C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x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B</m:t>
                              </m:r>
                            </m:sub>
                          </m:sSub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≥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y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C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y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B</m:t>
                              </m:r>
                            </m:sub>
                          </m:sSub>
                        </m:e>
                      </m:d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x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B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x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A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</a:p>
            </p:txBody>
          </p:sp>
        </mc:Choice>
      </mc:AlternateContent>
      <p:sp>
        <p:nvSpPr>
          <p:cNvPr id="12" name="textbox-cross-safety"/>
          <p:cNvSpPr/>
          <p:nvPr/>
        </p:nvSpPr>
        <p:spPr>
          <a:xfrm>
            <a:off x="838200" y="4810125"/>
            <a:ext cx="10515600" cy="1133475"/>
          </a:xfrm>
          <a:prstGeom prst="roundRect">
            <a:avLst>
              <a:gd name="adj" fmla="val 10084"/>
            </a:avLst>
          </a:prstGeom>
          <a:solidFill>
            <a:schemeClr val="lt2"/>
          </a:solidFill>
          <a:ln>
            <a:noFill/>
          </a:ln>
        </p:spPr>
        <p:txBody>
          <a:bodyPr wrap="square" lIns="145848" tIns="100535" rIns="145848" bIns="-33477" anchor="t" anchorCtr="0">
            <a:noAutofit/>
          </a:bodyPr>
          <a:lstStyle/>
          <a:p>
            <a:pPr algn="l">
              <a:lnSpc>
                <a:spcPts val="3300"/>
              </a:lnSpc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横坐标差为正，可交叉相乘，避免浮点除法。</a:t>
            </a:r>
            <a:br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比较乘积用 __int128；删去 B 后继续检查新的尾部三点。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查询斜率会回退，队首不能删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62862"/>
            <a:ext cx="10183875" cy="1306527"/>
            <a:chOff x="941325" y="2362862"/>
            <a:chExt cx="10183875" cy="1306527"/>
          </a:xfrm>
        </p:grpSpPr>
        <p:sp>
          <p:nvSpPr>
            <p:cNvPr id="7" name="body-two-monotonicities"/>
            <p:cNvSpPr txBox="1"/>
            <p:nvPr/>
          </p:nvSpPr>
          <p:spPr>
            <a:xfrm>
              <a:off x="941325" y="2362862"/>
              <a:ext cx="101838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费用系数非负，所以 C[i] 非降，插入点的 x 有序。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加工时间允许为负，所以 T[i]+s 不保证有序。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“插入有序”和“查询有序”是两个独立条件。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4067837"/>
            <a:ext cx="10183875" cy="868377"/>
            <a:chOff x="941325" y="4067837"/>
            <a:chExt cx="10183875" cy="868377"/>
          </a:xfrm>
        </p:grpSpPr>
        <p:sp>
          <p:nvSpPr>
            <p:cNvPr id="9" name="body-backtracking-query"/>
            <p:cNvSpPr txBox="1"/>
            <p:nvPr/>
          </p:nvSpPr>
          <p:spPr>
            <a:xfrm>
              <a:off x="941325" y="4067837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例如查询 k 从 1 到 10，再回到 2。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先前不再最优的旧点，到 k=2 时可能重新成为最优。</a:t>
              </a:r>
            </a:p>
          </p:txBody>
        </p:sp>
      </p:grpSp>
      <p:sp>
        <p:nvSpPr>
          <p:cNvPr id="13" name="textbox-keep-whole-hull"/>
          <p:cNvSpPr/>
          <p:nvPr/>
        </p:nvSpPr>
        <p:spPr>
          <a:xfrm>
            <a:off x="838200" y="5210175"/>
            <a:ext cx="10515600" cy="733425"/>
          </a:xfrm>
          <a:prstGeom prst="roundRect">
            <a:avLst>
              <a:gd name="adj" fmla="val 15584"/>
            </a:avLst>
          </a:prstGeom>
          <a:solidFill>
            <a:schemeClr val="lt2"/>
          </a:solidFill>
          <a:ln>
            <a:noFill/>
          </a:ln>
        </p:spPr>
        <p:txBody>
          <a:bodyPr wrap="square" lIns="145849" tIns="119586" rIns="145849" bIns="-3347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保留全壳，每次重新二分；不能根据一次查询永久删队首。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凸壳相邻值比较，定位最小点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81912"/>
            <a:ext cx="10183875" cy="868377"/>
            <a:chOff x="941325" y="2381912"/>
            <a:chExt cx="10183875" cy="868377"/>
          </a:xfrm>
        </p:grpSpPr>
        <p:sp>
          <p:nvSpPr>
            <p:cNvPr id="7" name="body-unimodal-values"/>
            <p:cNvSpPr txBox="1"/>
            <p:nvPr/>
          </p:nvSpPr>
          <p:spPr>
            <a:xfrm>
              <a:off x="941325" y="238191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下凸壳相邻边的斜率递增。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固定 k，沿壳的 y−kx 先下降后上升，可能有并列最小。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534437"/>
            <a:ext cx="10183875" cy="1313788"/>
            <a:chOff x="941325" y="3534437"/>
            <a:chExt cx="10183875" cy="1313788"/>
          </a:xfrm>
        </p:grpSpPr>
        <p:sp>
          <p:nvSpPr>
            <p:cNvPr id="9" name="body-binary-branch"/>
            <p:cNvSpPr txBox="1"/>
            <p:nvPr/>
          </p:nvSpPr>
          <p:spPr>
            <a:xfrm>
              <a:off x="941325" y="3534437"/>
              <a:ext cx="10183875" cy="13137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 value(mid) ≥ value(mid+1)，最小点可以向右找；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否则，最小点在 mid 或更左侧。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当 left==right 时，这个位置就是一个最优点。</a:t>
              </a:r>
            </a:p>
          </p:txBody>
        </p:sp>
      </p:grpSp>
      <p:sp>
        <p:nvSpPr>
          <p:cNvPr id="13" name="textbox-hull-complexity"/>
          <p:cNvSpPr/>
          <p:nvPr/>
        </p:nvSpPr>
        <p:spPr>
          <a:xfrm>
            <a:off x="838200" y="5219700"/>
            <a:ext cx="10515600" cy="723900"/>
          </a:xfrm>
          <a:prstGeom prst="roundRect">
            <a:avLst>
              <a:gd name="adj" fmla="val 15789"/>
            </a:avLst>
          </a:prstGeom>
          <a:solidFill>
            <a:schemeClr val="lt2"/>
          </a:solidFill>
          <a:ln>
            <a:noFill/>
          </a:ln>
        </p:spPr>
        <p:txBody>
          <a:bodyPr wrap="square" lIns="145849" tIns="110061" rIns="145849" bIns="-3347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插入点摊还 O(1)，每次查询 O(log n)，总 O(n log n)。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先查询，再插入当前状态</a:t>
            </a:r>
          </a:p>
        </p:txBody>
      </p:sp>
      <p:sp>
        <p:nvSpPr>
          <p:cNvPr id="9" name="textbox-task-query-code"/>
          <p:cNvSpPr/>
          <p:nvPr/>
        </p:nvSpPr>
        <p:spPr>
          <a:xfrm>
            <a:off x="838200" y="2238375"/>
            <a:ext cx="10515600" cy="3381375"/>
          </a:xfrm>
          <a:prstGeom prst="roundRect">
            <a:avLst>
              <a:gd name="adj" fmla="val 3380"/>
            </a:avLst>
          </a:prstGeom>
          <a:solidFill>
            <a:schemeClr val="lt2"/>
          </a:solidFill>
          <a:ln>
            <a:noFill/>
          </a:ln>
        </p:spPr>
        <p:txBody>
          <a:bodyPr wrap="square" lIns="147374" tIns="85297" rIns="147374" bIns="-33475" anchor="t" anchorCtr="0">
            <a:noAutofit/>
          </a:bodyPr>
          <a:lstStyle/>
          <a:p>
            <a:pPr algn="l">
              <a:lnSpc>
                <a:spcPts val="255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int64 slope=T[i]+setup;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int left=0,right=(int)hull.size()-1;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while(left&lt;right){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int mid=(left+right)/2;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if(value(hull[mid],slope)&gt;=value(hull[mid+1],slope))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left=mid+1;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else right=mid;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f[i]=(int64)(value(hull[left],slope)+(wide)T[i]*C[i]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     +(wide)setup*C[n]);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2849" y="5738522"/>
            <a:ext cx="10182351" cy="371553"/>
            <a:chOff x="942849" y="5738522"/>
            <a:chExt cx="10182351" cy="371553"/>
          </a:xfrm>
        </p:grpSpPr>
        <p:sp>
          <p:nvSpPr>
            <p:cNvPr id="10" name="body-task-computation-order"/>
            <p:cNvSpPr txBox="1"/>
            <p:nvPr/>
          </p:nvSpPr>
          <p:spPr>
            <a:xfrm>
              <a:off x="942849" y="5738522"/>
              <a:ext cx="101823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算出 f[i] 后才插入点 (C[i],f[i])；只允许 j&lt;i，不能自己转移。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不要让叉积先于答案溢出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81912"/>
            <a:ext cx="10183875" cy="868377"/>
            <a:chOff x="941325" y="2381912"/>
            <a:chExt cx="10183875" cy="868377"/>
          </a:xfrm>
        </p:grpSpPr>
        <p:sp>
          <p:nvSpPr>
            <p:cNvPr id="7" name="body-integer-width"/>
            <p:cNvSpPr txBox="1"/>
            <p:nvPr/>
          </p:nvSpPr>
          <p:spPr>
            <a:xfrm>
              <a:off x="941325" y="238191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 使用 64 位整数，斜率比较的乘积使用 128 位。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乘法前先转成宽类型，不能溢出后才转换。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543962"/>
            <a:ext cx="10183875" cy="1306527"/>
            <a:chOff x="941325" y="3543962"/>
            <a:chExt cx="10183875" cy="1306527"/>
          </a:xfrm>
        </p:grpSpPr>
        <p:sp>
          <p:nvSpPr>
            <p:cNvPr id="9" name="body-task-regressions"/>
            <p:cNvSpPr txBox="1"/>
            <p:nvPr/>
          </p:nvSpPr>
          <p:spPr>
            <a:xfrm>
              <a:off x="941325" y="3543962"/>
              <a:ext cx="101838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相同 C：横坐标重复，保留 f 较小的点。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负加工时间：主动构造查询斜率回退的用例。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费用系数全部为 0：总费用应始终为 0。</a:t>
              </a:r>
            </a:p>
          </p:txBody>
        </p:sp>
      </p:grpSp>
      <p:sp>
        <p:nvSpPr>
          <p:cNvPr id="13" name="textbox-task-cost"/>
          <p:cNvSpPr/>
          <p:nvPr/>
        </p:nvSpPr>
        <p:spPr>
          <a:xfrm>
            <a:off x="838200" y="5219700"/>
            <a:ext cx="10515600" cy="723900"/>
          </a:xfrm>
          <a:prstGeom prst="roundRect">
            <a:avLst>
              <a:gd name="adj" fmla="val 15789"/>
            </a:avLst>
          </a:prstGeom>
          <a:solidFill>
            <a:schemeClr val="lt2"/>
          </a:solidFill>
          <a:ln>
            <a:noFill/>
          </a:ln>
        </p:spPr>
        <p:txBody>
          <a:bodyPr wrap="square" lIns="145849" tIns="110061" rIns="145849" bIns="-3347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时间 O(n log n)，空间 O(n)；小规模枚举所有分批方式核验。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14964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例7｜切 k 刀，最大化乘积得分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81912"/>
            <a:ext cx="10183875" cy="1344627"/>
            <a:chOff x="941325" y="2381912"/>
            <a:chExt cx="10183875" cy="1344627"/>
          </a:xfrm>
        </p:grpSpPr>
        <p:sp>
          <p:nvSpPr>
            <p:cNvPr id="7" name="body-split-task"/>
            <p:cNvSpPr txBox="1"/>
            <p:nvPr/>
          </p:nvSpPr>
          <p:spPr>
            <a:xfrm>
              <a:off x="941325" y="2381912"/>
              <a:ext cx="10183875" cy="13446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非负序列，每次选一个现有块，切成两个非空块。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本次得分 = 新分成的两个块的元素和之积。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共切 k 刀，最终得到 k+1 个非空连续块。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4096412"/>
            <a:ext cx="10183875" cy="868377"/>
            <a:chOff x="941325" y="4096412"/>
            <a:chExt cx="10183875" cy="868377"/>
          </a:xfrm>
        </p:grpSpPr>
        <p:sp>
          <p:nvSpPr>
            <p:cNvPr id="9" name="body-split-output"/>
            <p:cNvSpPr txBox="1"/>
            <p:nvPr/>
          </p:nvSpPr>
          <p:spPr>
            <a:xfrm>
              <a:off x="941325" y="409641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求最大总得分，还要输出 k 个最优切点。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n≤100000，k≤200；不能只求值而忘记恢复方案。</a:t>
              </a:r>
            </a:p>
          </p:txBody>
        </p:sp>
      </p:grpSp>
      <p:sp>
        <p:nvSpPr>
          <p:cNvPr id="13" name="textbox-split-question"/>
          <p:cNvSpPr/>
          <p:nvPr/>
        </p:nvSpPr>
        <p:spPr>
          <a:xfrm>
            <a:off x="838200" y="5219700"/>
            <a:ext cx="10515600" cy="723900"/>
          </a:xfrm>
          <a:prstGeom prst="roundRect">
            <a:avLst>
              <a:gd name="adj" fmla="val 15789"/>
            </a:avLst>
          </a:prstGeom>
          <a:solidFill>
            <a:schemeClr val="lt2"/>
          </a:solidFill>
          <a:ln>
            <a:noFill/>
          </a:ln>
        </p:spPr>
        <p:txBody>
          <a:bodyPr wrap="square" lIns="145849" tIns="110061" rIns="145849" bIns="-3347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第一步先问：最后分块相同，切割顺序会影响总得分吗？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先切哪一刀，不改变最后得分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72387"/>
            <a:ext cx="10183875" cy="868377"/>
            <a:chOff x="941325" y="2372387"/>
            <a:chExt cx="10183875" cy="868377"/>
          </a:xfrm>
        </p:grpSpPr>
        <p:sp>
          <p:nvSpPr>
            <p:cNvPr id="7" name="body-three-blocks"/>
            <p:cNvSpPr txBox="1"/>
            <p:nvPr/>
          </p:nvSpPr>
          <p:spPr>
            <a:xfrm>
              <a:off x="941325" y="2372387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最终三个块的和为 a、b、c。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先切 c，再把前一块分成 a、b，得到 (a+b)c+ab。</a:t>
              </a:r>
            </a:p>
          </p:txBody>
        </p:sp>
      </p:grpSp>
      <mc:AlternateContent>
        <mc:Choice Requires="a14">
          <p:sp>
            <p:nvSpPr>
              <p:cNvPr id="9" name="split-three-identity"/>
              <p:cNvSpPr txBox="1">
                <a:spLocks noGrp="1"/>
              </p:cNvSpPr>
              <p:nvPr/>
            </p:nvSpPr>
            <p:spPr>
              <a:xfrm>
                <a:off x="952500" y="3409950"/>
                <a:ext cx="10172700" cy="87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b</m:t>
                          </m:r>
                        </m:e>
                      </m:d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c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ab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ab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ac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bc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a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b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c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bc</m:t>
                      </m:r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41325" y="4715537"/>
            <a:ext cx="10183875" cy="1268427"/>
            <a:chOff x="941325" y="4715537"/>
            <a:chExt cx="10183875" cy="1268427"/>
          </a:xfrm>
        </p:grpSpPr>
        <p:sp>
          <p:nvSpPr>
            <p:cNvPr id="10" name="body-pair-separation-proof"/>
            <p:cNvSpPr txBox="1"/>
            <p:nvPr/>
          </p:nvSpPr>
          <p:spPr>
            <a:xfrm>
              <a:off x="941325" y="4715537"/>
              <a:ext cx="101838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一般情况下，任意两个最终块只在首次分离时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贡献一次乘积。因此总分等于所有最终块和的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两两乘积之和，与先切哪一刀无关。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新增最后一块，贡献前后和之积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62862"/>
            <a:ext cx="10183875" cy="868377"/>
            <a:chOff x="941325" y="2362862"/>
            <a:chExt cx="10183875" cy="868377"/>
          </a:xfrm>
        </p:grpSpPr>
        <p:sp>
          <p:nvSpPr>
            <p:cNvPr id="7" name="body-split-state"/>
            <p:cNvSpPr txBox="1"/>
            <p:nvPr/>
          </p:nvSpPr>
          <p:spPr>
            <a:xfrm>
              <a:off x="941325" y="236286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S[i] 为前缀和；f[t][i] 为前 i 项切 t 刀的最大得分。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最后切点 j，把最后一块与前面所有块分开。</a:t>
              </a:r>
            </a:p>
          </p:txBody>
        </p:sp>
      </p:grpSp>
      <mc:AlternateContent>
        <mc:Choice Requires="a14">
          <p:sp>
            <p:nvSpPr>
              <p:cNvPr id="9" name="split-recurrence"/>
              <p:cNvSpPr txBox="1">
                <a:spLocks noGrp="1"/>
              </p:cNvSpPr>
              <p:nvPr/>
            </p:nvSpPr>
            <p:spPr>
              <a:xfrm>
                <a:off x="952500" y="3419475"/>
                <a:ext cx="10172700" cy="1047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t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t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≤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j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&lt;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t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1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,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j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j</m:t>
                                  </m:r>
                                </m:sub>
                              </m:sSub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S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i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S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j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sp>
        <p:nvSpPr>
          <p:cNvPr id="12" name="textbox-split-validity"/>
          <p:cNvSpPr/>
          <p:nvPr/>
        </p:nvSpPr>
        <p:spPr>
          <a:xfrm>
            <a:off x="838200" y="4810125"/>
            <a:ext cx="10515600" cy="1133475"/>
          </a:xfrm>
          <a:prstGeom prst="roundRect">
            <a:avLst>
              <a:gd name="adj" fmla="val 10084"/>
            </a:avLst>
          </a:prstGeom>
          <a:solidFill>
            <a:schemeClr val="lt2"/>
          </a:solidFill>
          <a:ln>
            <a:noFill/>
          </a:ln>
        </p:spPr>
        <p:txBody>
          <a:bodyPr wrap="square" lIns="145848" tIns="100535" rIns="145848" bIns="-33477" anchor="t" anchorCtr="0">
            <a:noAutofit/>
          </a:bodyPr>
          <a:lstStyle/>
          <a:p>
            <a:pPr algn="l">
              <a:lnSpc>
                <a:spcPts val="3300"/>
              </a:lnSpc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初始不切得分 0；t 刀至少需要 t+1 个元素。</a:t>
            </a:r>
            <a:br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j≥t 保证前面有 t 块，j&lt;i 保证最后一块非空。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90957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斜率和查询同时单调</a:t>
            </a:r>
          </a:p>
        </p:txBody>
      </p:sp>
      <mc:AlternateContent>
        <mc:Choice Requires="a14">
          <p:sp>
            <p:nvSpPr>
              <p:cNvPr id="7" name="split-line-form"/>
              <p:cNvSpPr txBox="1">
                <a:spLocks noGrp="1"/>
              </p:cNvSpPr>
              <p:nvPr/>
            </p:nvSpPr>
            <p:spPr>
              <a:xfrm>
                <a:off x="952500" y="2257425"/>
                <a:ext cx="10172700" cy="1047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t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j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j</m:t>
                                  </m:r>
                                </m:sub>
                              </m:s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 xml:space="preserve"> 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f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t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−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1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,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j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sSubSup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S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j</m:t>
                                      </m:r>
                                    </m:sub>
                                    <m:sup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9" name="Group 9"/>
          <p:cNvGrpSpPr/>
          <p:nvPr/>
        </p:nvGrpSpPr>
        <p:grpSpPr>
          <a:xfrm>
            <a:off x="941325" y="3658262"/>
            <a:ext cx="10183875" cy="868377"/>
            <a:chOff x="941325" y="3658262"/>
            <a:chExt cx="10183875" cy="868377"/>
          </a:xfrm>
        </p:grpSpPr>
        <p:sp>
          <p:nvSpPr>
            <p:cNvPr id="8" name="body-split-line-map"/>
            <p:cNvSpPr txBox="1"/>
            <p:nvPr/>
          </p:nvSpPr>
          <p:spPr>
            <a:xfrm>
              <a:off x="941325" y="365826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直线斜率 S[j]，截距 f[t−1][j]−S[j]²。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 x=S[i] 处，查询所有候选直线的最大值。</a:t>
              </a:r>
            </a:p>
          </p:txBody>
        </p:sp>
      </p:grpSp>
      <p:sp>
        <p:nvSpPr>
          <p:cNvPr id="12" name="textbox-two-monotone"/>
          <p:cNvSpPr/>
          <p:nvPr/>
        </p:nvSpPr>
        <p:spPr>
          <a:xfrm>
            <a:off x="838200" y="4791075"/>
            <a:ext cx="10515600" cy="1143000"/>
          </a:xfrm>
          <a:prstGeom prst="roundRect">
            <a:avLst>
              <a:gd name="adj" fmla="val 10000"/>
            </a:avLst>
          </a:prstGeom>
          <a:solidFill>
            <a:schemeClr val="lt2"/>
          </a:solidFill>
          <a:ln>
            <a:noFill/>
          </a:ln>
        </p:spPr>
        <p:txBody>
          <a:bodyPr wrap="square" lIns="145848" tIns="100535" rIns="145848" bIns="-33477" anchor="t" anchorCtr="0">
            <a:noAutofit/>
          </a:bodyPr>
          <a:lstStyle/>
          <a:p>
            <a:pPr algn="l">
              <a:lnSpc>
                <a:spcPts val="3300"/>
              </a:lnSpc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原值非负，S 非降：插入斜率和查询 x 都非降。</a:t>
            </a:r>
            <a:br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因此维护上包络，查询位置可以持续向右移动。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90037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例如 1、2、3、4 切两刀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81912"/>
            <a:ext cx="10183875" cy="868377"/>
            <a:chOff x="941325" y="2381912"/>
            <a:chExt cx="10183875" cy="868377"/>
          </a:xfrm>
        </p:grpSpPr>
        <p:sp>
          <p:nvSpPr>
            <p:cNvPr id="7" name="body-one-cut-scores"/>
            <p:cNvSpPr txBox="1"/>
            <p:nvPr/>
          </p:nvSpPr>
          <p:spPr>
            <a:xfrm>
              <a:off x="941325" y="238191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只切一刀：切点 1、2、3 的得分分别是 9、21、24。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切两刀：考虑 [1,2] | [3] | [4]，块和为 3、3、4。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572537"/>
            <a:ext cx="10183875" cy="868377"/>
            <a:chOff x="941325" y="3572537"/>
            <a:chExt cx="10183875" cy="868377"/>
          </a:xfrm>
        </p:grpSpPr>
        <p:sp>
          <p:nvSpPr>
            <p:cNvPr id="9" name="body-split-score-33"/>
            <p:cNvSpPr txBox="1"/>
            <p:nvPr/>
          </p:nvSpPr>
          <p:spPr>
            <a:xfrm>
              <a:off x="941325" y="3572537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两两乘积：3×3 + 3×4 + 3×4 = 33。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先切最后一块得 6×4=24，再切前块得 3×3=9。</a:t>
              </a:r>
            </a:p>
          </p:txBody>
        </p:sp>
      </p:grpSp>
      <p:sp>
        <p:nvSpPr>
          <p:cNvPr id="13" name="textbox-split-dp-trace"/>
          <p:cNvSpPr/>
          <p:nvPr/>
        </p:nvSpPr>
        <p:spPr>
          <a:xfrm>
            <a:off x="838200" y="4724400"/>
            <a:ext cx="10515600" cy="1209675"/>
          </a:xfrm>
          <a:prstGeom prst="roundRect">
            <a:avLst>
              <a:gd name="adj" fmla="val 9449"/>
            </a:avLst>
          </a:prstGeom>
          <a:solidFill>
            <a:schemeClr val="lt2"/>
          </a:solidFill>
          <a:ln>
            <a:noFill/>
          </a:ln>
        </p:spPr>
        <p:txBody>
          <a:bodyPr wrap="square" lIns="145847" tIns="100534" rIns="145847" bIns="-33478" anchor="t" anchorCtr="0">
            <a:noAutofit/>
          </a:bodyPr>
          <a:lstStyle/>
          <a:p>
            <a:pPr algn="l">
              <a:lnSpc>
                <a:spcPts val="3450"/>
              </a:lnSpc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DP 在最后切点 j=3 时：前 3 项切一刀得 9，</a:t>
            </a:r>
            <a:br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新增最后一块贡献 6×4=24，总和也为 33。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4035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每个候选至多进出一次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05712"/>
            <a:ext cx="10183875" cy="1268427"/>
            <a:chOff x="941325" y="2305712"/>
            <a:chExt cx="10183875" cy="1268427"/>
          </a:xfrm>
        </p:grpSpPr>
        <p:sp>
          <p:nvSpPr>
            <p:cNvPr id="7" name="body-split-hull-maintenance"/>
            <p:cNvSpPr txBox="1"/>
            <p:nvPr/>
          </p:nvSpPr>
          <p:spPr>
            <a:xfrm>
              <a:off x="941325" y="2305712"/>
              <a:ext cx="101838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每步插入 j=i−1；同斜率只保留截距更大的直线。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尾部三条线若中间者永不最优，就用叉积判断并删除。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查询 x 非降，下一条更好时，队首永远不用再保留。</a:t>
              </a:r>
            </a:p>
          </p:txBody>
        </p:sp>
      </p:grpSp>
      <p:sp>
        <p:nvSpPr>
          <p:cNvPr id="11" name="textbox-split-query-code"/>
          <p:cNvSpPr/>
          <p:nvPr/>
        </p:nvSpPr>
        <p:spPr>
          <a:xfrm>
            <a:off x="838200" y="3733800"/>
            <a:ext cx="10515600" cy="2171700"/>
          </a:xfrm>
          <a:prstGeom prst="roundRect">
            <a:avLst>
              <a:gd name="adj" fmla="val 5263"/>
            </a:avLst>
          </a:prstGeom>
          <a:solidFill>
            <a:schemeClr val="lt2"/>
          </a:solidFill>
          <a:ln>
            <a:noFill/>
          </a:ln>
        </p:spPr>
        <p:txBody>
          <a:bodyPr wrap="square" lIns="147373" tIns="85296" rIns="147373" bIns="-33476" anchor="t" anchorCtr="0">
            <a:noAutofit/>
          </a:bodyPr>
          <a:lstStyle/>
          <a:p>
            <a:pPr algn="l">
              <a:lnSpc>
                <a:spcPts val="255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while(hull.size()&gt;=2 &amp;&amp;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hull[0].value(S[i])&lt;=hull[1].value(S[i]))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hull.pop_front();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current[i]=(int64)hull.front().value(S[i]);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from[cuts][i]=hull.front().index;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19272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倒着沿 from 走，恢复全部切点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62862"/>
            <a:ext cx="10183875" cy="868377"/>
            <a:chOff x="941325" y="2362862"/>
            <a:chExt cx="10183875" cy="868377"/>
          </a:xfrm>
        </p:grpSpPr>
        <p:sp>
          <p:nvSpPr>
            <p:cNvPr id="7" name="body-restore-explanation"/>
            <p:cNvSpPr txBox="1"/>
            <p:nvPr/>
          </p:nvSpPr>
          <p:spPr>
            <a:xfrm>
              <a:off x="941325" y="236286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从状态 (k,n) 读出最后切点 j，再跳到 (k−1,j)。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重复 k 次后反转，得到从左到右的全部切点。</a:t>
              </a:r>
            </a:p>
          </p:txBody>
        </p:sp>
      </p:grpSp>
      <p:sp>
        <p:nvSpPr>
          <p:cNvPr id="11" name="textbox-restore-code"/>
          <p:cNvSpPr/>
          <p:nvPr/>
        </p:nvSpPr>
        <p:spPr>
          <a:xfrm>
            <a:off x="838200" y="3409950"/>
            <a:ext cx="10515600" cy="2076450"/>
          </a:xfrm>
          <a:prstGeom prst="roundRect">
            <a:avLst>
              <a:gd name="adj" fmla="val 5505"/>
            </a:avLst>
          </a:prstGeom>
          <a:solidFill>
            <a:schemeClr val="lt2"/>
          </a:solidFill>
          <a:ln>
            <a:noFill/>
          </a:ln>
        </p:spPr>
        <p:txBody>
          <a:bodyPr wrap="square" lIns="147369" tIns="85292" rIns="147369" bIns="-33480" anchor="t" anchorCtr="0">
            <a:noAutofit/>
          </a:bodyPr>
          <a:lstStyle/>
          <a:p>
            <a:pPr algn="l">
              <a:lnSpc>
                <a:spcPts val="255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vector&lt;int&gt; positions;int currentEnd=n;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for(int cuts=k;cuts&gt;=1;--cuts){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currentEnd=from[cuts][currentEnd];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positions.push_back(currentEnd);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reverse(positions.begin(),positions.end());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42849" y="5652797"/>
            <a:ext cx="10182351" cy="371553"/>
            <a:chOff x="942849" y="5652797"/>
            <a:chExt cx="10182351" cy="371553"/>
          </a:xfrm>
        </p:grpSpPr>
        <p:sp>
          <p:nvSpPr>
            <p:cNvPr id="12" name="body-restore-validity"/>
            <p:cNvSpPr txBox="1"/>
            <p:nvPr/>
          </p:nvSpPr>
          <p:spPr>
            <a:xfrm>
              <a:off x="942849" y="5652797"/>
              <a:ext cx="101823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每次 j&lt;i 且 j≥cuts，所以切点不同、非零、不越界。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10656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允许 0，不能假设前缀严格增加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72387"/>
            <a:ext cx="10183875" cy="1306527"/>
            <a:chOff x="941325" y="2372387"/>
            <a:chExt cx="10183875" cy="1306527"/>
          </a:xfrm>
        </p:grpSpPr>
        <p:sp>
          <p:nvSpPr>
            <p:cNvPr id="7" name="body-zero-prefix"/>
            <p:cNvSpPr txBox="1"/>
            <p:nvPr/>
          </p:nvSpPr>
          <p:spPr>
            <a:xfrm>
              <a:off x="941325" y="2372387"/>
              <a:ext cx="101838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相同 S 产生相同斜率，只留更高截距。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并列最优时，可保留任意一个合法来源。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全零序列总分为 0，也必须输出 k 个不同的合法切点。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4067837"/>
            <a:ext cx="10183875" cy="868377"/>
            <a:chOff x="941325" y="4067837"/>
            <a:chExt cx="10183875" cy="868377"/>
          </a:xfrm>
        </p:grpSpPr>
        <p:sp>
          <p:nvSpPr>
            <p:cNvPr id="9" name="body-split-time-space"/>
            <p:cNvSpPr txBox="1"/>
            <p:nvPr/>
          </p:nvSpPr>
          <p:spPr>
            <a:xfrm>
              <a:off x="941325" y="4067837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每层 O(n)，总时间 O(nk)。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滚动数值 O(n)；为恢复方案，from 表占 O(nk)。</a:t>
              </a:r>
            </a:p>
          </p:txBody>
        </p:sp>
      </p:grpSp>
      <p:sp>
        <p:nvSpPr>
          <p:cNvPr id="13" name="textbox-nonnegative-condition"/>
          <p:cNvSpPr/>
          <p:nvPr/>
        </p:nvSpPr>
        <p:spPr>
          <a:xfrm>
            <a:off x="838200" y="5210175"/>
            <a:ext cx="10515600" cy="733425"/>
          </a:xfrm>
          <a:prstGeom prst="roundRect">
            <a:avLst>
              <a:gd name="adj" fmla="val 15584"/>
            </a:avLst>
          </a:prstGeom>
          <a:solidFill>
            <a:schemeClr val="lt2"/>
          </a:solidFill>
          <a:ln>
            <a:noFill/>
          </a:ln>
        </p:spPr>
        <p:txBody>
          <a:bodyPr wrap="square" lIns="145849" tIns="119586" rIns="145849" bIns="-3347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若原值允许负数，S 可能回退，双单调条件就不成立。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57728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例8｜每天兑换两种证券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62862"/>
            <a:ext cx="10183875" cy="1313788"/>
            <a:chOff x="941325" y="2362862"/>
            <a:chExt cx="10183875" cy="1313788"/>
          </a:xfrm>
        </p:grpSpPr>
        <p:sp>
          <p:nvSpPr>
            <p:cNvPr id="7" name="body-exchange-market"/>
            <p:cNvSpPr txBox="1"/>
            <p:nvPr/>
          </p:nvSpPr>
          <p:spPr>
            <a:xfrm>
              <a:off x="941325" y="2362862"/>
              <a:ext cx="10183875" cy="13137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初始现金 S；第 i 天给出两种证券价格 A[i]、B[i]，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以及买入数量比 R[i]。买入时必须满足 x/y=R[i]。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卖出时，两类持仓按相同百分比卖出。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4067837"/>
            <a:ext cx="10183875" cy="868377"/>
            <a:chOff x="941325" y="4067837"/>
            <a:chExt cx="10183875" cy="868377"/>
          </a:xfrm>
        </p:grpSpPr>
        <p:sp>
          <p:nvSpPr>
            <p:cNvPr id="9" name="body-exchange-task"/>
            <p:cNvSpPr txBox="1"/>
            <p:nvPr/>
          </p:nvSpPr>
          <p:spPr>
            <a:xfrm>
              <a:off x="941325" y="4067837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可以不操作，求 N 天之后最多能获得多少现金。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N≤100000，答案保留三位小数。</a:t>
              </a:r>
            </a:p>
          </p:txBody>
        </p:sp>
      </p:grpSp>
      <p:sp>
        <p:nvSpPr>
          <p:cNvPr id="13" name="textbox-exchange-difficulty"/>
          <p:cNvSpPr/>
          <p:nvPr/>
        </p:nvSpPr>
        <p:spPr>
          <a:xfrm>
            <a:off x="838200" y="5210175"/>
            <a:ext cx="10515600" cy="733425"/>
          </a:xfrm>
          <a:prstGeom prst="roundRect">
            <a:avLst>
              <a:gd name="adj" fmla="val 15584"/>
            </a:avLst>
          </a:prstGeom>
          <a:solidFill>
            <a:schemeClr val="lt2"/>
          </a:solidFill>
          <a:ln>
            <a:noFill/>
          </a:ln>
        </p:spPr>
        <p:txBody>
          <a:bodyPr wrap="square" lIns="145849" tIns="119586" rIns="145849" bIns="-3347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历史哪天买入的组合，在今天卖出最值钱？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4035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为什么可考虑全买全卖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81912"/>
            <a:ext cx="10183875" cy="1306527"/>
            <a:chOff x="941325" y="2381912"/>
            <a:chExt cx="10183875" cy="1306527"/>
          </a:xfrm>
        </p:grpSpPr>
        <p:sp>
          <p:nvSpPr>
            <p:cNvPr id="7" name="body-linear-wealth"/>
            <p:cNvSpPr txBox="1"/>
            <p:nvPr/>
          </p:nvSpPr>
          <p:spPr>
            <a:xfrm>
              <a:off x="941325" y="2381912"/>
              <a:ext cx="101838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同一路线的最终收益与投入现金成正比。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把资金分给多条路线，单位资金收益是加权平均，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不会超过其中收益最好的一条路线。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4058312"/>
            <a:ext cx="10183875" cy="868377"/>
            <a:chOff x="941325" y="4058312"/>
            <a:chExt cx="10183875" cy="868377"/>
          </a:xfrm>
        </p:grpSpPr>
        <p:sp>
          <p:nvSpPr>
            <p:cNvPr id="9" name="body-full-exchange-rule"/>
            <p:cNvSpPr txBox="1"/>
            <p:nvPr/>
          </p:nvSpPr>
          <p:spPr>
            <a:xfrm>
              <a:off x="941325" y="405831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题目保证存在每次买尽现金、卖尽持仓的最优方案。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同一天按相同价格买卖，不会额外增加资产。</a:t>
              </a:r>
            </a:p>
          </p:txBody>
        </p:sp>
      </p:grpSp>
      <p:sp>
        <p:nvSpPr>
          <p:cNvPr id="13" name="textbox-hold-cash"/>
          <p:cNvSpPr/>
          <p:nvPr/>
        </p:nvSpPr>
        <p:spPr>
          <a:xfrm>
            <a:off x="838200" y="5210175"/>
            <a:ext cx="10515600" cy="733425"/>
          </a:xfrm>
          <a:prstGeom prst="roundRect">
            <a:avLst>
              <a:gd name="adj" fmla="val 15584"/>
            </a:avLst>
          </a:prstGeom>
          <a:solidFill>
            <a:schemeClr val="lt2"/>
          </a:solidFill>
          <a:ln>
            <a:noFill/>
          </a:ln>
        </p:spPr>
        <p:txBody>
          <a:bodyPr wrap="square" lIns="145849" tIns="119586" rIns="145849" bIns="-3347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全买全卖是可选交易形式；保留现金、不操作也必须允许。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历史买入，今天按价格卖出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34287"/>
            <a:ext cx="10183875" cy="430227"/>
            <a:chOff x="941325" y="2334287"/>
            <a:chExt cx="10183875" cy="430227"/>
          </a:xfrm>
        </p:grpSpPr>
        <p:sp>
          <p:nvSpPr>
            <p:cNvPr id="7" name="body-exchange-state"/>
            <p:cNvSpPr txBox="1"/>
            <p:nvPr/>
          </p:nvSpPr>
          <p:spPr>
            <a:xfrm>
              <a:off x="941325" y="2334287"/>
              <a:ext cx="101838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f[i] 是截至第 i 天可获得的最多现金，f[0]=S。</a:t>
              </a:r>
            </a:p>
          </p:txBody>
        </p:sp>
      </p:grpSp>
      <mc:AlternateContent>
        <mc:Choice Requires="a14">
          <p:sp>
            <p:nvSpPr>
              <p:cNvPr id="9" name="holding-coordinate"/>
              <p:cNvSpPr txBox="1">
                <a:spLocks noGrp="1"/>
              </p:cNvSpPr>
              <p:nvPr/>
            </p:nvSpPr>
            <p:spPr>
              <a:xfrm>
                <a:off x="952500" y="2819400"/>
                <a:ext cx="10172700" cy="1143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y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j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23344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f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j</m:t>
                              </m:r>
                            </m:sub>
                          </m:sSub>
                        </m:num>
                        <m:den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A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j</m:t>
                              </m:r>
                            </m:sub>
                          </m:sSub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R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j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B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23344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j</m:t>
                              </m:r>
                            </m:sub>
                          </m:sSub>
                        </m:den>
                      </m:f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23344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23344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  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x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j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23344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j</m:t>
                          </m:r>
                        </m:sub>
                      </m:sSub>
                      <m:sSub>
                        <m:e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y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23344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j</m:t>
                          </m:r>
                        </m:sub>
                      </m:sSub>
                    </m:oMath>
                  </m:oMathPara>
                </a14:m>
              </a:p>
            </p:txBody>
          </p:sp>
        </mc:Choice>
      </mc:AlternateContent>
      <mc:AlternateContent>
        <mc:Choice Requires="a14">
          <p:sp>
            <p:nvSpPr>
              <p:cNvPr id="10" name="exchange-recurrence"/>
              <p:cNvSpPr txBox="1">
                <a:spLocks noGrp="1"/>
              </p:cNvSpPr>
              <p:nvPr/>
            </p:nvSpPr>
            <p:spPr>
              <a:xfrm>
                <a:off x="952500" y="4114800"/>
                <a:ext cx="10172700" cy="1047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</m:t>
                              </m:r>
                              <m:func>
                                <m:funcPr/>
                                <m:fName>
                                  <m:limLow>
                                    <m:limLowPr/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max</m:t>
                                      </m:r>
                                    </m:e>
                                    <m:lim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j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&lt;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i</m:t>
                                      </m:r>
                                    </m:lim>
                                  </m:limLow>
                                </m:fName>
                                <m:e>
                                  <m:d>
                                    <m:dPr>
                                      <m:begChr m:val="("/>
                                      <m:sepChr m:val=""/>
                                      <m:endChr m:val=")"/>
                                      <m:grow m:val="on"/>
                                      <m:ctrl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e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  <m:t>A</m:t>
                                          </m:r>
                                        </m:e>
                                        <m:sub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  <m:t>i</m:t>
                                          </m:r>
                                        </m:sub>
                                      </m:sSub>
                                      <m:sSub>
                                        <m:e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  <m:t>x</m:t>
                                          </m:r>
                                        </m:e>
                                        <m:sub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  <m:t>j</m:t>
                                          </m:r>
                                        </m:sub>
                                      </m:sSub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+</m:t>
                                      </m:r>
                                      <m:sSub>
                                        <m:e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  <m:t>B</m:t>
                                          </m:r>
                                        </m:e>
                                        <m:sub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  <m:t>i</m:t>
                                          </m:r>
                                        </m:sub>
                                      </m:sSub>
                                      <m:sSub>
                                        <m:e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  <m:t>y</m:t>
                                          </m:r>
                                        </m:e>
                                        <m:sub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  <m:t>j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func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2" name="Group 12"/>
          <p:cNvGrpSpPr/>
          <p:nvPr/>
        </p:nvGrpSpPr>
        <p:grpSpPr>
          <a:xfrm>
            <a:off x="941325" y="5477537"/>
            <a:ext cx="10183875" cy="447013"/>
            <a:chOff x="941325" y="5477537"/>
            <a:chExt cx="10183875" cy="447013"/>
          </a:xfrm>
        </p:grpSpPr>
        <p:sp>
          <p:nvSpPr>
            <p:cNvPr id="11" name="body-coordinate-dependency"/>
            <p:cNvSpPr txBox="1"/>
            <p:nvPr/>
          </p:nvSpPr>
          <p:spPr>
            <a:xfrm>
              <a:off x="941325" y="5477537"/>
              <a:ext cx="10183875" cy="4470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点 (x[j],y[j]) 要等 f[j] 确定后才能生成。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52501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例如 100 元，旧持仓更划算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81912"/>
            <a:ext cx="10183875" cy="868377"/>
            <a:chOff x="941325" y="2381912"/>
            <a:chExt cx="10183875" cy="868377"/>
          </a:xfrm>
        </p:grpSpPr>
        <p:sp>
          <p:nvSpPr>
            <p:cNvPr id="7" name="body-day-one"/>
            <p:cNvSpPr txBox="1"/>
            <p:nvPr/>
          </p:nvSpPr>
          <p:spPr>
            <a:xfrm>
              <a:off x="941325" y="238191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1 天 A=B=R=1：100 元可买入 (50,50)。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2 天 A=2、B=1：旧持仓可卖 150 元。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543962"/>
            <a:ext cx="10183875" cy="868377"/>
            <a:chOff x="941325" y="3543962"/>
            <a:chExt cx="10183875" cy="868377"/>
          </a:xfrm>
        </p:grpSpPr>
        <p:sp>
          <p:nvSpPr>
            <p:cNvPr id="9" name="body-day-two"/>
            <p:cNvSpPr txBox="1"/>
            <p:nvPr/>
          </p:nvSpPr>
          <p:spPr>
            <a:xfrm>
              <a:off x="941325" y="354396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若第 2 天 R=2，用 150 元重买，得到 (60,30)。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3 天 A=1、B=3，比较两种历史持仓：</a:t>
              </a:r>
            </a:p>
          </p:txBody>
        </p:sp>
      </p:grpSp>
      <p:sp>
        <p:nvSpPr>
          <p:cNvPr id="13" name="textbox-historical-candidates"/>
          <p:cNvSpPr/>
          <p:nvPr/>
        </p:nvSpPr>
        <p:spPr>
          <a:xfrm>
            <a:off x="838200" y="4676775"/>
            <a:ext cx="10515600" cy="1257300"/>
          </a:xfrm>
          <a:prstGeom prst="roundRect">
            <a:avLst>
              <a:gd name="adj" fmla="val 9091"/>
            </a:avLst>
          </a:prstGeom>
          <a:solidFill>
            <a:schemeClr val="lt2"/>
          </a:solidFill>
          <a:ln>
            <a:noFill/>
          </a:ln>
        </p:spPr>
        <p:txBody>
          <a:bodyPr wrap="square" lIns="145847" tIns="100534" rIns="145847" bIns="-33478" anchor="t" anchorCtr="0">
            <a:noAutofit/>
          </a:bodyPr>
          <a:lstStyle/>
          <a:p>
            <a:pPr algn="l">
              <a:lnSpc>
                <a:spcPts val="3450"/>
              </a:lnSpc>
            </a:pPr>
            <a:r>
              <a:rPr lang="zh-CN" sz="2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旧持仓：50+3×50=200；新持仓：60+3×30=150。</a:t>
            </a:r>
            <a:br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所以不能只保留最新买入的组合。最优答案为 200。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坐标和方向都乱序，按时间分治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81912"/>
            <a:ext cx="10183875" cy="1351888"/>
            <a:chOff x="941325" y="2381912"/>
            <a:chExt cx="10183875" cy="1351888"/>
          </a:xfrm>
        </p:grpSpPr>
        <p:sp>
          <p:nvSpPr>
            <p:cNvPr id="7" name="body-cdq-main-order"/>
            <p:cNvSpPr txBox="1"/>
            <p:nvPr/>
          </p:nvSpPr>
          <p:spPr>
            <a:xfrm>
              <a:off x="941325" y="2381912"/>
              <a:ext cx="10183875" cy="1351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先完成时间左半区间：现金确定，持仓点才能确定。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用左半的持仓点，批量更新右半各天的现金。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再完成右半内部的转移。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4115462"/>
            <a:ext cx="10183875" cy="868377"/>
            <a:chOff x="941325" y="4115462"/>
            <a:chExt cx="10183875" cy="868377"/>
          </a:xfrm>
        </p:grpSpPr>
        <p:sp>
          <p:nvSpPr>
            <p:cNvPr id="9" name="body-cdq-pair-proof"/>
            <p:cNvSpPr txBox="1"/>
            <p:nvPr/>
          </p:nvSpPr>
          <p:spPr>
            <a:xfrm>
              <a:off x="941325" y="411546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任意 j&lt;i，在唯一一次递归中落入左右两半。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这次处理它的跨区间贡献，其他层不会重复处理这一对。</a:t>
              </a:r>
            </a:p>
          </p:txBody>
        </p:sp>
      </p:grpSp>
      <p:sp>
        <p:nvSpPr>
          <p:cNvPr id="13" name="textbox-cdq-time-rule"/>
          <p:cNvSpPr/>
          <p:nvPr/>
        </p:nvSpPr>
        <p:spPr>
          <a:xfrm>
            <a:off x="838200" y="5219700"/>
            <a:ext cx="10515600" cy="723900"/>
          </a:xfrm>
          <a:prstGeom prst="roundRect">
            <a:avLst>
              <a:gd name="adj" fmla="val 15789"/>
            </a:avLst>
          </a:prstGeom>
          <a:solidFill>
            <a:schemeClr val="lt2"/>
          </a:solidFill>
          <a:ln>
            <a:noFill/>
          </a:ln>
        </p:spPr>
        <p:txBody>
          <a:bodyPr wrap="square" lIns="145849" tIns="110061" rIns="145849" bIns="-3347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分治负责保证“过去影响未来”；凸壳负责加快批量更新。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90957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递归的先后不能互换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43812"/>
            <a:ext cx="10183875" cy="849327"/>
            <a:chOff x="941325" y="2343812"/>
            <a:chExt cx="10183875" cy="849327"/>
          </a:xfrm>
        </p:grpSpPr>
        <p:sp>
          <p:nvSpPr>
            <p:cNvPr id="7" name="body-cdq-partition"/>
            <p:cNvSpPr txBox="1"/>
            <p:nvPr/>
          </p:nvSpPr>
          <p:spPr>
            <a:xfrm>
              <a:off x="941325" y="2343812"/>
              <a:ext cx="101838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进入 [l,r] 后按原 id 稳定分成左右两组，mid=(l+r)/2。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左右组各自保持查询方向有序，不能仅按当前数组位置分。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563012"/>
            <a:ext cx="10183875" cy="849327"/>
            <a:chOff x="941325" y="3563012"/>
            <a:chExt cx="10183875" cy="849327"/>
          </a:xfrm>
        </p:grpSpPr>
        <p:sp>
          <p:nvSpPr>
            <p:cNvPr id="9" name="body-cdq-flow"/>
            <p:cNvSpPr txBox="1"/>
            <p:nvPr/>
          </p:nvSpPr>
          <p:spPr>
            <a:xfrm>
              <a:off x="941325" y="3563012"/>
              <a:ext cx="101838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solve(left) → 左壳更新右侧 → solve(right)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最后把左右两半的持仓点按 x 坐标归并。</a:t>
              </a:r>
            </a:p>
          </p:txBody>
        </p:sp>
      </p:grpSp>
      <p:sp>
        <p:nvSpPr>
          <p:cNvPr id="13" name="textbox-cdq-leaf"/>
          <p:cNvSpPr/>
          <p:nvPr/>
        </p:nvSpPr>
        <p:spPr>
          <a:xfrm>
            <a:off x="838200" y="4600575"/>
            <a:ext cx="10515600" cy="1333500"/>
          </a:xfrm>
          <a:prstGeom prst="roundRect">
            <a:avLst>
              <a:gd name="adj" fmla="val 8571"/>
            </a:avLst>
          </a:prstGeom>
          <a:solidFill>
            <a:schemeClr val="lt2"/>
          </a:solidFill>
          <a:ln>
            <a:noFill/>
          </a:ln>
        </p:spPr>
        <p:txBody>
          <a:bodyPr wrap="square" lIns="145849" tIns="100536" rIns="145849" bIns="-33476" anchor="t" anchorCtr="0">
            <a:noAutofit/>
          </a:bodyPr>
          <a:lstStyle/>
          <a:p>
            <a:pPr algn="l">
              <a:lnSpc>
                <a:spcPts val="2850"/>
              </a:lnSpc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叶子先令 money[i]=max(money[i],money[i−1])，</a:t>
            </a:r>
          </a:p>
          <a:p>
            <a:pPr algn="l">
              <a:lnSpc>
                <a:spcPts val="2850"/>
              </a:lnSpc>
              <a:spcBef>
                <a:spcPts val="450"/>
              </a:spcBef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再根据当天 A、B、R 生成持仓点。</a:t>
            </a:r>
          </a:p>
          <a:p>
            <a:pPr algn="l">
              <a:lnSpc>
                <a:spcPts val="285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这保证“不操作”被考虑，也保证点坐标使用最终现金。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进入时按方向，返回时按横坐标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62862"/>
            <a:ext cx="10183875" cy="868377"/>
            <a:chOff x="941325" y="2362862"/>
            <a:chExt cx="10183875" cy="868377"/>
          </a:xfrm>
        </p:grpSpPr>
        <p:sp>
          <p:nvSpPr>
            <p:cNvPr id="7" name="body-entry-query-order"/>
            <p:cNvSpPr txBox="1"/>
            <p:nvPr/>
          </p:nvSpPr>
          <p:spPr>
            <a:xfrm>
              <a:off x="941325" y="236286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进入递归时：查询按 A/B 递增；稳定分区不破坏它。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卖出价值除以正数 B 后，是 (A/B)x+y。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534437"/>
            <a:ext cx="10183875" cy="1306527"/>
            <a:chOff x="941325" y="3534437"/>
            <a:chExt cx="10183875" cy="1306527"/>
          </a:xfrm>
        </p:grpSpPr>
        <p:sp>
          <p:nvSpPr>
            <p:cNvPr id="9" name="body-return-point-order"/>
            <p:cNvSpPr txBox="1"/>
            <p:nvPr/>
          </p:nvSpPr>
          <p:spPr>
            <a:xfrm>
              <a:off x="941325" y="3534437"/>
              <a:ext cx="101838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左半返回时：持仓点按 x 递增，可线性建立上凸壳。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右半查询方向递增，最佳点可沿壳单向移动。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完成右半后，归并两半点坐标，供更上一层使用。</a:t>
              </a:r>
            </a:p>
          </p:txBody>
        </p:sp>
      </p:grpSp>
      <p:sp>
        <p:nvSpPr>
          <p:cNvPr id="13" name="textbox-order-contract"/>
          <p:cNvSpPr/>
          <p:nvPr/>
        </p:nvSpPr>
        <p:spPr>
          <a:xfrm>
            <a:off x="838200" y="5219700"/>
            <a:ext cx="10515600" cy="723900"/>
          </a:xfrm>
          <a:prstGeom prst="roundRect">
            <a:avLst>
              <a:gd name="adj" fmla="val 15789"/>
            </a:avLst>
          </a:prstGeom>
          <a:solidFill>
            <a:schemeClr val="lt2"/>
          </a:solidFill>
          <a:ln>
            <a:noFill/>
          </a:ln>
        </p:spPr>
        <p:txBody>
          <a:bodyPr wrap="square" lIns="145849" tIns="110061" rIns="145849" bIns="-3347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每层只做线性工作，关键在于维护进入与返回的排序约定。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34035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凸壳更新只负责左到右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05712"/>
            <a:ext cx="10183875" cy="849327"/>
            <a:chOff x="941325" y="2305712"/>
            <a:chExt cx="10183875" cy="849327"/>
          </a:xfrm>
        </p:grpSpPr>
        <p:sp>
          <p:nvSpPr>
            <p:cNvPr id="7" name="body-exchange-hull-construction"/>
            <p:cNvSpPr txBox="1"/>
            <p:nvPr/>
          </p:nvSpPr>
          <p:spPr>
            <a:xfrm>
              <a:off x="941325" y="2305712"/>
              <a:ext cx="101838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左半点按 x 扫描；相同 x 留较高 y。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上凸壳维护与下凸壳的叉积方向相反；右半按方向查询。</a:t>
              </a:r>
            </a:p>
          </p:txBody>
        </p:sp>
      </p:grpSp>
      <p:sp>
        <p:nvSpPr>
          <p:cNvPr id="11" name="textbox-exchange-query-code"/>
          <p:cNvSpPr/>
          <p:nvPr/>
        </p:nvSpPr>
        <p:spPr>
          <a:xfrm>
            <a:off x="838200" y="3267075"/>
            <a:ext cx="10515600" cy="2743200"/>
          </a:xfrm>
          <a:prstGeom prst="roundRect">
            <a:avLst>
              <a:gd name="adj" fmla="val 4167"/>
            </a:avLst>
          </a:prstGeom>
          <a:solidFill>
            <a:schemeClr val="lt2"/>
          </a:solidFill>
          <a:ln>
            <a:noFill/>
          </a:ln>
        </p:spPr>
        <p:txBody>
          <a:bodyPr wrap="square" lIns="147369" tIns="85292" rIns="147369" bIns="-33480" anchor="t" anchorCtr="0">
            <a:noAutofit/>
          </a:bodyPr>
          <a:lstStyle/>
          <a:p>
            <a:pPr algn="l">
              <a:lnSpc>
                <a:spcPts val="255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size_t at=0;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for(int i=mid+1;i&lt;=right;++i){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while(at+1&lt;hull.size() &amp;&amp;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sell(day[hull[at]],day[i])&lt;=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sell(day[hull[at+1]],day[i]))++at;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money[day[i].id]=max(money[day[i].id],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                    sell(day[hull[at]],day[i]));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右半完成以后，合并点坐标</a:t>
            </a:r>
          </a:p>
        </p:txBody>
      </p:sp>
      <p:sp>
        <p:nvSpPr>
          <p:cNvPr id="9" name="textbox-exchange-merge-code"/>
          <p:cNvSpPr/>
          <p:nvPr/>
        </p:nvSpPr>
        <p:spPr>
          <a:xfrm>
            <a:off x="838200" y="2247900"/>
            <a:ext cx="10515600" cy="3171825"/>
          </a:xfrm>
          <a:prstGeom prst="roundRect">
            <a:avLst>
              <a:gd name="adj" fmla="val 3604"/>
            </a:avLst>
          </a:prstGeom>
          <a:solidFill>
            <a:schemeClr val="lt2"/>
          </a:solidFill>
          <a:ln>
            <a:noFill/>
          </a:ln>
        </p:spPr>
        <p:txBody>
          <a:bodyPr wrap="square" lIns="147368" tIns="85291" rIns="147368" bIns="-33481" anchor="t" anchorCtr="0">
            <a:noAutofit/>
          </a:bodyPr>
          <a:lstStyle/>
          <a:p>
            <a:pPr algn="l">
              <a:lnSpc>
                <a:spcPts val="255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solve(mid+1,right);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L=left;R=mid+1;int atMerge=left;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while(L&lt;=mid &amp;&amp; R&lt;=right){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if(day[L].x&lt;day[R].x)temporary[atMerge++]=day[L++];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 else temporary[atMerge++]=day[R++];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}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while(L&lt;=mid)temporary[atMerge++]=day[L++];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while(R&lt;=right)temporary[atMerge++]=day[R++];</a:t>
            </a:r>
            <a:br/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for(int i=left;i&lt;=right;++i)day[i]=temporary[i];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2849" y="5624222"/>
            <a:ext cx="10182351" cy="371553"/>
            <a:chOff x="942849" y="5624222"/>
            <a:chExt cx="10182351" cy="371553"/>
          </a:xfrm>
        </p:grpSpPr>
        <p:sp>
          <p:nvSpPr>
            <p:cNvPr id="10" name="body-exchange-complexity"/>
            <p:cNvSpPr txBox="1"/>
            <p:nvPr/>
          </p:nvSpPr>
          <p:spPr>
            <a:xfrm>
              <a:off x="942849" y="5624222"/>
              <a:ext cx="101823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每层 O(r−l+1)，总 O(n log n)，空间 O(n)；右半求完才有最终点。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现金保留、同坐标与三位小数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81912"/>
            <a:ext cx="10183875" cy="1313788"/>
            <a:chOff x="941325" y="2381912"/>
            <a:chExt cx="10183875" cy="1313788"/>
          </a:xfrm>
        </p:grpSpPr>
        <p:sp>
          <p:nvSpPr>
            <p:cNvPr id="7" name="body-exchange-boundaries"/>
            <p:cNvSpPr txBox="1"/>
            <p:nvPr/>
          </p:nvSpPr>
          <p:spPr>
            <a:xfrm>
              <a:off x="941325" y="2381912"/>
              <a:ext cx="10183875" cy="13137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单日或没有有利交易时，答案至少等于初始现金。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A、B、R 都为正，买入公式的分母不会为零。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 x 的点保留更高 y；价格为正时它始终不差。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4067837"/>
            <a:ext cx="10183875" cy="868377"/>
            <a:chOff x="941325" y="4067837"/>
            <a:chExt cx="10183875" cy="868377"/>
          </a:xfrm>
        </p:grpSpPr>
        <p:sp>
          <p:nvSpPr>
            <p:cNvPr id="9" name="body-floating-point"/>
            <p:cNvSpPr txBox="1"/>
            <p:nvPr/>
          </p:nvSpPr>
          <p:spPr>
            <a:xfrm>
              <a:off x="941325" y="4067837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 long double 降低累计误差，最终才保留三位小数。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不要在每天中间状态上取整，否则误差会积累。</a:t>
              </a:r>
            </a:p>
          </p:txBody>
        </p:sp>
      </p:grpSp>
      <p:sp>
        <p:nvSpPr>
          <p:cNvPr id="13" name="textbox-independent-check"/>
          <p:cNvSpPr/>
          <p:nvPr/>
        </p:nvSpPr>
        <p:spPr>
          <a:xfrm>
            <a:off x="838200" y="5210175"/>
            <a:ext cx="10515600" cy="733425"/>
          </a:xfrm>
          <a:prstGeom prst="roundRect">
            <a:avLst>
              <a:gd name="adj" fmla="val 15584"/>
            </a:avLst>
          </a:prstGeom>
          <a:solidFill>
            <a:schemeClr val="lt2"/>
          </a:solidFill>
          <a:ln>
            <a:noFill/>
          </a:ln>
        </p:spPr>
        <p:txBody>
          <a:bodyPr wrap="square" lIns="145849" tIns="119586" rIns="145849" bIns="-3347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小数据用 O(n²) 扫描全部历史持仓，与 CDQ 结果比较。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选择优化之前，先说成立条件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53337"/>
            <a:ext cx="10183875" cy="447013"/>
            <a:chOff x="941325" y="2353337"/>
            <a:chExt cx="10183875" cy="447013"/>
          </a:xfrm>
        </p:grpSpPr>
        <p:sp>
          <p:nvSpPr>
            <p:cNvPr id="7" name="body-sum-condition"/>
            <p:cNvSpPr txBox="1"/>
            <p:nvPr/>
          </p:nvSpPr>
          <p:spPr>
            <a:xfrm>
              <a:off x="941325" y="2353337"/>
              <a:ext cx="10183875" cy="4470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连续区间求和：提公共项，考虑前缀和或滑动求和。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039137"/>
            <a:ext cx="10183875" cy="447013"/>
            <a:chOff x="941325" y="3039137"/>
            <a:chExt cx="10183875" cy="447013"/>
          </a:xfrm>
        </p:grpSpPr>
        <p:sp>
          <p:nvSpPr>
            <p:cNvPr id="9" name="body-queue-condition"/>
            <p:cNvSpPr txBox="1"/>
            <p:nvPr/>
          </p:nvSpPr>
          <p:spPr>
            <a:xfrm>
              <a:off x="941325" y="3039137"/>
              <a:ext cx="10183875" cy="4470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窗口两端单调，且存在永久支配：考虑单调队列。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25" y="3724937"/>
            <a:ext cx="10183875" cy="447013"/>
            <a:chOff x="941325" y="3724937"/>
            <a:chExt cx="10183875" cy="447013"/>
          </a:xfrm>
        </p:grpSpPr>
        <p:sp>
          <p:nvSpPr>
            <p:cNvPr id="11" name="body-tree-condition"/>
            <p:cNvSpPr txBox="1"/>
            <p:nvPr/>
          </p:nvSpPr>
          <p:spPr>
            <a:xfrm>
              <a:off x="941325" y="3724937"/>
              <a:ext cx="10183875" cy="4470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一次新元素让一段候选统一变化：考虑懒标记树。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325" y="4410737"/>
            <a:ext cx="10183875" cy="447013"/>
            <a:chOff x="941325" y="4410737"/>
            <a:chExt cx="10183875" cy="447013"/>
          </a:xfrm>
        </p:grpSpPr>
        <p:sp>
          <p:nvSpPr>
            <p:cNvPr id="13" name="body-hull-condition"/>
            <p:cNvSpPr txBox="1"/>
            <p:nvPr/>
          </p:nvSpPr>
          <p:spPr>
            <a:xfrm>
              <a:off x="941325" y="4410737"/>
              <a:ext cx="10183875" cy="4470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候选代价可线性化：分别检查插入顺序和查询顺序。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41325" y="5220362"/>
            <a:ext cx="10183875" cy="830277"/>
            <a:chOff x="941325" y="5220362"/>
            <a:chExt cx="10183875" cy="830277"/>
          </a:xfrm>
        </p:grpSpPr>
        <p:sp>
          <p:nvSpPr>
            <p:cNvPr id="15" name="body-cdq-condition"/>
            <p:cNvSpPr txBox="1"/>
            <p:nvPr/>
          </p:nvSpPr>
          <p:spPr>
            <a:xfrm>
              <a:off x="941325" y="5220362"/>
              <a:ext cx="10183875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只有时间偏序，几何顺序都不固定：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尝试分治组织依赖，再做批量有序查询。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8767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习题1｜翻转矩形 · J1809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81912"/>
            <a:ext cx="10183875" cy="868377"/>
            <a:chOff x="941325" y="2381912"/>
            <a:chExt cx="10183875" cy="868377"/>
          </a:xfrm>
        </p:grpSpPr>
        <p:sp>
          <p:nvSpPr>
            <p:cNvPr id="7" name="body-exercise-prompt"/>
            <p:cNvSpPr txBox="1"/>
            <p:nvPr/>
          </p:nvSpPr>
          <p:spPr>
            <a:xfrm>
              <a:off x="941325" y="238191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通过整行、整列翻转，求能变成同色的最大子矩形。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提示：一个 2×2 的四格异或值，会随操作改变吗？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543962"/>
            <a:ext cx="10183875" cy="1306527"/>
            <a:chOff x="941325" y="3543962"/>
            <a:chExt cx="10183875" cy="1306527"/>
          </a:xfrm>
        </p:grpSpPr>
        <p:sp>
          <p:nvSpPr>
            <p:cNvPr id="9" name="body-exercise-answer"/>
            <p:cNvSpPr txBox="1"/>
            <p:nvPr/>
          </p:nvSpPr>
          <p:spPr>
            <a:xfrm>
              <a:off x="941325" y="3543962"/>
              <a:ext cx="101838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答案：可行当且仅当内部每个相邻 2×2 的异或为 0。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把这些“好方块”记为 1，按行累积连续高度，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用柱状图单调栈枚举最大区域，时间 O(nm)。</a:t>
              </a:r>
            </a:p>
          </p:txBody>
        </p:sp>
      </p:grpSp>
      <p:sp>
        <p:nvSpPr>
          <p:cNvPr id="13" name="textbox-exercise-area"/>
          <p:cNvSpPr/>
          <p:nvPr/>
        </p:nvSpPr>
        <p:spPr>
          <a:xfrm>
            <a:off x="838200" y="5219700"/>
            <a:ext cx="10515600" cy="723900"/>
          </a:xfrm>
          <a:prstGeom prst="roundRect">
            <a:avLst>
              <a:gd name="adj" fmla="val 15789"/>
            </a:avLst>
          </a:prstGeom>
          <a:solidFill>
            <a:schemeClr val="lt2"/>
          </a:solidFill>
          <a:ln>
            <a:noFill/>
          </a:ln>
        </p:spPr>
        <p:txBody>
          <a:bodyPr wrap="square" lIns="145849" tIns="110061" rIns="145849" bIns="-3347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好区域 h×w 对应原面积 (h+1)(w+1)；初值为 max(n,m)。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71845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习题2｜缩小社交圈 · J1810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81912"/>
            <a:ext cx="10183875" cy="868377"/>
            <a:chOff x="941325" y="2381912"/>
            <a:chExt cx="10183875" cy="868377"/>
          </a:xfrm>
        </p:grpSpPr>
        <p:sp>
          <p:nvSpPr>
            <p:cNvPr id="7" name="body-exercise-prompt"/>
            <p:cNvSpPr txBox="1"/>
            <p:nvPr/>
          </p:nvSpPr>
          <p:spPr>
            <a:xfrm>
              <a:off x="941325" y="238191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按区间是否相交连边，统计选出的区间诱导成树的方案。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提示：按左端点排序，新区间应恰与几个旧区间相交？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572537"/>
            <a:ext cx="10183875" cy="1306527"/>
            <a:chOff x="941325" y="3572537"/>
            <a:chExt cx="10183875" cy="1306527"/>
          </a:xfrm>
        </p:grpSpPr>
        <p:sp>
          <p:nvSpPr>
            <p:cNvPr id="9" name="body-exercise-answer"/>
            <p:cNvSpPr txBox="1"/>
            <p:nvPr/>
          </p:nvSpPr>
          <p:spPr>
            <a:xfrm>
              <a:off x="941325" y="3572537"/>
              <a:ext cx="101838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答案：恰与一个相交，既能连接，又不会形成三角形。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记已选右端最大值 R1、次大值 R2，需 R2&lt;l≤R1。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加入新区间后更新两大值；二维状态用树状数组求和。</a:t>
              </a:r>
            </a:p>
          </p:txBody>
        </p:sp>
      </p:grpSp>
      <p:sp>
        <p:nvSpPr>
          <p:cNvPr id="13" name="textbox-exercise-count"/>
          <p:cNvSpPr/>
          <p:nvPr/>
        </p:nvSpPr>
        <p:spPr>
          <a:xfrm>
            <a:off x="838200" y="5219700"/>
            <a:ext cx="10515600" cy="723900"/>
          </a:xfrm>
          <a:prstGeom prst="roundRect">
            <a:avLst>
              <a:gd name="adj" fmla="val 15789"/>
            </a:avLst>
          </a:prstGeom>
          <a:solidFill>
            <a:schemeClr val="lt2"/>
          </a:solidFill>
          <a:ln>
            <a:noFill/>
          </a:ln>
        </p:spPr>
        <p:txBody>
          <a:bodyPr wrap="square" lIns="145849" tIns="110061" rIns="145849" bIns="-3347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单个区间也构成一棵树；累计所有合法状态，答案模 10⁹+7。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8767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习题3｜游戏闯关 · J1811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81912"/>
            <a:ext cx="10183875" cy="868377"/>
            <a:chOff x="941325" y="2381912"/>
            <a:chExt cx="10183875" cy="868377"/>
          </a:xfrm>
        </p:grpSpPr>
        <p:sp>
          <p:nvSpPr>
            <p:cNvPr id="7" name="body-exercise-prompt"/>
            <p:cNvSpPr txBox="1"/>
            <p:nvPr/>
          </p:nvSpPr>
          <p:spPr>
            <a:xfrm>
              <a:off x="941325" y="238191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树边规定两个关卡的先后，统计满足限制的通关顺序。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提示：子树根在子树顺序中的位置，能否只用一个数记录？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543962"/>
            <a:ext cx="10183875" cy="1306527"/>
            <a:chOff x="941325" y="3543962"/>
            <a:chExt cx="10183875" cy="1306527"/>
          </a:xfrm>
        </p:grpSpPr>
        <p:sp>
          <p:nvSpPr>
            <p:cNvPr id="9" name="body-exercise-answer"/>
            <p:cNvSpPr txBox="1"/>
            <p:nvPr/>
          </p:nvSpPr>
          <p:spPr>
            <a:xfrm>
              <a:off x="941325" y="3543962"/>
              <a:ext cx="101838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答案：f[u][i] 记录根 u 位于第 i 个的子树方案数。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合并儿子时，按父子方向限制儿子根的相对位置。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父亲前、后的两部分分别用组合数交织，累加转移。</a:t>
              </a:r>
            </a:p>
          </p:txBody>
        </p:sp>
      </p:grpSp>
      <p:sp>
        <p:nvSpPr>
          <p:cNvPr id="13" name="textbox-exercise-total"/>
          <p:cNvSpPr/>
          <p:nvPr/>
        </p:nvSpPr>
        <p:spPr>
          <a:xfrm>
            <a:off x="838200" y="5219700"/>
            <a:ext cx="10515600" cy="723900"/>
          </a:xfrm>
          <a:prstGeom prst="roundRect">
            <a:avLst>
              <a:gd name="adj" fmla="val 15789"/>
            </a:avLst>
          </a:prstGeom>
          <a:solidFill>
            <a:schemeClr val="lt2"/>
          </a:solidFill>
          <a:ln>
            <a:noFill/>
          </a:ln>
        </p:spPr>
        <p:txBody>
          <a:bodyPr wrap="square" lIns="145849" tIns="110061" rIns="145849" bIns="-3347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答案为根的所有位置状态之和；不能只把两个子树答案相乘。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85688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习题4｜找宝石 · J1812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81912"/>
            <a:ext cx="10183875" cy="868377"/>
            <a:chOff x="941325" y="2381912"/>
            <a:chExt cx="10183875" cy="868377"/>
          </a:xfrm>
        </p:grpSpPr>
        <p:sp>
          <p:nvSpPr>
            <p:cNvPr id="7" name="body-exercise-prompt"/>
            <p:cNvSpPr txBox="1"/>
            <p:nvPr/>
          </p:nvSpPr>
          <p:spPr>
            <a:xfrm>
              <a:off x="941325" y="238191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重量种类少，求容量 1…m 的各个最优 0/1 背包值。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提示：同重量要取 t 件，最优选择有什么固定顺序？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553487"/>
            <a:ext cx="10183875" cy="1306527"/>
            <a:chOff x="941325" y="3553487"/>
            <a:chExt cx="10183875" cy="1306527"/>
          </a:xfrm>
        </p:grpSpPr>
        <p:sp>
          <p:nvSpPr>
            <p:cNvPr id="9" name="body-exercise-answer"/>
            <p:cNvSpPr txBox="1"/>
            <p:nvPr/>
          </p:nvSpPr>
          <p:spPr>
            <a:xfrm>
              <a:off x="941325" y="3553487"/>
              <a:ext cx="101838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答案：同重量按价值降序，前 t 项和就是取 t 件的价值。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边际价值递减，得到凹序列；按容量模重量 w 分组，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进行最大加法卷积，用决策单调性分治优化。</a:t>
              </a:r>
            </a:p>
          </p:txBody>
        </p:sp>
      </p:grpSp>
      <p:sp>
        <p:nvSpPr>
          <p:cNvPr id="13" name="textbox-gem-answer"/>
          <p:cNvSpPr/>
          <p:nvPr/>
        </p:nvSpPr>
        <p:spPr>
          <a:xfrm>
            <a:off x="838200" y="5219700"/>
            <a:ext cx="10515600" cy="723900"/>
          </a:xfrm>
          <a:prstGeom prst="roundRect">
            <a:avLst>
              <a:gd name="adj" fmla="val 15789"/>
            </a:avLst>
          </a:prstGeom>
          <a:solidFill>
            <a:schemeClr val="lt2"/>
          </a:solidFill>
          <a:ln>
            <a:noFill/>
          </a:ln>
        </p:spPr>
        <p:txBody>
          <a:bodyPr wrap="square" lIns="145849" tIns="110061" rIns="145849" bIns="-3347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最终输出每个容量的最优值；单件价值可达十亿，用 64 位。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42610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习题5｜小鸟 · J1813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81912"/>
            <a:ext cx="10183875" cy="868377"/>
            <a:chOff x="941325" y="2381912"/>
            <a:chExt cx="10183875" cy="868377"/>
          </a:xfrm>
        </p:grpSpPr>
        <p:sp>
          <p:nvSpPr>
            <p:cNvPr id="7" name="body-exercise-prompt"/>
            <p:cNvSpPr txBox="1"/>
            <p:nvPr/>
          </p:nvSpPr>
          <p:spPr>
            <a:xfrm>
              <a:off x="941325" y="238191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从最近 k 棵树跳来；前树不高于当前树，代价增加 1。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提示：先比 dp，dp 相同时，保留更高还是更低的树？</a:t>
              </a:r>
            </a:p>
          </p:txBody>
        </p:sp>
      </p:grpSp>
      <mc:AlternateContent>
        <mc:Choice Requires="a14">
          <p:sp>
            <p:nvSpPr>
              <p:cNvPr id="9" name="exercise-answer"/>
              <p:cNvSpPr txBox="1">
                <a:spLocks noGrp="1"/>
              </p:cNvSpPr>
              <p:nvPr/>
            </p:nvSpPr>
            <p:spPr>
              <a:xfrm>
                <a:off x="952500" y="3419475"/>
                <a:ext cx="10172700" cy="1047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d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k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≤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j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&lt;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d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p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j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d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j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≤</m:t>
                                  </m:r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d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i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sp>
        <p:nvSpPr>
          <p:cNvPr id="12" name="textbox-bird-answer"/>
          <p:cNvSpPr/>
          <p:nvPr/>
        </p:nvSpPr>
        <p:spPr>
          <a:xfrm>
            <a:off x="838200" y="4810125"/>
            <a:ext cx="10515600" cy="1133475"/>
          </a:xfrm>
          <a:prstGeom prst="roundRect">
            <a:avLst>
              <a:gd name="adj" fmla="val 10084"/>
            </a:avLst>
          </a:prstGeom>
          <a:solidFill>
            <a:schemeClr val="lt2"/>
          </a:solidFill>
          <a:ln>
            <a:noFill/>
          </a:ln>
        </p:spPr>
        <p:txBody>
          <a:bodyPr wrap="square" lIns="145848" tIns="100535" rIns="145848" bIns="-33477" anchor="t" anchorCtr="0">
            <a:noAutofit/>
          </a:bodyPr>
          <a:lstStyle/>
          <a:p>
            <a:pPr algn="l">
              <a:lnSpc>
                <a:spcPts val="3300"/>
              </a:lnSpc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窗口内先保留较小 dp，相同 dp 保留更大高度。</a:t>
            </a:r>
            <a:br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单调队列每次查询 O(n)，q 次 O(nq)；同高也要加 1。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42610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习题6｜舞会 · J1814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81912"/>
            <a:ext cx="10183875" cy="868377"/>
            <a:chOff x="941325" y="2381912"/>
            <a:chExt cx="10183875" cy="868377"/>
          </a:xfrm>
        </p:grpSpPr>
        <p:sp>
          <p:nvSpPr>
            <p:cNvPr id="7" name="body-exercise-prompt"/>
            <p:cNvSpPr txBox="1"/>
            <p:nvPr/>
          </p:nvSpPr>
          <p:spPr>
            <a:xfrm>
              <a:off x="941325" y="238191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在连续同向的 len 个时刻，可沿该方向移动至多 len 格。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提示：把每一行或列沿移动方向编号，代价如何拆开？</a:t>
              </a:r>
            </a:p>
          </p:txBody>
        </p:sp>
      </p:grpSp>
      <mc:AlternateContent>
        <mc:Choice Requires="a14">
          <p:sp>
            <p:nvSpPr>
              <p:cNvPr id="9" name="exercise-answer"/>
              <p:cNvSpPr txBox="1">
                <a:spLocks noGrp="1"/>
              </p:cNvSpPr>
              <p:nvPr/>
            </p:nvSpPr>
            <p:spPr>
              <a:xfrm>
                <a:off x="952500" y="3419475"/>
                <a:ext cx="10172700" cy="1047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g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pos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pos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pos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len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≤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src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≤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pos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src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src</m:t>
                              </m:r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sp>
        <p:nvSpPr>
          <p:cNvPr id="12" name="textbox-dance-answer"/>
          <p:cNvSpPr/>
          <p:nvPr/>
        </p:nvSpPr>
        <p:spPr>
          <a:xfrm>
            <a:off x="838200" y="4810125"/>
            <a:ext cx="10515600" cy="1133475"/>
          </a:xfrm>
          <a:prstGeom prst="roundRect">
            <a:avLst>
              <a:gd name="adj" fmla="val 10084"/>
            </a:avLst>
          </a:prstGeom>
          <a:solidFill>
            <a:schemeClr val="lt2"/>
          </a:solidFill>
          <a:ln>
            <a:noFill/>
          </a:ln>
        </p:spPr>
        <p:txBody>
          <a:bodyPr wrap="square" lIns="145848" tIns="100535" rIns="145848" bIns="-33477" anchor="t" anchorCtr="0">
            <a:noAutofit/>
          </a:bodyPr>
          <a:lstStyle/>
          <a:p>
            <a:pPr algn="l">
              <a:lnSpc>
                <a:spcPts val="3300"/>
              </a:lnSpc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单调队列维护窗口最大值；遇家具立即清空队列。</a:t>
            </a:r>
            <a:br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允许 src=pos；不可达值设负无穷，K 段总 O(KNM)。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8767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习题7｜股票交易 · J1815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72387"/>
            <a:ext cx="10183875" cy="868377"/>
            <a:chOff x="941325" y="2372387"/>
            <a:chExt cx="10183875" cy="868377"/>
          </a:xfrm>
        </p:grpSpPr>
        <p:sp>
          <p:nvSpPr>
            <p:cNvPr id="7" name="body-exercise-prompt"/>
            <p:cNvSpPr txBox="1"/>
            <p:nvPr/>
          </p:nvSpPr>
          <p:spPr>
            <a:xfrm>
              <a:off x="941325" y="2372387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i 天结束持 j 股，记录最多现金 f[i][j]。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提示：交易之间要隔 W 天，上一交易层应取哪一天？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553487"/>
            <a:ext cx="10183875" cy="1306527"/>
            <a:chOff x="941325" y="3553487"/>
            <a:chExt cx="10183875" cy="1306527"/>
          </a:xfrm>
        </p:grpSpPr>
        <p:sp>
          <p:nvSpPr>
            <p:cNvPr id="9" name="body-exercise-answer"/>
            <p:cNvSpPr txBox="1"/>
            <p:nvPr/>
          </p:nvSpPr>
          <p:spPr>
            <a:xfrm>
              <a:off x="941325" y="3553487"/>
              <a:ext cx="101838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答案：old=i−W−1；不能写成 i−W。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买入维护 f[old][k]+k·AP，减去当前 j·AP；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卖出维护 f[old][k]+k·BP，减去当前 j·BP。</a:t>
              </a:r>
            </a:p>
          </p:txBody>
        </p:sp>
      </p:grpSp>
      <p:sp>
        <p:nvSpPr>
          <p:cNvPr id="13" name="textbox-stock-answer"/>
          <p:cNvSpPr/>
          <p:nvPr/>
        </p:nvSpPr>
        <p:spPr>
          <a:xfrm>
            <a:off x="838200" y="5105400"/>
            <a:ext cx="10515600" cy="847725"/>
          </a:xfrm>
          <a:prstGeom prst="roundRect">
            <a:avLst>
              <a:gd name="adj" fmla="val 13483"/>
            </a:avLst>
          </a:prstGeom>
          <a:solidFill>
            <a:schemeClr val="lt2"/>
          </a:solidFill>
          <a:ln>
            <a:noFill/>
          </a:ln>
        </p:spPr>
        <p:txBody>
          <a:bodyPr wrap="square" lIns="145848" tIns="91010" rIns="145848" bIns="-33477" anchor="t" anchorCtr="0">
            <a:noAutofit/>
          </a:bodyPr>
          <a:lstStyle/>
          <a:p>
            <a:pPr algn="l">
              <a:lnSpc>
                <a:spcPts val="2700"/>
              </a:lnSpc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分别正向、反向维护限额窗口；保留不交易和首次买入。</a:t>
            </a:r>
          </a:p>
          <a:p>
            <a:pPr algn="l">
              <a:lnSpc>
                <a:spcPts val="270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总 O(T·MaxP)，最终取 f[T][0]。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42610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习题8｜购票 · J1816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81912"/>
            <a:ext cx="10183875" cy="868377"/>
            <a:chOff x="941325" y="2381912"/>
            <a:chExt cx="10183875" cy="868377"/>
          </a:xfrm>
        </p:grpSpPr>
        <p:sp>
          <p:nvSpPr>
            <p:cNvPr id="7" name="body-exercise-prompt"/>
            <p:cNvSpPr txBox="1"/>
            <p:nvPr/>
          </p:nvSpPr>
          <p:spPr>
            <a:xfrm>
              <a:off x="941325" y="238191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D[v] 为根到 v 的距离，f[v] 为 v 出发所需最少资金。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提示：票价按距离线性计费；允许选择哪些祖先 u？</a:t>
              </a:r>
            </a:p>
          </p:txBody>
        </p:sp>
      </p:grpSp>
      <mc:AlternateContent>
        <mc:Choice Requires="a14">
          <p:sp>
            <p:nvSpPr>
              <p:cNvPr id="9" name="exercise-answer"/>
              <p:cNvSpPr txBox="1">
                <a:spLocks noGrp="1"/>
              </p:cNvSpPr>
              <p:nvPr/>
            </p:nvSpPr>
            <p:spPr>
              <a:xfrm>
                <a:off x="952500" y="3419475"/>
                <a:ext cx="10172700" cy="95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v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D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v</m:t>
                          </m:r>
                        </m:sub>
                      </m:sSub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v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q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v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u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u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D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u</m:t>
                                  </m:r>
                                </m:sub>
                              </m:sSub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p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v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sp>
        <p:nvSpPr>
          <p:cNvPr id="12" name="textbox-ticket-answer"/>
          <p:cNvSpPr/>
          <p:nvPr/>
        </p:nvSpPr>
        <p:spPr>
          <a:xfrm>
            <a:off x="838200" y="4676775"/>
            <a:ext cx="10515600" cy="1266825"/>
          </a:xfrm>
          <a:prstGeom prst="roundRect">
            <a:avLst>
              <a:gd name="adj" fmla="val 9023"/>
            </a:avLst>
          </a:prstGeom>
          <a:solidFill>
            <a:schemeClr val="lt2"/>
          </a:solidFill>
          <a:ln>
            <a:noFill/>
          </a:ln>
        </p:spPr>
        <p:txBody>
          <a:bodyPr wrap="square" lIns="145846" tIns="100533" rIns="145846" bIns="-33479" anchor="t" anchorCtr="0">
            <a:noAutofit/>
          </a:bodyPr>
          <a:lstStyle/>
          <a:p>
            <a:pPr algn="l">
              <a:lnSpc>
                <a:spcPts val="3450"/>
              </a:lnSpc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u 是真祖先，且 D[u]≥D[v]−l[v]，不能整棵树查询。</a:t>
            </a:r>
            <a:br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可用重链划分拆出祖先区间，再做区间凸壳最小值查询。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85825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习题9｜NOI 嘉年华 · J1817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62862"/>
            <a:ext cx="10183875" cy="868377"/>
            <a:chOff x="941325" y="2362862"/>
            <a:chExt cx="10183875" cy="868377"/>
          </a:xfrm>
        </p:grpSpPr>
        <p:sp>
          <p:nvSpPr>
            <p:cNvPr id="7" name="body-exercise-prompt"/>
            <p:cNvSpPr txBox="1"/>
            <p:nvPr/>
          </p:nvSpPr>
          <p:spPr>
            <a:xfrm>
              <a:off x="941325" y="236286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两个不同会场的活动不能交叠，同一会场可以交叠。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提示：将时间分段，每段只归一个会场，能否统一计数？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553487"/>
            <a:ext cx="10183875" cy="1313788"/>
            <a:chOff x="941325" y="3553487"/>
            <a:chExt cx="10183875" cy="1313788"/>
          </a:xfrm>
        </p:grpSpPr>
        <p:sp>
          <p:nvSpPr>
            <p:cNvPr id="9" name="body-exercise-answer"/>
            <p:cNvSpPr txBox="1"/>
            <p:nvPr/>
          </p:nvSpPr>
          <p:spPr>
            <a:xfrm>
              <a:off x="941325" y="3553487"/>
              <a:ext cx="10183875" cy="13137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答案：离散端点，预处理完全包含于 [l,r] 的活动数。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前缀 DP 记录 A 至少办 a 项时，B 最多办几项；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枚举 a 取 max min(a,B)。指定活动必选时拼接前后缀。</a:t>
              </a:r>
            </a:p>
          </p:txBody>
        </p:sp>
      </p:grpSp>
      <p:sp>
        <p:nvSpPr>
          <p:cNvPr id="13" name="textbox-carnival-answer"/>
          <p:cNvSpPr/>
          <p:nvPr/>
        </p:nvSpPr>
        <p:spPr>
          <a:xfrm>
            <a:off x="838200" y="5210175"/>
            <a:ext cx="10515600" cy="742950"/>
          </a:xfrm>
          <a:prstGeom prst="roundRect">
            <a:avLst>
              <a:gd name="adj" fmla="val 15385"/>
            </a:avLst>
          </a:prstGeom>
          <a:solidFill>
            <a:schemeClr val="lt2"/>
          </a:solidFill>
          <a:ln>
            <a:noFill/>
          </a:ln>
        </p:spPr>
        <p:txBody>
          <a:bodyPr wrap="square" lIns="145847" tIns="119584" rIns="145847" bIns="-33478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输出总体最优值，再逐个输出强制举办该活动时的最优值。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66303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习题10｜柠檬 · J1818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62862"/>
            <a:ext cx="10183875" cy="1306527"/>
            <a:chOff x="941325" y="2362862"/>
            <a:chExt cx="10183875" cy="1306527"/>
          </a:xfrm>
        </p:grpSpPr>
        <p:sp>
          <p:nvSpPr>
            <p:cNvPr id="7" name="body-exercise-prompt"/>
            <p:cNvSpPr txBox="1"/>
            <p:nvPr/>
          </p:nvSpPr>
          <p:spPr>
            <a:xfrm>
              <a:off x="941325" y="2362862"/>
              <a:ext cx="10183875" cy="13065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提示：固定一段选择的数值 s，只看它各次出现的位置。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 i 是 s 的第 t 次出现，pos[q] 是第 q 次出现位置。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从第 q 次到第 t 次作一段，贡献 s(t−q+1)²。</a:t>
              </a:r>
            </a:p>
          </p:txBody>
        </p:sp>
      </p:grpSp>
      <mc:AlternateContent>
        <mc:Choice Requires="a14">
          <p:sp>
            <p:nvSpPr>
              <p:cNvPr id="9" name="exercise-answer"/>
              <p:cNvSpPr txBox="1">
                <a:spLocks noGrp="1"/>
              </p:cNvSpPr>
              <p:nvPr/>
            </p:nvSpPr>
            <p:spPr>
              <a:xfrm>
                <a:off x="952500" y="3838575"/>
                <a:ext cx="10172700" cy="1000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</m:t>
                              </m:r>
                              <m:func>
                                <m:funcPr/>
                                <m:fName>
                                  <m:limLow>
                                    <m:limLowPr/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max</m:t>
                                      </m:r>
                                    </m:e>
                                    <m:lim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q</m:t>
                                      </m:r>
                                    </m:lim>
                                  </m:limLow>
                                </m:fName>
                                <m:e>
                                  <m:d>
                                    <m:dPr>
                                      <m:begChr m:val="{"/>
                                      <m:sepChr m:val=""/>
                                      <m:endChr m:val="}"/>
                                      <m:grow m:val="on"/>
                                      <m:ctrl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e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  <m:t>f</m:t>
                                          </m:r>
                                        </m:e>
                                        <m:sub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  <m:t>po</m:t>
                                          </m:r>
                                          <m:sSub>
                                            <m:e>
                                              <m:r>
                                                <a:rPr lang="zh-CN" sz="2400" dirty="0">
                                                  <a:solidFill>
                                                    <a:srgbClr val="167DA8"/>
                                                  </a:solidFill>
                                                  <a:latin typeface="Cambria Math"/>
                                                  <a:ea typeface="Cambria Math"/>
                                                  <a:cs typeface="Cambria Math"/>
                                                </a:rPr>
                                                <m:t>s</m:t>
                                              </m:r>
                                            </m:e>
                                            <m:sub>
                                              <m:r>
                                                <a:rPr lang="zh-CN" sz="2400" dirty="0">
                                                  <a:solidFill>
                                                    <a:srgbClr val="167DA8"/>
                                                  </a:solidFill>
                                                  <a:latin typeface="Cambria Math"/>
                                                  <a:ea typeface="Cambria Math"/>
                                                  <a:cs typeface="Cambria Math"/>
                                                </a:rPr>
                                                <m:t>q</m:t>
                                              </m:r>
                                            </m:sub>
                                          </m:sSub>
                                          <m:r>
                                            <m:rPr>
                                              <m:sty m:val="p"/>
                                            </m:rP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  <m:t>−</m:t>
                                          </m:r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+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s</m:t>
                                      </m:r>
                                      <m:sSup>
                                        <m:e>
                                          <m:d>
                                            <m:dPr>
                                              <m:begChr m:val="("/>
                                              <m:sepChr m:val=""/>
                                              <m:endChr m:val=")"/>
                                              <m:grow m:val="on"/>
                                              <m:ctrlPr>
                                                <a:rPr lang="zh-CN" sz="2400" dirty="0">
                                                  <a:solidFill>
                                                    <a:srgbClr val="167DA8"/>
                                                  </a:solidFill>
                                                  <a:latin typeface="Cambria Math"/>
                                                  <a:ea typeface="Cambria Math"/>
                                                  <a:cs typeface="Cambria Math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zh-CN" sz="2400" dirty="0">
                                                  <a:solidFill>
                                                    <a:srgbClr val="167DA8"/>
                                                  </a:solidFill>
                                                  <a:latin typeface="Cambria Math"/>
                                                  <a:ea typeface="Cambria Math"/>
                                                  <a:cs typeface="Cambria Math"/>
                                                </a:rPr>
                                                <m:t>t</m:t>
                                              </m:r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zh-CN" sz="2400" dirty="0">
                                                  <a:solidFill>
                                                    <a:srgbClr val="167DA8"/>
                                                  </a:solidFill>
                                                  <a:latin typeface="Cambria Math"/>
                                                  <a:ea typeface="Cambria Math"/>
                                                  <a:cs typeface="Cambria Math"/>
                                                </a:rPr>
                                                <m:t>−</m:t>
                                              </m:r>
                                              <m:r>
                                                <a:rPr lang="zh-CN" sz="2400" dirty="0">
                                                  <a:solidFill>
                                                    <a:srgbClr val="167DA8"/>
                                                  </a:solidFill>
                                                  <a:latin typeface="Cambria Math"/>
                                                  <a:ea typeface="Cambria Math"/>
                                                  <a:cs typeface="Cambria Math"/>
                                                </a:rPr>
                                                <m:t>q</m:t>
                                              </m:r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zh-CN" sz="2400" dirty="0">
                                                  <a:solidFill>
                                                    <a:srgbClr val="167DA8"/>
                                                  </a:solidFill>
                                                  <a:latin typeface="Cambria Math"/>
                                                  <a:ea typeface="Cambria Math"/>
                                                  <a:cs typeface="Cambria Math"/>
                                                </a:rPr>
                                                <m:t>+</m:t>
                                              </m:r>
                                              <m:r>
                                                <a:rPr lang="zh-CN" sz="2400" dirty="0">
                                                  <a:solidFill>
                                                    <a:srgbClr val="167DA8"/>
                                                  </a:solidFill>
                                                  <a:latin typeface="Cambria Math"/>
                                                  <a:ea typeface="Cambria Math"/>
                                                  <a:cs typeface="Cambria Math"/>
                                                </a:rPr>
                                                <m:t>1</m:t>
                                              </m:r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func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sp>
        <p:nvSpPr>
          <p:cNvPr id="12" name="textbox-lemon-answer"/>
          <p:cNvSpPr/>
          <p:nvPr/>
        </p:nvSpPr>
        <p:spPr>
          <a:xfrm>
            <a:off x="838200" y="5162550"/>
            <a:ext cx="10515600" cy="781050"/>
          </a:xfrm>
          <a:prstGeom prst="roundRect">
            <a:avLst>
              <a:gd name="adj" fmla="val 14634"/>
            </a:avLst>
          </a:prstGeom>
          <a:solidFill>
            <a:schemeClr val="lt2"/>
          </a:solidFill>
          <a:ln>
            <a:noFill/>
          </a:ln>
        </p:spPr>
        <p:txBody>
          <a:bodyPr wrap="square" lIns="145848" tIns="119585" rIns="145848" bIns="-33477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展开平方，对每个不同的 s 独立维护凸壳；最终答案为 f[n]。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59450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习题11｜诗人小 G · J1819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62862"/>
            <a:ext cx="10183875" cy="868377"/>
            <a:chOff x="941325" y="2362862"/>
            <a:chExt cx="10183875" cy="868377"/>
          </a:xfrm>
        </p:grpSpPr>
        <p:sp>
          <p:nvSpPr>
            <p:cNvPr id="7" name="body-exercise-prompt"/>
            <p:cNvSpPr txBox="1"/>
            <p:nvPr/>
          </p:nvSpPr>
          <p:spPr>
            <a:xfrm>
              <a:off x="941325" y="236286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提示：给每段长度加 1，能否把中间空格并入前缀和？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令 S[i] 是前 i 段“长度+1”之和，理想行长为 L。</a:t>
              </a:r>
            </a:p>
          </p:txBody>
        </p:sp>
      </p:grpSp>
      <mc:AlternateContent>
        <mc:Choice Requires="a14">
          <p:sp>
            <p:nvSpPr>
              <p:cNvPr id="9" name="exercise-answer"/>
              <p:cNvSpPr txBox="1">
                <a:spLocks noGrp="1"/>
              </p:cNvSpPr>
              <p:nvPr/>
            </p:nvSpPr>
            <p:spPr>
              <a:xfrm>
                <a:off x="952500" y="3371850"/>
                <a:ext cx="10172700" cy="1057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j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&lt;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j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sSup>
                                <m:e>
                                  <m:d>
                                    <m:dPr>
                                      <m:begChr m:val="|"/>
                                      <m:sepChr m:val=""/>
                                      <m:endChr m:val="|"/>
                                      <m:grow m:val="on"/>
                                      <m:ctrl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e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  <m:t>S</m:t>
                                          </m:r>
                                        </m:e>
                                        <m:sub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  <m:t>i</m:t>
                                          </m:r>
                                        </m:sub>
                                      </m:sSub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−</m:t>
                                      </m:r>
                                      <m:sSub>
                                        <m:e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  <m:t>S</m:t>
                                          </m:r>
                                        </m:e>
                                        <m:sub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  <m:t>j</m:t>
                                          </m:r>
                                        </m:sub>
                                      </m:sSub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−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L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−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P</m:t>
                                  </m:r>
                                </m:sup>
                              </m:sSup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sp>
        <p:nvSpPr>
          <p:cNvPr id="12" name="textbox-poet-answer"/>
          <p:cNvSpPr/>
          <p:nvPr/>
        </p:nvSpPr>
        <p:spPr>
          <a:xfrm>
            <a:off x="838200" y="4714875"/>
            <a:ext cx="10515600" cy="1247775"/>
          </a:xfrm>
          <a:prstGeom prst="roundRect">
            <a:avLst>
              <a:gd name="adj" fmla="val 9160"/>
            </a:avLst>
          </a:prstGeom>
          <a:solidFill>
            <a:schemeClr val="lt2"/>
          </a:solidFill>
          <a:ln>
            <a:noFill/>
          </a:ln>
        </p:spPr>
        <p:txBody>
          <a:bodyPr wrap="square" lIns="145849" tIns="100536" rIns="145849" bIns="-33476" anchor="t" anchorCtr="0">
            <a:noAutofit/>
          </a:bodyPr>
          <a:lstStyle/>
          <a:p>
            <a:pPr algn="l">
              <a:lnSpc>
                <a:spcPts val="2550"/>
              </a:lnSpc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凸代价给出决策单调性：维护候选有效区间，二分交点。</a:t>
            </a:r>
          </a:p>
          <a:p>
            <a:pPr algn="l">
              <a:lnSpc>
                <a:spcPts val="2550"/>
              </a:lnSpc>
              <a:spcBef>
                <a:spcPts val="750"/>
              </a:spcBef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记录切点恢复排版；超过 10¹⁸ 输出 Too hard to arrange。</a:t>
            </a:r>
          </a:p>
          <a:p>
            <a:pPr algn="l">
              <a:lnSpc>
                <a:spcPts val="2550"/>
              </a:lnSpc>
            </a:pPr>
            <a:r>
              <a:rPr lang="zh-CN" sz="19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恰好等于 10¹⁸ 仍是可输出答案。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52460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习题12｜物品装箱 · J1820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62862"/>
            <a:ext cx="10183875" cy="868377"/>
            <a:chOff x="941325" y="2362862"/>
            <a:chExt cx="10183875" cy="868377"/>
          </a:xfrm>
        </p:grpSpPr>
        <p:sp>
          <p:nvSpPr>
            <p:cNvPr id="7" name="body-exercise-prompt"/>
            <p:cNvSpPr txBox="1"/>
            <p:nvPr/>
          </p:nvSpPr>
          <p:spPr>
            <a:xfrm>
              <a:off x="941325" y="236286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提示：把每件长度 C 加 1，吸收相邻物品间的填充物。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令 S[i] 是前 i 件“长度+1”之和，箱子理想长度为 L。</a:t>
              </a:r>
            </a:p>
          </p:txBody>
        </p:sp>
      </p:grpSp>
      <mc:AlternateContent>
        <mc:Choice Requires="a14">
          <p:sp>
            <p:nvSpPr>
              <p:cNvPr id="9" name="exercise-answer"/>
              <p:cNvSpPr txBox="1">
                <a:spLocks noGrp="1"/>
              </p:cNvSpPr>
              <p:nvPr/>
            </p:nvSpPr>
            <p:spPr>
              <a:xfrm>
                <a:off x="952500" y="3381375"/>
                <a:ext cx="10172700" cy="1047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j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&lt;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j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sSup>
                                <m:e>
                                  <m:d>
                                    <m:dPr>
                                      <m:begChr m:val="("/>
                                      <m:sepChr m:val=""/>
                                      <m:endChr m:val=")"/>
                                      <m:grow m:val="on"/>
                                      <m:ctrl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e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  <m:t>S</m:t>
                                          </m:r>
                                        </m:e>
                                        <m:sub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  <m:t>i</m:t>
                                          </m:r>
                                        </m:sub>
                                      </m:sSub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−</m:t>
                                      </m:r>
                                      <m:sSub>
                                        <m:e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  <m:t>S</m:t>
                                          </m:r>
                                        </m:e>
                                        <m:sub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  <m:t>j</m:t>
                                          </m:r>
                                        </m:sub>
                                      </m:sSub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−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L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−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sp>
        <p:nvSpPr>
          <p:cNvPr id="12" name="textbox-boxing-answer"/>
          <p:cNvSpPr/>
          <p:nvPr/>
        </p:nvSpPr>
        <p:spPr>
          <a:xfrm>
            <a:off x="838200" y="4733925"/>
            <a:ext cx="10515600" cy="1200150"/>
          </a:xfrm>
          <a:prstGeom prst="roundRect">
            <a:avLst>
              <a:gd name="adj" fmla="val 9524"/>
            </a:avLst>
          </a:prstGeom>
          <a:solidFill>
            <a:schemeClr val="lt2"/>
          </a:solidFill>
          <a:ln>
            <a:noFill/>
          </a:ln>
        </p:spPr>
        <p:txBody>
          <a:bodyPr wrap="square" lIns="145847" tIns="100534" rIns="145847" bIns="-33478" anchor="t" anchorCtr="0">
            <a:noAutofit/>
          </a:bodyPr>
          <a:lstStyle/>
          <a:p>
            <a:pPr algn="l">
              <a:lnSpc>
                <a:spcPts val="3450"/>
              </a:lnSpc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展开平方，候选为 f[j]+S[j]²−2S[j](S[i]−L−1)。</a:t>
            </a:r>
            <a:br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利用 S 单调维护凸壳，取最小值；答案使用 64 位整数。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52460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习题13｜回家路线 · J1821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62862"/>
            <a:ext cx="10183875" cy="868377"/>
            <a:chOff x="941325" y="2362862"/>
            <a:chExt cx="10183875" cy="868377"/>
          </a:xfrm>
        </p:grpSpPr>
        <p:sp>
          <p:nvSpPr>
            <p:cNvPr id="7" name="body-exercise-prompt"/>
            <p:cNvSpPr txBox="1"/>
            <p:nvPr/>
          </p:nvSpPr>
          <p:spPr>
            <a:xfrm>
              <a:off x="941325" y="236286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提示：前车到达 q，后车发车 p，等待代价是二次式。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展开 A(p−q)²+B(p−q)+C，按站点维护历史到达候选。</a:t>
              </a:r>
            </a:p>
          </p:txBody>
        </p:sp>
      </p:grpSp>
      <mc:AlternateContent>
        <mc:Choice Requires="a14">
          <p:sp>
            <p:nvSpPr>
              <p:cNvPr id="9" name="exercise-answer"/>
              <p:cNvSpPr txBox="1">
                <a:spLocks noGrp="1"/>
              </p:cNvSpPr>
              <p:nvPr/>
            </p:nvSpPr>
            <p:spPr>
              <a:xfrm>
                <a:off x="952500" y="3381375"/>
                <a:ext cx="10172700" cy="1047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new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A</m:t>
                      </m:r>
                      <m:s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Bp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C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q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old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A</m:t>
                              </m:r>
                              <m:sSup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q</m:t>
                                  </m:r>
                                </m:e>
                                <m:sup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Bq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2Aqp</m:t>
                              </m:r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sp>
        <p:nvSpPr>
          <p:cNvPr id="12" name="textbox-route-answer"/>
          <p:cNvSpPr/>
          <p:nvPr/>
        </p:nvSpPr>
        <p:spPr>
          <a:xfrm>
            <a:off x="838200" y="4695825"/>
            <a:ext cx="10515600" cy="1247775"/>
          </a:xfrm>
          <a:prstGeom prst="roundRect">
            <a:avLst>
              <a:gd name="adj" fmla="val 9160"/>
            </a:avLst>
          </a:prstGeom>
          <a:solidFill>
            <a:schemeClr val="lt2"/>
          </a:solidFill>
          <a:ln>
            <a:noFill/>
          </a:ln>
        </p:spPr>
        <p:txBody>
          <a:bodyPr wrap="square" lIns="145849" tIns="100536" rIns="145849" bIns="-33476" anchor="t" anchorCtr="0">
            <a:noAutofit/>
          </a:bodyPr>
          <a:lstStyle/>
          <a:p>
            <a:pPr algn="l">
              <a:lnSpc>
                <a:spcPts val="3450"/>
              </a:lnSpc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同一时刻先处理到达，再处理出发；初始站 1、时刻 0。</a:t>
            </a:r>
            <a:br/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到终点后，答案还要加上实际到达时刻 q。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52460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习题14｜编程较量 · J1822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362862"/>
            <a:ext cx="10183875" cy="868377"/>
            <a:chOff x="941325" y="2362862"/>
            <a:chExt cx="10183875" cy="868377"/>
          </a:xfrm>
        </p:grpSpPr>
        <p:sp>
          <p:nvSpPr>
            <p:cNvPr id="7" name="body-exercise-prompt"/>
            <p:cNvSpPr txBox="1"/>
            <p:nvPr/>
          </p:nvSpPr>
          <p:spPr>
            <a:xfrm>
              <a:off x="941325" y="236286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提示：把方案分成“选择被改位置 p”与“不选 p”两类。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每次把 a[p] 改成 x，查询彼此独立，不累计修改。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524912"/>
            <a:ext cx="10183875" cy="868377"/>
            <a:chOff x="941325" y="3524912"/>
            <a:chExt cx="10183875" cy="868377"/>
          </a:xfrm>
        </p:grpSpPr>
        <p:sp>
          <p:nvSpPr>
            <p:cNvPr id="9" name="body-cover-definition"/>
            <p:cNvSpPr txBox="1"/>
            <p:nvPr/>
          </p:nvSpPr>
          <p:spPr>
            <a:xfrm>
              <a:off x="941325" y="3524912"/>
              <a:ext cx="10183875" cy="868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pref、suf 分别为前后缀最优值；cover[p] 为原数组中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必须选 p 的最优值，可用区间分治配合凸壳预处理。</a:t>
              </a:r>
            </a:p>
          </p:txBody>
        </p:sp>
      </p:grpSp>
      <mc:AlternateContent>
        <mc:Choice Requires="a14">
          <p:sp>
            <p:nvSpPr>
              <p:cNvPr id="11" name="exercise-answer"/>
              <p:cNvSpPr txBox="1">
                <a:spLocks noGrp="1"/>
              </p:cNvSpPr>
              <p:nvPr/>
            </p:nvSpPr>
            <p:spPr>
              <a:xfrm>
                <a:off x="952500" y="4686300"/>
                <a:ext cx="10172700" cy="121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ans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pre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p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su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p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+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 xml:space="preserve"> 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cove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r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p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a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p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x</m:t>
                              </m:r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第18章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每次省略计算，都要有理由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25" y="2400962"/>
            <a:ext cx="10183875" cy="523213"/>
            <a:chOff x="941325" y="2400962"/>
            <a:chExt cx="10183875" cy="523213"/>
          </a:xfrm>
        </p:grpSpPr>
        <p:sp>
          <p:nvSpPr>
            <p:cNvPr id="7" name="body-closing-state"/>
            <p:cNvSpPr txBox="1"/>
            <p:nvPr/>
          </p:nvSpPr>
          <p:spPr>
            <a:xfrm>
              <a:off x="941325" y="2400962"/>
              <a:ext cx="10183875" cy="5232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先写清状态、原始转移与合法下标。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25" y="3258212"/>
            <a:ext cx="10183875" cy="849327"/>
            <a:chOff x="941325" y="3258212"/>
            <a:chExt cx="10183875" cy="849327"/>
          </a:xfrm>
        </p:grpSpPr>
        <p:sp>
          <p:nvSpPr>
            <p:cNvPr id="9" name="body-closing-structure"/>
            <p:cNvSpPr txBox="1"/>
            <p:nvPr/>
          </p:nvSpPr>
          <p:spPr>
            <a:xfrm>
              <a:off x="941325" y="3258212"/>
              <a:ext cx="101838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再找重复求和、永久支配、区间整体变化，</a:t>
              </a:r>
              <a:br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或能展开成线性函数的候选代价。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25" y="4401212"/>
            <a:ext cx="10183875" cy="513688"/>
            <a:chOff x="941325" y="4401212"/>
            <a:chExt cx="10183875" cy="513688"/>
          </a:xfrm>
        </p:grpSpPr>
        <p:sp>
          <p:nvSpPr>
            <p:cNvPr id="11" name="body-closing-verification"/>
            <p:cNvSpPr txBox="1"/>
            <p:nvPr/>
          </p:nvSpPr>
          <p:spPr>
            <a:xfrm>
              <a:off x="941325" y="4401212"/>
              <a:ext cx="10183875" cy="513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最后用小规模枚举和边界反例检查优化条件。</a:t>
              </a:r>
            </a:p>
          </p:txBody>
        </p:sp>
      </p:grpSp>
      <p:sp>
        <p:nvSpPr>
          <p:cNvPr id="15" name="textbox-closing-task"/>
          <p:cNvSpPr/>
          <p:nvPr/>
        </p:nvSpPr>
        <p:spPr>
          <a:xfrm>
            <a:off x="838200" y="5219700"/>
            <a:ext cx="10515600" cy="723900"/>
          </a:xfrm>
          <a:prstGeom prst="roundRect">
            <a:avLst>
              <a:gd name="adj" fmla="val 15789"/>
            </a:avLst>
          </a:prstGeom>
          <a:solidFill>
            <a:schemeClr val="lt2"/>
          </a:solidFill>
          <a:ln>
            <a:noFill/>
          </a:ln>
        </p:spPr>
        <p:txBody>
          <a:bodyPr wrap="square" lIns="145849" tIns="110061" rIns="145849" bIns="-33476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课后选一题，同时写出朴素版与优化版，再逐组对拍。</a:t>
            </a:r>
          </a:p>
        </p:txBody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233448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526477"/>
      </a:accent5>
      <a:accent6>
        <a:srgbClr val="CAD5DE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233448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526477"/>
      </a:accent5>
      <a:accent6>
        <a:srgbClr val="CAD5DE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93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2026-10-08T05:27:40Z</dcterms:created>
  <dcterms:modified xsi:type="dcterms:W3CDTF">2026-10-08T05:27:40Z</dcterms:modified>
  <cp:category/>
  <cp:contentStatus/>
</cp:coreProperties>
</file>