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ppt/notesSlides/notesSlide172.xml" ContentType="application/vnd.openxmlformats-officedocument.presentationml.notesSlide+xml"/>
  <Override PartName="/ppt/notesSlides/notesSlide173.xml" ContentType="application/vnd.openxmlformats-officedocument.presentationml.notesSlide+xml"/>
  <Override PartName="/ppt/notesSlides/notesSlide174.xml" ContentType="application/vnd.openxmlformats-officedocument.presentationml.notesSlide+xml"/>
  <Override PartName="/ppt/notesSlides/notesSlide175.xml" ContentType="application/vnd.openxmlformats-officedocument.presentationml.notesSlide+xml"/>
  <Override PartName="/ppt/notesSlides/notesSlide176.xml" ContentType="application/vnd.openxmlformats-officedocument.presentationml.notesSlide+xml"/>
  <Override PartName="/ppt/notesSlides/notesSlide177.xml" ContentType="application/vnd.openxmlformats-officedocument.presentationml.notesSlide+xml"/>
  <Override PartName="/ppt/notesSlides/notesSlide178.xml" ContentType="application/vnd.openxmlformats-officedocument.presentationml.notesSlide+xml"/>
  <Override PartName="/ppt/notesSlides/notesSlide179.xml" ContentType="application/vnd.openxmlformats-officedocument.presentationml.notesSlide+xml"/>
  <Override PartName="/ppt/notesSlides/notesSlide180.xml" ContentType="application/vnd.openxmlformats-officedocument.presentationml.notesSlide+xml"/>
  <Override PartName="/ppt/notesSlides/notesSlide181.xml" ContentType="application/vnd.openxmlformats-officedocument.presentationml.notesSlide+xml"/>
  <Override PartName="/ppt/notesSlides/notesSlide182.xml" ContentType="application/vnd.openxmlformats-officedocument.presentationml.notesSlide+xml"/>
  <Override PartName="/ppt/notesSlides/notesSlide183.xml" ContentType="application/vnd.openxmlformats-officedocument.presentationml.notesSlide+xml"/>
  <Override PartName="/ppt/notesSlides/notesSlide184.xml" ContentType="application/vnd.openxmlformats-officedocument.presentationml.notesSlide+xml"/>
  <Override PartName="/ppt/notesSlides/notesSlide185.xml" ContentType="application/vnd.openxmlformats-officedocument.presentationml.notesSlide+xml"/>
  <Override PartName="/ppt/notesSlides/notesSlide186.xml" ContentType="application/vnd.openxmlformats-officedocument.presentationml.notesSlide+xml"/>
  <Override PartName="/ppt/notesSlides/notesSlide187.xml" ContentType="application/vnd.openxmlformats-officedocument.presentationml.notesSlide+xml"/>
  <Override PartName="/ppt/notesSlides/notesSlide188.xml" ContentType="application/vnd.openxmlformats-officedocument.presentationml.notesSlide+xml"/>
  <Override PartName="/ppt/notesSlides/notesSlide189.xml" ContentType="application/vnd.openxmlformats-officedocument.presentationml.notesSlide+xml"/>
  <Override PartName="/ppt/notesSlides/notesSlide190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100"/>
  </p:notesMasterIdLst>
  <p:sldIdLst>
    <p:sldId id="256" r:id="rId101"/>
    <p:sldId id="257" r:id="rId102"/>
    <p:sldId id="258" r:id="rId103"/>
    <p:sldId id="259" r:id="rId104"/>
    <p:sldId id="260" r:id="rId105"/>
    <p:sldId id="261" r:id="rId106"/>
    <p:sldId id="262" r:id="rId107"/>
    <p:sldId id="263" r:id="rId108"/>
    <p:sldId id="264" r:id="rId109"/>
    <p:sldId id="265" r:id="rId110"/>
    <p:sldId id="266" r:id="rId111"/>
    <p:sldId id="267" r:id="rId112"/>
    <p:sldId id="268" r:id="rId113"/>
    <p:sldId id="269" r:id="rId114"/>
    <p:sldId id="270" r:id="rId115"/>
    <p:sldId id="271" r:id="rId116"/>
    <p:sldId id="272" r:id="rId117"/>
    <p:sldId id="273" r:id="rId118"/>
    <p:sldId id="274" r:id="rId119"/>
    <p:sldId id="275" r:id="rId120"/>
    <p:sldId id="276" r:id="rId121"/>
    <p:sldId id="277" r:id="rId122"/>
    <p:sldId id="278" r:id="rId123"/>
    <p:sldId id="279" r:id="rId124"/>
    <p:sldId id="280" r:id="rId125"/>
    <p:sldId id="281" r:id="rId126"/>
    <p:sldId id="282" r:id="rId127"/>
    <p:sldId id="283" r:id="rId128"/>
    <p:sldId id="284" r:id="rId129"/>
    <p:sldId id="285" r:id="rId130"/>
    <p:sldId id="286" r:id="rId131"/>
    <p:sldId id="287" r:id="rId132"/>
    <p:sldId id="288" r:id="rId133"/>
    <p:sldId id="289" r:id="rId134"/>
    <p:sldId id="290" r:id="rId135"/>
    <p:sldId id="291" r:id="rId136"/>
    <p:sldId id="292" r:id="rId137"/>
    <p:sldId id="293" r:id="rId138"/>
    <p:sldId id="294" r:id="rId139"/>
    <p:sldId id="295" r:id="rId140"/>
    <p:sldId id="296" r:id="rId141"/>
    <p:sldId id="297" r:id="rId142"/>
    <p:sldId id="298" r:id="rId143"/>
    <p:sldId id="299" r:id="rId144"/>
    <p:sldId id="300" r:id="rId145"/>
    <p:sldId id="301" r:id="rId146"/>
    <p:sldId id="302" r:id="rId147"/>
    <p:sldId id="303" r:id="rId148"/>
    <p:sldId id="304" r:id="rId149"/>
    <p:sldId id="305" r:id="rId150"/>
    <p:sldId id="306" r:id="rId151"/>
    <p:sldId id="307" r:id="rId152"/>
    <p:sldId id="308" r:id="rId153"/>
    <p:sldId id="309" r:id="rId154"/>
    <p:sldId id="310" r:id="rId155"/>
    <p:sldId id="311" r:id="rId156"/>
    <p:sldId id="312" r:id="rId157"/>
    <p:sldId id="313" r:id="rId158"/>
    <p:sldId id="314" r:id="rId159"/>
    <p:sldId id="315" r:id="rId160"/>
    <p:sldId id="316" r:id="rId161"/>
    <p:sldId id="317" r:id="rId162"/>
    <p:sldId id="318" r:id="rId163"/>
    <p:sldId id="319" r:id="rId164"/>
    <p:sldId id="320" r:id="rId165"/>
    <p:sldId id="321" r:id="rId166"/>
    <p:sldId id="322" r:id="rId167"/>
    <p:sldId id="323" r:id="rId168"/>
    <p:sldId id="324" r:id="rId169"/>
    <p:sldId id="325" r:id="rId170"/>
    <p:sldId id="326" r:id="rId171"/>
    <p:sldId id="327" r:id="rId172"/>
    <p:sldId id="328" r:id="rId173"/>
    <p:sldId id="329" r:id="rId174"/>
    <p:sldId id="330" r:id="rId175"/>
    <p:sldId id="331" r:id="rId176"/>
    <p:sldId id="332" r:id="rId177"/>
    <p:sldId id="333" r:id="rId178"/>
    <p:sldId id="334" r:id="rId179"/>
    <p:sldId id="335" r:id="rId180"/>
    <p:sldId id="336" r:id="rId181"/>
    <p:sldId id="337" r:id="rId182"/>
    <p:sldId id="338" r:id="rId183"/>
    <p:sldId id="339" r:id="rId184"/>
    <p:sldId id="340" r:id="rId185"/>
    <p:sldId id="341" r:id="rId186"/>
    <p:sldId id="342" r:id="rId187"/>
    <p:sldId id="343" r:id="rId188"/>
    <p:sldId id="344" r:id="rId189"/>
    <p:sldId id="345" r:id="rId190"/>
    <p:sldId id="346" r:id="rId191"/>
    <p:sldId id="347" r:id="rId192"/>
    <p:sldId id="348" r:id="rId193"/>
    <p:sldId id="349" r:id="rId194"/>
    <p:sldId id="350" r:id="rId195"/>
    <p:sldId id="351" r:id="rId196"/>
    <p:sldId id="352" r:id="rId197"/>
    <p:sldId id="353" r:id="rId198"/>
    <p:sldId id="354" r:id="rId199"/>
    <p:sldId id="355" r:id="rId200"/>
    <p:sldId id="356" r:id="rId201"/>
    <p:sldId id="357" r:id="rId202"/>
    <p:sldId id="358" r:id="rId203"/>
    <p:sldId id="359" r:id="rId204"/>
    <p:sldId id="360" r:id="rId205"/>
    <p:sldId id="361" r:id="rId206"/>
    <p:sldId id="362" r:id="rId207"/>
    <p:sldId id="363" r:id="rId208"/>
    <p:sldId id="364" r:id="rId209"/>
    <p:sldId id="365" r:id="rId210"/>
    <p:sldId id="366" r:id="rId211"/>
    <p:sldId id="367" r:id="rId212"/>
    <p:sldId id="368" r:id="rId213"/>
    <p:sldId id="369" r:id="rId214"/>
    <p:sldId id="370" r:id="rId215"/>
    <p:sldId id="371" r:id="rId216"/>
    <p:sldId id="372" r:id="rId217"/>
    <p:sldId id="373" r:id="rId218"/>
    <p:sldId id="374" r:id="rId219"/>
    <p:sldId id="375" r:id="rId220"/>
    <p:sldId id="376" r:id="rId221"/>
    <p:sldId id="377" r:id="rId222"/>
    <p:sldId id="378" r:id="rId223"/>
    <p:sldId id="379" r:id="rId224"/>
    <p:sldId id="380" r:id="rId225"/>
    <p:sldId id="381" r:id="rId226"/>
    <p:sldId id="382" r:id="rId227"/>
    <p:sldId id="383" r:id="rId228"/>
    <p:sldId id="384" r:id="rId229"/>
    <p:sldId id="385" r:id="rId230"/>
    <p:sldId id="386" r:id="rId231"/>
    <p:sldId id="387" r:id="rId232"/>
    <p:sldId id="388" r:id="rId233"/>
    <p:sldId id="389" r:id="rId234"/>
    <p:sldId id="390" r:id="rId235"/>
    <p:sldId id="391" r:id="rId236"/>
    <p:sldId id="392" r:id="rId237"/>
    <p:sldId id="393" r:id="rId238"/>
    <p:sldId id="394" r:id="rId239"/>
    <p:sldId id="395" r:id="rId240"/>
    <p:sldId id="396" r:id="rId241"/>
    <p:sldId id="397" r:id="rId242"/>
    <p:sldId id="398" r:id="rId243"/>
    <p:sldId id="399" r:id="rId244"/>
    <p:sldId id="400" r:id="rId245"/>
    <p:sldId id="401" r:id="rId246"/>
    <p:sldId id="402" r:id="rId247"/>
    <p:sldId id="403" r:id="rId248"/>
    <p:sldId id="404" r:id="rId249"/>
    <p:sldId id="405" r:id="rId250"/>
    <p:sldId id="406" r:id="rId251"/>
    <p:sldId id="407" r:id="rId252"/>
    <p:sldId id="408" r:id="rId253"/>
    <p:sldId id="409" r:id="rId254"/>
    <p:sldId id="410" r:id="rId255"/>
    <p:sldId id="411" r:id="rId256"/>
    <p:sldId id="412" r:id="rId257"/>
    <p:sldId id="413" r:id="rId258"/>
    <p:sldId id="414" r:id="rId259"/>
    <p:sldId id="415" r:id="rId260"/>
    <p:sldId id="416" r:id="rId261"/>
    <p:sldId id="417" r:id="rId262"/>
    <p:sldId id="418" r:id="rId263"/>
    <p:sldId id="419" r:id="rId264"/>
    <p:sldId id="420" r:id="rId265"/>
    <p:sldId id="421" r:id="rId266"/>
    <p:sldId id="422" r:id="rId267"/>
    <p:sldId id="423" r:id="rId268"/>
    <p:sldId id="424" r:id="rId269"/>
    <p:sldId id="425" r:id="rId270"/>
    <p:sldId id="426" r:id="rId271"/>
    <p:sldId id="427" r:id="rId272"/>
    <p:sldId id="428" r:id="rId273"/>
    <p:sldId id="429" r:id="rId274"/>
    <p:sldId id="430" r:id="rId275"/>
    <p:sldId id="431" r:id="rId276"/>
    <p:sldId id="432" r:id="rId277"/>
    <p:sldId id="433" r:id="rId278"/>
    <p:sldId id="434" r:id="rId279"/>
    <p:sldId id="435" r:id="rId280"/>
    <p:sldId id="436" r:id="rId281"/>
    <p:sldId id="437" r:id="rId282"/>
    <p:sldId id="438" r:id="rId283"/>
    <p:sldId id="439" r:id="rId284"/>
    <p:sldId id="440" r:id="rId285"/>
    <p:sldId id="441" r:id="rId286"/>
    <p:sldId id="442" r:id="rId287"/>
    <p:sldId id="443" r:id="rId288"/>
    <p:sldId id="444" r:id="rId289"/>
    <p:sldId id="445" r:id="rId29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printerSettings" Target="printerSettings/printerSettings1.bin" /><Relationship Id="rId3" Type="http://schemas.openxmlformats.org/officeDocument/2006/relationships/presProps" Target="presProps.xml" /><Relationship Id="rId4" Type="http://schemas.openxmlformats.org/officeDocument/2006/relationships/viewProps" Target="viewProps.xml" /><Relationship Id="rId5" Type="http://schemas.openxmlformats.org/officeDocument/2006/relationships/theme" Target="theme/theme1.xml" /><Relationship Id="rId6" Type="http://schemas.openxmlformats.org/officeDocument/2006/relationships/tableStyles" Target="tableStyles.xml" /><Relationship Id="rId100" Type="http://schemas.openxmlformats.org/officeDocument/2006/relationships/notesMaster" Target="notesMasters/notesMaster1.xml" />
<Relationship Id="rId101" Type="http://schemas.openxmlformats.org/officeDocument/2006/relationships/slide" Target="slides/slide1.xml" /><Relationship Id="rId102" Type="http://schemas.openxmlformats.org/officeDocument/2006/relationships/slide" Target="slides/slide2.xml" /><Relationship Id="rId103" Type="http://schemas.openxmlformats.org/officeDocument/2006/relationships/slide" Target="slides/slide3.xml" /><Relationship Id="rId104" Type="http://schemas.openxmlformats.org/officeDocument/2006/relationships/slide" Target="slides/slide4.xml" /><Relationship Id="rId105" Type="http://schemas.openxmlformats.org/officeDocument/2006/relationships/slide" Target="slides/slide5.xml" /><Relationship Id="rId106" Type="http://schemas.openxmlformats.org/officeDocument/2006/relationships/slide" Target="slides/slide6.xml" /><Relationship Id="rId107" Type="http://schemas.openxmlformats.org/officeDocument/2006/relationships/slide" Target="slides/slide7.xml" /><Relationship Id="rId108" Type="http://schemas.openxmlformats.org/officeDocument/2006/relationships/slide" Target="slides/slide8.xml" /><Relationship Id="rId109" Type="http://schemas.openxmlformats.org/officeDocument/2006/relationships/slide" Target="slides/slide9.xml" /><Relationship Id="rId110" Type="http://schemas.openxmlformats.org/officeDocument/2006/relationships/slide" Target="slides/slide10.xml" /><Relationship Id="rId111" Type="http://schemas.openxmlformats.org/officeDocument/2006/relationships/slide" Target="slides/slide11.xml" /><Relationship Id="rId112" Type="http://schemas.openxmlformats.org/officeDocument/2006/relationships/slide" Target="slides/slide12.xml" /><Relationship Id="rId113" Type="http://schemas.openxmlformats.org/officeDocument/2006/relationships/slide" Target="slides/slide13.xml" /><Relationship Id="rId114" Type="http://schemas.openxmlformats.org/officeDocument/2006/relationships/slide" Target="slides/slide14.xml" /><Relationship Id="rId115" Type="http://schemas.openxmlformats.org/officeDocument/2006/relationships/slide" Target="slides/slide15.xml" /><Relationship Id="rId116" Type="http://schemas.openxmlformats.org/officeDocument/2006/relationships/slide" Target="slides/slide16.xml" /><Relationship Id="rId117" Type="http://schemas.openxmlformats.org/officeDocument/2006/relationships/slide" Target="slides/slide17.xml" /><Relationship Id="rId118" Type="http://schemas.openxmlformats.org/officeDocument/2006/relationships/slide" Target="slides/slide18.xml" /><Relationship Id="rId119" Type="http://schemas.openxmlformats.org/officeDocument/2006/relationships/slide" Target="slides/slide19.xml" /><Relationship Id="rId120" Type="http://schemas.openxmlformats.org/officeDocument/2006/relationships/slide" Target="slides/slide20.xml" /><Relationship Id="rId121" Type="http://schemas.openxmlformats.org/officeDocument/2006/relationships/slide" Target="slides/slide21.xml" /><Relationship Id="rId122" Type="http://schemas.openxmlformats.org/officeDocument/2006/relationships/slide" Target="slides/slide22.xml" /><Relationship Id="rId123" Type="http://schemas.openxmlformats.org/officeDocument/2006/relationships/slide" Target="slides/slide23.xml" /><Relationship Id="rId124" Type="http://schemas.openxmlformats.org/officeDocument/2006/relationships/slide" Target="slides/slide24.xml" /><Relationship Id="rId125" Type="http://schemas.openxmlformats.org/officeDocument/2006/relationships/slide" Target="slides/slide25.xml" /><Relationship Id="rId126" Type="http://schemas.openxmlformats.org/officeDocument/2006/relationships/slide" Target="slides/slide26.xml" /><Relationship Id="rId127" Type="http://schemas.openxmlformats.org/officeDocument/2006/relationships/slide" Target="slides/slide27.xml" /><Relationship Id="rId128" Type="http://schemas.openxmlformats.org/officeDocument/2006/relationships/slide" Target="slides/slide28.xml" /><Relationship Id="rId129" Type="http://schemas.openxmlformats.org/officeDocument/2006/relationships/slide" Target="slides/slide29.xml" /><Relationship Id="rId130" Type="http://schemas.openxmlformats.org/officeDocument/2006/relationships/slide" Target="slides/slide30.xml" /><Relationship Id="rId131" Type="http://schemas.openxmlformats.org/officeDocument/2006/relationships/slide" Target="slides/slide31.xml" /><Relationship Id="rId132" Type="http://schemas.openxmlformats.org/officeDocument/2006/relationships/slide" Target="slides/slide32.xml" /><Relationship Id="rId133" Type="http://schemas.openxmlformats.org/officeDocument/2006/relationships/slide" Target="slides/slide33.xml" /><Relationship Id="rId134" Type="http://schemas.openxmlformats.org/officeDocument/2006/relationships/slide" Target="slides/slide34.xml" /><Relationship Id="rId135" Type="http://schemas.openxmlformats.org/officeDocument/2006/relationships/slide" Target="slides/slide35.xml" /><Relationship Id="rId136" Type="http://schemas.openxmlformats.org/officeDocument/2006/relationships/slide" Target="slides/slide36.xml" /><Relationship Id="rId137" Type="http://schemas.openxmlformats.org/officeDocument/2006/relationships/slide" Target="slides/slide37.xml" /><Relationship Id="rId138" Type="http://schemas.openxmlformats.org/officeDocument/2006/relationships/slide" Target="slides/slide38.xml" /><Relationship Id="rId139" Type="http://schemas.openxmlformats.org/officeDocument/2006/relationships/slide" Target="slides/slide39.xml" /><Relationship Id="rId140" Type="http://schemas.openxmlformats.org/officeDocument/2006/relationships/slide" Target="slides/slide40.xml" /><Relationship Id="rId141" Type="http://schemas.openxmlformats.org/officeDocument/2006/relationships/slide" Target="slides/slide41.xml" /><Relationship Id="rId142" Type="http://schemas.openxmlformats.org/officeDocument/2006/relationships/slide" Target="slides/slide42.xml" /><Relationship Id="rId143" Type="http://schemas.openxmlformats.org/officeDocument/2006/relationships/slide" Target="slides/slide43.xml" /><Relationship Id="rId144" Type="http://schemas.openxmlformats.org/officeDocument/2006/relationships/slide" Target="slides/slide44.xml" /><Relationship Id="rId145" Type="http://schemas.openxmlformats.org/officeDocument/2006/relationships/slide" Target="slides/slide45.xml" /><Relationship Id="rId146" Type="http://schemas.openxmlformats.org/officeDocument/2006/relationships/slide" Target="slides/slide46.xml" /><Relationship Id="rId147" Type="http://schemas.openxmlformats.org/officeDocument/2006/relationships/slide" Target="slides/slide47.xml" /><Relationship Id="rId148" Type="http://schemas.openxmlformats.org/officeDocument/2006/relationships/slide" Target="slides/slide48.xml" /><Relationship Id="rId149" Type="http://schemas.openxmlformats.org/officeDocument/2006/relationships/slide" Target="slides/slide49.xml" /><Relationship Id="rId150" Type="http://schemas.openxmlformats.org/officeDocument/2006/relationships/slide" Target="slides/slide50.xml" /><Relationship Id="rId151" Type="http://schemas.openxmlformats.org/officeDocument/2006/relationships/slide" Target="slides/slide51.xml" /><Relationship Id="rId152" Type="http://schemas.openxmlformats.org/officeDocument/2006/relationships/slide" Target="slides/slide52.xml" /><Relationship Id="rId153" Type="http://schemas.openxmlformats.org/officeDocument/2006/relationships/slide" Target="slides/slide53.xml" /><Relationship Id="rId154" Type="http://schemas.openxmlformats.org/officeDocument/2006/relationships/slide" Target="slides/slide54.xml" /><Relationship Id="rId155" Type="http://schemas.openxmlformats.org/officeDocument/2006/relationships/slide" Target="slides/slide55.xml" /><Relationship Id="rId156" Type="http://schemas.openxmlformats.org/officeDocument/2006/relationships/slide" Target="slides/slide56.xml" /><Relationship Id="rId157" Type="http://schemas.openxmlformats.org/officeDocument/2006/relationships/slide" Target="slides/slide57.xml" /><Relationship Id="rId158" Type="http://schemas.openxmlformats.org/officeDocument/2006/relationships/slide" Target="slides/slide58.xml" /><Relationship Id="rId159" Type="http://schemas.openxmlformats.org/officeDocument/2006/relationships/slide" Target="slides/slide59.xml" /><Relationship Id="rId160" Type="http://schemas.openxmlformats.org/officeDocument/2006/relationships/slide" Target="slides/slide60.xml" /><Relationship Id="rId161" Type="http://schemas.openxmlformats.org/officeDocument/2006/relationships/slide" Target="slides/slide61.xml" /><Relationship Id="rId162" Type="http://schemas.openxmlformats.org/officeDocument/2006/relationships/slide" Target="slides/slide62.xml" /><Relationship Id="rId163" Type="http://schemas.openxmlformats.org/officeDocument/2006/relationships/slide" Target="slides/slide63.xml" /><Relationship Id="rId164" Type="http://schemas.openxmlformats.org/officeDocument/2006/relationships/slide" Target="slides/slide64.xml" /><Relationship Id="rId165" Type="http://schemas.openxmlformats.org/officeDocument/2006/relationships/slide" Target="slides/slide65.xml" /><Relationship Id="rId166" Type="http://schemas.openxmlformats.org/officeDocument/2006/relationships/slide" Target="slides/slide66.xml" /><Relationship Id="rId167" Type="http://schemas.openxmlformats.org/officeDocument/2006/relationships/slide" Target="slides/slide67.xml" /><Relationship Id="rId168" Type="http://schemas.openxmlformats.org/officeDocument/2006/relationships/slide" Target="slides/slide68.xml" /><Relationship Id="rId169" Type="http://schemas.openxmlformats.org/officeDocument/2006/relationships/slide" Target="slides/slide69.xml" /><Relationship Id="rId170" Type="http://schemas.openxmlformats.org/officeDocument/2006/relationships/slide" Target="slides/slide70.xml" /><Relationship Id="rId171" Type="http://schemas.openxmlformats.org/officeDocument/2006/relationships/slide" Target="slides/slide71.xml" /><Relationship Id="rId172" Type="http://schemas.openxmlformats.org/officeDocument/2006/relationships/slide" Target="slides/slide72.xml" /><Relationship Id="rId173" Type="http://schemas.openxmlformats.org/officeDocument/2006/relationships/slide" Target="slides/slide73.xml" /><Relationship Id="rId174" Type="http://schemas.openxmlformats.org/officeDocument/2006/relationships/slide" Target="slides/slide74.xml" /><Relationship Id="rId175" Type="http://schemas.openxmlformats.org/officeDocument/2006/relationships/slide" Target="slides/slide75.xml" /><Relationship Id="rId176" Type="http://schemas.openxmlformats.org/officeDocument/2006/relationships/slide" Target="slides/slide76.xml" /><Relationship Id="rId177" Type="http://schemas.openxmlformats.org/officeDocument/2006/relationships/slide" Target="slides/slide77.xml" /><Relationship Id="rId178" Type="http://schemas.openxmlformats.org/officeDocument/2006/relationships/slide" Target="slides/slide78.xml" /><Relationship Id="rId179" Type="http://schemas.openxmlformats.org/officeDocument/2006/relationships/slide" Target="slides/slide79.xml" /><Relationship Id="rId180" Type="http://schemas.openxmlformats.org/officeDocument/2006/relationships/slide" Target="slides/slide80.xml" /><Relationship Id="rId181" Type="http://schemas.openxmlformats.org/officeDocument/2006/relationships/slide" Target="slides/slide81.xml" /><Relationship Id="rId182" Type="http://schemas.openxmlformats.org/officeDocument/2006/relationships/slide" Target="slides/slide82.xml" /><Relationship Id="rId183" Type="http://schemas.openxmlformats.org/officeDocument/2006/relationships/slide" Target="slides/slide83.xml" /><Relationship Id="rId184" Type="http://schemas.openxmlformats.org/officeDocument/2006/relationships/slide" Target="slides/slide84.xml" /><Relationship Id="rId185" Type="http://schemas.openxmlformats.org/officeDocument/2006/relationships/slide" Target="slides/slide85.xml" /><Relationship Id="rId186" Type="http://schemas.openxmlformats.org/officeDocument/2006/relationships/slide" Target="slides/slide86.xml" /><Relationship Id="rId187" Type="http://schemas.openxmlformats.org/officeDocument/2006/relationships/slide" Target="slides/slide87.xml" /><Relationship Id="rId188" Type="http://schemas.openxmlformats.org/officeDocument/2006/relationships/slide" Target="slides/slide88.xml" /><Relationship Id="rId189" Type="http://schemas.openxmlformats.org/officeDocument/2006/relationships/slide" Target="slides/slide89.xml" /><Relationship Id="rId190" Type="http://schemas.openxmlformats.org/officeDocument/2006/relationships/slide" Target="slides/slide90.xml" /><Relationship Id="rId191" Type="http://schemas.openxmlformats.org/officeDocument/2006/relationships/slide" Target="slides/slide91.xml" /><Relationship Id="rId192" Type="http://schemas.openxmlformats.org/officeDocument/2006/relationships/slide" Target="slides/slide92.xml" /><Relationship Id="rId193" Type="http://schemas.openxmlformats.org/officeDocument/2006/relationships/slide" Target="slides/slide93.xml" /><Relationship Id="rId194" Type="http://schemas.openxmlformats.org/officeDocument/2006/relationships/slide" Target="slides/slide94.xml" /><Relationship Id="rId195" Type="http://schemas.openxmlformats.org/officeDocument/2006/relationships/slide" Target="slides/slide95.xml" /><Relationship Id="rId196" Type="http://schemas.openxmlformats.org/officeDocument/2006/relationships/slide" Target="slides/slide96.xml" /><Relationship Id="rId197" Type="http://schemas.openxmlformats.org/officeDocument/2006/relationships/slide" Target="slides/slide97.xml" /><Relationship Id="rId198" Type="http://schemas.openxmlformats.org/officeDocument/2006/relationships/slide" Target="slides/slide98.xml" /><Relationship Id="rId199" Type="http://schemas.openxmlformats.org/officeDocument/2006/relationships/slide" Target="slides/slide99.xml" /><Relationship Id="rId200" Type="http://schemas.openxmlformats.org/officeDocument/2006/relationships/slide" Target="slides/slide100.xml" /><Relationship Id="rId201" Type="http://schemas.openxmlformats.org/officeDocument/2006/relationships/slide" Target="slides/slide101.xml" /><Relationship Id="rId202" Type="http://schemas.openxmlformats.org/officeDocument/2006/relationships/slide" Target="slides/slide102.xml" /><Relationship Id="rId203" Type="http://schemas.openxmlformats.org/officeDocument/2006/relationships/slide" Target="slides/slide103.xml" /><Relationship Id="rId204" Type="http://schemas.openxmlformats.org/officeDocument/2006/relationships/slide" Target="slides/slide104.xml" /><Relationship Id="rId205" Type="http://schemas.openxmlformats.org/officeDocument/2006/relationships/slide" Target="slides/slide105.xml" /><Relationship Id="rId206" Type="http://schemas.openxmlformats.org/officeDocument/2006/relationships/slide" Target="slides/slide106.xml" /><Relationship Id="rId207" Type="http://schemas.openxmlformats.org/officeDocument/2006/relationships/slide" Target="slides/slide107.xml" /><Relationship Id="rId208" Type="http://schemas.openxmlformats.org/officeDocument/2006/relationships/slide" Target="slides/slide108.xml" /><Relationship Id="rId209" Type="http://schemas.openxmlformats.org/officeDocument/2006/relationships/slide" Target="slides/slide109.xml" /><Relationship Id="rId210" Type="http://schemas.openxmlformats.org/officeDocument/2006/relationships/slide" Target="slides/slide110.xml" /><Relationship Id="rId211" Type="http://schemas.openxmlformats.org/officeDocument/2006/relationships/slide" Target="slides/slide111.xml" /><Relationship Id="rId212" Type="http://schemas.openxmlformats.org/officeDocument/2006/relationships/slide" Target="slides/slide112.xml" /><Relationship Id="rId213" Type="http://schemas.openxmlformats.org/officeDocument/2006/relationships/slide" Target="slides/slide113.xml" /><Relationship Id="rId214" Type="http://schemas.openxmlformats.org/officeDocument/2006/relationships/slide" Target="slides/slide114.xml" /><Relationship Id="rId215" Type="http://schemas.openxmlformats.org/officeDocument/2006/relationships/slide" Target="slides/slide115.xml" /><Relationship Id="rId216" Type="http://schemas.openxmlformats.org/officeDocument/2006/relationships/slide" Target="slides/slide116.xml" /><Relationship Id="rId217" Type="http://schemas.openxmlformats.org/officeDocument/2006/relationships/slide" Target="slides/slide117.xml" /><Relationship Id="rId218" Type="http://schemas.openxmlformats.org/officeDocument/2006/relationships/slide" Target="slides/slide118.xml" /><Relationship Id="rId219" Type="http://schemas.openxmlformats.org/officeDocument/2006/relationships/slide" Target="slides/slide119.xml" /><Relationship Id="rId220" Type="http://schemas.openxmlformats.org/officeDocument/2006/relationships/slide" Target="slides/slide120.xml" /><Relationship Id="rId221" Type="http://schemas.openxmlformats.org/officeDocument/2006/relationships/slide" Target="slides/slide121.xml" /><Relationship Id="rId222" Type="http://schemas.openxmlformats.org/officeDocument/2006/relationships/slide" Target="slides/slide122.xml" /><Relationship Id="rId223" Type="http://schemas.openxmlformats.org/officeDocument/2006/relationships/slide" Target="slides/slide123.xml" /><Relationship Id="rId224" Type="http://schemas.openxmlformats.org/officeDocument/2006/relationships/slide" Target="slides/slide124.xml" /><Relationship Id="rId225" Type="http://schemas.openxmlformats.org/officeDocument/2006/relationships/slide" Target="slides/slide125.xml" /><Relationship Id="rId226" Type="http://schemas.openxmlformats.org/officeDocument/2006/relationships/slide" Target="slides/slide126.xml" /><Relationship Id="rId227" Type="http://schemas.openxmlformats.org/officeDocument/2006/relationships/slide" Target="slides/slide127.xml" /><Relationship Id="rId228" Type="http://schemas.openxmlformats.org/officeDocument/2006/relationships/slide" Target="slides/slide128.xml" /><Relationship Id="rId229" Type="http://schemas.openxmlformats.org/officeDocument/2006/relationships/slide" Target="slides/slide129.xml" /><Relationship Id="rId230" Type="http://schemas.openxmlformats.org/officeDocument/2006/relationships/slide" Target="slides/slide130.xml" /><Relationship Id="rId231" Type="http://schemas.openxmlformats.org/officeDocument/2006/relationships/slide" Target="slides/slide131.xml" /><Relationship Id="rId232" Type="http://schemas.openxmlformats.org/officeDocument/2006/relationships/slide" Target="slides/slide132.xml" /><Relationship Id="rId233" Type="http://schemas.openxmlformats.org/officeDocument/2006/relationships/slide" Target="slides/slide133.xml" /><Relationship Id="rId234" Type="http://schemas.openxmlformats.org/officeDocument/2006/relationships/slide" Target="slides/slide134.xml" /><Relationship Id="rId235" Type="http://schemas.openxmlformats.org/officeDocument/2006/relationships/slide" Target="slides/slide135.xml" /><Relationship Id="rId236" Type="http://schemas.openxmlformats.org/officeDocument/2006/relationships/slide" Target="slides/slide136.xml" /><Relationship Id="rId237" Type="http://schemas.openxmlformats.org/officeDocument/2006/relationships/slide" Target="slides/slide137.xml" /><Relationship Id="rId238" Type="http://schemas.openxmlformats.org/officeDocument/2006/relationships/slide" Target="slides/slide138.xml" /><Relationship Id="rId239" Type="http://schemas.openxmlformats.org/officeDocument/2006/relationships/slide" Target="slides/slide139.xml" /><Relationship Id="rId240" Type="http://schemas.openxmlformats.org/officeDocument/2006/relationships/slide" Target="slides/slide140.xml" /><Relationship Id="rId241" Type="http://schemas.openxmlformats.org/officeDocument/2006/relationships/slide" Target="slides/slide141.xml" /><Relationship Id="rId242" Type="http://schemas.openxmlformats.org/officeDocument/2006/relationships/slide" Target="slides/slide142.xml" /><Relationship Id="rId243" Type="http://schemas.openxmlformats.org/officeDocument/2006/relationships/slide" Target="slides/slide143.xml" /><Relationship Id="rId244" Type="http://schemas.openxmlformats.org/officeDocument/2006/relationships/slide" Target="slides/slide144.xml" /><Relationship Id="rId245" Type="http://schemas.openxmlformats.org/officeDocument/2006/relationships/slide" Target="slides/slide145.xml" /><Relationship Id="rId246" Type="http://schemas.openxmlformats.org/officeDocument/2006/relationships/slide" Target="slides/slide146.xml" /><Relationship Id="rId247" Type="http://schemas.openxmlformats.org/officeDocument/2006/relationships/slide" Target="slides/slide147.xml" /><Relationship Id="rId248" Type="http://schemas.openxmlformats.org/officeDocument/2006/relationships/slide" Target="slides/slide148.xml" /><Relationship Id="rId249" Type="http://schemas.openxmlformats.org/officeDocument/2006/relationships/slide" Target="slides/slide149.xml" /><Relationship Id="rId250" Type="http://schemas.openxmlformats.org/officeDocument/2006/relationships/slide" Target="slides/slide150.xml" /><Relationship Id="rId251" Type="http://schemas.openxmlformats.org/officeDocument/2006/relationships/slide" Target="slides/slide151.xml" /><Relationship Id="rId252" Type="http://schemas.openxmlformats.org/officeDocument/2006/relationships/slide" Target="slides/slide152.xml" /><Relationship Id="rId253" Type="http://schemas.openxmlformats.org/officeDocument/2006/relationships/slide" Target="slides/slide153.xml" /><Relationship Id="rId254" Type="http://schemas.openxmlformats.org/officeDocument/2006/relationships/slide" Target="slides/slide154.xml" /><Relationship Id="rId255" Type="http://schemas.openxmlformats.org/officeDocument/2006/relationships/slide" Target="slides/slide155.xml" /><Relationship Id="rId256" Type="http://schemas.openxmlformats.org/officeDocument/2006/relationships/slide" Target="slides/slide156.xml" /><Relationship Id="rId257" Type="http://schemas.openxmlformats.org/officeDocument/2006/relationships/slide" Target="slides/slide157.xml" /><Relationship Id="rId258" Type="http://schemas.openxmlformats.org/officeDocument/2006/relationships/slide" Target="slides/slide158.xml" /><Relationship Id="rId259" Type="http://schemas.openxmlformats.org/officeDocument/2006/relationships/slide" Target="slides/slide159.xml" /><Relationship Id="rId260" Type="http://schemas.openxmlformats.org/officeDocument/2006/relationships/slide" Target="slides/slide160.xml" /><Relationship Id="rId261" Type="http://schemas.openxmlformats.org/officeDocument/2006/relationships/slide" Target="slides/slide161.xml" /><Relationship Id="rId262" Type="http://schemas.openxmlformats.org/officeDocument/2006/relationships/slide" Target="slides/slide162.xml" /><Relationship Id="rId263" Type="http://schemas.openxmlformats.org/officeDocument/2006/relationships/slide" Target="slides/slide163.xml" /><Relationship Id="rId264" Type="http://schemas.openxmlformats.org/officeDocument/2006/relationships/slide" Target="slides/slide164.xml" /><Relationship Id="rId265" Type="http://schemas.openxmlformats.org/officeDocument/2006/relationships/slide" Target="slides/slide165.xml" /><Relationship Id="rId266" Type="http://schemas.openxmlformats.org/officeDocument/2006/relationships/slide" Target="slides/slide166.xml" /><Relationship Id="rId267" Type="http://schemas.openxmlformats.org/officeDocument/2006/relationships/slide" Target="slides/slide167.xml" /><Relationship Id="rId268" Type="http://schemas.openxmlformats.org/officeDocument/2006/relationships/slide" Target="slides/slide168.xml" /><Relationship Id="rId269" Type="http://schemas.openxmlformats.org/officeDocument/2006/relationships/slide" Target="slides/slide169.xml" /><Relationship Id="rId270" Type="http://schemas.openxmlformats.org/officeDocument/2006/relationships/slide" Target="slides/slide170.xml" /><Relationship Id="rId271" Type="http://schemas.openxmlformats.org/officeDocument/2006/relationships/slide" Target="slides/slide171.xml" /><Relationship Id="rId272" Type="http://schemas.openxmlformats.org/officeDocument/2006/relationships/slide" Target="slides/slide172.xml" /><Relationship Id="rId273" Type="http://schemas.openxmlformats.org/officeDocument/2006/relationships/slide" Target="slides/slide173.xml" /><Relationship Id="rId274" Type="http://schemas.openxmlformats.org/officeDocument/2006/relationships/slide" Target="slides/slide174.xml" /><Relationship Id="rId275" Type="http://schemas.openxmlformats.org/officeDocument/2006/relationships/slide" Target="slides/slide175.xml" /><Relationship Id="rId276" Type="http://schemas.openxmlformats.org/officeDocument/2006/relationships/slide" Target="slides/slide176.xml" /><Relationship Id="rId277" Type="http://schemas.openxmlformats.org/officeDocument/2006/relationships/slide" Target="slides/slide177.xml" /><Relationship Id="rId278" Type="http://schemas.openxmlformats.org/officeDocument/2006/relationships/slide" Target="slides/slide178.xml" /><Relationship Id="rId279" Type="http://schemas.openxmlformats.org/officeDocument/2006/relationships/slide" Target="slides/slide179.xml" /><Relationship Id="rId280" Type="http://schemas.openxmlformats.org/officeDocument/2006/relationships/slide" Target="slides/slide180.xml" /><Relationship Id="rId281" Type="http://schemas.openxmlformats.org/officeDocument/2006/relationships/slide" Target="slides/slide181.xml" /><Relationship Id="rId282" Type="http://schemas.openxmlformats.org/officeDocument/2006/relationships/slide" Target="slides/slide182.xml" /><Relationship Id="rId283" Type="http://schemas.openxmlformats.org/officeDocument/2006/relationships/slide" Target="slides/slide183.xml" /><Relationship Id="rId284" Type="http://schemas.openxmlformats.org/officeDocument/2006/relationships/slide" Target="slides/slide184.xml" /><Relationship Id="rId285" Type="http://schemas.openxmlformats.org/officeDocument/2006/relationships/slide" Target="slides/slide185.xml" /><Relationship Id="rId286" Type="http://schemas.openxmlformats.org/officeDocument/2006/relationships/slide" Target="slides/slide186.xml" /><Relationship Id="rId287" Type="http://schemas.openxmlformats.org/officeDocument/2006/relationships/slide" Target="slides/slide187.xml" /><Relationship Id="rId288" Type="http://schemas.openxmlformats.org/officeDocument/2006/relationships/slide" Target="slides/slide188.xml" /><Relationship Id="rId289" Type="http://schemas.openxmlformats.org/officeDocument/2006/relationships/slide" Target="slides/slide189.xml" /><Relationship Id="rId290" Type="http://schemas.openxmlformats.org/officeDocument/2006/relationships/slide" Target="slides/slide190.xml" />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_rels/notesSlide6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1.xml"/>
</Relationships>
</file>

<file path=ppt/notesSlides/_rels/notesSlide6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2.xml"/>
</Relationships>
</file>

<file path=ppt/notesSlides/_rels/notesSlide6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3.xml"/>
</Relationships>
</file>

<file path=ppt/notesSlides/_rels/notesSlide6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4.xml"/>
</Relationships>
</file>

<file path=ppt/notesSlides/_rels/notesSlide6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5.xml"/>
</Relationships>
</file>

<file path=ppt/notesSlides/_rels/notesSlide6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6.xml"/>
</Relationships>
</file>

<file path=ppt/notesSlides/_rels/notesSlide6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7.xml"/>
</Relationships>
</file>

<file path=ppt/notesSlides/_rels/notesSlide6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8.xml"/>
</Relationships>
</file>

<file path=ppt/notesSlides/_rels/notesSlide6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9.xml"/>
</Relationships>
</file>

<file path=ppt/notesSlides/_rels/notesSlide7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0.xml"/>
</Relationships>
</file>

<file path=ppt/notesSlides/_rels/notesSlide7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1.xml"/>
</Relationships>
</file>

<file path=ppt/notesSlides/_rels/notesSlide7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2.xml"/>
</Relationships>
</file>

<file path=ppt/notesSlides/_rels/notesSlide7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3.xml"/>
</Relationships>
</file>

<file path=ppt/notesSlides/_rels/notesSlide7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4.xml"/>
</Relationships>
</file>

<file path=ppt/notesSlides/_rels/notesSlide7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5.xml"/>
</Relationships>
</file>

<file path=ppt/notesSlides/_rels/notesSlide7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6.xml"/>
</Relationships>
</file>

<file path=ppt/notesSlides/_rels/notesSlide7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7.xml"/>
</Relationships>
</file>

<file path=ppt/notesSlides/_rels/notesSlide7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8.xml"/>
</Relationships>
</file>

<file path=ppt/notesSlides/_rels/notesSlide7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9.xml"/>
</Relationships>
</file>

<file path=ppt/notesSlides/_rels/notesSlide8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0.xml"/>
</Relationships>
</file>

<file path=ppt/notesSlides/_rels/notesSlide8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1.xml"/>
</Relationships>
</file>

<file path=ppt/notesSlides/_rels/notesSlide8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2.xml"/>
</Relationships>
</file>

<file path=ppt/notesSlides/_rels/notesSlide8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3.xml"/>
</Relationships>
</file>

<file path=ppt/notesSlides/_rels/notesSlide8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4.xml"/>
</Relationships>
</file>

<file path=ppt/notesSlides/_rels/notesSlide8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5.xml"/>
</Relationships>
</file>

<file path=ppt/notesSlides/_rels/notesSlide8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6.xml"/>
</Relationships>
</file>

<file path=ppt/notesSlides/_rels/notesSlide8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7.xml"/>
</Relationships>
</file>

<file path=ppt/notesSlides/_rels/notesSlide8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8.xml"/>
</Relationships>
</file>

<file path=ppt/notesSlides/_rels/notesSlide8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9.xml"/>
</Relationships>
</file>

<file path=ppt/notesSlides/_rels/notesSlide9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0.xml"/>
</Relationships>
</file>

<file path=ppt/notesSlides/_rels/notesSlide9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1.xml"/>
</Relationships>
</file>

<file path=ppt/notesSlides/_rels/notesSlide9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2.xml"/>
</Relationships>
</file>

<file path=ppt/notesSlides/_rels/notesSlide9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3.xml"/>
</Relationships>
</file>

<file path=ppt/notesSlides/_rels/notesSlide9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4.xml"/>
</Relationships>
</file>

<file path=ppt/notesSlides/_rels/notesSlide9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5.xml"/>
</Relationships>
</file>

<file path=ppt/notesSlides/_rels/notesSlide9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6.xml"/>
</Relationships>
</file>

<file path=ppt/notesSlides/_rels/notesSlide9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7.xml"/>
</Relationships>
</file>

<file path=ppt/notesSlides/_rels/notesSlide9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8.xml"/>
</Relationships>
</file>

<file path=ppt/notesSlides/_rels/notesSlide9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9.xml"/>
</Relationships>
</file>

<file path=ppt/notesSlides/_rels/notesSlide10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0.xml"/>
</Relationships>
</file>

<file path=ppt/notesSlides/_rels/notesSlide10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1.xml"/>
</Relationships>
</file>

<file path=ppt/notesSlides/_rels/notesSlide10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2.xml"/>
</Relationships>
</file>

<file path=ppt/notesSlides/_rels/notesSlide10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3.xml"/>
</Relationships>
</file>

<file path=ppt/notesSlides/_rels/notesSlide10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4.xml"/>
</Relationships>
</file>

<file path=ppt/notesSlides/_rels/notesSlide10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5.xml"/>
</Relationships>
</file>

<file path=ppt/notesSlides/_rels/notesSlide10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6.xml"/>
</Relationships>
</file>

<file path=ppt/notesSlides/_rels/notesSlide10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7.xml"/>
</Relationships>
</file>

<file path=ppt/notesSlides/_rels/notesSlide10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8.xml"/>
</Relationships>
</file>

<file path=ppt/notesSlides/_rels/notesSlide10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9.xml"/>
</Relationships>
</file>

<file path=ppt/notesSlides/_rels/notesSlide1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0.xml"/>
</Relationships>
</file>

<file path=ppt/notesSlides/_rels/notesSlide1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1.xml"/>
</Relationships>
</file>

<file path=ppt/notesSlides/_rels/notesSlide1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2.xml"/>
</Relationships>
</file>

<file path=ppt/notesSlides/_rels/notesSlide1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3.xml"/>
</Relationships>
</file>

<file path=ppt/notesSlides/_rels/notesSlide1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4.xml"/>
</Relationships>
</file>

<file path=ppt/notesSlides/_rels/notesSlide1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5.xml"/>
</Relationships>
</file>

<file path=ppt/notesSlides/_rels/notesSlide1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6.xml"/>
</Relationships>
</file>

<file path=ppt/notesSlides/_rels/notesSlide1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7.xml"/>
</Relationships>
</file>

<file path=ppt/notesSlides/_rels/notesSlide1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8.xml"/>
</Relationships>
</file>

<file path=ppt/notesSlides/_rels/notesSlide1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9.xml"/>
</Relationships>
</file>

<file path=ppt/notesSlides/_rels/notesSlide1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0.xml"/>
</Relationships>
</file>

<file path=ppt/notesSlides/_rels/notesSlide1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1.xml"/>
</Relationships>
</file>

<file path=ppt/notesSlides/_rels/notesSlide1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2.xml"/>
</Relationships>
</file>

<file path=ppt/notesSlides/_rels/notesSlide1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3.xml"/>
</Relationships>
</file>

<file path=ppt/notesSlides/_rels/notesSlide1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4.xml"/>
</Relationships>
</file>

<file path=ppt/notesSlides/_rels/notesSlide1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5.xml"/>
</Relationships>
</file>

<file path=ppt/notesSlides/_rels/notesSlide1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6.xml"/>
</Relationships>
</file>

<file path=ppt/notesSlides/_rels/notesSlide1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7.xml"/>
</Relationships>
</file>

<file path=ppt/notesSlides/_rels/notesSlide1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8.xml"/>
</Relationships>
</file>

<file path=ppt/notesSlides/_rels/notesSlide1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9.xml"/>
</Relationships>
</file>

<file path=ppt/notesSlides/_rels/notesSlide1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0.xml"/>
</Relationships>
</file>

<file path=ppt/notesSlides/_rels/notesSlide1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1.xml"/>
</Relationships>
</file>

<file path=ppt/notesSlides/_rels/notesSlide1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2.xml"/>
</Relationships>
</file>

<file path=ppt/notesSlides/_rels/notesSlide1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3.xml"/>
</Relationships>
</file>

<file path=ppt/notesSlides/_rels/notesSlide1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4.xml"/>
</Relationships>
</file>

<file path=ppt/notesSlides/_rels/notesSlide1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5.xml"/>
</Relationships>
</file>

<file path=ppt/notesSlides/_rels/notesSlide1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6.xml"/>
</Relationships>
</file>

<file path=ppt/notesSlides/_rels/notesSlide1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7.xml"/>
</Relationships>
</file>

<file path=ppt/notesSlides/_rels/notesSlide1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8.xml"/>
</Relationships>
</file>

<file path=ppt/notesSlides/_rels/notesSlide1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9.xml"/>
</Relationships>
</file>

<file path=ppt/notesSlides/_rels/notesSlide1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0.xml"/>
</Relationships>
</file>

<file path=ppt/notesSlides/_rels/notesSlide1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1.xml"/>
</Relationships>
</file>

<file path=ppt/notesSlides/_rels/notesSlide1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2.xml"/>
</Relationships>
</file>

<file path=ppt/notesSlides/_rels/notesSlide1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3.xml"/>
</Relationships>
</file>

<file path=ppt/notesSlides/_rels/notesSlide1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4.xml"/>
</Relationships>
</file>

<file path=ppt/notesSlides/_rels/notesSlide1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5.xml"/>
</Relationships>
</file>

<file path=ppt/notesSlides/_rels/notesSlide1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6.xml"/>
</Relationships>
</file>

<file path=ppt/notesSlides/_rels/notesSlide1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7.xml"/>
</Relationships>
</file>

<file path=ppt/notesSlides/_rels/notesSlide1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8.xml"/>
</Relationships>
</file>

<file path=ppt/notesSlides/_rels/notesSlide1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9.xml"/>
</Relationships>
</file>

<file path=ppt/notesSlides/_rels/notesSlide1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0.xml"/>
</Relationships>
</file>

<file path=ppt/notesSlides/_rels/notesSlide1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1.xml"/>
</Relationships>
</file>

<file path=ppt/notesSlides/_rels/notesSlide1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2.xml"/>
</Relationships>
</file>

<file path=ppt/notesSlides/_rels/notesSlide1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3.xml"/>
</Relationships>
</file>

<file path=ppt/notesSlides/_rels/notesSlide1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4.xml"/>
</Relationships>
</file>

<file path=ppt/notesSlides/_rels/notesSlide1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5.xml"/>
</Relationships>
</file>

<file path=ppt/notesSlides/_rels/notesSlide1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6.xml"/>
</Relationships>
</file>

<file path=ppt/notesSlides/_rels/notesSlide1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7.xml"/>
</Relationships>
</file>

<file path=ppt/notesSlides/_rels/notesSlide1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8.xml"/>
</Relationships>
</file>

<file path=ppt/notesSlides/_rels/notesSlide1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9.xml"/>
</Relationships>
</file>

<file path=ppt/notesSlides/_rels/notesSlide1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0.xml"/>
</Relationships>
</file>

<file path=ppt/notesSlides/_rels/notesSlide16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1.xml"/>
</Relationships>
</file>

<file path=ppt/notesSlides/_rels/notesSlide16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2.xml"/>
</Relationships>
</file>

<file path=ppt/notesSlides/_rels/notesSlide16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3.xml"/>
</Relationships>
</file>

<file path=ppt/notesSlides/_rels/notesSlide16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4.xml"/>
</Relationships>
</file>

<file path=ppt/notesSlides/_rels/notesSlide16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5.xml"/>
</Relationships>
</file>

<file path=ppt/notesSlides/_rels/notesSlide16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6.xml"/>
</Relationships>
</file>

<file path=ppt/notesSlides/_rels/notesSlide16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7.xml"/>
</Relationships>
</file>

<file path=ppt/notesSlides/_rels/notesSlide16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8.xml"/>
</Relationships>
</file>

<file path=ppt/notesSlides/_rels/notesSlide16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9.xml"/>
</Relationships>
</file>

<file path=ppt/notesSlides/_rels/notesSlide17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0.xml"/>
</Relationships>
</file>

<file path=ppt/notesSlides/_rels/notesSlide17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1.xml"/>
</Relationships>
</file>

<file path=ppt/notesSlides/_rels/notesSlide17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2.xml"/>
</Relationships>
</file>

<file path=ppt/notesSlides/_rels/notesSlide17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3.xml"/>
</Relationships>
</file>

<file path=ppt/notesSlides/_rels/notesSlide17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4.xml"/>
</Relationships>
</file>

<file path=ppt/notesSlides/_rels/notesSlide17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5.xml"/>
</Relationships>
</file>

<file path=ppt/notesSlides/_rels/notesSlide17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6.xml"/>
</Relationships>
</file>

<file path=ppt/notesSlides/_rels/notesSlide17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7.xml"/>
</Relationships>
</file>

<file path=ppt/notesSlides/_rels/notesSlide17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8.xml"/>
</Relationships>
</file>

<file path=ppt/notesSlides/_rels/notesSlide17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9.xml"/>
</Relationships>
</file>

<file path=ppt/notesSlides/_rels/notesSlide18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0.xml"/>
</Relationships>
</file>

<file path=ppt/notesSlides/_rels/notesSlide18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1.xml"/>
</Relationships>
</file>

<file path=ppt/notesSlides/_rels/notesSlide18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2.xml"/>
</Relationships>
</file>

<file path=ppt/notesSlides/_rels/notesSlide18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3.xml"/>
</Relationships>
</file>

<file path=ppt/notesSlides/_rels/notesSlide18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4.xml"/>
</Relationships>
</file>

<file path=ppt/notesSlides/_rels/notesSlide18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5.xml"/>
</Relationships>
</file>

<file path=ppt/notesSlides/_rels/notesSlide18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6.xml"/>
</Relationships>
</file>

<file path=ppt/notesSlides/_rels/notesSlide18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7.xml"/>
</Relationships>
</file>

<file path=ppt/notesSlides/_rels/notesSlide18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8.xml"/>
</Relationships>
</file>

<file path=ppt/notesSlides/_rels/notesSlide18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9.xml"/>
</Relationships>
</file>

<file path=ppt/notesSlides/_rels/notesSlide19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0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这一章我们接着讨论动态规划。会算出答案以后，还得让程序在题目的规模下算得完。我们会从具体的重复计算入手，看哪些结果能共用，哪些候选能舍去。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食堂四天的用水量依次是 [2,4,1,3]。</a:t>
            </a:r>
          </a:p>
          <a:p>
            <a:pPr/>
            <a:r>
              <a:rPr lang="zh-CN" dirty="0"/>
              <a:t>要统计连续三天的总量，前三天是 7，后三天是 8。若再把 4、1 相加一遍，共同部分便重复计算了。也可用原来的 7，减掉离开的 2，再加入新来的 3。动态规划也会反复读相邻区间。找准变化的两端，才知道怎样省去重复计算。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请把相邻的两个窗口在纸上圈出来，看看共同的部分有多大。重新计算当然能算对，但共同部分可能占了绝大多数。后面的优化都从这种具体的浪费出发，再检查省掉它会不会改变答案。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 [1,2,5,3,6]，可选 [1,2,5,6]，也可选 [1,2,3,6]。选法很多。若直接保存每一条序列，数量会越来越大。观察同样选到第 3 个位置的几条：以后能接哪些数？它们面对相同的后续位置与数值限制。把这些选法归到一类，再决定保留什么信息。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把注意力放在最后选中的位置，而不是只盯住数值五。列出的三条序列属于同一格，却不是同一个方案。求最长时，这一格存三；若改成数方案，保存的内容就要跟着目标改变。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这两条都停在原序列的第三个位置，可选的后续位置完全相同。谁接上一条相同后缀，长度差都不变，所以较短的不会反超。请再问一句：若数的是方案数量，还能删吗？这时两个方案的贡献都要保留。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现在比较的不是同一个末尾，而是同一前缀中的相同长度。二能接所有大于五的数，还能接三，所以保留二没有损失。别漏掉同一前缀这个前提，它保证两条序列面对相同的后续位置。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让同学用刚才的最长上升子序列回答这几个问题，不必背检查清单。若下标不足以判断下一步，就补充状态；若只是重复保存等价信息，再考虑合并。检查与构造可以交替做。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请先按题目中的数据算一遍，再说依据。① 不必，同一后缀接上仍更短。② 不能，后面可选位置可能不同。③ 不能照搬求最长的删除规则，要按计数目标重新判断。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逆序对里要反复求一段计数和，我们会比较相邻窗口。夏令营还需要先处理端点信息太多的问题，再谈求和。相同工具出现在不同问题里，前面的推导不能省略。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 1 到 n 每个数恰好使用一次排成序列。前面数大于后面数，算一对逆序。求恰好有 k 对逆序的排列数量。输入一行 n、k；输出方案数对 10000 取模的结果。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样例 n=4、k=1：只有 [1,2,4,3]、[1,3,2,4]、[2,1,3,4]，所以为 3。请对照输入中的参数，把每一步的条件和输出对应起来。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逆序说的是两个位置与数值的先后方向相反。请先指出二一三里是哪两个位置形成逆序，再区分逆序对的个数与满足要求的排列数。我们最终要输出后者。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每次把三插入前，先让学生数一数它右边有几个旧数。它比所有旧数都大，所以右边每个数都与三形成一对。旧数之间的位置顺序不变，原来的一对也一直保留。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目标有 j 对，新数最多带来 i 减一对，所以旧计数不能小于 j 减 i 加一，也不能为负。沿这段连续区间相加，先得到正确的递推。接着观察相邻两个 j，不要急着写优化代码。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同一份上一层数组画两次，比较蓝色区间的差别。中间两项不需要重加，窗口只调整两端。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上一窗口与新窗口画在同一条数轴上，右边多一项，左边可能少一项。j 小于 i 时左端还被零挡住，不需要减。请让学生解释减去的下标为什么是 j 减 i，而不是 j 减 i 加一。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这些数组每格数的是对应逆序数有几个排列，不是把排列直接写在数组里。长度二的第二项是一，第三项没有列出，视为零。因此长度三、逆序二的计数是一加一加零，得到二。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previous、current 长度都是 k+1，初始全 0。下面从 length=1 开始逐层处理。没有数字时，恰有 0 对逆序的排列有一种。每次换长度，窗口也要从空和重新开始。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沿用本层 window，下面是 inversions 循环的主体。先补新右端，左端越界时再减。窗口恰好覆盖原递推的前驱区间，不会读取 current 的旧内容。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inversions 循环结束，current 的每个位置都已经重新赋值。交换后 previous 就代表刚处理完的长度。两行反复使用，最后第 k 格就是所需计数。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先把这一层窗口清成零。扫描目标逆序数时，加新右端，必要时减旧左端，再写当前格。所有格子都覆盖赋值，所以 current 原来存了什么不会混进本层。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每个最终排列删掉最大数以后，能找回唯一旧排列和唯一插入位置。这个逆向过程说明计数既不漏也不重。滑动求和只是算式求值方式变了，不会改变排列本身。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请先按题目中的数据算一遍，再说依据。① previous[3]。② previous[0]。③ 旧窗口和 2，加 0 减 1，得到 1；对应 [3,2,1]。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指定正反时，两次独立试验的概率相乘。恰好一个正面有两种互斥结果，再把它们相加。后面数一端删除几次时，同样先算一种安排，再合并不同安排。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前面说恰好一次正面的概率是 1/2。</a:t>
            </a:r>
          </a:p>
          <a:p>
            <a:pPr/>
            <a:r>
              <a:rPr lang="zh-CN" dirty="0"/>
              <a:t>但这道题要求按模数输出，不接受小数 0.5。要找一个整数 x，使 2×x 在模 M 下等于 1。这样一来，分母乘回去仍能还原原来的分子。这个代替除法的数叫乘法逆元。下面只用本题质数模数且分母非零的情形。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二分之一不能直接做整数除法。这个模数下，五亿零四乘二会余一，因此它充当二的逆元。页面给的是质数模数且分母不为零时的公式，不能随意套到任意分母。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(n+2)×m 棋盘的上下两行不消失。白天各中间行最左格、夜晚最右格独立以 p=a/b 的概率消失。求 k 天 k 夜内棋盘一直连通的概率；格子共边才相邻。输入 n、m；a、b；k。输出概率分数在模 1000000007 下的表示。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第一组两行两列、一天一夜、p=1/2，16 种等可能组合中 7 种连通；7/16 的模表示为 937500007。请对照输入中的参数，把每一步的条件和输出对应起来。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让学生先画三列的一行，白天只尝试删当前最左格，夜晚只尝试删当前最右格。剩余格子仍连成区间。只要最后上下边界还连着，中间每一行的剩余区间便都接得上。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先固定左端成功删除的次数，选择发生成功的那些天。右端同理；对非空区间，左右删格总数没有把整行吃完，所以能用两端原始独立试验的概率相乘。行已空的情况不再是一个合法端点状态。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同为长度一，只剩左格与只剩右格却接不上，这就是长度状态丢失的信息。完整保留两个端点能解决判断，却要付出平方数量的状态。观察规则左右相同，才有下一步的镜像恢复。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例如宽度 5，某行剩 [2,4]，左右反射后仍是 [2,4]；</a:t>
            </a:r>
          </a:p>
          <a:p>
            <a:pPr/>
            <a:r>
              <a:rPr lang="zh-CN" dirty="0"/>
              <a:t>剩 [1,3] 则反射成 [3,5]。左端为 l，对应镜像右端 m−l+1。整幅图都反射，前面是否连通以及各个结果的发生概率也一起保留。因此左端的概率总量，可以从右端状态中恢复；不用把两个端点都存下来。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想象把整个已经连通的前缀左右翻转，左右删格的概率并未改变。左端位置一一对应右端位置，所以可以恢复端点总量。这里没有把连通条件下的左右端点当作独立事件。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旧区间完全在左与完全在右不会同时出现，因此可直接从总量扣掉两项。总量 H 的最后一项已经表示前面全部连通的概率，它通常小于一。把它改成一，会重新放入前面已经失败的情形。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固定 r 后，请学生圈出与 t 没关系的两个 H 项。它们提出去，剩下普通的 g 前缀和与 g 乘 H 的加权前缀和。每个右端只做常数次运算，优化就在这一步发生。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请逐格指出两行是否有共同列。只有两个方向相反的单格组合断开，其余七种有交集。配上含空行的情况，十六种组合才完整。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两行各四种结果，组合总共十六种。先排除有空行的，再排除两个单格错开的情形，剩七种。稍后用同一组数据核对端点状态，确保直观枚举与递推吻合。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previous 是上一层概率；H、g 与后面的乘法量都用 long long。H[t] 表示旧右端不超过 t 且前面连通的概率总量。后面的计算会读 H[m]，所以这一轮必须先全部做完。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gPrefix[r] 预先保存 g[0…r−1] 的和；weightedPrefix 每层从 0 开始。扫描到 r，就把 t=r−1 的 g[t]H[t] 加进去。available 先扣旧区间完全在新区间右边的概率。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下面计算新的右端 r 状态；current[0] 不参与有效端点。普通前缀与加权前缀替代了对左端的反复枚举。全部 r 完成后交换两层，最后把所有非空右端相加。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H 必须先把上一层全部扫完，因为下一段循环会读取 H 的 m 项。加权前缀在本层开始前清零，扫描 r 时加入 t 等于 r 减一的那项。乘法用长整型，减法补模数。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完整上边界使起点右端只能为 m。最终对所有非空右端求和，下边界完整，不会再附加位置限制。原题允许 k 为零；p 为零虽不在输入范围，也可作理解模型的扩展检查。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请先按题目中的数据算一遍，再说依据。① 不能，没有共同列。② 右端 4。③ 不能，H[m] 已要求前面连通，可能小于 1。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N×M 棋盘有 K 个非零收益格。第一行任选一格出发，每次下到下一行，可横移至多 T 列。只拿落脚格收益，途经格不拿，求从第一行到最后一行的最大总收益。输入 N、M、K、T，随后 K 行 x、y、v；同格至多给一次。输出最大收益。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 (1,1) 到 (2,2) 再到 (3,3)，得到 3+3+3=9；每一步横移均为 1。请对照输入中的参数，把每一步的条件和输出对应起来。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强调移动中间路过的格子不拿收益，每行只选一个落脚格。这样才能按行与列定义状态。相邻目标列的前驱窗口大幅重叠，是本题需要优化的工作。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给定 j，上一行只可能从左右距离不超过 T 的列走来。窗口的两个端点都随 j 向右移动，所以旧候选离开以后不会再回来。这个条件决定后面能用单调队列。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上一行收益 [1,4,2,0]，窗口从第 1…3 列移到第 2…4 列。第 1 列收益 1，不如更右边第 2 列的 4。以后第 1 列还没过期时，第 2 列也一定没过期，1 再也帮不上最大值。删除有用的是“以后也不会变好”的依据。仅在当前窗口输掉，还不足以永久删除。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删除旧候选需要收益和有效期两个方面都不差。较晚加入的高收益候选会比旧候选更晚过期，所以能永久替代它。队首过期则是合法性问题，与是不是大收益无关。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右表不是把左表逐项相加，要读取上一行合法窗口最大值。沿蓝色路径逐步核对，就能把收益与状态的数值区分开。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让学生先独立算第二行第三列，别把行内收益提前当成上一行的值。得到九后，再用它推第三行最后一列。路径二到三到四同时验证了横移限制和最终十二的收益。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代码列号从 0 开始；每行队列置空，right=0。新列收益不小，又更晚过期，能替代尾部较差列。队列保存列号，收益从 previous 读取。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右端已经补齐，删掉列号小于 col−T 的队首。窗口内至少有当前 col，因此补齐后一定有合法候选。保留下来的队首收益最大，但这一格还没加本行收益。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先为整行各列算完最大前驱值，rowGain 是本行给出的非零格记录。没给出的格子收益是 0，不必逐个加。最后一行处理完，在 previous 全部列中取最大值。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这里列号从零开始，每层清队列并令 right 为零。补入右边候选后，删掉过期队首，再读最大值。读取的始终是 previous，当前行收益等整行窗口计算后再加。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一次 while 看起来可能执行很久，但它删掉的元素不会再入队。把一行所有操作放在一起数，才得到线性复杂度。请用 T 为零和窗口覆盖全行两种情况检查边界。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给出一个长度 n 的整数序列，选择若干位置保持原先顺序，要求所选数值严格递增，求最多能选多少个。所选位置不必相邻。输入 n 与 n 个整数，输出最长长度。数值用 long long 保存。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 [3,5,2,4] 可选 [3,5] 或 [2,4]，但无法选出长度 3，答案为 2。请对照输入中的参数，把每一步的条件和输出对应起来。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前驱枚举为每个位置试一遍以前的数，百万规模下会做大量重复比较。我们已经知道，相同长度的小末尾更容易接后面的数。现在用这个性质改变分类方式，而不只是给原循环提速。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长度相邻的两个最小末尾为什么严格递增，可以从一条达到较长长度的真实序列里删末项来解释。较短长度还能有更好的末尾，所以它更小。这个有序性让二分有了依据。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让学生指出哪一步只替换末尾，哪一步接长。各格的依据可以不同，因此不能把整个数组直接当作答案路径。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读入二时，长度二的依据仍然是三五，并没有变成二五。只把长度一的最小末尾换成二，后面再读四，二四才成为一条真实序列。请学生说出每个数组格各自代表什么。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二分得到的位置刚好是新数能够改善的那个长度。前一长度有小于它的末尾，能接；后一长度没有所需的前驱，不能凭一个数跳过去。解释完这个范围，再看 lower_bound。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tails 保持递增，x 是刚读入的数。找到第一个不小于 x 的末尾。它前一个长度能接 x，所以当前长度确实可实现；相等值也会停在这里。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先完成本次二分，再修改数组。所有末尾都比 x 小，最长序列才能再接一项。否则只改善一个长度的末尾，已有最大长度不会减少。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迭代器指向第一个不小于 x 的末尾。找到就替换，没有才追加。替换可能发生在中间，所以理解实现时把它看作有序数组，比只想到栈顶更准确。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两个相等值最能检查严格二字。lower_bound 覆盖原来的二，不会延长；upper_bound 会跳过它，求成非降子序列。最后只要长度就读 size，要路径则必须另存来源。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请先按题目中的数据算一遍，再说依据。① 可以删除，较晚较好的候选始终不差。② 改成 [2,4]。③ 不会，相等值替换已有末尾，严格 LIS 仍长 2。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 个蛋糕按固定顺序出炉，恰好装进 k 盒。每盒至少一个，且取连续的一段。一盒价值等于其中不同种类数，求所有盒子的价值之和的最大值。输入 n、k 与 n 个种类编号；输出最大总价值。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样例只有 1 盒，只能装入 [1,2,2,1]，其中有两种蛋糕，价值为 2。请对照输入中的参数，把每一步的条件和输出对应起来。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把每盒价值直接说成种类数，学生才能知道为什么重复的蛋糕不加分。先算一二一三的切法，再观察末盒右端加一个蛋糕时，各个切点受到的影响。这个观察会决定线段树修改区间。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序列 [1,2,1,3]，读到第 3 项的 1 时，比较不同的最后切点。若最后一盒从第 1 项开始，它已有 1，再放不多一种。若最后一盒从第 2 或第 3 项开始，这次才第一次含 1，价值加 1。一段切点会同时加一。先定义每个切点的候选总价值，再用线段树统一修改。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树的一个叶子不代表一个蛋糕，而代表一个切点。它的值已经加上前面几盒的最优总价值。后面只调整当前末盒的种类贡献，不能把前面的值漏掉。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每行先写出切点之后的末盒，再加入新的一。切在位置一后面时，位置一不属于末盒，故这一行需要加一。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切在上次相同位置之前，末盒已有这种蛋糕；切在它之后，末盒才第一次遇到它。画清切点与左端差一，就能确定修改区间包含 p 而不包含 i。不要只记端点公式。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整个区间加同一个数，最大值也加同一个数。先用三项数组手算，让学生看到懒标记为何能代替逐项访问。进入子段前再下传，保持子结点与父结点的增量一致。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每层开始建树，所有叶子底值都取上一层。即使正在计算本层的新状态，也不把它们当本层前驱。查询区间左端保证前面分段够数，右端保证末段非空。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第三项的一加入时，问学生切点零为什么不加。因为它的末段已经含第一个一。最终两个最优切点都给四，最大值相同并不说明它们是同一个方案。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previous[0]=0，其余为 NEG；这里进入新的段数层。树的叶子 j 一开始保存 previous[j]。右端逐步扫描时，统一往叶子补上末段的种类数。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pre[i] 是 a[i] 上次出现的位置；当前在处理 segments 段。先让树反映末段已经包含位置 i，再查询。切点不得小于 segments−1，也不得等于 i。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整段被一次加法覆盖时，apply 负责下面这两行。访问孩子前把 lazy 同样加给两个孩子，再清父标记。访问完用孩子最大值更新父结点，叶子含义始终不变。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循环从新段数开始，重建树并重置不可达值。每次先加入新蛋糕对末盒的影响，再查询可用切点。pre 只描述原序列相邻同值位置，与段数无关。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全相同与全不同给出两端可预期答案，用来检查种类计数和恰好分段的限制。NEG 累计增量后仍必须远小于所有合法值。否则一个本来不可能的前缀会冒充转移来源。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请先按题目中的数据算一遍，再说依据。① [1,2]，不是 [2,3]。② [1,2]，前面与最后一段都非空。③ k，每段恰好一种。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前面的优化都在数组区间上操作，接下来把候选代价展开，看看能否转为直线或点的查询。先识别公共项，再讨论几何结构。三个例题的单调条件不同，不要把一种维护方式套到底。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两份候选代价分别是 0 与 8−2k。</a:t>
            </a:r>
          </a:p>
          <a:p>
            <a:pPr/>
            <a:r>
              <a:rPr lang="zh-CN" dirty="0"/>
              <a:t>k=1 时是 0 与 6；k=5 时却是 0 与 −2。希望反复找到最小候选。把每份历史写成 y−kx，就能用点 (x,y) 和给定斜率的直线来表示比较。先看直线截距的几何意义，再从任务安排的递推里找出 x、y、k。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斜率固定时，截距越小，整条线越低。从下往上移动，第一次碰到的候选点正是最小代价点。图取水平线帮助看方向，后面再用数值比较不同斜率。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按原顺序把 n 个任务分成若干非空连续批。每批先启动 s 时间，再加工本批任务，整批同时完成。任务费用为完成时刻乘费用系数，求所有任务费用和最小值。输入 n；s；接着 n 行时间 t[i]、系数 c[i]。输出最小总费用。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样例分为 [1,2] | [3,4,5]。完成时刻为 5、13，费用 5×5+13×10=153。请对照输入中的参数，把每一步的条件和输出对应起来。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一批任务不是做完一个就交付，而是在整批结束时一起完成。启动时间会拖后所有尚未完成任务。原题还允许负加工时间，后面不能按现实经验误认为时间前缀只增不减。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先保留批数这维，得到一个虽慢但含义明确的算法。b 的作用是计算累计启动时间。若把每次启动对未来的影响提前付掉，就有机会省去这维，但状态含义也必须改写。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在切点后启动新批，当前批之后的任务也要多等这次启动。把这一笔对应的所有系数加起来，便是 C 的总量减去切点前的量。每次启动只结算一次，换记账方式并没有改总费用。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这里的 f 不能再解释为前缀任务本身花了多少钱。它还预付了已有启动对以后任务的影响。请用只有一个任务已完成的情形指出这笔额外费用，到最后一项时它就自然消失了。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把同一个 i 下不随 j 变的量提出最小值。余下恰好是历史纵坐标减查询斜率乘历史横坐标。候选点生成后可重复查询，这才是维护凸壳能加速的原因。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状态含义改变以后，前缀值不能再当作已完成任务自身费用。分别列出真实费用与预付费用，才能看清为什么少记批数也成立。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新状态第一项为八，不等于第一项实际完成费用四，因为还预付了后面任务的启动影响。到全部任务完成，得到二十八。再按真实批次结束时刻计算一次，两种口径最后一致。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先解零等于八减二倍 k，得分界四。小于四选 A，大于四选 B；若查询再变小，A 仍可能回来。相同横坐标则没有这样的交界，只需比较纵坐标。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 A=(0,0)、B=(1,3)、C=(2,4)。</a:t>
            </a:r>
          </a:p>
          <a:p>
            <a:pPr/>
            <a:r>
              <a:rPr lang="zh-CN" dirty="0"/>
              <a:t>它们的代价分别是 0、3−k、4−2k。B 要不差于 A，需 k≥3；要不差于 C，却需 k≤1。两个条件不可能同时满足，B 对任何查询都不会胜出。这与只在某次查询中输掉不同。下面用相邻边斜率判断这种永久无用的点。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让学生先从两次比较分别解出 k 的范围。范围没有交集，说明 B 对所有查询都没有必要保留；蓝线连接的是留下的下凸壳。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删的是任何查询都不能严格胜出的点，不是仅在当前 k 下输掉的点。横坐标递增后，分母为正，比较边斜率可改成交叉乘积。相同横坐标要在这一步之前处理掉。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删队首只因一次查询输掉，与删无用中间点不同。表里最后一行把查询斜率回退的后果实际算出来。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插入有序来自系数非负，查询可能回退来自加工时间允许负数。分别把这两个条件写在对应前缀旁边。查询回退时旧点可能再次最优，所以保留全壳并二分。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先降后升的序列可以比较相邻项二分。若右邻不大，保留右半仍不会丢失全部最优点；反之保留左半和 mid。每次查询重新找位置，不沿用一个只会向右的指针。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每个点只存历史 C 与 f；wide 表示宽整数。先转换乘法操作数，避免中间值溢出。下凸壳初始放 Point{0,0}，对应尚未做任务。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slope=T[i]+setup；以下是 left&lt;right 时的循环主体。右邻不大，右侧至少有一个最优点；否则留下 mid 及左侧。斜率可能回退，每个 i 都重新设置左右边界。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二分结束，left 是一个最优候选的位置。公共项只依赖当前 i，对所有候选都一样。算出 f[i] 后，才能把 Point{C[i],f[i]} 插入，供后面的任务使用。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a、b、c 的横坐标严格递增；同 x 已先保留较低 y。bad 为真，就删中间 b，再与新的尾部两点继续比较。这里删的是任何查询都不能严格胜出的点，与查询是否回退无关。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初始点零零对应尚未安排任何任务。查询时只能读过去的状态，算出当前 f 后才能插入当前点。value 和公共项都在宽整数中计算，再确认最终范围并转回六十四位。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叉积和代价比较的中间量可能比最终答案大得多。类型转换要作用于乘法的操作数。重复费用前缀、查询回退和全零系数分别检查构壳、查询与初值。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每次选一个至少含两项的连续块，把它切成两个非空块，得分为这两块元素和的乘积。对非负序列恰好操作 k 次，求最大总得分，并给出切点。输入 n、k 与序列。输出最大得分，再输出 k 个切点，位置 s 表示切在 s 与 s+1 之间。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样例依次在 1、3、5 后切开，三次得 52、36、20，总分为 108。请对照输入中的参数，把每一步的条件和输出对应起来。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让学生区分刀数和块数。第一次从整段切，后面可以再切已有块，操作分数来自新分出的两边。先证明只看最终切点就足够，才能用前缀分割状态。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三个块的式子只是观察，一般理由是每对最终块只在第一次分离时共同贡献。以后它们已经在不同块，不会再贡献这对乘积。因此按从左到右增加最后一块不会漏掉更好的切割顺序。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新增最后一块要与之前所有块分别相乘，加起来正好是前缀总和乘最后块和。前面还需切 t 减一刀，所以至少有 t 项。状态与下标范围必须同时写清。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这次非负数使前缀和不下降，既保证新线斜率有序，也保证查询位置有序。比较任务安排，就能看出为何那里二分、这里可以删队首。重复前缀和仍然可能发生。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先让学生按真实操作算出二十四加九，再从两两乘积得到三十三。最后把同一个结果对回递推中的九与二十四。三种计算说的是同一份最终分割。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 cuts 层先清队列、current 设 NEG；i 从 cuts+1 递增。三项依次是斜率、截距、来源下标。addLine 先处理同斜率并保留较大截距，再维护上包络。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Line::value(x) 计算 slope*x+intercept，中间乘法用 __int128。插入斜率有序，查询 S[i] 也不回退。右邻一旦不差，旧队首对更后的查询也不会重新更好。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队首就是当前最优直线。from 记录该状态最后一刀切在哪。整层结束交换数值数组，来源表则保留全部层供恢复。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每层只加入上一层可达而且已经合法的切点。取最大值的同时记下这条线来自哪个 j，否则数值算完也找不回切法。队首淘汰成立的前提是以后查询不会回退。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每次刀数减一，右端改为前一切点。把这两个下标一起跟踪，避免只记住最后一刀。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positions 初始为空，currentEnd=n；从 cuts=k 倒着处理。第一次得到最右切点，再找更左的切点。执行 k 次以后反转 positions，就按从左到右输出。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 from 每走一步，刀数少一，右端也变成更小的切点。得到的是从右往左的一串位置，所以输出前反转。全零例子中也要沿合法来源走，不能让未初始化的零混入。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非降允许相等，这会让斜率重复。同斜率先比较截距，保留一个合法来源即可。全零仍要求真的切 k 刀，值为零不能用来判断状态不可达。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请先按题目中的数据算一遍，再说依据。① 不能，旧点可能重新获胜，应保留全壳二分。② 不会，但可能相等。③ 不可以，仍要给出 k 个不同的合法切点。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初始只有 S 元现金。每天可按 A、B 两券的单价买卖，券的数量可为实数。当天买入的 A/B 数量比为 R；卖出时两类按相同百分比出售。可同日多次操作，也可不交易，求 N 天后最多现金。输入 N、S，随后 N 行 A、B、R。输出最大现金，保留三位小数。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 1 天买 (50,50)，第 2 天卖 150 元，再买 (75,37.5)，第 3 天卖得 225 元。请对照输入中的参数，把每一步的条件和输出对应起来。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券的数量允许是小数，买入比例是数量比，不是投入金额比。买入当天按该比生成持仓，之后可以持有到任何未来日期。我们的目标是最后现金，不是持仓数量。</a:t>
            </a: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把资金分到几条固定交易路线，最后收益是各路线单位收益的加权平均。全部沿最好路线走，至少不差，因此可考虑全买全卖。选择不交易也是一条路线，不能删掉。</a:t>
            </a: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用数量比 x 等于 R 乘 y 代入总价，先求 y，再求 x。今天兑现历史持仓，与继承昨天现金取最大。持仓坐标含历史最优现金，不能在动态规划之前一次性全部生成。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这组数据里，第二天不必卖掉第一天的持仓。第三天的 B 券更值钱，原来 B 多的组合反而胜出。最新的一份历史并没有支配旧份，不能随意丢掉。</a:t>
            </a: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例如四天，分成左边第 1、2 天，右边第 3、4 天。先算好前两天，就有两份确定持仓。它们卖到第 3、4 天都符合时间条件，可以构一份凸壳批量查询。右半现金更新后，才能生成持仓。顺序应是：完成左半、左更新右、完成右半。</a:t>
            </a: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左半日期都早于右半日期，适合批量更新。必须先完成左半，右半才能收到正确持仓的贡献。每一对过去到未来的依赖，会在唯一一个首次分开的递归结点处理。</a:t>
            </a: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先按方向排序得到一三二四，再稳定分出一二与三四。方向顺序在各组内部仍然保留，左半返回后的点顺序则改为按横坐标。</a:t>
            </a: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数组此时按查询方向排列，当前数组下标不是原日期。稳定分组按 id 判断，才能保住时间关系与方向顺序。叶子继承前一天现金后，才把最终现金变成当日持仓点。</a:t>
            </a: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进入和返回的排序约定各自有工作要做。查询方向有序，让右半沿凸壳单向移动；点横坐标有序，让上层线性构壳。每层都重新排序会多出一层对数。</a:t>
            </a: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当前区间按 A/B 排好方向；mid 是时间中点，不能按当前位置直接切半。顺序扫描并写入两组，各自的查询方向仍有序。拷回以后先递归左半，再用它的最终点更新右半。</a:t>
            </a: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左半已按 x 构好上凸壳；右半仍按 A/B 递增，at 从 0 开始。日期 id 与排序位置 i 分开。同一批右侧查询有序，指针只向前走，合计线性。</a:t>
            </a: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sell 只计算某份左侧持仓在某个右侧日期的卖价。更新 money 要使用原日期 id。右侧方向递增时，横坐标较大的最优点不会向左退回，因此指针总移动线性。</a:t>
            </a: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叶子已经收到所有更早日期对它的影响。先继承昨天现金，保留不操作；再按当天比例生成点。如果提前生成，坐标会少用后来收到的收益。</a:t>
            </a:r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左右两半分别已按 x 有序；L、R 从各半起点开始。反复取较小 x，某边用完后接上另一边剩余部分，再拷回。归并不会改日期 id，上层可继续按原日期稳定分组。</a:t>
            </a:r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两边的点都依赖各自最终现金，只有右半也完成以后才能归并。归并按 x，日期 id 跟随记录保留。这个操作与归并排序相似，但递归的先后还承担动态规划的依赖约束。</a:t>
            </a:r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保留现金保证答案至少为初始现金。对同横坐标点，因为 B 为正，较高 y 始终更好。每天不做取整，最后统一按三位小数输出。</a:t>
            </a:r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请先按题目中的数据算一遍，再说依据。① 不能，坐标含最优现金 f。② 先求左半，再用确定的点更新右半。③ 不能，不交易始终保留原来的现金。</a:t>
            </a:r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请学生为每一条工具选择找一个本章例题，并指出它依赖哪条性质。若性质不成立，就回到原始转移重新组织计算。工具名称不能代替正确性依据。</a:t>
            </a:r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H×W 黑白格中，任意选择整行或整列翻转颜色，可以操作任意多次。操作后选出一个全部为黑色的矩形，求最大面积。教材的 0/1、全零表述与它等价。输入 H、W 与 H 行字符，# 为黑，. 为白；输出最大面积。</a:t>
            </a:r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样例翻第 1 行与第 3 列后，上面两行全黑，可取 2×3=6 格。请对照输入中的参数，把每一步的条件和输出对应起来。</a:t>
            </a:r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相邻二乘二的异或为零，是行列翻转的不变量。充分性可先翻列统一首行，再翻行统一首列，其余格由二乘二条件被迫同色。好方块矩形比原矩形各少一行一列，面积需要加回。</a:t>
            </a:r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每人有闭区间 [l,r]，区间相交的两人必须连边。选择一个非空人员集合，使这些边形成恰好一棵树，求选择方案数。不能只要求没有环而允许不连通。输入 n，随后 n 行 l、r。输出方案数对 1000000007 取模的结果。</a:t>
            </a:r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三个区间两两相交。3 个单点、3 对双点都成树，三点组成三角形不行，共 6 种。请对照输入中的参数，把每一步的条件和输出对应起来。</a:t>
            </a:r>
          </a:p>
        </p:txBody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按左端点加入时，所有与新区间相交的旧区间都包含它的左端。若有两个，三者会成环；恰一个才是在旧树上接一片叶子。单点起步，按两大右端组织转移。</a:t>
            </a:r>
          </a:p>
        </p:txBody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 个关卡给出 n−1 条先后限制。忽略方向后是一棵树，形如 u&lt;v 表示关卡 u 必须比 v 先通过。求满足全部限制的关卡排列数。输入测试组数；每组 n 与 n−1 行 u、关系符、v。每组输出答案，模 1000000007。</a:t>
            </a:r>
          </a:p>
        </p:txBody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第二组为 0 先于 1、2、3。必须先过 0，其余三关任意排列，共 3!=6 种。请对照输入中的参数，把每一步的条件和输出对应起来。</a:t>
            </a:r>
          </a:p>
        </p:txBody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根在子树顺序里的位置，决定合并儿子时有多少元素可以放到它前后。两边内部顺序保留，交织方式又有多种，需用组合数计数。最后根可能排不同位置，都要累加。</a:t>
            </a:r>
          </a:p>
        </p:txBody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 件宝石各有重量与价值，每件至多拿一次。对容量 1 到 m 的每个背包，分别求重量总和不超过容量时的最大价值。不同容量是独立问题，可以重新选物品。输入 n、m，随后 n 行重量 w、价值 v；按容量从小到大输出 m 个最优值。</a:t>
            </a:r>
          </a:p>
        </p:txBody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容量 5 可单拿价值 100 的宝石；容量 9 可拿重量 5、2、1 的三件，价值 100+8+1=109。请对照输入中的参数，把每一步的条件和输出对应起来。</a:t>
            </a:r>
          </a:p>
        </p:txBody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同重量取固定件数时，交换掉较低价值件不会变差，所以只看降序前缀。每多取一件的增量递减，是后续决策单调性的来源。容量是至多装下这么多，不要求恰好装满。</a:t>
            </a:r>
          </a:p>
        </p:txBody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有 n 棵树，高度为 d[i]。从第 1 棵出发，每跳向前跨 1 到 k 棵；若落脚树不矮于出发树，劳累加 1，否则不增加。求到第 n 棵的最小劳累，分别回答 q 个 k。输入 n、高度序列、q，再输入 q 个 k；每问输出最小劳累值。</a:t>
            </a:r>
          </a:p>
        </p:txBody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k=2 可走 1→3→5→7→9，劳累为 2；k=5 可走 1→4→9，劳累为 1。请对照输入中的参数，把每一步的条件和输出对应起来。</a:t>
            </a:r>
          </a:p>
        </p:txBody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相同 dp 时，高树让下一跳更容易向下，因此更好。dp 更小至少少一，而一跳额外代价只有零或一，也不会比大 dp 更差。队列仍要保存下标，以便删除超出 k 范围的候选。</a:t>
            </a:r>
          </a:p>
        </p:txBody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钢琴在 N×M 舞厅空地上。每时刻可按倾斜方向移动一格，也可施魔法停住，不能撞家具或出界。给出连续 K 段时间与方向，求全部时间内最大滑行格数。输入 N、M、起点 x、y、K；地图 . / x；K 行 s、t、方向。1/2/3/4 对应北/南/西/东。输出最长路程。</a:t>
            </a:r>
          </a:p>
        </p:txBody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先向东滑 2 格并停 1 次，再北移 2 格、向西 2 格，路程为 6，全程避开家具。请对照输入中的参数，把每一步的条件和输出对应起来。</a:t>
            </a:r>
          </a:p>
        </p:txBody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把同方向的一段时间合并处理，停留允许，所以移动格数从零开始。家具把一条扫描线截成几段，候选不能穿越它。实际方向变了，扫描顺序也要跟着方向重新编号。</a:t>
            </a:r>
          </a:p>
        </p:txBody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开始有充足本金、没有股票。每日给买价 AP、卖价 BP 与买卖数量上限 AS、BS，持股不得超过 MaxP。每次买或卖后必须空出 W 天才能再交易，求 T 天最大兑现收益。输入 T、MaxP、W；T 行 AP、BP、AS、BS。输出相对初始本金最多赚的钱。</a:t>
            </a:r>
          </a:p>
        </p:txBody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 1、2 天各以 2 元买 1 股，第 4、5 天分别以 3、4 元卖 1 股，总收益 3。请对照输入中的参数，把每一步的条件和输出对应起来。</a:t>
            </a:r>
          </a:p>
        </p:txBody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这里的现金记相对本金的变化，允许为负，因为一开始可以拿足够本金买股票。冷却期要求旧交易日在当前日前至少隔 W 个整天。最终留下未卖的股票无助于兑现收益，可从源头少买这些未卖出的股，因此零股状态足够。</a:t>
            </a:r>
          </a:p>
        </p:txBody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城市构成以 1 为目的地的树。城市 v 可买票去总路程不超过 l[v] 的某个真祖先，费用为距离乘 p[v] 再加 q[v]，然后继续买票向根走。求每个城市到根的最低总费用。输入 n、数据类型 t，随后城市 2…n 各行父亲、边长 s、p、q、l。输出城市 2…n 的答案，各占一行。</a:t>
            </a:r>
          </a:p>
        </p:txBody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城市 4 可直达根，费用 6×10+10=70；经城市 2 要 50+40=90，所以输出 70。请对照输入中的参数，把每一步的条件和输出对应起来。</a:t>
            </a:r>
          </a:p>
        </p:txBody>
      </p:sp>
    </p:spTree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根是目的地，所以一次乘车只能到自己的祖先。再加距离上限，就只剩祖先路径的一段。把这些合法候选交给区间凸壳，不能把别的分支混进查询。</a:t>
            </a:r>
          </a:p>
        </p:txBody>
      </p:sp>
    </p:spTree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每项活动给起点 S 与时长 T，可放入两个会场之一或舍弃。同会场允许重叠，不同会场的进行时段不能重叠；只在端点相接允许。最大化两边较少的活动数，并回答各活动必须举办时的最优值。输入 n，随后 n 行 S、T。输出 n+1 行：总体最优值；依次强制选择第 i 项的最优值。</a:t>
            </a:r>
          </a:p>
        </p:txBody>
      </p:sp>
    </p:spTree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不强制时，A 办 1、4，B 办 3、5，各 2 项；强制活动 2 时最优较少的一边只能办 1 项。请对照输入中的参数，把每一步的条件和输出对应起来。</a:t>
            </a:r>
          </a:p>
        </p:txBody>
      </p:sp>
    </p:spTree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这是容易读反规则的题：同一会场允许重叠，不同会场才冲突。目标又是让较少的一边尽量多，而非单纯总数最多。输出含总体答案与每个活动必选的答案。</a:t>
            </a:r>
          </a:p>
        </p:txBody>
      </p:sp>
    </p:spTree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把序列切成若干非空连续段，每段选一种大小 s；这一段中有 t 项等于 s，就得 s×t²。每项都要归入一段，各段可选不同大小，求总得分最大值。输入 n，随后 n 行元素大小。输出最大总得分。</a:t>
            </a:r>
          </a:p>
        </p:txBody>
      </p:sp>
    </p:spTree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前四项 [2,2,5,2] 选 2，得 2×3²=18；最后 [3] 得 3，总分 21。请对照输入中的参数，把每一步的条件和输出对应起来。</a:t>
            </a:r>
          </a:p>
        </p:txBody>
      </p:sp>
    </p:spTree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继承前缀答案不表示丢掉贝壳，可以把这项并入相邻段而不改变该段选定大小的计数。固定主要数值后，只需关心它的出现位置和次数。不同大小的直线不能放进同一套候选。</a:t>
            </a:r>
          </a:p>
        </p:txBody>
      </p:sp>
    </p:spTree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将 N 个短句按原顺序分行，短句不能拆开，同一行的相邻短句用一个空格连接。行的费用为实际长度与 L 差值的绝对值的 P 次幂，求总费用最小，并输出排版。输入测试组数，每组 N、L、P 与 N 行短句。若答案≤10¹⁸，输出费用及排版，否则输出 Too hard to arrange；每组后输出 20 个连字符。</a:t>
            </a:r>
          </a:p>
        </p:txBody>
      </p:sp>
    </p:spTree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四组依次得到 108、32、超出上限、恰好 10¹⁸。第二组每行两句，长度 13，费用为 2×(13−9)²=32。请对照输入中的参数，把每一步的条件和输出对应起来。</a:t>
            </a:r>
          </a:p>
        </p:txBody>
      </p:sp>
    </p:spTree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四组依次得到 108、32、超出上限、恰好 10¹⁸。第二组每行两句，长度 13，费用为 2×(13−9)²=32。请对照输入中的参数，把每一步的条件和输出对应起来。</a:t>
            </a:r>
          </a:p>
        </p:txBody>
      </p:sp>
    </p:spTree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相邻句子之间有空格，行尾没有空格。给每句加一后，前缀差要减一，才是真实行长。还要输出最优排版和分隔线，数值等于十的十八次方仍属于可输出范围。</a:t>
            </a:r>
          </a:p>
        </p:txBody>
      </p:sp>
    </p:spTree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 n 件物品按原顺序装进若干箱，每箱取连续一段。箱内相邻物品之间加入 1 格填充，箱长 x 的费用为 (x−L)²。箱数不限，也允许箱长超过 L，求最小总费用。输入 n、L，再输入 n 个长度 C[i]；输出最低总费用。</a:t>
            </a:r>
          </a:p>
        </p:txBody>
      </p:sp>
    </p:spTree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分为 [3]、[4]、[2,1]、[4]，箱长为 3、4、4、4，总费为 1；零费装完不可能。请对照输入中的参数，把每一步的条件和输出对应起来。</a:t>
            </a:r>
          </a:p>
        </p:txBody>
      </p:sp>
    </p:spTree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物品之间有填充物，但最后一件后面没有。把长度加一后再减一，是同样的边界修正。容器可以长于理想长度 L，L 不是容量上限。</a:t>
            </a:r>
          </a:p>
        </p:txBody>
      </p:sp>
    </p:spTree>
  </p:cSld>
  <p:clrMapOvr>
    <a:masterClrMapping/>
  </p:clrMapOvr>
</p:notes>
</file>

<file path=ppt/notesSlides/notesSlide1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从站 1、时刻 0 出发，列车 x→y 在 p 发、q 到，允许到站时刻不晚于下一班发车。一次等车 t 的费用为 At²+Bt+C，首次等车也算；抵达站 n 后再加到达时刻，求最小总费。输入 n、m、A、B、C；m 行 x、y、p、q。输出最小值；保证能回家。</a:t>
            </a:r>
          </a:p>
        </p:txBody>
      </p:sp>
    </p:spTree>
  </p:cSld>
  <p:clrMapOvr>
    <a:masterClrMapping/>
  </p:clrMapOvr>
</p:notes>
</file>

<file path=ppt/notesSlides/notesSlide1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乘第 2、4 班：先等 5，再等 2，时刻 10 到家；60+24+10=94。请对照输入中的参数，把每一步的条件和输出对应起来。</a:t>
            </a:r>
          </a:p>
        </p:txBody>
      </p:sp>
    </p:spTree>
  </p:cSld>
  <p:clrMapOvr>
    <a:masterClrMapping/>
  </p:clrMapOvr>
</p:notes>
</file>

<file path=ppt/notesSlides/notesSlide1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第一次等车也从时刻零开始记费用，即使等零时刻仍有常数 C。每条车到达后生成一个站点内的候选。最后到家的时刻另加，不能只比所有等待的二次费用。</a:t>
            </a:r>
          </a:p>
        </p:txBody>
      </p:sp>
    </p:spTree>
  </p:cSld>
  <p:clrMapOvr>
    <a:masterClrMapping/>
  </p:clrMapOvr>
</p:notes>
</file>

<file path=ppt/notesSlides/notesSlide1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选任意一些位置，得分为“全部被选中的连续子区间数”减“被选位置的代价和”。空选得 0。每问独立把 a[p] 改成 x，再求最大得分；回答后恢复原数组。输入 n、数组、q，随后 q 行 p、x；每问输出最大得分。</a:t>
            </a:r>
          </a:p>
        </p:txBody>
      </p:sp>
    </p:spTree>
  </p:cSld>
  <p:clrMapOvr>
    <a:masterClrMapping/>
  </p:clrMapOvr>
</p:notes>
</file>

<file path=ppt/notesSlides/notesSlide1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把中间代价改 2，可全选得 15−6=9；改 10，选左右两段 [1,2]、[4,5]，各得 1，总分 2。请对照输入中的参数，把每一步的条件和输出对应起来。</a:t>
            </a:r>
          </a:p>
        </p:txBody>
      </p:sp>
    </p:spTree>
  </p:cSld>
  <p:clrMapOvr>
    <a:masterClrMapping/>
  </p:clrMapOvr>
</p:notes>
</file>

<file path=ppt/notesSlides/notesSlide1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不含 p 时，左右选段互不连接，所以独立求和。含 p 时，改变的只有这一项代价，原来的强制最优值直接修正即可。每次问后恢复，所有预处理始终基于同一份原数组。</a:t>
            </a:r>
          </a:p>
        </p:txBody>
      </p:sp>
    </p:spTree>
  </p:cSld>
  <p:clrMapOvr>
    <a:masterClrMapping/>
  </p:clrMapOvr>
</p:notes>
</file>

<file path=ppt/notesSlides/notesSlide1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让学生挑一个本章优化，用一句具体的话说明省掉了什么，再给出成立条件。接着拿一个条件失效的例子，指出原维护方式在哪里出错。这样才能把方法带到下一道题，而不只是记住代码。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章节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cover-title Placeholder"/>
          <p:cNvSpPr>
            <a:spLocks noGrp="1"/>
          </p:cNvSpPr>
          <p:nvPr>
            <p:ph type="title"/>
          </p:nvPr>
        </p:nvSpPr>
        <p:spPr>
          <a:xfrm>
            <a:off x="990600" y="2228850"/>
            <a:ext cx="102108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/>
            <a:r>
              <a:rPr lang="zh-CN" sz="4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cover-subtitle Placeholder"/>
          <p:cNvSpPr>
            <a:spLocks noGrp="1"/>
          </p:cNvSpPr>
          <p:nvPr>
            <p:ph type="body" idx="2"/>
          </p:nvPr>
        </p:nvSpPr>
        <p:spPr>
          <a:xfrm>
            <a:off x="1028700" y="4114800"/>
            <a:ext cx="10134600" cy="952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700"/>
            </a:lvl1pPr>
          </a:lstStyle>
          <a:p>
            <a:pPr algn="l" marL="0" indent="0">
              <a:lnSpc>
                <a:spcPts val="3750"/>
              </a:lnSpc>
              <a:buNone/>
            </a:pPr>
            <a:r>
              <a:rPr lang="zh-CN" sz="27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30637993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教学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page-title Placeholder"/>
          <p:cNvSpPr>
            <a:spLocks noGrp="1"/>
          </p:cNvSpPr>
          <p:nvPr>
            <p:ph type="title"/>
          </p:nvPr>
        </p:nvSpPr>
        <p:spPr>
          <a:xfrm>
            <a:off x="838200" y="1438275"/>
            <a:ext cx="10515600" cy="571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200"/>
            </a:lvl1pPr>
          </a:lstStyle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val="38370753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小节过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section-title Placeholder"/>
          <p:cNvSpPr>
            <a:spLocks noGrp="1"/>
          </p:cNvSpPr>
          <p:nvPr>
            <p:ph type="title"/>
          </p:nvPr>
        </p:nvSpPr>
        <p:spPr>
          <a:xfrm>
            <a:off x="990600" y="2190750"/>
            <a:ext cx="10210800" cy="1314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900"/>
            </a:lvl1pPr>
          </a:lstStyle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section-description Placeholder"/>
          <p:cNvSpPr>
            <a:spLocks noGrp="1"/>
          </p:cNvSpPr>
          <p:nvPr>
            <p:ph type="body" idx="2"/>
          </p:nvPr>
        </p:nvSpPr>
        <p:spPr>
          <a:xfrm>
            <a:off x="1028700" y="3905250"/>
            <a:ext cx="10134600" cy="1200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400"/>
            </a:lvl1pPr>
          </a:lstStyle>
          <a:p>
            <a:pPr algn="l" marL="0" indent="0">
              <a:lnSpc>
                <a:spcPts val="3450"/>
              </a:lnSpc>
              <a:buNone/>
            </a:pPr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1390627095"/>
      </p:ext>
    </p:extLst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349b7aebbbcd46b1.jpg"/>
  <Relationship Id="rId14" Type="http://schemas.openxmlformats.org/officeDocument/2006/relationships/slideLayout" Target="../slideLayouts/slideLayout12.xml"/>
  <Relationship Id="rId15" Type="http://schemas.openxmlformats.org/officeDocument/2006/relationships/slideLayout" Target="../slideLayouts/slideLayout13.xml"/>
  <Relationship Id="rId16" Type="http://schemas.openxmlformats.org/officeDocument/2006/relationships/slideLayout" Target="../slideLayouts/slideLayout14.xml"/>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编程教学星空母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pace-bg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stage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526"/>
            </a:avLst>
          </a:prstGeom>
          <a:solidFill>
            <a:schemeClr val="lt1"/>
          </a:solidFill>
          <a:ln>
            <a:noFill/>
          </a:ln>
        </p:spPr>
      </p:sp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  <p:sldLayoutId id="2147483662" r:id="rId16"/>
  </p:sldLayoutIdLst>
  <p:txStyles>
    <p:titleStyle>
      <a:lvl1pPr algn="ctr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2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4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7.xml"/>
</Relationships>
</file>

<file path=ppt/slides/_rels/slide2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8.xml"/>
</Relationships>
</file>

<file path=ppt/slides/_rels/slide2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9.xml"/>
</Relationships>
</file>

<file path=ppt/slides/_rels/slide3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6.xml"/>
</Relationships>
</file>

<file path=ppt/slides/_rels/slide3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7.xml"/>
</Relationships>
</file>

<file path=ppt/slides/_rels/slide3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8.xml"/>
</Relationships>
</file>

<file path=ppt/slides/_rels/slide3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9.xml"/>
</Relationships>
</file>

<file path=ppt/slides/_rels/slide4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0.xml"/>
</Relationships>
</file>

<file path=ppt/slides/_rels/slide4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1.xml"/>
</Relationships>
</file>

<file path=ppt/slides/_rels/slide4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2.xml"/>
</Relationships>
</file>

<file path=ppt/slides/_rels/slide4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3.xml"/>
</Relationships>
</file>

<file path=ppt/slides/_rels/slide4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4.xml"/>
</Relationships>
</file>

<file path=ppt/slides/_rels/slide4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5.xml"/>
</Relationships>
</file>

<file path=ppt/slides/_rels/slide4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6.xml"/>
</Relationships>
</file>

<file path=ppt/slides/_rels/slide4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7.xml"/>
</Relationships>
</file>

<file path=ppt/slides/_rels/slide4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8.xml"/>
</Relationships>
</file>

<file path=ppt/slides/_rels/slide4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9.xml"/>
</Relationships>
</file>

<file path=ppt/slides/_rels/slide5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0.xml"/>
</Relationships>
</file>

<file path=ppt/slides/_rels/slide5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1.xml"/>
</Relationships>
</file>

<file path=ppt/slides/_rels/slide5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2.xml"/>
</Relationships>
</file>

<file path=ppt/slides/_rels/slide5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3.xml"/>
</Relationships>
</file>

<file path=ppt/slides/_rels/slide5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4.xml"/>
</Relationships>
</file>

<file path=ppt/slides/_rels/slide5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5.xml"/>
</Relationships>
</file>

<file path=ppt/slides/_rels/slide5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6.xml"/>
</Relationships>
</file>

<file path=ppt/slides/_rels/slide5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7.xml"/>
</Relationships>
</file>

<file path=ppt/slides/_rels/slide5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8.xml"/>
</Relationships>
</file>

<file path=ppt/slides/_rels/slide5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9.xml"/>
</Relationships>
</file>

<file path=ppt/slides/_rels/slide6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0.xml"/>
</Relationships>
</file>

<file path=ppt/slides/_rels/slide6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1.xml"/>
</Relationships>
</file>

<file path=ppt/slides/_rels/slide6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2.xml"/>
</Relationships>
</file>

<file path=ppt/slides/_rels/slide6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3.xml"/>
</Relationships>
</file>

<file path=ppt/slides/_rels/slide6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4.xml"/>
</Relationships>
</file>

<file path=ppt/slides/_rels/slide6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5.xml"/>
</Relationships>
</file>

<file path=ppt/slides/_rels/slide6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6.xml"/>
</Relationships>
</file>

<file path=ppt/slides/_rels/slide6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7.xml"/>
</Relationships>
</file>

<file path=ppt/slides/_rels/slide6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8.xml"/>
</Relationships>
</file>

<file path=ppt/slides/_rels/slide6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9.xml"/>
</Relationships>
</file>

<file path=ppt/slides/_rels/slide7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0.xml"/>
</Relationships>
</file>

<file path=ppt/slides/_rels/slide7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1.xml"/>
</Relationships>
</file>

<file path=ppt/slides/_rels/slide7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2.xml"/>
</Relationships>
</file>

<file path=ppt/slides/_rels/slide7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3.xml"/>
</Relationships>
</file>

<file path=ppt/slides/_rels/slide7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4.xml"/>
</Relationships>
</file>

<file path=ppt/slides/_rels/slide7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5.xml"/>
</Relationships>
</file>

<file path=ppt/slides/_rels/slide7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6.xml"/>
</Relationships>
</file>

<file path=ppt/slides/_rels/slide7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7.xml"/>
</Relationships>
</file>

<file path=ppt/slides/_rels/slide7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8.xml"/>
</Relationships>
</file>

<file path=ppt/slides/_rels/slide7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9.xml"/>
</Relationships>
</file>

<file path=ppt/slides/_rels/slide8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0.xml"/>
</Relationships>
</file>

<file path=ppt/slides/_rels/slide8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1.xml"/>
</Relationships>
</file>

<file path=ppt/slides/_rels/slide8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2.xml"/>
</Relationships>
</file>

<file path=ppt/slides/_rels/slide8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3.xml"/>
</Relationships>
</file>

<file path=ppt/slides/_rels/slide8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4.xml"/>
</Relationships>
</file>

<file path=ppt/slides/_rels/slide8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5.xml"/>
</Relationships>
</file>

<file path=ppt/slides/_rels/slide8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4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6.xml"/>
</Relationships>
</file>

<file path=ppt/slides/_rels/slide8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7.xml"/>
</Relationships>
</file>

<file path=ppt/slides/_rels/slide8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8.xml"/>
</Relationships>
</file>

<file path=ppt/slides/_rels/slide8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9.xml"/>
</Relationships>
</file>

<file path=ppt/slides/_rels/slide9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0.xml"/>
</Relationships>
</file>

<file path=ppt/slides/_rels/slide9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1.xml"/>
</Relationships>
</file>

<file path=ppt/slides/_rels/slide9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2.xml"/>
</Relationships>
</file>

<file path=ppt/slides/_rels/slide9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3.xml"/>
</Relationships>
</file>

<file path=ppt/slides/_rels/slide9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4.xml"/>
</Relationships>
</file>

<file path=ppt/slides/_rels/slide9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5.xml"/>
</Relationships>
</file>

<file path=ppt/slides/_rels/slide9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6.xml"/>
</Relationships>
</file>

<file path=ppt/slides/_rels/slide9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7.xml"/>
</Relationships>
</file>

<file path=ppt/slides/_rels/slide9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8.xml"/>
</Relationships>
</file>

<file path=ppt/slides/_rels/slide9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9.xml"/>
</Relationships>
</file>

<file path=ppt/slides/_rels/slide10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0.xml"/>
</Relationships>
</file>

<file path=ppt/slides/_rels/slide10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1.xml"/>
</Relationships>
</file>

<file path=ppt/slides/_rels/slide10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2.xml"/>
</Relationships>
</file>

<file path=ppt/slides/_rels/slide10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3.xml"/>
</Relationships>
</file>

<file path=ppt/slides/_rels/slide10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4.xml"/>
</Relationships>
</file>

<file path=ppt/slides/_rels/slide10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5.xml"/>
</Relationships>
</file>

<file path=ppt/slides/_rels/slide10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6.xml"/>
</Relationships>
</file>

<file path=ppt/slides/_rels/slide10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7.xml"/>
</Relationships>
</file>

<file path=ppt/slides/_rels/slide10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8.xml"/>
</Relationships>
</file>

<file path=ppt/slides/_rels/slide10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9.xml"/>
</Relationships>
</file>

<file path=ppt/slides/_rels/slide11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0.xml"/>
</Relationships>
</file>

<file path=ppt/slides/_rels/slide11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1.xml"/>
</Relationships>
</file>

<file path=ppt/slides/_rels/slide11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2.xml"/>
</Relationships>
</file>

<file path=ppt/slides/_rels/slide11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3.xml"/>
</Relationships>
</file>

<file path=ppt/slides/_rels/slide11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4.xml"/>
</Relationships>
</file>

<file path=ppt/slides/_rels/slide11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5.xml"/>
</Relationships>
</file>

<file path=ppt/slides/_rels/slide11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6.xml"/>
</Relationships>
</file>

<file path=ppt/slides/_rels/slide11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7.xml"/>
</Relationships>
</file>

<file path=ppt/slides/_rels/slide11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8.xml"/>
</Relationships>
</file>

<file path=ppt/slides/_rels/slide11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9.xml"/>
</Relationships>
</file>

<file path=ppt/slides/_rels/slide12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0.xml"/>
</Relationships>
</file>

<file path=ppt/slides/_rels/slide12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1.xml"/>
</Relationships>
</file>

<file path=ppt/slides/_rels/slide12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2.xml"/>
</Relationships>
</file>

<file path=ppt/slides/_rels/slide12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3.xml"/>
</Relationships>
</file>

<file path=ppt/slides/_rels/slide12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4.xml"/>
</Relationships>
</file>

<file path=ppt/slides/_rels/slide12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5.xml"/>
</Relationships>
</file>

<file path=ppt/slides/_rels/slide12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6.xml"/>
</Relationships>
</file>

<file path=ppt/slides/_rels/slide12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7.xml"/>
</Relationships>
</file>

<file path=ppt/slides/_rels/slide12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8.xml"/>
</Relationships>
</file>

<file path=ppt/slides/_rels/slide12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9.xml"/>
</Relationships>
</file>

<file path=ppt/slides/_rels/slide13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0.xml"/>
</Relationships>
</file>

<file path=ppt/slides/_rels/slide13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1.xml"/>
</Relationships>
</file>

<file path=ppt/slides/_rels/slide13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2.xml"/>
</Relationships>
</file>

<file path=ppt/slides/_rels/slide13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3.xml"/>
</Relationships>
</file>

<file path=ppt/slides/_rels/slide13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4.xml"/>
</Relationships>
</file>

<file path=ppt/slides/_rels/slide13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5.xml"/>
</Relationships>
</file>

<file path=ppt/slides/_rels/slide13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6.xml"/>
</Relationships>
</file>

<file path=ppt/slides/_rels/slide13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7.xml"/>
</Relationships>
</file>

<file path=ppt/slides/_rels/slide13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8.xml"/>
</Relationships>
</file>

<file path=ppt/slides/_rels/slide13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9.xml"/>
</Relationships>
</file>

<file path=ppt/slides/_rels/slide14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0.xml"/>
</Relationships>
</file>

<file path=ppt/slides/_rels/slide14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1.xml"/>
</Relationships>
</file>

<file path=ppt/slides/_rels/slide14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2.xml"/>
</Relationships>
</file>

<file path=ppt/slides/_rels/slide14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3.xml"/>
</Relationships>
</file>

<file path=ppt/slides/_rels/slide14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4.xml"/>
</Relationships>
</file>

<file path=ppt/slides/_rels/slide14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5.xml"/>
</Relationships>
</file>

<file path=ppt/slides/_rels/slide14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6.xml"/>
</Relationships>
</file>

<file path=ppt/slides/_rels/slide14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7.xml"/>
</Relationships>
</file>

<file path=ppt/slides/_rels/slide14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8.xml"/>
</Relationships>
</file>

<file path=ppt/slides/_rels/slide14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9.xml"/>
</Relationships>
</file>

<file path=ppt/slides/_rels/slide15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50.xml"/>
</Relationships>
</file>

<file path=ppt/slides/_rels/slide15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51.xml"/>
</Relationships>
</file>

<file path=ppt/slides/_rels/slide15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52.xml"/>
</Relationships>
</file>

<file path=ppt/slides/_rels/slide15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53.xml"/>
</Relationships>
</file>

<file path=ppt/slides/_rels/slide15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54.xml"/>
</Relationships>
</file>

<file path=ppt/slides/_rels/slide15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55.xml"/>
</Relationships>
</file>

<file path=ppt/slides/_rels/slide15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56.xml"/>
</Relationships>
</file>

<file path=ppt/slides/_rels/slide15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57.xml"/>
</Relationships>
</file>

<file path=ppt/slides/_rels/slide15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58.xml"/>
</Relationships>
</file>

<file path=ppt/slides/_rels/slide15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59.xml"/>
</Relationships>
</file>

<file path=ppt/slides/_rels/slide16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60.xml"/>
</Relationships>
</file>

<file path=ppt/slides/_rels/slide16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61.xml"/>
</Relationships>
</file>

<file path=ppt/slides/_rels/slide16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62.xml"/>
</Relationships>
</file>

<file path=ppt/slides/_rels/slide16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63.xml"/>
</Relationships>
</file>

<file path=ppt/slides/_rels/slide16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64.xml"/>
</Relationships>
</file>

<file path=ppt/slides/_rels/slide16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65.xml"/>
</Relationships>
</file>

<file path=ppt/slides/_rels/slide16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66.xml"/>
</Relationships>
</file>

<file path=ppt/slides/_rels/slide16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67.xml"/>
</Relationships>
</file>

<file path=ppt/slides/_rels/slide16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68.xml"/>
</Relationships>
</file>

<file path=ppt/slides/_rels/slide16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69.xml"/>
</Relationships>
</file>

<file path=ppt/slides/_rels/slide17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70.xml"/>
</Relationships>
</file>

<file path=ppt/slides/_rels/slide17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71.xml"/>
</Relationships>
</file>

<file path=ppt/slides/_rels/slide17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72.xml"/>
</Relationships>
</file>

<file path=ppt/slides/_rels/slide17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73.xml"/>
</Relationships>
</file>

<file path=ppt/slides/_rels/slide17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74.xml"/>
</Relationships>
</file>

<file path=ppt/slides/_rels/slide17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75.xml"/>
</Relationships>
</file>

<file path=ppt/slides/_rels/slide17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76.xml"/>
</Relationships>
</file>

<file path=ppt/slides/_rels/slide17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77.xml"/>
</Relationships>
</file>

<file path=ppt/slides/_rels/slide17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78.xml"/>
</Relationships>
</file>

<file path=ppt/slides/_rels/slide17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79.xml"/>
</Relationships>
</file>

<file path=ppt/slides/_rels/slide18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80.xml"/>
</Relationships>
</file>

<file path=ppt/slides/_rels/slide18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81.xml"/>
</Relationships>
</file>

<file path=ppt/slides/_rels/slide18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82.xml"/>
</Relationships>
</file>

<file path=ppt/slides/_rels/slide18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83.xml"/>
</Relationships>
</file>

<file path=ppt/slides/_rels/slide18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84.xml"/>
</Relationships>
</file>

<file path=ppt/slides/_rels/slide18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85.xml"/>
</Relationships>
</file>

<file path=ppt/slides/_rels/slide18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86.xml"/>
</Relationships>
</file>

<file path=ppt/slides/_rels/slide18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87.xml"/>
</Relationships>
</file>

<file path=ppt/slides/_rels/slide18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88.xml"/>
</Relationships>
</file>

<file path=ppt/slides/_rels/slide18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89.xml"/>
</Relationships>
</file>

<file path=ppt/slides/_rels/slide19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90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状态设计</a:t>
            </a:r>
          </a:p>
        </p:txBody>
      </p:sp>
      <p:sp>
        <p:nvSpPr>
          <p:cNvPr id="6" name="cover-title Placeholder Carrier"/>
          <p:cNvSpPr/>
          <p:nvPr/>
        </p:nvSpPr>
        <p:spPr>
          <a:xfrm>
            <a:off x="971550" y="2329815"/>
            <a:ext cx="10477500" cy="933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48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动态规划的设计与优化</a:t>
            </a:r>
          </a:p>
        </p:txBody>
      </p:sp>
      <p:sp>
        <p:nvSpPr>
          <p:cNvPr id="7" name="cover-subtitle Placeholder Carrier"/>
          <p:cNvSpPr/>
          <p:nvPr>
            <p:ph type="body" idx="2"/>
          </p:nvPr>
        </p:nvSpPr>
        <p:spPr>
          <a:xfrm>
            <a:off x="1009650" y="3924300"/>
            <a:ext cx="10477500" cy="1333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8"/>
              </a:lnSpc>
            </a:pPr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答案能算出来了，可数据一大就等不及。</a:t>
            </a:r>
            <a:br/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哪些计算可以省掉，又不会漏掉更好的答案？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09650" y="5562600"/>
            <a:ext cx="10477500" cy="571500"/>
            <a:chOff x="1009650" y="5562600"/>
            <a:chExt cx="10477500" cy="571500"/>
          </a:xfrm>
        </p:grpSpPr>
        <p:sp>
          <p:nvSpPr>
            <p:cNvPr id="8" name="body-chapter-task"/>
            <p:cNvSpPr/>
            <p:nvPr/>
          </p:nvSpPr>
          <p:spPr>
            <a:xfrm>
              <a:off x="1009650" y="5562600"/>
              <a:ext cx="104775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从状态设计出发，逐步处理求和、窗口、分段和几何查询。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状态设计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一个窗口右移一格，哪些数又被加了一遍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782652"/>
            <a:chOff x="979425" y="234315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食堂四天的用水量依次是 [2,4,1,3]。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要统计连续三天的总量，前三天是 7，后三天是 8。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81327"/>
            <a:ext cx="10202925" cy="782652"/>
            <a:chOff x="979425" y="3381327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若再把 4、1 相加一遍，共同部分便重复计算了。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也可用原来的 7，减掉离开的 2，再加入新来的 3。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动态规划也会反复读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相邻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区间。找准变化的两端，才知道怎样省去重复计算。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状态设计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同一段数据，为什么要反复算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467642"/>
            <a:ext cx="10477500" cy="430244"/>
            <a:chOff x="979456" y="2467642"/>
            <a:chExt cx="10477500" cy="430244"/>
          </a:xfrm>
        </p:grpSpPr>
        <p:sp>
          <p:nvSpPr>
            <p:cNvPr id="7" name="body-question-sum"/>
            <p:cNvSpPr/>
            <p:nvPr/>
          </p:nvSpPr>
          <p:spPr>
            <a:xfrm>
              <a:off x="979456" y="246764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相邻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两个区间往往只差一头一尾。已经加过的数，还需要重加吗？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334417"/>
            <a:ext cx="10477500" cy="430244"/>
            <a:chOff x="979456" y="3334417"/>
            <a:chExt cx="10477500" cy="430244"/>
          </a:xfrm>
        </p:grpSpPr>
        <p:sp>
          <p:nvSpPr>
            <p:cNvPr id="9" name="body-question-best"/>
            <p:cNvSpPr/>
            <p:nvPr/>
          </p:nvSpPr>
          <p:spPr>
            <a:xfrm>
              <a:off x="979456" y="33344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一个候选既更差，又更早过期。后面还会用到它吗？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4201192"/>
            <a:ext cx="10477500" cy="430244"/>
            <a:chOff x="979456" y="4201192"/>
            <a:chExt cx="10477500" cy="430244"/>
          </a:xfrm>
        </p:grpSpPr>
        <p:sp>
          <p:nvSpPr>
            <p:cNvPr id="11" name="body-question-linear"/>
            <p:cNvSpPr/>
            <p:nvPr/>
          </p:nvSpPr>
          <p:spPr>
            <a:xfrm>
              <a:off x="979456" y="42011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有些代价虽然写得长，拆开后只剩几个随查询变化的量。</a:t>
              </a:r>
            </a:p>
          </p:txBody>
        </p:sp>
      </p:grpSp>
      <p:sp>
        <p:nvSpPr>
          <p:cNvPr id="15" name="textbox-optimization-duty"/>
          <p:cNvSpPr/>
          <p:nvPr/>
        </p:nvSpPr>
        <p:spPr>
          <a:xfrm>
            <a:off x="952500" y="5210175"/>
            <a:ext cx="10477500" cy="704850"/>
          </a:xfrm>
          <a:prstGeom prst="roundRect">
            <a:avLst>
              <a:gd name="adj" fmla="val 16216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带着具体的递推式检查重复工作；优化前后，求的必须是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同一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个答案。</a:t>
            </a:r>
          </a:p>
        </p:txBody>
      </p:sp>
      <p:sp>
        <p:nvSpPr>
          <p:cNvPr id="17" name="Freeform 17"/>
          <p:cNvSpPr/>
          <p:nvPr/>
        </p:nvSpPr>
        <p:spPr>
          <a:xfrm>
            <a:off x="952500" y="50863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状态设计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要从序列里挑出尽量长的上升部分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[1,2,5,3,6]，可选 [1,2,5,6]，也可选 [1,2,3,6]。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选法很多。若直接保存每一条序列，数量会越来越大。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观察同样选到第 3 个位置的几条：以后能接哪些数？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753618"/>
            <a:chOff x="979932" y="5095875"/>
            <a:chExt cx="10202418" cy="7536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它们面对相同的后续位置与数值限制。把这些选法归到一类，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再决定保留什么信息。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状态设计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这一格代表哪些方案，里面又存什么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448592"/>
            <a:ext cx="10477500" cy="868394"/>
            <a:chOff x="979456" y="2448592"/>
            <a:chExt cx="10477500" cy="868394"/>
          </a:xfrm>
        </p:grpSpPr>
        <p:sp>
          <p:nvSpPr>
            <p:cNvPr id="7" name="body-state-condition"/>
            <p:cNvSpPr/>
            <p:nvPr/>
          </p:nvSpPr>
          <p:spPr>
            <a:xfrm>
              <a:off x="979456" y="2448592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 [1,2,5,3,6] 中，考虑最后选的是第 3 个数 5 的上升子序列。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[1,2,5]、[2,5]、[5] 都归在这一类。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772567"/>
            <a:ext cx="10477500" cy="868394"/>
            <a:chOff x="979456" y="3772567"/>
            <a:chExt cx="10477500" cy="868394"/>
          </a:xfrm>
        </p:grpSpPr>
        <p:sp>
          <p:nvSpPr>
            <p:cNvPr id="9" name="body-state-aggregate"/>
            <p:cNvSpPr/>
            <p:nvPr/>
          </p:nvSpPr>
          <p:spPr>
            <a:xfrm>
              <a:off x="979456" y="377256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这些序列的长度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。若求最长，只需让 f[3] 保存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长度 3。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下标描述这一类方案，格子里的数保存我们需要的结果。</a:t>
              </a:r>
            </a:p>
          </p:txBody>
        </p:sp>
      </p:grpSp>
      <p:sp>
        <p:nvSpPr>
          <p:cNvPr id="13" name="textbox-state-distinction"/>
          <p:cNvSpPr/>
          <p:nvPr/>
        </p:nvSpPr>
        <p:spPr>
          <a:xfrm>
            <a:off x="952500" y="5162550"/>
            <a:ext cx="10477500" cy="762000"/>
          </a:xfrm>
          <a:prstGeom prst="roundRect">
            <a:avLst>
              <a:gd name="adj" fmla="val 15000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先讲清分类条件，再确定保存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最大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值、方案数，还是概率。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952500" y="503872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状态设计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都停在同一个 5，较长的那条会吃亏吗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43817"/>
            <a:ext cx="10477500" cy="430244"/>
            <a:chOff x="979456" y="2343817"/>
            <a:chExt cx="10477500" cy="430244"/>
          </a:xfrm>
        </p:grpSpPr>
        <p:sp>
          <p:nvSpPr>
            <p:cNvPr id="7" name="body-same-end-given"/>
            <p:cNvSpPr/>
            <p:nvPr/>
          </p:nvSpPr>
          <p:spPr>
            <a:xfrm>
              <a:off x="979456" y="23438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仍看 [1,2,5,3,6]，两条序列都选到第 3 个位置：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474756" y="3153442"/>
            <a:ext cx="9736169" cy="1506569"/>
            <a:chOff x="1474756" y="3153442"/>
            <a:chExt cx="9736169" cy="1506569"/>
          </a:xfrm>
        </p:grpSpPr>
        <p:sp>
          <p:nvSpPr>
            <p:cNvPr id="9" name="TextBox 9"/>
            <p:cNvSpPr/>
            <p:nvPr/>
          </p:nvSpPr>
          <p:spPr>
            <a:xfrm>
              <a:off x="1474756" y="3153442"/>
              <a:ext cx="4762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[1,2,5]　长度 3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474756" y="4229767"/>
              <a:ext cx="4762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[2,5]　　长度 2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4524375" y="3295650"/>
              <a:ext cx="1333500" cy="504825"/>
            </a:xfrm>
            <a:custGeom>
              <a:avLst/>
              <a:gdLst/>
              <a:ahLst/>
              <a:cxnLst/>
              <a:rect l="l" t="t" r="r" b="b"/>
              <a:pathLst>
                <a:path w="1333500" h="504825">
                  <a:moveTo>
                    <a:pt x="0" y="0"/>
                  </a:moveTo>
                  <a:lnTo>
                    <a:pt x="1333500" y="504825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4524375" y="3800475"/>
              <a:ext cx="1333500" cy="561975"/>
            </a:xfrm>
            <a:custGeom>
              <a:avLst/>
              <a:gdLst/>
              <a:ahLst/>
              <a:cxnLst/>
              <a:rect l="l" t="t" r="r" b="b"/>
              <a:pathLst>
                <a:path w="1333500" h="561975">
                  <a:moveTo>
                    <a:pt x="0" y="561975"/>
                  </a:moveTo>
                  <a:lnTo>
                    <a:pt x="1333500" y="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5857875" y="3800475"/>
              <a:ext cx="904875" cy="9525"/>
            </a:xfrm>
            <a:custGeom>
              <a:avLst/>
              <a:gdLst/>
              <a:ahLst/>
              <a:cxnLst/>
              <a:rect l="l" t="t" r="r" b="b"/>
              <a:pathLst>
                <a:path w="904875" h="9525">
                  <a:moveTo>
                    <a:pt x="0" y="0"/>
                  </a:moveTo>
                  <a:lnTo>
                    <a:pt x="904875" y="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4" name="TextBox 14"/>
            <p:cNvSpPr/>
            <p:nvPr/>
          </p:nvSpPr>
          <p:spPr>
            <a:xfrm>
              <a:off x="7115175" y="3276600"/>
              <a:ext cx="4095750" cy="1238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以后都只能选：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位置在后、数值大于 5 的数。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79456" y="5106067"/>
            <a:ext cx="10477500" cy="430244"/>
            <a:chOff x="979456" y="5106067"/>
            <a:chExt cx="10477500" cy="430244"/>
          </a:xfrm>
        </p:grpSpPr>
        <p:sp>
          <p:nvSpPr>
            <p:cNvPr id="16" name="body-same-end-maximum"/>
            <p:cNvSpPr/>
            <p:nvPr/>
          </p:nvSpPr>
          <p:spPr>
            <a:xfrm>
              <a:off x="979456" y="51060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接上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条后续序列后，长度 3 的仍然更长，所以求最长时可以舍去较短者。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79456" y="5668042"/>
            <a:ext cx="10477500" cy="430244"/>
            <a:chOff x="979456" y="5668042"/>
            <a:chExt cx="10477500" cy="430244"/>
          </a:xfrm>
        </p:grpSpPr>
        <p:sp>
          <p:nvSpPr>
            <p:cNvPr id="18" name="body-same-end-count"/>
            <p:cNvSpPr/>
            <p:nvPr/>
          </p:nvSpPr>
          <p:spPr>
            <a:xfrm>
              <a:off x="979456" y="566804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若改成数方案，两条选择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，都要把数量计进去。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状态设计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长度相同，较小的末尾留下更多选择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62867"/>
            <a:ext cx="10477500" cy="868394"/>
            <a:chOff x="979456" y="2362867"/>
            <a:chExt cx="10477500" cy="868394"/>
          </a:xfrm>
        </p:grpSpPr>
        <p:sp>
          <p:nvSpPr>
            <p:cNvPr id="7" name="body-dominance-condition"/>
            <p:cNvSpPr/>
            <p:nvPr/>
          </p:nvSpPr>
          <p:spPr>
            <a:xfrm>
              <a:off x="979456" y="236286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在已经读过的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段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里，两条序列一样长，末尾分别是 2 和 5。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以后能接在 5 后面的数，也能接在 2 后面；3 却只能接在 2 后面。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677317"/>
            <a:ext cx="10477500" cy="868394"/>
            <a:chOff x="979456" y="3677317"/>
            <a:chExt cx="10477500" cy="868394"/>
          </a:xfrm>
        </p:grpSpPr>
        <p:sp>
          <p:nvSpPr>
            <p:cNvPr id="9" name="body-dominance-implication"/>
            <p:cNvSpPr/>
            <p:nvPr/>
          </p:nvSpPr>
          <p:spPr>
            <a:xfrm>
              <a:off x="979456" y="367731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因此，末尾为 2 的这条至少一样好。只求最长长度时，可以保留它。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这种“另一条在后面也占不到便宜”的关系，称为支配。</a:t>
              </a:r>
            </a:p>
          </p:txBody>
        </p:sp>
      </p:grpSp>
      <p:sp>
        <p:nvSpPr>
          <p:cNvPr id="13" name="textbox-prefix-caution"/>
          <p:cNvSpPr/>
          <p:nvPr/>
        </p:nvSpPr>
        <p:spPr>
          <a:xfrm>
            <a:off x="952500" y="4933950"/>
            <a:ext cx="10477500" cy="1057275"/>
          </a:xfrm>
          <a:prstGeom prst="roundRect">
            <a:avLst>
              <a:gd name="adj" fmla="val 10811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比较时，可用的后续位置必须相同。处理进度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不同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不能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只看末尾数值就合并。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952500" y="481012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状态设计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把刚才的例子，变成检查状态的方法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56" y="2362867"/>
            <a:ext cx="10477500" cy="430244"/>
            <a:chOff x="1017556" y="2362867"/>
            <a:chExt cx="10477500" cy="430244"/>
          </a:xfrm>
        </p:grpSpPr>
        <p:sp>
          <p:nvSpPr>
            <p:cNvPr id="7" name="body-verify-target"/>
            <p:cNvSpPr/>
            <p:nvPr/>
          </p:nvSpPr>
          <p:spPr>
            <a:xfrm>
              <a:off x="1017556" y="23628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题目究竟求什么：最长、数量，还是概率？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17556" y="3010567"/>
            <a:ext cx="10477500" cy="430244"/>
            <a:chOff x="1017556" y="3010567"/>
            <a:chExt cx="10477500" cy="430244"/>
          </a:xfrm>
        </p:grpSpPr>
        <p:sp>
          <p:nvSpPr>
            <p:cNvPr id="9" name="body-verify-class"/>
            <p:cNvSpPr/>
            <p:nvPr/>
          </p:nvSpPr>
          <p:spPr>
            <a:xfrm>
              <a:off x="1017556" y="30105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②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个下标，收进了哪些方案？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17556" y="3658267"/>
            <a:ext cx="10477500" cy="430244"/>
            <a:chOff x="1017556" y="3658267"/>
            <a:chExt cx="10477500" cy="430244"/>
          </a:xfrm>
        </p:grpSpPr>
        <p:sp>
          <p:nvSpPr>
            <p:cNvPr id="11" name="body-verify-transition"/>
            <p:cNvSpPr/>
            <p:nvPr/>
          </p:nvSpPr>
          <p:spPr>
            <a:xfrm>
              <a:off x="1017556" y="36582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只看这些下标，能确定下一步是否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合法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、增加多少吗？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17556" y="4305967"/>
            <a:ext cx="10477500" cy="430244"/>
            <a:chOff x="1017556" y="4305967"/>
            <a:chExt cx="10477500" cy="430244"/>
          </a:xfrm>
        </p:grpSpPr>
        <p:sp>
          <p:nvSpPr>
            <p:cNvPr id="13" name="body-verify-coverage"/>
            <p:cNvSpPr/>
            <p:nvPr/>
          </p:nvSpPr>
          <p:spPr>
            <a:xfrm>
              <a:off x="1017556" y="43059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④ 所有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合法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方案都覆盖了吗？会不会换个顺序又算一次？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17556" y="4953667"/>
            <a:ext cx="10477500" cy="430244"/>
            <a:chOff x="1017556" y="4953667"/>
            <a:chExt cx="10477500" cy="430244"/>
          </a:xfrm>
        </p:grpSpPr>
        <p:sp>
          <p:nvSpPr>
            <p:cNvPr id="15" name="body-verify-dependency"/>
            <p:cNvSpPr/>
            <p:nvPr/>
          </p:nvSpPr>
          <p:spPr>
            <a:xfrm>
              <a:off x="1017556" y="49536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⑤ 要读取的前驱先算好了吗？依赖中有没有环？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17556" y="5601367"/>
            <a:ext cx="10477500" cy="430244"/>
            <a:chOff x="1017556" y="5601367"/>
            <a:chExt cx="10477500" cy="430244"/>
          </a:xfrm>
        </p:grpSpPr>
        <p:sp>
          <p:nvSpPr>
            <p:cNvPr id="17" name="body-verify-practice"/>
            <p:cNvSpPr/>
            <p:nvPr/>
          </p:nvSpPr>
          <p:spPr>
            <a:xfrm>
              <a:off x="1017556" y="56013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构造过程中就拿小例子检查。发现缺少信息，及时调整状态。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模拟练习：状态合并会不会丢信息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300"/>
            <a:ext cx="10202925" cy="1135077"/>
            <a:chOff x="979425" y="24003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①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位置结束，较短序列在求最长时要留吗？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② 末尾相同但处理的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，能直接合并吗？③ 改成数方案，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较短历史能直接删吗？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42386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4572000"/>
            <a:ext cx="10202925" cy="782652"/>
            <a:chOff x="979425" y="4572000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不必，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后缀接上仍更短。②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，后面可选位置可能不同。</a:t>
              </a:r>
              <a:br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③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照搬求最长的删除规则，要按计数目标重新判断。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连续求和</a:t>
            </a:r>
          </a:p>
        </p:txBody>
      </p:sp>
      <p:sp>
        <p:nvSpPr>
          <p:cNvPr id="6" name="section-title Placeholder Carrier"/>
          <p:cNvSpPr/>
          <p:nvPr/>
        </p:nvSpPr>
        <p:spPr>
          <a:xfrm>
            <a:off x="971550" y="2322195"/>
            <a:ext cx="104775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9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相邻的求和区间，能共用哪些结果</a:t>
            </a:r>
          </a:p>
        </p:txBody>
      </p:sp>
      <p:sp>
        <p:nvSpPr>
          <p:cNvPr id="7" name="section-description Placeholder Carrier"/>
          <p:cNvSpPr/>
          <p:nvPr>
            <p:ph type="body" idx="2"/>
          </p:nvPr>
        </p:nvSpPr>
        <p:spPr>
          <a:xfrm>
            <a:off x="1016508" y="3960495"/>
            <a:ext cx="10477500" cy="90754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8"/>
              </a:lnSpc>
            </a:pPr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先看逆序对计数的窗口怎样移动。</a:t>
            </a:r>
            <a:br/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再看夏令营怎样利用对称性，把端点概率的求和拆开。</a:t>
            </a:r>
          </a:p>
        </p:txBody>
      </p:sp>
    </p:spTree>
  </p:cSld>
  <p:clrMapOvr>
    <a:masterClrMapping/>
  </p:clrMapOvr>
  <p:transition p14:dur="400">
    <p:fade/>
  </p:transition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连续求和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18-1 逆序对数列：题目与输入输出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 1 到 n 每个数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使用一次排成序列。前面数大于后面数，算一对逆序。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 k 对逆序的排列数量。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410718"/>
            <a:chOff x="979932" y="3324177"/>
            <a:chExt cx="10202418" cy="4107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输入一行 n、k；输出方案数对 10000 取模的结果。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3952827"/>
            <a:ext cx="10201911" cy="391209"/>
            <a:chOff x="980439" y="39528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39528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39528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n、k≤1000；按两个位置确定一对逆序。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连续求和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18-1 逆序对数列：原题样例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396050"/>
            <a:chOff x="980313" y="2647950"/>
            <a:chExt cx="5249037" cy="39605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4 1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样例 n=4、k=1：只有 [1,2,4,3]、[1,3,2,4]、[2,1,3,4]，所以为 3。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连续求和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18-1 逆序对数列：先认清一对逆序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400967"/>
            <a:ext cx="10477500" cy="858869"/>
            <a:chOff x="979456" y="2400967"/>
            <a:chExt cx="10477500" cy="858869"/>
          </a:xfrm>
        </p:grpSpPr>
        <p:sp>
          <p:nvSpPr>
            <p:cNvPr id="7" name="body-inversion-definition"/>
            <p:cNvSpPr/>
            <p:nvPr/>
          </p:nvSpPr>
          <p:spPr>
            <a:xfrm>
              <a:off x="979456" y="2400967"/>
              <a:ext cx="10477500" cy="8588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两个数的位置一前一后，前面的数反而更大，就构成一对逆序。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[2,1,3]，只有 2 和 1 这一对。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591592"/>
            <a:ext cx="10477500" cy="1287494"/>
            <a:chOff x="979456" y="3591592"/>
            <a:chExt cx="10477500" cy="1287494"/>
          </a:xfrm>
        </p:grpSpPr>
        <p:sp>
          <p:nvSpPr>
            <p:cNvPr id="9" name="body-inversion-task"/>
            <p:cNvSpPr/>
            <p:nvPr/>
          </p:nvSpPr>
          <p:spPr>
            <a:xfrm>
              <a:off x="979456" y="3591592"/>
              <a:ext cx="10477500" cy="12874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现在要数的是排列的数量。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到 n 每个数都用一次，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 k 对逆序，这样的排列有多少个？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答案对 10000 取模。</a:t>
              </a:r>
            </a:p>
          </p:txBody>
        </p:sp>
      </p:grpSp>
      <p:sp>
        <p:nvSpPr>
          <p:cNvPr id="13" name="textbox-inversion-bottleneck"/>
          <p:cNvSpPr/>
          <p:nvPr/>
        </p:nvSpPr>
        <p:spPr>
          <a:xfrm>
            <a:off x="952500" y="5181600"/>
            <a:ext cx="10477500" cy="742950"/>
          </a:xfrm>
          <a:prstGeom prst="roundRect">
            <a:avLst>
              <a:gd name="adj" fmla="val 15385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全部排列有 n! 个。尝试在较短排列里插入新数，看计数能否接着往下做。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952500" y="50577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连续求和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18-1 逆序对数列：把最大的 3 插进去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53342"/>
            <a:ext cx="10477500" cy="430244"/>
            <a:chOff x="979456" y="2353342"/>
            <a:chExt cx="10477500" cy="430244"/>
          </a:xfrm>
        </p:grpSpPr>
        <p:sp>
          <p:nvSpPr>
            <p:cNvPr id="7" name="body-insertion-old-permutation"/>
            <p:cNvSpPr/>
            <p:nvPr/>
          </p:nvSpPr>
          <p:spPr>
            <a:xfrm>
              <a:off x="979456" y="235334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[2,1] 已有 1 对逆序。把 3 放在三个空隙里，分别观察：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46156" y="3115342"/>
            <a:ext cx="9821894" cy="430244"/>
            <a:chOff x="1246156" y="3115342"/>
            <a:chExt cx="9821894" cy="430244"/>
          </a:xfrm>
        </p:grpSpPr>
        <p:sp>
          <p:nvSpPr>
            <p:cNvPr id="9" name="body-insert-left"/>
            <p:cNvSpPr/>
            <p:nvPr/>
          </p:nvSpPr>
          <p:spPr>
            <a:xfrm>
              <a:off x="1246156" y="3115342"/>
              <a:ext cx="9821894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[3,2,1]　3 右边有 2 个数，新增 2 对，共 3 对。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46156" y="3839242"/>
            <a:ext cx="9821894" cy="430244"/>
            <a:chOff x="1246156" y="3839242"/>
            <a:chExt cx="9821894" cy="430244"/>
          </a:xfrm>
        </p:grpSpPr>
        <p:sp>
          <p:nvSpPr>
            <p:cNvPr id="11" name="body-insert-middle"/>
            <p:cNvSpPr/>
            <p:nvPr/>
          </p:nvSpPr>
          <p:spPr>
            <a:xfrm>
              <a:off x="1246156" y="3839242"/>
              <a:ext cx="9821894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[2,3,1]　3 右边有 1 个数，新增 1 对，共 2 对。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46156" y="4563142"/>
            <a:ext cx="9821894" cy="430244"/>
            <a:chOff x="1246156" y="4563142"/>
            <a:chExt cx="9821894" cy="430244"/>
          </a:xfrm>
        </p:grpSpPr>
        <p:sp>
          <p:nvSpPr>
            <p:cNvPr id="13" name="body-insert-right"/>
            <p:cNvSpPr/>
            <p:nvPr/>
          </p:nvSpPr>
          <p:spPr>
            <a:xfrm>
              <a:off x="1246156" y="4563142"/>
              <a:ext cx="9821894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[2,1,3]　3 右边没有数，不新增，共 1 对。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79456" y="5487067"/>
            <a:ext cx="10477500" cy="475583"/>
            <a:chOff x="979456" y="5487067"/>
            <a:chExt cx="10477500" cy="475583"/>
          </a:xfrm>
        </p:grpSpPr>
        <p:sp>
          <p:nvSpPr>
            <p:cNvPr id="15" name="body-insertion-independence"/>
            <p:cNvSpPr/>
            <p:nvPr/>
          </p:nvSpPr>
          <p:spPr>
            <a:xfrm>
              <a:off x="979456" y="5487067"/>
              <a:ext cx="10477500" cy="4755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原来两个数的先后没变；新添的逆序对，都来自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数与它右边的数。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连续求和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18-1 逆序对数列：旧排列应有多少对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81917"/>
            <a:ext cx="10477500" cy="858869"/>
            <a:chOff x="979456" y="2381917"/>
            <a:chExt cx="10477500" cy="858869"/>
          </a:xfrm>
        </p:grpSpPr>
        <p:sp>
          <p:nvSpPr>
            <p:cNvPr id="7" name="body-inversion-state"/>
            <p:cNvSpPr/>
            <p:nvPr/>
          </p:nvSpPr>
          <p:spPr>
            <a:xfrm>
              <a:off x="979456" y="2381917"/>
              <a:ext cx="10477500" cy="8588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f[i][j] 数的是：使用 1 到 i，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 j 对逆序的排列数。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插入 i 能新增 0 到 i−1 对，因此旧逆序数 r 落在下面这段区间。</a:t>
              </a:r>
            </a:p>
          </p:txBody>
        </p:sp>
      </p:grpSp>
      <mc:AlternateContent>
        <mc:Choice Requires="a14">
          <p:sp>
            <p:nvSpPr>
              <p:cNvPr id="9" name="inversion-recurrence"/>
              <p:cNvSpPr txBox="1">
                <a:spLocks noGrp="1"/>
              </p:cNvSpPr>
              <p:nvPr/>
            </p:nvSpPr>
            <p:spPr>
              <a:xfrm>
                <a:off x="1104900" y="3495675"/>
                <a:ext cx="9982200" cy="1143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j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ff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r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=</m:t>
                          </m:r>
                          <m:func>
                            <m:funcPr/>
                            <m:fNam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max</m:t>
                              </m:r>
                            </m:fName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0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,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j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i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+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1</m:t>
                                  </m:r>
                                </m:e>
                              </m:d>
                            </m:e>
                          </m:func>
                        </m:sub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j</m:t>
                          </m:r>
                        </m:sup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f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i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1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,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r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56" y="5115592"/>
            <a:ext cx="10477500" cy="849344"/>
            <a:chOff x="979456" y="5115592"/>
            <a:chExt cx="10477500" cy="849344"/>
          </a:xfrm>
        </p:grpSpPr>
        <p:sp>
          <p:nvSpPr>
            <p:cNvPr id="10" name="body-inversion-base"/>
            <p:cNvSpPr/>
            <p:nvPr/>
          </p:nvSpPr>
          <p:spPr>
            <a:xfrm>
              <a:off x="979456" y="511559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f[0][0]=1，表示空排列也有一种选择；其他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为 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一个个前驱相加可以算对，但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相邻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目标又会加到许多相同的项。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连续求和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18-1 逆序对数列：两次窗口并排看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取 i=3，previous=[1,1,0,0]。上方数字是逆序数下标，蓝格是被求和的项。</a:t>
              </a:r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979932" y="2886075"/>
            <a:ext cx="10107168" cy="2028825"/>
            <a:chOff x="979932" y="2886075"/>
            <a:chExt cx="10107168" cy="2028825"/>
          </a:xfrm>
        </p:grpSpPr>
        <p:grpSp>
          <p:nvGrpSpPr>
            <p:cNvPr id="11" name="Group 11"/>
            <p:cNvGrpSpPr/>
            <p:nvPr/>
          </p:nvGrpSpPr>
          <p:grpSpPr>
            <a:xfrm>
              <a:off x="979932" y="3314700"/>
              <a:ext cx="2106168" cy="410718"/>
              <a:chOff x="979932" y="3314700"/>
              <a:chExt cx="2106168" cy="410718"/>
            </a:xfrm>
          </p:grpSpPr>
          <p:sp>
            <p:nvSpPr>
              <p:cNvPr id="9" name="Rectangle 9"/>
              <p:cNvSpPr/>
              <p:nvPr/>
            </p:nvSpPr>
            <p:spPr>
              <a:xfrm>
                <a:off x="990600" y="3314700"/>
                <a:ext cx="209550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990600" y="3314700"/>
                <a:ext cx="20955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目标 j=2</a:t>
                </a:r>
              </a:p>
            </p:txBody>
          </p:sp>
        </p:grpSp>
        <p:sp>
          <p:nvSpPr>
            <p:cNvPr id="12" name="Rectangle 12"/>
            <p:cNvSpPr/>
            <p:nvPr/>
          </p:nvSpPr>
          <p:spPr>
            <a:xfrm>
              <a:off x="3390900" y="3209925"/>
              <a:ext cx="1133475" cy="6096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3390900" y="3352800"/>
              <a:ext cx="1133475" cy="440055"/>
              <a:chOff x="3390900" y="3352800"/>
              <a:chExt cx="1133475" cy="440055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3390900" y="3352800"/>
                <a:ext cx="1133475" cy="42862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3390900" y="3352800"/>
                <a:ext cx="1133475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3390900" y="2886075"/>
              <a:ext cx="1133475" cy="352044"/>
              <a:chOff x="3390900" y="2886075"/>
              <a:chExt cx="1133475" cy="352044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3390900" y="2886075"/>
                <a:ext cx="1133475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3390900" y="2886075"/>
                <a:ext cx="1133475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19" name="Rectangle 19"/>
            <p:cNvSpPr/>
            <p:nvPr/>
          </p:nvSpPr>
          <p:spPr>
            <a:xfrm>
              <a:off x="4581525" y="3209925"/>
              <a:ext cx="1133475" cy="6096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2" name="Group 22"/>
            <p:cNvGrpSpPr/>
            <p:nvPr/>
          </p:nvGrpSpPr>
          <p:grpSpPr>
            <a:xfrm>
              <a:off x="4581525" y="3352800"/>
              <a:ext cx="1133475" cy="440055"/>
              <a:chOff x="4581525" y="3352800"/>
              <a:chExt cx="1133475" cy="44005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581525" y="3352800"/>
                <a:ext cx="1133475" cy="42862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4581525" y="3352800"/>
                <a:ext cx="1133475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581525" y="2886075"/>
              <a:ext cx="1133475" cy="352044"/>
              <a:chOff x="4581525" y="2886075"/>
              <a:chExt cx="1133475" cy="352044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581525" y="2886075"/>
                <a:ext cx="1133475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4581525" y="2886075"/>
                <a:ext cx="1133475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26" name="Rectangle 26"/>
            <p:cNvSpPr/>
            <p:nvPr/>
          </p:nvSpPr>
          <p:spPr>
            <a:xfrm>
              <a:off x="5772150" y="3209925"/>
              <a:ext cx="1133475" cy="6096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9" name="Group 29"/>
            <p:cNvGrpSpPr/>
            <p:nvPr/>
          </p:nvGrpSpPr>
          <p:grpSpPr>
            <a:xfrm>
              <a:off x="5772150" y="3352800"/>
              <a:ext cx="1133475" cy="440055"/>
              <a:chOff x="5772150" y="3352800"/>
              <a:chExt cx="1133475" cy="440055"/>
            </a:xfrm>
          </p:grpSpPr>
          <p:sp>
            <p:nvSpPr>
              <p:cNvPr id="27" name="Rectangle 27"/>
              <p:cNvSpPr/>
              <p:nvPr/>
            </p:nvSpPr>
            <p:spPr>
              <a:xfrm>
                <a:off x="5772150" y="3352800"/>
                <a:ext cx="1133475" cy="42862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5772150" y="3352800"/>
                <a:ext cx="1133475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5772150" y="2886075"/>
              <a:ext cx="1133475" cy="352044"/>
              <a:chOff x="5772150" y="2886075"/>
              <a:chExt cx="1133475" cy="352044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5772150" y="2886075"/>
                <a:ext cx="1133475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5772150" y="2886075"/>
                <a:ext cx="1133475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6962775" y="3209925"/>
              <a:ext cx="1133475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6962775" y="3352800"/>
              <a:ext cx="1133475" cy="440055"/>
              <a:chOff x="6962775" y="3352800"/>
              <a:chExt cx="1133475" cy="440055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6962775" y="3352800"/>
                <a:ext cx="1133475" cy="42862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6962775" y="3352800"/>
                <a:ext cx="1133475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6962775" y="2886075"/>
              <a:ext cx="1133475" cy="352044"/>
              <a:chOff x="6962775" y="2886075"/>
              <a:chExt cx="1133475" cy="352044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6962775" y="2886075"/>
                <a:ext cx="1133475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6962775" y="2886075"/>
                <a:ext cx="1133475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8599932" y="3352800"/>
              <a:ext cx="2487168" cy="410718"/>
              <a:chOff x="8599932" y="3352800"/>
              <a:chExt cx="2487168" cy="410718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8610600" y="3352800"/>
                <a:ext cx="247650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1" name="TextBox 41"/>
              <p:cNvSpPr txBox="1"/>
              <p:nvPr/>
            </p:nvSpPr>
            <p:spPr>
              <a:xfrm>
                <a:off x="8610600" y="3352800"/>
                <a:ext cx="24765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1+1+0=2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979932" y="4410075"/>
              <a:ext cx="2106168" cy="410718"/>
              <a:chOff x="979932" y="4410075"/>
              <a:chExt cx="2106168" cy="410718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990600" y="4410075"/>
                <a:ext cx="209550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4" name="TextBox 44"/>
              <p:cNvSpPr txBox="1"/>
              <p:nvPr/>
            </p:nvSpPr>
            <p:spPr>
              <a:xfrm>
                <a:off x="990600" y="4410075"/>
                <a:ext cx="20955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目标 j=3</a:t>
                </a:r>
              </a:p>
            </p:txBody>
          </p:sp>
        </p:grpSp>
        <p:sp>
          <p:nvSpPr>
            <p:cNvPr id="46" name="Rectangle 46"/>
            <p:cNvSpPr/>
            <p:nvPr/>
          </p:nvSpPr>
          <p:spPr>
            <a:xfrm>
              <a:off x="3390900" y="4305300"/>
              <a:ext cx="1133475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9" name="Group 49"/>
            <p:cNvGrpSpPr/>
            <p:nvPr/>
          </p:nvGrpSpPr>
          <p:grpSpPr>
            <a:xfrm>
              <a:off x="3390900" y="4448175"/>
              <a:ext cx="1133475" cy="440055"/>
              <a:chOff x="3390900" y="4448175"/>
              <a:chExt cx="1133475" cy="440055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3390900" y="4448175"/>
                <a:ext cx="1133475" cy="42862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8" name="TextBox 48"/>
              <p:cNvSpPr txBox="1"/>
              <p:nvPr/>
            </p:nvSpPr>
            <p:spPr>
              <a:xfrm>
                <a:off x="3390900" y="4448175"/>
                <a:ext cx="1133475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3390900" y="3981450"/>
              <a:ext cx="1133475" cy="352044"/>
              <a:chOff x="3390900" y="3981450"/>
              <a:chExt cx="1133475" cy="352044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3390900" y="3981450"/>
                <a:ext cx="1133475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3390900" y="3981450"/>
                <a:ext cx="1133475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53" name="Rectangle 53"/>
            <p:cNvSpPr/>
            <p:nvPr/>
          </p:nvSpPr>
          <p:spPr>
            <a:xfrm>
              <a:off x="4581525" y="4305300"/>
              <a:ext cx="1133475" cy="6096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6" name="Group 56"/>
            <p:cNvGrpSpPr/>
            <p:nvPr/>
          </p:nvGrpSpPr>
          <p:grpSpPr>
            <a:xfrm>
              <a:off x="4581525" y="4448175"/>
              <a:ext cx="1133475" cy="440055"/>
              <a:chOff x="4581525" y="4448175"/>
              <a:chExt cx="1133475" cy="440055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4581525" y="4448175"/>
                <a:ext cx="1133475" cy="42862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4581525" y="4448175"/>
                <a:ext cx="1133475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59" name="Group 59"/>
            <p:cNvGrpSpPr/>
            <p:nvPr/>
          </p:nvGrpSpPr>
          <p:grpSpPr>
            <a:xfrm>
              <a:off x="4581525" y="3981450"/>
              <a:ext cx="1133475" cy="352044"/>
              <a:chOff x="4581525" y="3981450"/>
              <a:chExt cx="1133475" cy="352044"/>
            </a:xfrm>
          </p:grpSpPr>
          <p:sp>
            <p:nvSpPr>
              <p:cNvPr id="57" name="Rectangle 57"/>
              <p:cNvSpPr/>
              <p:nvPr/>
            </p:nvSpPr>
            <p:spPr>
              <a:xfrm>
                <a:off x="4581525" y="3981450"/>
                <a:ext cx="1133475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8" name="TextBox 58"/>
              <p:cNvSpPr txBox="1"/>
              <p:nvPr/>
            </p:nvSpPr>
            <p:spPr>
              <a:xfrm>
                <a:off x="4581525" y="3981450"/>
                <a:ext cx="1133475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60" name="Rectangle 60"/>
            <p:cNvSpPr/>
            <p:nvPr/>
          </p:nvSpPr>
          <p:spPr>
            <a:xfrm>
              <a:off x="5772150" y="4305300"/>
              <a:ext cx="1133475" cy="6096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3" name="Group 63"/>
            <p:cNvGrpSpPr/>
            <p:nvPr/>
          </p:nvGrpSpPr>
          <p:grpSpPr>
            <a:xfrm>
              <a:off x="5772150" y="4448175"/>
              <a:ext cx="1133475" cy="440055"/>
              <a:chOff x="5772150" y="4448175"/>
              <a:chExt cx="1133475" cy="440055"/>
            </a:xfrm>
          </p:grpSpPr>
          <p:sp>
            <p:nvSpPr>
              <p:cNvPr id="61" name="Rectangle 61"/>
              <p:cNvSpPr/>
              <p:nvPr/>
            </p:nvSpPr>
            <p:spPr>
              <a:xfrm>
                <a:off x="5772150" y="4448175"/>
                <a:ext cx="1133475" cy="42862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2" name="TextBox 62"/>
              <p:cNvSpPr txBox="1"/>
              <p:nvPr/>
            </p:nvSpPr>
            <p:spPr>
              <a:xfrm>
                <a:off x="5772150" y="4448175"/>
                <a:ext cx="1133475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66" name="Group 66"/>
            <p:cNvGrpSpPr/>
            <p:nvPr/>
          </p:nvGrpSpPr>
          <p:grpSpPr>
            <a:xfrm>
              <a:off x="5772150" y="3981450"/>
              <a:ext cx="1133475" cy="352044"/>
              <a:chOff x="5772150" y="3981450"/>
              <a:chExt cx="1133475" cy="352044"/>
            </a:xfrm>
          </p:grpSpPr>
          <p:sp>
            <p:nvSpPr>
              <p:cNvPr id="64" name="Rectangle 64"/>
              <p:cNvSpPr/>
              <p:nvPr/>
            </p:nvSpPr>
            <p:spPr>
              <a:xfrm>
                <a:off x="5772150" y="3981450"/>
                <a:ext cx="1133475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5" name="TextBox 65"/>
              <p:cNvSpPr txBox="1"/>
              <p:nvPr/>
            </p:nvSpPr>
            <p:spPr>
              <a:xfrm>
                <a:off x="5772150" y="3981450"/>
                <a:ext cx="1133475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67" name="Rectangle 67"/>
            <p:cNvSpPr/>
            <p:nvPr/>
          </p:nvSpPr>
          <p:spPr>
            <a:xfrm>
              <a:off x="6962775" y="4305300"/>
              <a:ext cx="1133475" cy="6096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70" name="Group 70"/>
            <p:cNvGrpSpPr/>
            <p:nvPr/>
          </p:nvGrpSpPr>
          <p:grpSpPr>
            <a:xfrm>
              <a:off x="6962775" y="4448175"/>
              <a:ext cx="1133475" cy="440055"/>
              <a:chOff x="6962775" y="4448175"/>
              <a:chExt cx="1133475" cy="440055"/>
            </a:xfrm>
          </p:grpSpPr>
          <p:sp>
            <p:nvSpPr>
              <p:cNvPr id="68" name="Rectangle 68"/>
              <p:cNvSpPr/>
              <p:nvPr/>
            </p:nvSpPr>
            <p:spPr>
              <a:xfrm>
                <a:off x="6962775" y="4448175"/>
                <a:ext cx="1133475" cy="42862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9" name="TextBox 69"/>
              <p:cNvSpPr txBox="1"/>
              <p:nvPr/>
            </p:nvSpPr>
            <p:spPr>
              <a:xfrm>
                <a:off x="6962775" y="4448175"/>
                <a:ext cx="1133475" cy="428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73" name="Group 73"/>
            <p:cNvGrpSpPr/>
            <p:nvPr/>
          </p:nvGrpSpPr>
          <p:grpSpPr>
            <a:xfrm>
              <a:off x="6962775" y="3981450"/>
              <a:ext cx="1133475" cy="352044"/>
              <a:chOff x="6962775" y="3981450"/>
              <a:chExt cx="1133475" cy="352044"/>
            </a:xfrm>
          </p:grpSpPr>
          <p:sp>
            <p:nvSpPr>
              <p:cNvPr id="71" name="Rectangle 71"/>
              <p:cNvSpPr/>
              <p:nvPr/>
            </p:nvSpPr>
            <p:spPr>
              <a:xfrm>
                <a:off x="6962775" y="3981450"/>
                <a:ext cx="1133475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2" name="TextBox 72"/>
              <p:cNvSpPr txBox="1"/>
              <p:nvPr/>
            </p:nvSpPr>
            <p:spPr>
              <a:xfrm>
                <a:off x="6962775" y="3981450"/>
                <a:ext cx="1133475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76" name="Group 76"/>
            <p:cNvGrpSpPr/>
            <p:nvPr/>
          </p:nvGrpSpPr>
          <p:grpSpPr>
            <a:xfrm>
              <a:off x="8599932" y="4448175"/>
              <a:ext cx="2487168" cy="410718"/>
              <a:chOff x="8599932" y="4448175"/>
              <a:chExt cx="2487168" cy="410718"/>
            </a:xfrm>
          </p:grpSpPr>
          <p:sp>
            <p:nvSpPr>
              <p:cNvPr id="74" name="Rectangle 74"/>
              <p:cNvSpPr/>
              <p:nvPr/>
            </p:nvSpPr>
            <p:spPr>
              <a:xfrm>
                <a:off x="8610600" y="4448175"/>
                <a:ext cx="247650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5" name="TextBox 75"/>
              <p:cNvSpPr txBox="1"/>
              <p:nvPr/>
            </p:nvSpPr>
            <p:spPr>
              <a:xfrm>
                <a:off x="8610600" y="4448175"/>
                <a:ext cx="24765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1+0+0=1</a:t>
                </a:r>
              </a:p>
            </p:txBody>
          </p:sp>
        </p:grpSp>
      </p:grpSp>
      <p:sp>
        <p:nvSpPr>
          <p:cNvPr id="78" name="Freeform 78"/>
          <p:cNvSpPr/>
          <p:nvPr/>
        </p:nvSpPr>
        <p:spPr>
          <a:xfrm>
            <a:off x="990600" y="5543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81" name="Group 81"/>
          <p:cNvGrpSpPr/>
          <p:nvPr/>
        </p:nvGrpSpPr>
        <p:grpSpPr>
          <a:xfrm>
            <a:off x="980313" y="5695950"/>
            <a:ext cx="10202037" cy="396050"/>
            <a:chOff x="980313" y="5695950"/>
            <a:chExt cx="10202037" cy="396050"/>
          </a:xfrm>
        </p:grpSpPr>
        <p:sp>
          <p:nvSpPr>
            <p:cNvPr id="79" name="Rectangle 79"/>
            <p:cNvSpPr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80" name="TextBox 80"/>
            <p:cNvSpPr txBox="1"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 j=2 到 j=3，只减下标 0 的 1、加下标 3 的 0，计数从 2 变成 1。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连续求和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18-1 逆序对数列：移走左端，补进右端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400967"/>
            <a:ext cx="10477500" cy="637508"/>
            <a:chOff x="941356" y="2400967"/>
            <a:chExt cx="10477500" cy="637508"/>
          </a:xfrm>
        </p:grpSpPr>
        <p:sp>
          <p:nvSpPr>
            <p:cNvPr id="7" name="body-old-window"/>
            <p:cNvSpPr/>
            <p:nvPr/>
          </p:nvSpPr>
          <p:spPr>
            <a:xfrm>
              <a:off x="941356" y="2400967"/>
              <a:ext cx="10477500" cy="6375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上一个目标的窗口是 previous[max(0,j−i)…j−1]。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239167"/>
            <a:ext cx="10477500" cy="887444"/>
            <a:chOff x="941356" y="3239167"/>
            <a:chExt cx="10477500" cy="887444"/>
          </a:xfrm>
        </p:grpSpPr>
        <p:sp>
          <p:nvSpPr>
            <p:cNvPr id="9" name="body-shift-window"/>
            <p:cNvSpPr/>
            <p:nvPr/>
          </p:nvSpPr>
          <p:spPr>
            <a:xfrm>
              <a:off x="941356" y="3239167"/>
              <a:ext cx="10477500" cy="887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目标从 j−1 变成 j：加入 previous[j]。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 j≥i，再减去已经越过左边界的 previous[j−i]。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56" y="4420267"/>
            <a:ext cx="10477500" cy="542258"/>
            <a:chOff x="941356" y="4420267"/>
            <a:chExt cx="10477500" cy="542258"/>
          </a:xfrm>
        </p:grpSpPr>
        <p:sp>
          <p:nvSpPr>
            <p:cNvPr id="11" name="body-new-window"/>
            <p:cNvSpPr/>
            <p:nvPr/>
          </p:nvSpPr>
          <p:spPr>
            <a:xfrm>
              <a:off x="941356" y="4420267"/>
              <a:ext cx="10477500" cy="5422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留下的就是 previous[max(0,j−i+1)…j]，与原递推一致。</a:t>
              </a:r>
            </a:p>
          </p:txBody>
        </p:sp>
      </p:grpSp>
      <p:sp>
        <p:nvSpPr>
          <p:cNvPr id="15" name="textbox-modulo"/>
          <p:cNvSpPr/>
          <p:nvPr/>
        </p:nvSpPr>
        <p:spPr>
          <a:xfrm>
            <a:off x="838200" y="5143500"/>
            <a:ext cx="10477500" cy="800100"/>
          </a:xfrm>
          <a:prstGeom prst="roundRect">
            <a:avLst>
              <a:gd name="adj" fmla="val 14286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做模减法时补上 MOD 再取模，别让负余数传到后面的状态。</a:t>
            </a:r>
          </a:p>
        </p:txBody>
      </p:sp>
      <p:sp>
        <p:nvSpPr>
          <p:cNvPr id="17" name="Freeform 17"/>
          <p:cNvSpPr/>
          <p:nvPr/>
        </p:nvSpPr>
        <p:spPr>
          <a:xfrm>
            <a:off x="838200" y="50196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连续求和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18-1 逆序对数列：用三种长度核对计数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72392"/>
            <a:ext cx="10477500" cy="1694783"/>
            <a:chOff x="941356" y="2372392"/>
            <a:chExt cx="10477500" cy="1694783"/>
          </a:xfrm>
        </p:grpSpPr>
        <p:sp>
          <p:nvSpPr>
            <p:cNvPr id="7" name="body-layers"/>
            <p:cNvSpPr/>
            <p:nvPr/>
          </p:nvSpPr>
          <p:spPr>
            <a:xfrm>
              <a:off x="941356" y="2372392"/>
              <a:ext cx="10477500" cy="16947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按逆序数 0、1、2……依次写出计数：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长度 1：[1]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长度 2：[1,1]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长度 3：[1,2,2,1]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4325017"/>
            <a:ext cx="10477500" cy="494633"/>
            <a:chOff x="941356" y="4325017"/>
            <a:chExt cx="10477500" cy="494633"/>
          </a:xfrm>
        </p:grpSpPr>
        <p:sp>
          <p:nvSpPr>
            <p:cNvPr id="9" name="body-trace-answer"/>
            <p:cNvSpPr/>
            <p:nvPr/>
          </p:nvSpPr>
          <p:spPr>
            <a:xfrm>
              <a:off x="941356" y="4325017"/>
              <a:ext cx="10477500" cy="494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f[3][2]=f[2][0]+f[2][1]+f[2][2]=1+1+0=2。</a:t>
              </a:r>
            </a:p>
          </p:txBody>
        </p:sp>
      </p:grpSp>
      <p:sp>
        <p:nvSpPr>
          <p:cNvPr id="13" name="textbox-insert-correction"/>
          <p:cNvSpPr/>
          <p:nvPr/>
        </p:nvSpPr>
        <p:spPr>
          <a:xfrm>
            <a:off x="838200" y="5000625"/>
            <a:ext cx="10477500" cy="990600"/>
          </a:xfrm>
          <a:prstGeom prst="roundRect">
            <a:avLst>
              <a:gd name="adj" fmla="val 11538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表格下标是逆序数。旧排列不必有序，插入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最大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值新增几对，只看插入位置。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4876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连续求和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18-1 逆序对数列：先准备空排列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744093"/>
            <a:chOff x="979932" y="2286000"/>
            <a:chExt cx="10202418" cy="744093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previous、current 长度都是 k+1，初始全 0。下面从 length=1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开始逐层处理。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209925"/>
            <a:ext cx="10201911" cy="1534209"/>
            <a:chOff x="980439" y="3209925"/>
            <a:chExt cx="10201911" cy="1534209"/>
          </a:xfrm>
        </p:grpSpPr>
        <p:sp>
          <p:nvSpPr>
            <p:cNvPr id="9" name="Rectangle 9"/>
            <p:cNvSpPr/>
            <p:nvPr/>
          </p:nvSpPr>
          <p:spPr>
            <a:xfrm>
              <a:off x="990600" y="3209925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09925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previous[0]=1;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length=1;length&lt;=n;++length){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window=0;</a:t>
              </a:r>
              <a:br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// 扫描本层的 inversions=0…k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209925"/>
            <a:ext cx="9525" cy="1466898"/>
          </a:xfrm>
          <a:custGeom>
            <a:avLst/>
            <a:gdLst/>
            <a:ahLst/>
            <a:cxnLst/>
            <a:rect l="l" t="t" r="r" b="b"/>
            <a:pathLst>
              <a:path w="9525" h="1466898">
                <a:moveTo>
                  <a:pt x="0" y="0"/>
                </a:moveTo>
                <a:lnTo>
                  <a:pt x="0" y="14668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83874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62573"/>
            <a:ext cx="10202418" cy="744093"/>
            <a:chOff x="979932" y="4962573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962573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62573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没有数字时，恰有 0 对逆序的排列有一种。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每次换长度，窗口也要从空和重新开始。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连续求和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18-1 逆序对数列：把新窗口写入当前格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沿用本层 window，下面是 inversions 循环的主体。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248459"/>
            <a:chOff x="980439" y="2933700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window=(window+previous[inversions])%MOD;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(inversions&gt;=length)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window=(window-previous[inversions-length]+MOD)%MOD;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current[inversions]=window;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181148"/>
          </a:xfrm>
          <a:custGeom>
            <a:avLst/>
            <a:gdLst/>
            <a:ahLst/>
            <a:cxnLst/>
            <a:rect l="l" t="t" r="r" b="b"/>
            <a:pathLst>
              <a:path w="9525" h="1181148">
                <a:moveTo>
                  <a:pt x="0" y="0"/>
                </a:moveTo>
                <a:lnTo>
                  <a:pt x="0" y="11811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767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400598"/>
            <a:ext cx="10202418" cy="744093"/>
            <a:chOff x="979932" y="44005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400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400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先补新右端，左端越界时再减。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窗口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覆盖原递推的前驱区间，不会读取 current 的旧内容。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连续求和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18-1 逆序对数列：整层完成，才交换两行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inversions 循环结束，current 的每个位置都已经重新赋值。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962709"/>
            <a:chOff x="980439" y="2933700"/>
            <a:chExt cx="10201911" cy="96270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previous.swap(current);</a:t>
              </a:r>
              <a:br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length 循环到这里结束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&lt;&lt;previous[k];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895398"/>
          </a:xfrm>
          <a:custGeom>
            <a:avLst/>
            <a:gdLst/>
            <a:ahLst/>
            <a:cxnLst/>
            <a:rect l="l" t="t" r="r" b="b"/>
            <a:pathLst>
              <a:path w="9525" h="895398">
                <a:moveTo>
                  <a:pt x="0" y="0"/>
                </a:moveTo>
                <a:lnTo>
                  <a:pt x="0" y="895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交换后 previous 就代表刚处理完的长度。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两行反复使用，最后第 k 格就是所需计数。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连续求和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18-1 逆序对数列：上一层只读，新层逐项写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2880" y="2300002"/>
            <a:ext cx="10477500" cy="952500"/>
            <a:chOff x="942880" y="2300002"/>
            <a:chExt cx="10477500" cy="952500"/>
          </a:xfrm>
        </p:grpSpPr>
        <p:sp>
          <p:nvSpPr>
            <p:cNvPr id="7" name="TextBox 7"/>
            <p:cNvSpPr/>
            <p:nvPr/>
          </p:nvSpPr>
          <p:spPr>
            <a:xfrm>
              <a:off x="942880" y="2300002"/>
              <a:ext cx="10477500" cy="952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previous 初始全 0，只令 previous[0]=1；MOD=10000。</a:t>
              </a:r>
            </a:p>
          </p:txBody>
        </p:sp>
      </p:grpSp>
      <p:sp>
        <p:nvSpPr>
          <p:cNvPr id="11" name="textbox-inversion-code"/>
          <p:cNvSpPr/>
          <p:nvPr/>
        </p:nvSpPr>
        <p:spPr>
          <a:xfrm>
            <a:off x="838200" y="2726563"/>
            <a:ext cx="10287000" cy="2219668"/>
          </a:xfrm>
          <a:prstGeom prst="roundRect">
            <a:avLst>
              <a:gd name="adj" fmla="val 4054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90"/>
              </a:lnSpc>
            </a:pP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window=0;</a:t>
            </a:r>
            <a:br/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inversions=0;inversions&lt;=k;++inversions){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window=(window+previous[inversions])%MOD;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(inversions&gt;=length)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window=(window-previous[inversions-length]+MOD)%MOD;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current[inversions]=window;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}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previous.swap(current);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42880" y="5238750"/>
            <a:ext cx="10477500" cy="952500"/>
            <a:chOff x="942880" y="5238750"/>
            <a:chExt cx="10477500" cy="952500"/>
          </a:xfrm>
        </p:grpSpPr>
        <p:sp>
          <p:nvSpPr>
            <p:cNvPr id="12" name="body-overwrite"/>
            <p:cNvSpPr/>
            <p:nvPr/>
          </p:nvSpPr>
          <p:spPr>
            <a:xfrm>
              <a:off x="942880" y="5238750"/>
              <a:ext cx="10477500" cy="952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length 从 1 到 n。每层窗口从 0 开始；写完 current[0…k] 后交换两行。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723900" y="2726563"/>
            <a:ext cx="9525" cy="2123161"/>
          </a:xfrm>
          <a:custGeom>
            <a:avLst/>
            <a:gdLst/>
            <a:ahLst/>
            <a:cxnLst/>
            <a:rect l="l" t="t" r="r" b="b"/>
            <a:pathLst>
              <a:path w="9525" h="2123161">
                <a:moveTo>
                  <a:pt x="0" y="0"/>
                </a:moveTo>
                <a:lnTo>
                  <a:pt x="0" y="2123161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连续求和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18-1 逆序对数列：每个排列会被数几次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72392"/>
            <a:ext cx="10477500" cy="1382744"/>
            <a:chOff x="941356" y="2372392"/>
            <a:chExt cx="10477500" cy="1382744"/>
          </a:xfrm>
        </p:grpSpPr>
        <p:sp>
          <p:nvSpPr>
            <p:cNvPr id="7" name="body-bijection"/>
            <p:cNvSpPr/>
            <p:nvPr/>
          </p:nvSpPr>
          <p:spPr>
            <a:xfrm>
              <a:off x="941356" y="2372392"/>
              <a:ext cx="10477500" cy="13827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从最终排列删掉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数，旧排列和插入位置都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唯一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确定。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反过来也能还原，所以不会漏数或重数。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窗口只是复用求和，排列的分类没有改变。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4124992"/>
            <a:ext cx="10477500" cy="485108"/>
            <a:chOff x="941356" y="4124992"/>
            <a:chExt cx="10477500" cy="485108"/>
          </a:xfrm>
        </p:grpSpPr>
        <p:sp>
          <p:nvSpPr>
            <p:cNvPr id="9" name="body-cost"/>
            <p:cNvSpPr/>
            <p:nvPr/>
          </p:nvSpPr>
          <p:spPr>
            <a:xfrm>
              <a:off x="941356" y="4124992"/>
              <a:ext cx="10477500" cy="4851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共有 n 层，每层计算 k+1 个计数：时间 O(nk)，空间 O(k)。</a:t>
              </a:r>
            </a:p>
          </p:txBody>
        </p:sp>
      </p:grpSp>
      <p:sp>
        <p:nvSpPr>
          <p:cNvPr id="13" name="textbox-inversion-boundary"/>
          <p:cNvSpPr/>
          <p:nvPr/>
        </p:nvSpPr>
        <p:spPr>
          <a:xfrm>
            <a:off x="838200" y="4810125"/>
            <a:ext cx="10477500" cy="1143000"/>
          </a:xfrm>
          <a:prstGeom prst="roundRect">
            <a:avLst>
              <a:gd name="adj" fmla="val 10000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n=1、k=0 时答案为 1；k 超过 n(n−1)/2 时答案为 0。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没有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合法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排列的格子，也要保持为 0。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46863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模拟练习：逆序窗口该删哪一项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300"/>
            <a:ext cx="10202925" cy="782652"/>
            <a:chOff x="979425" y="24003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4003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4003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i=3，目标从 j=2 移到 j=3。① 新增哪一项？② 移出哪一项？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前一层 [1,1,0,0] 时，新目标计数是多少？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42386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4572000"/>
            <a:ext cx="10202925" cy="782652"/>
            <a:chOff x="979425" y="4572000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previous[3]。② previous[0]。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旧窗口和 2，加 0 减 1，得到 1；对应 [3,2,1]。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端点概率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夏令营的概率准备：什么时候乘，什么时候加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91442"/>
            <a:ext cx="10477500" cy="887444"/>
            <a:chOff x="941356" y="2391442"/>
            <a:chExt cx="10477500" cy="887444"/>
          </a:xfrm>
        </p:grpSpPr>
        <p:sp>
          <p:nvSpPr>
            <p:cNvPr id="7" name="body-coin-space"/>
            <p:cNvSpPr/>
            <p:nvPr/>
          </p:nvSpPr>
          <p:spPr>
            <a:xfrm>
              <a:off x="941356" y="2391442"/>
              <a:ext cx="10477500" cy="887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抛两次公平硬币。四种结果等可能：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正正　正反　反正　反反。</a:t>
              </a:r>
            </a:p>
          </p:txBody>
        </p:sp>
      </p:grpSp>
      <mc:AlternateContent>
        <mc:Choice Requires="a14">
          <p:sp>
            <p:nvSpPr>
              <p:cNvPr id="9" name="product-probability"/>
              <p:cNvSpPr txBox="1">
                <a:spLocks noGrp="1"/>
              </p:cNvSpPr>
              <p:nvPr/>
            </p:nvSpPr>
            <p:spPr>
              <a:xfrm>
                <a:off x="952500" y="3390900"/>
                <a:ext cx="10172700" cy="1000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23344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P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r>
                            <m:rPr>
                              <m:nor m:val="on"/>
                            </m:rP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正反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23344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2</m:t>
                          </m:r>
                        </m:den>
                      </m:f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23344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⋅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2</m:t>
                          </m:r>
                        </m:den>
                      </m:f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23344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41356" y="4667917"/>
            <a:ext cx="10477500" cy="513683"/>
            <a:chOff x="941356" y="4667917"/>
            <a:chExt cx="10477500" cy="513683"/>
          </a:xfrm>
        </p:grpSpPr>
        <p:sp>
          <p:nvSpPr>
            <p:cNvPr id="10" name="body-disjoint-sum"/>
            <p:cNvSpPr/>
            <p:nvPr/>
          </p:nvSpPr>
          <p:spPr>
            <a:xfrm>
              <a:off x="941356" y="4667917"/>
              <a:ext cx="10477500" cy="5136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一次正面可以是正反，也可以是反正，概率为 1/4+1/4=1/2。</a:t>
              </a:r>
            </a:p>
          </p:txBody>
        </p:sp>
      </p:grpSp>
      <p:sp>
        <p:nvSpPr>
          <p:cNvPr id="14" name="textbox-probability-rules"/>
          <p:cNvSpPr/>
          <p:nvPr/>
        </p:nvSpPr>
        <p:spPr>
          <a:xfrm>
            <a:off x="838200" y="5248275"/>
            <a:ext cx="10477500" cy="704850"/>
          </a:xfrm>
          <a:prstGeom prst="roundRect">
            <a:avLst>
              <a:gd name="adj" fmla="val 16216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一条确定的独立过程把概率相乘；几种互斥结果把概率相加。</a:t>
            </a:r>
          </a:p>
        </p:txBody>
      </p:sp>
      <p:sp>
        <p:nvSpPr>
          <p:cNvPr id="16" name="Freeform 16"/>
          <p:cNvSpPr/>
          <p:nvPr/>
        </p:nvSpPr>
        <p:spPr>
          <a:xfrm>
            <a:off x="838200" y="51244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端点概率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一半的概率，为什么输出的却是一个整数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782652"/>
            <a:chOff x="979425" y="234315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前面说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一次正面的概率是 1/2。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但这道题要求按模数输出，不接受小数 0.5。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81327"/>
            <a:ext cx="10202925" cy="782652"/>
            <a:chOff x="979425" y="3381327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要找一个整数 x，使 2×x 在模 M 下等于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这样一来，分母乘回去仍能还原原来的分子。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这个代替除法的数叫乘法逆元。下面只用本题质数模数且分母非零的情形。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端点概率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夏令营的概率准备：分数怎样按模数输出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1917"/>
            <a:ext cx="10477500" cy="868394"/>
            <a:chOff x="941356" y="2381917"/>
            <a:chExt cx="10477500" cy="868394"/>
          </a:xfrm>
        </p:grpSpPr>
        <p:sp>
          <p:nvSpPr>
            <p:cNvPr id="7" name="body-mod-definition"/>
            <p:cNvSpPr/>
            <p:nvPr/>
          </p:nvSpPr>
          <p:spPr>
            <a:xfrm>
              <a:off x="941356" y="238191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答案用质数 M=1000000007 表示。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分母 b 不被 M 整除时，用它的乘法逆元代替除法：</a:t>
              </a:r>
            </a:p>
          </p:txBody>
        </p:sp>
      </p:grpSp>
      <mc:AlternateContent>
        <mc:Choice Requires="a14">
          <p:sp>
            <p:nvSpPr>
              <p:cNvPr id="9" name="inverse-formula"/>
              <p:cNvSpPr txBox="1">
                <a:spLocks noGrp="1"/>
              </p:cNvSpPr>
              <p:nvPr/>
            </p:nvSpPr>
            <p:spPr>
              <a:xfrm>
                <a:off x="952500" y="3400425"/>
                <a:ext cx="10172700" cy="102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a</m:t>
                          </m:r>
                        </m:num>
                        <m:den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b</m:t>
                          </m:r>
                        </m:den>
                      </m:f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≡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a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⋅</m:t>
                      </m:r>
                      <m:s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b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2</m:t>
                          </m:r>
                        </m:sup>
                      </m:sSup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mod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 xml:space="preserve"> 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M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41356" y="4677442"/>
            <a:ext cx="10477500" cy="430244"/>
            <a:chOff x="941356" y="4677442"/>
            <a:chExt cx="10477500" cy="430244"/>
          </a:xfrm>
        </p:grpSpPr>
        <p:sp>
          <p:nvSpPr>
            <p:cNvPr id="10" name="body-half-example"/>
            <p:cNvSpPr/>
            <p:nvPr/>
          </p:nvSpPr>
          <p:spPr>
            <a:xfrm>
              <a:off x="941356" y="467744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1/2 对应 500000004，因为它乘 2 后模 M 等于 1。</a:t>
              </a:r>
            </a:p>
          </p:txBody>
        </p:sp>
      </p:grpSp>
      <p:sp>
        <p:nvSpPr>
          <p:cNvPr id="14" name="textbox-inverse-warning"/>
          <p:cNvSpPr/>
          <p:nvPr/>
        </p:nvSpPr>
        <p:spPr>
          <a:xfrm>
            <a:off x="838200" y="5229225"/>
            <a:ext cx="10477500" cy="723900"/>
          </a:xfrm>
          <a:prstGeom prst="roundRect">
            <a:avLst>
              <a:gd name="adj" fmla="val 15789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C++ 的整数 1/2 会先算成 0。取模救不回已经丢掉的小数部分。</a:t>
            </a:r>
          </a:p>
        </p:txBody>
      </p:sp>
      <p:sp>
        <p:nvSpPr>
          <p:cNvPr id="16" name="Freeform 16"/>
          <p:cNvSpPr/>
          <p:nvPr/>
        </p:nvSpPr>
        <p:spPr>
          <a:xfrm>
            <a:off x="838200" y="51054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端点概率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18-2 夏令营：题目与输入输出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(n+2)×m 棋盘的上下两行不消失。白天各中间行最左格、夜晚最右格独立以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p=a/b 的概率消失。求 k 天 k 夜内棋盘一直连通的概率；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格子共边才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相邻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410718"/>
            <a:chOff x="979932" y="3676602"/>
            <a:chExt cx="10202418" cy="4107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n、m；a、b；k。输出概率分数在模 1000000007 下的表示。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305252"/>
            <a:ext cx="10201911" cy="391209"/>
            <a:chOff x="980439" y="43052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3052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3052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1≤n,m≤1500，0≤k≤100000，1≤a≤b≤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9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，a、b 互质。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端点概率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18-2 夏令营：原题样例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967550"/>
            <a:chOff x="980313" y="2647950"/>
            <a:chExt cx="5249037" cy="96755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9572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9572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937500007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753618"/>
            <a:chOff x="979932" y="5000625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第一组两行两列、一天一夜、p=1/2，16 种等可能组合中 7 种连通；7/16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的模表示为 937500007。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端点概率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18-2 夏令营：哪些格子会被风吹掉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62867"/>
            <a:ext cx="10477500" cy="1399508"/>
            <a:chOff x="941356" y="2362867"/>
            <a:chExt cx="10477500" cy="1399508"/>
          </a:xfrm>
        </p:grpSpPr>
        <p:sp>
          <p:nvSpPr>
            <p:cNvPr id="7" name="body-camp-board"/>
            <p:cNvSpPr/>
            <p:nvPr/>
          </p:nvSpPr>
          <p:spPr>
            <a:xfrm>
              <a:off x="941356" y="2362867"/>
              <a:ext cx="10477500" cy="13995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棋盘宽 m，中间 n 行会变化，上下边界永远完整。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每天白天，各行最左格以 p=a/b 的概率消失；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夜晚最右格也以相同概率消失，各次试验独立。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4067842"/>
            <a:ext cx="10477500" cy="868394"/>
            <a:chOff x="941356" y="4067842"/>
            <a:chExt cx="10477500" cy="868394"/>
          </a:xfrm>
        </p:grpSpPr>
        <p:sp>
          <p:nvSpPr>
            <p:cNvPr id="9" name="body-camp-question"/>
            <p:cNvSpPr/>
            <p:nvPr/>
          </p:nvSpPr>
          <p:spPr>
            <a:xfrm>
              <a:off x="941356" y="4067842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经过 k 天 k 夜，求整个棋盘一直没有断开的概率。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格子共用边才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相邻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；每行剩下的格子仍是一个连续区间。</a:t>
              </a:r>
            </a:p>
          </p:txBody>
        </p:sp>
      </p:grpSp>
      <p:sp>
        <p:nvSpPr>
          <p:cNvPr id="13" name="textbox-camp-scale"/>
          <p:cNvSpPr/>
          <p:nvPr/>
        </p:nvSpPr>
        <p:spPr>
          <a:xfrm>
            <a:off x="838200" y="5153025"/>
            <a:ext cx="10477500" cy="800100"/>
          </a:xfrm>
          <a:prstGeom prst="roundRect">
            <a:avLst>
              <a:gd name="adj" fmla="val 14286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直接枚举所有格子的随机变化太多。先单独数一端会消失几格。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50292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31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端点概率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18-2 夏令营：剩下 [l,r] 要发生什么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1917"/>
            <a:ext cx="10477500" cy="868394"/>
            <a:chOff x="941356" y="2381917"/>
            <a:chExt cx="10477500" cy="868394"/>
          </a:xfrm>
        </p:grpSpPr>
        <p:sp>
          <p:nvSpPr>
            <p:cNvPr id="7" name="body-choose-days"/>
            <p:cNvSpPr/>
            <p:nvPr/>
          </p:nvSpPr>
          <p:spPr>
            <a:xfrm>
              <a:off x="941356" y="238191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一端在 k 次试验里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消失 t 次：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选出发生删除的 t 次，再把这一安排的概率乘进去。</a:t>
              </a:r>
            </a:p>
          </p:txBody>
        </p:sp>
      </p:grpSp>
      <mc:AlternateContent>
        <mc:Choice Requires="a14">
          <p:sp>
            <p:nvSpPr>
              <p:cNvPr id="9" name="binomial-prob"/>
              <p:cNvSpPr txBox="1">
                <a:spLocks noGrp="1"/>
              </p:cNvSpPr>
              <p:nvPr/>
            </p:nvSpPr>
            <p:spPr>
              <a:xfrm>
                <a:off x="952500" y="3333750"/>
                <a:ext cx="10172700" cy="1000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g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t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fPr>
                            <m:num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k</m:t>
                              </m:r>
                            </m:num>
                            <m:den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t</m:t>
                              </m:r>
                            </m:den>
                          </m:f>
                        </m:e>
                      </m:d>
                      <m:s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p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t</m:t>
                          </m:r>
                        </m:sup>
                      </m:sSup>
                      <m:sSup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1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p</m:t>
                              </m:r>
                            </m:e>
                          </m:d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k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t</m:t>
                          </m:r>
                        </m:sup>
                      </m:sSup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 xml:space="preserve"> 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0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≤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t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≤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k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41356" y="4610767"/>
            <a:ext cx="10477500" cy="1306544"/>
            <a:chOff x="941356" y="4610767"/>
            <a:chExt cx="10477500" cy="1306544"/>
          </a:xfrm>
        </p:grpSpPr>
        <p:sp>
          <p:nvSpPr>
            <p:cNvPr id="10" name="body-interval-weight"/>
            <p:cNvSpPr/>
            <p:nvPr/>
          </p:nvSpPr>
          <p:spPr>
            <a:xfrm>
              <a:off x="941356" y="4610767"/>
              <a:ext cx="10477500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剩下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区间 [l,r]，就要左删 l−1 格、右删 m−r 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这两端的原始试验独立，概率为 g[l−1]×g[m−r]。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t&gt;k 时 g[t]=0；空行无法连接上下边界，不给它建立有效端点。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端点概率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18-2 夏令营：一样长，也可能接不上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1917"/>
            <a:ext cx="10477500" cy="868394"/>
            <a:chOff x="941356" y="2381917"/>
            <a:chExt cx="10477500" cy="868394"/>
          </a:xfrm>
        </p:grpSpPr>
        <p:sp>
          <p:nvSpPr>
            <p:cNvPr id="7" name="body-length-counterexample"/>
            <p:cNvSpPr/>
            <p:nvPr/>
          </p:nvSpPr>
          <p:spPr>
            <a:xfrm>
              <a:off x="941356" y="238191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上行只剩 [1,1]，下行只剩 [2,2]。虽然都长 1，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却不在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列，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从上行走到下行。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572542"/>
            <a:ext cx="10477500" cy="868394"/>
            <a:chOff x="941356" y="3572542"/>
            <a:chExt cx="10477500" cy="868394"/>
          </a:xfrm>
        </p:grpSpPr>
        <p:sp>
          <p:nvSpPr>
            <p:cNvPr id="9" name="body-camp-connectivity"/>
            <p:cNvSpPr/>
            <p:nvPr/>
          </p:nvSpPr>
          <p:spPr>
            <a:xfrm>
              <a:off x="941356" y="3572542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上下连通，需要每行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，而且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相邻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两行的区间相交。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删除只会减少路径；最终仍连通，就说明之前也没断过。</a:t>
              </a:r>
            </a:p>
          </p:txBody>
        </p:sp>
      </p:grpSp>
      <p:sp>
        <p:nvSpPr>
          <p:cNvPr id="13" name="textbox-two-end-state"/>
          <p:cNvSpPr/>
          <p:nvPr/>
        </p:nvSpPr>
        <p:spPr>
          <a:xfrm>
            <a:off x="838200" y="4743450"/>
            <a:ext cx="10477500" cy="1181100"/>
          </a:xfrm>
          <a:prstGeom prst="roundRect">
            <a:avLst>
              <a:gd name="adj" fmla="val 9677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只存长度不够；存行号、左右端点又有 O(</a:t>
            </a:r>
            <ns0:m xmlns:ns0="http://schemas.microsoft.com/office/drawing/2010/main">
              <ns1:oMath xmlns:ns1="http://schemas.openxmlformats.org/officeDocument/2006/math">
                <ns1:sSup>
                  <ns1:e>
                    <ns1:r>
                      <a:rPr lang="zh-CN" sz="2200" dirty="0">
                        <a:solidFill>
                          <a:srgbClr val="172B49"/>
                        </a:solidFill>
                        <a:latin typeface="Cambria Math"/>
                        <a:ea typeface="Microsoft YaHei"/>
                        <a:cs typeface="Cambria Math"/>
                      </a:rPr>
                      <ns1:t>nm</ns1:t>
                    </ns1:r>
                  </ns1:e>
                  <ns1:sup>
                    <ns1:r>
                      <a:rPr lang="zh-CN" sz="2200" dirty="0">
                        <a:solidFill>
                          <a:srgbClr val="172B49"/>
                        </a:solidFill>
                        <a:latin typeface="Cambria Math"/>
                        <a:ea typeface="Microsoft YaHei"/>
                        <a:cs typeface="Cambria Math"/>
                      </a:rPr>
                      <ns1:t>2</ns1:t>
                    </ns1:r>
                  </ns1:sup>
                </ns1:sSup>
              </ns1:oMath>
            </ns0:m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) 个状态。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左右的删除规则相同，能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不能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借助这种对称少存一个端点？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461962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端点概率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左边和右边，能不能交换着看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782652"/>
            <a:chOff x="979425" y="234315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例如宽度 5，某行剩 [2,4]，左右反射后仍是 [2,4]；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剩 [1,3] 则反射成 [3,5]。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81327"/>
            <a:ext cx="10202925" cy="782652"/>
            <a:chOff x="979425" y="3381327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左端为 l，对应镜像右端 m−l+1。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整幅图都反射，前面是否连通以及各个结果的发生概率也一起保留。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因此左端的概率总量，可以从右端状态中恢复；不用把两个端点都存下来。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端点概率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18-2 夏令营：只存右端，左端怎样找回来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1917"/>
            <a:ext cx="10477500" cy="868394"/>
            <a:chOff x="941356" y="2381917"/>
            <a:chExt cx="10477500" cy="868394"/>
          </a:xfrm>
        </p:grpSpPr>
        <p:sp>
          <p:nvSpPr>
            <p:cNvPr id="7" name="body-right-state"/>
            <p:cNvSpPr/>
            <p:nvPr/>
          </p:nvSpPr>
          <p:spPr>
            <a:xfrm>
              <a:off x="941356" y="238191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f[i][r]：前 i 行与上边界连通，且第 i 行右端为 r 的概率。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把左端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的情况相加，先不单独记录。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505867"/>
            <a:ext cx="10477500" cy="868394"/>
            <a:chOff x="941356" y="3505867"/>
            <a:chExt cx="10477500" cy="868394"/>
          </a:xfrm>
        </p:grpSpPr>
        <p:sp>
          <p:nvSpPr>
            <p:cNvPr id="9" name="body-mirror-rule"/>
            <p:cNvSpPr/>
            <p:nvPr/>
          </p:nvSpPr>
          <p:spPr>
            <a:xfrm>
              <a:off x="941356" y="350586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将整幅图左右翻转，发生概率和连通性都不变。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所以左端为 l 的概率总量，等于右端为 m−l+1 的概率总量。</a:t>
              </a:r>
            </a:p>
          </p:txBody>
        </p:sp>
      </p:grpSp>
      <p:sp>
        <p:nvSpPr>
          <p:cNvPr id="13" name="textbox-symmetry-condition"/>
          <p:cNvSpPr/>
          <p:nvPr/>
        </p:nvSpPr>
        <p:spPr>
          <a:xfrm>
            <a:off x="838200" y="4676775"/>
            <a:ext cx="10477500" cy="1257300"/>
          </a:xfrm>
          <a:prstGeom prst="roundRect">
            <a:avLst>
              <a:gd name="adj" fmla="val 9091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这里翻转的是整幅随机图。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不能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误认为加上“已经连通”这个条件后，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左右端点仍独立。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45529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3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端点概率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18-2 夏令营：扣掉完全错开的两种情况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72392"/>
            <a:ext cx="10477500" cy="1344644"/>
            <a:chOff x="941356" y="2372392"/>
            <a:chExt cx="10477500" cy="1344644"/>
          </a:xfrm>
        </p:grpSpPr>
        <p:sp>
          <p:nvSpPr>
            <p:cNvPr id="7" name="body-complement-cases"/>
            <p:cNvSpPr/>
            <p:nvPr/>
          </p:nvSpPr>
          <p:spPr>
            <a:xfrm>
              <a:off x="941356" y="2372392"/>
              <a:ext cx="10477500" cy="13446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H[t] 累加上一层右端不超过 t 的概率。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旧区间接不上 [l,r]，要么整个在它左边，要么整个在它右边。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两种情况不会同时发生，右侧那种可用镜像转成右端不超过 m−r。</a:t>
              </a:r>
            </a:p>
          </p:txBody>
        </p:sp>
      </p:grpSp>
      <mc:AlternateContent>
        <mc:Choice Requires="a14">
          <p:sp>
            <p:nvSpPr>
              <p:cNvPr id="9" name="overlap-probability"/>
              <p:cNvSpPr txBox="1">
                <a:spLocks noGrp="1"/>
              </p:cNvSpPr>
              <p:nvPr/>
            </p:nvSpPr>
            <p:spPr>
              <a:xfrm>
                <a:off x="952500" y="3981450"/>
                <a:ext cx="10172700" cy="87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P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r>
                            <m:rPr>
                              <m:nor m:val="on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旧行可接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H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m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−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H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l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−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H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r</m:t>
                          </m:r>
                        </m:sub>
                      </m:sSub>
                    </m:oMath>
                  </m:oMathPara>
                </a14:m>
              </a:p>
            </p:txBody>
          </p:sp>
        </mc:Choice>
      </mc:AlternateContent>
      <p:sp>
        <p:nvSpPr>
          <p:cNvPr id="12" name="textbox-complement-total"/>
          <p:cNvSpPr/>
          <p:nvPr/>
        </p:nvSpPr>
        <p:spPr>
          <a:xfrm>
            <a:off x="838200" y="5191125"/>
            <a:ext cx="10477500" cy="752475"/>
          </a:xfrm>
          <a:prstGeom prst="roundRect">
            <a:avLst>
              <a:gd name="adj" fmla="val 15190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总量是 H[m]，它已经扣除了前面断开的情况，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不能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随手换成 1。</a:t>
            </a:r>
          </a:p>
        </p:txBody>
      </p:sp>
      <p:sp>
        <p:nvSpPr>
          <p:cNvPr id="13" name="Freeform 13"/>
          <p:cNvSpPr/>
          <p:nvPr/>
        </p:nvSpPr>
        <p:spPr>
          <a:xfrm>
            <a:off x="838200" y="50673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3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端点概率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18-2 夏令营：哪些项不用跟着左端变化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34292"/>
            <a:ext cx="10477500" cy="430244"/>
            <a:chOff x="941356" y="2334292"/>
            <a:chExt cx="10477500" cy="430244"/>
          </a:xfrm>
        </p:grpSpPr>
        <p:sp>
          <p:nvSpPr>
            <p:cNvPr id="7" name="body-prefix-start"/>
            <p:cNvSpPr/>
            <p:nvPr/>
          </p:nvSpPr>
          <p:spPr>
            <a:xfrm>
              <a:off x="941356" y="23342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固定新右端 r，左端 l 从 1 到 r；把 t=l−1 代入：</a:t>
              </a:r>
            </a:p>
          </p:txBody>
        </p:sp>
      </p:grpSp>
      <mc:AlternateContent>
        <mc:Choice Requires="a14">
          <p:sp>
            <p:nvSpPr>
              <p:cNvPr id="13" name="raw-camp-sum"/>
              <p:cNvSpPr txBox="1">
                <a:spLocks noGrp="1"/>
              </p:cNvSpPr>
              <p:nvPr/>
            </p:nvSpPr>
            <p:spPr>
              <a:xfrm>
                <a:off x="952500" y="2771775"/>
                <a:ext cx="10172700" cy="1143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23344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f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'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r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23344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g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r</m:t>
                          </m:r>
                        </m:sub>
                      </m:sSub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ff"/>
                          <m:ctrlP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t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=</m:t>
                          </m:r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0</m:t>
                          </m:r>
                        </m:sub>
                        <m:sup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r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1</m:t>
                          </m:r>
                        </m:sup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g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t</m:t>
                              </m:r>
                            </m:sub>
                          </m:sSub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23344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23344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m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−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23344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23344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m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23344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23344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r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−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23344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23344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t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41356" y="4058317"/>
            <a:ext cx="10477500" cy="830294"/>
            <a:chOff x="941356" y="4058317"/>
            <a:chExt cx="10477500" cy="830294"/>
          </a:xfrm>
        </p:grpSpPr>
        <p:sp>
          <p:nvSpPr>
            <p:cNvPr id="10" name="body-prefix-defs"/>
            <p:cNvSpPr/>
            <p:nvPr/>
          </p:nvSpPr>
          <p:spPr>
            <a:xfrm>
              <a:off x="941356" y="4058317"/>
              <a:ext cx="10477500" cy="8302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G[r] 累加 g[0…r−1]，W[r] 累加 g[t]H[t]。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H[m]−H[m−r] 不随 t 变，可以提出求和：</a:t>
              </a:r>
            </a:p>
          </p:txBody>
        </p:sp>
      </p:grpSp>
      <mc:AlternateContent>
        <mc:Choice Requires="a14">
          <p:sp>
            <p:nvSpPr>
              <p:cNvPr id="12" name="optimized-camp"/>
              <p:cNvSpPr txBox="1">
                <a:spLocks noGrp="1"/>
              </p:cNvSpPr>
              <p:nvPr/>
            </p:nvSpPr>
            <p:spPr>
              <a:xfrm>
                <a:off x="952500" y="4953000"/>
                <a:ext cx="10172700" cy="95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f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'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r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g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r</m:t>
                          </m:r>
                        </m:sub>
                      </m:sSub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m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−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m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r</m:t>
                                  </m:r>
                                </m:sub>
                              </m:sSub>
                            </m:e>
                          </m:d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G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r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−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W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r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</a:p>
            </p:txBody>
          </p:sp>
        </mc:Choice>
      </mc:AlternateContent>
    </p:spTree>
  </p:cSld>
  <p:clrMapOvr>
    <a:masterClrMapping/>
  </p:clrMapOvr>
  <p:transition p14:dur="400">
    <p:fade/>
  </p:transition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端点概率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18-2 夏令营：九种非空组合中，哪两种断开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仍用两行两列、k=1、p=1/2。每个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区间都各有 1/4 的概率。</a:t>
              </a:r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990600" y="2943225"/>
            <a:ext cx="10239375" cy="2362200"/>
            <a:chOff x="990600" y="2943225"/>
            <a:chExt cx="10239375" cy="2362200"/>
          </a:xfrm>
        </p:grpSpPr>
        <p:sp>
          <p:nvSpPr>
            <p:cNvPr id="9" name="Rectangle 9"/>
            <p:cNvSpPr/>
            <p:nvPr/>
          </p:nvSpPr>
          <p:spPr>
            <a:xfrm>
              <a:off x="990600" y="2943225"/>
              <a:ext cx="2952750" cy="59055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1085850" y="3057525"/>
              <a:ext cx="2762250" cy="396050"/>
              <a:chOff x="1085850" y="3057525"/>
              <a:chExt cx="2762250" cy="3960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085850" y="3057525"/>
                <a:ext cx="276225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085850" y="3057525"/>
                <a:ext cx="27622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旧行 / 新行</a:t>
                </a:r>
              </a:p>
            </p:txBody>
          </p:sp>
        </p:grpSp>
        <p:sp>
          <p:nvSpPr>
            <p:cNvPr id="13" name="Rectangle 13"/>
            <p:cNvSpPr/>
            <p:nvPr/>
          </p:nvSpPr>
          <p:spPr>
            <a:xfrm>
              <a:off x="3943350" y="2943225"/>
              <a:ext cx="2428875" cy="59055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4038600" y="3057525"/>
              <a:ext cx="2238375" cy="396050"/>
              <a:chOff x="4038600" y="3057525"/>
              <a:chExt cx="2238375" cy="3960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038600" y="3057525"/>
                <a:ext cx="22383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4038600" y="3057525"/>
                <a:ext cx="22383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[1,2]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6372225" y="2943225"/>
              <a:ext cx="2428875" cy="59055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6467475" y="3057525"/>
              <a:ext cx="2238375" cy="396050"/>
              <a:chOff x="6467475" y="3057525"/>
              <a:chExt cx="2238375" cy="396050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6467475" y="3057525"/>
                <a:ext cx="22383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6467475" y="3057525"/>
                <a:ext cx="22383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[1,1]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8801100" y="2943225"/>
              <a:ext cx="2428875" cy="59055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8896350" y="3057525"/>
              <a:ext cx="2238375" cy="396050"/>
              <a:chOff x="8896350" y="3057525"/>
              <a:chExt cx="2238375" cy="39605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8896350" y="3057525"/>
                <a:ext cx="22383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8896350" y="3057525"/>
                <a:ext cx="22383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[2,2]</a:t>
                </a:r>
              </a:p>
            </p:txBody>
          </p:sp>
        </p:grpSp>
        <p:sp>
          <p:nvSpPr>
            <p:cNvPr id="25" name="Rectangle 25"/>
            <p:cNvSpPr/>
            <p:nvPr/>
          </p:nvSpPr>
          <p:spPr>
            <a:xfrm>
              <a:off x="990600" y="3533775"/>
              <a:ext cx="2952750" cy="5905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1085850" y="3648075"/>
              <a:ext cx="2762250" cy="396050"/>
              <a:chOff x="1085850" y="3648075"/>
              <a:chExt cx="2762250" cy="3960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85850" y="3648075"/>
                <a:ext cx="276225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1085850" y="3648075"/>
                <a:ext cx="27622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[1,2]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3943350" y="3533775"/>
              <a:ext cx="2428875" cy="5905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4038600" y="3648075"/>
              <a:ext cx="2238375" cy="396050"/>
              <a:chOff x="4038600" y="3648075"/>
              <a:chExt cx="2238375" cy="396050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4038600" y="3648075"/>
                <a:ext cx="22383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4038600" y="3648075"/>
                <a:ext cx="22383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可接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6372225" y="3533775"/>
              <a:ext cx="2428875" cy="5905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6467475" y="3648075"/>
              <a:ext cx="2238375" cy="396050"/>
              <a:chOff x="6467475" y="3648075"/>
              <a:chExt cx="2238375" cy="39605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6467475" y="3648075"/>
                <a:ext cx="22383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6467475" y="3648075"/>
                <a:ext cx="22383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可接</a:t>
                </a:r>
              </a:p>
            </p:txBody>
          </p:sp>
        </p:grpSp>
        <p:sp>
          <p:nvSpPr>
            <p:cNvPr id="37" name="Rectangle 37"/>
            <p:cNvSpPr/>
            <p:nvPr/>
          </p:nvSpPr>
          <p:spPr>
            <a:xfrm>
              <a:off x="8801100" y="3533775"/>
              <a:ext cx="2428875" cy="5905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8896350" y="3648075"/>
              <a:ext cx="2238375" cy="396050"/>
              <a:chOff x="8896350" y="3648075"/>
              <a:chExt cx="2238375" cy="39605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8896350" y="3648075"/>
                <a:ext cx="22383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8896350" y="3648075"/>
                <a:ext cx="22383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可接</a:t>
                </a:r>
              </a:p>
            </p:txBody>
          </p:sp>
        </p:grpSp>
        <p:sp>
          <p:nvSpPr>
            <p:cNvPr id="41" name="Rectangle 41"/>
            <p:cNvSpPr/>
            <p:nvPr/>
          </p:nvSpPr>
          <p:spPr>
            <a:xfrm>
              <a:off x="990600" y="4124325"/>
              <a:ext cx="2952750" cy="5905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1085850" y="4238625"/>
              <a:ext cx="2762250" cy="396050"/>
              <a:chOff x="1085850" y="4238625"/>
              <a:chExt cx="2762250" cy="396050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1085850" y="4238625"/>
                <a:ext cx="276225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1085850" y="4238625"/>
                <a:ext cx="27622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[1,1]</a:t>
                </a:r>
              </a:p>
            </p:txBody>
          </p:sp>
        </p:grpSp>
        <p:sp>
          <p:nvSpPr>
            <p:cNvPr id="45" name="Rectangle 45"/>
            <p:cNvSpPr/>
            <p:nvPr/>
          </p:nvSpPr>
          <p:spPr>
            <a:xfrm>
              <a:off x="3943350" y="4124325"/>
              <a:ext cx="2428875" cy="5905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4038600" y="4238625"/>
              <a:ext cx="2238375" cy="396050"/>
              <a:chOff x="4038600" y="4238625"/>
              <a:chExt cx="2238375" cy="396050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4038600" y="4238625"/>
                <a:ext cx="22383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4038600" y="4238625"/>
                <a:ext cx="22383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可接</a:t>
                </a:r>
              </a:p>
            </p:txBody>
          </p:sp>
        </p:grpSp>
        <p:sp>
          <p:nvSpPr>
            <p:cNvPr id="49" name="Rectangle 49"/>
            <p:cNvSpPr/>
            <p:nvPr/>
          </p:nvSpPr>
          <p:spPr>
            <a:xfrm>
              <a:off x="6372225" y="4124325"/>
              <a:ext cx="2428875" cy="5905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6467475" y="4238625"/>
              <a:ext cx="2238375" cy="396050"/>
              <a:chOff x="6467475" y="4238625"/>
              <a:chExt cx="2238375" cy="39605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6467475" y="4238625"/>
                <a:ext cx="22383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6467475" y="4238625"/>
                <a:ext cx="22383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可接</a:t>
                </a:r>
              </a:p>
            </p:txBody>
          </p:sp>
        </p:grpSp>
        <p:sp>
          <p:nvSpPr>
            <p:cNvPr id="53" name="Rectangle 53"/>
            <p:cNvSpPr/>
            <p:nvPr/>
          </p:nvSpPr>
          <p:spPr>
            <a:xfrm>
              <a:off x="8801100" y="4124325"/>
              <a:ext cx="2428875" cy="5905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6" name="Group 56"/>
            <p:cNvGrpSpPr/>
            <p:nvPr/>
          </p:nvGrpSpPr>
          <p:grpSpPr>
            <a:xfrm>
              <a:off x="8896350" y="4238625"/>
              <a:ext cx="2238375" cy="396050"/>
              <a:chOff x="8896350" y="4238625"/>
              <a:chExt cx="2238375" cy="396050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8896350" y="4238625"/>
                <a:ext cx="22383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8896350" y="4238625"/>
                <a:ext cx="22383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断开</a:t>
                </a:r>
              </a:p>
            </p:txBody>
          </p:sp>
        </p:grpSp>
        <p:sp>
          <p:nvSpPr>
            <p:cNvPr id="57" name="Rectangle 57"/>
            <p:cNvSpPr/>
            <p:nvPr/>
          </p:nvSpPr>
          <p:spPr>
            <a:xfrm>
              <a:off x="990600" y="4714875"/>
              <a:ext cx="2952750" cy="5905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0" name="Group 60"/>
            <p:cNvGrpSpPr/>
            <p:nvPr/>
          </p:nvGrpSpPr>
          <p:grpSpPr>
            <a:xfrm>
              <a:off x="1085850" y="4829175"/>
              <a:ext cx="2762250" cy="396050"/>
              <a:chOff x="1085850" y="4829175"/>
              <a:chExt cx="2762250" cy="396050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1085850" y="4829175"/>
                <a:ext cx="276225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1085850" y="4829175"/>
                <a:ext cx="27622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[2,2]</a:t>
                </a:r>
              </a:p>
            </p:txBody>
          </p:sp>
        </p:grpSp>
        <p:sp>
          <p:nvSpPr>
            <p:cNvPr id="61" name="Rectangle 61"/>
            <p:cNvSpPr/>
            <p:nvPr/>
          </p:nvSpPr>
          <p:spPr>
            <a:xfrm>
              <a:off x="3943350" y="4714875"/>
              <a:ext cx="2428875" cy="5905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4" name="Group 64"/>
            <p:cNvGrpSpPr/>
            <p:nvPr/>
          </p:nvGrpSpPr>
          <p:grpSpPr>
            <a:xfrm>
              <a:off x="4038600" y="4829175"/>
              <a:ext cx="2238375" cy="396050"/>
              <a:chOff x="4038600" y="4829175"/>
              <a:chExt cx="2238375" cy="396050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4038600" y="4829175"/>
                <a:ext cx="22383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4038600" y="4829175"/>
                <a:ext cx="22383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可接</a:t>
                </a:r>
              </a:p>
            </p:txBody>
          </p:sp>
        </p:grpSp>
        <p:sp>
          <p:nvSpPr>
            <p:cNvPr id="65" name="Rectangle 65"/>
            <p:cNvSpPr/>
            <p:nvPr/>
          </p:nvSpPr>
          <p:spPr>
            <a:xfrm>
              <a:off x="6372225" y="4714875"/>
              <a:ext cx="2428875" cy="5905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8" name="Group 68"/>
            <p:cNvGrpSpPr/>
            <p:nvPr/>
          </p:nvGrpSpPr>
          <p:grpSpPr>
            <a:xfrm>
              <a:off x="6467475" y="4829175"/>
              <a:ext cx="2238375" cy="396050"/>
              <a:chOff x="6467475" y="4829175"/>
              <a:chExt cx="2238375" cy="396050"/>
            </a:xfrm>
          </p:grpSpPr>
          <p:sp>
            <p:nvSpPr>
              <p:cNvPr id="66" name="Rectangle 66"/>
              <p:cNvSpPr/>
              <p:nvPr/>
            </p:nvSpPr>
            <p:spPr>
              <a:xfrm>
                <a:off x="6467475" y="4829175"/>
                <a:ext cx="22383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7" name="TextBox 67"/>
              <p:cNvSpPr txBox="1"/>
              <p:nvPr/>
            </p:nvSpPr>
            <p:spPr>
              <a:xfrm>
                <a:off x="6467475" y="4829175"/>
                <a:ext cx="22383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断开</a:t>
                </a:r>
              </a:p>
            </p:txBody>
          </p:sp>
        </p:grpSp>
        <p:sp>
          <p:nvSpPr>
            <p:cNvPr id="69" name="Rectangle 69"/>
            <p:cNvSpPr/>
            <p:nvPr/>
          </p:nvSpPr>
          <p:spPr>
            <a:xfrm>
              <a:off x="8801100" y="4714875"/>
              <a:ext cx="2428875" cy="5905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72" name="Group 72"/>
            <p:cNvGrpSpPr/>
            <p:nvPr/>
          </p:nvGrpSpPr>
          <p:grpSpPr>
            <a:xfrm>
              <a:off x="8896350" y="4829175"/>
              <a:ext cx="2238375" cy="396050"/>
              <a:chOff x="8896350" y="4829175"/>
              <a:chExt cx="2238375" cy="396050"/>
            </a:xfrm>
          </p:grpSpPr>
          <p:sp>
            <p:nvSpPr>
              <p:cNvPr id="70" name="Rectangle 70"/>
              <p:cNvSpPr/>
              <p:nvPr/>
            </p:nvSpPr>
            <p:spPr>
              <a:xfrm>
                <a:off x="8896350" y="4829175"/>
                <a:ext cx="22383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1" name="TextBox 71"/>
              <p:cNvSpPr txBox="1"/>
              <p:nvPr/>
            </p:nvSpPr>
            <p:spPr>
              <a:xfrm>
                <a:off x="8896350" y="4829175"/>
                <a:ext cx="22383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可接</a:t>
                </a:r>
              </a:p>
            </p:txBody>
          </p:sp>
        </p:grpSp>
      </p:grpSp>
      <p:sp>
        <p:nvSpPr>
          <p:cNvPr id="74" name="Freeform 74"/>
          <p:cNvSpPr/>
          <p:nvPr/>
        </p:nvSpPr>
        <p:spPr>
          <a:xfrm>
            <a:off x="990600" y="5543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77" name="Group 77"/>
          <p:cNvGrpSpPr/>
          <p:nvPr/>
        </p:nvGrpSpPr>
        <p:grpSpPr>
          <a:xfrm>
            <a:off x="980313" y="5695950"/>
            <a:ext cx="10202037" cy="396050"/>
            <a:chOff x="980313" y="5695950"/>
            <a:chExt cx="10202037" cy="396050"/>
          </a:xfrm>
        </p:grpSpPr>
        <p:sp>
          <p:nvSpPr>
            <p:cNvPr id="75" name="Rectangle 75"/>
            <p:cNvSpPr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6" name="TextBox 76"/>
            <p:cNvSpPr txBox="1"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表内每格组合概率为 1/16，7 格可接；包含空行的另外 7 种组合也都失败。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端点概率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18-2 夏令营：两行两列，哪些组合能接上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62867"/>
            <a:ext cx="10477500" cy="868394"/>
            <a:chOff x="941356" y="2362867"/>
            <a:chExt cx="10477500" cy="868394"/>
          </a:xfrm>
        </p:grpSpPr>
        <p:sp>
          <p:nvSpPr>
            <p:cNvPr id="7" name="body-four-row-outcomes"/>
            <p:cNvSpPr/>
            <p:nvPr/>
          </p:nvSpPr>
          <p:spPr>
            <a:xfrm>
              <a:off x="941356" y="236286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k=1、p=1/2。每行四种结果各占 1/4：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[1,2]、[1,1]、[2,2]、空行。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505867"/>
            <a:ext cx="10477500" cy="868394"/>
            <a:chOff x="941356" y="3505867"/>
            <a:chExt cx="10477500" cy="868394"/>
          </a:xfrm>
        </p:grpSpPr>
        <p:sp>
          <p:nvSpPr>
            <p:cNvPr id="9" name="body-two-incompatible"/>
            <p:cNvSpPr/>
            <p:nvPr/>
          </p:nvSpPr>
          <p:spPr>
            <a:xfrm>
              <a:off x="941356" y="350586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两行都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 9 种组合。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其中左单格接右单格、右单格接左单格，这两种断开。</a:t>
              </a:r>
            </a:p>
          </p:txBody>
        </p:sp>
      </p:grpSp>
      <mc:AlternateContent>
        <mc:Choice Requires="a14">
          <p:sp>
            <p:nvSpPr>
              <p:cNvPr id="11" name="camp-number"/>
              <p:cNvSpPr txBox="1">
                <a:spLocks noGrp="1"/>
              </p:cNvSpPr>
              <p:nvPr/>
            </p:nvSpPr>
            <p:spPr>
              <a:xfrm>
                <a:off x="952500" y="4438650"/>
                <a:ext cx="10172700" cy="87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P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9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2</m:t>
                          </m:r>
                        </m:num>
                        <m:den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16</m:t>
                          </m:r>
                        </m:den>
                      </m:f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7</m:t>
                          </m:r>
                        </m:num>
                        <m:den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942880" y="5548027"/>
            <a:ext cx="10477500" cy="400050"/>
            <a:chOff x="942880" y="5548027"/>
            <a:chExt cx="10477500" cy="400050"/>
          </a:xfrm>
        </p:grpSpPr>
        <p:sp>
          <p:nvSpPr>
            <p:cNvPr id="12" name="body-first-layer-check"/>
            <p:cNvSpPr/>
            <p:nvPr/>
          </p:nvSpPr>
          <p:spPr>
            <a:xfrm>
              <a:off x="942880" y="5548027"/>
              <a:ext cx="104775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第一行右端为 1、2 的概率分别为 1/4、1/2，总和 3/4，就是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概率。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端点概率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18-2 夏令营：先求完整的端点前缀和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previous 是上一层概率；H、g 与后面的乘法量都用 long long。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962709"/>
            <a:chOff x="980439" y="2933700"/>
            <a:chExt cx="10201911" cy="96270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H[0]=0;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r=1;r&lt;=m;++r)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H[r]=(H[r-1]+previous[r])%MOD;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895398"/>
          </a:xfrm>
          <a:custGeom>
            <a:avLst/>
            <a:gdLst/>
            <a:ahLst/>
            <a:cxnLst/>
            <a:rect l="l" t="t" r="r" b="b"/>
            <a:pathLst>
              <a:path w="9525" h="895398">
                <a:moveTo>
                  <a:pt x="0" y="0"/>
                </a:moveTo>
                <a:lnTo>
                  <a:pt x="0" y="895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H[t] 表示旧右端不超过 t 且前面连通的概率总量。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后面的计算会读 H[m]，所以这一轮必须先全部做完。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端点概率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18-2 夏令营：边扫描边积累加权前缀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gPrefix[r] 预先保存 g[0…r−1] 的和；weightedPrefix 每层从 0 开始。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676959"/>
            <a:chOff x="980439" y="2933700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weightedPrefix=(weightedPrefix+g[r-1]*H[r-1])%MOD;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long long available=(H[m]-H[m-r]+MOD)%MOD;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扫描到 r，就把 t=r−1 的 g[t]H[t] 加进去。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available 先扣旧区间完全在新区间右边的概率。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端点概率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18-2 夏令营：扣掉左侧错开，再乘右端概率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下面计算新的右端 r 状态；current[0] 不参与有效端点。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676959"/>
            <a:chOff x="980439" y="2933700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current[r]=g[m-r]*((available*gPrefix[r]%MOD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      -weightedPrefix+MOD)%MOD)%MOD;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普通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与加权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替代了对左端的反复枚举。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全部 r 完成后交换两层，最后把所有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右端相加。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端点概率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18-2 夏令营：把两个前缀量写进循环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2880" y="2280952"/>
            <a:ext cx="10477500" cy="400050"/>
            <a:chOff x="942880" y="2280952"/>
            <a:chExt cx="10477500" cy="400050"/>
          </a:xfrm>
        </p:grpSpPr>
        <p:sp>
          <p:nvSpPr>
            <p:cNvPr id="7" name="TextBox 7"/>
            <p:cNvSpPr/>
            <p:nvPr/>
          </p:nvSpPr>
          <p:spPr>
            <a:xfrm>
              <a:off x="942880" y="2280952"/>
              <a:ext cx="104775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int64 表示 long long；g、H 也用它保存模数内的值。</a:t>
              </a:r>
            </a:p>
          </p:txBody>
        </p:sp>
      </p:grpSp>
      <p:sp>
        <p:nvSpPr>
          <p:cNvPr id="11" name="textbox-camp-code"/>
          <p:cNvSpPr/>
          <p:nvPr/>
        </p:nvSpPr>
        <p:spPr>
          <a:xfrm>
            <a:off x="838200" y="2726563"/>
            <a:ext cx="10287000" cy="2485063"/>
          </a:xfrm>
          <a:prstGeom prst="roundRect">
            <a:avLst>
              <a:gd name="adj" fmla="val 3625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90"/>
              </a:lnSpc>
            </a:pP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r=1;r&lt;=m;++r)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H[r]=(H[r-1]+previous[r])%MOD;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int64 weightedPrefix=0;</a:t>
            </a:r>
            <a:br/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r=1;r&lt;=m;++r){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weightedPrefix=(weightedPrefix+g[r-1]*H[r-1])%MOD;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int64 available=(H[m]-H[m-r]+MOD)%MOD;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current[r]=g[m-r]*((available*gPrefix[r]%MOD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                 -weightedPrefix+MOD)%MOD)%MOD;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sp>
        <p:nvSpPr>
          <p:cNvPr id="10" name="Freeform 10"/>
          <p:cNvSpPr/>
          <p:nvPr/>
        </p:nvSpPr>
        <p:spPr>
          <a:xfrm>
            <a:off x="723900" y="2726563"/>
            <a:ext cx="9525" cy="2388556"/>
          </a:xfrm>
          <a:custGeom>
            <a:avLst/>
            <a:gdLst/>
            <a:ahLst/>
            <a:cxnLst/>
            <a:rect l="l" t="t" r="r" b="b"/>
            <a:pathLst>
              <a:path w="9525" h="2388556">
                <a:moveTo>
                  <a:pt x="0" y="0"/>
                </a:moveTo>
                <a:lnTo>
                  <a:pt x="0" y="238855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端点概率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18-2 夏令营：从完整边界开始，在哪取答案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1917"/>
            <a:ext cx="10477500" cy="868394"/>
            <a:chOff x="941356" y="2381917"/>
            <a:chExt cx="10477500" cy="868394"/>
          </a:xfrm>
        </p:grpSpPr>
        <p:sp>
          <p:nvSpPr>
            <p:cNvPr id="7" name="body-camp-initial"/>
            <p:cNvSpPr/>
            <p:nvPr/>
          </p:nvSpPr>
          <p:spPr>
            <a:xfrm>
              <a:off x="941356" y="238191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0 行是完整上边界，previous[m]=1，其余为 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每处理一行便交换两层；最后把右端 r=1…m 的概率相加。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572542"/>
            <a:ext cx="10477500" cy="868394"/>
            <a:chOff x="941356" y="3572542"/>
            <a:chExt cx="10477500" cy="868394"/>
          </a:xfrm>
        </p:grpSpPr>
        <p:sp>
          <p:nvSpPr>
            <p:cNvPr id="9" name="body-camp-cost"/>
            <p:cNvSpPr/>
            <p:nvPr/>
          </p:nvSpPr>
          <p:spPr>
            <a:xfrm>
              <a:off x="941356" y="3572542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预处理组合数和概率幂后，每层只扫 m 个右端。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时间 O(k+m+nm)，空间 O(k+m)。</a:t>
              </a:r>
            </a:p>
          </p:txBody>
        </p:sp>
      </p:grpSp>
      <p:sp>
        <p:nvSpPr>
          <p:cNvPr id="13" name="textbox-camp-boundaries"/>
          <p:cNvSpPr/>
          <p:nvPr/>
        </p:nvSpPr>
        <p:spPr>
          <a:xfrm>
            <a:off x="838200" y="4724400"/>
            <a:ext cx="10477500" cy="1209675"/>
          </a:xfrm>
          <a:prstGeom prst="roundRect">
            <a:avLst>
              <a:gd name="adj" fmla="val 9449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k=0 时不删，答案为 1。p=1 时每端都删 k 格，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仅当 m−2k&gt;0 才连通。p=0 也可作为扩展检查。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46005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模拟练习：端点与概率别混淆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300"/>
            <a:ext cx="10202925" cy="782652"/>
            <a:chOff x="979425" y="24003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4003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4003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上行 [1,1]、下行 [2,2] 能连通吗？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② 宽 5，镜像后左端 2 对应哪个右端？③ H[m] 能始终写成 1 吗？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42386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4572000"/>
            <a:ext cx="10202925" cy="782652"/>
            <a:chOff x="979425" y="4572000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①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，没有共同列。② 右端 4。</a:t>
              </a:r>
              <a:br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③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，H[m] 已要求前面连通，可能小于 1。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窗口最值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18-3 能量收集：题目与输入输出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N×M 棋盘有 K 个非零收益格。第一行任选一格出发，每次下到下一行，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可横移至多 T 列。只拿落脚格收益，途经格不拿，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求从第一行到最后一行的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总收益。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410718"/>
            <a:chOff x="979932" y="3676602"/>
            <a:chExt cx="10202418" cy="4107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N、M、K、T，随后 K 行 x、y、v；同格至多给一次。输出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收益。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305252"/>
            <a:ext cx="10201911" cy="391209"/>
            <a:chOff x="980439" y="43052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3052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3052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1≤N,M,K,T≤4000，0≤v≤100；其他格收益为 0。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窗口最值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18-3 能量收集：原题样例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1539050"/>
            <a:chOff x="980313" y="2647950"/>
            <a:chExt cx="5249037" cy="153905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1528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1528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3 3 4 1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1 1 3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2 2 3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3 3 3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9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 (1,1) 到 (2,2) 再到 (3,3)，得到 3+3+3=9；每一步横移均为 1。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窗口最值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18-3 能量收集：每一行选一个落脚点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62867"/>
            <a:ext cx="10477500" cy="1344644"/>
            <a:chOff x="941356" y="2362867"/>
            <a:chExt cx="10477500" cy="1344644"/>
          </a:xfrm>
        </p:grpSpPr>
        <p:sp>
          <p:nvSpPr>
            <p:cNvPr id="7" name="body-energy-task"/>
            <p:cNvSpPr/>
            <p:nvPr/>
          </p:nvSpPr>
          <p:spPr>
            <a:xfrm>
              <a:off x="941356" y="2362867"/>
              <a:ext cx="10477500" cy="13446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从第一行走到最后一行，每行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取一格的收益。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下一行的列号与当前列号相差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超过 T。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移动途中经过的格子不收集，只收集落脚格。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4124992"/>
            <a:ext cx="10477500" cy="868394"/>
            <a:chOff x="941356" y="4124992"/>
            <a:chExt cx="10477500" cy="868394"/>
          </a:xfrm>
        </p:grpSpPr>
        <p:sp>
          <p:nvSpPr>
            <p:cNvPr id="9" name="body-sparse-energy"/>
            <p:cNvSpPr/>
            <p:nvPr/>
          </p:nvSpPr>
          <p:spPr>
            <a:xfrm>
              <a:off x="941356" y="4124992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第一行可以任选一列。输入只列 K 个有收益的格子，其他都是 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直接逐格试上一行所有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合法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列，要反复比较一大段相同数据。</a:t>
              </a:r>
            </a:p>
          </p:txBody>
        </p:sp>
      </p:grpSp>
      <p:sp>
        <p:nvSpPr>
          <p:cNvPr id="13" name="textbox-energy-bottleneck"/>
          <p:cNvSpPr/>
          <p:nvPr/>
        </p:nvSpPr>
        <p:spPr>
          <a:xfrm>
            <a:off x="838200" y="5219700"/>
            <a:ext cx="10477500" cy="723900"/>
          </a:xfrm>
          <a:prstGeom prst="roundRect">
            <a:avLst>
              <a:gd name="adj" fmla="val 15789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先写出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合法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前驱的区间，再看窗口移动时，谁还值得保留。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50958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48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窗口最值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18-3 能量收集：当前格从哪些列走来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72392"/>
            <a:ext cx="10477500" cy="868394"/>
            <a:chOff x="941356" y="2372392"/>
            <a:chExt cx="10477500" cy="868394"/>
          </a:xfrm>
        </p:grpSpPr>
        <p:sp>
          <p:nvSpPr>
            <p:cNvPr id="7" name="body-energy-state"/>
            <p:cNvSpPr/>
            <p:nvPr/>
          </p:nvSpPr>
          <p:spPr>
            <a:xfrm>
              <a:off x="941356" y="2372392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f[i][j] 表示到达第 i 行、第 j 列的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收益。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上一行的列 k 在 j−T 到 j+T 之间，还要裁到棋盘范围内。</a:t>
              </a:r>
            </a:p>
          </p:txBody>
        </p:sp>
      </p:grpSp>
      <mc:AlternateContent>
        <mc:Choice Requires="a14">
          <p:sp>
            <p:nvSpPr>
              <p:cNvPr id="9" name="energy-transition"/>
              <p:cNvSpPr txBox="1">
                <a:spLocks noGrp="1"/>
              </p:cNvSpPr>
              <p:nvPr/>
            </p:nvSpPr>
            <p:spPr>
              <a:xfrm>
                <a:off x="952500" y="3381375"/>
                <a:ext cx="10172700" cy="1047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j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A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j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+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max</m:t>
                              </m:r>
                            </m:e>
                            <m:lim>
                              <m:func>
                                <m:funcPr/>
                                <m:fName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max</m:t>
                                  </m:r>
                                </m:fName>
                                <m:e>
                                  <m:d>
                                    <m:dPr>
                                      <m:begChr m:val="("/>
                                      <m:sepChr m:val=""/>
                                      <m:endChr m:val=")"/>
                                      <m:grow m:val="on"/>
                                      <m:ctrl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1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,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j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−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T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≤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k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≤</m:t>
                              </m:r>
                              <m:func>
                                <m:funcPr/>
                                <m:fName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min</m:t>
                                  </m:r>
                                </m:fName>
                                <m:e>
                                  <m:d>
                                    <m:dPr>
                                      <m:begChr m:val="("/>
                                      <m:sepChr m:val=""/>
                                      <m:endChr m:val=")"/>
                                      <m:grow m:val="on"/>
                                      <m:ctrl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M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,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j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+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T</m:t>
                                      </m:r>
                                    </m:e>
                                  </m:d>
                                </m:e>
                              </m:func>
                            </m:lim>
                          </m:limLow>
                        </m:fName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f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i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1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,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k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41356" y="4867942"/>
            <a:ext cx="10477500" cy="923258"/>
            <a:chOff x="941356" y="4867942"/>
            <a:chExt cx="10477500" cy="923258"/>
          </a:xfrm>
        </p:grpSpPr>
        <p:sp>
          <p:nvSpPr>
            <p:cNvPr id="10" name="body-moving-boundary"/>
            <p:cNvSpPr/>
            <p:nvPr/>
          </p:nvSpPr>
          <p:spPr>
            <a:xfrm>
              <a:off x="941356" y="4867942"/>
              <a:ext cx="10477500" cy="9232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当前列 j 右移，窗口的左右端都不回退。</a:t>
              </a:r>
              <a:br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只读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上一行，写入当前行，算完后交换，便能省掉整张 DP 表。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窗口最值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窗口右移时，较小的旧值还会赢回来吗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上一行收益 [1,4,2,0]，窗口从第 1…3 列移到第 2…4 列。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1 列收益 1，不如更右边第 2 列的 4。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以后第 1 列还没过期时，第 2 列也一定没过期，1 再也帮不上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753618"/>
            <a:chOff x="979932" y="5095875"/>
            <a:chExt cx="10202418" cy="7536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删除有用的是“以后也不会变好”的依据。仅在当前窗口输掉，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还不足以永久删除。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窗口最值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18-3 能量收集：较晚又不差，旧候选就能退场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1917"/>
            <a:ext cx="10477500" cy="1344644"/>
            <a:chOff x="941356" y="2381917"/>
            <a:chExt cx="10477500" cy="1344644"/>
          </a:xfrm>
        </p:grpSpPr>
        <p:sp>
          <p:nvSpPr>
            <p:cNvPr id="7" name="body-dominating-pair"/>
            <p:cNvSpPr/>
            <p:nvPr/>
          </p:nvSpPr>
          <p:spPr>
            <a:xfrm>
              <a:off x="941356" y="2381917"/>
              <a:ext cx="10477500" cy="13446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两个已加入的候选 u&lt;v，且 previous[u]≤previous[v]。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v 的收益不小，又更晚越过窗口左边界。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后面的窗口只要还能用 u，就也能用 v。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4105942"/>
            <a:ext cx="10477500" cy="430244"/>
            <a:chOff x="941356" y="4105942"/>
            <a:chExt cx="10477500" cy="430244"/>
          </a:xfrm>
        </p:grpSpPr>
        <p:sp>
          <p:nvSpPr>
            <p:cNvPr id="9" name="body-queue-tail-rule"/>
            <p:cNvSpPr/>
            <p:nvPr/>
          </p:nvSpPr>
          <p:spPr>
            <a:xfrm>
              <a:off x="941356" y="410594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 u 不会再提供更大的答案，可以从队尾删除。</a:t>
              </a:r>
            </a:p>
          </p:txBody>
        </p:sp>
      </p:grpSp>
      <p:sp>
        <p:nvSpPr>
          <p:cNvPr id="13" name="textbox-expiry-rule"/>
          <p:cNvSpPr/>
          <p:nvPr/>
        </p:nvSpPr>
        <p:spPr>
          <a:xfrm>
            <a:off x="838200" y="4752975"/>
            <a:ext cx="10477500" cy="1162050"/>
          </a:xfrm>
          <a:prstGeom prst="roundRect">
            <a:avLst>
              <a:gd name="adj" fmla="val 9836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另一种删除发生在队首：列号已经越过窗口左边界。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即使收益很大，它也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不能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再走到当前格。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46291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窗口最值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18-3 能量收集：从落脚收益到 DP 表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T=1。左表为格子收益，右表为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收益，蓝格对应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路径。</a:t>
              </a:r>
            </a:p>
          </p:txBody>
        </p:sp>
      </p:grpSp>
      <p:grpSp>
        <p:nvGrpSpPr>
          <p:cNvPr id="111" name="Group 111"/>
          <p:cNvGrpSpPr/>
          <p:nvPr/>
        </p:nvGrpSpPr>
        <p:grpSpPr>
          <a:xfrm>
            <a:off x="980313" y="2828925"/>
            <a:ext cx="10202037" cy="2362200"/>
            <a:chOff x="980313" y="2828925"/>
            <a:chExt cx="10202037" cy="2362200"/>
          </a:xfrm>
        </p:grpSpPr>
        <p:grpSp>
          <p:nvGrpSpPr>
            <p:cNvPr id="11" name="Group 11"/>
            <p:cNvGrpSpPr/>
            <p:nvPr/>
          </p:nvGrpSpPr>
          <p:grpSpPr>
            <a:xfrm>
              <a:off x="980313" y="2828925"/>
              <a:ext cx="4868037" cy="396050"/>
              <a:chOff x="980313" y="2828925"/>
              <a:chExt cx="4868037" cy="396050"/>
            </a:xfrm>
          </p:grpSpPr>
          <p:sp>
            <p:nvSpPr>
              <p:cNvPr id="9" name="Rectangle 9"/>
              <p:cNvSpPr/>
              <p:nvPr/>
            </p:nvSpPr>
            <p:spPr>
              <a:xfrm>
                <a:off x="990600" y="2828925"/>
                <a:ext cx="485775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990600" y="2828925"/>
                <a:ext cx="48577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20" b="1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每格收益</a:t>
                </a:r>
              </a:p>
            </p:txBody>
          </p:sp>
        </p:grpSp>
        <p:sp>
          <p:nvSpPr>
            <p:cNvPr id="12" name="Rectangle 12"/>
            <p:cNvSpPr/>
            <p:nvPr/>
          </p:nvSpPr>
          <p:spPr>
            <a:xfrm>
              <a:off x="990600" y="3286125"/>
              <a:ext cx="1095375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990600" y="3438525"/>
              <a:ext cx="1095375" cy="425386"/>
              <a:chOff x="990600" y="3438525"/>
              <a:chExt cx="1095375" cy="425386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990600" y="34385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990600" y="34385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16" name="Rectangle 16"/>
            <p:cNvSpPr/>
            <p:nvPr/>
          </p:nvSpPr>
          <p:spPr>
            <a:xfrm>
              <a:off x="2124075" y="3286125"/>
              <a:ext cx="1095375" cy="6096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9" name="Group 19"/>
            <p:cNvGrpSpPr/>
            <p:nvPr/>
          </p:nvGrpSpPr>
          <p:grpSpPr>
            <a:xfrm>
              <a:off x="2124075" y="3438525"/>
              <a:ext cx="1095375" cy="425386"/>
              <a:chOff x="2124075" y="3438525"/>
              <a:chExt cx="1095375" cy="425386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2124075" y="34385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2124075" y="34385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8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  <p:sp>
          <p:nvSpPr>
            <p:cNvPr id="20" name="Rectangle 20"/>
            <p:cNvSpPr/>
            <p:nvPr/>
          </p:nvSpPr>
          <p:spPr>
            <a:xfrm>
              <a:off x="3257550" y="3286125"/>
              <a:ext cx="1095375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3257550" y="3438525"/>
              <a:ext cx="1095375" cy="425386"/>
              <a:chOff x="3257550" y="3438525"/>
              <a:chExt cx="1095375" cy="425386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3257550" y="34385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3257550" y="34385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24" name="Rectangle 24"/>
            <p:cNvSpPr/>
            <p:nvPr/>
          </p:nvSpPr>
          <p:spPr>
            <a:xfrm>
              <a:off x="4391025" y="3286125"/>
              <a:ext cx="1095375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7" name="Group 27"/>
            <p:cNvGrpSpPr/>
            <p:nvPr/>
          </p:nvGrpSpPr>
          <p:grpSpPr>
            <a:xfrm>
              <a:off x="4391025" y="3438525"/>
              <a:ext cx="1095375" cy="425386"/>
              <a:chOff x="4391025" y="3438525"/>
              <a:chExt cx="1095375" cy="425386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4391025" y="34385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4391025" y="34385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28" name="Rectangle 28"/>
            <p:cNvSpPr/>
            <p:nvPr/>
          </p:nvSpPr>
          <p:spPr>
            <a:xfrm>
              <a:off x="990600" y="3933825"/>
              <a:ext cx="1095375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1" name="Group 31"/>
            <p:cNvGrpSpPr/>
            <p:nvPr/>
          </p:nvGrpSpPr>
          <p:grpSpPr>
            <a:xfrm>
              <a:off x="990600" y="4086225"/>
              <a:ext cx="1095375" cy="425386"/>
              <a:chOff x="990600" y="4086225"/>
              <a:chExt cx="1095375" cy="425386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990600" y="40862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990600" y="40862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32" name="Rectangle 32"/>
            <p:cNvSpPr/>
            <p:nvPr/>
          </p:nvSpPr>
          <p:spPr>
            <a:xfrm>
              <a:off x="2124075" y="3933825"/>
              <a:ext cx="1095375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5" name="Group 35"/>
            <p:cNvGrpSpPr/>
            <p:nvPr/>
          </p:nvGrpSpPr>
          <p:grpSpPr>
            <a:xfrm>
              <a:off x="2124075" y="4086225"/>
              <a:ext cx="1095375" cy="425386"/>
              <a:chOff x="2124075" y="4086225"/>
              <a:chExt cx="1095375" cy="425386"/>
            </a:xfrm>
          </p:grpSpPr>
          <p:sp>
            <p:nvSpPr>
              <p:cNvPr id="33" name="Rectangle 33"/>
              <p:cNvSpPr/>
              <p:nvPr/>
            </p:nvSpPr>
            <p:spPr>
              <a:xfrm>
                <a:off x="2124075" y="40862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2124075" y="40862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36" name="Rectangle 36"/>
            <p:cNvSpPr/>
            <p:nvPr/>
          </p:nvSpPr>
          <p:spPr>
            <a:xfrm>
              <a:off x="3257550" y="3933825"/>
              <a:ext cx="1095375" cy="6096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9" name="Group 39"/>
            <p:cNvGrpSpPr/>
            <p:nvPr/>
          </p:nvGrpSpPr>
          <p:grpSpPr>
            <a:xfrm>
              <a:off x="3257550" y="4086225"/>
              <a:ext cx="1095375" cy="425386"/>
              <a:chOff x="3257550" y="4086225"/>
              <a:chExt cx="1095375" cy="425386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3257550" y="40862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3257550" y="40862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8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5</a:t>
                </a:r>
              </a:p>
            </p:txBody>
          </p:sp>
        </p:grpSp>
        <p:sp>
          <p:nvSpPr>
            <p:cNvPr id="40" name="Rectangle 40"/>
            <p:cNvSpPr/>
            <p:nvPr/>
          </p:nvSpPr>
          <p:spPr>
            <a:xfrm>
              <a:off x="4391025" y="3933825"/>
              <a:ext cx="1095375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3" name="Group 43"/>
            <p:cNvGrpSpPr/>
            <p:nvPr/>
          </p:nvGrpSpPr>
          <p:grpSpPr>
            <a:xfrm>
              <a:off x="4391025" y="4086225"/>
              <a:ext cx="1095375" cy="425386"/>
              <a:chOff x="4391025" y="4086225"/>
              <a:chExt cx="1095375" cy="425386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4391025" y="40862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4391025" y="40862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44" name="Rectangle 44"/>
            <p:cNvSpPr/>
            <p:nvPr/>
          </p:nvSpPr>
          <p:spPr>
            <a:xfrm>
              <a:off x="990600" y="4581525"/>
              <a:ext cx="1095375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7" name="Group 47"/>
            <p:cNvGrpSpPr/>
            <p:nvPr/>
          </p:nvGrpSpPr>
          <p:grpSpPr>
            <a:xfrm>
              <a:off x="990600" y="4733925"/>
              <a:ext cx="1095375" cy="425386"/>
              <a:chOff x="990600" y="4733925"/>
              <a:chExt cx="1095375" cy="425386"/>
            </a:xfrm>
          </p:grpSpPr>
          <p:sp>
            <p:nvSpPr>
              <p:cNvPr id="45" name="Rectangle 45"/>
              <p:cNvSpPr/>
              <p:nvPr/>
            </p:nvSpPr>
            <p:spPr>
              <a:xfrm>
                <a:off x="990600" y="47339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990600" y="47339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48" name="Rectangle 48"/>
            <p:cNvSpPr/>
            <p:nvPr/>
          </p:nvSpPr>
          <p:spPr>
            <a:xfrm>
              <a:off x="2124075" y="4581525"/>
              <a:ext cx="1095375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1" name="Group 51"/>
            <p:cNvGrpSpPr/>
            <p:nvPr/>
          </p:nvGrpSpPr>
          <p:grpSpPr>
            <a:xfrm>
              <a:off x="2124075" y="4733925"/>
              <a:ext cx="1095375" cy="425386"/>
              <a:chOff x="2124075" y="4733925"/>
              <a:chExt cx="1095375" cy="425386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2124075" y="47339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0" name="TextBox 50"/>
              <p:cNvSpPr txBox="1"/>
              <p:nvPr/>
            </p:nvSpPr>
            <p:spPr>
              <a:xfrm>
                <a:off x="2124075" y="47339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52" name="Rectangle 52"/>
            <p:cNvSpPr/>
            <p:nvPr/>
          </p:nvSpPr>
          <p:spPr>
            <a:xfrm>
              <a:off x="3257550" y="4581525"/>
              <a:ext cx="1095375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5" name="Group 55"/>
            <p:cNvGrpSpPr/>
            <p:nvPr/>
          </p:nvGrpSpPr>
          <p:grpSpPr>
            <a:xfrm>
              <a:off x="3257550" y="4733925"/>
              <a:ext cx="1095375" cy="425386"/>
              <a:chOff x="3257550" y="4733925"/>
              <a:chExt cx="1095375" cy="425386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3257550" y="47339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4" name="TextBox 54"/>
              <p:cNvSpPr txBox="1"/>
              <p:nvPr/>
            </p:nvSpPr>
            <p:spPr>
              <a:xfrm>
                <a:off x="3257550" y="47339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56" name="Rectangle 56"/>
            <p:cNvSpPr/>
            <p:nvPr/>
          </p:nvSpPr>
          <p:spPr>
            <a:xfrm>
              <a:off x="4391025" y="4581525"/>
              <a:ext cx="1095375" cy="6096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9" name="Group 59"/>
            <p:cNvGrpSpPr/>
            <p:nvPr/>
          </p:nvGrpSpPr>
          <p:grpSpPr>
            <a:xfrm>
              <a:off x="4391025" y="4733925"/>
              <a:ext cx="1095375" cy="425386"/>
              <a:chOff x="4391025" y="4733925"/>
              <a:chExt cx="1095375" cy="425386"/>
            </a:xfrm>
          </p:grpSpPr>
          <p:sp>
            <p:nvSpPr>
              <p:cNvPr id="57" name="Rectangle 57"/>
              <p:cNvSpPr/>
              <p:nvPr/>
            </p:nvSpPr>
            <p:spPr>
              <a:xfrm>
                <a:off x="4391025" y="47339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8" name="TextBox 58"/>
              <p:cNvSpPr txBox="1"/>
              <p:nvPr/>
            </p:nvSpPr>
            <p:spPr>
              <a:xfrm>
                <a:off x="4391025" y="47339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8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62" name="Group 62"/>
            <p:cNvGrpSpPr/>
            <p:nvPr/>
          </p:nvGrpSpPr>
          <p:grpSpPr>
            <a:xfrm>
              <a:off x="6314313" y="2828925"/>
              <a:ext cx="4868037" cy="396050"/>
              <a:chOff x="6314313" y="2828925"/>
              <a:chExt cx="4868037" cy="396050"/>
            </a:xfrm>
          </p:grpSpPr>
          <p:sp>
            <p:nvSpPr>
              <p:cNvPr id="60" name="Rectangle 60"/>
              <p:cNvSpPr/>
              <p:nvPr/>
            </p:nvSpPr>
            <p:spPr>
              <a:xfrm>
                <a:off x="6324600" y="2828925"/>
                <a:ext cx="485775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1" name="TextBox 61"/>
              <p:cNvSpPr txBox="1"/>
              <p:nvPr/>
            </p:nvSpPr>
            <p:spPr>
              <a:xfrm>
                <a:off x="6324600" y="2828925"/>
                <a:ext cx="48577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20" b="1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到达该格的最大收益</a:t>
                </a:r>
              </a:p>
            </p:txBody>
          </p:sp>
        </p:grpSp>
        <p:sp>
          <p:nvSpPr>
            <p:cNvPr id="63" name="Rectangle 63"/>
            <p:cNvSpPr/>
            <p:nvPr/>
          </p:nvSpPr>
          <p:spPr>
            <a:xfrm>
              <a:off x="6324600" y="3286125"/>
              <a:ext cx="1095375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6" name="Group 66"/>
            <p:cNvGrpSpPr/>
            <p:nvPr/>
          </p:nvGrpSpPr>
          <p:grpSpPr>
            <a:xfrm>
              <a:off x="6324600" y="3438525"/>
              <a:ext cx="1095375" cy="425386"/>
              <a:chOff x="6324600" y="3438525"/>
              <a:chExt cx="1095375" cy="425386"/>
            </a:xfrm>
          </p:grpSpPr>
          <p:sp>
            <p:nvSpPr>
              <p:cNvPr id="64" name="Rectangle 64"/>
              <p:cNvSpPr/>
              <p:nvPr/>
            </p:nvSpPr>
            <p:spPr>
              <a:xfrm>
                <a:off x="6324600" y="34385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5" name="TextBox 65"/>
              <p:cNvSpPr txBox="1"/>
              <p:nvPr/>
            </p:nvSpPr>
            <p:spPr>
              <a:xfrm>
                <a:off x="6324600" y="34385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67" name="Rectangle 67"/>
            <p:cNvSpPr/>
            <p:nvPr/>
          </p:nvSpPr>
          <p:spPr>
            <a:xfrm>
              <a:off x="7458075" y="3286125"/>
              <a:ext cx="1095375" cy="6096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70" name="Group 70"/>
            <p:cNvGrpSpPr/>
            <p:nvPr/>
          </p:nvGrpSpPr>
          <p:grpSpPr>
            <a:xfrm>
              <a:off x="7458075" y="3438525"/>
              <a:ext cx="1095375" cy="425386"/>
              <a:chOff x="7458075" y="3438525"/>
              <a:chExt cx="1095375" cy="425386"/>
            </a:xfrm>
          </p:grpSpPr>
          <p:sp>
            <p:nvSpPr>
              <p:cNvPr id="68" name="Rectangle 68"/>
              <p:cNvSpPr/>
              <p:nvPr/>
            </p:nvSpPr>
            <p:spPr>
              <a:xfrm>
                <a:off x="7458075" y="34385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9" name="TextBox 69"/>
              <p:cNvSpPr txBox="1"/>
              <p:nvPr/>
            </p:nvSpPr>
            <p:spPr>
              <a:xfrm>
                <a:off x="7458075" y="34385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8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  <p:sp>
          <p:nvSpPr>
            <p:cNvPr id="71" name="Rectangle 71"/>
            <p:cNvSpPr/>
            <p:nvPr/>
          </p:nvSpPr>
          <p:spPr>
            <a:xfrm>
              <a:off x="8591550" y="3286125"/>
              <a:ext cx="1095375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74" name="Group 74"/>
            <p:cNvGrpSpPr/>
            <p:nvPr/>
          </p:nvGrpSpPr>
          <p:grpSpPr>
            <a:xfrm>
              <a:off x="8591550" y="3438525"/>
              <a:ext cx="1095375" cy="425386"/>
              <a:chOff x="8591550" y="3438525"/>
              <a:chExt cx="1095375" cy="425386"/>
            </a:xfrm>
          </p:grpSpPr>
          <p:sp>
            <p:nvSpPr>
              <p:cNvPr id="72" name="Rectangle 72"/>
              <p:cNvSpPr/>
              <p:nvPr/>
            </p:nvSpPr>
            <p:spPr>
              <a:xfrm>
                <a:off x="8591550" y="34385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3" name="TextBox 73"/>
              <p:cNvSpPr txBox="1"/>
              <p:nvPr/>
            </p:nvSpPr>
            <p:spPr>
              <a:xfrm>
                <a:off x="8591550" y="34385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75" name="Rectangle 75"/>
            <p:cNvSpPr/>
            <p:nvPr/>
          </p:nvSpPr>
          <p:spPr>
            <a:xfrm>
              <a:off x="9725025" y="3286125"/>
              <a:ext cx="1095375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78" name="Group 78"/>
            <p:cNvGrpSpPr/>
            <p:nvPr/>
          </p:nvGrpSpPr>
          <p:grpSpPr>
            <a:xfrm>
              <a:off x="9725025" y="3438525"/>
              <a:ext cx="1095375" cy="425386"/>
              <a:chOff x="9725025" y="3438525"/>
              <a:chExt cx="1095375" cy="425386"/>
            </a:xfrm>
          </p:grpSpPr>
          <p:sp>
            <p:nvSpPr>
              <p:cNvPr id="76" name="Rectangle 76"/>
              <p:cNvSpPr/>
              <p:nvPr/>
            </p:nvSpPr>
            <p:spPr>
              <a:xfrm>
                <a:off x="9725025" y="34385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7" name="TextBox 77"/>
              <p:cNvSpPr txBox="1"/>
              <p:nvPr/>
            </p:nvSpPr>
            <p:spPr>
              <a:xfrm>
                <a:off x="9725025" y="34385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79" name="Rectangle 79"/>
            <p:cNvSpPr/>
            <p:nvPr/>
          </p:nvSpPr>
          <p:spPr>
            <a:xfrm>
              <a:off x="6324600" y="3933825"/>
              <a:ext cx="1095375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82" name="Group 82"/>
            <p:cNvGrpSpPr/>
            <p:nvPr/>
          </p:nvGrpSpPr>
          <p:grpSpPr>
            <a:xfrm>
              <a:off x="6324600" y="4086225"/>
              <a:ext cx="1095375" cy="425386"/>
              <a:chOff x="6324600" y="4086225"/>
              <a:chExt cx="1095375" cy="425386"/>
            </a:xfrm>
          </p:grpSpPr>
          <p:sp>
            <p:nvSpPr>
              <p:cNvPr id="80" name="Rectangle 80"/>
              <p:cNvSpPr/>
              <p:nvPr/>
            </p:nvSpPr>
            <p:spPr>
              <a:xfrm>
                <a:off x="6324600" y="40862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81" name="TextBox 81"/>
              <p:cNvSpPr txBox="1"/>
              <p:nvPr/>
            </p:nvSpPr>
            <p:spPr>
              <a:xfrm>
                <a:off x="6324600" y="40862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  <p:sp>
          <p:nvSpPr>
            <p:cNvPr id="83" name="Rectangle 83"/>
            <p:cNvSpPr/>
            <p:nvPr/>
          </p:nvSpPr>
          <p:spPr>
            <a:xfrm>
              <a:off x="7458075" y="3933825"/>
              <a:ext cx="1095375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86" name="Group 86"/>
            <p:cNvGrpSpPr/>
            <p:nvPr/>
          </p:nvGrpSpPr>
          <p:grpSpPr>
            <a:xfrm>
              <a:off x="7458075" y="4086225"/>
              <a:ext cx="1095375" cy="425386"/>
              <a:chOff x="7458075" y="4086225"/>
              <a:chExt cx="1095375" cy="425386"/>
            </a:xfrm>
          </p:grpSpPr>
          <p:sp>
            <p:nvSpPr>
              <p:cNvPr id="84" name="Rectangle 84"/>
              <p:cNvSpPr/>
              <p:nvPr/>
            </p:nvSpPr>
            <p:spPr>
              <a:xfrm>
                <a:off x="7458075" y="40862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85" name="TextBox 85"/>
              <p:cNvSpPr txBox="1"/>
              <p:nvPr/>
            </p:nvSpPr>
            <p:spPr>
              <a:xfrm>
                <a:off x="7458075" y="40862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5</a:t>
                </a:r>
              </a:p>
            </p:txBody>
          </p:sp>
        </p:grpSp>
        <p:sp>
          <p:nvSpPr>
            <p:cNvPr id="87" name="Rectangle 87"/>
            <p:cNvSpPr/>
            <p:nvPr/>
          </p:nvSpPr>
          <p:spPr>
            <a:xfrm>
              <a:off x="8591550" y="3933825"/>
              <a:ext cx="1095375" cy="6096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90" name="Group 90"/>
            <p:cNvGrpSpPr/>
            <p:nvPr/>
          </p:nvGrpSpPr>
          <p:grpSpPr>
            <a:xfrm>
              <a:off x="8591550" y="4086225"/>
              <a:ext cx="1095375" cy="425386"/>
              <a:chOff x="8591550" y="4086225"/>
              <a:chExt cx="1095375" cy="425386"/>
            </a:xfrm>
          </p:grpSpPr>
          <p:sp>
            <p:nvSpPr>
              <p:cNvPr id="88" name="Rectangle 88"/>
              <p:cNvSpPr/>
              <p:nvPr/>
            </p:nvSpPr>
            <p:spPr>
              <a:xfrm>
                <a:off x="8591550" y="40862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89" name="TextBox 89"/>
              <p:cNvSpPr txBox="1"/>
              <p:nvPr/>
            </p:nvSpPr>
            <p:spPr>
              <a:xfrm>
                <a:off x="8591550" y="40862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8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9</a:t>
                </a:r>
              </a:p>
            </p:txBody>
          </p:sp>
        </p:grpSp>
        <p:sp>
          <p:nvSpPr>
            <p:cNvPr id="91" name="Rectangle 91"/>
            <p:cNvSpPr/>
            <p:nvPr/>
          </p:nvSpPr>
          <p:spPr>
            <a:xfrm>
              <a:off x="9725025" y="3933825"/>
              <a:ext cx="1095375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94" name="Group 94"/>
            <p:cNvGrpSpPr/>
            <p:nvPr/>
          </p:nvGrpSpPr>
          <p:grpSpPr>
            <a:xfrm>
              <a:off x="9725025" y="4086225"/>
              <a:ext cx="1095375" cy="425386"/>
              <a:chOff x="9725025" y="4086225"/>
              <a:chExt cx="1095375" cy="425386"/>
            </a:xfrm>
          </p:grpSpPr>
          <p:sp>
            <p:nvSpPr>
              <p:cNvPr id="92" name="Rectangle 92"/>
              <p:cNvSpPr/>
              <p:nvPr/>
            </p:nvSpPr>
            <p:spPr>
              <a:xfrm>
                <a:off x="9725025" y="40862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93" name="TextBox 93"/>
              <p:cNvSpPr txBox="1"/>
              <p:nvPr/>
            </p:nvSpPr>
            <p:spPr>
              <a:xfrm>
                <a:off x="9725025" y="40862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95" name="Rectangle 95"/>
            <p:cNvSpPr/>
            <p:nvPr/>
          </p:nvSpPr>
          <p:spPr>
            <a:xfrm>
              <a:off x="6324600" y="4581525"/>
              <a:ext cx="1095375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98" name="Group 98"/>
            <p:cNvGrpSpPr/>
            <p:nvPr/>
          </p:nvGrpSpPr>
          <p:grpSpPr>
            <a:xfrm>
              <a:off x="6324600" y="4733925"/>
              <a:ext cx="1095375" cy="425386"/>
              <a:chOff x="6324600" y="4733925"/>
              <a:chExt cx="1095375" cy="425386"/>
            </a:xfrm>
          </p:grpSpPr>
          <p:sp>
            <p:nvSpPr>
              <p:cNvPr id="96" name="Rectangle 96"/>
              <p:cNvSpPr/>
              <p:nvPr/>
            </p:nvSpPr>
            <p:spPr>
              <a:xfrm>
                <a:off x="6324600" y="47339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97" name="TextBox 97"/>
              <p:cNvSpPr txBox="1"/>
              <p:nvPr/>
            </p:nvSpPr>
            <p:spPr>
              <a:xfrm>
                <a:off x="6324600" y="47339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7</a:t>
                </a:r>
              </a:p>
            </p:txBody>
          </p:sp>
        </p:grpSp>
        <p:sp>
          <p:nvSpPr>
            <p:cNvPr id="99" name="Rectangle 99"/>
            <p:cNvSpPr/>
            <p:nvPr/>
          </p:nvSpPr>
          <p:spPr>
            <a:xfrm>
              <a:off x="7458075" y="4581525"/>
              <a:ext cx="1095375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02" name="Group 102"/>
            <p:cNvGrpSpPr/>
            <p:nvPr/>
          </p:nvGrpSpPr>
          <p:grpSpPr>
            <a:xfrm>
              <a:off x="7458075" y="4733925"/>
              <a:ext cx="1095375" cy="425386"/>
              <a:chOff x="7458075" y="4733925"/>
              <a:chExt cx="1095375" cy="425386"/>
            </a:xfrm>
          </p:grpSpPr>
          <p:sp>
            <p:nvSpPr>
              <p:cNvPr id="100" name="Rectangle 100"/>
              <p:cNvSpPr/>
              <p:nvPr/>
            </p:nvSpPr>
            <p:spPr>
              <a:xfrm>
                <a:off x="7458075" y="47339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01" name="TextBox 101"/>
              <p:cNvSpPr txBox="1"/>
              <p:nvPr/>
            </p:nvSpPr>
            <p:spPr>
              <a:xfrm>
                <a:off x="7458075" y="47339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9</a:t>
                </a:r>
              </a:p>
            </p:txBody>
          </p:sp>
        </p:grpSp>
        <p:sp>
          <p:nvSpPr>
            <p:cNvPr id="103" name="Rectangle 103"/>
            <p:cNvSpPr/>
            <p:nvPr/>
          </p:nvSpPr>
          <p:spPr>
            <a:xfrm>
              <a:off x="8591550" y="4581525"/>
              <a:ext cx="1095375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06" name="Group 106"/>
            <p:cNvGrpSpPr/>
            <p:nvPr/>
          </p:nvGrpSpPr>
          <p:grpSpPr>
            <a:xfrm>
              <a:off x="8591550" y="4733925"/>
              <a:ext cx="1095375" cy="425386"/>
              <a:chOff x="8591550" y="4733925"/>
              <a:chExt cx="1095375" cy="425386"/>
            </a:xfrm>
          </p:grpSpPr>
          <p:sp>
            <p:nvSpPr>
              <p:cNvPr id="104" name="Rectangle 104"/>
              <p:cNvSpPr/>
              <p:nvPr/>
            </p:nvSpPr>
            <p:spPr>
              <a:xfrm>
                <a:off x="8591550" y="47339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05" name="TextBox 105"/>
              <p:cNvSpPr txBox="1"/>
              <p:nvPr/>
            </p:nvSpPr>
            <p:spPr>
              <a:xfrm>
                <a:off x="8591550" y="47339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9</a:t>
                </a:r>
              </a:p>
            </p:txBody>
          </p:sp>
        </p:grpSp>
        <p:sp>
          <p:nvSpPr>
            <p:cNvPr id="107" name="Rectangle 107"/>
            <p:cNvSpPr/>
            <p:nvPr/>
          </p:nvSpPr>
          <p:spPr>
            <a:xfrm>
              <a:off x="9725025" y="4581525"/>
              <a:ext cx="1095375" cy="6096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10" name="Group 110"/>
            <p:cNvGrpSpPr/>
            <p:nvPr/>
          </p:nvGrpSpPr>
          <p:grpSpPr>
            <a:xfrm>
              <a:off x="9725025" y="4733925"/>
              <a:ext cx="1095375" cy="425386"/>
              <a:chOff x="9725025" y="4733925"/>
              <a:chExt cx="1095375" cy="425386"/>
            </a:xfrm>
          </p:grpSpPr>
          <p:sp>
            <p:nvSpPr>
              <p:cNvPr id="108" name="Rectangle 108"/>
              <p:cNvSpPr/>
              <p:nvPr/>
            </p:nvSpPr>
            <p:spPr>
              <a:xfrm>
                <a:off x="9725025" y="47339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09" name="TextBox 109"/>
              <p:cNvSpPr txBox="1"/>
              <p:nvPr/>
            </p:nvSpPr>
            <p:spPr>
              <a:xfrm>
                <a:off x="9725025" y="4733925"/>
                <a:ext cx="1095375" cy="414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8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12</a:t>
                </a:r>
              </a:p>
            </p:txBody>
          </p:sp>
        </p:grpSp>
      </p:grpSp>
      <p:sp>
        <p:nvSpPr>
          <p:cNvPr id="112" name="Freeform 112"/>
          <p:cNvSpPr/>
          <p:nvPr/>
        </p:nvSpPr>
        <p:spPr>
          <a:xfrm>
            <a:off x="990600" y="5543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5" name="Group 115"/>
          <p:cNvGrpSpPr/>
          <p:nvPr/>
        </p:nvGrpSpPr>
        <p:grpSpPr>
          <a:xfrm>
            <a:off x="980313" y="5695950"/>
            <a:ext cx="10202037" cy="396050"/>
            <a:chOff x="980313" y="5695950"/>
            <a:chExt cx="10202037" cy="396050"/>
          </a:xfrm>
        </p:grpSpPr>
        <p:sp>
          <p:nvSpPr>
            <p:cNvPr id="113" name="Rectangle 113"/>
            <p:cNvSpPr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4" name="TextBox 114"/>
            <p:cNvSpPr txBox="1"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右下角 12=3+max(9,2)。蓝格收益 4+5+3=12，各步横移都不超过 1。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窗口最值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18-3 能量收集：把三行的收益算完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400967"/>
            <a:ext cx="10477500" cy="542258"/>
            <a:chOff x="941356" y="2400967"/>
            <a:chExt cx="10477500" cy="542258"/>
          </a:xfrm>
        </p:grpSpPr>
        <p:sp>
          <p:nvSpPr>
            <p:cNvPr id="7" name="body-energy-first-row"/>
            <p:cNvSpPr/>
            <p:nvPr/>
          </p:nvSpPr>
          <p:spPr>
            <a:xfrm>
              <a:off x="941356" y="2400967"/>
              <a:ext cx="10477500" cy="5422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T=1，第一行收益为 [1,4,2,0]，第一层 DP 与它相同。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239167"/>
            <a:ext cx="10477500" cy="849344"/>
            <a:chOff x="941356" y="3239167"/>
            <a:chExt cx="10477500" cy="849344"/>
          </a:xfrm>
        </p:grpSpPr>
        <p:sp>
          <p:nvSpPr>
            <p:cNvPr id="9" name="body-energy-second-row"/>
            <p:cNvSpPr/>
            <p:nvPr/>
          </p:nvSpPr>
          <p:spPr>
            <a:xfrm>
              <a:off x="941356" y="323916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第二行收益 [0,1,5,0]，DP 为 [4,5,9,2]。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3 列读取上一行第 2、3、4 列：5+max(4,2,0)=9。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56" y="4372642"/>
            <a:ext cx="10477500" cy="849344"/>
            <a:chOff x="941356" y="4372642"/>
            <a:chExt cx="10477500" cy="849344"/>
          </a:xfrm>
        </p:grpSpPr>
        <p:sp>
          <p:nvSpPr>
            <p:cNvPr id="11" name="body-energy-third-row"/>
            <p:cNvSpPr/>
            <p:nvPr/>
          </p:nvSpPr>
          <p:spPr>
            <a:xfrm>
              <a:off x="941356" y="437264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第三行收益 [2,0,0,3]，DP 为 [7,9,9,12]。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4 列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只读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上一行第 3、4 列：3+max(9,2)=12。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356" y="5563267"/>
            <a:ext cx="10477500" cy="430244"/>
            <a:chOff x="941356" y="5563267"/>
            <a:chExt cx="10477500" cy="430244"/>
          </a:xfrm>
        </p:grpSpPr>
        <p:sp>
          <p:nvSpPr>
            <p:cNvPr id="13" name="body-energy-path"/>
            <p:cNvSpPr/>
            <p:nvPr/>
          </p:nvSpPr>
          <p:spPr>
            <a:xfrm>
              <a:off x="941356" y="55632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选第 2、3、4 列，收益 4+5+3=12；列号每次只变 1。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窗口最值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18-3 能量收集：先加入窗口右端的候选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代码列号从 0 开始；每行队列置空，right=0。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819959"/>
            <a:chOff x="980439" y="2933700"/>
            <a:chExt cx="10201911" cy="18199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while(right&lt;m &amp;&amp; right&lt;=col+T){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while(!candidates.empty() &amp;&amp;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previous[candidates.back()]&lt;=previous[right])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candidates.pop_back();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candidates.push_back(right++);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752648"/>
          </a:xfrm>
          <a:custGeom>
            <a:avLst/>
            <a:gdLst/>
            <a:ahLst/>
            <a:cxnLst/>
            <a:rect l="l" t="t" r="r" b="b"/>
            <a:pathLst>
              <a:path w="9525" h="1752648">
                <a:moveTo>
                  <a:pt x="0" y="0"/>
                </a:moveTo>
                <a:lnTo>
                  <a:pt x="0" y="1752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8482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72098"/>
            <a:ext cx="10202418" cy="744093"/>
            <a:chOff x="979932" y="49720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9720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720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新列收益不小，又更晚过期，能替代尾部较差列。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队列保存列号，收益从 previous 读取。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窗口最值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18-3 能量收集：移除过期列，再取窗口最大值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右端已经补齐，删掉列号小于 col−T 的队首。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676959"/>
            <a:chOff x="980439" y="2933700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while(candidates.front()&lt;col-T) candidates.pop_front();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current[col]=previous[candidates.front()];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窗口内至少有当前 col，因此补齐后一定有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合法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候选。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保留下来的队首收益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，但这一格还没加本行收益。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窗口最值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18-3 能量收集：把落脚格收益加进去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先为整行各列算完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前驱值，rowGain 是本行给出的非零格记录。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962709"/>
            <a:chOff x="980439" y="2933700"/>
            <a:chExt cx="10201911" cy="96270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(auto [col,gain]:rowGain)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current[col]+=gain;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previous.swap(current);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895398"/>
          </a:xfrm>
          <a:custGeom>
            <a:avLst/>
            <a:gdLst/>
            <a:ahLst/>
            <a:cxnLst/>
            <a:rect l="l" t="t" r="r" b="b"/>
            <a:pathLst>
              <a:path w="9525" h="895398">
                <a:moveTo>
                  <a:pt x="0" y="0"/>
                </a:moveTo>
                <a:lnTo>
                  <a:pt x="0" y="895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没给出的格子收益是 0，不必逐个加。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最后一行处理完，在 previous 全部列中取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窗口最值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18-3 能量收集：队列中保留列号</a:t>
            </a:r>
          </a:p>
        </p:txBody>
      </p:sp>
      <p:sp>
        <p:nvSpPr>
          <p:cNvPr id="9" name="textbox-energy-code"/>
          <p:cNvSpPr/>
          <p:nvPr/>
        </p:nvSpPr>
        <p:spPr>
          <a:xfrm>
            <a:off x="838200" y="2278888"/>
            <a:ext cx="10287000" cy="2219668"/>
          </a:xfrm>
          <a:prstGeom prst="roundRect">
            <a:avLst>
              <a:gd name="adj" fmla="val 3636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90"/>
              </a:lnSpc>
            </a:pP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while(right&lt;m &amp;&amp; right&lt;=col+T){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while(!candidates.empty() &amp;&amp;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    previous[candidates.back()]&lt;=previous[right])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candidates.pop_back();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candidates.push_back(right++);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}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while(candidates.front()&lt;col-T)candidates.pop_front();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current[col]=previous[candidates.front()];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2880" y="5238750"/>
            <a:ext cx="10477500" cy="952500"/>
            <a:chOff x="942880" y="5238750"/>
            <a:chExt cx="10477500" cy="952500"/>
          </a:xfrm>
        </p:grpSpPr>
        <p:sp>
          <p:nvSpPr>
            <p:cNvPr id="10" name="TextBox 10"/>
            <p:cNvSpPr/>
            <p:nvPr/>
          </p:nvSpPr>
          <p:spPr>
            <a:xfrm>
              <a:off x="942880" y="5238750"/>
              <a:ext cx="10477500" cy="952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代码列号从 0 开始，right 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初值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0，每行重新建队列；最后再加本行收益。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723900" y="2278888"/>
            <a:ext cx="9525" cy="2123161"/>
          </a:xfrm>
          <a:custGeom>
            <a:avLst/>
            <a:gdLst/>
            <a:ahLst/>
            <a:cxnLst/>
            <a:rect l="l" t="t" r="r" b="b"/>
            <a:pathLst>
              <a:path w="9525" h="2123161">
                <a:moveTo>
                  <a:pt x="0" y="0"/>
                </a:moveTo>
                <a:lnTo>
                  <a:pt x="0" y="2123161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窗口最值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18-3 能量收集：两个 while 为什么仍是线性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1917"/>
            <a:ext cx="10477500" cy="868394"/>
            <a:chOff x="941356" y="2381917"/>
            <a:chExt cx="10477500" cy="868394"/>
          </a:xfrm>
        </p:grpSpPr>
        <p:sp>
          <p:nvSpPr>
            <p:cNvPr id="7" name="body-amortized-count"/>
            <p:cNvSpPr/>
            <p:nvPr/>
          </p:nvSpPr>
          <p:spPr>
            <a:xfrm>
              <a:off x="941356" y="238191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一行里的每个下标只入队一次，离开队列也至多一次。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队首过期与队尾淘汰加起来，不会超过总入队次数。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582067"/>
            <a:ext cx="10477500" cy="868394"/>
            <a:chOff x="941356" y="3582067"/>
            <a:chExt cx="10477500" cy="868394"/>
          </a:xfrm>
        </p:grpSpPr>
        <p:sp>
          <p:nvSpPr>
            <p:cNvPr id="9" name="body-energy-complexity"/>
            <p:cNvSpPr/>
            <p:nvPr/>
          </p:nvSpPr>
          <p:spPr>
            <a:xfrm>
              <a:off x="941356" y="358206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DP 时间 O(NM)。收益按行稀疏保存，空间 O(K+N+M)。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若使用有序映射读入，还要计入 O(K log K) 的插入开销。</a:t>
              </a:r>
            </a:p>
          </p:txBody>
        </p:sp>
      </p:grpSp>
      <p:sp>
        <p:nvSpPr>
          <p:cNvPr id="13" name="textbox-window-boundary"/>
          <p:cNvSpPr/>
          <p:nvPr/>
        </p:nvSpPr>
        <p:spPr>
          <a:xfrm>
            <a:off x="838200" y="4705350"/>
            <a:ext cx="10477500" cy="1209675"/>
          </a:xfrm>
          <a:prstGeom prst="roundRect">
            <a:avLst>
              <a:gd name="adj" fmla="val 9449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T=0 时每列只能竖直走；T≥M 时可读上一行全局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最大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相同收益可保留更晚的下标，让它多服务几个窗口。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458152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最小末尾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18-4 最长上升子序列：题目与输入输出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给出一个长度 n 的整数序列，选择若干位置保持原先顺序，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要求所选数值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递增，求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能选多少个。所选位置不必相邻。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410718"/>
            <a:chOff x="979932" y="3324177"/>
            <a:chExt cx="10202418" cy="4107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 与 n 个整数，输出最长长度。数值用 long long 保存。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3952827"/>
            <a:ext cx="10201911" cy="391209"/>
            <a:chOff x="980439" y="39528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39528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39528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n≤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6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；相等的两个数</a:t>
              </a: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相接；只要求长度，不要求输出序列。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5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最小末尾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18-4 最长上升子序列：输入输出示例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681800"/>
            <a:chOff x="980313" y="2647950"/>
            <a:chExt cx="5249037" cy="68180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3 5 2 4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[3,5,2,4] 可选 [3,5] 或 [2,4]，但无法选出长度 3，答案为 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最小末尾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18-4 最长上升子序列：逐个试前驱太慢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62867"/>
            <a:ext cx="10477500" cy="868394"/>
            <a:chOff x="941356" y="2362867"/>
            <a:chExt cx="10477500" cy="868394"/>
          </a:xfrm>
        </p:grpSpPr>
        <p:sp>
          <p:nvSpPr>
            <p:cNvPr id="7" name="body-lis-task"/>
            <p:cNvSpPr/>
            <p:nvPr/>
          </p:nvSpPr>
          <p:spPr>
            <a:xfrm>
              <a:off x="941356" y="236286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所选位置递增，所选数值也要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递增，求能选出的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长度。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教材允许 n 到一百万，平方级的前驱枚举难以承受。</a:t>
              </a:r>
            </a:p>
          </p:txBody>
        </p:sp>
      </p:grpSp>
      <mc:AlternateContent>
        <mc:Choice Requires="a14">
          <p:sp>
            <p:nvSpPr>
              <p:cNvPr id="9" name="quadratic-lis"/>
              <p:cNvSpPr txBox="1">
                <a:spLocks noGrp="1"/>
              </p:cNvSpPr>
              <p:nvPr/>
            </p:nvSpPr>
            <p:spPr>
              <a:xfrm>
                <a:off x="952500" y="3362325"/>
                <a:ext cx="10172700" cy="102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23344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23344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1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23344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+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j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&lt;</m:t>
                              </m:r>
                              <m: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i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,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23344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a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23344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j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&lt;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23344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a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23344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i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f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j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</a:p>
            </p:txBody>
          </p:sp>
        </mc:Choice>
      </mc:AlternateContent>
      <p:sp>
        <p:nvSpPr>
          <p:cNvPr id="12" name="textbox-lis-observation"/>
          <p:cNvSpPr/>
          <p:nvPr/>
        </p:nvSpPr>
        <p:spPr>
          <a:xfrm>
            <a:off x="838200" y="4743450"/>
            <a:ext cx="10477500" cy="1200150"/>
          </a:xfrm>
          <a:prstGeom prst="roundRect">
            <a:avLst>
              <a:gd name="adj" fmla="val 9524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开头已经比较过：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同一前缀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里，长度相同就保留较小末尾。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这次把它写成一个按长度分类的新状态。</a:t>
            </a:r>
          </a:p>
        </p:txBody>
      </p:sp>
      <p:sp>
        <p:nvSpPr>
          <p:cNvPr id="13" name="Freeform 13"/>
          <p:cNvSpPr/>
          <p:nvPr/>
        </p:nvSpPr>
        <p:spPr>
          <a:xfrm>
            <a:off x="838200" y="461962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6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最小末尾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18-4 最长上升子序列：给每种长度留一个末尾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1917"/>
            <a:ext cx="10477500" cy="868394"/>
            <a:chOff x="941356" y="2381917"/>
            <a:chExt cx="10477500" cy="868394"/>
          </a:xfrm>
        </p:grpSpPr>
        <p:sp>
          <p:nvSpPr>
            <p:cNvPr id="7" name="body-tails-definition"/>
            <p:cNvSpPr/>
            <p:nvPr/>
          </p:nvSpPr>
          <p:spPr>
            <a:xfrm>
              <a:off x="941356" y="238191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tails[len]：在已经处理的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中，长度为 len 的</a:t>
              </a:r>
              <a:br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上升子序列能达到的最小末尾。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534442"/>
            <a:ext cx="10477500" cy="1306544"/>
            <a:chOff x="941356" y="3534442"/>
            <a:chExt cx="10477500" cy="1306544"/>
          </a:xfrm>
        </p:grpSpPr>
        <p:sp>
          <p:nvSpPr>
            <p:cNvPr id="9" name="body-tails-increasing-proof"/>
            <p:cNvSpPr/>
            <p:nvPr/>
          </p:nvSpPr>
          <p:spPr>
            <a:xfrm>
              <a:off x="941356" y="3534442"/>
              <a:ext cx="10477500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取一条长度 len+1、末尾为 tails[len+1] 的序列，去掉最后一个数。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余下末尾 x 更小，而 tails[len] 又不大于 x。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 tails[len]&lt;tails[len+1]，可以在这个数组里二分。</a:t>
              </a:r>
            </a:p>
          </p:txBody>
        </p:sp>
      </p:grpSp>
      <p:sp>
        <p:nvSpPr>
          <p:cNvPr id="13" name="textbox-tails-existence"/>
          <p:cNvSpPr/>
          <p:nvPr/>
        </p:nvSpPr>
        <p:spPr>
          <a:xfrm>
            <a:off x="838200" y="5210175"/>
            <a:ext cx="10477500" cy="733425"/>
          </a:xfrm>
          <a:prstGeom prst="roundRect">
            <a:avLst>
              <a:gd name="adj" fmla="val 15584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各位置分别有一条序列作依据，却未必来自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同一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条序列。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50863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6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最小末尾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18-4 最长上升子序列：每个长度分别改善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数据依次是 3、5、2、4。tails 每个位置保存这一长度的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末尾。</a:t>
              </a: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990600" y="2762250"/>
            <a:ext cx="10239375" cy="2667000"/>
            <a:chOff x="990600" y="2762250"/>
            <a:chExt cx="10239375" cy="2667000"/>
          </a:xfrm>
        </p:grpSpPr>
        <p:sp>
          <p:nvSpPr>
            <p:cNvPr id="9" name="Rectangle 9"/>
            <p:cNvSpPr/>
            <p:nvPr/>
          </p:nvSpPr>
          <p:spPr>
            <a:xfrm>
              <a:off x="990600" y="2762250"/>
              <a:ext cx="1524000" cy="5334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1085850" y="2876550"/>
              <a:ext cx="1333500" cy="396050"/>
              <a:chOff x="1085850" y="2876550"/>
              <a:chExt cx="1333500" cy="3960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085850" y="2876550"/>
                <a:ext cx="13335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085850" y="2876550"/>
                <a:ext cx="13335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读入</a:t>
                </a:r>
              </a:p>
            </p:txBody>
          </p:sp>
        </p:grpSp>
        <p:sp>
          <p:nvSpPr>
            <p:cNvPr id="13" name="Rectangle 13"/>
            <p:cNvSpPr/>
            <p:nvPr/>
          </p:nvSpPr>
          <p:spPr>
            <a:xfrm>
              <a:off x="2514600" y="2762250"/>
              <a:ext cx="2857500" cy="5334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2609850" y="2876550"/>
              <a:ext cx="2667000" cy="396050"/>
              <a:chOff x="2609850" y="2876550"/>
              <a:chExt cx="2667000" cy="3960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2609850" y="2876550"/>
                <a:ext cx="26670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2609850" y="2876550"/>
                <a:ext cx="26670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tails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5372100" y="2762250"/>
              <a:ext cx="5857875" cy="5334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5467350" y="2876550"/>
              <a:ext cx="5667375" cy="396050"/>
              <a:chOff x="5467350" y="2876550"/>
              <a:chExt cx="5667375" cy="396050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5467350" y="2876550"/>
                <a:ext cx="56673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5467350" y="2876550"/>
                <a:ext cx="56673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变化的含义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990600" y="3295650"/>
              <a:ext cx="152400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1085850" y="3409950"/>
              <a:ext cx="1333500" cy="396050"/>
              <a:chOff x="1085850" y="3409950"/>
              <a:chExt cx="1333500" cy="39605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1085850" y="3409950"/>
                <a:ext cx="13335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1085850" y="3409950"/>
                <a:ext cx="13335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25" name="Rectangle 25"/>
            <p:cNvSpPr/>
            <p:nvPr/>
          </p:nvSpPr>
          <p:spPr>
            <a:xfrm>
              <a:off x="2514600" y="3295650"/>
              <a:ext cx="285750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2609850" y="3409950"/>
              <a:ext cx="2667000" cy="396050"/>
              <a:chOff x="2609850" y="3409950"/>
              <a:chExt cx="2667000" cy="3960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2609850" y="3409950"/>
                <a:ext cx="26670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2609850" y="3409950"/>
                <a:ext cx="26670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[3]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5372100" y="3295650"/>
              <a:ext cx="5857875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5467350" y="3409950"/>
              <a:ext cx="5667375" cy="396050"/>
              <a:chOff x="5467350" y="3409950"/>
              <a:chExt cx="5667375" cy="396050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5467350" y="3409950"/>
                <a:ext cx="56673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5467350" y="3409950"/>
                <a:ext cx="56673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长度 1 的末尾为 3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990600" y="3829050"/>
              <a:ext cx="152400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1085850" y="3943350"/>
              <a:ext cx="1333500" cy="396050"/>
              <a:chOff x="1085850" y="3943350"/>
              <a:chExt cx="1333500" cy="39605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1085850" y="3943350"/>
                <a:ext cx="13335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1085850" y="3943350"/>
                <a:ext cx="13335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5</a:t>
                </a:r>
              </a:p>
            </p:txBody>
          </p:sp>
        </p:grpSp>
        <p:sp>
          <p:nvSpPr>
            <p:cNvPr id="37" name="Rectangle 37"/>
            <p:cNvSpPr/>
            <p:nvPr/>
          </p:nvSpPr>
          <p:spPr>
            <a:xfrm>
              <a:off x="2514600" y="3829050"/>
              <a:ext cx="285750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2609850" y="3943350"/>
              <a:ext cx="2667000" cy="396050"/>
              <a:chOff x="2609850" y="3943350"/>
              <a:chExt cx="2667000" cy="39605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2609850" y="3943350"/>
                <a:ext cx="26670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2609850" y="3943350"/>
                <a:ext cx="26670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[3,5]</a:t>
                </a:r>
              </a:p>
            </p:txBody>
          </p:sp>
        </p:grpSp>
        <p:sp>
          <p:nvSpPr>
            <p:cNvPr id="41" name="Rectangle 41"/>
            <p:cNvSpPr/>
            <p:nvPr/>
          </p:nvSpPr>
          <p:spPr>
            <a:xfrm>
              <a:off x="5372100" y="3829050"/>
              <a:ext cx="5857875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5467350" y="3943350"/>
              <a:ext cx="5667375" cy="396050"/>
              <a:chOff x="5467350" y="3943350"/>
              <a:chExt cx="5667375" cy="396050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5467350" y="3943350"/>
                <a:ext cx="56673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5467350" y="3943350"/>
                <a:ext cx="56673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接长到 2</a:t>
                </a:r>
              </a:p>
            </p:txBody>
          </p:sp>
        </p:grpSp>
        <p:sp>
          <p:nvSpPr>
            <p:cNvPr id="45" name="Rectangle 45"/>
            <p:cNvSpPr/>
            <p:nvPr/>
          </p:nvSpPr>
          <p:spPr>
            <a:xfrm>
              <a:off x="990600" y="4362450"/>
              <a:ext cx="152400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1085850" y="4476750"/>
              <a:ext cx="1333500" cy="396050"/>
              <a:chOff x="1085850" y="4476750"/>
              <a:chExt cx="1333500" cy="396050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1085850" y="4476750"/>
                <a:ext cx="13335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1085850" y="4476750"/>
                <a:ext cx="13335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49" name="Rectangle 49"/>
            <p:cNvSpPr/>
            <p:nvPr/>
          </p:nvSpPr>
          <p:spPr>
            <a:xfrm>
              <a:off x="2514600" y="4362450"/>
              <a:ext cx="285750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2609850" y="4476750"/>
              <a:ext cx="2667000" cy="396050"/>
              <a:chOff x="2609850" y="4476750"/>
              <a:chExt cx="2667000" cy="39605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2609850" y="4476750"/>
                <a:ext cx="26670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2609850" y="4476750"/>
                <a:ext cx="26670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[2,5]</a:t>
                </a:r>
              </a:p>
            </p:txBody>
          </p:sp>
        </p:grpSp>
        <p:sp>
          <p:nvSpPr>
            <p:cNvPr id="53" name="Rectangle 53"/>
            <p:cNvSpPr/>
            <p:nvPr/>
          </p:nvSpPr>
          <p:spPr>
            <a:xfrm>
              <a:off x="5372100" y="4362450"/>
              <a:ext cx="5857875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6" name="Group 56"/>
            <p:cNvGrpSpPr/>
            <p:nvPr/>
          </p:nvGrpSpPr>
          <p:grpSpPr>
            <a:xfrm>
              <a:off x="5467350" y="4476750"/>
              <a:ext cx="5667375" cy="396050"/>
              <a:chOff x="5467350" y="4476750"/>
              <a:chExt cx="5667375" cy="396050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5467350" y="4476750"/>
                <a:ext cx="56673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5467350" y="4476750"/>
                <a:ext cx="56673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只改善长度 1</a:t>
                </a:r>
              </a:p>
            </p:txBody>
          </p:sp>
        </p:grpSp>
        <p:sp>
          <p:nvSpPr>
            <p:cNvPr id="57" name="Rectangle 57"/>
            <p:cNvSpPr/>
            <p:nvPr/>
          </p:nvSpPr>
          <p:spPr>
            <a:xfrm>
              <a:off x="990600" y="4895850"/>
              <a:ext cx="152400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0" name="Group 60"/>
            <p:cNvGrpSpPr/>
            <p:nvPr/>
          </p:nvGrpSpPr>
          <p:grpSpPr>
            <a:xfrm>
              <a:off x="1085850" y="5010150"/>
              <a:ext cx="1333500" cy="396050"/>
              <a:chOff x="1085850" y="5010150"/>
              <a:chExt cx="1333500" cy="396050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1085850" y="5010150"/>
                <a:ext cx="13335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1085850" y="5010150"/>
                <a:ext cx="13335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  <p:sp>
          <p:nvSpPr>
            <p:cNvPr id="61" name="Rectangle 61"/>
            <p:cNvSpPr/>
            <p:nvPr/>
          </p:nvSpPr>
          <p:spPr>
            <a:xfrm>
              <a:off x="2514600" y="4895850"/>
              <a:ext cx="285750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4" name="Group 64"/>
            <p:cNvGrpSpPr/>
            <p:nvPr/>
          </p:nvGrpSpPr>
          <p:grpSpPr>
            <a:xfrm>
              <a:off x="2609850" y="5010150"/>
              <a:ext cx="2667000" cy="396050"/>
              <a:chOff x="2609850" y="5010150"/>
              <a:chExt cx="2667000" cy="396050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2609850" y="5010150"/>
                <a:ext cx="26670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2609850" y="5010150"/>
                <a:ext cx="26670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[2,4]</a:t>
                </a:r>
              </a:p>
            </p:txBody>
          </p:sp>
        </p:grpSp>
        <p:sp>
          <p:nvSpPr>
            <p:cNvPr id="65" name="Rectangle 65"/>
            <p:cNvSpPr/>
            <p:nvPr/>
          </p:nvSpPr>
          <p:spPr>
            <a:xfrm>
              <a:off x="5372100" y="4895850"/>
              <a:ext cx="5857875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8" name="Group 68"/>
            <p:cNvGrpSpPr/>
            <p:nvPr/>
          </p:nvGrpSpPr>
          <p:grpSpPr>
            <a:xfrm>
              <a:off x="5467350" y="5010150"/>
              <a:ext cx="5667375" cy="396050"/>
              <a:chOff x="5467350" y="5010150"/>
              <a:chExt cx="5667375" cy="396050"/>
            </a:xfrm>
          </p:grpSpPr>
          <p:sp>
            <p:nvSpPr>
              <p:cNvPr id="66" name="Rectangle 66"/>
              <p:cNvSpPr/>
              <p:nvPr/>
            </p:nvSpPr>
            <p:spPr>
              <a:xfrm>
                <a:off x="5467350" y="5010150"/>
                <a:ext cx="56673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7" name="TextBox 67"/>
              <p:cNvSpPr txBox="1"/>
              <p:nvPr/>
            </p:nvSpPr>
            <p:spPr>
              <a:xfrm>
                <a:off x="5467350" y="5010150"/>
                <a:ext cx="56673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改善长度 2</a:t>
                </a:r>
              </a:p>
            </p:txBody>
          </p:sp>
        </p:grpSp>
      </p:grpSp>
      <p:sp>
        <p:nvSpPr>
          <p:cNvPr id="70" name="Freeform 70"/>
          <p:cNvSpPr/>
          <p:nvPr/>
        </p:nvSpPr>
        <p:spPr>
          <a:xfrm>
            <a:off x="990600" y="5543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73" name="Group 73"/>
          <p:cNvGrpSpPr/>
          <p:nvPr/>
        </p:nvGrpSpPr>
        <p:grpSpPr>
          <a:xfrm>
            <a:off x="980313" y="5695950"/>
            <a:ext cx="10202037" cy="396050"/>
            <a:chOff x="980313" y="5695950"/>
            <a:chExt cx="10202037" cy="396050"/>
          </a:xfrm>
        </p:grpSpPr>
        <p:sp>
          <p:nvSpPr>
            <p:cNvPr id="71" name="Rectangle 71"/>
            <p:cNvSpPr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2" name="TextBox 72"/>
            <p:cNvSpPr txBox="1"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读到 2 时，[2,5] 不是一条真实子序列；长度 2 仍由 [3,5] 证明存在。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最小末尾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18-4 最长上升子序列：3、5、2、4 怎样处理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1917"/>
            <a:ext cx="10477500" cy="2113883"/>
            <a:chOff x="941356" y="2381917"/>
            <a:chExt cx="10477500" cy="2113883"/>
          </a:xfrm>
        </p:grpSpPr>
        <p:sp>
          <p:nvSpPr>
            <p:cNvPr id="7" name="body-tails-trace"/>
            <p:cNvSpPr/>
            <p:nvPr/>
          </p:nvSpPr>
          <p:spPr>
            <a:xfrm>
              <a:off x="941356" y="2381917"/>
              <a:ext cx="10477500" cy="21138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读到 3：tails=[3]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读到 5：tails=[3,5]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读到 2：tails=[2,5]，长度 1 有了更小末尾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读到 4：tails=[2,4]，长度 2 的末尾也改善了</a:t>
              </a:r>
            </a:p>
          </p:txBody>
        </p:sp>
      </p:grpSp>
      <p:sp>
        <p:nvSpPr>
          <p:cNvPr id="11" name="textbox-tails-not-path"/>
          <p:cNvSpPr/>
          <p:nvPr/>
        </p:nvSpPr>
        <p:spPr>
          <a:xfrm>
            <a:off x="838200" y="4772025"/>
            <a:ext cx="10477500" cy="1171575"/>
          </a:xfrm>
          <a:prstGeom prst="roundRect">
            <a:avLst>
              <a:gd name="adj" fmla="val 9756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中途的 [2,5] 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不能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直接输出：原序列里 2 在 5 后面。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长度 2 的依据仍是 [3,5]；长度 1 的依据已经换成 [2]。</a:t>
            </a:r>
          </a:p>
        </p:txBody>
      </p:sp>
      <p:sp>
        <p:nvSpPr>
          <p:cNvPr id="10" name="Freeform 10"/>
          <p:cNvSpPr/>
          <p:nvPr/>
        </p:nvSpPr>
        <p:spPr>
          <a:xfrm>
            <a:off x="838200" y="46482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6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最小末尾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18-4 最长上升子序列：新数该改哪一个位置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1917"/>
            <a:ext cx="10477500" cy="868394"/>
            <a:chOff x="941356" y="2381917"/>
            <a:chExt cx="10477500" cy="868394"/>
          </a:xfrm>
        </p:grpSpPr>
        <p:sp>
          <p:nvSpPr>
            <p:cNvPr id="7" name="body-replace-location"/>
            <p:cNvSpPr/>
            <p:nvPr/>
          </p:nvSpPr>
          <p:spPr>
            <a:xfrm>
              <a:off x="941356" y="238191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找第一个不小于 x 的末尾，把它改成 x。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前一个位置的末尾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小于 x，确实可以接 x 形成当前长度。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524917"/>
            <a:ext cx="10477500" cy="1306544"/>
            <a:chOff x="941356" y="3524917"/>
            <a:chExt cx="10477500" cy="1306544"/>
          </a:xfrm>
        </p:grpSpPr>
        <p:sp>
          <p:nvSpPr>
            <p:cNvPr id="9" name="body-only-one-length"/>
            <p:cNvSpPr/>
            <p:nvPr/>
          </p:nvSpPr>
          <p:spPr>
            <a:xfrm>
              <a:off x="941356" y="3524917"/>
              <a:ext cx="10477500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更短长度已经有更小的末尾，x 改善不了它们。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更长长度缺少小于 x 的前驱，也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凭空多出来。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若所有末尾都小于 x，才追加一个位置，长度增加 1。</a:t>
              </a:r>
            </a:p>
          </p:txBody>
        </p:sp>
      </p:grpSp>
      <p:sp>
        <p:nvSpPr>
          <p:cNvPr id="13" name="textbox-lis-index"/>
          <p:cNvSpPr/>
          <p:nvPr/>
        </p:nvSpPr>
        <p:spPr>
          <a:xfrm>
            <a:off x="838200" y="5210175"/>
            <a:ext cx="10477500" cy="733425"/>
          </a:xfrm>
          <a:prstGeom prst="roundRect">
            <a:avLst>
              <a:gd name="adj" fmla="val 15584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数学里 len 从 1 开始；vector 下标从 0 开始，差的这 1 要对准。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50863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6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最小末尾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18-4 最长上升子序列：找新数能够改善的长度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tails 保持递增，x 是刚读入的数。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391209"/>
            <a:chOff x="980439" y="2933700"/>
            <a:chExt cx="10201911" cy="39120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auto it=lower_bound(tails.begin(),tails.end(),x);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323898"/>
          </a:xfrm>
          <a:custGeom>
            <a:avLst/>
            <a:gdLst/>
            <a:ahLst/>
            <a:cxnLst/>
            <a:rect l="l" t="t" r="r" b="b"/>
            <a:pathLst>
              <a:path w="9525" h="323898">
                <a:moveTo>
                  <a:pt x="0" y="0"/>
                </a:moveTo>
                <a:lnTo>
                  <a:pt x="0" y="3238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找到第一个不小于 x 的末尾。它前一个长度能接 x，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所以当前长度确实可实现；相等值也会停在这里。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最小末尾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18-4 最长上升子序列：能接长就追加，否则换小末尾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先完成本次二分，再修改数组。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676959"/>
            <a:chOff x="980439" y="2933700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(it==tails.end()) tails.push_back(x);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else *it=x;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所有末尾都比 x 小，最长序列才能再接一项。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否则只改善一个长度的末尾，已有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长度不会减少。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最小末尾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18-4 最长上升子序列：用 lower_bound 找位置</a:t>
            </a:r>
          </a:p>
        </p:txBody>
      </p:sp>
      <p:sp>
        <p:nvSpPr>
          <p:cNvPr id="9" name="textbox-lis-code"/>
          <p:cNvSpPr/>
          <p:nvPr/>
        </p:nvSpPr>
        <p:spPr>
          <a:xfrm>
            <a:off x="838200" y="2278888"/>
            <a:ext cx="10287000" cy="1954273"/>
          </a:xfrm>
          <a:prstGeom prst="roundRect">
            <a:avLst>
              <a:gd name="adj" fmla="val 4240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90"/>
              </a:lnSpc>
            </a:pP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vector&lt;long long&gt; tails;</a:t>
            </a:r>
            <a:br/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i=0;i&lt;n;++i){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long long x;cin&gt;&gt;x;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auto it=lower_bound(tails.begin(),tails.end(),x);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(it==tails.end())tails.push_back(x);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else *it=x;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2880" y="5252752"/>
            <a:ext cx="10477500" cy="725424"/>
            <a:chOff x="942880" y="5252752"/>
            <a:chExt cx="10477500" cy="725424"/>
          </a:xfrm>
        </p:grpSpPr>
        <p:sp>
          <p:nvSpPr>
            <p:cNvPr id="10" name="body-lis-terminology"/>
            <p:cNvSpPr/>
            <p:nvPr/>
          </p:nvSpPr>
          <p:spPr>
            <a:xfrm>
              <a:off x="942880" y="5252752"/>
              <a:ext cx="10477500" cy="7254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62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这里会替换数组中间的元素。实现时理解为“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末尾数组＋二分”，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教材将这一做法安排在“单调栈优化”小节。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723900" y="2278888"/>
            <a:ext cx="9525" cy="1857766"/>
          </a:xfrm>
          <a:custGeom>
            <a:avLst/>
            <a:gdLst/>
            <a:ahLst/>
            <a:cxnLst/>
            <a:rect l="l" t="t" r="r" b="b"/>
            <a:pathLst>
              <a:path w="9525" h="1857766">
                <a:moveTo>
                  <a:pt x="0" y="0"/>
                </a:moveTo>
                <a:lnTo>
                  <a:pt x="0" y="185776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6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最小末尾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18-4 最长上升子序列：相等的数不能接长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1917"/>
            <a:ext cx="10477500" cy="868394"/>
            <a:chOff x="941356" y="2381917"/>
            <a:chExt cx="10477500" cy="868394"/>
          </a:xfrm>
        </p:grpSpPr>
        <p:sp>
          <p:nvSpPr>
            <p:cNvPr id="7" name="body-lis-equal-values"/>
            <p:cNvSpPr/>
            <p:nvPr/>
          </p:nvSpPr>
          <p:spPr>
            <a:xfrm>
              <a:off x="941356" y="238191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[2,2] 的答案是 1。第二个 2 应替换已有末尾，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追加。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因此用 lower_bound；upper_bound 求的是另一种不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上升的目标。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601117"/>
            <a:ext cx="10477500" cy="868394"/>
            <a:chOff x="941356" y="3601117"/>
            <a:chExt cx="10477500" cy="868394"/>
          </a:xfrm>
        </p:grpSpPr>
        <p:sp>
          <p:nvSpPr>
            <p:cNvPr id="9" name="body-lis-complexity"/>
            <p:cNvSpPr/>
            <p:nvPr/>
          </p:nvSpPr>
          <p:spPr>
            <a:xfrm>
              <a:off x="941356" y="360111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每个数二分一次，时间 O(n log n)，空间 O(n)。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最后 tails.size() 给出长度。</a:t>
              </a:r>
            </a:p>
          </p:txBody>
        </p:sp>
      </p:grpSp>
      <p:sp>
        <p:nvSpPr>
          <p:cNvPr id="13" name="textbox-lis-reconstruction"/>
          <p:cNvSpPr/>
          <p:nvPr/>
        </p:nvSpPr>
        <p:spPr>
          <a:xfrm>
            <a:off x="838200" y="4733925"/>
            <a:ext cx="10477500" cy="1200150"/>
          </a:xfrm>
          <a:prstGeom prst="roundRect">
            <a:avLst>
              <a:gd name="adj" fmla="val 9524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若还要输出真正的子序列，需要记录末尾位置及前驱。</a:t>
            </a:r>
            <a:br/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不能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 tails 的各个数当作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同一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条路径直接输出。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46101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6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模拟练习：队列与最小末尾各保存什么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300"/>
            <a:ext cx="10202925" cy="782652"/>
            <a:chOff x="979425" y="24003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4003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4003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①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值队列中，旧候选更小又更早过期，还需保留吗？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② tails=[2,5]，读入 4 后怎样改？③ 再读 4，长度会增加吗？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42386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4572000"/>
            <a:ext cx="10202925" cy="782652"/>
            <a:chOff x="979425" y="4572000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可以删除，较晚较好的候选始终不差。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② 改成 [2,4]。③ 不会，相等值替换已有末尾，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LIS 仍长 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区间候选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18-5 面包师：题目与输入输出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 个蛋糕按固定顺序出炉，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装进 k 盒。每盒至少一个，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且取连续的一段。一盒价值等于其中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种类数，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求所有盒子的价值之和的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410718"/>
            <a:chOff x="979932" y="3676602"/>
            <a:chExt cx="10202418" cy="4107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n、k 与 n 个种类编号；输出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总价值。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305252"/>
            <a:ext cx="10201911" cy="391209"/>
            <a:chOff x="980439" y="43052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3052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3052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1≤n≤35000，1≤k≤min(n,50)，1≤a[i]≤n；每个蛋糕</a:t>
              </a: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装一次。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7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区间候选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18-5 面包师：原题样例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681800"/>
            <a:chOff x="980313" y="2647950"/>
            <a:chExt cx="5249037" cy="68180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1 2 2 1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样例只有 1 盒，只能装入 [1,2,2,1]，其中有两种蛋糕，价值为 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区间候选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18-5 面包师：怎样装盒，种类总数最多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72392"/>
            <a:ext cx="10477500" cy="1306544"/>
            <a:chOff x="941356" y="2372392"/>
            <a:chExt cx="10477500" cy="1306544"/>
          </a:xfrm>
        </p:grpSpPr>
        <p:sp>
          <p:nvSpPr>
            <p:cNvPr id="7" name="body-baker-task"/>
            <p:cNvSpPr/>
            <p:nvPr/>
          </p:nvSpPr>
          <p:spPr>
            <a:xfrm>
              <a:off x="941356" y="2372392"/>
              <a:ext cx="10477500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烤出的 n 个蛋糕顺序固定，装入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k 盒，每盒取一段连续蛋糕。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一盒的价值是种类数，想让所有盒子的价值相加后尽量大。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4048792"/>
            <a:ext cx="10477500" cy="868394"/>
            <a:chOff x="941356" y="4048792"/>
            <a:chExt cx="10477500" cy="868394"/>
          </a:xfrm>
        </p:grpSpPr>
        <p:sp>
          <p:nvSpPr>
            <p:cNvPr id="9" name="body-baker-small-example"/>
            <p:cNvSpPr/>
            <p:nvPr/>
          </p:nvSpPr>
          <p:spPr>
            <a:xfrm>
              <a:off x="941356" y="4048792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[1,2,1,3] 装两盒：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[1,2] | [1,3]，两盒各有 2 种，总价值 4。</a:t>
              </a:r>
            </a:p>
          </p:txBody>
        </p:sp>
      </p:grpSp>
      <p:sp>
        <p:nvSpPr>
          <p:cNvPr id="13" name="textbox-baker-bottleneck"/>
          <p:cNvSpPr/>
          <p:nvPr/>
        </p:nvSpPr>
        <p:spPr>
          <a:xfrm>
            <a:off x="838200" y="5210175"/>
            <a:ext cx="10477500" cy="723900"/>
          </a:xfrm>
          <a:prstGeom prst="roundRect">
            <a:avLst>
              <a:gd name="adj" fmla="val 15789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最后一盒的右端增加时，许多切点的价值会一起变。把这些变化找出来。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50863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7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区间候选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不用重数每个盒子，先看新蛋糕带来的变化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序列 [1,2,1,3]，读到第 3 项的 1 时，比较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的最后切点。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若最后一盒从第 1 项开始，它已有 1，再放不多一种。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若最后一盒从第 2 或第 3 项开始，这次才第一次含 1，价值加 1。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一段切点会同时加一。先定义每个切点的候选总价值，再用线段树统一修改。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区间候选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18-5 面包师：树叶保存一整个候选答案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1917"/>
            <a:ext cx="10477500" cy="868394"/>
            <a:chOff x="941356" y="2381917"/>
            <a:chExt cx="10477500" cy="868394"/>
          </a:xfrm>
        </p:grpSpPr>
        <p:sp>
          <p:nvSpPr>
            <p:cNvPr id="7" name="body-baker-state"/>
            <p:cNvSpPr/>
            <p:nvPr/>
          </p:nvSpPr>
          <p:spPr>
            <a:xfrm>
              <a:off x="941356" y="238191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f[t][i]：前 i 项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 t 段的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总价值。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最后切在 j 后面，前 j 项分 t−1 段，末段是 j+1…i。</a:t>
              </a:r>
            </a:p>
          </p:txBody>
        </p:sp>
      </p:grpSp>
      <mc:AlternateContent>
        <mc:Choice Requires="a14">
          <p:sp>
            <p:nvSpPr>
              <p:cNvPr id="9" name="baker-transition"/>
              <p:cNvSpPr txBox="1">
                <a:spLocks noGrp="1"/>
              </p:cNvSpPr>
              <p:nvPr/>
            </p:nvSpPr>
            <p:spPr>
              <a:xfrm>
                <a:off x="952500" y="3371850"/>
                <a:ext cx="10172700" cy="1047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t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t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1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≤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j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&lt;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i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t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1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,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j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+</m:t>
                              </m:r>
                              <m:func>
                                <m:funcPr/>
                                <m:fName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distinct</m:t>
                                  </m:r>
                                </m:fName>
                                <m:e>
                                  <m:d>
                                    <m:dPr>
                                      <m:begChr m:val="("/>
                                      <m:sepChr m:val=""/>
                                      <m:endChr m:val=")"/>
                                      <m:grow m:val="on"/>
                                      <m:ctrl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j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+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1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,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i</m:t>
                                      </m:r>
                                    </m:e>
                                  </m:d>
                                </m:e>
                              </m:func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41356" y="4906042"/>
            <a:ext cx="10477500" cy="885158"/>
            <a:chOff x="941356" y="4906042"/>
            <a:chExt cx="10477500" cy="885158"/>
          </a:xfrm>
        </p:grpSpPr>
        <p:sp>
          <p:nvSpPr>
            <p:cNvPr id="10" name="body-tree-leaf-meaning"/>
            <p:cNvSpPr/>
            <p:nvPr/>
          </p:nvSpPr>
          <p:spPr>
            <a:xfrm>
              <a:off x="941356" y="4906042"/>
              <a:ext cx="10477500" cy="8851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固定 t 后，叶子 j 保存“上一层答案＋当前末段种类数”。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树的下标是切点 j；保存的值包含两部分，不只是种类数。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7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区间候选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18-5 面包师：切点与末盒左端差一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[1,2,1,3] 读到第 3 项的 1，旧位置 p=1；当前只看末盒种类如何变。</a:t>
              </a:r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990600" y="2981325"/>
            <a:ext cx="10239375" cy="2324100"/>
            <a:chOff x="990600" y="2981325"/>
            <a:chExt cx="10239375" cy="2324100"/>
          </a:xfrm>
        </p:grpSpPr>
        <p:sp>
          <p:nvSpPr>
            <p:cNvPr id="9" name="Rectangle 9"/>
            <p:cNvSpPr/>
            <p:nvPr/>
          </p:nvSpPr>
          <p:spPr>
            <a:xfrm>
              <a:off x="990600" y="2981325"/>
              <a:ext cx="1666875" cy="58102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1085850" y="3095625"/>
              <a:ext cx="1476375" cy="396050"/>
              <a:chOff x="1085850" y="3095625"/>
              <a:chExt cx="1476375" cy="3960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085850" y="3095625"/>
                <a:ext cx="14763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085850" y="3095625"/>
                <a:ext cx="14763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切点 j</a:t>
                </a:r>
              </a:p>
            </p:txBody>
          </p:sp>
        </p:grpSp>
        <p:sp>
          <p:nvSpPr>
            <p:cNvPr id="13" name="Rectangle 13"/>
            <p:cNvSpPr/>
            <p:nvPr/>
          </p:nvSpPr>
          <p:spPr>
            <a:xfrm>
              <a:off x="2657475" y="2981325"/>
              <a:ext cx="2857500" cy="58102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2752725" y="3095625"/>
              <a:ext cx="2667000" cy="396050"/>
              <a:chOff x="2752725" y="3095625"/>
              <a:chExt cx="2667000" cy="3960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2752725" y="3095625"/>
                <a:ext cx="26670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2752725" y="3095625"/>
                <a:ext cx="26670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加入前的末盒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5514975" y="2981325"/>
              <a:ext cx="2857500" cy="58102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5610225" y="3095625"/>
              <a:ext cx="2667000" cy="396050"/>
              <a:chOff x="5610225" y="3095625"/>
              <a:chExt cx="2667000" cy="396050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5610225" y="3095625"/>
                <a:ext cx="26670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5610225" y="3095625"/>
                <a:ext cx="26670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加入 1 后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8372475" y="2981325"/>
              <a:ext cx="2857500" cy="58102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8467725" y="3095625"/>
              <a:ext cx="2667000" cy="396050"/>
              <a:chOff x="8467725" y="3095625"/>
              <a:chExt cx="2667000" cy="39605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8467725" y="3095625"/>
                <a:ext cx="26670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8467725" y="3095625"/>
                <a:ext cx="26670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种类变化</a:t>
                </a:r>
              </a:p>
            </p:txBody>
          </p:sp>
        </p:grpSp>
        <p:sp>
          <p:nvSpPr>
            <p:cNvPr id="25" name="Rectangle 25"/>
            <p:cNvSpPr/>
            <p:nvPr/>
          </p:nvSpPr>
          <p:spPr>
            <a:xfrm>
              <a:off x="990600" y="3562350"/>
              <a:ext cx="1666875" cy="5810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1085850" y="3676650"/>
              <a:ext cx="1476375" cy="396050"/>
              <a:chOff x="1085850" y="3676650"/>
              <a:chExt cx="1476375" cy="3960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85850" y="3676650"/>
                <a:ext cx="14763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1085850" y="3676650"/>
                <a:ext cx="14763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2657475" y="3562350"/>
              <a:ext cx="2857500" cy="5810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2752725" y="3676650"/>
              <a:ext cx="2667000" cy="396050"/>
              <a:chOff x="2752725" y="3676650"/>
              <a:chExt cx="2667000" cy="396050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2752725" y="3676650"/>
                <a:ext cx="26670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2752725" y="3676650"/>
                <a:ext cx="26670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[1,2]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5514975" y="3562350"/>
              <a:ext cx="2857500" cy="5810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5610225" y="3676650"/>
              <a:ext cx="2667000" cy="396050"/>
              <a:chOff x="5610225" y="3676650"/>
              <a:chExt cx="2667000" cy="39605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5610225" y="3676650"/>
                <a:ext cx="26670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5610225" y="3676650"/>
                <a:ext cx="26670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[1,2,1]</a:t>
                </a:r>
              </a:p>
            </p:txBody>
          </p:sp>
        </p:grpSp>
        <p:sp>
          <p:nvSpPr>
            <p:cNvPr id="37" name="Rectangle 37"/>
            <p:cNvSpPr/>
            <p:nvPr/>
          </p:nvSpPr>
          <p:spPr>
            <a:xfrm>
              <a:off x="8372475" y="3562350"/>
              <a:ext cx="2857500" cy="5810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8467725" y="3676650"/>
              <a:ext cx="2667000" cy="396050"/>
              <a:chOff x="8467725" y="3676650"/>
              <a:chExt cx="2667000" cy="39605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8467725" y="3676650"/>
                <a:ext cx="26670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8467725" y="3676650"/>
                <a:ext cx="26670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2→2，不加</a:t>
                </a:r>
              </a:p>
            </p:txBody>
          </p:sp>
        </p:grpSp>
        <p:sp>
          <p:nvSpPr>
            <p:cNvPr id="41" name="Rectangle 41"/>
            <p:cNvSpPr/>
            <p:nvPr/>
          </p:nvSpPr>
          <p:spPr>
            <a:xfrm>
              <a:off x="990600" y="4143375"/>
              <a:ext cx="1666875" cy="5810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1085850" y="4257675"/>
              <a:ext cx="1476375" cy="396050"/>
              <a:chOff x="1085850" y="4257675"/>
              <a:chExt cx="1476375" cy="396050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1085850" y="4257675"/>
                <a:ext cx="14763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1085850" y="4257675"/>
                <a:ext cx="14763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45" name="Rectangle 45"/>
            <p:cNvSpPr/>
            <p:nvPr/>
          </p:nvSpPr>
          <p:spPr>
            <a:xfrm>
              <a:off x="2657475" y="4143375"/>
              <a:ext cx="2857500" cy="5810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2752725" y="4257675"/>
              <a:ext cx="2667000" cy="396050"/>
              <a:chOff x="2752725" y="4257675"/>
              <a:chExt cx="2667000" cy="396050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2752725" y="4257675"/>
                <a:ext cx="26670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2752725" y="4257675"/>
                <a:ext cx="26670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[2]</a:t>
                </a:r>
              </a:p>
            </p:txBody>
          </p:sp>
        </p:grpSp>
        <p:sp>
          <p:nvSpPr>
            <p:cNvPr id="49" name="Rectangle 49"/>
            <p:cNvSpPr/>
            <p:nvPr/>
          </p:nvSpPr>
          <p:spPr>
            <a:xfrm>
              <a:off x="5514975" y="4143375"/>
              <a:ext cx="2857500" cy="5810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5610225" y="4257675"/>
              <a:ext cx="2667000" cy="396050"/>
              <a:chOff x="5610225" y="4257675"/>
              <a:chExt cx="2667000" cy="39605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5610225" y="4257675"/>
                <a:ext cx="26670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5610225" y="4257675"/>
                <a:ext cx="26670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[2,1]</a:t>
                </a:r>
              </a:p>
            </p:txBody>
          </p:sp>
        </p:grpSp>
        <p:sp>
          <p:nvSpPr>
            <p:cNvPr id="53" name="Rectangle 53"/>
            <p:cNvSpPr/>
            <p:nvPr/>
          </p:nvSpPr>
          <p:spPr>
            <a:xfrm>
              <a:off x="8372475" y="4143375"/>
              <a:ext cx="2857500" cy="5810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6" name="Group 56"/>
            <p:cNvGrpSpPr/>
            <p:nvPr/>
          </p:nvGrpSpPr>
          <p:grpSpPr>
            <a:xfrm>
              <a:off x="8467725" y="4257675"/>
              <a:ext cx="2667000" cy="396050"/>
              <a:chOff x="8467725" y="4257675"/>
              <a:chExt cx="2667000" cy="396050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8467725" y="4257675"/>
                <a:ext cx="26670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8467725" y="4257675"/>
                <a:ext cx="26670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1→2，加 1</a:t>
                </a:r>
              </a:p>
            </p:txBody>
          </p:sp>
        </p:grpSp>
        <p:sp>
          <p:nvSpPr>
            <p:cNvPr id="57" name="Rectangle 57"/>
            <p:cNvSpPr/>
            <p:nvPr/>
          </p:nvSpPr>
          <p:spPr>
            <a:xfrm>
              <a:off x="990600" y="4724400"/>
              <a:ext cx="1666875" cy="5810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0" name="Group 60"/>
            <p:cNvGrpSpPr/>
            <p:nvPr/>
          </p:nvGrpSpPr>
          <p:grpSpPr>
            <a:xfrm>
              <a:off x="1085850" y="4838700"/>
              <a:ext cx="1476375" cy="396050"/>
              <a:chOff x="1085850" y="4838700"/>
              <a:chExt cx="1476375" cy="396050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1085850" y="4838700"/>
                <a:ext cx="14763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1085850" y="4838700"/>
                <a:ext cx="14763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61" name="Rectangle 61"/>
            <p:cNvSpPr/>
            <p:nvPr/>
          </p:nvSpPr>
          <p:spPr>
            <a:xfrm>
              <a:off x="2657475" y="4724400"/>
              <a:ext cx="2857500" cy="5810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4" name="Group 64"/>
            <p:cNvGrpSpPr/>
            <p:nvPr/>
          </p:nvGrpSpPr>
          <p:grpSpPr>
            <a:xfrm>
              <a:off x="2752725" y="4838700"/>
              <a:ext cx="2667000" cy="396050"/>
              <a:chOff x="2752725" y="4838700"/>
              <a:chExt cx="2667000" cy="396050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2752725" y="4838700"/>
                <a:ext cx="26670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2752725" y="4838700"/>
                <a:ext cx="26670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空</a:t>
                </a:r>
              </a:p>
            </p:txBody>
          </p:sp>
        </p:grpSp>
        <p:sp>
          <p:nvSpPr>
            <p:cNvPr id="65" name="Rectangle 65"/>
            <p:cNvSpPr/>
            <p:nvPr/>
          </p:nvSpPr>
          <p:spPr>
            <a:xfrm>
              <a:off x="5514975" y="4724400"/>
              <a:ext cx="2857500" cy="5810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8" name="Group 68"/>
            <p:cNvGrpSpPr/>
            <p:nvPr/>
          </p:nvGrpSpPr>
          <p:grpSpPr>
            <a:xfrm>
              <a:off x="5610225" y="4838700"/>
              <a:ext cx="2667000" cy="396050"/>
              <a:chOff x="5610225" y="4838700"/>
              <a:chExt cx="2667000" cy="396050"/>
            </a:xfrm>
          </p:grpSpPr>
          <p:sp>
            <p:nvSpPr>
              <p:cNvPr id="66" name="Rectangle 66"/>
              <p:cNvSpPr/>
              <p:nvPr/>
            </p:nvSpPr>
            <p:spPr>
              <a:xfrm>
                <a:off x="5610225" y="4838700"/>
                <a:ext cx="26670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7" name="TextBox 67"/>
              <p:cNvSpPr txBox="1"/>
              <p:nvPr/>
            </p:nvSpPr>
            <p:spPr>
              <a:xfrm>
                <a:off x="5610225" y="4838700"/>
                <a:ext cx="26670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[1]</a:t>
                </a:r>
              </a:p>
            </p:txBody>
          </p:sp>
        </p:grpSp>
        <p:sp>
          <p:nvSpPr>
            <p:cNvPr id="69" name="Rectangle 69"/>
            <p:cNvSpPr/>
            <p:nvPr/>
          </p:nvSpPr>
          <p:spPr>
            <a:xfrm>
              <a:off x="8372475" y="4724400"/>
              <a:ext cx="2857500" cy="5810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72" name="Group 72"/>
            <p:cNvGrpSpPr/>
            <p:nvPr/>
          </p:nvGrpSpPr>
          <p:grpSpPr>
            <a:xfrm>
              <a:off x="8467725" y="4838700"/>
              <a:ext cx="2667000" cy="396050"/>
              <a:chOff x="8467725" y="4838700"/>
              <a:chExt cx="2667000" cy="396050"/>
            </a:xfrm>
          </p:grpSpPr>
          <p:sp>
            <p:nvSpPr>
              <p:cNvPr id="70" name="Rectangle 70"/>
              <p:cNvSpPr/>
              <p:nvPr/>
            </p:nvSpPr>
            <p:spPr>
              <a:xfrm>
                <a:off x="8467725" y="4838700"/>
                <a:ext cx="26670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1" name="TextBox 71"/>
              <p:cNvSpPr txBox="1"/>
              <p:nvPr/>
            </p:nvSpPr>
            <p:spPr>
              <a:xfrm>
                <a:off x="8467725" y="4838700"/>
                <a:ext cx="26670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0→1，加 1</a:t>
                </a:r>
              </a:p>
            </p:txBody>
          </p:sp>
        </p:grpSp>
      </p:grpSp>
      <p:sp>
        <p:nvSpPr>
          <p:cNvPr id="74" name="Freeform 74"/>
          <p:cNvSpPr/>
          <p:nvPr/>
        </p:nvSpPr>
        <p:spPr>
          <a:xfrm>
            <a:off x="990600" y="5543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77" name="Group 77"/>
          <p:cNvGrpSpPr/>
          <p:nvPr/>
        </p:nvGrpSpPr>
        <p:grpSpPr>
          <a:xfrm>
            <a:off x="980313" y="5695950"/>
            <a:ext cx="10202037" cy="396050"/>
            <a:chOff x="980313" y="5695950"/>
            <a:chExt cx="10202037" cy="396050"/>
          </a:xfrm>
        </p:grpSpPr>
        <p:sp>
          <p:nvSpPr>
            <p:cNvPr id="75" name="Rectangle 75"/>
            <p:cNvSpPr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6" name="TextBox 76"/>
            <p:cNvSpPr txBox="1"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需要加 1 的切点是 j=1、2，即 [p,i−1]。切点 0 的末盒已有 1，不增加。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区间候选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18-5 面包师：新蛋糕让哪些盒子多一种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1917"/>
            <a:ext cx="10477500" cy="504158"/>
            <a:chOff x="941356" y="2381917"/>
            <a:chExt cx="10477500" cy="504158"/>
          </a:xfrm>
        </p:grpSpPr>
        <p:sp>
          <p:nvSpPr>
            <p:cNvPr id="7" name="body-previous-occurrence"/>
            <p:cNvSpPr/>
            <p:nvPr/>
          </p:nvSpPr>
          <p:spPr>
            <a:xfrm>
              <a:off x="941356" y="2381917"/>
              <a:ext cx="10477500" cy="5041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加入第 i 项，上次同种蛋糕在 p；没出现过就令 p=0。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239167"/>
            <a:ext cx="10477500" cy="839819"/>
            <a:chOff x="941356" y="3239167"/>
            <a:chExt cx="10477500" cy="839819"/>
          </a:xfrm>
        </p:grpSpPr>
        <p:sp>
          <p:nvSpPr>
            <p:cNvPr id="9" name="body-unchanged-cut"/>
            <p:cNvSpPr/>
            <p:nvPr/>
          </p:nvSpPr>
          <p:spPr>
            <a:xfrm>
              <a:off x="941356" y="3239167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切点 j&lt;p，末盒已经含位置 p 的蛋糕。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再添一个同种蛋糕，价值不变。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56" y="4353592"/>
            <a:ext cx="10477500" cy="751808"/>
            <a:chOff x="941356" y="4353592"/>
            <a:chExt cx="10477500" cy="751808"/>
          </a:xfrm>
        </p:grpSpPr>
        <p:sp>
          <p:nvSpPr>
            <p:cNvPr id="11" name="body-increased-cut"/>
            <p:cNvSpPr/>
            <p:nvPr/>
          </p:nvSpPr>
          <p:spPr>
            <a:xfrm>
              <a:off x="941356" y="4353592"/>
              <a:ext cx="10477500" cy="7518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切点 p≤j&lt;i，末盒原来没这种蛋糕，现在价值加 1。</a:t>
              </a:r>
            </a:p>
          </p:txBody>
        </p:sp>
      </p:grpSp>
      <p:sp>
        <p:nvSpPr>
          <p:cNvPr id="15" name="textbox-baker-range"/>
          <p:cNvSpPr/>
          <p:nvPr/>
        </p:nvSpPr>
        <p:spPr>
          <a:xfrm>
            <a:off x="838200" y="5219700"/>
            <a:ext cx="10477500" cy="723900"/>
          </a:xfrm>
          <a:prstGeom prst="roundRect">
            <a:avLst>
              <a:gd name="adj" fmla="val 15789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所以对切点区间 [p,i−1] 加 1。末盒左端是 j+1，别与切点混淆。</a:t>
            </a:r>
          </a:p>
        </p:txBody>
      </p:sp>
      <p:sp>
        <p:nvSpPr>
          <p:cNvPr id="17" name="Freeform 17"/>
          <p:cNvSpPr/>
          <p:nvPr/>
        </p:nvSpPr>
        <p:spPr>
          <a:xfrm>
            <a:off x="838200" y="50958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7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区间候选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18-5 面包师：一整段加一，最大值怎样变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62867"/>
            <a:ext cx="10477500" cy="868394"/>
            <a:chOff x="941356" y="2362867"/>
            <a:chExt cx="10477500" cy="868394"/>
          </a:xfrm>
        </p:grpSpPr>
        <p:sp>
          <p:nvSpPr>
            <p:cNvPr id="7" name="body-range-add-property"/>
            <p:cNvSpPr/>
            <p:nvPr/>
          </p:nvSpPr>
          <p:spPr>
            <a:xfrm>
              <a:off x="941356" y="236286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[4,2,5] 每项加 1，得到 [5,3,6]。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整段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值也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 1，不必挨个重新比较。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534442"/>
            <a:ext cx="10477500" cy="1306544"/>
            <a:chOff x="941356" y="3534442"/>
            <a:chExt cx="10477500" cy="1306544"/>
          </a:xfrm>
        </p:grpSpPr>
        <p:sp>
          <p:nvSpPr>
            <p:cNvPr id="9" name="body-lazy-invariant"/>
            <p:cNvSpPr/>
            <p:nvPr/>
          </p:nvSpPr>
          <p:spPr>
            <a:xfrm>
              <a:off x="941356" y="3534442"/>
              <a:ext cx="10477500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树结点保存区间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 maximum 与待下传增量 lazy。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整段被覆盖，就给两者加 δ；要进入子段时，先把增量下传。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递归结束，再用两个子结点的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值更新父亲。</a:t>
              </a:r>
            </a:p>
          </p:txBody>
        </p:sp>
      </p:grpSp>
      <p:sp>
        <p:nvSpPr>
          <p:cNvPr id="13" name="textbox-segment-cost"/>
          <p:cNvSpPr/>
          <p:nvPr/>
        </p:nvSpPr>
        <p:spPr>
          <a:xfrm>
            <a:off x="838200" y="5219700"/>
            <a:ext cx="10477500" cy="723900"/>
          </a:xfrm>
          <a:prstGeom prst="roundRect">
            <a:avLst>
              <a:gd name="adj" fmla="val 15789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这正是区间加、区间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最大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值的懒标记线段树，每次操作 O(log n)。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50958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7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区间候选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18-5 面包师：分段数这一层，什么时候滚动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1917"/>
            <a:ext cx="10477500" cy="868394"/>
            <a:chOff x="941356" y="2381917"/>
            <a:chExt cx="10477500" cy="868394"/>
          </a:xfrm>
        </p:grpSpPr>
        <p:sp>
          <p:nvSpPr>
            <p:cNvPr id="7" name="body-baker-base"/>
            <p:cNvSpPr/>
            <p:nvPr/>
          </p:nvSpPr>
          <p:spPr>
            <a:xfrm>
              <a:off x="941356" y="238191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previous[0]=0，其余初始 NEG，表示空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只能分成 0 段。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每算一个新的段数 t，就用 previous 重新建树。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534442"/>
            <a:ext cx="10477500" cy="1306544"/>
            <a:chOff x="941356" y="3534442"/>
            <a:chExt cx="10477500" cy="1306544"/>
          </a:xfrm>
        </p:grpSpPr>
        <p:sp>
          <p:nvSpPr>
            <p:cNvPr id="9" name="body-baker-scanning"/>
            <p:cNvSpPr/>
            <p:nvPr/>
          </p:nvSpPr>
          <p:spPr>
            <a:xfrm>
              <a:off x="941356" y="3534442"/>
              <a:ext cx="10477500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右端 i 递增，先把 [pre[i],i−1] 加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i≥t 时才查询 [t−1,i−1]：前面够分 t−1 段，最后一段也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整层处理完，再交换 previous 与 current。</a:t>
              </a:r>
            </a:p>
          </p:txBody>
        </p:sp>
      </p:grpSp>
      <p:sp>
        <p:nvSpPr>
          <p:cNvPr id="13" name="textbox-baker-reuse"/>
          <p:cNvSpPr/>
          <p:nvPr/>
        </p:nvSpPr>
        <p:spPr>
          <a:xfrm>
            <a:off x="838200" y="5219700"/>
            <a:ext cx="10477500" cy="723900"/>
          </a:xfrm>
          <a:prstGeom prst="roundRect">
            <a:avLst>
              <a:gd name="adj" fmla="val 15789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这一层所有树叶的底值都来自上一层，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不能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混入刚求出的本层答案。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50958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7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区间候选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18-5 面包师：把四个蛋糕的切点逐个看清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62867"/>
            <a:ext cx="10477500" cy="1313783"/>
            <a:chOff x="941356" y="2362867"/>
            <a:chExt cx="10477500" cy="1313783"/>
          </a:xfrm>
        </p:grpSpPr>
        <p:sp>
          <p:nvSpPr>
            <p:cNvPr id="7" name="body-baker-update-trace"/>
            <p:cNvSpPr/>
            <p:nvPr/>
          </p:nvSpPr>
          <p:spPr>
            <a:xfrm>
              <a:off x="941356" y="2362867"/>
              <a:ext cx="10477500" cy="13137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[1,2,1,3] 读到第 3 项的 1，上次同值位置 p=1。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切点 0 的末盒已有 1，不加；切点 1、2 的末盒首次出现 1，各加 1。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4067842"/>
            <a:ext cx="10477500" cy="1306544"/>
            <a:chOff x="941356" y="4067842"/>
            <a:chExt cx="10477500" cy="1306544"/>
          </a:xfrm>
        </p:grpSpPr>
        <p:sp>
          <p:nvSpPr>
            <p:cNvPr id="9" name="body-baker-final-candidates"/>
            <p:cNvSpPr/>
            <p:nvPr/>
          </p:nvSpPr>
          <p:spPr>
            <a:xfrm>
              <a:off x="941356" y="4067842"/>
              <a:ext cx="10477500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最后装两盒的三种切法：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[1] | [2,1,3] 得 4；[1,2] | [1,3] 得 4；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[1,2,1] | [3] 得 3。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56" y="5591842"/>
            <a:ext cx="10477500" cy="430244"/>
            <a:chOff x="941356" y="5591842"/>
            <a:chExt cx="10477500" cy="430244"/>
          </a:xfrm>
        </p:grpSpPr>
        <p:sp>
          <p:nvSpPr>
            <p:cNvPr id="11" name="body-baker-best"/>
            <p:cNvSpPr/>
            <p:nvPr/>
          </p:nvSpPr>
          <p:spPr>
            <a:xfrm>
              <a:off x="941356" y="559184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最优值为 4。两个切点都能达到，不必强行认定答案只有一种切法。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8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区间候选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18-5 面包师：把上一层答案作为切点底值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previous[0]=0，其余为 NEG；这里进入新的段数层。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676959"/>
            <a:chOff x="980439" y="2933700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SegmentTree tree(previous);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fill(current.begin(),current.end(),NEG);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树的叶子 j 一开始保存 previous[j]。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右端逐步扫描时，统一往叶子补上末段的种类数。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区间候选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18-5 面包师：加入新种类，再找合法切点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pre[i] 是 a[i] 上次出现的位置；当前在处理 segments 段。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962709"/>
            <a:chOff x="980439" y="2933700"/>
            <a:chExt cx="10201911" cy="96270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tree.add(pre[i],i-1,1);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(i&gt;=segments)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current[i]=tree.query(segments-1,i-1);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895398"/>
          </a:xfrm>
          <a:custGeom>
            <a:avLst/>
            <a:gdLst/>
            <a:ahLst/>
            <a:cxnLst/>
            <a:rect l="l" t="t" r="r" b="b"/>
            <a:pathLst>
              <a:path w="9525" h="895398">
                <a:moveTo>
                  <a:pt x="0" y="0"/>
                </a:moveTo>
                <a:lnTo>
                  <a:pt x="0" y="895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先让树反映末段已经包含位置 i，再查询。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切点不得小于 segments−1，也不得等于 i。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区间候选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18-5 面包师：保留懒标记，避免逐叶修改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整段被一次加法覆盖时，apply 负责下面这两行。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676959"/>
            <a:chOff x="980439" y="2933700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maximum[node]+=delta;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lazy[node]+=delta;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访问孩子前把 lazy 同样加给两个孩子，再清父标记。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访问完用孩子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值更新父结点，叶子含义始终不变。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区间候选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18-5 面包师：更新末段，再查询合法切点</a:t>
            </a:r>
          </a:p>
        </p:txBody>
      </p:sp>
      <p:sp>
        <p:nvSpPr>
          <p:cNvPr id="9" name="textbox-baker-code"/>
          <p:cNvSpPr/>
          <p:nvPr/>
        </p:nvSpPr>
        <p:spPr>
          <a:xfrm>
            <a:off x="838200" y="2250313"/>
            <a:ext cx="10287000" cy="2485063"/>
          </a:xfrm>
          <a:prstGeom prst="roundRect">
            <a:avLst>
              <a:gd name="adj" fmla="val 3582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90"/>
              </a:lnSpc>
            </a:pP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segments=1;segments&lt;=k;++segments){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SegmentTree tree(previous);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fill(current.begin(),current.end(),NEG);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i=1;i&lt;=n;++i){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tree.add(pre[i],i-1,1);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(i&gt;=segments)current[i]=tree.query(segments-1,i-1);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}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previous.swap(current);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2880" y="5238750"/>
            <a:ext cx="10477500" cy="952500"/>
            <a:chOff x="942880" y="5238750"/>
            <a:chExt cx="10477500" cy="952500"/>
          </a:xfrm>
        </p:grpSpPr>
        <p:sp>
          <p:nvSpPr>
            <p:cNvPr id="10" name="body-baker-pre-once"/>
            <p:cNvSpPr/>
            <p:nvPr/>
          </p:nvSpPr>
          <p:spPr>
            <a:xfrm>
              <a:off x="942880" y="5238750"/>
              <a:ext cx="10477500" cy="952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pre[i] 只预处理一次。每层重建树，current 重新设为 NEG。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723900" y="2250313"/>
            <a:ext cx="9525" cy="2388556"/>
          </a:xfrm>
          <a:custGeom>
            <a:avLst/>
            <a:gdLst/>
            <a:ahLst/>
            <a:cxnLst/>
            <a:rect l="l" t="t" r="r" b="b"/>
            <a:pathLst>
              <a:path w="9525" h="2388556">
                <a:moveTo>
                  <a:pt x="0" y="0"/>
                </a:moveTo>
                <a:lnTo>
                  <a:pt x="0" y="238855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8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区间候选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18-5 面包师：用两种极端序列检查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1917"/>
            <a:ext cx="10477500" cy="868394"/>
            <a:chOff x="941356" y="2381917"/>
            <a:chExt cx="10477500" cy="868394"/>
          </a:xfrm>
        </p:grpSpPr>
        <p:sp>
          <p:nvSpPr>
            <p:cNvPr id="7" name="body-baker-extremes"/>
            <p:cNvSpPr/>
            <p:nvPr/>
          </p:nvSpPr>
          <p:spPr>
            <a:xfrm>
              <a:off x="941356" y="238191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所有数相同，每个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段价值都是 1，总值应为 k。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所有数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，每个元素恰好贡献 1，总值应为 n。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591592"/>
            <a:ext cx="10477500" cy="868394"/>
            <a:chOff x="941356" y="3591592"/>
            <a:chExt cx="10477500" cy="868394"/>
          </a:xfrm>
        </p:grpSpPr>
        <p:sp>
          <p:nvSpPr>
            <p:cNvPr id="9" name="body-baker-cost"/>
            <p:cNvSpPr/>
            <p:nvPr/>
          </p:nvSpPr>
          <p:spPr>
            <a:xfrm>
              <a:off x="941356" y="3591592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每层 n 次区间操作，共 k 层：时间 O(kn log n)。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滚动数组和一棵复用线段树，总空间 O(n)。</a:t>
              </a:r>
            </a:p>
          </p:txBody>
        </p:sp>
      </p:grpSp>
      <p:sp>
        <p:nvSpPr>
          <p:cNvPr id="13" name="textbox-baker-unreachable"/>
          <p:cNvSpPr/>
          <p:nvPr/>
        </p:nvSpPr>
        <p:spPr>
          <a:xfrm>
            <a:off x="838200" y="4733925"/>
            <a:ext cx="10477500" cy="1200150"/>
          </a:xfrm>
          <a:prstGeom prst="roundRect">
            <a:avLst>
              <a:gd name="adj" fmla="val 9524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NEG 要足够小，加上至多 n 次增量后也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不能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成为最优。</a:t>
            </a:r>
            <a:br/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不可达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状态若用 0，就可能偷偷允许少分几段。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46101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8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模拟练习：切点范围是否写对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300"/>
            <a:ext cx="10202925" cy="1135077"/>
            <a:chOff x="979425" y="24003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新数在位置 i=3，上次同值在 p=1。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哪些切点加 1？② 恰分 2 段时查询哪些切点？③ 全相同序列分 k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段的总价值呢？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42386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4572000"/>
            <a:ext cx="10202925" cy="782652"/>
            <a:chOff x="979425" y="4572000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[1,2]，不是 [2,3]。② [1,2]，前面与最后一段都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k，每段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一种。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凸壳与二分</a:t>
            </a:r>
          </a:p>
        </p:txBody>
      </p:sp>
      <p:sp>
        <p:nvSpPr>
          <p:cNvPr id="6" name="section-title Placeholder Carrier"/>
          <p:cNvSpPr/>
          <p:nvPr/>
        </p:nvSpPr>
        <p:spPr>
          <a:xfrm>
            <a:off x="971550" y="2322195"/>
            <a:ext cx="104775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9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候选代价拆开后，能否画成点和直线</a:t>
            </a:r>
          </a:p>
        </p:txBody>
      </p:sp>
      <p:sp>
        <p:nvSpPr>
          <p:cNvPr id="7" name="section-description Placeholder Carrier"/>
          <p:cNvSpPr/>
          <p:nvPr>
            <p:ph type="body" idx="2"/>
          </p:nvPr>
        </p:nvSpPr>
        <p:spPr>
          <a:xfrm>
            <a:off x="1016508" y="3960495"/>
            <a:ext cx="10477500" cy="94564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8"/>
              </a:lnSpc>
            </a:pPr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任务安排、序列分割与货币兑换，都要反复比较历史候选。</a:t>
            </a:r>
            <a:br/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把当前量与历史量分开后，再分别检查插入和查询能否有序处理。</a:t>
            </a:r>
          </a:p>
        </p:txBody>
      </p:sp>
    </p:spTree>
  </p:cSld>
  <p:clrMapOvr>
    <a:masterClrMapping/>
  </p:clrMapOvr>
  <p:transition p14:dur="400">
    <p:fade/>
  </p:transition>
</p:sld>
</file>

<file path=ppt/slides/slide8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凸壳与二分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同一批候选，查询一变，谁更好也会变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782652"/>
            <a:chOff x="979425" y="234315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两份候选代价分别是 0 与 8−2k。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k=1 时是 0 与 6；k=5 时却是 0 与 −2。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81327"/>
            <a:ext cx="10202925" cy="782652"/>
            <a:chOff x="979425" y="3381327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希望反复找到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候选。把每份历史写成 y−kx，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就能用点 (x,y) 和给定斜率的直线来表示比较。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先看直线截距的几何意义，再从任务安排的递推里找出 x、y、k。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凸壳与二分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相同斜率的直线，哪个截距最低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24767"/>
            <a:ext cx="10477500" cy="494633"/>
            <a:chOff x="941356" y="2324767"/>
            <a:chExt cx="10477500" cy="494633"/>
          </a:xfrm>
        </p:grpSpPr>
        <p:sp>
          <p:nvSpPr>
            <p:cNvPr id="7" name="body-intercept-definition"/>
            <p:cNvSpPr/>
            <p:nvPr/>
          </p:nvSpPr>
          <p:spPr>
            <a:xfrm>
              <a:off x="941356" y="2324767"/>
              <a:ext cx="10477500" cy="494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对候选点 (x,y)，查询 k 时的代价为 b=y−kx。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38250" y="3171825"/>
            <a:ext cx="4752880" cy="2280952"/>
            <a:chOff x="1238250" y="3171825"/>
            <a:chExt cx="4752880" cy="2280952"/>
          </a:xfrm>
        </p:grpSpPr>
        <p:sp>
          <p:nvSpPr>
            <p:cNvPr id="9" name="Freeform 9"/>
            <p:cNvSpPr/>
            <p:nvPr/>
          </p:nvSpPr>
          <p:spPr>
            <a:xfrm>
              <a:off x="1238250" y="3171825"/>
              <a:ext cx="4610100" cy="2276475"/>
            </a:xfrm>
            <a:custGeom>
              <a:avLst/>
              <a:gdLst/>
              <a:ahLst/>
              <a:cxnLst/>
              <a:rect l="l" t="t" r="r" b="b"/>
              <a:pathLst>
                <a:path w="4610100" h="2276475">
                  <a:moveTo>
                    <a:pt x="0" y="0"/>
                  </a:moveTo>
                  <a:lnTo>
                    <a:pt x="0" y="2276475"/>
                  </a:lnTo>
                  <a:lnTo>
                    <a:pt x="4610100" y="2276475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666875" y="3476625"/>
              <a:ext cx="3648075" cy="1381125"/>
            </a:xfrm>
            <a:custGeom>
              <a:avLst/>
              <a:gdLst/>
              <a:ahLst/>
              <a:cxnLst/>
              <a:rect l="l" t="t" r="r" b="b"/>
              <a:pathLst>
                <a:path w="3648075" h="1381125">
                  <a:moveTo>
                    <a:pt x="0" y="466725"/>
                  </a:moveTo>
                  <a:lnTo>
                    <a:pt x="1609725" y="1381125"/>
                  </a:lnTo>
                  <a:lnTo>
                    <a:pt x="3648075" y="0"/>
                  </a:lnTo>
                </a:path>
              </a:pathLst>
            </a:custGeom>
            <a:noFill/>
            <a:ln w="38100">
              <a:solidFill>
                <a:schemeClr val="accent3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1333500" y="4857750"/>
              <a:ext cx="4391025" cy="9525"/>
            </a:xfrm>
            <a:custGeom>
              <a:avLst/>
              <a:gdLst/>
              <a:ahLst/>
              <a:cxnLst/>
              <a:rect l="l" t="t" r="r" b="b"/>
              <a:pathLst>
                <a:path w="4391025" h="9525">
                  <a:moveTo>
                    <a:pt x="0" y="0"/>
                  </a:moveTo>
                  <a:lnTo>
                    <a:pt x="4391025" y="0"/>
                  </a:lnTo>
                </a:path>
              </a:pathLst>
            </a:custGeom>
            <a:noFill/>
            <a:ln w="19050">
              <a:solidFill>
                <a:srgbClr val="B54444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1609725" y="3886200"/>
              <a:ext cx="114300" cy="114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3200400" y="4781550"/>
              <a:ext cx="152400" cy="152400"/>
            </a:xfrm>
            <a:prstGeom prst="ellipse">
              <a:avLst/>
            </a:prstGeom>
            <a:solidFill>
              <a:srgbClr val="B54444"/>
            </a:solidFill>
            <a:ln>
              <a:noFill/>
            </a:ln>
          </p:spPr>
        </p:sp>
        <p:sp>
          <p:nvSpPr>
            <p:cNvPr id="14" name="Ellipse 14"/>
            <p:cNvSpPr/>
            <p:nvPr/>
          </p:nvSpPr>
          <p:spPr>
            <a:xfrm>
              <a:off x="5257800" y="3419475"/>
              <a:ext cx="114300" cy="114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/>
            <p:nvPr/>
          </p:nvSpPr>
          <p:spPr>
            <a:xfrm>
              <a:off x="1542955" y="3519202"/>
              <a:ext cx="4381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3371755" y="4490752"/>
              <a:ext cx="4381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5381530" y="3185827"/>
              <a:ext cx="4381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1419130" y="5052727"/>
              <a:ext cx="45720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k=0，先接触最低点 B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475381" y="3191542"/>
            <a:ext cx="4649819" cy="2390108"/>
            <a:chOff x="6475381" y="3191542"/>
            <a:chExt cx="4649819" cy="2390108"/>
          </a:xfrm>
        </p:grpSpPr>
        <p:grpSp>
          <p:nvGrpSpPr>
            <p:cNvPr id="34" name="Group 34"/>
            <p:cNvGrpSpPr/>
            <p:nvPr/>
          </p:nvGrpSpPr>
          <p:grpSpPr>
            <a:xfrm>
              <a:off x="6464206" y="3191542"/>
              <a:ext cx="4660994" cy="2390108"/>
              <a:chOff x="6464206" y="3191542"/>
              <a:chExt cx="4660994" cy="2390108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6475381" y="3191542"/>
                <a:ext cx="4649819" cy="2390108"/>
              </a:xfrm>
              <a:custGeom>
                <a:avLst/>
                <a:gdLst/>
                <a:ahLst/>
                <a:cxnLst/>
                <a:rect l="l" t="t" r="r" b="b"/>
                <a:pathLst>
                  <a:path w="4649819" h="2390108">
                    <a:moveTo>
                      <a:pt x="0" y="0"/>
                    </a:moveTo>
                    <a:lnTo>
                      <a:pt x="4649819" y="0"/>
                    </a:lnTo>
                    <a:lnTo>
                      <a:pt x="4649819" y="2390108"/>
                    </a:lnTo>
                    <a:lnTo>
                      <a:pt x="0" y="2390108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6475381" y="3191542"/>
                <a:ext cx="4649819" cy="23901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684"/>
                  </a:lnSpc>
                </a:pP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固定 k，调整 b，就是上下移动直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线 y=kx+b。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从所有点下方向上推，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最先碰到的点给出</a:t>
                </a:r>
                <a:r>
                  <a:rPr lang="zh-CN" sz="22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最小</a:t>
                </a: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截距。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以后会用下凸壳保存这些可能先被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碰到的点。</a:t>
                </a:r>
              </a:p>
            </p:txBody>
          </p:sp>
        </p:grpSp>
      </p:grpSp>
    </p:spTree>
  </p:cSld>
  <p:clrMapOvr>
    <a:masterClrMapping/>
  </p:clrMapOvr>
  <p:transition p14:dur="400">
    <p:fade/>
  </p:transition>
</p:sld>
</file>

<file path=ppt/slides/slide8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凸壳与二分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18-6 任务安排：题目与输入输出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按原顺序把 n 个任务分成若干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连续批。每批先启动 s 时间，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再加工本批任务，整批同时完成。任务费用为完成时刻乘费用系数，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求所有任务费用和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410718"/>
            <a:chOff x="979932" y="3676602"/>
            <a:chExt cx="10202418" cy="4107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n；s；接着 n 行时间 t[i]、系数 c[i]。输出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总费用。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305252"/>
            <a:ext cx="10201911" cy="391209"/>
            <a:chOff x="980439" y="43052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3052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3052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1≤n≤3×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5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，1≤s≤256，|t[i]|≤256，0≤c[i]≤256。允许负加工时间。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9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凸壳与二分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18-6 任务安排：原题样例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2110550"/>
            <a:chOff x="980313" y="2647950"/>
            <a:chExt cx="5249037" cy="211055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21002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21002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1 4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153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样例分为 [1,2] | [3,4,5]。完成时刻为 5、13，费用 5×5+13×10=153。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凸壳与二分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18-6 任务安排：整批结束，任务才一起完成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1917"/>
            <a:ext cx="10477500" cy="1344644"/>
            <a:chOff x="941356" y="2381917"/>
            <a:chExt cx="10477500" cy="1344644"/>
          </a:xfrm>
        </p:grpSpPr>
        <p:sp>
          <p:nvSpPr>
            <p:cNvPr id="7" name="body-task-batch-rule"/>
            <p:cNvSpPr/>
            <p:nvPr/>
          </p:nvSpPr>
          <p:spPr>
            <a:xfrm>
              <a:off x="941356" y="2381917"/>
              <a:ext cx="10477500" cy="13446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按原顺序把任务分成若干连续批，每批开始都要启动 s 时间。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同批任务一起完成；各任务费用等于完成时刻乘它自己的系数。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4115467"/>
            <a:ext cx="10477500" cy="868394"/>
            <a:chOff x="941356" y="4115467"/>
            <a:chExt cx="10477500" cy="868394"/>
          </a:xfrm>
        </p:grpSpPr>
        <p:sp>
          <p:nvSpPr>
            <p:cNvPr id="9" name="body-task-prefixes"/>
            <p:cNvSpPr/>
            <p:nvPr/>
          </p:nvSpPr>
          <p:spPr>
            <a:xfrm>
              <a:off x="941356" y="411546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T[i]、C[i] 分别是前 i 项加工时间与费用系数的和。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怎样分批，才能让总费用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2880" y="5424202"/>
            <a:ext cx="10477500" cy="725424"/>
            <a:chOff x="942880" y="5424202"/>
            <a:chExt cx="10477500" cy="725424"/>
          </a:xfrm>
        </p:grpSpPr>
        <p:sp>
          <p:nvSpPr>
            <p:cNvPr id="11" name="body-task-constraints"/>
            <p:cNvSpPr/>
            <p:nvPr/>
          </p:nvSpPr>
          <p:spPr>
            <a:xfrm>
              <a:off x="942880" y="5424202"/>
              <a:ext cx="10477500" cy="7254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62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题目是数学模型：允许负加工时间，也允许费用系数为 0。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后面判断单调性要用这些条件。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92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凸壳与二分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18-6 任务安排：为什么朴素状态要记批数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1917"/>
            <a:ext cx="10477500" cy="868394"/>
            <a:chOff x="941356" y="2381917"/>
            <a:chExt cx="10477500" cy="868394"/>
          </a:xfrm>
        </p:grpSpPr>
        <p:sp>
          <p:nvSpPr>
            <p:cNvPr id="7" name="body-batch-count-state"/>
            <p:cNvSpPr/>
            <p:nvPr/>
          </p:nvSpPr>
          <p:spPr>
            <a:xfrm>
              <a:off x="941356" y="238191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 i 项共分 b 批，最后一批是 j+1…i。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它结束时已经启动 b 次，完成时刻为 T[i]+bs。</a:t>
              </a:r>
            </a:p>
          </p:txBody>
        </p:sp>
      </p:grpSp>
      <mc:AlternateContent>
        <mc:Choice Requires="a14">
          <p:sp>
            <p:nvSpPr>
              <p:cNvPr id="9" name="naive-batch-recurrence"/>
              <p:cNvSpPr txBox="1">
                <a:spLocks noGrp="1"/>
              </p:cNvSpPr>
              <p:nvPr/>
            </p:nvSpPr>
            <p:spPr>
              <a:xfrm>
                <a:off x="952500" y="3400425"/>
                <a:ext cx="10172700" cy="1047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b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j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&lt;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i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b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1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,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j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+</m:t>
                              </m:r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T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i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+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bs</m:t>
                                  </m:r>
                                </m:e>
                              </m:d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C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i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−</m:t>
                                  </m:r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C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j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sp>
        <p:nvSpPr>
          <p:cNvPr id="12" name="textbox-batch-bottleneck"/>
          <p:cNvSpPr/>
          <p:nvPr/>
        </p:nvSpPr>
        <p:spPr>
          <a:xfrm>
            <a:off x="838200" y="4762500"/>
            <a:ext cx="10477500" cy="1171575"/>
          </a:xfrm>
          <a:prstGeom prst="roundRect">
            <a:avLst>
              <a:gd name="adj" fmla="val 9756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批数、当前末尾、上个切点都要枚举，朴素时间 O(</a:t>
            </a:r>
            <a14:m>
              <m:oMath>
                <m:sSup>
                  <m:e>
                    <m:r>
                      <a:rPr lang="zh-CN" sz="2200" dirty="0">
                        <a:solidFill>
                          <a:srgbClr val="172B49"/>
                        </a:solidFill>
                        <a:latin typeface="Cambria Math"/>
                        <a:ea typeface="Microsoft YaHei"/>
                        <a:cs typeface="Cambria Math"/>
                      </a:rPr>
                      <m:t>n</m:t>
                    </m:r>
                  </m:e>
                  <m:sup>
                    <m:r>
                      <a:rPr lang="zh-CN" sz="2200" dirty="0">
                        <a:solidFill>
                          <a:srgbClr val="172B49"/>
                        </a:solidFill>
                        <a:latin typeface="Cambria Math"/>
                        <a:ea typeface="Microsoft YaHei"/>
                        <a:cs typeface="Cambria Math"/>
                      </a:rPr>
                      <m:t>3</m:t>
                    </m:r>
                  </m:sup>
                </m:sSup>
              </m:oMath>
            </a14:m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)。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批数用来记录启动造成的等待。能否换个记账方式，不再保存它？</a:t>
            </a:r>
          </a:p>
        </p:txBody>
      </p:sp>
      <p:sp>
        <p:nvSpPr>
          <p:cNvPr id="13" name="Freeform 13"/>
          <p:cNvSpPr/>
          <p:nvPr/>
        </p:nvSpPr>
        <p:spPr>
          <a:xfrm>
            <a:off x="838200" y="46386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93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凸壳与二分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18-6 任务安排：一次启动，会影响后面谁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1917"/>
            <a:ext cx="10477500" cy="1306544"/>
            <a:chOff x="941356" y="2381917"/>
            <a:chExt cx="10477500" cy="1306544"/>
          </a:xfrm>
        </p:grpSpPr>
        <p:sp>
          <p:nvSpPr>
            <p:cNvPr id="7" name="body-setup-contribution"/>
            <p:cNvSpPr/>
            <p:nvPr/>
          </p:nvSpPr>
          <p:spPr>
            <a:xfrm>
              <a:off x="941356" y="2381917"/>
              <a:ext cx="10477500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 j 后面开新一批，后面 j+1…n 的任务都会多等 s。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这份影响会延续到以后几批，费用系数合计 C[n]−C[j]。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现在就把它付清，以后不再为这次启动重复记账。</a:t>
              </a:r>
            </a:p>
          </p:txBody>
        </p:sp>
      </p:grpSp>
      <mc:AlternateContent>
        <mc:Choice Requires="a14">
          <p:sp>
            <p:nvSpPr>
              <p:cNvPr id="9" name="prepaid-cost"/>
              <p:cNvSpPr txBox="1">
                <a:spLocks noGrp="1"/>
              </p:cNvSpPr>
              <p:nvPr/>
            </p:nvSpPr>
            <p:spPr>
              <a:xfrm>
                <a:off x="952500" y="3876675"/>
                <a:ext cx="10172700" cy="809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m:rPr>
                          <m:nor m:val="on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本次启动附加费用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s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C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n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−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C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j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</a:p>
            </p:txBody>
          </p:sp>
        </mc:Choice>
      </mc:AlternateContent>
      <p:sp>
        <p:nvSpPr>
          <p:cNvPr id="12" name="textbox-prepay-meaning"/>
          <p:cNvSpPr/>
          <p:nvPr/>
        </p:nvSpPr>
        <p:spPr>
          <a:xfrm>
            <a:off x="838200" y="4981575"/>
            <a:ext cx="10477500" cy="952500"/>
          </a:xfrm>
          <a:prstGeom prst="roundRect">
            <a:avLst>
              <a:gd name="adj" fmla="val 12000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每次启动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恰好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记一次；所有受影响任务也都覆盖了。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这样转移只需知道已经处理到哪里，不再追踪已有批数。</a:t>
            </a:r>
          </a:p>
        </p:txBody>
      </p:sp>
      <p:sp>
        <p:nvSpPr>
          <p:cNvPr id="13" name="Freeform 13"/>
          <p:cNvSpPr/>
          <p:nvPr/>
        </p:nvSpPr>
        <p:spPr>
          <a:xfrm>
            <a:off x="838200" y="48577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9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凸壳与二分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18-6 任务安排：新状态多记了一笔什么钱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62867"/>
            <a:ext cx="10477500" cy="868394"/>
            <a:chOff x="941356" y="2362867"/>
            <a:chExt cx="10477500" cy="868394"/>
          </a:xfrm>
        </p:grpSpPr>
        <p:sp>
          <p:nvSpPr>
            <p:cNvPr id="7" name="body-prepaid-state"/>
            <p:cNvSpPr/>
            <p:nvPr/>
          </p:nvSpPr>
          <p:spPr>
            <a:xfrm>
              <a:off x="941356" y="236286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f[i]：前 i 项已完成分批，并且这些批次的启动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对后续所有任务造成的费用，也已经提前计入。</a:t>
              </a:r>
            </a:p>
          </p:txBody>
        </p:sp>
      </p:grpSp>
      <mc:AlternateContent>
        <mc:Choice Requires="a14">
          <p:sp>
            <p:nvSpPr>
              <p:cNvPr id="9" name="prepaid-recurrence"/>
              <p:cNvSpPr txBox="1">
                <a:spLocks noGrp="1"/>
              </p:cNvSpPr>
              <p:nvPr/>
            </p:nvSpPr>
            <p:spPr>
              <a:xfrm>
                <a:off x="952500" y="3419475"/>
                <a:ext cx="10172700" cy="1143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j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&lt;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i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j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+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T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i</m:t>
                                  </m:r>
                                </m:sub>
                              </m:sSub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C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i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−</m:t>
                                  </m:r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C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j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+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s</m:t>
                              </m:r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C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n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−</m:t>
                                  </m:r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C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j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sp>
        <p:nvSpPr>
          <p:cNvPr id="12" name="textbox-prepaid-final"/>
          <p:cNvSpPr/>
          <p:nvPr/>
        </p:nvSpPr>
        <p:spPr>
          <a:xfrm>
            <a:off x="838200" y="4886325"/>
            <a:ext cx="10477500" cy="1047750"/>
          </a:xfrm>
          <a:prstGeom prst="roundRect">
            <a:avLst>
              <a:gd name="adj" fmla="val 10909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因此 f[i] 会包含前 i 项以外的费用。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到 i=n 时没有后续任务了，f[n] 才正好是完整总成本。</a:t>
            </a:r>
          </a:p>
        </p:txBody>
      </p:sp>
      <p:sp>
        <p:nvSpPr>
          <p:cNvPr id="13" name="Freeform 13"/>
          <p:cNvSpPr/>
          <p:nvPr/>
        </p:nvSpPr>
        <p:spPr>
          <a:xfrm>
            <a:off x="838200" y="47625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9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凸壳与二分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18-6 任务安排：把当前量和历史量拆开</a:t>
            </a:r>
          </a:p>
        </p:txBody>
      </p:sp>
      <mc:AlternateContent>
        <mc:Choice Requires="a14">
          <p:sp>
            <p:nvSpPr>
              <p:cNvPr id="7" name="task-expanded"/>
              <p:cNvSpPr txBox="1">
                <a:spLocks noGrp="1"/>
              </p:cNvSpPr>
              <p:nvPr/>
            </p:nvSpPr>
            <p:spPr>
              <a:xfrm>
                <a:off x="952500" y="2276475"/>
                <a:ext cx="10172700" cy="1047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T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i</m:t>
                          </m:r>
                        </m:sub>
                      </m:sSub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C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s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C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n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+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j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&lt;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i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j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−</m:t>
                              </m:r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T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i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+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s</m:t>
                                  </m:r>
                                </m:e>
                              </m:d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C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j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9" name="Group 9"/>
          <p:cNvGrpSpPr/>
          <p:nvPr/>
        </p:nvGrpSpPr>
        <p:grpSpPr>
          <a:xfrm>
            <a:off x="941356" y="3696367"/>
            <a:ext cx="10477500" cy="1332833"/>
            <a:chOff x="941356" y="3696367"/>
            <a:chExt cx="10477500" cy="1332833"/>
          </a:xfrm>
        </p:grpSpPr>
        <p:sp>
          <p:nvSpPr>
            <p:cNvPr id="8" name="body-task-coordinate-map"/>
            <p:cNvSpPr/>
            <p:nvPr/>
          </p:nvSpPr>
          <p:spPr>
            <a:xfrm>
              <a:off x="941356" y="3696367"/>
              <a:ext cx="10477500" cy="13328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候选 j 画成点 (C[j],f[j])。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当前查询给定 k=T[i]+s，比较各点的 y−kx。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找到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值后，再加所有候选共有的 T[i]C[i]+sC[n]。</a:t>
              </a:r>
            </a:p>
          </p:txBody>
        </p:sp>
      </p:grpSp>
      <p:sp>
        <p:nvSpPr>
          <p:cNvPr id="12" name="textbox-task-dependency"/>
          <p:cNvSpPr/>
          <p:nvPr/>
        </p:nvSpPr>
        <p:spPr>
          <a:xfrm>
            <a:off x="838200" y="5219700"/>
            <a:ext cx="10477500" cy="723900"/>
          </a:xfrm>
          <a:prstGeom prst="roundRect">
            <a:avLst>
              <a:gd name="adj" fmla="val 15789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一个历史点可以服务多次查询；无需为每个 i 重扫所有 j。</a:t>
            </a:r>
          </a:p>
        </p:txBody>
      </p:sp>
      <p:sp>
        <p:nvSpPr>
          <p:cNvPr id="13" name="Freeform 13"/>
          <p:cNvSpPr/>
          <p:nvPr/>
        </p:nvSpPr>
        <p:spPr>
          <a:xfrm>
            <a:off x="838200" y="50958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9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凸壳与二分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18-6 任务安排：预付的费用放在哪里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沿用 s=1，三项 (1,2)、(2,1)、(1,3)。表中列举达到对应 f 值的一种分批。</a:t>
              </a:r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990600" y="2971800"/>
            <a:ext cx="10239375" cy="2438400"/>
            <a:chOff x="990600" y="2971800"/>
            <a:chExt cx="10239375" cy="2438400"/>
          </a:xfrm>
        </p:grpSpPr>
        <p:sp>
          <p:nvSpPr>
            <p:cNvPr id="9" name="Rectangle 9"/>
            <p:cNvSpPr/>
            <p:nvPr/>
          </p:nvSpPr>
          <p:spPr>
            <a:xfrm>
              <a:off x="990600" y="2971800"/>
              <a:ext cx="3238500" cy="6096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1085850" y="3086100"/>
              <a:ext cx="3048000" cy="366712"/>
              <a:chOff x="1085850" y="3086100"/>
              <a:chExt cx="3048000" cy="366712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085850" y="3086100"/>
                <a:ext cx="30480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085850" y="3086100"/>
                <a:ext cx="30480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状态 / 选择的分批</a:t>
                </a:r>
              </a:p>
            </p:txBody>
          </p:sp>
        </p:grpSp>
        <p:sp>
          <p:nvSpPr>
            <p:cNvPr id="13" name="Rectangle 13"/>
            <p:cNvSpPr/>
            <p:nvPr/>
          </p:nvSpPr>
          <p:spPr>
            <a:xfrm>
              <a:off x="4229100" y="2971800"/>
              <a:ext cx="2667000" cy="6096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4324350" y="3086100"/>
              <a:ext cx="2476500" cy="366712"/>
              <a:chOff x="4324350" y="3086100"/>
              <a:chExt cx="2476500" cy="366712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324350" y="3086100"/>
                <a:ext cx="24765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4324350" y="3086100"/>
                <a:ext cx="24765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已完成任务实际费用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6896100" y="2971800"/>
              <a:ext cx="2667000" cy="6096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6991350" y="3086100"/>
              <a:ext cx="2476500" cy="366712"/>
              <a:chOff x="6991350" y="3086100"/>
              <a:chExt cx="2476500" cy="366712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6991350" y="3086100"/>
                <a:ext cx="24765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6991350" y="3086100"/>
                <a:ext cx="24765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预付后续启动影响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9563100" y="2971800"/>
              <a:ext cx="1666875" cy="6096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9658350" y="3086100"/>
              <a:ext cx="1476375" cy="366712"/>
              <a:chOff x="9658350" y="3086100"/>
              <a:chExt cx="1476375" cy="366712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9658350" y="3086100"/>
                <a:ext cx="147637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9658350" y="3086100"/>
                <a:ext cx="147637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新状态 f</a:t>
                </a:r>
              </a:p>
            </p:txBody>
          </p:sp>
        </p:grpSp>
        <p:sp>
          <p:nvSpPr>
            <p:cNvPr id="25" name="Rectangle 25"/>
            <p:cNvSpPr/>
            <p:nvPr/>
          </p:nvSpPr>
          <p:spPr>
            <a:xfrm>
              <a:off x="990600" y="3581400"/>
              <a:ext cx="3238500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1085850" y="3695700"/>
              <a:ext cx="3048000" cy="366712"/>
              <a:chOff x="1085850" y="3695700"/>
              <a:chExt cx="3048000" cy="366712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85850" y="3695700"/>
                <a:ext cx="30480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1085850" y="3695700"/>
                <a:ext cx="30480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i=1：[1]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4229100" y="3581400"/>
              <a:ext cx="2667000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4324350" y="3695700"/>
              <a:ext cx="2476500" cy="366712"/>
              <a:chOff x="4324350" y="3695700"/>
              <a:chExt cx="2476500" cy="366712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4324350" y="3695700"/>
                <a:ext cx="24765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4324350" y="3695700"/>
                <a:ext cx="24765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2×2=4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6896100" y="3581400"/>
              <a:ext cx="2667000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6991350" y="3695700"/>
              <a:ext cx="2476500" cy="366712"/>
              <a:chOff x="6991350" y="3695700"/>
              <a:chExt cx="2476500" cy="366712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6991350" y="3695700"/>
                <a:ext cx="24765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6991350" y="3695700"/>
                <a:ext cx="24765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1×(1+3)=4</a:t>
                </a:r>
              </a:p>
            </p:txBody>
          </p:sp>
        </p:grpSp>
        <p:sp>
          <p:nvSpPr>
            <p:cNvPr id="37" name="Rectangle 37"/>
            <p:cNvSpPr/>
            <p:nvPr/>
          </p:nvSpPr>
          <p:spPr>
            <a:xfrm>
              <a:off x="9563100" y="3581400"/>
              <a:ext cx="1666875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9658350" y="3695700"/>
              <a:ext cx="1476375" cy="366712"/>
              <a:chOff x="9658350" y="3695700"/>
              <a:chExt cx="1476375" cy="366712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9658350" y="3695700"/>
                <a:ext cx="147637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9658350" y="3695700"/>
                <a:ext cx="147637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8</a:t>
                </a:r>
              </a:p>
            </p:txBody>
          </p:sp>
        </p:grpSp>
        <p:sp>
          <p:nvSpPr>
            <p:cNvPr id="41" name="Rectangle 41"/>
            <p:cNvSpPr/>
            <p:nvPr/>
          </p:nvSpPr>
          <p:spPr>
            <a:xfrm>
              <a:off x="990600" y="4191000"/>
              <a:ext cx="3238500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1085850" y="4305300"/>
              <a:ext cx="3048000" cy="366712"/>
              <a:chOff x="1085850" y="4305300"/>
              <a:chExt cx="3048000" cy="366712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1085850" y="4305300"/>
                <a:ext cx="30480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1085850" y="4305300"/>
                <a:ext cx="30480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i=2：[1,2]</a:t>
                </a:r>
              </a:p>
            </p:txBody>
          </p:sp>
        </p:grpSp>
        <p:sp>
          <p:nvSpPr>
            <p:cNvPr id="45" name="Rectangle 45"/>
            <p:cNvSpPr/>
            <p:nvPr/>
          </p:nvSpPr>
          <p:spPr>
            <a:xfrm>
              <a:off x="4229100" y="4191000"/>
              <a:ext cx="2667000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4324350" y="4305300"/>
              <a:ext cx="2476500" cy="366712"/>
              <a:chOff x="4324350" y="4305300"/>
              <a:chExt cx="2476500" cy="366712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4324350" y="4305300"/>
                <a:ext cx="24765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4324350" y="4305300"/>
                <a:ext cx="24765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4×(2+1)=12</a:t>
                </a:r>
              </a:p>
            </p:txBody>
          </p:sp>
        </p:grpSp>
        <p:sp>
          <p:nvSpPr>
            <p:cNvPr id="49" name="Rectangle 49"/>
            <p:cNvSpPr/>
            <p:nvPr/>
          </p:nvSpPr>
          <p:spPr>
            <a:xfrm>
              <a:off x="6896100" y="4191000"/>
              <a:ext cx="2667000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6991350" y="4305300"/>
              <a:ext cx="2476500" cy="366712"/>
              <a:chOff x="6991350" y="4305300"/>
              <a:chExt cx="2476500" cy="366712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6991350" y="4305300"/>
                <a:ext cx="24765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6991350" y="4305300"/>
                <a:ext cx="24765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1×3=3</a:t>
                </a:r>
              </a:p>
            </p:txBody>
          </p:sp>
        </p:grpSp>
        <p:sp>
          <p:nvSpPr>
            <p:cNvPr id="53" name="Rectangle 53"/>
            <p:cNvSpPr/>
            <p:nvPr/>
          </p:nvSpPr>
          <p:spPr>
            <a:xfrm>
              <a:off x="9563100" y="4191000"/>
              <a:ext cx="1666875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6" name="Group 56"/>
            <p:cNvGrpSpPr/>
            <p:nvPr/>
          </p:nvGrpSpPr>
          <p:grpSpPr>
            <a:xfrm>
              <a:off x="9658350" y="4305300"/>
              <a:ext cx="1476375" cy="366712"/>
              <a:chOff x="9658350" y="4305300"/>
              <a:chExt cx="1476375" cy="366712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9658350" y="4305300"/>
                <a:ext cx="147637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9658350" y="4305300"/>
                <a:ext cx="147637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15</a:t>
                </a:r>
              </a:p>
            </p:txBody>
          </p:sp>
        </p:grpSp>
        <p:sp>
          <p:nvSpPr>
            <p:cNvPr id="57" name="Rectangle 57"/>
            <p:cNvSpPr/>
            <p:nvPr/>
          </p:nvSpPr>
          <p:spPr>
            <a:xfrm>
              <a:off x="990600" y="4800600"/>
              <a:ext cx="3238500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0" name="Group 60"/>
            <p:cNvGrpSpPr/>
            <p:nvPr/>
          </p:nvGrpSpPr>
          <p:grpSpPr>
            <a:xfrm>
              <a:off x="1085850" y="4914900"/>
              <a:ext cx="3048000" cy="366712"/>
              <a:chOff x="1085850" y="4914900"/>
              <a:chExt cx="3048000" cy="366712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1085850" y="4914900"/>
                <a:ext cx="30480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1085850" y="4914900"/>
                <a:ext cx="30480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i=3：[1] | [2,3]</a:t>
                </a:r>
              </a:p>
            </p:txBody>
          </p:sp>
        </p:grpSp>
        <p:sp>
          <p:nvSpPr>
            <p:cNvPr id="61" name="Rectangle 61"/>
            <p:cNvSpPr/>
            <p:nvPr/>
          </p:nvSpPr>
          <p:spPr>
            <a:xfrm>
              <a:off x="4229100" y="4800600"/>
              <a:ext cx="2667000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4" name="Group 64"/>
            <p:cNvGrpSpPr/>
            <p:nvPr/>
          </p:nvGrpSpPr>
          <p:grpSpPr>
            <a:xfrm>
              <a:off x="4324350" y="4914900"/>
              <a:ext cx="2476500" cy="366712"/>
              <a:chOff x="4324350" y="4914900"/>
              <a:chExt cx="2476500" cy="366712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4324350" y="4914900"/>
                <a:ext cx="24765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4324350" y="4914900"/>
                <a:ext cx="24765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2×2+6×4=28</a:t>
                </a:r>
              </a:p>
            </p:txBody>
          </p:sp>
        </p:grpSp>
        <p:sp>
          <p:nvSpPr>
            <p:cNvPr id="65" name="Rectangle 65"/>
            <p:cNvSpPr/>
            <p:nvPr/>
          </p:nvSpPr>
          <p:spPr>
            <a:xfrm>
              <a:off x="6896100" y="4800600"/>
              <a:ext cx="2667000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8" name="Group 68"/>
            <p:cNvGrpSpPr/>
            <p:nvPr/>
          </p:nvGrpSpPr>
          <p:grpSpPr>
            <a:xfrm>
              <a:off x="6991350" y="4914900"/>
              <a:ext cx="2476500" cy="366712"/>
              <a:chOff x="6991350" y="4914900"/>
              <a:chExt cx="2476500" cy="366712"/>
            </a:xfrm>
          </p:grpSpPr>
          <p:sp>
            <p:nvSpPr>
              <p:cNvPr id="66" name="Rectangle 66"/>
              <p:cNvSpPr/>
              <p:nvPr/>
            </p:nvSpPr>
            <p:spPr>
              <a:xfrm>
                <a:off x="6991350" y="4914900"/>
                <a:ext cx="24765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7" name="TextBox 67"/>
              <p:cNvSpPr txBox="1"/>
              <p:nvPr/>
            </p:nvSpPr>
            <p:spPr>
              <a:xfrm>
                <a:off x="6991350" y="4914900"/>
                <a:ext cx="24765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没有后续任务</a:t>
                </a:r>
              </a:p>
            </p:txBody>
          </p:sp>
        </p:grpSp>
        <p:sp>
          <p:nvSpPr>
            <p:cNvPr id="69" name="Rectangle 69"/>
            <p:cNvSpPr/>
            <p:nvPr/>
          </p:nvSpPr>
          <p:spPr>
            <a:xfrm>
              <a:off x="9563100" y="4800600"/>
              <a:ext cx="1666875" cy="6096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72" name="Group 72"/>
            <p:cNvGrpSpPr/>
            <p:nvPr/>
          </p:nvGrpSpPr>
          <p:grpSpPr>
            <a:xfrm>
              <a:off x="9658350" y="4914900"/>
              <a:ext cx="1476375" cy="366712"/>
              <a:chOff x="9658350" y="4914900"/>
              <a:chExt cx="1476375" cy="366712"/>
            </a:xfrm>
          </p:grpSpPr>
          <p:sp>
            <p:nvSpPr>
              <p:cNvPr id="70" name="Rectangle 70"/>
              <p:cNvSpPr/>
              <p:nvPr/>
            </p:nvSpPr>
            <p:spPr>
              <a:xfrm>
                <a:off x="9658350" y="4914900"/>
                <a:ext cx="147637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1" name="TextBox 71"/>
              <p:cNvSpPr txBox="1"/>
              <p:nvPr/>
            </p:nvSpPr>
            <p:spPr>
              <a:xfrm>
                <a:off x="9658350" y="4914900"/>
                <a:ext cx="147637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28</a:t>
                </a:r>
              </a:p>
            </p:txBody>
          </p:sp>
        </p:grpSp>
      </p:grpSp>
      <p:sp>
        <p:nvSpPr>
          <p:cNvPr id="74" name="Freeform 74"/>
          <p:cNvSpPr/>
          <p:nvPr/>
        </p:nvSpPr>
        <p:spPr>
          <a:xfrm>
            <a:off x="990600" y="5543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77" name="Group 77"/>
          <p:cNvGrpSpPr/>
          <p:nvPr/>
        </p:nvGrpSpPr>
        <p:grpSpPr>
          <a:xfrm>
            <a:off x="980313" y="5695950"/>
            <a:ext cx="10202037" cy="396050"/>
            <a:chOff x="980313" y="5695950"/>
            <a:chExt cx="10202037" cy="396050"/>
          </a:xfrm>
        </p:grpSpPr>
        <p:sp>
          <p:nvSpPr>
            <p:cNvPr id="75" name="Rectangle 75"/>
            <p:cNvSpPr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6" name="TextBox 76"/>
            <p:cNvSpPr txBox="1"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f[1]=8 比第一项实际费用 4 多了预付部分；最终 f[3]=28，预付部分自然为 0。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凸壳与二分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18-6 任务安排：三项任务，算回真实费用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62867"/>
            <a:ext cx="10477500" cy="1313783"/>
            <a:chOff x="941356" y="2362867"/>
            <a:chExt cx="10477500" cy="1313783"/>
          </a:xfrm>
        </p:grpSpPr>
        <p:sp>
          <p:nvSpPr>
            <p:cNvPr id="7" name="body-task-numbers"/>
            <p:cNvSpPr/>
            <p:nvPr/>
          </p:nvSpPr>
          <p:spPr>
            <a:xfrm>
              <a:off x="941356" y="2362867"/>
              <a:ext cx="10477500" cy="13137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s=1，(时间,系数) 为 (1,2)、(2,1)、(1,3)。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T=[1,3,4]，C=[2,3,6]，新状态 f[1]=8、f[2]=15。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4067842"/>
            <a:ext cx="10477500" cy="868394"/>
            <a:chOff x="941356" y="4067842"/>
            <a:chExt cx="10477500" cy="868394"/>
          </a:xfrm>
        </p:grpSpPr>
        <p:sp>
          <p:nvSpPr>
            <p:cNvPr id="9" name="body-task-last-candidates"/>
            <p:cNvSpPr/>
            <p:nvPr/>
          </p:nvSpPr>
          <p:spPr>
            <a:xfrm>
              <a:off x="941356" y="4067842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最后 i=3，查询 k=5，公共项为 30。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候选 j=0、1、2 的 y−kx 分别为 0、−2、0。</a:t>
              </a:r>
            </a:p>
          </p:txBody>
        </p:sp>
      </p:grpSp>
      <p:sp>
        <p:nvSpPr>
          <p:cNvPr id="13" name="textbox-task-answer"/>
          <p:cNvSpPr/>
          <p:nvPr/>
        </p:nvSpPr>
        <p:spPr>
          <a:xfrm>
            <a:off x="838200" y="5095875"/>
            <a:ext cx="10477500" cy="1000125"/>
          </a:xfrm>
          <a:prstGeom prst="roundRect">
            <a:avLst>
              <a:gd name="adj" fmla="val 15385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答案 28，分成 [第1项] | [第2、3项]。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真实费用为 2×2+6×(1+3)=28，提前记账没有改变结果。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49720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9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凸壳与二分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18-6 任务安排：什么时候该换一个候选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1917"/>
            <a:ext cx="10477500" cy="868394"/>
            <a:chOff x="941356" y="2381917"/>
            <a:chExt cx="10477500" cy="868394"/>
          </a:xfrm>
        </p:grpSpPr>
        <p:sp>
          <p:nvSpPr>
            <p:cNvPr id="7" name="body-two-points"/>
            <p:cNvSpPr/>
            <p:nvPr/>
          </p:nvSpPr>
          <p:spPr>
            <a:xfrm>
              <a:off x="941356" y="238191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A=(0,0)、B=(2,8)，查询值分别为 0 与 8−2k。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令两者相等，得到 k=4。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543967"/>
            <a:ext cx="10477500" cy="1344644"/>
            <a:chOff x="941356" y="3543967"/>
            <a:chExt cx="10477500" cy="1344644"/>
          </a:xfrm>
        </p:grpSpPr>
        <p:sp>
          <p:nvSpPr>
            <p:cNvPr id="9" name="body-threshold-example"/>
            <p:cNvSpPr/>
            <p:nvPr/>
          </p:nvSpPr>
          <p:spPr>
            <a:xfrm>
              <a:off x="941356" y="3543967"/>
              <a:ext cx="10477500" cy="13446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k&lt;4 时 A 更好，k&gt;4 时 B 更好；k=4 时并列。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这个分界正是 AB 连线的斜率。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 k 增大时，较大横坐标的点更容易胜出。</a:t>
              </a:r>
            </a:p>
          </p:txBody>
        </p:sp>
      </p:grpSp>
      <p:sp>
        <p:nvSpPr>
          <p:cNvPr id="13" name="textbox-equal-x"/>
          <p:cNvSpPr/>
          <p:nvPr/>
        </p:nvSpPr>
        <p:spPr>
          <a:xfrm>
            <a:off x="838200" y="5219700"/>
            <a:ext cx="10477500" cy="723900"/>
          </a:xfrm>
          <a:prstGeom prst="roundRect">
            <a:avLst>
              <a:gd name="adj" fmla="val 15789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若两点横坐标相同，代价差不随 k 变化，只留纵坐标较低者。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50958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9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凸壳与二分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中间点为什么可能一次也不用选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782652"/>
            <a:chOff x="979425" y="234315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A=(0,0)、B=(1,3)、C=(2,4)。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它们的代价分别是 0、3−k、4−2k。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81327"/>
            <a:ext cx="10202925" cy="782652"/>
            <a:chOff x="979425" y="3381327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 要不差于 A，需 k≥3；要不差于 C，却需 k≤1。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两个条件不可能同时满足，B 对任何查询都不会胜出。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这与只在某次查询中输掉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。下面用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相邻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边斜率判断这种永久无用的点。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凸壳与二分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18-6 任务安排：中间点为何从未胜出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看 A=(0,0)、B=(1,3)、C=(2,4)，在任意 k 下比较 y−kx。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85469" y="2857500"/>
            <a:ext cx="10058781" cy="2438400"/>
            <a:chOff x="1085469" y="2857500"/>
            <a:chExt cx="10058781" cy="2438400"/>
          </a:xfrm>
        </p:grpSpPr>
        <p:sp>
          <p:nvSpPr>
            <p:cNvPr id="9" name="Freeform 9"/>
            <p:cNvSpPr/>
            <p:nvPr/>
          </p:nvSpPr>
          <p:spPr>
            <a:xfrm>
              <a:off x="1390650" y="5286375"/>
              <a:ext cx="4895850" cy="9525"/>
            </a:xfrm>
            <a:custGeom>
              <a:avLst/>
              <a:gdLst/>
              <a:ahLst/>
              <a:cxnLst/>
              <a:rect l="l" t="t" r="r" b="b"/>
              <a:pathLst>
                <a:path w="4895850" h="9525">
                  <a:moveTo>
                    <a:pt x="0" y="0"/>
                  </a:moveTo>
                  <a:lnTo>
                    <a:pt x="48958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390650" y="2857500"/>
              <a:ext cx="9525" cy="2428875"/>
            </a:xfrm>
            <a:custGeom>
              <a:avLst/>
              <a:gdLst/>
              <a:ahLst/>
              <a:cxnLst/>
              <a:rect l="l" t="t" r="r" b="b"/>
              <a:pathLst>
                <a:path w="9525" h="2428875">
                  <a:moveTo>
                    <a:pt x="0" y="2428875"/>
                  </a:moveTo>
                  <a:lnTo>
                    <a:pt x="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1714500" y="3762375"/>
              <a:ext cx="1952625" cy="1333500"/>
            </a:xfrm>
            <a:custGeom>
              <a:avLst/>
              <a:gdLst/>
              <a:ahLst/>
              <a:cxnLst/>
              <a:rect l="l" t="t" r="r" b="b"/>
              <a:pathLst>
                <a:path w="1952625" h="1333500">
                  <a:moveTo>
                    <a:pt x="0" y="1333500"/>
                  </a:moveTo>
                  <a:lnTo>
                    <a:pt x="1952625" y="0"/>
                  </a:lnTo>
                </a:path>
              </a:pathLst>
            </a:custGeom>
            <a:noFill/>
            <a:ln w="1905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3667125" y="3333750"/>
              <a:ext cx="1952625" cy="428625"/>
            </a:xfrm>
            <a:custGeom>
              <a:avLst/>
              <a:gdLst/>
              <a:ahLst/>
              <a:cxnLst/>
              <a:rect l="l" t="t" r="r" b="b"/>
              <a:pathLst>
                <a:path w="1952625" h="428625">
                  <a:moveTo>
                    <a:pt x="0" y="428625"/>
                  </a:moveTo>
                  <a:lnTo>
                    <a:pt x="1952625" y="0"/>
                  </a:lnTo>
                </a:path>
              </a:pathLst>
            </a:custGeom>
            <a:noFill/>
            <a:ln w="19050">
              <a:solidFill>
                <a:srgbClr val="CED8E4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1714500" y="3333750"/>
              <a:ext cx="3905250" cy="1762125"/>
            </a:xfrm>
            <a:custGeom>
              <a:avLst/>
              <a:gdLst/>
              <a:ahLst/>
              <a:cxnLst/>
              <a:rect l="l" t="t" r="r" b="b"/>
              <a:pathLst>
                <a:path w="3905250" h="1762125">
                  <a:moveTo>
                    <a:pt x="0" y="1762125"/>
                  </a:moveTo>
                  <a:lnTo>
                    <a:pt x="3905250" y="0"/>
                  </a:lnTo>
                </a:path>
              </a:pathLst>
            </a:custGeom>
            <a:noFill/>
            <a:ln w="38100">
              <a:solidFill>
                <a:srgbClr val="244D87"/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1647825" y="5029200"/>
              <a:ext cx="133350" cy="13335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1085469" y="4638675"/>
              <a:ext cx="1914906" cy="381381"/>
              <a:chOff x="1085469" y="4638675"/>
              <a:chExt cx="1914906" cy="381381"/>
            </a:xfrm>
          </p:grpSpPr>
          <p:sp>
            <p:nvSpPr>
              <p:cNvPr id="15" name="Rectangle 15"/>
              <p:cNvSpPr/>
              <p:nvPr/>
            </p:nvSpPr>
            <p:spPr>
              <a:xfrm>
                <a:off x="1095375" y="4638675"/>
                <a:ext cx="1905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1095375" y="4638675"/>
                <a:ext cx="1905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A(0,0)</a:t>
                </a:r>
              </a:p>
            </p:txBody>
          </p:sp>
        </p:grpSp>
        <p:sp>
          <p:nvSpPr>
            <p:cNvPr id="18" name="Ellipse 18"/>
            <p:cNvSpPr/>
            <p:nvPr/>
          </p:nvSpPr>
          <p:spPr>
            <a:xfrm>
              <a:off x="3600450" y="3695700"/>
              <a:ext cx="133350" cy="13335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</p:sp>
        <p:grpSp>
          <p:nvGrpSpPr>
            <p:cNvPr id="21" name="Group 21"/>
            <p:cNvGrpSpPr/>
            <p:nvPr/>
          </p:nvGrpSpPr>
          <p:grpSpPr>
            <a:xfrm>
              <a:off x="3038094" y="3305175"/>
              <a:ext cx="1914906" cy="381381"/>
              <a:chOff x="3038094" y="3305175"/>
              <a:chExt cx="1914906" cy="381381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3048000" y="3305175"/>
                <a:ext cx="1905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3048000" y="3305175"/>
                <a:ext cx="1905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B(1,3)</a:t>
                </a:r>
              </a:p>
            </p:txBody>
          </p:sp>
        </p:grpSp>
        <p:sp>
          <p:nvSpPr>
            <p:cNvPr id="22" name="Ellipse 22"/>
            <p:cNvSpPr/>
            <p:nvPr/>
          </p:nvSpPr>
          <p:spPr>
            <a:xfrm>
              <a:off x="5553075" y="3267075"/>
              <a:ext cx="133350" cy="13335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grpSp>
          <p:nvGrpSpPr>
            <p:cNvPr id="25" name="Group 25"/>
            <p:cNvGrpSpPr/>
            <p:nvPr/>
          </p:nvGrpSpPr>
          <p:grpSpPr>
            <a:xfrm>
              <a:off x="4990719" y="2876550"/>
              <a:ext cx="1914906" cy="381381"/>
              <a:chOff x="4990719" y="2876550"/>
              <a:chExt cx="1914906" cy="381381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5000625" y="2876550"/>
                <a:ext cx="1905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5000625" y="2876550"/>
                <a:ext cx="1905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C(2,4)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7037451" y="3209925"/>
              <a:ext cx="4106799" cy="1539812"/>
              <a:chOff x="7037451" y="3209925"/>
              <a:chExt cx="4106799" cy="1539812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7048500" y="3209925"/>
                <a:ext cx="4095750" cy="1528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7048500" y="3209925"/>
                <a:ext cx="4095750" cy="1528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925"/>
                  </a:lnSpc>
                </a:pPr>
                <a:r>
                  <a:rPr lang="zh-CN" sz="21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B 在 A、C 连线之上。</a:t>
                </a:r>
                <a:br/>
                <a:r>
                  <a:rPr lang="zh-CN" sz="21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它要胜 A，需 k≥3；</a:t>
                </a:r>
                <a:br/>
                <a:r>
                  <a:rPr lang="zh-CN" sz="21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要胜 C，却需 k≤1。</a:t>
                </a:r>
                <a:br/>
                <a:r>
                  <a:rPr lang="zh-CN" sz="21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不存在这样的 k。</a:t>
                </a:r>
              </a:p>
            </p:txBody>
          </p:sp>
        </p:grpSp>
      </p:grpSp>
      <p:sp>
        <p:nvSpPr>
          <p:cNvPr id="30" name="Freeform 30"/>
          <p:cNvSpPr/>
          <p:nvPr/>
        </p:nvSpPr>
        <p:spPr>
          <a:xfrm>
            <a:off x="990600" y="5543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3" name="Group 33"/>
          <p:cNvGrpSpPr/>
          <p:nvPr/>
        </p:nvGrpSpPr>
        <p:grpSpPr>
          <a:xfrm>
            <a:off x="980313" y="5695950"/>
            <a:ext cx="10202037" cy="396050"/>
            <a:chOff x="980313" y="5695950"/>
            <a:chExt cx="10202037" cy="396050"/>
          </a:xfrm>
        </p:grpSpPr>
        <p:sp>
          <p:nvSpPr>
            <p:cNvPr id="31" name="Rectangle 31"/>
            <p:cNvSpPr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 要同时不差于 A、C，却需要 k≥3 且 k≤1，因此可以永久删去 B。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凸壳与二分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18-6 任务安排：删掉从来不会更好的中间点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72392"/>
            <a:ext cx="10477500" cy="868394"/>
            <a:chOff x="941356" y="2372392"/>
            <a:chExt cx="10477500" cy="868394"/>
          </a:xfrm>
        </p:grpSpPr>
        <p:sp>
          <p:nvSpPr>
            <p:cNvPr id="7" name="body-hull-slope-rule"/>
            <p:cNvSpPr/>
            <p:nvPr/>
          </p:nvSpPr>
          <p:spPr>
            <a:xfrm>
              <a:off x="941356" y="2372392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横坐标依次增大的 A、B、C，若 AB 斜率不小于 BC，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 对任何查询都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优于两侧点，可以从尾部删掉。</a:t>
              </a:r>
            </a:p>
          </p:txBody>
        </p:sp>
      </p:grpSp>
      <mc:AlternateContent>
        <mc:Choice Requires="a14">
          <p:sp>
            <p:nvSpPr>
              <p:cNvPr id="9" name="cross-multiply"/>
              <p:cNvSpPr txBox="1">
                <a:spLocks noGrp="1"/>
              </p:cNvSpPr>
              <p:nvPr/>
            </p:nvSpPr>
            <p:spPr>
              <a:xfrm>
                <a:off x="952500" y="3476625"/>
                <a:ext cx="10172700" cy="971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y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B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−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y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A</m:t>
                              </m:r>
                            </m:sub>
                          </m:sSub>
                        </m:e>
                      </m:d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x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C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−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x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B</m:t>
                              </m:r>
                            </m:sub>
                          </m:sSub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≥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y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C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−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y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B</m:t>
                              </m:r>
                            </m:sub>
                          </m:sSub>
                        </m:e>
                      </m:d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x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B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−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x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A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</a:p>
            </p:txBody>
          </p:sp>
        </mc:Choice>
      </mc:AlternateContent>
      <p:sp>
        <p:nvSpPr>
          <p:cNvPr id="12" name="textbox-cross-safety"/>
          <p:cNvSpPr/>
          <p:nvPr/>
        </p:nvSpPr>
        <p:spPr>
          <a:xfrm>
            <a:off x="838200" y="4810125"/>
            <a:ext cx="10477500" cy="1133475"/>
          </a:xfrm>
          <a:prstGeom prst="roundRect">
            <a:avLst>
              <a:gd name="adj" fmla="val 10084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横坐标差为正，可以交叉相乘比较斜率。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乘积先转 __int128；删掉 B 后，还要继续检查新的尾部三点。</a:t>
            </a:r>
          </a:p>
        </p:txBody>
      </p:sp>
      <p:sp>
        <p:nvSpPr>
          <p:cNvPr id="13" name="Freeform 13"/>
          <p:cNvSpPr/>
          <p:nvPr/>
        </p:nvSpPr>
        <p:spPr>
          <a:xfrm>
            <a:off x="838200" y="46863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0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凸壳与二分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18-6 任务安排：查询回头，旧点也会回来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仍用 A=(0,0)、B=(2,8)。按表中的顺序查询，观察赢家怎样改变。</a:t>
              </a:r>
            </a:p>
          </p:txBody>
        </p:sp>
      </p:grpSp>
      <p:grpSp>
        <p:nvGrpSpPr>
          <p:cNvPr id="105" name="Group 105"/>
          <p:cNvGrpSpPr/>
          <p:nvPr/>
        </p:nvGrpSpPr>
        <p:grpSpPr>
          <a:xfrm>
            <a:off x="990600" y="2714625"/>
            <a:ext cx="10239375" cy="2781681"/>
            <a:chOff x="990600" y="2714625"/>
            <a:chExt cx="10239375" cy="2781681"/>
          </a:xfrm>
        </p:grpSpPr>
        <p:sp>
          <p:nvSpPr>
            <p:cNvPr id="9" name="Rectangle 9"/>
            <p:cNvSpPr/>
            <p:nvPr/>
          </p:nvSpPr>
          <p:spPr>
            <a:xfrm>
              <a:off x="990600" y="2714625"/>
              <a:ext cx="2476500" cy="4572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1085850" y="2828925"/>
              <a:ext cx="2286000" cy="381381"/>
              <a:chOff x="1085850" y="2828925"/>
              <a:chExt cx="2286000" cy="381381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085850" y="2828925"/>
                <a:ext cx="2286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085850" y="2828925"/>
                <a:ext cx="2286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查询 k</a:t>
                </a:r>
              </a:p>
            </p:txBody>
          </p:sp>
        </p:grpSp>
        <p:sp>
          <p:nvSpPr>
            <p:cNvPr id="13" name="Rectangle 13"/>
            <p:cNvSpPr/>
            <p:nvPr/>
          </p:nvSpPr>
          <p:spPr>
            <a:xfrm>
              <a:off x="3467100" y="2714625"/>
              <a:ext cx="2000250" cy="4572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3562350" y="2828925"/>
              <a:ext cx="1809750" cy="381381"/>
              <a:chOff x="3562350" y="2828925"/>
              <a:chExt cx="1809750" cy="381381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562350" y="2828925"/>
                <a:ext cx="18097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3562350" y="2828925"/>
                <a:ext cx="18097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A：0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5467350" y="2714625"/>
              <a:ext cx="2714625" cy="4572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5562600" y="2828925"/>
              <a:ext cx="2524125" cy="381381"/>
              <a:chOff x="5562600" y="2828925"/>
              <a:chExt cx="2524125" cy="381381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5562600" y="2828925"/>
                <a:ext cx="25241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5562600" y="2828925"/>
                <a:ext cx="25241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B：8−2k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8181975" y="2714625"/>
              <a:ext cx="3048000" cy="4572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8277225" y="2828925"/>
              <a:ext cx="2857500" cy="381381"/>
              <a:chOff x="8277225" y="2828925"/>
              <a:chExt cx="2857500" cy="381381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8277225" y="2828925"/>
                <a:ext cx="2857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8277225" y="2828925"/>
                <a:ext cx="2857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较小的候选</a:t>
                </a:r>
              </a:p>
            </p:txBody>
          </p:sp>
        </p:grpSp>
        <p:sp>
          <p:nvSpPr>
            <p:cNvPr id="25" name="Rectangle 25"/>
            <p:cNvSpPr/>
            <p:nvPr/>
          </p:nvSpPr>
          <p:spPr>
            <a:xfrm>
              <a:off x="990600" y="3171825"/>
              <a:ext cx="2476500" cy="4572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1085850" y="3286125"/>
              <a:ext cx="2286000" cy="381381"/>
              <a:chOff x="1085850" y="3286125"/>
              <a:chExt cx="2286000" cy="381381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85850" y="3286125"/>
                <a:ext cx="2286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1085850" y="3286125"/>
                <a:ext cx="2286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3467100" y="3171825"/>
              <a:ext cx="2000250" cy="4572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3562350" y="3286125"/>
              <a:ext cx="1809750" cy="381381"/>
              <a:chOff x="3562350" y="3286125"/>
              <a:chExt cx="1809750" cy="381381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3562350" y="3286125"/>
                <a:ext cx="18097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3562350" y="3286125"/>
                <a:ext cx="18097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5467350" y="3171825"/>
              <a:ext cx="2714625" cy="4572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5562600" y="3286125"/>
              <a:ext cx="2524125" cy="381381"/>
              <a:chOff x="5562600" y="3286125"/>
              <a:chExt cx="2524125" cy="381381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5562600" y="3286125"/>
                <a:ext cx="25241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5562600" y="3286125"/>
                <a:ext cx="25241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6</a:t>
                </a:r>
              </a:p>
            </p:txBody>
          </p:sp>
        </p:grpSp>
        <p:sp>
          <p:nvSpPr>
            <p:cNvPr id="37" name="Rectangle 37"/>
            <p:cNvSpPr/>
            <p:nvPr/>
          </p:nvSpPr>
          <p:spPr>
            <a:xfrm>
              <a:off x="8181975" y="3171825"/>
              <a:ext cx="3048000" cy="4572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8277225" y="3286125"/>
              <a:ext cx="2857500" cy="381381"/>
              <a:chOff x="8277225" y="3286125"/>
              <a:chExt cx="2857500" cy="381381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8277225" y="3286125"/>
                <a:ext cx="2857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8277225" y="3286125"/>
                <a:ext cx="2857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A</a:t>
                </a:r>
              </a:p>
            </p:txBody>
          </p:sp>
        </p:grpSp>
        <p:sp>
          <p:nvSpPr>
            <p:cNvPr id="41" name="Rectangle 41"/>
            <p:cNvSpPr/>
            <p:nvPr/>
          </p:nvSpPr>
          <p:spPr>
            <a:xfrm>
              <a:off x="990600" y="3629025"/>
              <a:ext cx="2476500" cy="4572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1085850" y="3743325"/>
              <a:ext cx="2286000" cy="381381"/>
              <a:chOff x="1085850" y="3743325"/>
              <a:chExt cx="2286000" cy="381381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1085850" y="3743325"/>
                <a:ext cx="2286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1085850" y="3743325"/>
                <a:ext cx="2286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  <p:sp>
          <p:nvSpPr>
            <p:cNvPr id="45" name="Rectangle 45"/>
            <p:cNvSpPr/>
            <p:nvPr/>
          </p:nvSpPr>
          <p:spPr>
            <a:xfrm>
              <a:off x="3467100" y="3629025"/>
              <a:ext cx="2000250" cy="4572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3562350" y="3743325"/>
              <a:ext cx="1809750" cy="381381"/>
              <a:chOff x="3562350" y="3743325"/>
              <a:chExt cx="1809750" cy="381381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3562350" y="3743325"/>
                <a:ext cx="18097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3562350" y="3743325"/>
                <a:ext cx="18097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49" name="Rectangle 49"/>
            <p:cNvSpPr/>
            <p:nvPr/>
          </p:nvSpPr>
          <p:spPr>
            <a:xfrm>
              <a:off x="5467350" y="3629025"/>
              <a:ext cx="2714625" cy="4572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5562600" y="3743325"/>
              <a:ext cx="2524125" cy="381381"/>
              <a:chOff x="5562600" y="3743325"/>
              <a:chExt cx="2524125" cy="381381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5562600" y="3743325"/>
                <a:ext cx="25241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5562600" y="3743325"/>
                <a:ext cx="25241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53" name="Rectangle 53"/>
            <p:cNvSpPr/>
            <p:nvPr/>
          </p:nvSpPr>
          <p:spPr>
            <a:xfrm>
              <a:off x="8181975" y="3629025"/>
              <a:ext cx="3048000" cy="4572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6" name="Group 56"/>
            <p:cNvGrpSpPr/>
            <p:nvPr/>
          </p:nvGrpSpPr>
          <p:grpSpPr>
            <a:xfrm>
              <a:off x="8277225" y="3743325"/>
              <a:ext cx="2857500" cy="381381"/>
              <a:chOff x="8277225" y="3743325"/>
              <a:chExt cx="2857500" cy="381381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8277225" y="3743325"/>
                <a:ext cx="2857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8277225" y="3743325"/>
                <a:ext cx="2857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并列</a:t>
                </a:r>
              </a:p>
            </p:txBody>
          </p:sp>
        </p:grpSp>
        <p:sp>
          <p:nvSpPr>
            <p:cNvPr id="57" name="Rectangle 57"/>
            <p:cNvSpPr/>
            <p:nvPr/>
          </p:nvSpPr>
          <p:spPr>
            <a:xfrm>
              <a:off x="990600" y="4086225"/>
              <a:ext cx="2476500" cy="4572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0" name="Group 60"/>
            <p:cNvGrpSpPr/>
            <p:nvPr/>
          </p:nvGrpSpPr>
          <p:grpSpPr>
            <a:xfrm>
              <a:off x="1085850" y="4200525"/>
              <a:ext cx="2286000" cy="381381"/>
              <a:chOff x="1085850" y="4200525"/>
              <a:chExt cx="2286000" cy="381381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1085850" y="4200525"/>
                <a:ext cx="2286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1085850" y="4200525"/>
                <a:ext cx="2286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5</a:t>
                </a:r>
              </a:p>
            </p:txBody>
          </p:sp>
        </p:grpSp>
        <p:sp>
          <p:nvSpPr>
            <p:cNvPr id="61" name="Rectangle 61"/>
            <p:cNvSpPr/>
            <p:nvPr/>
          </p:nvSpPr>
          <p:spPr>
            <a:xfrm>
              <a:off x="3467100" y="4086225"/>
              <a:ext cx="2000250" cy="4572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4" name="Group 64"/>
            <p:cNvGrpSpPr/>
            <p:nvPr/>
          </p:nvGrpSpPr>
          <p:grpSpPr>
            <a:xfrm>
              <a:off x="3562350" y="4200525"/>
              <a:ext cx="1809750" cy="381381"/>
              <a:chOff x="3562350" y="4200525"/>
              <a:chExt cx="1809750" cy="381381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3562350" y="4200525"/>
                <a:ext cx="18097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3562350" y="4200525"/>
                <a:ext cx="18097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65" name="Rectangle 65"/>
            <p:cNvSpPr/>
            <p:nvPr/>
          </p:nvSpPr>
          <p:spPr>
            <a:xfrm>
              <a:off x="5467350" y="4086225"/>
              <a:ext cx="2714625" cy="4572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8" name="Group 68"/>
            <p:cNvGrpSpPr/>
            <p:nvPr/>
          </p:nvGrpSpPr>
          <p:grpSpPr>
            <a:xfrm>
              <a:off x="5562600" y="4200525"/>
              <a:ext cx="2524125" cy="381381"/>
              <a:chOff x="5562600" y="4200525"/>
              <a:chExt cx="2524125" cy="381381"/>
            </a:xfrm>
          </p:grpSpPr>
          <p:sp>
            <p:nvSpPr>
              <p:cNvPr id="66" name="Rectangle 66"/>
              <p:cNvSpPr/>
              <p:nvPr/>
            </p:nvSpPr>
            <p:spPr>
              <a:xfrm>
                <a:off x="5562600" y="4200525"/>
                <a:ext cx="25241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7" name="TextBox 67"/>
              <p:cNvSpPr txBox="1"/>
              <p:nvPr/>
            </p:nvSpPr>
            <p:spPr>
              <a:xfrm>
                <a:off x="5562600" y="4200525"/>
                <a:ext cx="25241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−2</a:t>
                </a:r>
              </a:p>
            </p:txBody>
          </p:sp>
        </p:grpSp>
        <p:sp>
          <p:nvSpPr>
            <p:cNvPr id="69" name="Rectangle 69"/>
            <p:cNvSpPr/>
            <p:nvPr/>
          </p:nvSpPr>
          <p:spPr>
            <a:xfrm>
              <a:off x="8181975" y="4086225"/>
              <a:ext cx="3048000" cy="4572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72" name="Group 72"/>
            <p:cNvGrpSpPr/>
            <p:nvPr/>
          </p:nvGrpSpPr>
          <p:grpSpPr>
            <a:xfrm>
              <a:off x="8277225" y="4200525"/>
              <a:ext cx="2857500" cy="381381"/>
              <a:chOff x="8277225" y="4200525"/>
              <a:chExt cx="2857500" cy="381381"/>
            </a:xfrm>
          </p:grpSpPr>
          <p:sp>
            <p:nvSpPr>
              <p:cNvPr id="70" name="Rectangle 70"/>
              <p:cNvSpPr/>
              <p:nvPr/>
            </p:nvSpPr>
            <p:spPr>
              <a:xfrm>
                <a:off x="8277225" y="4200525"/>
                <a:ext cx="2857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1" name="TextBox 71"/>
              <p:cNvSpPr txBox="1"/>
              <p:nvPr/>
            </p:nvSpPr>
            <p:spPr>
              <a:xfrm>
                <a:off x="8277225" y="4200525"/>
                <a:ext cx="2857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B</a:t>
                </a:r>
              </a:p>
            </p:txBody>
          </p:sp>
        </p:grpSp>
        <p:sp>
          <p:nvSpPr>
            <p:cNvPr id="73" name="Rectangle 73"/>
            <p:cNvSpPr/>
            <p:nvPr/>
          </p:nvSpPr>
          <p:spPr>
            <a:xfrm>
              <a:off x="990600" y="4543425"/>
              <a:ext cx="2476500" cy="4572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76" name="Group 76"/>
            <p:cNvGrpSpPr/>
            <p:nvPr/>
          </p:nvGrpSpPr>
          <p:grpSpPr>
            <a:xfrm>
              <a:off x="1085850" y="4657725"/>
              <a:ext cx="2286000" cy="381381"/>
              <a:chOff x="1085850" y="4657725"/>
              <a:chExt cx="2286000" cy="381381"/>
            </a:xfrm>
          </p:grpSpPr>
          <p:sp>
            <p:nvSpPr>
              <p:cNvPr id="74" name="Rectangle 74"/>
              <p:cNvSpPr/>
              <p:nvPr/>
            </p:nvSpPr>
            <p:spPr>
              <a:xfrm>
                <a:off x="1085850" y="4657725"/>
                <a:ext cx="2286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5" name="TextBox 75"/>
              <p:cNvSpPr txBox="1"/>
              <p:nvPr/>
            </p:nvSpPr>
            <p:spPr>
              <a:xfrm>
                <a:off x="1085850" y="4657725"/>
                <a:ext cx="2286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10</a:t>
                </a:r>
              </a:p>
            </p:txBody>
          </p:sp>
        </p:grpSp>
        <p:sp>
          <p:nvSpPr>
            <p:cNvPr id="77" name="Rectangle 77"/>
            <p:cNvSpPr/>
            <p:nvPr/>
          </p:nvSpPr>
          <p:spPr>
            <a:xfrm>
              <a:off x="3467100" y="4543425"/>
              <a:ext cx="2000250" cy="4572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80" name="Group 80"/>
            <p:cNvGrpSpPr/>
            <p:nvPr/>
          </p:nvGrpSpPr>
          <p:grpSpPr>
            <a:xfrm>
              <a:off x="3562350" y="4657725"/>
              <a:ext cx="1809750" cy="381381"/>
              <a:chOff x="3562350" y="4657725"/>
              <a:chExt cx="1809750" cy="381381"/>
            </a:xfrm>
          </p:grpSpPr>
          <p:sp>
            <p:nvSpPr>
              <p:cNvPr id="78" name="Rectangle 78"/>
              <p:cNvSpPr/>
              <p:nvPr/>
            </p:nvSpPr>
            <p:spPr>
              <a:xfrm>
                <a:off x="3562350" y="4657725"/>
                <a:ext cx="18097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9" name="TextBox 79"/>
              <p:cNvSpPr txBox="1"/>
              <p:nvPr/>
            </p:nvSpPr>
            <p:spPr>
              <a:xfrm>
                <a:off x="3562350" y="4657725"/>
                <a:ext cx="18097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81" name="Rectangle 81"/>
            <p:cNvSpPr/>
            <p:nvPr/>
          </p:nvSpPr>
          <p:spPr>
            <a:xfrm>
              <a:off x="5467350" y="4543425"/>
              <a:ext cx="2714625" cy="4572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84" name="Group 84"/>
            <p:cNvGrpSpPr/>
            <p:nvPr/>
          </p:nvGrpSpPr>
          <p:grpSpPr>
            <a:xfrm>
              <a:off x="5562600" y="4657725"/>
              <a:ext cx="2524125" cy="381381"/>
              <a:chOff x="5562600" y="4657725"/>
              <a:chExt cx="2524125" cy="381381"/>
            </a:xfrm>
          </p:grpSpPr>
          <p:sp>
            <p:nvSpPr>
              <p:cNvPr id="82" name="Rectangle 82"/>
              <p:cNvSpPr/>
              <p:nvPr/>
            </p:nvSpPr>
            <p:spPr>
              <a:xfrm>
                <a:off x="5562600" y="4657725"/>
                <a:ext cx="25241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83" name="TextBox 83"/>
              <p:cNvSpPr txBox="1"/>
              <p:nvPr/>
            </p:nvSpPr>
            <p:spPr>
              <a:xfrm>
                <a:off x="5562600" y="4657725"/>
                <a:ext cx="25241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−12</a:t>
                </a:r>
              </a:p>
            </p:txBody>
          </p:sp>
        </p:grpSp>
        <p:sp>
          <p:nvSpPr>
            <p:cNvPr id="85" name="Rectangle 85"/>
            <p:cNvSpPr/>
            <p:nvPr/>
          </p:nvSpPr>
          <p:spPr>
            <a:xfrm>
              <a:off x="8181975" y="4543425"/>
              <a:ext cx="3048000" cy="4572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88" name="Group 88"/>
            <p:cNvGrpSpPr/>
            <p:nvPr/>
          </p:nvGrpSpPr>
          <p:grpSpPr>
            <a:xfrm>
              <a:off x="8277225" y="4657725"/>
              <a:ext cx="2857500" cy="381381"/>
              <a:chOff x="8277225" y="4657725"/>
              <a:chExt cx="2857500" cy="381381"/>
            </a:xfrm>
          </p:grpSpPr>
          <p:sp>
            <p:nvSpPr>
              <p:cNvPr id="86" name="Rectangle 86"/>
              <p:cNvSpPr/>
              <p:nvPr/>
            </p:nvSpPr>
            <p:spPr>
              <a:xfrm>
                <a:off x="8277225" y="4657725"/>
                <a:ext cx="2857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87" name="TextBox 87"/>
              <p:cNvSpPr txBox="1"/>
              <p:nvPr/>
            </p:nvSpPr>
            <p:spPr>
              <a:xfrm>
                <a:off x="8277225" y="4657725"/>
                <a:ext cx="2857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B</a:t>
                </a:r>
              </a:p>
            </p:txBody>
          </p:sp>
        </p:grpSp>
        <p:sp>
          <p:nvSpPr>
            <p:cNvPr id="89" name="Rectangle 89"/>
            <p:cNvSpPr/>
            <p:nvPr/>
          </p:nvSpPr>
          <p:spPr>
            <a:xfrm>
              <a:off x="990600" y="5000625"/>
              <a:ext cx="2476500" cy="4572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92" name="Group 92"/>
            <p:cNvGrpSpPr/>
            <p:nvPr/>
          </p:nvGrpSpPr>
          <p:grpSpPr>
            <a:xfrm>
              <a:off x="1085850" y="5114925"/>
              <a:ext cx="2286000" cy="381381"/>
              <a:chOff x="1085850" y="5114925"/>
              <a:chExt cx="2286000" cy="381381"/>
            </a:xfrm>
          </p:grpSpPr>
          <p:sp>
            <p:nvSpPr>
              <p:cNvPr id="90" name="Rectangle 90"/>
              <p:cNvSpPr/>
              <p:nvPr/>
            </p:nvSpPr>
            <p:spPr>
              <a:xfrm>
                <a:off x="1085850" y="5114925"/>
                <a:ext cx="2286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91" name="TextBox 91"/>
              <p:cNvSpPr txBox="1"/>
              <p:nvPr/>
            </p:nvSpPr>
            <p:spPr>
              <a:xfrm>
                <a:off x="1085850" y="5114925"/>
                <a:ext cx="2286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2（回退）</a:t>
                </a:r>
              </a:p>
            </p:txBody>
          </p:sp>
        </p:grpSp>
        <p:sp>
          <p:nvSpPr>
            <p:cNvPr id="93" name="Rectangle 93"/>
            <p:cNvSpPr/>
            <p:nvPr/>
          </p:nvSpPr>
          <p:spPr>
            <a:xfrm>
              <a:off x="3467100" y="5000625"/>
              <a:ext cx="2000250" cy="4572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96" name="Group 96"/>
            <p:cNvGrpSpPr/>
            <p:nvPr/>
          </p:nvGrpSpPr>
          <p:grpSpPr>
            <a:xfrm>
              <a:off x="3562350" y="5114925"/>
              <a:ext cx="1809750" cy="381381"/>
              <a:chOff x="3562350" y="5114925"/>
              <a:chExt cx="1809750" cy="381381"/>
            </a:xfrm>
          </p:grpSpPr>
          <p:sp>
            <p:nvSpPr>
              <p:cNvPr id="94" name="Rectangle 94"/>
              <p:cNvSpPr/>
              <p:nvPr/>
            </p:nvSpPr>
            <p:spPr>
              <a:xfrm>
                <a:off x="3562350" y="5114925"/>
                <a:ext cx="18097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95" name="TextBox 95"/>
              <p:cNvSpPr txBox="1"/>
              <p:nvPr/>
            </p:nvSpPr>
            <p:spPr>
              <a:xfrm>
                <a:off x="3562350" y="5114925"/>
                <a:ext cx="18097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97" name="Rectangle 97"/>
            <p:cNvSpPr/>
            <p:nvPr/>
          </p:nvSpPr>
          <p:spPr>
            <a:xfrm>
              <a:off x="5467350" y="5000625"/>
              <a:ext cx="2714625" cy="4572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00" name="Group 100"/>
            <p:cNvGrpSpPr/>
            <p:nvPr/>
          </p:nvGrpSpPr>
          <p:grpSpPr>
            <a:xfrm>
              <a:off x="5562600" y="5114925"/>
              <a:ext cx="2524125" cy="381381"/>
              <a:chOff x="5562600" y="5114925"/>
              <a:chExt cx="2524125" cy="381381"/>
            </a:xfrm>
          </p:grpSpPr>
          <p:sp>
            <p:nvSpPr>
              <p:cNvPr id="98" name="Rectangle 98"/>
              <p:cNvSpPr/>
              <p:nvPr/>
            </p:nvSpPr>
            <p:spPr>
              <a:xfrm>
                <a:off x="5562600" y="5114925"/>
                <a:ext cx="25241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99" name="TextBox 99"/>
              <p:cNvSpPr txBox="1"/>
              <p:nvPr/>
            </p:nvSpPr>
            <p:spPr>
              <a:xfrm>
                <a:off x="5562600" y="5114925"/>
                <a:ext cx="25241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  <p:sp>
          <p:nvSpPr>
            <p:cNvPr id="101" name="Rectangle 101"/>
            <p:cNvSpPr/>
            <p:nvPr/>
          </p:nvSpPr>
          <p:spPr>
            <a:xfrm>
              <a:off x="8181975" y="5000625"/>
              <a:ext cx="3048000" cy="4572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04" name="Group 104"/>
            <p:cNvGrpSpPr/>
            <p:nvPr/>
          </p:nvGrpSpPr>
          <p:grpSpPr>
            <a:xfrm>
              <a:off x="8277225" y="5114925"/>
              <a:ext cx="2857500" cy="381381"/>
              <a:chOff x="8277225" y="5114925"/>
              <a:chExt cx="2857500" cy="381381"/>
            </a:xfrm>
          </p:grpSpPr>
          <p:sp>
            <p:nvSpPr>
              <p:cNvPr id="102" name="Rectangle 102"/>
              <p:cNvSpPr/>
              <p:nvPr/>
            </p:nvSpPr>
            <p:spPr>
              <a:xfrm>
                <a:off x="8277225" y="5114925"/>
                <a:ext cx="2857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03" name="TextBox 103"/>
              <p:cNvSpPr txBox="1"/>
              <p:nvPr/>
            </p:nvSpPr>
            <p:spPr>
              <a:xfrm>
                <a:off x="8277225" y="5114925"/>
                <a:ext cx="2857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A 又获胜</a:t>
                </a:r>
              </a:p>
            </p:txBody>
          </p:sp>
        </p:grpSp>
      </p:grpSp>
      <p:sp>
        <p:nvSpPr>
          <p:cNvPr id="106" name="Freeform 106"/>
          <p:cNvSpPr/>
          <p:nvPr/>
        </p:nvSpPr>
        <p:spPr>
          <a:xfrm>
            <a:off x="990600" y="5543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9" name="Group 109"/>
          <p:cNvGrpSpPr/>
          <p:nvPr/>
        </p:nvGrpSpPr>
        <p:grpSpPr>
          <a:xfrm>
            <a:off x="980313" y="5695950"/>
            <a:ext cx="10202037" cy="396050"/>
            <a:chOff x="980313" y="5695950"/>
            <a:chExt cx="10202037" cy="396050"/>
          </a:xfrm>
        </p:grpSpPr>
        <p:sp>
          <p:nvSpPr>
            <p:cNvPr id="107" name="Rectangle 107"/>
            <p:cNvSpPr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8" name="TextBox 108"/>
            <p:cNvSpPr txBox="1"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k=10 时 B 更好，却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据此永久删 A；下一次 k=2，A 又成为最优。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凸壳与二分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18-6 任务安排：插入有序，查询却可能回头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62867"/>
            <a:ext cx="10477500" cy="1306544"/>
            <a:chOff x="941356" y="2362867"/>
            <a:chExt cx="10477500" cy="1306544"/>
          </a:xfrm>
        </p:grpSpPr>
        <p:sp>
          <p:nvSpPr>
            <p:cNvPr id="7" name="body-two-monotonicities"/>
            <p:cNvSpPr/>
            <p:nvPr/>
          </p:nvSpPr>
          <p:spPr>
            <a:xfrm>
              <a:off x="941356" y="2362867"/>
              <a:ext cx="10477500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费用系数非负，C[i] 不下降，所以插入点按 x 有序。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加工时间可以为负，T[i]+s 却可能增大后又减小。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这两种单调性要分别检查。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4067842"/>
            <a:ext cx="10477500" cy="868394"/>
            <a:chOff x="941356" y="4067842"/>
            <a:chExt cx="10477500" cy="868394"/>
          </a:xfrm>
        </p:grpSpPr>
        <p:sp>
          <p:nvSpPr>
            <p:cNvPr id="9" name="body-backtracking-query"/>
            <p:cNvSpPr/>
            <p:nvPr/>
          </p:nvSpPr>
          <p:spPr>
            <a:xfrm>
              <a:off x="941356" y="4067842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k 从 1 变到 10，再回到 2。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 k=10 时输掉的点，到 k=2 时可能重新获胜。</a:t>
              </a:r>
            </a:p>
          </p:txBody>
        </p:sp>
      </p:grpSp>
      <p:sp>
        <p:nvSpPr>
          <p:cNvPr id="13" name="textbox-keep-whole-hull"/>
          <p:cNvSpPr/>
          <p:nvPr/>
        </p:nvSpPr>
        <p:spPr>
          <a:xfrm>
            <a:off x="838200" y="5210175"/>
            <a:ext cx="10477500" cy="733425"/>
          </a:xfrm>
          <a:prstGeom prst="roundRect">
            <a:avLst>
              <a:gd name="adj" fmla="val 15584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保留完整下凸壳，每次二分找最优点，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不能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因一次查询就永久删除队首。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50863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0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凸壳与二分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18-6 任务安排：沿凸壳二分最低代价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1917"/>
            <a:ext cx="10477500" cy="868394"/>
            <a:chOff x="941356" y="2381917"/>
            <a:chExt cx="10477500" cy="868394"/>
          </a:xfrm>
        </p:grpSpPr>
        <p:sp>
          <p:nvSpPr>
            <p:cNvPr id="7" name="body-unimodal-values"/>
            <p:cNvSpPr/>
            <p:nvPr/>
          </p:nvSpPr>
          <p:spPr>
            <a:xfrm>
              <a:off x="941356" y="238191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下凸壳的边斜率递增。固定 k 后，y−kx 沿壳先降后升，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最低处也可能有两个点并列。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534442"/>
            <a:ext cx="10477500" cy="1313783"/>
            <a:chOff x="941356" y="3534442"/>
            <a:chExt cx="10477500" cy="1313783"/>
          </a:xfrm>
        </p:grpSpPr>
        <p:sp>
          <p:nvSpPr>
            <p:cNvPr id="9" name="body-binary-branch"/>
            <p:cNvSpPr/>
            <p:nvPr/>
          </p:nvSpPr>
          <p:spPr>
            <a:xfrm>
              <a:off x="941356" y="3534442"/>
              <a:ext cx="10477500" cy="13137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比较 mid 与 mid+1：右边不大，就往右侧找；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否则保留 mid 及它左边的部分。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左右边界相遇，就找到一个最优候选。</a:t>
              </a:r>
            </a:p>
          </p:txBody>
        </p:sp>
      </p:grpSp>
      <p:sp>
        <p:nvSpPr>
          <p:cNvPr id="13" name="textbox-hull-complexity"/>
          <p:cNvSpPr/>
          <p:nvPr/>
        </p:nvSpPr>
        <p:spPr>
          <a:xfrm>
            <a:off x="838200" y="5219700"/>
            <a:ext cx="10477500" cy="723900"/>
          </a:xfrm>
          <a:prstGeom prst="roundRect">
            <a:avLst>
              <a:gd name="adj" fmla="val 15789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插入总操作数 O(n)，每次查询 O(log n)，合计 O(n log n)。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50958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0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凸壳与二分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18-6 任务安排：让点与代价计算使用明确的类型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每个点只存历史 C 与 f；wide 表示宽整数。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819959"/>
            <a:chOff x="980439" y="2933700"/>
            <a:chExt cx="10201911" cy="18199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int64=long long;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wide=__int128;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struct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Point { int64 x,y; };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wide value(Point p,int64 k){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(wide)p.y-(wide)k*p.x;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752648"/>
          </a:xfrm>
          <a:custGeom>
            <a:avLst/>
            <a:gdLst/>
            <a:ahLst/>
            <a:cxnLst/>
            <a:rect l="l" t="t" r="r" b="b"/>
            <a:pathLst>
              <a:path w="9525" h="1752648">
                <a:moveTo>
                  <a:pt x="0" y="0"/>
                </a:moveTo>
                <a:lnTo>
                  <a:pt x="0" y="1752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8482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72098"/>
            <a:ext cx="10202418" cy="744093"/>
            <a:chOff x="979932" y="49720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9720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720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先转换乘法操作数，避免中间值溢出。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下凸壳初始放 Point{0,0}，对应尚未做任务。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凸壳与二分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18-6 任务安排：用相邻代价二分候选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slope=T[i]+setup；以下是 left&lt;right 时的循环主体。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248459"/>
            <a:chOff x="980439" y="2933700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mid=(left+right)/2;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(value(hull[mid],slope)&gt;=value(hull[mid+1],slope))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left=mid+1;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else right=mid;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181148"/>
          </a:xfrm>
          <a:custGeom>
            <a:avLst/>
            <a:gdLst/>
            <a:ahLst/>
            <a:cxnLst/>
            <a:rect l="l" t="t" r="r" b="b"/>
            <a:pathLst>
              <a:path w="9525" h="1181148">
                <a:moveTo>
                  <a:pt x="0" y="0"/>
                </a:moveTo>
                <a:lnTo>
                  <a:pt x="0" y="11811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767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400598"/>
            <a:ext cx="10202418" cy="744093"/>
            <a:chOff x="979932" y="44005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400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400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右邻不大，右侧至少有一个最优点；否则留下 mid 及左侧。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斜率可能回退，每个 i 都重新设置左右边界。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凸壳与二分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18-6 任务安排：选定历史点，补回公共项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二分结束，left 是一个最优候选的位置。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676959"/>
            <a:chOff x="980439" y="2933700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f[i]=(int64)(value(hull[left],slope)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+(wide)T[i]*C[i]+(wide)setup*C[n]);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公共项只依赖当前 i，对所有候选都一样。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算出 f[i] 后，才能把 Point{C[i],f[i]} 插入，供后面的任务使用。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凸壳与二分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18-6 任务安排：检查尾部三点能否保留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a、b、c 的横坐标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递增；同 x 已先保留较低 y。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248459"/>
            <a:chOff x="980439" y="2933700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bool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bad(Point a,Point b,Point c){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(wide)(b.y-a.y)*(c.x-b.x)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&gt;=(wide)(c.y-b.y)*(b.x-a.x);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181148"/>
          </a:xfrm>
          <a:custGeom>
            <a:avLst/>
            <a:gdLst/>
            <a:ahLst/>
            <a:cxnLst/>
            <a:rect l="l" t="t" r="r" b="b"/>
            <a:pathLst>
              <a:path w="9525" h="1181148">
                <a:moveTo>
                  <a:pt x="0" y="0"/>
                </a:moveTo>
                <a:lnTo>
                  <a:pt x="0" y="11811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767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400598"/>
            <a:ext cx="10202418" cy="744093"/>
            <a:chOff x="979932" y="44005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400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400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bad 为真，就删中间 b，再与新的尾部两点继续比较。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这里删的是任何查询都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不能严格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胜出的点，与查询是否回退无关。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凸壳与二分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18-6 任务安排：算出 f[i]，才生成新点</a:t>
            </a:r>
          </a:p>
        </p:txBody>
      </p:sp>
      <p:sp>
        <p:nvSpPr>
          <p:cNvPr id="9" name="textbox-task-query-code"/>
          <p:cNvSpPr/>
          <p:nvPr/>
        </p:nvSpPr>
        <p:spPr>
          <a:xfrm>
            <a:off x="838200" y="2240788"/>
            <a:ext cx="10287000" cy="2676477"/>
          </a:xfrm>
          <a:prstGeom prst="roundRect">
            <a:avLst>
              <a:gd name="adj" fmla="val 3380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25"/>
              </a:lnSpc>
            </a:pP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int64 slope=T[i]+setup;</a:t>
            </a:r>
            <a:br/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left=0,right=(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)hull.size()-1;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while(left&lt;right){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mid=(left+right)/2;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(value(hull[mid],slope)&gt;=value(hull[mid+1],slope))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left=mid+1;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else right=mid;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}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f[i]=(int64)(value(hull[left],slope)+(wide)T[i]*C[i]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         +(wide)setup*C[n]);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2880" y="5238750"/>
            <a:ext cx="10477500" cy="952500"/>
            <a:chOff x="942880" y="5238750"/>
            <a:chExt cx="10477500" cy="952500"/>
          </a:xfrm>
        </p:grpSpPr>
        <p:sp>
          <p:nvSpPr>
            <p:cNvPr id="10" name="body-task-computation-order"/>
            <p:cNvSpPr/>
            <p:nvPr/>
          </p:nvSpPr>
          <p:spPr>
            <a:xfrm>
              <a:off x="942880" y="5238750"/>
              <a:ext cx="10477500" cy="952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62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hull 初始只有 (C[0],f[0])=(0,0)。wide 为 __int128，int64 为 long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long；查询后插入新点。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723900" y="2240788"/>
            <a:ext cx="9525" cy="2653951"/>
          </a:xfrm>
          <a:custGeom>
            <a:avLst/>
            <a:gdLst/>
            <a:ahLst/>
            <a:cxnLst/>
            <a:rect l="l" t="t" r="r" b="b"/>
            <a:pathLst>
              <a:path w="9525" h="2653951">
                <a:moveTo>
                  <a:pt x="0" y="0"/>
                </a:moveTo>
                <a:lnTo>
                  <a:pt x="0" y="2653951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1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凸壳与二分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18-6 任务安排：答案没溢出，乘积也要查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1917"/>
            <a:ext cx="10477500" cy="868394"/>
            <a:chOff x="941356" y="2381917"/>
            <a:chExt cx="10477500" cy="868394"/>
          </a:xfrm>
        </p:grpSpPr>
        <p:sp>
          <p:nvSpPr>
            <p:cNvPr id="7" name="body-integer-width"/>
            <p:cNvSpPr/>
            <p:nvPr/>
          </p:nvSpPr>
          <p:spPr>
            <a:xfrm>
              <a:off x="941356" y="238191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f 用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64 位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保存；代价和斜率比较的中间乘积用 128 位。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应在乘法前转换，算溢出之后再转已经来不及。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543967"/>
            <a:ext cx="10477500" cy="1306544"/>
            <a:chOff x="941356" y="3543967"/>
            <a:chExt cx="10477500" cy="1306544"/>
          </a:xfrm>
        </p:grpSpPr>
        <p:sp>
          <p:nvSpPr>
            <p:cNvPr id="9" name="body-task-regressions"/>
            <p:cNvSpPr/>
            <p:nvPr/>
          </p:nvSpPr>
          <p:spPr>
            <a:xfrm>
              <a:off x="941356" y="3543967"/>
              <a:ext cx="10477500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相同 C：检查重复横坐标是否只留较低点。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负时间：检查查询斜率回退时还能找回旧点。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系数全 0：总费用应为 0。</a:t>
              </a:r>
            </a:p>
          </p:txBody>
        </p:sp>
      </p:grpSp>
      <p:sp>
        <p:nvSpPr>
          <p:cNvPr id="13" name="textbox-task-cost"/>
          <p:cNvSpPr/>
          <p:nvPr/>
        </p:nvSpPr>
        <p:spPr>
          <a:xfrm>
            <a:off x="838200" y="5219700"/>
            <a:ext cx="10477500" cy="723900"/>
          </a:xfrm>
          <a:prstGeom prst="roundRect">
            <a:avLst>
              <a:gd name="adj" fmla="val 15789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时间 O(n log n)，空间 O(n)；小数据可按真实分批费用独立核对。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50958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双单调凸壳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18-7 序列分割：题目与输入输出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每次选一个至少含两项的连续块，把它切成两个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块，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得分为这两块元素和的乘积。对非负序列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操作 k 次，求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总得分，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并给出切点。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753618"/>
            <a:chOff x="979932" y="3676602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n、k 与序列。输出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得分，再输出 k 个切点，位置 s 表示切在 s 与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s+1 之间。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648152"/>
            <a:ext cx="10201911" cy="391209"/>
            <a:chOff x="980439" y="46481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6481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6481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2≤n≤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5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，1≤k≤min(n−1,200)，0≤a[i]≤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4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；多解任取一种。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双单调凸壳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18-7 序列分割：原题样例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681800"/>
            <a:chOff x="980313" y="2647950"/>
            <a:chExt cx="5249037" cy="68180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7 3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4 1 3 4 0 2 3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681800"/>
            <a:chOff x="6657213" y="2647950"/>
            <a:chExt cx="4487037" cy="68180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671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67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108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1 3 5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样例依次在 1、3、5 后切开，三次得 52、36、20，总分为 108。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双单调凸壳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18-7 序列分割：切开以后，分数怎么算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1917"/>
            <a:ext cx="10477500" cy="1344644"/>
            <a:chOff x="941356" y="2381917"/>
            <a:chExt cx="10477500" cy="1344644"/>
          </a:xfrm>
        </p:grpSpPr>
        <p:sp>
          <p:nvSpPr>
            <p:cNvPr id="7" name="body-split-task"/>
            <p:cNvSpPr/>
            <p:nvPr/>
          </p:nvSpPr>
          <p:spPr>
            <a:xfrm>
              <a:off x="941356" y="2381917"/>
              <a:ext cx="10477500" cy="13446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每次选一个至少含两项的块，切成两个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块。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本次得分是两块元素和的乘积；共切 k 刀，最终有 k+1 块。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原序列的每项都非负。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4096417"/>
            <a:ext cx="10477500" cy="868394"/>
            <a:chOff x="941356" y="4096417"/>
            <a:chExt cx="10477500" cy="868394"/>
          </a:xfrm>
        </p:grpSpPr>
        <p:sp>
          <p:nvSpPr>
            <p:cNvPr id="9" name="body-split-output"/>
            <p:cNvSpPr/>
            <p:nvPr/>
          </p:nvSpPr>
          <p:spPr>
            <a:xfrm>
              <a:off x="941356" y="409641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总分，还要给出 k 个最优切点。</a:t>
              </a:r>
              <a:br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把“切 k 刀”和“分 k 块”当成同一件事。</a:t>
              </a:r>
            </a:p>
          </p:txBody>
        </p:sp>
      </p:grpSp>
      <p:sp>
        <p:nvSpPr>
          <p:cNvPr id="13" name="textbox-split-question"/>
          <p:cNvSpPr/>
          <p:nvPr/>
        </p:nvSpPr>
        <p:spPr>
          <a:xfrm>
            <a:off x="838200" y="5219700"/>
            <a:ext cx="10477500" cy="723900"/>
          </a:xfrm>
          <a:prstGeom prst="roundRect">
            <a:avLst>
              <a:gd name="adj" fmla="val 15789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先用三个块试一试：最终切点相同，先切哪一刀会改变得分吗？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50958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1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双单调凸壳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18-7 序列分割：每对最终块只贡献一次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72392"/>
            <a:ext cx="10477500" cy="868394"/>
            <a:chOff x="941356" y="2372392"/>
            <a:chExt cx="10477500" cy="868394"/>
          </a:xfrm>
        </p:grpSpPr>
        <p:sp>
          <p:nvSpPr>
            <p:cNvPr id="7" name="body-three-blocks"/>
            <p:cNvSpPr/>
            <p:nvPr/>
          </p:nvSpPr>
          <p:spPr>
            <a:xfrm>
              <a:off x="941356" y="2372392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三个最终块的和是 a、b、c。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先把 c 分开，再分 a、b，得 (a+b)c+ab；换个顺序再算：</a:t>
              </a:r>
            </a:p>
          </p:txBody>
        </p:sp>
      </p:grpSp>
      <mc:AlternateContent>
        <mc:Choice Requires="a14">
          <p:sp>
            <p:nvSpPr>
              <p:cNvPr id="9" name="split-three-identity"/>
              <p:cNvSpPr txBox="1">
                <a:spLocks noGrp="1"/>
              </p:cNvSpPr>
              <p:nvPr/>
            </p:nvSpPr>
            <p:spPr>
              <a:xfrm>
                <a:off x="952500" y="3409950"/>
                <a:ext cx="10172700" cy="87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a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b</m:t>
                          </m:r>
                        </m:e>
                      </m:d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c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ab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ab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ac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bc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a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b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c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bc</m:t>
                      </m:r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41356" y="4715542"/>
            <a:ext cx="10477500" cy="1268444"/>
            <a:chOff x="941356" y="4715542"/>
            <a:chExt cx="10477500" cy="1268444"/>
          </a:xfrm>
        </p:grpSpPr>
        <p:sp>
          <p:nvSpPr>
            <p:cNvPr id="10" name="body-pair-separation-proof"/>
            <p:cNvSpPr/>
            <p:nvPr/>
          </p:nvSpPr>
          <p:spPr>
            <a:xfrm>
              <a:off x="941356" y="4715542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任意两个最终块，只有第一次被切到两边时会贡献乘积。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所以总分等于最终块和的两两乘积之和，切割顺序不影响结果。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1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双单调凸壳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18-7 序列分割：最后一块与谁产生分数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62867"/>
            <a:ext cx="10477500" cy="868394"/>
            <a:chOff x="941356" y="2362867"/>
            <a:chExt cx="10477500" cy="868394"/>
          </a:xfrm>
        </p:grpSpPr>
        <p:sp>
          <p:nvSpPr>
            <p:cNvPr id="7" name="body-split-state"/>
            <p:cNvSpPr/>
            <p:nvPr/>
          </p:nvSpPr>
          <p:spPr>
            <a:xfrm>
              <a:off x="941356" y="236286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S[i] 是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和，f[t][i] 是前 i 项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切 t 刀的最大分数。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最后切在 j 后，新块与前面所有块的贡献合计为 S[j](S[i]−S[j])。</a:t>
              </a:r>
            </a:p>
          </p:txBody>
        </p:sp>
      </p:grpSp>
      <mc:AlternateContent>
        <mc:Choice Requires="a14">
          <p:sp>
            <p:nvSpPr>
              <p:cNvPr id="9" name="split-recurrence"/>
              <p:cNvSpPr txBox="1">
                <a:spLocks noGrp="1"/>
              </p:cNvSpPr>
              <p:nvPr/>
            </p:nvSpPr>
            <p:spPr>
              <a:xfrm>
                <a:off x="952500" y="3419475"/>
                <a:ext cx="10172700" cy="1047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t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t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≤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j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&lt;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i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t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1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,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j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+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S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j</m:t>
                                  </m:r>
                                </m:sub>
                              </m:sSub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S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i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−</m:t>
                                  </m:r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S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j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sp>
        <p:nvSpPr>
          <p:cNvPr id="12" name="textbox-split-validity"/>
          <p:cNvSpPr/>
          <p:nvPr/>
        </p:nvSpPr>
        <p:spPr>
          <a:xfrm>
            <a:off x="838200" y="4810125"/>
            <a:ext cx="10477500" cy="1133475"/>
          </a:xfrm>
          <a:prstGeom prst="roundRect">
            <a:avLst>
              <a:gd name="adj" fmla="val 10084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不切时得分 0。t 刀需至少 t+1 项；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切点 t≤j&lt;i，前面足够分 t 块，最后一块也不空。</a:t>
            </a:r>
          </a:p>
        </p:txBody>
      </p:sp>
      <p:sp>
        <p:nvSpPr>
          <p:cNvPr id="13" name="Freeform 13"/>
          <p:cNvSpPr/>
          <p:nvPr/>
        </p:nvSpPr>
        <p:spPr>
          <a:xfrm>
            <a:off x="838200" y="46863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1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双单调凸壳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18-7 序列分割：这次两种单调性都成立</a:t>
            </a:r>
          </a:p>
        </p:txBody>
      </p:sp>
      <mc:AlternateContent>
        <mc:Choice Requires="a14">
          <p:sp>
            <p:nvSpPr>
              <p:cNvPr id="7" name="split-line-form"/>
              <p:cNvSpPr txBox="1">
                <a:spLocks noGrp="1"/>
              </p:cNvSpPr>
              <p:nvPr/>
            </p:nvSpPr>
            <p:spPr>
              <a:xfrm>
                <a:off x="952500" y="2257425"/>
                <a:ext cx="10172700" cy="1047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t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j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S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j</m:t>
                                  </m:r>
                                </m:sub>
                              </m:s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 xml:space="preserve"> 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S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i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+</m:t>
                              </m:r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f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t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−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1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,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j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−</m:t>
                                  </m:r>
                                  <m:sSubSup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S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j</m:t>
                                      </m:r>
                                    </m:sub>
                                    <m:sup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9" name="Group 9"/>
          <p:cNvGrpSpPr/>
          <p:nvPr/>
        </p:nvGrpSpPr>
        <p:grpSpPr>
          <a:xfrm>
            <a:off x="941356" y="3658267"/>
            <a:ext cx="10477500" cy="868394"/>
            <a:chOff x="941356" y="3658267"/>
            <a:chExt cx="10477500" cy="868394"/>
          </a:xfrm>
        </p:grpSpPr>
        <p:sp>
          <p:nvSpPr>
            <p:cNvPr id="8" name="body-split-line-map"/>
            <p:cNvSpPr/>
            <p:nvPr/>
          </p:nvSpPr>
          <p:spPr>
            <a:xfrm>
              <a:off x="941356" y="365826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 j 给出一条直线：斜率 S[j]，截距 f[t−1][j]−S[j]²。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 x=S[i] 代入，求最高的那条线。</a:t>
              </a:r>
            </a:p>
          </p:txBody>
        </p:sp>
      </p:grpSp>
      <p:sp>
        <p:nvSpPr>
          <p:cNvPr id="12" name="textbox-two-monotone"/>
          <p:cNvSpPr/>
          <p:nvPr/>
        </p:nvSpPr>
        <p:spPr>
          <a:xfrm>
            <a:off x="838200" y="4791075"/>
            <a:ext cx="10477500" cy="1143000"/>
          </a:xfrm>
          <a:prstGeom prst="roundRect">
            <a:avLst>
              <a:gd name="adj" fmla="val 10000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原数非负，所以 S 不下降，插入斜率与查询 x 都不回退。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这次可以让最佳候选沿队列向前走，省掉每次二分。</a:t>
            </a:r>
          </a:p>
        </p:txBody>
      </p:sp>
      <p:sp>
        <p:nvSpPr>
          <p:cNvPr id="13" name="Freeform 13"/>
          <p:cNvSpPr/>
          <p:nvPr/>
        </p:nvSpPr>
        <p:spPr>
          <a:xfrm>
            <a:off x="838200" y="46672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双单调凸壳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18-7 序列分割：1、2、3、4 切两刀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1917"/>
            <a:ext cx="10477500" cy="868394"/>
            <a:chOff x="941356" y="2381917"/>
            <a:chExt cx="10477500" cy="868394"/>
          </a:xfrm>
        </p:grpSpPr>
        <p:sp>
          <p:nvSpPr>
            <p:cNvPr id="7" name="body-one-cut-scores"/>
            <p:cNvSpPr/>
            <p:nvPr/>
          </p:nvSpPr>
          <p:spPr>
            <a:xfrm>
              <a:off x="941356" y="238191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切一刀，三个切点分别得 9、21、24。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切两刀可分成 [1,2] | [3] | [4]，块和为 3、3、4。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572542"/>
            <a:ext cx="10477500" cy="868394"/>
            <a:chOff x="941356" y="3572542"/>
            <a:chExt cx="10477500" cy="868394"/>
          </a:xfrm>
        </p:grpSpPr>
        <p:sp>
          <p:nvSpPr>
            <p:cNvPr id="9" name="body-split-score-33"/>
            <p:cNvSpPr/>
            <p:nvPr/>
          </p:nvSpPr>
          <p:spPr>
            <a:xfrm>
              <a:off x="941356" y="3572542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总分 3×3+3×4+3×4=33。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先分离最后的 4 得 24，再切前面的块得 9，也是 33。</a:t>
              </a:r>
            </a:p>
          </p:txBody>
        </p:sp>
      </p:grpSp>
      <p:sp>
        <p:nvSpPr>
          <p:cNvPr id="13" name="textbox-split-dp-trace"/>
          <p:cNvSpPr/>
          <p:nvPr/>
        </p:nvSpPr>
        <p:spPr>
          <a:xfrm>
            <a:off x="838200" y="4724400"/>
            <a:ext cx="10477500" cy="1209675"/>
          </a:xfrm>
          <a:prstGeom prst="roundRect">
            <a:avLst>
              <a:gd name="adj" fmla="val 9449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递推取最后切点 j=3：前 3 项切一刀得 9，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新增贡献 6×4=24，总分仍为 33。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46005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双单调凸壳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18-7 序列分割：每层只加入合法的旧切点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cuts 层先清队列、current 设 NEG；i 从 cuts+1 递增。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962709"/>
            <a:chOff x="980439" y="2933700"/>
            <a:chExt cx="10201911" cy="96270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j=i-1;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(previous[j]!=NEG)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addLine({S[j],previous[j]-S[j]*S[j],j});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895398"/>
          </a:xfrm>
          <a:custGeom>
            <a:avLst/>
            <a:gdLst/>
            <a:ahLst/>
            <a:cxnLst/>
            <a:rect l="l" t="t" r="r" b="b"/>
            <a:pathLst>
              <a:path w="9525" h="895398">
                <a:moveTo>
                  <a:pt x="0" y="0"/>
                </a:moveTo>
                <a:lnTo>
                  <a:pt x="0" y="895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三项依次是斜率、截距、来源下标。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addLine 先处理同斜率并保留较大截距，再维护上包络。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双单调凸壳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18-7 序列分割：下一条线不差，就移走旧队首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Line::value(x) 计算 slope*x+intercept，中间乘法用 __int128。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962709"/>
            <a:chOff x="980439" y="2933700"/>
            <a:chExt cx="10201911" cy="96270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while(hull.size()&gt;=2 &amp;&amp;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hull[0].value(S[i])&lt;=hull[1].value(S[i]))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hull.pop_front();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895398"/>
          </a:xfrm>
          <a:custGeom>
            <a:avLst/>
            <a:gdLst/>
            <a:ahLst/>
            <a:cxnLst/>
            <a:rect l="l" t="t" r="r" b="b"/>
            <a:pathLst>
              <a:path w="9525" h="895398">
                <a:moveTo>
                  <a:pt x="0" y="0"/>
                </a:moveTo>
                <a:lnTo>
                  <a:pt x="0" y="895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插入斜率有序，查询 S[i] 也不回退。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右邻一旦不差，旧队首对更后的查询也不会重新更好。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双单调凸壳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18-7 序列分割：保存分数，也保存最后切点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队首就是当前最优直线。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676959"/>
            <a:chOff x="980439" y="2933700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current[i]=(long long)hull.front().value(S[i]);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from[cuts][i]=hull.front().index;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from 记录该状态最后一刀切在哪。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整层结束交换数值数组，来源表则保留全部层供恢复。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双单调凸壳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18-7 序列分割：取最优直线，也记住来源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05717"/>
            <a:ext cx="10477500" cy="1333500"/>
            <a:chOff x="941356" y="2305717"/>
            <a:chExt cx="10477500" cy="1333500"/>
          </a:xfrm>
        </p:grpSpPr>
        <p:sp>
          <p:nvSpPr>
            <p:cNvPr id="7" name="body-split-hull-maintenance"/>
            <p:cNvSpPr/>
            <p:nvPr/>
          </p:nvSpPr>
          <p:spPr>
            <a:xfrm>
              <a:off x="941356" y="2305717"/>
              <a:ext cx="10477500" cy="1333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cuts 层只算 i≥cuts+1；查询前加入 j=i−1 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合法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上一层直线。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同斜率保留较高截距，队尾删无用线。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 不回退，右邻不差时便可永久删去旧队首。</a:t>
              </a:r>
            </a:p>
          </p:txBody>
        </p:sp>
      </p:grpSp>
      <p:sp>
        <p:nvSpPr>
          <p:cNvPr id="11" name="textbox-split-query-code"/>
          <p:cNvSpPr/>
          <p:nvPr/>
        </p:nvSpPr>
        <p:spPr>
          <a:xfrm>
            <a:off x="838200" y="3736213"/>
            <a:ext cx="10287000" cy="1423483"/>
          </a:xfrm>
          <a:prstGeom prst="roundRect">
            <a:avLst>
              <a:gd name="adj" fmla="val 5263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90"/>
              </a:lnSpc>
            </a:pP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while(hull.size()&gt;=2 &amp;&amp;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  hull[0].value(S[i])&lt;=hull[1].value(S[i]))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hull.pop_front();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current[i]=(int64)hull.front().value(S[i]);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from[cuts][i]=hull.front().index;</a:t>
            </a:r>
          </a:p>
        </p:txBody>
      </p:sp>
      <p:sp>
        <p:nvSpPr>
          <p:cNvPr id="10" name="Freeform 10"/>
          <p:cNvSpPr/>
          <p:nvPr/>
        </p:nvSpPr>
        <p:spPr>
          <a:xfrm>
            <a:off x="723900" y="3736213"/>
            <a:ext cx="9525" cy="1326975"/>
          </a:xfrm>
          <a:custGeom>
            <a:avLst/>
            <a:gdLst/>
            <a:ahLst/>
            <a:cxnLst/>
            <a:rect l="l" t="t" r="r" b="b"/>
            <a:pathLst>
              <a:path w="9525" h="1326975">
                <a:moveTo>
                  <a:pt x="0" y="0"/>
                </a:moveTo>
                <a:lnTo>
                  <a:pt x="0" y="132697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1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双单调凸壳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18-7 序列分割：两刀来源怎样倒着查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[1,2,3,4] 切两刀得 33；选择切点 2、3，对应 [1,2] | [3] | [4]。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90600" y="3019425"/>
            <a:ext cx="10239375" cy="2476500"/>
            <a:chOff x="990600" y="3019425"/>
            <a:chExt cx="10239375" cy="2476500"/>
          </a:xfrm>
        </p:grpSpPr>
        <p:sp>
          <p:nvSpPr>
            <p:cNvPr id="9" name="Rectangle 9"/>
            <p:cNvSpPr/>
            <p:nvPr/>
          </p:nvSpPr>
          <p:spPr>
            <a:xfrm>
              <a:off x="990600" y="3019425"/>
              <a:ext cx="3810000" cy="61912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1085850" y="3133725"/>
              <a:ext cx="3619500" cy="410718"/>
              <a:chOff x="1085850" y="3133725"/>
              <a:chExt cx="3619500" cy="410718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085850" y="3133725"/>
                <a:ext cx="361950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085850" y="3133725"/>
                <a:ext cx="36195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1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当前状态 (刀数,右端)</a:t>
                </a:r>
              </a:p>
            </p:txBody>
          </p:sp>
        </p:grpSp>
        <p:sp>
          <p:nvSpPr>
            <p:cNvPr id="13" name="Rectangle 13"/>
            <p:cNvSpPr/>
            <p:nvPr/>
          </p:nvSpPr>
          <p:spPr>
            <a:xfrm>
              <a:off x="4800600" y="3019425"/>
              <a:ext cx="2524125" cy="61912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4895850" y="3133725"/>
              <a:ext cx="2333625" cy="410718"/>
              <a:chOff x="4895850" y="3133725"/>
              <a:chExt cx="2333625" cy="410718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95850" y="3133725"/>
                <a:ext cx="2333625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4895850" y="3133725"/>
                <a:ext cx="2333625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1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最后切点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7324725" y="3019425"/>
              <a:ext cx="3905250" cy="61912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7419975" y="3133725"/>
              <a:ext cx="3714750" cy="410718"/>
              <a:chOff x="7419975" y="3133725"/>
              <a:chExt cx="3714750" cy="410718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7419975" y="3133725"/>
                <a:ext cx="371475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7419975" y="3133725"/>
                <a:ext cx="371475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1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接着回到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990600" y="3638550"/>
              <a:ext cx="3810000" cy="6191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1085850" y="3752850"/>
              <a:ext cx="3619500" cy="410718"/>
              <a:chOff x="1085850" y="3752850"/>
              <a:chExt cx="3619500" cy="410718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1085850" y="3752850"/>
                <a:ext cx="361950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1085850" y="3752850"/>
                <a:ext cx="36195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(2,4)</a:t>
                </a:r>
              </a:p>
            </p:txBody>
          </p:sp>
        </p:grpSp>
        <p:sp>
          <p:nvSpPr>
            <p:cNvPr id="25" name="Rectangle 25"/>
            <p:cNvSpPr/>
            <p:nvPr/>
          </p:nvSpPr>
          <p:spPr>
            <a:xfrm>
              <a:off x="4800600" y="3638550"/>
              <a:ext cx="2524125" cy="6191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4895850" y="3752850"/>
              <a:ext cx="2333625" cy="410718"/>
              <a:chOff x="4895850" y="3752850"/>
              <a:chExt cx="2333625" cy="410718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4895850" y="3752850"/>
                <a:ext cx="2333625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4895850" y="3752850"/>
                <a:ext cx="2333625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7324725" y="3638550"/>
              <a:ext cx="3905250" cy="6191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7419975" y="3752850"/>
              <a:ext cx="3714750" cy="410718"/>
              <a:chOff x="7419975" y="3752850"/>
              <a:chExt cx="3714750" cy="410718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7419975" y="3752850"/>
                <a:ext cx="371475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7419975" y="3752850"/>
                <a:ext cx="371475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(1,3)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990600" y="4257675"/>
              <a:ext cx="3810000" cy="6191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1085850" y="4371975"/>
              <a:ext cx="3619500" cy="410718"/>
              <a:chOff x="1085850" y="4371975"/>
              <a:chExt cx="3619500" cy="410718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1085850" y="4371975"/>
                <a:ext cx="361950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1085850" y="4371975"/>
                <a:ext cx="36195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(1,3)</a:t>
                </a:r>
              </a:p>
            </p:txBody>
          </p:sp>
        </p:grpSp>
        <p:sp>
          <p:nvSpPr>
            <p:cNvPr id="37" name="Rectangle 37"/>
            <p:cNvSpPr/>
            <p:nvPr/>
          </p:nvSpPr>
          <p:spPr>
            <a:xfrm>
              <a:off x="4800600" y="4257675"/>
              <a:ext cx="2524125" cy="6191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4895850" y="4371975"/>
              <a:ext cx="2333625" cy="410718"/>
              <a:chOff x="4895850" y="4371975"/>
              <a:chExt cx="2333625" cy="410718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4895850" y="4371975"/>
                <a:ext cx="2333625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4895850" y="4371975"/>
                <a:ext cx="2333625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41" name="Rectangle 41"/>
            <p:cNvSpPr/>
            <p:nvPr/>
          </p:nvSpPr>
          <p:spPr>
            <a:xfrm>
              <a:off x="7324725" y="4257675"/>
              <a:ext cx="3905250" cy="6191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7419975" y="4371975"/>
              <a:ext cx="3714750" cy="410718"/>
              <a:chOff x="7419975" y="4371975"/>
              <a:chExt cx="3714750" cy="410718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7419975" y="4371975"/>
                <a:ext cx="371475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7419975" y="4371975"/>
                <a:ext cx="371475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(0,2)</a:t>
                </a:r>
              </a:p>
            </p:txBody>
          </p:sp>
        </p:grpSp>
        <p:sp>
          <p:nvSpPr>
            <p:cNvPr id="45" name="Rectangle 45"/>
            <p:cNvSpPr/>
            <p:nvPr/>
          </p:nvSpPr>
          <p:spPr>
            <a:xfrm>
              <a:off x="990600" y="4876800"/>
              <a:ext cx="3810000" cy="6191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1085850" y="4991100"/>
              <a:ext cx="3619500" cy="410718"/>
              <a:chOff x="1085850" y="4991100"/>
              <a:chExt cx="3619500" cy="410718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1085850" y="4991100"/>
                <a:ext cx="361950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1085850" y="4991100"/>
                <a:ext cx="36195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(0,2)</a:t>
                </a:r>
              </a:p>
            </p:txBody>
          </p:sp>
        </p:grpSp>
        <p:sp>
          <p:nvSpPr>
            <p:cNvPr id="49" name="Rectangle 49"/>
            <p:cNvSpPr/>
            <p:nvPr/>
          </p:nvSpPr>
          <p:spPr>
            <a:xfrm>
              <a:off x="4800600" y="4876800"/>
              <a:ext cx="2524125" cy="6191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4895850" y="4991100"/>
              <a:ext cx="2333625" cy="410718"/>
              <a:chOff x="4895850" y="4991100"/>
              <a:chExt cx="2333625" cy="410718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4895850" y="4991100"/>
                <a:ext cx="2333625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4895850" y="4991100"/>
                <a:ext cx="2333625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不再切</a:t>
                </a:r>
              </a:p>
            </p:txBody>
          </p:sp>
        </p:grpSp>
        <p:sp>
          <p:nvSpPr>
            <p:cNvPr id="53" name="Rectangle 53"/>
            <p:cNvSpPr/>
            <p:nvPr/>
          </p:nvSpPr>
          <p:spPr>
            <a:xfrm>
              <a:off x="7324725" y="4876800"/>
              <a:ext cx="3905250" cy="6191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6" name="Group 56"/>
            <p:cNvGrpSpPr/>
            <p:nvPr/>
          </p:nvGrpSpPr>
          <p:grpSpPr>
            <a:xfrm>
              <a:off x="7419975" y="4991100"/>
              <a:ext cx="3714750" cy="410718"/>
              <a:chOff x="7419975" y="4991100"/>
              <a:chExt cx="3714750" cy="410718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7419975" y="4991100"/>
                <a:ext cx="371475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7419975" y="4991100"/>
                <a:ext cx="371475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恢复结束</a:t>
                </a:r>
              </a:p>
            </p:txBody>
          </p:sp>
        </p:grpSp>
      </p:grpSp>
      <p:sp>
        <p:nvSpPr>
          <p:cNvPr id="58" name="Freeform 58"/>
          <p:cNvSpPr/>
          <p:nvPr/>
        </p:nvSpPr>
        <p:spPr>
          <a:xfrm>
            <a:off x="990600" y="5543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61" name="Group 61"/>
          <p:cNvGrpSpPr/>
          <p:nvPr/>
        </p:nvGrpSpPr>
        <p:grpSpPr>
          <a:xfrm>
            <a:off x="980313" y="5695950"/>
            <a:ext cx="10202037" cy="396050"/>
            <a:chOff x="980313" y="5695950"/>
            <a:chExt cx="10202037" cy="396050"/>
          </a:xfrm>
        </p:grpSpPr>
        <p:sp>
          <p:nvSpPr>
            <p:cNvPr id="59" name="Rectangle 59"/>
            <p:cNvSpPr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60" name="TextBox 60"/>
            <p:cNvSpPr txBox="1"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倒查得到 [3,2]，反转后输出 [2,3]。来源下标是切点，不是块中元素的值。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双单调凸壳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18-7 序列分割：向前驱跳，逐刀恢复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positions 初始为空，currentEnd=n；从 cuts=k 倒着处理。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676959"/>
            <a:chOff x="980439" y="2933700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currentEnd=from[cuts][currentEnd];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positions.push_back(currentEnd);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第一次得到最右切点，再找更左的切点。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执行 k 次以后反转 positions，就按从左到右输出。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双单调凸壳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18-7 序列分割：顺着来源倒查每一刀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62867"/>
            <a:ext cx="10477500" cy="952500"/>
            <a:chOff x="941356" y="2362867"/>
            <a:chExt cx="10477500" cy="952500"/>
          </a:xfrm>
        </p:grpSpPr>
        <p:sp>
          <p:nvSpPr>
            <p:cNvPr id="7" name="body-restore-explanation"/>
            <p:cNvSpPr/>
            <p:nvPr/>
          </p:nvSpPr>
          <p:spPr>
            <a:xfrm>
              <a:off x="941356" y="2362867"/>
              <a:ext cx="10477500" cy="952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 (k,n) 读最后切点 j，再到 (k−1,j) 继续找。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取出 k 个切点后反转，便按从左到右的顺序排列。</a:t>
              </a:r>
            </a:p>
          </p:txBody>
        </p:sp>
      </p:grpSp>
      <p:sp>
        <p:nvSpPr>
          <p:cNvPr id="11" name="textbox-restore-code"/>
          <p:cNvSpPr/>
          <p:nvPr/>
        </p:nvSpPr>
        <p:spPr>
          <a:xfrm>
            <a:off x="838200" y="3412363"/>
            <a:ext cx="10287000" cy="1688878"/>
          </a:xfrm>
          <a:prstGeom prst="roundRect">
            <a:avLst>
              <a:gd name="adj" fmla="val 5505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90"/>
              </a:lnSpc>
            </a:pP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vector&lt;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&gt; positions;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currentEnd=n;</a:t>
            </a:r>
            <a:br/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cuts=k;cuts&gt;=1;--cuts){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currentEnd=from[cuts][currentEnd];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positions.push_back(currentEnd);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}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reverse(positions.begin(),positions.end());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42880" y="5238750"/>
            <a:ext cx="10477500" cy="952500"/>
            <a:chOff x="942880" y="5238750"/>
            <a:chExt cx="10477500" cy="952500"/>
          </a:xfrm>
        </p:grpSpPr>
        <p:sp>
          <p:nvSpPr>
            <p:cNvPr id="12" name="body-restore-validity"/>
            <p:cNvSpPr/>
            <p:nvPr/>
          </p:nvSpPr>
          <p:spPr>
            <a:xfrm>
              <a:off x="942880" y="5238750"/>
              <a:ext cx="10477500" cy="952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来源始终满足 cuts≤j&lt;i，所以切点非零、互不重复，也不会落到序列外。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723900" y="3412363"/>
            <a:ext cx="9525" cy="1592370"/>
          </a:xfrm>
          <a:custGeom>
            <a:avLst/>
            <a:gdLst/>
            <a:ahLst/>
            <a:cxnLst/>
            <a:rect l="l" t="t" r="r" b="b"/>
            <a:pathLst>
              <a:path w="9525" h="1592370">
                <a:moveTo>
                  <a:pt x="0" y="0"/>
                </a:moveTo>
                <a:lnTo>
                  <a:pt x="0" y="15923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1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双单调凸壳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18-7 序列分割：遇到 0，别把非降当递增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72392"/>
            <a:ext cx="10477500" cy="1306544"/>
            <a:chOff x="941356" y="2372392"/>
            <a:chExt cx="10477500" cy="1306544"/>
          </a:xfrm>
        </p:grpSpPr>
        <p:sp>
          <p:nvSpPr>
            <p:cNvPr id="7" name="body-zero-prefix"/>
            <p:cNvSpPr/>
            <p:nvPr/>
          </p:nvSpPr>
          <p:spPr>
            <a:xfrm>
              <a:off x="941356" y="2372392"/>
              <a:ext cx="10477500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和相同，就有斜率相同的直线，只保留较高截距。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并列最优可选任一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合法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来源。即使全为 0，也要输出 k 个不同切点。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4067842"/>
            <a:ext cx="10477500" cy="868394"/>
            <a:chOff x="941356" y="4067842"/>
            <a:chExt cx="10477500" cy="868394"/>
          </a:xfrm>
        </p:grpSpPr>
        <p:sp>
          <p:nvSpPr>
            <p:cNvPr id="9" name="body-split-time-space"/>
            <p:cNvSpPr/>
            <p:nvPr/>
          </p:nvSpPr>
          <p:spPr>
            <a:xfrm>
              <a:off x="941356" y="4067842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每层队列总工作 O(n)，总时间 O(nk)。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数值滚动占 O(n)，恢复方案的 from 表仍占 O(nk)。</a:t>
              </a:r>
            </a:p>
          </p:txBody>
        </p:sp>
      </p:grpSp>
      <p:sp>
        <p:nvSpPr>
          <p:cNvPr id="13" name="textbox-nonnegative-condition"/>
          <p:cNvSpPr/>
          <p:nvPr/>
        </p:nvSpPr>
        <p:spPr>
          <a:xfrm>
            <a:off x="838200" y="5210175"/>
            <a:ext cx="10477500" cy="733425"/>
          </a:xfrm>
          <a:prstGeom prst="roundRect">
            <a:avLst>
              <a:gd name="adj" fmla="val 15584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如果原数允许负数，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前缀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和会回退，这种双单调队列便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不能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照搬。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50863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模拟练习：哪种查询能永久删队首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300"/>
            <a:ext cx="10202925" cy="1135077"/>
            <a:chOff x="979425" y="24003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任务安排的查询 k 从 1 到 10 再回 2，能永久删旧队首吗？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② 非负序列的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和会下降吗？③ 全零序列切 k 刀，可只输出 0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分而不输出切点吗？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42386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4572000"/>
            <a:ext cx="10202925" cy="782652"/>
            <a:chOff x="979425" y="4572000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①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，旧点可能重新获胜，应保留全壳二分。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② 不会，但可能相等。③ 不可以，仍要给出 k 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合法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切点。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时间分治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18-8 货币兑换：题目与输入输出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初始只有 S 元现金。每天可按 A、B 两券的单价买卖，券的数量可为实数。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当天买入的 A/B 数量比为 R；卖出时两类按相同百分比出售。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可同日多次操作，也可不交易，求 N 天后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现金。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410718"/>
            <a:chOff x="979932" y="3676602"/>
            <a:chExt cx="10202418" cy="4107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N、S，随后 N 行 A、B、R。输出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现金，保留三位小数。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305252"/>
            <a:ext cx="10201911" cy="391209"/>
            <a:chOff x="980439" y="43052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3052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3052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N≤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5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，0&lt;A,B≤10，0&lt;R≤100；答案≤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9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。存在每次全买全卖的最优方案。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时间分治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18-8 货币兑换：原题样例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1253300"/>
            <a:chOff x="980313" y="2647950"/>
            <a:chExt cx="5249037" cy="125330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3 100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1 1 1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2 2 3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225.000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753618"/>
            <a:chOff x="979932" y="5000625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1 天买 (50,50)，第 2 天卖 150 元，再买 (75,37.5)，第 3 天卖得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225 元。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时间分治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18-8 货币兑换：哪天买的组合，今天更值钱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62867"/>
            <a:ext cx="10477500" cy="1313783"/>
            <a:chOff x="941356" y="2362867"/>
            <a:chExt cx="10477500" cy="1313783"/>
          </a:xfrm>
        </p:grpSpPr>
        <p:sp>
          <p:nvSpPr>
            <p:cNvPr id="7" name="body-exchange-market"/>
            <p:cNvSpPr/>
            <p:nvPr/>
          </p:nvSpPr>
          <p:spPr>
            <a:xfrm>
              <a:off x="941356" y="2362867"/>
              <a:ext cx="10477500" cy="13137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初始只有 S 元。每天可按 A、B 两类券的价格买卖，数量可以是实数。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当天买入的数量比必须为 R，卖出时两类按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百分比卖出。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4067842"/>
            <a:ext cx="10477500" cy="868394"/>
            <a:chOff x="941356" y="4067842"/>
            <a:chExt cx="10477500" cy="868394"/>
          </a:xfrm>
        </p:grpSpPr>
        <p:sp>
          <p:nvSpPr>
            <p:cNvPr id="9" name="body-exchange-task"/>
            <p:cNvSpPr/>
            <p:nvPr/>
          </p:nvSpPr>
          <p:spPr>
            <a:xfrm>
              <a:off x="941356" y="4067842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天可多次操作，也可整天保留现金。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知道未来 N 天的价格与比例，求最后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能兑现多少现金。</a:t>
              </a:r>
            </a:p>
          </p:txBody>
        </p:sp>
      </p:grpSp>
      <p:sp>
        <p:nvSpPr>
          <p:cNvPr id="13" name="textbox-exchange-difficulty"/>
          <p:cNvSpPr/>
          <p:nvPr/>
        </p:nvSpPr>
        <p:spPr>
          <a:xfrm>
            <a:off x="838200" y="5210175"/>
            <a:ext cx="10477500" cy="733425"/>
          </a:xfrm>
          <a:prstGeom prst="roundRect">
            <a:avLst>
              <a:gd name="adj" fmla="val 15584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历史各天买入的组合都可能有用。只看最新的一份，会不会错过更好的？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50863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时间分治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18-8 货币兑换：为何可以只考虑全买全卖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1917"/>
            <a:ext cx="10477500" cy="1306544"/>
            <a:chOff x="941356" y="2381917"/>
            <a:chExt cx="10477500" cy="1306544"/>
          </a:xfrm>
        </p:grpSpPr>
        <p:sp>
          <p:nvSpPr>
            <p:cNvPr id="7" name="body-linear-wealth"/>
            <p:cNvSpPr/>
            <p:nvPr/>
          </p:nvSpPr>
          <p:spPr>
            <a:xfrm>
              <a:off x="941356" y="2381917"/>
              <a:ext cx="10477500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固定一条交易路线，投入翻倍，最后得到的现金也翻倍。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若把钱分给多条路线，单位资金收益只是加权平均，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不会超过其中最好的一条。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4058317"/>
            <a:ext cx="10477500" cy="868394"/>
            <a:chOff x="941356" y="4058317"/>
            <a:chExt cx="10477500" cy="868394"/>
          </a:xfrm>
        </p:grpSpPr>
        <p:sp>
          <p:nvSpPr>
            <p:cNvPr id="9" name="body-full-exchange-rule"/>
            <p:cNvSpPr/>
            <p:nvPr/>
          </p:nvSpPr>
          <p:spPr>
            <a:xfrm>
              <a:off x="941356" y="405831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因此存在每次买尽现金、卖尽持仓的最优方案，题目也给出了这一保证。</a:t>
              </a:r>
              <a:br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天同价买卖，不会凭空多出资产。</a:t>
              </a:r>
            </a:p>
          </p:txBody>
        </p:sp>
      </p:grpSp>
      <p:sp>
        <p:nvSpPr>
          <p:cNvPr id="13" name="textbox-hold-cash"/>
          <p:cNvSpPr/>
          <p:nvPr/>
        </p:nvSpPr>
        <p:spPr>
          <a:xfrm>
            <a:off x="838200" y="5210175"/>
            <a:ext cx="10477500" cy="733425"/>
          </a:xfrm>
          <a:prstGeom prst="roundRect">
            <a:avLst>
              <a:gd name="adj" fmla="val 15584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全买全卖不是每天必须交易。保留现金的选择仍要出现在递推里。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50863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31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时间分治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18-8 货币兑换：先算持仓，再算卖价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34292"/>
            <a:ext cx="10477500" cy="430244"/>
            <a:chOff x="941356" y="2334292"/>
            <a:chExt cx="10477500" cy="430244"/>
          </a:xfrm>
        </p:grpSpPr>
        <p:sp>
          <p:nvSpPr>
            <p:cNvPr id="7" name="body-exchange-state"/>
            <p:cNvSpPr/>
            <p:nvPr/>
          </p:nvSpPr>
          <p:spPr>
            <a:xfrm>
              <a:off x="941356" y="23342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f[i] 为截至第 i 天能得到的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现金，f[0]=S。</a:t>
              </a:r>
            </a:p>
          </p:txBody>
        </p:sp>
      </p:grpSp>
      <mc:AlternateContent>
        <mc:Choice Requires="a14">
          <p:sp>
            <p:nvSpPr>
              <p:cNvPr id="9" name="holding-coordinate"/>
              <p:cNvSpPr txBox="1">
                <a:spLocks noGrp="1"/>
              </p:cNvSpPr>
              <p:nvPr/>
            </p:nvSpPr>
            <p:spPr>
              <a:xfrm>
                <a:off x="952500" y="2819400"/>
                <a:ext cx="10172700" cy="1143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y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j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23344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fPr>
                        <m:num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f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j</m:t>
                              </m:r>
                            </m:sub>
                          </m:sSub>
                        </m:num>
                        <m:den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A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j</m:t>
                              </m:r>
                            </m:sub>
                          </m:sSub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R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j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+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B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j</m:t>
                              </m:r>
                            </m:sub>
                          </m:sSub>
                        </m:den>
                      </m:f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23344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23344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 xml:space="preserve">  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x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j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23344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R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j</m:t>
                          </m:r>
                        </m:sub>
                      </m:sSub>
                      <m:sSub>
                        <m:e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y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j</m:t>
                          </m:r>
                        </m:sub>
                      </m:sSub>
                    </m:oMath>
                  </m:oMathPara>
                </a14:m>
              </a:p>
            </p:txBody>
          </p:sp>
        </mc:Choice>
      </mc:AlternateContent>
      <mc:AlternateContent>
        <mc:Choice Requires="a14">
          <p:sp>
            <p:nvSpPr>
              <p:cNvPr id="10" name="exchange-recurrence"/>
              <p:cNvSpPr txBox="1">
                <a:spLocks noGrp="1"/>
              </p:cNvSpPr>
              <p:nvPr/>
            </p:nvSpPr>
            <p:spPr>
              <a:xfrm>
                <a:off x="952500" y="4114800"/>
                <a:ext cx="10172700" cy="1047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i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,</m:t>
                              </m:r>
                              <m:func>
                                <m:funcPr/>
                                <m:fName>
                                  <m:limLow>
                                    <m:limLowPr/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max</m:t>
                                      </m:r>
                                    </m:e>
                                    <m:lim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j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&lt;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i</m:t>
                                      </m:r>
                                    </m:lim>
                                  </m:limLow>
                                </m:fName>
                                <m:e>
                                  <m:d>
                                    <m:dPr>
                                      <m:begChr m:val="("/>
                                      <m:sepChr m:val=""/>
                                      <m:endChr m:val=")"/>
                                      <m:grow m:val="on"/>
                                      <m:ctrl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e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Microsoft YaHei"/>
                                              <a:cs typeface="Cambria Math"/>
                                            </a:rPr>
                                            <m:t>A</m:t>
                                          </m:r>
                                        </m:e>
                                        <m:sub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Microsoft YaHei"/>
                                              <a:cs typeface="Cambria Math"/>
                                            </a:rPr>
                                            <m:t>i</m:t>
                                          </m:r>
                                        </m:sub>
                                      </m:sSub>
                                      <m:sSub>
                                        <m:e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Microsoft YaHei"/>
                                              <a:cs typeface="Cambria Math"/>
                                            </a:rPr>
                                            <m:t>x</m:t>
                                          </m:r>
                                        </m:e>
                                        <m:sub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Microsoft YaHei"/>
                                              <a:cs typeface="Cambria Math"/>
                                            </a:rPr>
                                            <m:t>j</m:t>
                                          </m:r>
                                        </m:sub>
                                      </m:sSub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+</m:t>
                                      </m:r>
                                      <m:sSub>
                                        <m:e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Microsoft YaHei"/>
                                              <a:cs typeface="Cambria Math"/>
                                            </a:rPr>
                                            <m:t>B</m:t>
                                          </m:r>
                                        </m:e>
                                        <m:sub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Microsoft YaHei"/>
                                              <a:cs typeface="Cambria Math"/>
                                            </a:rPr>
                                            <m:t>i</m:t>
                                          </m:r>
                                        </m:sub>
                                      </m:sSub>
                                      <m:sSub>
                                        <m:e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Microsoft YaHei"/>
                                              <a:cs typeface="Cambria Math"/>
                                            </a:rPr>
                                            <m:t>y</m:t>
                                          </m:r>
                                        </m:e>
                                        <m:sub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Microsoft YaHei"/>
                                              <a:cs typeface="Cambria Math"/>
                                            </a:rPr>
                                            <m:t>j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func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2" name="Group 12"/>
          <p:cNvGrpSpPr/>
          <p:nvPr/>
        </p:nvGrpSpPr>
        <p:grpSpPr>
          <a:xfrm>
            <a:off x="941356" y="5477542"/>
            <a:ext cx="10477500" cy="447008"/>
            <a:chOff x="941356" y="5477542"/>
            <a:chExt cx="10477500" cy="447008"/>
          </a:xfrm>
        </p:grpSpPr>
        <p:sp>
          <p:nvSpPr>
            <p:cNvPr id="11" name="body-coordinate-dependency"/>
            <p:cNvSpPr/>
            <p:nvPr/>
          </p:nvSpPr>
          <p:spPr>
            <a:xfrm>
              <a:off x="941356" y="5477542"/>
              <a:ext cx="10477500" cy="4470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持仓点用到了 f[j]。必须等第 j 天的最优现金确定后，才能生成它。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时间分治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18-8 货币兑换：较早买的组合可能更好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1917"/>
            <a:ext cx="10477500" cy="868394"/>
            <a:chOff x="941356" y="2381917"/>
            <a:chExt cx="10477500" cy="868394"/>
          </a:xfrm>
        </p:grpSpPr>
        <p:sp>
          <p:nvSpPr>
            <p:cNvPr id="7" name="body-day-one"/>
            <p:cNvSpPr/>
            <p:nvPr/>
          </p:nvSpPr>
          <p:spPr>
            <a:xfrm>
              <a:off x="941356" y="238191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例如第 1 天 A=B=R=1，100 元买到 (50,50)。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2 天 A=2、B=1，这份持仓可兑现 150 元。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543967"/>
            <a:ext cx="10477500" cy="868394"/>
            <a:chOff x="941356" y="3543967"/>
            <a:chExt cx="10477500" cy="868394"/>
          </a:xfrm>
        </p:grpSpPr>
        <p:sp>
          <p:nvSpPr>
            <p:cNvPr id="9" name="body-day-two"/>
            <p:cNvSpPr/>
            <p:nvPr/>
          </p:nvSpPr>
          <p:spPr>
            <a:xfrm>
              <a:off x="941356" y="354396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若第 2 天 R=2，重新买入会得到 (60,30)。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到第 3 天 A=1、B=3，两份历史持仓分别能卖多少？</a:t>
              </a:r>
            </a:p>
          </p:txBody>
        </p:sp>
      </p:grpSp>
      <p:sp>
        <p:nvSpPr>
          <p:cNvPr id="13" name="textbox-historical-candidates"/>
          <p:cNvSpPr/>
          <p:nvPr/>
        </p:nvSpPr>
        <p:spPr>
          <a:xfrm>
            <a:off x="838200" y="4676775"/>
            <a:ext cx="10477500" cy="1257300"/>
          </a:xfrm>
          <a:prstGeom prst="roundRect">
            <a:avLst>
              <a:gd name="adj" fmla="val 9091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(50,50) 卖 200 元，(60,30) 只卖 150 元。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因此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不能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只留下最近买入的组合；这组数据的最优现金为 200 元。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45529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3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时间分治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两段日期分开后，哪些交易可以一起算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例如四天，分成左边第 1、2 天，右边第 3、4 天。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先算好前两天，就有两份确定持仓。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它们卖到第 3、4 天都符合时间条件，可以构一份凸壳批量查询。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右半现金更新后，才能生成持仓。顺序应是：完成左半、左更新右、完成右半。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时间分治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18-8 货币兑换：按日期分开，批量处理影响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1917"/>
            <a:ext cx="10477500" cy="1351883"/>
            <a:chOff x="941356" y="2381917"/>
            <a:chExt cx="10477500" cy="1351883"/>
          </a:xfrm>
        </p:grpSpPr>
        <p:sp>
          <p:nvSpPr>
            <p:cNvPr id="7" name="body-cdq-main-order"/>
            <p:cNvSpPr/>
            <p:nvPr/>
          </p:nvSpPr>
          <p:spPr>
            <a:xfrm>
              <a:off x="941356" y="2381917"/>
              <a:ext cx="10477500" cy="13518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先算完左半日期，才能确定那几天的持仓点。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用这些已知点更新右半各天，再处理右半内部交易。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每步始终保持买入日在卖出日前。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4115467"/>
            <a:ext cx="10477500" cy="868394"/>
            <a:chOff x="941356" y="4115467"/>
            <a:chExt cx="10477500" cy="868394"/>
          </a:xfrm>
        </p:grpSpPr>
        <p:sp>
          <p:nvSpPr>
            <p:cNvPr id="9" name="body-cdq-pair-proof"/>
            <p:cNvSpPr/>
            <p:nvPr/>
          </p:nvSpPr>
          <p:spPr>
            <a:xfrm>
              <a:off x="941356" y="411546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任意 j&lt;i，在某一次递归中第一次落入左右两半。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它们之间的转移就在这里处理一次，既不漏，也不重复。</a:t>
              </a:r>
            </a:p>
          </p:txBody>
        </p:sp>
      </p:grpSp>
      <p:sp>
        <p:nvSpPr>
          <p:cNvPr id="13" name="textbox-cdq-time-rule"/>
          <p:cNvSpPr/>
          <p:nvPr/>
        </p:nvSpPr>
        <p:spPr>
          <a:xfrm>
            <a:off x="838200" y="5219700"/>
            <a:ext cx="10477500" cy="723900"/>
          </a:xfrm>
          <a:prstGeom prst="roundRect">
            <a:avLst>
              <a:gd name="adj" fmla="val 15789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这种按时间组织转移的分治，常称为 CDQ；每批点的查询再交给凸壳。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50958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时间分治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18-8 货币兑换：数组位置不是日期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例如四天的 A/B 为 1、3、2、4。按方向排序后，在原日期 2 处分组。</a:t>
              </a: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990600" y="2667000"/>
            <a:ext cx="10239375" cy="2571750"/>
            <a:chOff x="990600" y="2667000"/>
            <a:chExt cx="10239375" cy="2571750"/>
          </a:xfrm>
        </p:grpSpPr>
        <p:sp>
          <p:nvSpPr>
            <p:cNvPr id="9" name="Rectangle 9"/>
            <p:cNvSpPr/>
            <p:nvPr/>
          </p:nvSpPr>
          <p:spPr>
            <a:xfrm>
              <a:off x="990600" y="2667000"/>
              <a:ext cx="3095625" cy="51435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1085850" y="2781300"/>
              <a:ext cx="2905125" cy="381381"/>
              <a:chOff x="1085850" y="2781300"/>
              <a:chExt cx="2905125" cy="381381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085850" y="2781300"/>
                <a:ext cx="29051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085850" y="2781300"/>
                <a:ext cx="29051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处理阶段</a:t>
                </a:r>
              </a:p>
            </p:txBody>
          </p:sp>
        </p:grpSp>
        <p:sp>
          <p:nvSpPr>
            <p:cNvPr id="13" name="Rectangle 13"/>
            <p:cNvSpPr/>
            <p:nvPr/>
          </p:nvSpPr>
          <p:spPr>
            <a:xfrm>
              <a:off x="4086225" y="2667000"/>
              <a:ext cx="3143250" cy="51435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4181475" y="2781300"/>
              <a:ext cx="2952750" cy="381381"/>
              <a:chOff x="4181475" y="2781300"/>
              <a:chExt cx="2952750" cy="381381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181475" y="2781300"/>
                <a:ext cx="29527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4181475" y="2781300"/>
                <a:ext cx="29527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记录的原日期 id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7229475" y="2667000"/>
              <a:ext cx="4000500" cy="51435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7324725" y="2781300"/>
              <a:ext cx="3810000" cy="381381"/>
              <a:chOff x="7324725" y="2781300"/>
              <a:chExt cx="3810000" cy="381381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7324725" y="2781300"/>
                <a:ext cx="3810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7324725" y="2781300"/>
                <a:ext cx="3810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排序依据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990600" y="3181350"/>
              <a:ext cx="3095625" cy="5143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1085850" y="3295650"/>
              <a:ext cx="2905125" cy="381381"/>
              <a:chOff x="1085850" y="3295650"/>
              <a:chExt cx="2905125" cy="381381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1085850" y="3295650"/>
                <a:ext cx="29051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1085850" y="3295650"/>
                <a:ext cx="29051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进入区间</a:t>
                </a:r>
              </a:p>
            </p:txBody>
          </p:sp>
        </p:grpSp>
        <p:sp>
          <p:nvSpPr>
            <p:cNvPr id="25" name="Rectangle 25"/>
            <p:cNvSpPr/>
            <p:nvPr/>
          </p:nvSpPr>
          <p:spPr>
            <a:xfrm>
              <a:off x="4086225" y="3181350"/>
              <a:ext cx="3143250" cy="5143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4181475" y="3295650"/>
              <a:ext cx="2952750" cy="381381"/>
              <a:chOff x="4181475" y="3295650"/>
              <a:chExt cx="2952750" cy="381381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4181475" y="3295650"/>
                <a:ext cx="29527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4181475" y="3295650"/>
                <a:ext cx="29527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1，3，2，4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7229475" y="3181350"/>
              <a:ext cx="4000500" cy="5143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7324725" y="3295650"/>
              <a:ext cx="3810000" cy="381381"/>
              <a:chOff x="7324725" y="3295650"/>
              <a:chExt cx="3810000" cy="381381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7324725" y="3295650"/>
                <a:ext cx="3810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7324725" y="3295650"/>
                <a:ext cx="3810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A/B：1，2，3，4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990600" y="3695700"/>
              <a:ext cx="3095625" cy="5143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1085850" y="3810000"/>
              <a:ext cx="2905125" cy="381381"/>
              <a:chOff x="1085850" y="3810000"/>
              <a:chExt cx="2905125" cy="381381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1085850" y="3810000"/>
                <a:ext cx="29051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1085850" y="3810000"/>
                <a:ext cx="29051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稳定分到左半</a:t>
                </a:r>
              </a:p>
            </p:txBody>
          </p:sp>
        </p:grpSp>
        <p:sp>
          <p:nvSpPr>
            <p:cNvPr id="37" name="Rectangle 37"/>
            <p:cNvSpPr/>
            <p:nvPr/>
          </p:nvSpPr>
          <p:spPr>
            <a:xfrm>
              <a:off x="4086225" y="3695700"/>
              <a:ext cx="3143250" cy="5143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4181475" y="3810000"/>
              <a:ext cx="2952750" cy="381381"/>
              <a:chOff x="4181475" y="3810000"/>
              <a:chExt cx="2952750" cy="381381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4181475" y="3810000"/>
                <a:ext cx="29527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4181475" y="3810000"/>
                <a:ext cx="29527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1，2</a:t>
                </a:r>
              </a:p>
            </p:txBody>
          </p:sp>
        </p:grpSp>
        <p:sp>
          <p:nvSpPr>
            <p:cNvPr id="41" name="Rectangle 41"/>
            <p:cNvSpPr/>
            <p:nvPr/>
          </p:nvSpPr>
          <p:spPr>
            <a:xfrm>
              <a:off x="7229475" y="3695700"/>
              <a:ext cx="4000500" cy="5143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7324725" y="3810000"/>
              <a:ext cx="3810000" cy="381381"/>
              <a:chOff x="7324725" y="3810000"/>
              <a:chExt cx="3810000" cy="381381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7324725" y="3810000"/>
                <a:ext cx="3810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7324725" y="3810000"/>
                <a:ext cx="3810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仍按方向：1，3</a:t>
                </a:r>
              </a:p>
            </p:txBody>
          </p:sp>
        </p:grpSp>
        <p:sp>
          <p:nvSpPr>
            <p:cNvPr id="45" name="Rectangle 45"/>
            <p:cNvSpPr/>
            <p:nvPr/>
          </p:nvSpPr>
          <p:spPr>
            <a:xfrm>
              <a:off x="990600" y="4210050"/>
              <a:ext cx="3095625" cy="5143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1085850" y="4324350"/>
              <a:ext cx="2905125" cy="381381"/>
              <a:chOff x="1085850" y="4324350"/>
              <a:chExt cx="2905125" cy="381381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1085850" y="4324350"/>
                <a:ext cx="29051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1085850" y="4324350"/>
                <a:ext cx="29051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稳定分到右半</a:t>
                </a:r>
              </a:p>
            </p:txBody>
          </p:sp>
        </p:grpSp>
        <p:sp>
          <p:nvSpPr>
            <p:cNvPr id="49" name="Rectangle 49"/>
            <p:cNvSpPr/>
            <p:nvPr/>
          </p:nvSpPr>
          <p:spPr>
            <a:xfrm>
              <a:off x="4086225" y="4210050"/>
              <a:ext cx="3143250" cy="5143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4181475" y="4324350"/>
              <a:ext cx="2952750" cy="381381"/>
              <a:chOff x="4181475" y="4324350"/>
              <a:chExt cx="2952750" cy="381381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4181475" y="4324350"/>
                <a:ext cx="29527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4181475" y="4324350"/>
                <a:ext cx="29527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3，4</a:t>
                </a:r>
              </a:p>
            </p:txBody>
          </p:sp>
        </p:grpSp>
        <p:sp>
          <p:nvSpPr>
            <p:cNvPr id="53" name="Rectangle 53"/>
            <p:cNvSpPr/>
            <p:nvPr/>
          </p:nvSpPr>
          <p:spPr>
            <a:xfrm>
              <a:off x="7229475" y="4210050"/>
              <a:ext cx="4000500" cy="5143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6" name="Group 56"/>
            <p:cNvGrpSpPr/>
            <p:nvPr/>
          </p:nvGrpSpPr>
          <p:grpSpPr>
            <a:xfrm>
              <a:off x="7324725" y="4324350"/>
              <a:ext cx="3810000" cy="381381"/>
              <a:chOff x="7324725" y="4324350"/>
              <a:chExt cx="3810000" cy="381381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7324725" y="4324350"/>
                <a:ext cx="3810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7324725" y="4324350"/>
                <a:ext cx="3810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仍按方向：2，4</a:t>
                </a:r>
              </a:p>
            </p:txBody>
          </p:sp>
        </p:grpSp>
        <p:sp>
          <p:nvSpPr>
            <p:cNvPr id="57" name="Rectangle 57"/>
            <p:cNvSpPr/>
            <p:nvPr/>
          </p:nvSpPr>
          <p:spPr>
            <a:xfrm>
              <a:off x="990600" y="4724400"/>
              <a:ext cx="3095625" cy="5143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0" name="Group 60"/>
            <p:cNvGrpSpPr/>
            <p:nvPr/>
          </p:nvGrpSpPr>
          <p:grpSpPr>
            <a:xfrm>
              <a:off x="1085850" y="4838700"/>
              <a:ext cx="2905125" cy="381381"/>
              <a:chOff x="1085850" y="4838700"/>
              <a:chExt cx="2905125" cy="381381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1085850" y="4838700"/>
                <a:ext cx="29051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1085850" y="4838700"/>
                <a:ext cx="29051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左右完成并返回</a:t>
                </a:r>
              </a:p>
            </p:txBody>
          </p:sp>
        </p:grpSp>
        <p:sp>
          <p:nvSpPr>
            <p:cNvPr id="61" name="Rectangle 61"/>
            <p:cNvSpPr/>
            <p:nvPr/>
          </p:nvSpPr>
          <p:spPr>
            <a:xfrm>
              <a:off x="4086225" y="4724400"/>
              <a:ext cx="3143250" cy="5143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4" name="Group 64"/>
            <p:cNvGrpSpPr/>
            <p:nvPr/>
          </p:nvGrpSpPr>
          <p:grpSpPr>
            <a:xfrm>
              <a:off x="4181475" y="4838700"/>
              <a:ext cx="2952750" cy="381381"/>
              <a:chOff x="4181475" y="4838700"/>
              <a:chExt cx="2952750" cy="381381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4181475" y="4838700"/>
                <a:ext cx="29527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4181475" y="4838700"/>
                <a:ext cx="29527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所有持仓点</a:t>
                </a:r>
              </a:p>
            </p:txBody>
          </p:sp>
        </p:grpSp>
        <p:sp>
          <p:nvSpPr>
            <p:cNvPr id="65" name="Rectangle 65"/>
            <p:cNvSpPr/>
            <p:nvPr/>
          </p:nvSpPr>
          <p:spPr>
            <a:xfrm>
              <a:off x="7229475" y="4724400"/>
              <a:ext cx="4000500" cy="5143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8" name="Group 68"/>
            <p:cNvGrpSpPr/>
            <p:nvPr/>
          </p:nvGrpSpPr>
          <p:grpSpPr>
            <a:xfrm>
              <a:off x="7324725" y="4838700"/>
              <a:ext cx="3810000" cy="381381"/>
              <a:chOff x="7324725" y="4838700"/>
              <a:chExt cx="3810000" cy="381381"/>
            </a:xfrm>
          </p:grpSpPr>
          <p:sp>
            <p:nvSpPr>
              <p:cNvPr id="66" name="Rectangle 66"/>
              <p:cNvSpPr/>
              <p:nvPr/>
            </p:nvSpPr>
            <p:spPr>
              <a:xfrm>
                <a:off x="7324725" y="4838700"/>
                <a:ext cx="3810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7" name="TextBox 67"/>
              <p:cNvSpPr txBox="1"/>
              <p:nvPr/>
            </p:nvSpPr>
            <p:spPr>
              <a:xfrm>
                <a:off x="7324725" y="4838700"/>
                <a:ext cx="3810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按 x 归并，保留 id</a:t>
                </a:r>
              </a:p>
            </p:txBody>
          </p:sp>
        </p:grpSp>
      </p:grpSp>
      <p:sp>
        <p:nvSpPr>
          <p:cNvPr id="70" name="Freeform 70"/>
          <p:cNvSpPr/>
          <p:nvPr/>
        </p:nvSpPr>
        <p:spPr>
          <a:xfrm>
            <a:off x="990600" y="53721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73" name="Group 73"/>
          <p:cNvGrpSpPr/>
          <p:nvPr/>
        </p:nvGrpSpPr>
        <p:grpSpPr>
          <a:xfrm>
            <a:off x="980313" y="5524500"/>
            <a:ext cx="10202037" cy="719900"/>
            <a:chOff x="980313" y="5524500"/>
            <a:chExt cx="10202037" cy="719900"/>
          </a:xfrm>
        </p:grpSpPr>
        <p:sp>
          <p:nvSpPr>
            <p:cNvPr id="71" name="Rectangle 71"/>
            <p:cNvSpPr/>
            <p:nvPr/>
          </p:nvSpPr>
          <p:spPr>
            <a:xfrm>
              <a:off x="990600" y="5524500"/>
              <a:ext cx="10191750" cy="7096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2" name="TextBox 72"/>
            <p:cNvSpPr txBox="1"/>
            <p:nvPr/>
          </p:nvSpPr>
          <p:spPr>
            <a:xfrm>
              <a:off x="990600" y="5524500"/>
              <a:ext cx="10191750" cy="7096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按排序后的位置直接截断，会把日期 3 错放左半。应按 id 分组，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保证过去影响未来。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时间分治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18-8 货币兑换：日期顺序与数组位置要分清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43817"/>
            <a:ext cx="10477500" cy="849344"/>
            <a:chOff x="941356" y="2343817"/>
            <a:chExt cx="10477500" cy="849344"/>
          </a:xfrm>
        </p:grpSpPr>
        <p:sp>
          <p:nvSpPr>
            <p:cNvPr id="7" name="body-cdq-partition"/>
            <p:cNvSpPr/>
            <p:nvPr/>
          </p:nvSpPr>
          <p:spPr>
            <a:xfrm>
              <a:off x="941356" y="23438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进入 [l,r] 时，记录已按查询方向排列。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按原日期 id≤mid 与 id&gt;mid 稳定分组，各组仍保持方向有序。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563017"/>
            <a:ext cx="10477500" cy="849344"/>
            <a:chOff x="941356" y="3563017"/>
            <a:chExt cx="10477500" cy="849344"/>
          </a:xfrm>
        </p:grpSpPr>
        <p:sp>
          <p:nvSpPr>
            <p:cNvPr id="9" name="body-cdq-flow"/>
            <p:cNvSpPr/>
            <p:nvPr/>
          </p:nvSpPr>
          <p:spPr>
            <a:xfrm>
              <a:off x="941356" y="35630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算左半 → 左半更新右半 → 算右半。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两半都算好后，再按持仓点横坐标归并。</a:t>
              </a:r>
            </a:p>
          </p:txBody>
        </p:sp>
      </p:grpSp>
      <p:sp>
        <p:nvSpPr>
          <p:cNvPr id="13" name="textbox-cdq-leaf"/>
          <p:cNvSpPr/>
          <p:nvPr/>
        </p:nvSpPr>
        <p:spPr>
          <a:xfrm>
            <a:off x="838200" y="4600575"/>
            <a:ext cx="10477500" cy="1333500"/>
          </a:xfrm>
          <a:prstGeom prst="roundRect">
            <a:avLst>
              <a:gd name="adj" fmla="val 8571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叶子先继承昨天的现金，考虑不操作；再按当天 A、B、R 生成持仓点。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顺序反了，就会用尚未更新的现金买入。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44767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时间分治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18-8 货币兑换：为什么每层只需线性工作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62867"/>
            <a:ext cx="10477500" cy="868394"/>
            <a:chOff x="941356" y="2362867"/>
            <a:chExt cx="10477500" cy="868394"/>
          </a:xfrm>
        </p:grpSpPr>
        <p:sp>
          <p:nvSpPr>
            <p:cNvPr id="7" name="body-entry-query-order"/>
            <p:cNvSpPr/>
            <p:nvPr/>
          </p:nvSpPr>
          <p:spPr>
            <a:xfrm>
              <a:off x="941356" y="236286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进入时按 A/B 递增。B&gt;0，卖价除以 B 后就是 (A/B)x+y。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稳定分组让右半查询继续保持这个顺序。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534442"/>
            <a:ext cx="10477500" cy="1306544"/>
            <a:chOff x="941356" y="3534442"/>
            <a:chExt cx="10477500" cy="1306544"/>
          </a:xfrm>
        </p:grpSpPr>
        <p:sp>
          <p:nvSpPr>
            <p:cNvPr id="9" name="body-return-point-order"/>
            <p:cNvSpPr/>
            <p:nvPr/>
          </p:nvSpPr>
          <p:spPr>
            <a:xfrm>
              <a:off x="941356" y="3534442"/>
              <a:ext cx="10477500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左半返回时，点按 x 递增，可以线性建立上凸壳。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右半依次查询，最优点沿壳单向移动。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右半也完成后，把两份 x 有序点归并，供上一层使用。</a:t>
              </a:r>
            </a:p>
          </p:txBody>
        </p:sp>
      </p:grpSp>
      <p:sp>
        <p:nvSpPr>
          <p:cNvPr id="13" name="textbox-order-contract"/>
          <p:cNvSpPr/>
          <p:nvPr/>
        </p:nvSpPr>
        <p:spPr>
          <a:xfrm>
            <a:off x="838200" y="5219700"/>
            <a:ext cx="10477500" cy="723900"/>
          </a:xfrm>
          <a:prstGeom prst="roundRect">
            <a:avLst>
              <a:gd name="adj" fmla="val 15789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进入时按查询方向，返回时按点坐标；两种排序各自服务于一步操作。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50958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时间分治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18-8 货币兑换：按原日期稳定分成两组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当前区间按 A/B 排好方向；mid 是时间中点，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按当前位置直接切半。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248459"/>
            <a:chOff x="980439" y="2933700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L=left,R=mid+1;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i=left;i&lt;=right;++i)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(day[i].id&lt;=mid) temporary[L++]=day[i];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else temporary[R++]=day[i];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181148"/>
          </a:xfrm>
          <a:custGeom>
            <a:avLst/>
            <a:gdLst/>
            <a:ahLst/>
            <a:cxnLst/>
            <a:rect l="l" t="t" r="r" b="b"/>
            <a:pathLst>
              <a:path w="9525" h="1181148">
                <a:moveTo>
                  <a:pt x="0" y="0"/>
                </a:moveTo>
                <a:lnTo>
                  <a:pt x="0" y="11811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767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400598"/>
            <a:ext cx="10202418" cy="744093"/>
            <a:chOff x="979932" y="44005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400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400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顺序扫描并写入两组，各自的查询方向仍有序。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拷回以后先递归左半，再用它的最终点更新右半。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时间分治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18-8 货币兑换：沿上凸壳找最划算的持仓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左半已按 x 构好上凸壳；右半仍按 A/B 递增，at 从 0 开始。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534209"/>
            <a:chOff x="980439" y="2933700"/>
            <a:chExt cx="10201911" cy="153420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while(at+1&lt;hull.size() &amp;&amp;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sell(day[hull[at]],day[i])&lt;=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sell(day[hull[at+1]],day[i])) ++at;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money[day[i].id]=max(money[day[i].id],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       sell(day[hull[at]],day[i]));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466898"/>
          </a:xfrm>
          <a:custGeom>
            <a:avLst/>
            <a:gdLst/>
            <a:ahLst/>
            <a:cxnLst/>
            <a:rect l="l" t="t" r="r" b="b"/>
            <a:pathLst>
              <a:path w="9525" h="1466898">
                <a:moveTo>
                  <a:pt x="0" y="0"/>
                </a:moveTo>
                <a:lnTo>
                  <a:pt x="0" y="14668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5625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686348"/>
            <a:ext cx="10202418" cy="744093"/>
            <a:chOff x="979932" y="468634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6863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6863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日期 id 与排序位置 i 分开。</a:t>
              </a:r>
              <a:br/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批右侧查询有序，指针只向前走，合计线性。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时间分治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18-8 货币兑换：把较早的持仓卖给较晚的日期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05717"/>
            <a:ext cx="10477500" cy="849344"/>
            <a:chOff x="941356" y="2305717"/>
            <a:chExt cx="10477500" cy="849344"/>
          </a:xfrm>
        </p:grpSpPr>
        <p:sp>
          <p:nvSpPr>
            <p:cNvPr id="7" name="body-exchange-hull-construction"/>
            <p:cNvSpPr/>
            <p:nvPr/>
          </p:nvSpPr>
          <p:spPr>
            <a:xfrm>
              <a:off x="941356" y="23057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左半点按 x 构建上凸壳，同 x 只留较高 y。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右半按 A/B 递增扫描；sell(持仓,日期) 计算当天的兑现价值。</a:t>
              </a:r>
            </a:p>
          </p:txBody>
        </p:sp>
      </p:grpSp>
      <p:sp>
        <p:nvSpPr>
          <p:cNvPr id="11" name="textbox-exchange-query-code"/>
          <p:cNvSpPr/>
          <p:nvPr/>
        </p:nvSpPr>
        <p:spPr>
          <a:xfrm>
            <a:off x="838200" y="3269488"/>
            <a:ext cx="10287000" cy="2219668"/>
          </a:xfrm>
          <a:prstGeom prst="roundRect">
            <a:avLst>
              <a:gd name="adj" fmla="val 4167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90"/>
              </a:lnSpc>
            </a:pP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size_t at=0;</a:t>
            </a:r>
            <a:br/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i=mid+1;i&lt;=right;++i){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while(at+1&lt;hull.size() &amp;&amp;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    sell(day[hull[at]],day[i])&lt;=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    sell(day[hull[at+1]],day[i]))++at;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money[day[i].id]=max(money[day[i].id],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                  sell(day[hull[at]],day[i]));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sp>
        <p:nvSpPr>
          <p:cNvPr id="10" name="Freeform 10"/>
          <p:cNvSpPr/>
          <p:nvPr/>
        </p:nvSpPr>
        <p:spPr>
          <a:xfrm>
            <a:off x="723900" y="3269488"/>
            <a:ext cx="9525" cy="2123161"/>
          </a:xfrm>
          <a:custGeom>
            <a:avLst/>
            <a:gdLst/>
            <a:ahLst/>
            <a:cxnLst/>
            <a:rect l="l" t="t" r="r" b="b"/>
            <a:pathLst>
              <a:path w="9525" h="2123161">
                <a:moveTo>
                  <a:pt x="0" y="0"/>
                </a:moveTo>
                <a:lnTo>
                  <a:pt x="0" y="2123161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1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时间分治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18-8 货币兑换：到达叶子，才生成当天持仓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叶子已经收到所有更早日期对它的影响。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248459"/>
            <a:chOff x="980439" y="2933700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id=day[left].id;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money[id]=max(money[id],money[id-1]);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day[left].y=money[id]/(day[left].a*day[left].r+day[left].b);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day[left].x=day[left].r*day[left].y;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181148"/>
          </a:xfrm>
          <a:custGeom>
            <a:avLst/>
            <a:gdLst/>
            <a:ahLst/>
            <a:cxnLst/>
            <a:rect l="l" t="t" r="r" b="b"/>
            <a:pathLst>
              <a:path w="9525" h="1181148">
                <a:moveTo>
                  <a:pt x="0" y="0"/>
                </a:moveTo>
                <a:lnTo>
                  <a:pt x="0" y="11811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767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400598"/>
            <a:ext cx="10202418" cy="744093"/>
            <a:chOff x="979932" y="44005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400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400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先继承昨天现金，保留不操作；再按当天比例生成点。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如果提前生成，坐标会少用后来收到的收益。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时间分治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18-8 货币兑换：两边都算完，按点坐标归并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左右两半分别已按 x 有序；L、R 从各半起点开始。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676959"/>
            <a:chOff x="980439" y="2933700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(day[L].x&lt;day[R].x) temporary[atMerge++]=day[L++];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else temporary[atMerge++]=day[R++];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反复取较小 x，某边用完后接上另一边剩余部分，再拷回。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归并不会改日期 id，上层可继续按原日期稳定分组。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时间分治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18-8 货币兑换：两半现金都确定，才能归并</a:t>
            </a:r>
          </a:p>
        </p:txBody>
      </p:sp>
      <p:sp>
        <p:nvSpPr>
          <p:cNvPr id="9" name="textbox-exchange-merge-code"/>
          <p:cNvSpPr/>
          <p:nvPr/>
        </p:nvSpPr>
        <p:spPr>
          <a:xfrm>
            <a:off x="838200" y="2250313"/>
            <a:ext cx="10287000" cy="2485063"/>
          </a:xfrm>
          <a:prstGeom prst="roundRect">
            <a:avLst>
              <a:gd name="adj" fmla="val 3604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90"/>
              </a:lnSpc>
            </a:pP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solve(mid+1,right);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L=left;R=mid+1;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atMerge=left;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while(L&lt;=mid &amp;&amp; R&lt;=right){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(day[L].x&lt;day[R].x)temporary[atMerge++]=day[L++];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else temporary[atMerge++]=day[R++];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}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while(L&lt;=mid)temporary[atMerge++]=day[L++];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while(R&lt;=right)temporary[atMerge++]=day[R++];</a:t>
            </a:r>
            <a:br/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i=left;i&lt;=right;++i)day[i]=temporary[i];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2880" y="5238750"/>
            <a:ext cx="10477500" cy="952500"/>
            <a:chOff x="942880" y="5238750"/>
            <a:chExt cx="10477500" cy="952500"/>
          </a:xfrm>
        </p:grpSpPr>
        <p:sp>
          <p:nvSpPr>
            <p:cNvPr id="10" name="body-exchange-complexity"/>
            <p:cNvSpPr/>
            <p:nvPr/>
          </p:nvSpPr>
          <p:spPr>
            <a:xfrm>
              <a:off x="942880" y="5238750"/>
              <a:ext cx="10477500" cy="952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62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归并只整理点的 x 顺序，不改日期 id；每层 O(r−l+1)，总时间 O(n log n)，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空间 O(n)。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723900" y="2250313"/>
            <a:ext cx="9525" cy="2388556"/>
          </a:xfrm>
          <a:custGeom>
            <a:avLst/>
            <a:gdLst/>
            <a:ahLst/>
            <a:cxnLst/>
            <a:rect l="l" t="t" r="r" b="b"/>
            <a:pathLst>
              <a:path w="9525" h="2388556">
                <a:moveTo>
                  <a:pt x="0" y="0"/>
                </a:moveTo>
                <a:lnTo>
                  <a:pt x="0" y="238855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1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时间分治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18-8 货币兑换：把不交易与精度一起检查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1917"/>
            <a:ext cx="10477500" cy="1313783"/>
            <a:chOff x="941356" y="2381917"/>
            <a:chExt cx="10477500" cy="1313783"/>
          </a:xfrm>
        </p:grpSpPr>
        <p:sp>
          <p:nvSpPr>
            <p:cNvPr id="7" name="body-exchange-boundaries"/>
            <p:cNvSpPr/>
            <p:nvPr/>
          </p:nvSpPr>
          <p:spPr>
            <a:xfrm>
              <a:off x="941356" y="2381917"/>
              <a:ext cx="10477500" cy="13137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只一天，或交易都不划算，最后现金也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少于初始值。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A、B、R 都为正，买入公式分母不会为 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 x 时较高 y 不差，因为卖出价格 B 始终为正。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4067842"/>
            <a:ext cx="10477500" cy="868394"/>
            <a:chOff x="941356" y="4067842"/>
            <a:chExt cx="10477500" cy="868394"/>
          </a:xfrm>
        </p:grpSpPr>
        <p:sp>
          <p:nvSpPr>
            <p:cNvPr id="9" name="body-floating-point"/>
            <p:cNvSpPr/>
            <p:nvPr/>
          </p:nvSpPr>
          <p:spPr>
            <a:xfrm>
              <a:off x="941356" y="4067842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中间用 long double 保存，不要每天取整。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只在最后输出三位小数，减少累计误差。</a:t>
              </a:r>
            </a:p>
          </p:txBody>
        </p:sp>
      </p:grpSp>
      <p:sp>
        <p:nvSpPr>
          <p:cNvPr id="13" name="textbox-independent-check"/>
          <p:cNvSpPr/>
          <p:nvPr/>
        </p:nvSpPr>
        <p:spPr>
          <a:xfrm>
            <a:off x="838200" y="5210175"/>
            <a:ext cx="10477500" cy="733425"/>
          </a:xfrm>
          <a:prstGeom prst="roundRect">
            <a:avLst>
              <a:gd name="adj" fmla="val 15584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小数据可逐日扫描全部历史持仓，用朴素递推检查分治的排序与先后关系。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50863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4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模拟练习：持仓点什么时候才能确定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300"/>
            <a:ext cx="10202925" cy="782652"/>
            <a:chOff x="979425" y="24003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4003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4003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能在求 f 之前生成全部持仓点吗？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② 左半更新右半与求左半，谁在前？③ 一天不交易能否少于初始现金？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42386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4572000"/>
            <a:ext cx="10202925" cy="782652"/>
            <a:chOff x="979425" y="4572000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①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，坐标含最优现金 f。② 先求左半，再用确定的点更新右半。</a:t>
              </a:r>
              <a:br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③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，不交易始终保留原来的现金。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本章回顾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换一道题，怎样选择合适的优化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53342"/>
            <a:ext cx="10477500" cy="447008"/>
            <a:chOff x="941356" y="2353342"/>
            <a:chExt cx="10477500" cy="447008"/>
          </a:xfrm>
        </p:grpSpPr>
        <p:sp>
          <p:nvSpPr>
            <p:cNvPr id="7" name="body-sum-condition"/>
            <p:cNvSpPr/>
            <p:nvPr/>
          </p:nvSpPr>
          <p:spPr>
            <a:xfrm>
              <a:off x="941356" y="2353342"/>
              <a:ext cx="10477500" cy="4470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前驱是连续区间求和：找共同项，用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和或滑动求和。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039142"/>
            <a:ext cx="10477500" cy="447008"/>
            <a:chOff x="941356" y="3039142"/>
            <a:chExt cx="10477500" cy="447008"/>
          </a:xfrm>
        </p:grpSpPr>
        <p:sp>
          <p:nvSpPr>
            <p:cNvPr id="9" name="body-queue-condition"/>
            <p:cNvSpPr/>
            <p:nvPr/>
          </p:nvSpPr>
          <p:spPr>
            <a:xfrm>
              <a:off x="941356" y="3039142"/>
              <a:ext cx="10477500" cy="4470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窗口只向前，较差候选不会翻身：尝试单调队列。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56" y="3724942"/>
            <a:ext cx="10477500" cy="447008"/>
            <a:chOff x="941356" y="3724942"/>
            <a:chExt cx="10477500" cy="447008"/>
          </a:xfrm>
        </p:grpSpPr>
        <p:sp>
          <p:nvSpPr>
            <p:cNvPr id="11" name="body-tree-condition"/>
            <p:cNvSpPr/>
            <p:nvPr/>
          </p:nvSpPr>
          <p:spPr>
            <a:xfrm>
              <a:off x="941356" y="3724942"/>
              <a:ext cx="10477500" cy="4470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新元素让一段候选统一变化：尝试懒标记线段树。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356" y="4410742"/>
            <a:ext cx="10477500" cy="447008"/>
            <a:chOff x="941356" y="4410742"/>
            <a:chExt cx="10477500" cy="447008"/>
          </a:xfrm>
        </p:grpSpPr>
        <p:sp>
          <p:nvSpPr>
            <p:cNvPr id="13" name="body-hull-condition"/>
            <p:cNvSpPr/>
            <p:nvPr/>
          </p:nvSpPr>
          <p:spPr>
            <a:xfrm>
              <a:off x="941356" y="4410742"/>
              <a:ext cx="10477500" cy="4470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代价能拆成线性函数：分别检查插入与查询的单调性。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41356" y="5220367"/>
            <a:ext cx="10477500" cy="830294"/>
            <a:chOff x="941356" y="5220367"/>
            <a:chExt cx="10477500" cy="830294"/>
          </a:xfrm>
        </p:grpSpPr>
        <p:sp>
          <p:nvSpPr>
            <p:cNvPr id="15" name="body-cdq-condition"/>
            <p:cNvSpPr/>
            <p:nvPr/>
          </p:nvSpPr>
          <p:spPr>
            <a:xfrm>
              <a:off x="941356" y="5220367"/>
              <a:ext cx="10477500" cy="8302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只有日期先后有序：用分治组织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合法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依赖，再做批量几何查询。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4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 翻转矩形：题目与输入输出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H×W 黑白格中，任意选择整行或整列翻转颜色，可以操作任意多次。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操作后选出一个全部为黑色的矩形，求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面积。教材的 0/1、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全零表述与它等价。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410718"/>
            <a:chOff x="979932" y="3676602"/>
            <a:chExt cx="10202418" cy="4107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H、W 与 H 行字符，# 为黑，. 为白；输出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面积。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305252"/>
            <a:ext cx="10201911" cy="391209"/>
            <a:chOff x="980439" y="43052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3052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3052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2≤H,W≤2000；目标矩形与网格对齐，行列翻转影响整行整列。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4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 翻转矩形：原题样例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1253300"/>
            <a:chOff x="980313" y="2647950"/>
            <a:chExt cx="5249037" cy="125330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..#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##.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.#.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样例翻第 1 行与第 3 列后，上面两行全黑，可取 2×3=6 格。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 翻转矩形：翻转后，什么没有变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1917"/>
            <a:ext cx="10477500" cy="868394"/>
            <a:chOff x="941356" y="2381917"/>
            <a:chExt cx="10477500" cy="868394"/>
          </a:xfrm>
        </p:grpSpPr>
        <p:sp>
          <p:nvSpPr>
            <p:cNvPr id="7" name="body-exercise-prompt"/>
            <p:cNvSpPr/>
            <p:nvPr/>
          </p:nvSpPr>
          <p:spPr>
            <a:xfrm>
              <a:off x="941356" y="238191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任选整行或整列，把这一行或列的颜色全部取反。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想取一块最终全黑的矩形，面积尽量大；先观察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相邻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2×2 的异或。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543967"/>
            <a:ext cx="10477500" cy="1306544"/>
            <a:chOff x="941356" y="3543967"/>
            <a:chExt cx="10477500" cy="1306544"/>
          </a:xfrm>
        </p:grpSpPr>
        <p:sp>
          <p:nvSpPr>
            <p:cNvPr id="9" name="body-exercise-answer"/>
            <p:cNvSpPr/>
            <p:nvPr/>
          </p:nvSpPr>
          <p:spPr>
            <a:xfrm>
              <a:off x="941356" y="3543967"/>
              <a:ext cx="10477500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一次操作在 2×2 内改动 0 格或 2 格，四格异或不变。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相邻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2×2 异或为 0，才能通过行列翻转统一颜色。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把好方块记成 1，按行累积高度，用柱状图单调栈找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区域。</a:t>
              </a:r>
            </a:p>
          </p:txBody>
        </p:sp>
      </p:grpSp>
      <p:sp>
        <p:nvSpPr>
          <p:cNvPr id="13" name="textbox-exercise-area"/>
          <p:cNvSpPr/>
          <p:nvPr/>
        </p:nvSpPr>
        <p:spPr>
          <a:xfrm>
            <a:off x="838200" y="5219700"/>
            <a:ext cx="10477500" cy="723900"/>
          </a:xfrm>
          <a:prstGeom prst="roundRect">
            <a:avLst>
              <a:gd name="adj" fmla="val 15789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好区域 h×w 对应原面积 (h+1)(w+1)；单行单列始终可行，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初值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max(n,m)。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50958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5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2 缩小社交圈：题目与输入输出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每人有闭区间 [l,r]，区间相交的两人必须连边。选择一个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人员集合，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使这些边形成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一棵树，求选择方案数。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只要求没有环而允许不连通。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410718"/>
            <a:chOff x="979932" y="3324177"/>
            <a:chExt cx="10202418" cy="4107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n，随后 n 行 l、r。输出方案数对 1000000007 取模的结果。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3952827"/>
            <a:ext cx="10201911" cy="391209"/>
            <a:chOff x="980439" y="39528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39528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39528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n≤2000，1≤l&lt;r≤4000；每个人按输入编号区分，单点也算树。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5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2 缩小社交圈：原题样例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1253300"/>
            <a:chOff x="980313" y="2647950"/>
            <a:chExt cx="5249037" cy="125330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2 7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4 8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753618"/>
            <a:chOff x="979932" y="5000625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三个区间两两相交。3 个单点、3 对双点都成树，三点组成三角形不行，共 6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种。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2 缩小社交圈：新区间只能接上一个旧区间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1917"/>
            <a:ext cx="10477500" cy="868394"/>
            <a:chOff x="941356" y="2381917"/>
            <a:chExt cx="10477500" cy="868394"/>
          </a:xfrm>
        </p:grpSpPr>
        <p:sp>
          <p:nvSpPr>
            <p:cNvPr id="7" name="body-exercise-prompt"/>
            <p:cNvSpPr/>
            <p:nvPr/>
          </p:nvSpPr>
          <p:spPr>
            <a:xfrm>
              <a:off x="941356" y="238191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按左端点递增加入区间。若想仍是一棵树，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新区间应连接旧树，且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与两个旧区间同时相交。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572542"/>
            <a:ext cx="10477500" cy="1306544"/>
            <a:chOff x="941356" y="3572542"/>
            <a:chExt cx="10477500" cy="1306544"/>
          </a:xfrm>
        </p:grpSpPr>
        <p:sp>
          <p:nvSpPr>
            <p:cNvPr id="9" name="body-exercise-answer"/>
            <p:cNvSpPr/>
            <p:nvPr/>
          </p:nvSpPr>
          <p:spPr>
            <a:xfrm>
              <a:off x="941356" y="3572542"/>
              <a:ext cx="10477500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同时与新区间相交的旧区间，都含有新左端 l，彼此也相交，会形成三角形。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旧右端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为 R1、次大为 R2，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合法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条件是 R2&lt;l≤R1。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状态记录两大右端，转移中的求和可用树状数组处理。</a:t>
              </a:r>
            </a:p>
          </p:txBody>
        </p:sp>
      </p:grpSp>
      <p:sp>
        <p:nvSpPr>
          <p:cNvPr id="13" name="textbox-exercise-count"/>
          <p:cNvSpPr/>
          <p:nvPr/>
        </p:nvSpPr>
        <p:spPr>
          <a:xfrm>
            <a:off x="838200" y="5219700"/>
            <a:ext cx="10477500" cy="723900"/>
          </a:xfrm>
          <a:prstGeom prst="roundRect">
            <a:avLst>
              <a:gd name="adj" fmla="val 15789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单个区间也是树；最后累加所有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非空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树状态，答案模 1000000007。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50958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5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3 游戏闯关：题目与输入输出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 个关卡给出 n−1 条先后限制。忽略方向后是一棵树，形如 u&lt;v 表示关卡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u 必须比 v 先通过。求满足全部限制的关卡排列数。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输入测试组数；每组 n 与 n−1 行 u、关系符、v。每组输出答案，模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1000000007。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每测试点</a:t>
              </a: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最多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5 组，1≤n≤1000；关卡编号 0…n−1，关系可为 &lt; 或 &gt;。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5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3 游戏闯关：原题样例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313" y="2266950"/>
            <a:ext cx="3296412" cy="396050"/>
            <a:chOff x="980313" y="2266950"/>
            <a:chExt cx="3296412" cy="396050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输入（前半）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61713" y="2266950"/>
            <a:ext cx="3296412" cy="396050"/>
            <a:chOff x="4561713" y="2266950"/>
            <a:chExt cx="3296412" cy="396050"/>
          </a:xfrm>
        </p:grpSpPr>
        <p:sp>
          <p:nvSpPr>
            <p:cNvPr id="9" name="Rectangle 9"/>
            <p:cNvSpPr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输入（接左列）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949" y="2714625"/>
            <a:ext cx="3295776" cy="1476453"/>
            <a:chOff x="980949" y="2714625"/>
            <a:chExt cx="3295776" cy="1476453"/>
          </a:xfrm>
        </p:grpSpPr>
        <p:sp>
          <p:nvSpPr>
            <p:cNvPr id="12" name="Rectangle 12"/>
            <p:cNvSpPr/>
            <p:nvPr/>
          </p:nvSpPr>
          <p:spPr>
            <a:xfrm>
              <a:off x="9906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2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5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0 &lt; 2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1 &lt; 2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2 &lt; 3 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62349" y="2714625"/>
            <a:ext cx="3295776" cy="1476453"/>
            <a:chOff x="4562349" y="2714625"/>
            <a:chExt cx="3295776" cy="1476453"/>
          </a:xfrm>
        </p:grpSpPr>
        <p:sp>
          <p:nvSpPr>
            <p:cNvPr id="15" name="Rectangle 15"/>
            <p:cNvSpPr/>
            <p:nvPr/>
          </p:nvSpPr>
          <p:spPr>
            <a:xfrm>
              <a:off x="45720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5720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2 &lt; 4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4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0 &lt; 1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0 &lt; 2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&lt; 3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76463" y="2266950"/>
            <a:ext cx="2867787" cy="396050"/>
            <a:chOff x="8276463" y="2266950"/>
            <a:chExt cx="2867787" cy="396050"/>
          </a:xfrm>
        </p:grpSpPr>
        <p:sp>
          <p:nvSpPr>
            <p:cNvPr id="18" name="Rectangle 18"/>
            <p:cNvSpPr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277099" y="2714625"/>
            <a:ext cx="2867151" cy="647778"/>
            <a:chOff x="8277099" y="2714625"/>
            <a:chExt cx="2867151" cy="647778"/>
          </a:xfrm>
        </p:grpSpPr>
        <p:sp>
          <p:nvSpPr>
            <p:cNvPr id="21" name="Rectangle 21"/>
            <p:cNvSpPr/>
            <p:nvPr/>
          </p:nvSpPr>
          <p:spPr>
            <a:xfrm>
              <a:off x="8286750" y="2714625"/>
              <a:ext cx="2857500" cy="63812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286750" y="2714625"/>
              <a:ext cx="2857500" cy="6381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4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7" name="Group 27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25" name="Rectangle 25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第二组为 0 先于 1、2、3。必须先过 0，其余三关任意排列，共 3!=6 种。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3 游戏闯关：合并两边时，根排在哪里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1917"/>
            <a:ext cx="10477500" cy="868394"/>
            <a:chOff x="941356" y="2381917"/>
            <a:chExt cx="10477500" cy="868394"/>
          </a:xfrm>
        </p:grpSpPr>
        <p:sp>
          <p:nvSpPr>
            <p:cNvPr id="7" name="body-exercise-prompt"/>
            <p:cNvSpPr/>
            <p:nvPr/>
          </p:nvSpPr>
          <p:spPr>
            <a:xfrm>
              <a:off x="941356" y="238191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树边给出关卡先后，要求整个通关排列都满足它们。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合并子树时，只知道各有几种排列还不够，还需知道根的位置。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543967"/>
            <a:ext cx="10477500" cy="1306544"/>
            <a:chOff x="941356" y="3543967"/>
            <a:chExt cx="10477500" cy="1306544"/>
          </a:xfrm>
        </p:grpSpPr>
        <p:sp>
          <p:nvSpPr>
            <p:cNvPr id="9" name="body-exercise-answer"/>
            <p:cNvSpPr/>
            <p:nvPr/>
          </p:nvSpPr>
          <p:spPr>
            <a:xfrm>
              <a:off x="941356" y="3543967"/>
              <a:ext cx="10477500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f[u][i] 数子树中根 u 排第 i 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合法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顺序。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按父子先后限制儿子根的排名，再把根前、根后的元素分别交织。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两部分的交织数用组合数计算，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仅乘两个子树答案。</a:t>
              </a:r>
            </a:p>
          </p:txBody>
        </p:sp>
      </p:grpSp>
      <p:sp>
        <p:nvSpPr>
          <p:cNvPr id="13" name="textbox-exercise-total"/>
          <p:cNvSpPr/>
          <p:nvPr/>
        </p:nvSpPr>
        <p:spPr>
          <a:xfrm>
            <a:off x="838200" y="5219700"/>
            <a:ext cx="10477500" cy="723900"/>
          </a:xfrm>
          <a:prstGeom prst="roundRect">
            <a:avLst>
              <a:gd name="adj" fmla="val 15789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最终把整棵树根的所有排名状态相加；结点编号按题目从 0 开始。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50958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5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4 找宝石：题目与输入输出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 件宝石各有重量与价值，每件至多拿一次。对容量 1 到 m 的每个背包，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分别求重量总和不超过容量时的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价值。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容量是独立问题，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可以重新选物品。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410718"/>
            <a:chOff x="979932" y="3676602"/>
            <a:chExt cx="10202418" cy="4107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n、m，随后 n 行重量 w、价值 v；按容量从小到大输出 m 个最优值。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305252"/>
            <a:ext cx="10201911" cy="391209"/>
            <a:chOff x="980439" y="43052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3052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3052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n≤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6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，m≤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5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，1≤w≤300，1≤v≤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9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；允许空背包，不要求装满。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5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4 找宝石：原题样例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1539050"/>
            <a:chOff x="980313" y="2647950"/>
            <a:chExt cx="5249037" cy="153905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1528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1528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4 9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2 8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5 100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1 8 9 9 100 101 108 109 109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753618"/>
            <a:chOff x="979932" y="5000625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容量 5 可单拿价值 100 的宝石；容量 9 可拿重量 5、2、1 的三件，价值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100+8+1=109。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4 找宝石：同重量的物品，先拿哪些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1917"/>
            <a:ext cx="10477500" cy="868394"/>
            <a:chOff x="941356" y="2381917"/>
            <a:chExt cx="10477500" cy="868394"/>
          </a:xfrm>
        </p:grpSpPr>
        <p:sp>
          <p:nvSpPr>
            <p:cNvPr id="7" name="body-exercise-prompt"/>
            <p:cNvSpPr/>
            <p:nvPr/>
          </p:nvSpPr>
          <p:spPr>
            <a:xfrm>
              <a:off x="941356" y="238191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固定重量 w，若拿 t 件，就拿价值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 t 件。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按价值降序排列，取前 t 项和，可把这一重量的选择合在一起。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553492"/>
            <a:ext cx="10477500" cy="1306544"/>
            <a:chOff x="941356" y="3553492"/>
            <a:chExt cx="10477500" cy="1306544"/>
          </a:xfrm>
        </p:grpSpPr>
        <p:sp>
          <p:nvSpPr>
            <p:cNvPr id="9" name="body-exercise-answer"/>
            <p:cNvSpPr/>
            <p:nvPr/>
          </p:nvSpPr>
          <p:spPr>
            <a:xfrm>
              <a:off x="941356" y="3553492"/>
              <a:ext cx="10477500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每多拿一件的收益不增加，得到一个凹的价值序列。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容量按模 w 分组后，转移是“旧值＋取若干件价值”的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利用最优决策单调性，可进一步分治求这一批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值。</a:t>
              </a:r>
            </a:p>
          </p:txBody>
        </p:sp>
      </p:grpSp>
      <p:sp>
        <p:nvSpPr>
          <p:cNvPr id="13" name="textbox-gem-answer"/>
          <p:cNvSpPr/>
          <p:nvPr/>
        </p:nvSpPr>
        <p:spPr>
          <a:xfrm>
            <a:off x="838200" y="5219700"/>
            <a:ext cx="10477500" cy="723900"/>
          </a:xfrm>
          <a:prstGeom prst="roundRect">
            <a:avLst>
              <a:gd name="adj" fmla="val 15789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每件只用一次，容量是上限；要输出 1…m 全部答案，累计价值用 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64 位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50958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5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5 小鸟：题目与输入输出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 n 棵树，高度为 d[i]。从第 1 棵出发，每跳向前跨 1 到 k 棵；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若落脚树不矮于出发树，劳累加 1，否则不增加。求到第 n 棵的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劳累，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分别回答 q 个 k。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410718"/>
            <a:chOff x="979932" y="3676602"/>
            <a:chExt cx="10202418" cy="4107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n、高度序列、q，再输入 q 个 k；每问输出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劳累值。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305252"/>
            <a:ext cx="10201911" cy="391209"/>
            <a:chOff x="980439" y="43052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3052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3052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2≤n≤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6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，1≤d[i]≤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9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，q≤25，1≤k&lt;n；相等高度也劳累。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6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5 小鸟：原题样例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1539050"/>
            <a:chOff x="980313" y="2647950"/>
            <a:chExt cx="5249037" cy="153905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1528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1528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9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4 6 3 6 3 7 2 6 5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681800"/>
            <a:chOff x="6657213" y="2647950"/>
            <a:chExt cx="4487037" cy="68180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671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67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k=2 可走 1→3→5→7→9，劳累为 2；k=5 可走 1→4→9，劳累为 1。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1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5 小鸟：相同劳累值，站高一点有何好处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1917"/>
            <a:ext cx="10477500" cy="868394"/>
            <a:chOff x="941356" y="2381917"/>
            <a:chExt cx="10477500" cy="868394"/>
          </a:xfrm>
        </p:grpSpPr>
        <p:sp>
          <p:nvSpPr>
            <p:cNvPr id="7" name="body-exercise-prompt"/>
            <p:cNvSpPr/>
            <p:nvPr/>
          </p:nvSpPr>
          <p:spPr>
            <a:xfrm>
              <a:off x="941356" y="238191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从前面最近 k 棵树跳来。前树不高于当前树，就多劳累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若两条路线已经一样累，较高的树更容易让下一跳向下。</a:t>
              </a:r>
            </a:p>
          </p:txBody>
        </p:sp>
      </p:grpSp>
      <mc:AlternateContent>
        <mc:Choice Requires="a14">
          <p:sp>
            <p:nvSpPr>
              <p:cNvPr id="9" name="exercise-answer"/>
              <p:cNvSpPr txBox="1">
                <a:spLocks noGrp="1"/>
              </p:cNvSpPr>
              <p:nvPr/>
            </p:nvSpPr>
            <p:spPr>
              <a:xfrm>
                <a:off x="952500" y="3419475"/>
                <a:ext cx="10172700" cy="1047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d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p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i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k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≤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j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&lt;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i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d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p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j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+</m:t>
                              </m:r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d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j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≤</m:t>
                                  </m:r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d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i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sp>
        <p:nvSpPr>
          <p:cNvPr id="12" name="textbox-bird-answer"/>
          <p:cNvSpPr/>
          <p:nvPr/>
        </p:nvSpPr>
        <p:spPr>
          <a:xfrm>
            <a:off x="838200" y="4810125"/>
            <a:ext cx="10477500" cy="1133475"/>
          </a:xfrm>
          <a:prstGeom prst="roundRect">
            <a:avLst>
              <a:gd name="adj" fmla="val 10084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候选先比 dp，值相同再保留较高的树；结合过期下标维护队列。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每个 k 查询 O(n)，共 O(nq)。相同高度也要增加 1。</a:t>
            </a:r>
          </a:p>
        </p:txBody>
      </p:sp>
      <p:sp>
        <p:nvSpPr>
          <p:cNvPr id="13" name="Freeform 13"/>
          <p:cNvSpPr/>
          <p:nvPr/>
        </p:nvSpPr>
        <p:spPr>
          <a:xfrm>
            <a:off x="838200" y="46863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6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6 舞会：题目与输入输出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钢琴在 N×M 舞厅空地上。每时刻可按倾斜方向移动一格，也可施魔法停住，</a:t>
              </a:r>
              <a:br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撞家具或出界。给出连续 K 段时间与方向，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求全部时间内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滑行格数。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753618"/>
            <a:chOff x="979932" y="3676602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N、M、起点 x、y、K；地图 . / x；K 行 s、t、方向。1/2/3/4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对应北/南/西/东。输出最长路程。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648152"/>
            <a:ext cx="10201911" cy="391209"/>
            <a:chOff x="980439" y="46481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6481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6481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N,M≤200，K≤200，总时长≤40000；时间段连续且从 1 开始。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6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6 舞会：原题样例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313" y="2266950"/>
            <a:ext cx="3296412" cy="396050"/>
            <a:chOff x="980313" y="2266950"/>
            <a:chExt cx="3296412" cy="396050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输入（前半）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61713" y="2266950"/>
            <a:ext cx="3296412" cy="396050"/>
            <a:chOff x="4561713" y="2266950"/>
            <a:chExt cx="3296412" cy="396050"/>
          </a:xfrm>
        </p:grpSpPr>
        <p:sp>
          <p:nvSpPr>
            <p:cNvPr id="9" name="Rectangle 9"/>
            <p:cNvSpPr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输入（接左列）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949" y="2714625"/>
            <a:ext cx="3295776" cy="1200228"/>
            <a:chOff x="980949" y="2714625"/>
            <a:chExt cx="3295776" cy="1200228"/>
          </a:xfrm>
        </p:grpSpPr>
        <p:sp>
          <p:nvSpPr>
            <p:cNvPr id="12" name="Rectangle 12"/>
            <p:cNvSpPr/>
            <p:nvPr/>
          </p:nvSpPr>
          <p:spPr>
            <a:xfrm>
              <a:off x="9906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4 5 4 1 3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..xx.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.....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...x.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62349" y="2714625"/>
            <a:ext cx="3295776" cy="1200228"/>
            <a:chOff x="4562349" y="2714625"/>
            <a:chExt cx="3295776" cy="1200228"/>
          </a:xfrm>
        </p:grpSpPr>
        <p:sp>
          <p:nvSpPr>
            <p:cNvPr id="15" name="Rectangle 15"/>
            <p:cNvSpPr/>
            <p:nvPr/>
          </p:nvSpPr>
          <p:spPr>
            <a:xfrm>
              <a:off x="45720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5720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.....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1 3 4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4 5 1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6 7 3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76463" y="2266950"/>
            <a:ext cx="2867787" cy="396050"/>
            <a:chOff x="8276463" y="2266950"/>
            <a:chExt cx="2867787" cy="396050"/>
          </a:xfrm>
        </p:grpSpPr>
        <p:sp>
          <p:nvSpPr>
            <p:cNvPr id="18" name="Rectangle 18"/>
            <p:cNvSpPr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277099" y="2714625"/>
            <a:ext cx="2867151" cy="371553"/>
            <a:chOff x="8277099" y="2714625"/>
            <a:chExt cx="2867151" cy="371553"/>
          </a:xfrm>
        </p:grpSpPr>
        <p:sp>
          <p:nvSpPr>
            <p:cNvPr id="21" name="Rectangle 21"/>
            <p:cNvSpPr/>
            <p:nvPr/>
          </p:nvSpPr>
          <p:spPr>
            <a:xfrm>
              <a:off x="8286750" y="2714625"/>
              <a:ext cx="2857500" cy="361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286750" y="2714625"/>
              <a:ext cx="2857500" cy="361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7" name="Group 27"/>
          <p:cNvGrpSpPr/>
          <p:nvPr/>
        </p:nvGrpSpPr>
        <p:grpSpPr>
          <a:xfrm>
            <a:off x="979932" y="5000625"/>
            <a:ext cx="10202418" cy="753618"/>
            <a:chOff x="979932" y="5000625"/>
            <a:chExt cx="10202418" cy="753618"/>
          </a:xfrm>
        </p:grpSpPr>
        <p:sp>
          <p:nvSpPr>
            <p:cNvPr id="25" name="Rectangle 25"/>
            <p:cNvSpPr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先向东滑 2 格并停 1 次，再北移 2 格、向西 2 格，路程为 6，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全程避开家具。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6 舞会：一整段同方向，最远能滑多少格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1917"/>
            <a:ext cx="10477500" cy="868394"/>
            <a:chOff x="941356" y="2381917"/>
            <a:chExt cx="10477500" cy="868394"/>
          </a:xfrm>
        </p:grpSpPr>
        <p:sp>
          <p:nvSpPr>
            <p:cNvPr id="7" name="body-exercise-prompt"/>
            <p:cNvSpPr/>
            <p:nvPr/>
          </p:nvSpPr>
          <p:spPr>
            <a:xfrm>
              <a:off x="941356" y="238191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一段有 len 个时刻，钢琴可以滑 0 到 len 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沿移动方向给位置编号，旧位置 src 到 pos 增加 pos−src 的路程。</a:t>
              </a:r>
            </a:p>
          </p:txBody>
        </p:sp>
      </p:grpSp>
      <mc:AlternateContent>
        <mc:Choice Requires="a14">
          <p:sp>
            <p:nvSpPr>
              <p:cNvPr id="9" name="exercise-answer"/>
              <p:cNvSpPr txBox="1">
                <a:spLocks noGrp="1"/>
              </p:cNvSpPr>
              <p:nvPr/>
            </p:nvSpPr>
            <p:spPr>
              <a:xfrm>
                <a:off x="952500" y="3419475"/>
                <a:ext cx="10172700" cy="1047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g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pos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pos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+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pos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len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≤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src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≤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pos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src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src</m:t>
                              </m:r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sp>
        <p:nvSpPr>
          <p:cNvPr id="12" name="textbox-dance-answer"/>
          <p:cNvSpPr/>
          <p:nvPr/>
        </p:nvSpPr>
        <p:spPr>
          <a:xfrm>
            <a:off x="838200" y="4810125"/>
            <a:ext cx="10477500" cy="1133475"/>
          </a:xfrm>
          <a:prstGeom prst="roundRect">
            <a:avLst>
              <a:gd name="adj" fmla="val 10084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窗口用单调队列取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最大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。遇家具就清空，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不能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跨过障碍接旧状态。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src=pos 表示全程停留；不可达设负无穷，K 段共 O(KNM)。</a:t>
            </a:r>
          </a:p>
        </p:txBody>
      </p:sp>
      <p:sp>
        <p:nvSpPr>
          <p:cNvPr id="13" name="Freeform 13"/>
          <p:cNvSpPr/>
          <p:nvPr/>
        </p:nvSpPr>
        <p:spPr>
          <a:xfrm>
            <a:off x="838200" y="46863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6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7 股票交易：题目与输入输出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开始有充足本金、没有股票。每日给买价 AP、卖价 BP 与买卖数量上限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AS、BS，持股不得超过 MaxP。每次买或卖后必须空出 W 天才能再交易，求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 天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兑现收益。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410718"/>
            <a:chOff x="979932" y="3676602"/>
            <a:chExt cx="10202418" cy="4107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T、MaxP、W；T 行 AP、BP、AS、BS。输出相对初始本金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最多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赚的钱。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305252"/>
            <a:ext cx="10201911" cy="391209"/>
            <a:chOff x="980439" y="43052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3052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3052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0≤W&lt;T≤2000，MaxP≤2000；1≤BP≤AP≤1000，1≤AS,BS≤MaxP。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6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7 股票交易：原题样例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1824800"/>
            <a:chOff x="980313" y="2647950"/>
            <a:chExt cx="5249037" cy="182480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1814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1814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5 2 0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2 1 1 1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2 1 1 1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3 2 1 1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4 3 1 1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5 4 1 1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753618"/>
            <a:chOff x="979932" y="5000625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1、2 天各以 2 元买 1 股，第 4、5 天分别以 3、4 元卖 1 股，总收益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7 股票交易：隔 W 天，最晚能读哪一层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72392"/>
            <a:ext cx="10477500" cy="868394"/>
            <a:chOff x="941356" y="2372392"/>
            <a:chExt cx="10477500" cy="868394"/>
          </a:xfrm>
        </p:grpSpPr>
        <p:sp>
          <p:nvSpPr>
            <p:cNvPr id="7" name="body-exercise-prompt"/>
            <p:cNvSpPr/>
            <p:nvPr/>
          </p:nvSpPr>
          <p:spPr>
            <a:xfrm>
              <a:off x="941356" y="2372392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f[i][j] 保存第 i 天结束持 j 股时，相对初始本金的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现金变化。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今天交易，上一笔最晚在 i−W−1；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 i−W。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553492"/>
            <a:ext cx="10477500" cy="1306544"/>
            <a:chOff x="941356" y="3553492"/>
            <a:chExt cx="10477500" cy="1306544"/>
          </a:xfrm>
        </p:grpSpPr>
        <p:sp>
          <p:nvSpPr>
            <p:cNvPr id="9" name="body-exercise-answer"/>
            <p:cNvSpPr/>
            <p:nvPr/>
          </p:nvSpPr>
          <p:spPr>
            <a:xfrm>
              <a:off x="941356" y="3553492"/>
              <a:ext cx="10477500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买入时，用旧持股 k 的 f[old][k]+k×AP，再减 j×AP；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卖出时同理，用 BP。股数差还要落在当天买卖限额内。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分别正向、反向维护候选窗口。</a:t>
              </a:r>
            </a:p>
          </p:txBody>
        </p:sp>
      </p:grpSp>
      <p:sp>
        <p:nvSpPr>
          <p:cNvPr id="13" name="textbox-stock-answer"/>
          <p:cNvSpPr/>
          <p:nvPr/>
        </p:nvSpPr>
        <p:spPr>
          <a:xfrm>
            <a:off x="838200" y="5105400"/>
            <a:ext cx="10477500" cy="847725"/>
          </a:xfrm>
          <a:prstGeom prst="roundRect">
            <a:avLst>
              <a:gd name="adj" fmla="val 13483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保留不交易与首次买入。时间 O(T×MaxP)；最终兑现收益可取 f[T][0]。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49815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6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8 购票：题目与输入输出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城市构成以 1 为目的地的树。城市 v 可买票去总路程不超过 l[v]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的某个真祖先，费用为距离乘 p[v] 再加 q[v]，然后继续买票向根走。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求每个城市到根的最低总费用。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753618"/>
            <a:chOff x="979932" y="3676602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n、数据类型 t，随后城市 2…n 各行父亲、边长 s、p、q、l。输出城市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2…n 的答案，各占一行。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648152"/>
            <a:ext cx="10201911" cy="391209"/>
            <a:chOff x="980439" y="46481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6481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6481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n≤2×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5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，父亲&lt;v；p≤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6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，q≤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12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，0&lt;s≤l≤2×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11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；根距≤2×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11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6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8 购票：原题样例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2110550"/>
            <a:chOff x="980313" y="2647950"/>
            <a:chExt cx="5249037" cy="211055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21002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21002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7 3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1 2 20 0 3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1 5 10 100 5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2 4 10 10 10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2 9 1 100 10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3 5 20 100 10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4 4 20 0 10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1824800"/>
            <a:chOff x="6657213" y="2647950"/>
            <a:chExt cx="4487037" cy="182480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1814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1814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40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150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70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149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300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150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城市 4 可直达根，费用 6×10+10=70；经城市 2 要 50+40=90，所以输出 70。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8 购票：只能向上走，而且票有距离上限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1917"/>
            <a:ext cx="10477500" cy="868394"/>
            <a:chOff x="941356" y="2381917"/>
            <a:chExt cx="10477500" cy="868394"/>
          </a:xfrm>
        </p:grpSpPr>
        <p:sp>
          <p:nvSpPr>
            <p:cNvPr id="7" name="body-exercise-prompt"/>
            <p:cNvSpPr/>
            <p:nvPr/>
          </p:nvSpPr>
          <p:spPr>
            <a:xfrm>
              <a:off x="941356" y="238191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D[v] 是根到 v 的距离，f[v] 是 v 到根的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最少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费用。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 v 一票到祖先 u，票价为 (D[v]−D[u])p[v]+q[v]。</a:t>
              </a:r>
            </a:p>
          </p:txBody>
        </p:sp>
      </p:grpSp>
      <mc:AlternateContent>
        <mc:Choice Requires="a14">
          <p:sp>
            <p:nvSpPr>
              <p:cNvPr id="9" name="exercise-answer"/>
              <p:cNvSpPr txBox="1">
                <a:spLocks noGrp="1"/>
              </p:cNvSpPr>
              <p:nvPr/>
            </p:nvSpPr>
            <p:spPr>
              <a:xfrm>
                <a:off x="952500" y="3419475"/>
                <a:ext cx="10172700" cy="95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v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D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v</m:t>
                          </m:r>
                        </m:sub>
                      </m:sSub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p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v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+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q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v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+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u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u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−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D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u</m:t>
                                  </m:r>
                                </m:sub>
                              </m:sSub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p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v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sp>
        <p:nvSpPr>
          <p:cNvPr id="12" name="textbox-ticket-answer"/>
          <p:cNvSpPr/>
          <p:nvPr/>
        </p:nvSpPr>
        <p:spPr>
          <a:xfrm>
            <a:off x="838200" y="4676775"/>
            <a:ext cx="10477500" cy="1266825"/>
          </a:xfrm>
          <a:prstGeom prst="roundRect">
            <a:avLst>
              <a:gd name="adj" fmla="val 9023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候选只能是真祖先，且 D[u]≥D[v]−l[v]。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可用重链划分把这段祖先路径拆开，再在相应区间查询凸壳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最小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值。</a:t>
            </a:r>
          </a:p>
        </p:txBody>
      </p:sp>
      <p:sp>
        <p:nvSpPr>
          <p:cNvPr id="13" name="Freeform 13"/>
          <p:cNvSpPr/>
          <p:nvPr/>
        </p:nvSpPr>
        <p:spPr>
          <a:xfrm>
            <a:off x="838200" y="45529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7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9 NOI 嘉年华：题目与输入输出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每项活动给起点 S 与时长 T，可放入两个会场之一或舍弃。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同会场允许重叠，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会场的进行时段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重叠；只在端点相接允许。</a:t>
              </a:r>
              <a:br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化两边较少的活动数，并回答各活动必须举办时的最优值。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753618"/>
            <a:chOff x="979932" y="3676602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n，随后 n 行 S、T。输出 n+1 行：总体最优值；依次强制选择第 i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项的最优值。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648152"/>
            <a:ext cx="10201911" cy="391209"/>
            <a:chOff x="980439" y="46481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6481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6481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1≤n≤200，0≤S≤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9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，1≤T≤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9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；指定活动可以安排在任一会场。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7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9 NOI 嘉年华：原题样例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1824800"/>
            <a:chOff x="980313" y="2647950"/>
            <a:chExt cx="5249037" cy="182480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1814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1814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5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8 2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1 5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5 3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3 2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5 3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1824800"/>
            <a:chOff x="6657213" y="2647950"/>
            <a:chExt cx="4487037" cy="182480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1814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1814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2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2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1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2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2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753618"/>
            <a:chOff x="979932" y="5000625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不强制时，A 办 1、4，B 办 3、5，各 2 项；强制活动 2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时最优较少的一边只能办 1 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9 NOI 嘉年华：让较冷清的一边也热闹起来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62867"/>
            <a:ext cx="10477500" cy="868394"/>
            <a:chOff x="941356" y="2362867"/>
            <a:chExt cx="10477500" cy="868394"/>
          </a:xfrm>
        </p:grpSpPr>
        <p:sp>
          <p:nvSpPr>
            <p:cNvPr id="7" name="body-exercise-prompt"/>
            <p:cNvSpPr/>
            <p:nvPr/>
          </p:nvSpPr>
          <p:spPr>
            <a:xfrm>
              <a:off x="941356" y="236286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会场的活动可以重叠，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会场却不能同时办活动。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希望两边较少的活动数最大；还要逐个回答“这一项必须办”的情况。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553492"/>
            <a:ext cx="10477500" cy="1313783"/>
            <a:chOff x="941356" y="3553492"/>
            <a:chExt cx="10477500" cy="1313783"/>
          </a:xfrm>
        </p:grpSpPr>
        <p:sp>
          <p:nvSpPr>
            <p:cNvPr id="9" name="body-exercise-answer"/>
            <p:cNvSpPr/>
            <p:nvPr/>
          </p:nvSpPr>
          <p:spPr>
            <a:xfrm>
              <a:off x="941356" y="3553492"/>
              <a:ext cx="10477500" cy="13137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离散时间端点，预处理完整落在 [l,r] 内的活动数。</a:t>
              </a:r>
              <a:br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状态记录 A 至少办 a 项时，B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办几项，枚举 a 取两边较小值。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指定活动必选时，考虑包含它的中段并拼接前后缀。</a:t>
              </a:r>
            </a:p>
          </p:txBody>
        </p:sp>
      </p:grpSp>
      <p:sp>
        <p:nvSpPr>
          <p:cNvPr id="13" name="textbox-carnival-answer"/>
          <p:cNvSpPr/>
          <p:nvPr/>
        </p:nvSpPr>
        <p:spPr>
          <a:xfrm>
            <a:off x="838200" y="5210175"/>
            <a:ext cx="10477500" cy="759882"/>
          </a:xfrm>
          <a:prstGeom prst="roundRect">
            <a:avLst>
              <a:gd name="adj" fmla="val 15385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第一行给总体最优值，后面 n 行给强制选各活动的答案；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相接的端点不算重叠。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50863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7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10 柠檬：题目与输入输出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把序列切成若干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连续段，每段选一种大小 s；这一段中有 t 项等于 s，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就得 s×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2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t</ns1:t>
                      </ns1:r>
                    </ns1:e>
                    <ns1:sup>
                      <ns1:r>
                        <a:rPr lang="zh-CN" sz="22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2</ns1:t>
                      </ns1:r>
                    </ns1:sup>
                  </ns1:sSup>
                </ns1:oMath>
              </ns0:m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。每项都要归入一段，各段可选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大小，求总得分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410718"/>
            <a:chOff x="979932" y="3324177"/>
            <a:chExt cx="10202418" cy="4107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n，随后 n 行元素大小。输出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总得分。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3952827"/>
            <a:ext cx="10201911" cy="715059"/>
            <a:chOff x="980439" y="3952827"/>
            <a:chExt cx="10201911" cy="715059"/>
          </a:xfrm>
        </p:grpSpPr>
        <p:sp>
          <p:nvSpPr>
            <p:cNvPr id="13" name="Rectangle 13"/>
            <p:cNvSpPr/>
            <p:nvPr/>
          </p:nvSpPr>
          <p:spPr>
            <a:xfrm>
              <a:off x="990600" y="3952827"/>
              <a:ext cx="10191750" cy="7048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3952827"/>
              <a:ext cx="10191750" cy="7048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在线题面 n≤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5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、1≤s≤10000；教材将 n 放宽到 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6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，</a:t>
              </a:r>
              <a:br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算法仍按线性数量候选维护。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7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10 柠檬：原题样例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1824800"/>
            <a:chOff x="980313" y="2647950"/>
            <a:chExt cx="5249037" cy="182480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1814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1814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21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前四项 [2,2,5,2] 选 2，得 2×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1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3</ns1:t>
                      </ns1:r>
                    </ns1:e>
                    <ns1:sup>
                      <ns1:r>
                        <a:rPr lang="zh-CN" sz="21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2</ns1:t>
                      </ns1:r>
                    </ns1:sup>
                  </ns1:sSup>
                </ns1:oMath>
              </ns0:m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=18；最后 [3] 得 3，总分 21。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10 柠檬：固定一种大小，再看出现次数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62867"/>
            <a:ext cx="10477500" cy="1306544"/>
            <a:chOff x="941356" y="2362867"/>
            <a:chExt cx="10477500" cy="1306544"/>
          </a:xfrm>
        </p:grpSpPr>
        <p:sp>
          <p:nvSpPr>
            <p:cNvPr id="7" name="body-exercise-prompt"/>
            <p:cNvSpPr/>
            <p:nvPr/>
          </p:nvSpPr>
          <p:spPr>
            <a:xfrm>
              <a:off x="941356" y="2362867"/>
              <a:ext cx="10477500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每段选一种大小 s，出现 t 次就得 s×</a:t>
              </a:r>
              <a14:m>
                <m:oMath>
                  <m:sSup>
                    <m:e>
                      <m:r>
                        <a:rPr lang="zh-CN" sz="22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t</m:t>
                      </m:r>
                    </m:e>
                    <m:sup>
                      <m:r>
                        <a:rPr lang="zh-CN" sz="22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2</m:t>
                      </m:r>
                    </m:sup>
                  </m:sSup>
                </m:oMath>
              </a14:m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固定 s，当前位置 i 是它第 t 次出现；从第 q 次出现开始作新段。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这段中共有 t−q+1 个 s，前面接 pos[q]−1 的最优值。</a:t>
              </a:r>
            </a:p>
          </p:txBody>
        </p:sp>
      </p:grpSp>
      <mc:AlternateContent>
        <mc:Choice Requires="a14">
          <p:sp>
            <p:nvSpPr>
              <p:cNvPr id="9" name="exercise-answer"/>
              <p:cNvSpPr txBox="1">
                <a:spLocks noGrp="1"/>
              </p:cNvSpPr>
              <p:nvPr/>
            </p:nvSpPr>
            <p:spPr>
              <a:xfrm>
                <a:off x="952500" y="3838575"/>
                <a:ext cx="10172700" cy="1000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i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,</m:t>
                              </m:r>
                              <m:func>
                                <m:funcPr/>
                                <m:fName>
                                  <m:limLow>
                                    <m:limLowPr/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max</m:t>
                                      </m:r>
                                    </m:e>
                                    <m:lim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q</m:t>
                                      </m:r>
                                    </m:lim>
                                  </m:limLow>
                                </m:fName>
                                <m:e>
                                  <m:d>
                                    <m:dPr>
                                      <m:begChr m:val="{"/>
                                      <m:sepChr m:val=""/>
                                      <m:endChr m:val="}"/>
                                      <m:grow m:val="on"/>
                                      <m:ctrl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e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Microsoft YaHei"/>
                                              <a:cs typeface="Cambria Math"/>
                                            </a:rPr>
                                            <m:t>f</m:t>
                                          </m:r>
                                        </m:e>
                                        <m:sub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Microsoft YaHei"/>
                                              <a:cs typeface="Cambria Math"/>
                                            </a:rPr>
                                            <m:t>po</m:t>
                                          </m:r>
                                          <m:sSub>
                                            <m:e>
                                              <m:r>
                                                <a:rPr lang="zh-CN" sz="2400" dirty="0">
                                                  <a:solidFill>
                                                    <a:srgbClr val="167DA8"/>
                                                  </a:solidFill>
                                                  <a:latin typeface="Cambria Math"/>
                                                  <a:ea typeface="Microsoft YaHei"/>
                                                  <a:cs typeface="Cambria Math"/>
                                                </a:rPr>
                                                <m:t>s</m:t>
                                              </m:r>
                                            </m:e>
                                            <m:sub>
                                              <m:r>
                                                <a:rPr lang="zh-CN" sz="2400" dirty="0">
                                                  <a:solidFill>
                                                    <a:srgbClr val="167DA8"/>
                                                  </a:solidFill>
                                                  <a:latin typeface="Cambria Math"/>
                                                  <a:ea typeface="Microsoft YaHei"/>
                                                  <a:cs typeface="Cambria Math"/>
                                                </a:rPr>
                                                <m:t>q</m:t>
                                              </m:r>
                                            </m:sub>
                                          </m:sSub>
                                          <m:r>
                                            <m:rPr>
                                              <m:sty m:val="p"/>
                                            </m:rP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Microsoft YaHei"/>
                                              <a:cs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Microsoft YaHei"/>
                                              <a:cs typeface="Cambria Math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+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s</m:t>
                                      </m:r>
                                      <m:sSup>
                                        <m:e>
                                          <m:d>
                                            <m:dPr>
                                              <m:begChr m:val="("/>
                                              <m:sepChr m:val=""/>
                                              <m:endChr m:val=")"/>
                                              <m:grow m:val="on"/>
                                              <m:ctrlPr>
                                                <a:rPr lang="zh-CN" sz="2400" dirty="0">
                                                  <a:solidFill>
                                                    <a:srgbClr val="167DA8"/>
                                                  </a:solidFill>
                                                  <a:latin typeface="Cambria Math"/>
                                                  <a:ea typeface="Microsoft YaHei"/>
                                                  <a:cs typeface="Cambria Math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zh-CN" sz="2400" dirty="0">
                                                  <a:solidFill>
                                                    <a:srgbClr val="167DA8"/>
                                                  </a:solidFill>
                                                  <a:latin typeface="Cambria Math"/>
                                                  <a:ea typeface="Microsoft YaHei"/>
                                                  <a:cs typeface="Cambria Math"/>
                                                </a:rPr>
                                                <m:t>t</m:t>
                                              </m:r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zh-CN" sz="2400" dirty="0">
                                                  <a:solidFill>
                                                    <a:srgbClr val="167DA8"/>
                                                  </a:solidFill>
                                                  <a:latin typeface="Cambria Math"/>
                                                  <a:ea typeface="Microsoft YaHei"/>
                                                  <a:cs typeface="Cambria Math"/>
                                                </a:rPr>
                                                <m:t>−</m:t>
                                              </m:r>
                                              <m:r>
                                                <a:rPr lang="zh-CN" sz="2400" dirty="0">
                                                  <a:solidFill>
                                                    <a:srgbClr val="167DA8"/>
                                                  </a:solidFill>
                                                  <a:latin typeface="Cambria Math"/>
                                                  <a:ea typeface="Microsoft YaHei"/>
                                                  <a:cs typeface="Cambria Math"/>
                                                </a:rPr>
                                                <m:t>q</m:t>
                                              </m:r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zh-CN" sz="2400" dirty="0">
                                                  <a:solidFill>
                                                    <a:srgbClr val="167DA8"/>
                                                  </a:solidFill>
                                                  <a:latin typeface="Cambria Math"/>
                                                  <a:ea typeface="Microsoft YaHei"/>
                                                  <a:cs typeface="Cambria Math"/>
                                                </a:rPr>
                                                <m:t>+</m:t>
                                              </m:r>
                                              <m:r>
                                                <a:rPr lang="zh-CN" sz="2400" dirty="0">
                                                  <a:solidFill>
                                                    <a:srgbClr val="167DA8"/>
                                                  </a:solidFill>
                                                  <a:latin typeface="Cambria Math"/>
                                                  <a:ea typeface="Microsoft YaHei"/>
                                                  <a:cs typeface="Cambria Math"/>
                                                </a:rPr>
                                                <m:t>1</m:t>
                                              </m:r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Microsoft YaHei"/>
                                              <a:cs typeface="Cambria Math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func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sp>
        <p:nvSpPr>
          <p:cNvPr id="12" name="textbox-lemon-answer"/>
          <p:cNvSpPr/>
          <p:nvPr/>
        </p:nvSpPr>
        <p:spPr>
          <a:xfrm>
            <a:off x="838200" y="5162550"/>
            <a:ext cx="10477500" cy="781050"/>
          </a:xfrm>
          <a:prstGeom prst="roundRect">
            <a:avLst>
              <a:gd name="adj" fmla="val 14634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展开平方后，每个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不同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s 分别维护凸壳；f[n] 是答案。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当前未选作该段主要数值的位置，可先继承 f[i−1]。</a:t>
            </a:r>
          </a:p>
        </p:txBody>
      </p:sp>
      <p:sp>
        <p:nvSpPr>
          <p:cNvPr id="13" name="Freeform 13"/>
          <p:cNvSpPr/>
          <p:nvPr/>
        </p:nvSpPr>
        <p:spPr>
          <a:xfrm>
            <a:off x="838200" y="503872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7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11 诗人小 G：题目与输入输出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将 N 个短句按原顺序分行，短句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拆开，</a:t>
              </a:r>
              <a:br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行的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相邻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短句用一个空格连接。行的费用为实际长度与 L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差值的绝对值的 P 次幂，求总费用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，并输出排版。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753618"/>
            <a:chOff x="979932" y="3676602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输入测试组数，每组 N、L、P 与 N 行短句。若答案≤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1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1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18</ns1:t>
                      </ns1:r>
                    </ns1:sup>
                  </ns1:sSup>
                </ns1:oMath>
              </ns0:m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，输出费用及排版，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否则输出 Too hard to arrange；每组后输出 20 个连字符。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648152"/>
            <a:ext cx="10201911" cy="391209"/>
            <a:chOff x="980439" y="46481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6481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6481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N≤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5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，L≤3×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6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，1≤P≤10，句长≤30；输入分组限制按原题执行，无额外空行。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7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11 诗人小 G：原题样例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313" y="2266950"/>
            <a:ext cx="3296412" cy="396050"/>
            <a:chOff x="980313" y="2266950"/>
            <a:chExt cx="3296412" cy="396050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输入（前半）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61713" y="2266950"/>
            <a:ext cx="3296412" cy="396050"/>
            <a:chOff x="4561713" y="2266950"/>
            <a:chExt cx="3296412" cy="396050"/>
          </a:xfrm>
        </p:grpSpPr>
        <p:sp>
          <p:nvSpPr>
            <p:cNvPr id="9" name="Rectangle 9"/>
            <p:cNvSpPr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输入（接左列）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949" y="2714625"/>
            <a:ext cx="3295776" cy="2305128"/>
            <a:chOff x="980949" y="2714625"/>
            <a:chExt cx="3295776" cy="2305128"/>
          </a:xfrm>
        </p:grpSpPr>
        <p:sp>
          <p:nvSpPr>
            <p:cNvPr id="12" name="Rectangle 12"/>
            <p:cNvSpPr/>
            <p:nvPr/>
          </p:nvSpPr>
          <p:spPr>
            <a:xfrm>
              <a:off x="990600" y="2714625"/>
              <a:ext cx="3286125" cy="2295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714625"/>
              <a:ext cx="3286125" cy="2295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4 9 3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brysj,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hhrhl.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yqqlm,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gsycl.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4 9 2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brysj,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62349" y="2714625"/>
            <a:ext cx="3295776" cy="2028903"/>
            <a:chOff x="4562349" y="2714625"/>
            <a:chExt cx="3295776" cy="2028903"/>
          </a:xfrm>
        </p:grpSpPr>
        <p:sp>
          <p:nvSpPr>
            <p:cNvPr id="15" name="Rectangle 15"/>
            <p:cNvSpPr/>
            <p:nvPr/>
          </p:nvSpPr>
          <p:spPr>
            <a:xfrm>
              <a:off x="4572000" y="2714625"/>
              <a:ext cx="3286125" cy="20192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572000" y="2714625"/>
              <a:ext cx="3286125" cy="20192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hhrhl.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yqqlm,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gsycl.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1 1005 6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poet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1 1004 6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poet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512440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238702"/>
            <a:ext cx="10202418" cy="410718"/>
            <a:chOff x="979932" y="5238702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52387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2387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完整输入按列接着读；若输入已结束，样例输出接在后页。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11 诗人小 G：样例输出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4773168" cy="410718"/>
            <a:chOff x="979932" y="2266950"/>
            <a:chExt cx="477316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476250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47625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输出（先读左列）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561582" y="2266950"/>
            <a:ext cx="4773168" cy="410718"/>
            <a:chOff x="6561582" y="2266950"/>
            <a:chExt cx="4773168" cy="410718"/>
          </a:xfrm>
        </p:grpSpPr>
        <p:sp>
          <p:nvSpPr>
            <p:cNvPr id="9" name="Rectangle 9"/>
            <p:cNvSpPr/>
            <p:nvPr/>
          </p:nvSpPr>
          <p:spPr>
            <a:xfrm>
              <a:off x="6572250" y="2266950"/>
              <a:ext cx="476250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572250" y="2266950"/>
              <a:ext cx="47625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输出（接左列）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439" y="2714625"/>
            <a:ext cx="4963161" cy="2391459"/>
            <a:chOff x="980439" y="2714625"/>
            <a:chExt cx="4963161" cy="2391459"/>
          </a:xfrm>
        </p:grpSpPr>
        <p:sp>
          <p:nvSpPr>
            <p:cNvPr id="12" name="Rectangle 12"/>
            <p:cNvSpPr/>
            <p:nvPr/>
          </p:nvSpPr>
          <p:spPr>
            <a:xfrm>
              <a:off x="990600" y="2714625"/>
              <a:ext cx="4953000" cy="2381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714625"/>
              <a:ext cx="4953000" cy="2381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108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brysj,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hhrhl.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yqqlm,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gsycl.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--------------------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32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brysj, hhrhl.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562089" y="2714625"/>
            <a:ext cx="4772661" cy="2105709"/>
            <a:chOff x="6562089" y="2714625"/>
            <a:chExt cx="4772661" cy="2105709"/>
          </a:xfrm>
        </p:grpSpPr>
        <p:sp>
          <p:nvSpPr>
            <p:cNvPr id="15" name="Rectangle 15"/>
            <p:cNvSpPr/>
            <p:nvPr/>
          </p:nvSpPr>
          <p:spPr>
            <a:xfrm>
              <a:off x="6572250" y="2714625"/>
              <a:ext cx="4762500" cy="2095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572250" y="2714625"/>
              <a:ext cx="4762500" cy="2095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yqqlm, gsycl.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--------------------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Too hard to arrange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--------------------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1000000000000000000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poet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--------------------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523879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362623"/>
            <a:ext cx="10202418" cy="753618"/>
            <a:chOff x="979932" y="5362623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5362623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362623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四组依次得到 108、32、超出上限、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1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1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18</ns1:t>
                      </ns1:r>
                    </ns1:sup>
                  </ns1:sSup>
                </ns1:oMath>
              </ns0:m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。第二组每行两句，长度 13，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费用为 2×(13−9)²=32。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11 诗人小 G：把空格也算进行长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62867"/>
            <a:ext cx="10477500" cy="868394"/>
            <a:chOff x="941356" y="2362867"/>
            <a:chExt cx="10477500" cy="868394"/>
          </a:xfrm>
        </p:grpSpPr>
        <p:sp>
          <p:nvSpPr>
            <p:cNvPr id="7" name="body-exercise-prompt"/>
            <p:cNvSpPr/>
            <p:nvPr/>
          </p:nvSpPr>
          <p:spPr>
            <a:xfrm>
              <a:off x="941356" y="236286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若一行放第 j+1 到 i 个短句，中间恰有 i−j−1 个空格。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给每句长度加 1 求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 S，真实行长就是 S[i]−S[j]−1。</a:t>
              </a:r>
            </a:p>
          </p:txBody>
        </p:sp>
      </p:grpSp>
      <mc:AlternateContent>
        <mc:Choice Requires="a14">
          <p:sp>
            <p:nvSpPr>
              <p:cNvPr id="9" name="exercise-answer"/>
              <p:cNvSpPr txBox="1">
                <a:spLocks noGrp="1"/>
              </p:cNvSpPr>
              <p:nvPr/>
            </p:nvSpPr>
            <p:spPr>
              <a:xfrm>
                <a:off x="952500" y="3371850"/>
                <a:ext cx="10172700" cy="1057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j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&lt;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i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j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+</m:t>
                              </m:r>
                              <m:sSup>
                                <m:e>
                                  <m:d>
                                    <m:dPr>
                                      <m:begChr m:val="|"/>
                                      <m:sepChr m:val=""/>
                                      <m:endChr m:val="|"/>
                                      <m:grow m:val="on"/>
                                      <m:ctrl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e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Microsoft YaHei"/>
                                              <a:cs typeface="Cambria Math"/>
                                            </a:rPr>
                                            <m:t>S</m:t>
                                          </m:r>
                                        </m:e>
                                        <m:sub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Microsoft YaHei"/>
                                              <a:cs typeface="Cambria Math"/>
                                            </a:rPr>
                                            <m:t>i</m:t>
                                          </m:r>
                                        </m:sub>
                                      </m:sSub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−</m:t>
                                      </m:r>
                                      <m:sSub>
                                        <m:e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Microsoft YaHei"/>
                                              <a:cs typeface="Cambria Math"/>
                                            </a:rPr>
                                            <m:t>S</m:t>
                                          </m:r>
                                        </m:e>
                                        <m:sub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Microsoft YaHei"/>
                                              <a:cs typeface="Cambria Math"/>
                                            </a:rPr>
                                            <m:t>j</m:t>
                                          </m:r>
                                        </m:sub>
                                      </m:sSub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−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L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−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P</m:t>
                                  </m:r>
                                </m:sup>
                              </m:sSup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sp>
        <p:nvSpPr>
          <p:cNvPr id="12" name="textbox-poet-answer"/>
          <p:cNvSpPr/>
          <p:nvPr/>
        </p:nvSpPr>
        <p:spPr>
          <a:xfrm>
            <a:off x="838200" y="4714875"/>
            <a:ext cx="10477500" cy="1247775"/>
          </a:xfrm>
          <a:prstGeom prst="roundRect">
            <a:avLst>
              <a:gd name="adj" fmla="val 9160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凸代价可用有序候选及有效区间优化，并记录切点恢复排版。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超过 </a:t>
            </a:r>
            <a14:m>
              <m:oMath>
                <m:sSup>
                  <m:e>
                    <m:r>
                      <a:rPr lang="zh-CN" sz="2200" dirty="0">
                        <a:solidFill>
                          <a:srgbClr val="172B49"/>
                        </a:solidFill>
                        <a:latin typeface="Cambria Math"/>
                        <a:ea typeface="Microsoft YaHei"/>
                        <a:cs typeface="Cambria Math"/>
                      </a:rPr>
                      <m:t>10</m:t>
                    </m:r>
                  </m:e>
                  <m:sup>
                    <m:r>
                      <a:rPr lang="zh-CN" sz="2200" dirty="0">
                        <a:solidFill>
                          <a:srgbClr val="172B49"/>
                        </a:solidFill>
                        <a:latin typeface="Cambria Math"/>
                        <a:ea typeface="Microsoft YaHei"/>
                        <a:cs typeface="Cambria Math"/>
                      </a:rPr>
                      <m:t>18</m:t>
                    </m:r>
                  </m:sup>
                </m:sSup>
              </m:oMath>
            </a14:m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才输出 Too hard to arrange；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恰好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等于时仍输出答案。</a:t>
            </a:r>
          </a:p>
        </p:txBody>
      </p:sp>
      <p:sp>
        <p:nvSpPr>
          <p:cNvPr id="13" name="Freeform 13"/>
          <p:cNvSpPr/>
          <p:nvPr/>
        </p:nvSpPr>
        <p:spPr>
          <a:xfrm>
            <a:off x="838200" y="45910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8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12 物品装箱：题目与输入输出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 n 件物品按原顺序装进若干箱，每箱取连续一段。箱内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相邻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物品之间加入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格填充，箱长 x 的费用为 (x−L)²。箱数不限，也允许箱长超过 L，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总费用。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410718"/>
            <a:chOff x="979932" y="3676602"/>
            <a:chExt cx="10202418" cy="4107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n、L，再输入 n 个长度 C[i]；输出最低总费用。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305252"/>
            <a:ext cx="10201911" cy="391209"/>
            <a:chOff x="980439" y="43052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3052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3052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n≤5×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4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，1≤L,C[i]≤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7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；L 是理想长度，不是容量上限。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8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12 物品装箱：原题样例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1824800"/>
            <a:chOff x="980313" y="2647950"/>
            <a:chExt cx="5249037" cy="182480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1814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1814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753618"/>
            <a:chOff x="979932" y="5000625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分为 [3]、[4]、[2,1]、[4]，箱长为 3、4、4、4，总费为 1；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零费装完不可能。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3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12 物品装箱：填充物多算的那一格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62867"/>
            <a:ext cx="10477500" cy="868394"/>
            <a:chOff x="941356" y="2362867"/>
            <a:chExt cx="10477500" cy="868394"/>
          </a:xfrm>
        </p:grpSpPr>
        <p:sp>
          <p:nvSpPr>
            <p:cNvPr id="7" name="body-exercise-prompt"/>
            <p:cNvSpPr/>
            <p:nvPr/>
          </p:nvSpPr>
          <p:spPr>
            <a:xfrm>
              <a:off x="941356" y="236286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连续物品装一箱，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相邻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两件之间要留 1 格填充。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每件长度加 1 求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 S，箱长仍要减掉最后多算的 1。</a:t>
              </a:r>
            </a:p>
          </p:txBody>
        </p:sp>
      </p:grpSp>
      <mc:AlternateContent>
        <mc:Choice Requires="a14">
          <p:sp>
            <p:nvSpPr>
              <p:cNvPr id="9" name="exercise-answer"/>
              <p:cNvSpPr txBox="1">
                <a:spLocks noGrp="1"/>
              </p:cNvSpPr>
              <p:nvPr/>
            </p:nvSpPr>
            <p:spPr>
              <a:xfrm>
                <a:off x="952500" y="3381375"/>
                <a:ext cx="10172700" cy="1047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j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&lt;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i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j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+</m:t>
                              </m:r>
                              <m:sSup>
                                <m:e>
                                  <m:d>
                                    <m:dPr>
                                      <m:begChr m:val="("/>
                                      <m:sepChr m:val=""/>
                                      <m:endChr m:val=")"/>
                                      <m:grow m:val="on"/>
                                      <m:ctrl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e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Microsoft YaHei"/>
                                              <a:cs typeface="Cambria Math"/>
                                            </a:rPr>
                                            <m:t>S</m:t>
                                          </m:r>
                                        </m:e>
                                        <m:sub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Microsoft YaHei"/>
                                              <a:cs typeface="Cambria Math"/>
                                            </a:rPr>
                                            <m:t>i</m:t>
                                          </m:r>
                                        </m:sub>
                                      </m:sSub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−</m:t>
                                      </m:r>
                                      <m:sSub>
                                        <m:e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Microsoft YaHei"/>
                                              <a:cs typeface="Cambria Math"/>
                                            </a:rPr>
                                            <m:t>S</m:t>
                                          </m:r>
                                        </m:e>
                                        <m:sub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Microsoft YaHei"/>
                                              <a:cs typeface="Cambria Math"/>
                                            </a:rPr>
                                            <m:t>j</m:t>
                                          </m:r>
                                        </m:sub>
                                      </m:sSub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−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L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−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sp>
        <p:nvSpPr>
          <p:cNvPr id="12" name="textbox-boxing-answer"/>
          <p:cNvSpPr/>
          <p:nvPr/>
        </p:nvSpPr>
        <p:spPr>
          <a:xfrm>
            <a:off x="838200" y="4733925"/>
            <a:ext cx="10477500" cy="1200150"/>
          </a:xfrm>
          <a:prstGeom prst="roundRect">
            <a:avLst>
              <a:gd name="adj" fmla="val 9524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展开平方后，候选为 f[j]+S[j]²−2S[j](S[i]−L−1)。</a:t>
            </a:r>
            <a:br/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前缀</a:t>
            </a:r>
            <a:r>
              <a:rPr lang="en-US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S 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严格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增加，可用凸壳求最小；平方中间量也要用 64 位。</a:t>
            </a:r>
          </a:p>
        </p:txBody>
      </p:sp>
      <p:sp>
        <p:nvSpPr>
          <p:cNvPr id="13" name="Freeform 13"/>
          <p:cNvSpPr/>
          <p:nvPr/>
        </p:nvSpPr>
        <p:spPr>
          <a:xfrm>
            <a:off x="838200" y="46101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8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13 回家路线：题目与输入输出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从站 1、时刻 0 出发，列车 x→y 在 p 发、q 到，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允许到站时刻不晚于下一班发车。一次等车 t 的费用为 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2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At</ns1:t>
                      </ns1:r>
                    </ns1:e>
                    <ns1:sup>
                      <ns1:r>
                        <a:rPr lang="zh-CN" sz="22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2</ns1:t>
                      </ns1:r>
                    </ns1:sup>
                  </ns1:sSup>
                </ns1:oMath>
              </ns0:m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+Bt+C，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首次等车也算；抵达站 n 后再加到达时刻，求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总费。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410718"/>
            <a:chOff x="979932" y="3676602"/>
            <a:chExt cx="10202418" cy="4107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n、m、A、B、C；m 行 x、y、p、q。输出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值；保证能回家。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305252"/>
            <a:ext cx="10201911" cy="391209"/>
            <a:chOff x="980439" y="43052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3052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3052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n≤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5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，m≤2×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5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，A≤10，B,C≤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6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；0≤p&lt;q≤1000，站点 x≠y。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8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13 回家路线：原题样例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1539050"/>
            <a:chOff x="980313" y="2647950"/>
            <a:chExt cx="5249037" cy="153905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1528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1528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3 4 1 5 10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1 2 3 4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1 2 5 7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1 2 6 8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2 3 9 10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94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乘第 2、4 班：先等 5，再等 2，时刻 10 到家；60+24+10=94。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13 回家路线：等车费用也能拆成直线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62867"/>
            <a:ext cx="10477500" cy="868394"/>
            <a:chOff x="941356" y="2362867"/>
            <a:chExt cx="10477500" cy="868394"/>
          </a:xfrm>
        </p:grpSpPr>
        <p:sp>
          <p:nvSpPr>
            <p:cNvPr id="7" name="body-exercise-prompt"/>
            <p:cNvSpPr/>
            <p:nvPr/>
          </p:nvSpPr>
          <p:spPr>
            <a:xfrm>
              <a:off x="941356" y="236286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到站时刻 q，下一班出发时刻 p，等待 p−q。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 A(p−q)²+B(p−q)+C 展开，历史到站信息成为一条候选线。</a:t>
              </a:r>
            </a:p>
          </p:txBody>
        </p:sp>
      </p:grpSp>
      <mc:AlternateContent>
        <mc:Choice Requires="a14">
          <p:sp>
            <p:nvSpPr>
              <p:cNvPr id="9" name="exercise-answer"/>
              <p:cNvSpPr txBox="1">
                <a:spLocks noGrp="1"/>
              </p:cNvSpPr>
              <p:nvPr/>
            </p:nvSpPr>
            <p:spPr>
              <a:xfrm>
                <a:off x="952500" y="3381375"/>
                <a:ext cx="10172700" cy="1047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new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A</m:t>
                      </m:r>
                      <m:s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p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Bp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C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+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q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old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+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A</m:t>
                              </m:r>
                              <m:sSup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q</m:t>
                                  </m:r>
                                </m:e>
                                <m:sup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Bq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2Aqp</m:t>
                              </m:r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sp>
        <p:nvSpPr>
          <p:cNvPr id="12" name="textbox-route-answer"/>
          <p:cNvSpPr/>
          <p:nvPr/>
        </p:nvSpPr>
        <p:spPr>
          <a:xfrm>
            <a:off x="838200" y="4695825"/>
            <a:ext cx="10477500" cy="1247775"/>
          </a:xfrm>
          <a:prstGeom prst="roundRect">
            <a:avLst>
              <a:gd name="adj" fmla="val 9160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各站分别维护；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同一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时刻先处理到达，再处理出发，才不会错过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恰好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赶上的车。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从站 1、时刻 0 开始，最终还要加终点实际到达时刻。</a:t>
            </a:r>
          </a:p>
        </p:txBody>
      </p:sp>
      <p:sp>
        <p:nvSpPr>
          <p:cNvPr id="13" name="Freeform 13"/>
          <p:cNvSpPr/>
          <p:nvPr/>
        </p:nvSpPr>
        <p:spPr>
          <a:xfrm>
            <a:off x="838200" y="45720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8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14 编程较量：题目与输入输出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选任意一些位置，得分为“全部被选中的连续子区间数”减“被选位置的代价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和”。空选得 0。每问独立把 a[p] 改成 x，再求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得分；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回答后恢复原数组。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410718"/>
            <a:chOff x="979932" y="3676602"/>
            <a:chExt cx="10202418" cy="4107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n、数组、q，随后 q 行 p、x；每问输出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得分。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305252"/>
            <a:ext cx="10201911" cy="391209"/>
            <a:chOff x="980439" y="43052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3052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3052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n,q≤3×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5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，1≤a[i],x≤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9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，原数组总和≤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12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；查询修改互不累计。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8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14 编程较量：原题样例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1539050"/>
            <a:chOff x="980313" y="2647950"/>
            <a:chExt cx="5249037" cy="153905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1528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1528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1 1 4 1 1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3 10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681800"/>
            <a:chOff x="6657213" y="2647950"/>
            <a:chExt cx="4487037" cy="68180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671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67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9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753618"/>
            <a:chOff x="979932" y="5000625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把中间代价改 2，可全选得 15−6=9；改 10，选左右两段 [1,2]、[4,5]，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各得 1，总分 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14 编程较量：修改这一项，会影响哪些方案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62867"/>
            <a:ext cx="10477500" cy="868394"/>
            <a:chOff x="941356" y="2362867"/>
            <a:chExt cx="10477500" cy="868394"/>
          </a:xfrm>
        </p:grpSpPr>
        <p:sp>
          <p:nvSpPr>
            <p:cNvPr id="7" name="body-exercise-prompt"/>
            <p:cNvSpPr/>
            <p:nvPr/>
          </p:nvSpPr>
          <p:spPr>
            <a:xfrm>
              <a:off x="941356" y="2362867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每次只把 a[p] 改成 x，回答后恢复。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把选择分成含 p 与不含 p 两类，两类合起来覆盖全部方案。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524917"/>
            <a:ext cx="10477500" cy="1100709"/>
            <a:chOff x="941356" y="3524917"/>
            <a:chExt cx="10477500" cy="1100709"/>
          </a:xfrm>
        </p:grpSpPr>
        <p:sp>
          <p:nvSpPr>
            <p:cNvPr id="9" name="body-cover-definition"/>
            <p:cNvSpPr/>
            <p:nvPr/>
          </p:nvSpPr>
          <p:spPr>
            <a:xfrm>
              <a:off x="941356" y="3524917"/>
              <a:ext cx="10477500" cy="11007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不含 p，左右两侧独立，用 pref[p−1]+suf[p+1]。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含 p，原强制选择它的最优值为 cover[p]，只需减去新代价与旧代价之差。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cover 可由区间分治配合凸壳预处理。</a:t>
              </a:r>
            </a:p>
          </p:txBody>
        </p:sp>
      </p:grpSp>
      <mc:AlternateContent>
        <mc:Choice Requires="a14">
          <p:sp>
            <p:nvSpPr>
              <p:cNvPr id="11" name="exercise-answer"/>
              <p:cNvSpPr txBox="1">
                <a:spLocks noGrp="1"/>
              </p:cNvSpPr>
              <p:nvPr/>
            </p:nvSpPr>
            <p:spPr>
              <a:xfrm>
                <a:off x="952500" y="4686300"/>
                <a:ext cx="10172700" cy="121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ans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pre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p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+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su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p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+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,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 xml:space="preserve"> 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cove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p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+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a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p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x</m:t>
                              </m:r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</p:spTree>
  </p:cSld>
  <p:clrMapOvr>
    <a:masterClrMapping/>
  </p:clrMapOvr>
  <p:transition p14:dur="400">
    <p:fade/>
  </p:transition>
</p:sld>
</file>

<file path=ppt/slides/slide19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本章回顾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每省掉一批计算，都说明它为什么可以省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400967"/>
            <a:ext cx="10477500" cy="523208"/>
            <a:chOff x="941356" y="2400967"/>
            <a:chExt cx="10477500" cy="523208"/>
          </a:xfrm>
        </p:grpSpPr>
        <p:sp>
          <p:nvSpPr>
            <p:cNvPr id="7" name="body-closing-state"/>
            <p:cNvSpPr/>
            <p:nvPr/>
          </p:nvSpPr>
          <p:spPr>
            <a:xfrm>
              <a:off x="941356" y="2400967"/>
              <a:ext cx="10477500" cy="5232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把状态与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合法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前驱写准，留下一个能独立核对的朴素递推。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258217"/>
            <a:ext cx="10477500" cy="849344"/>
            <a:chOff x="941356" y="3258217"/>
            <a:chExt cx="10477500" cy="849344"/>
          </a:xfrm>
        </p:grpSpPr>
        <p:sp>
          <p:nvSpPr>
            <p:cNvPr id="9" name="body-closing-structure"/>
            <p:cNvSpPr/>
            <p:nvPr/>
          </p:nvSpPr>
          <p:spPr>
            <a:xfrm>
              <a:off x="941356" y="32582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找到重复求和、不会再获胜的候选、整段统一变化，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或能展开成线性函数的代价，再选择工具。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56" y="4401217"/>
            <a:ext cx="10477500" cy="513683"/>
            <a:chOff x="941356" y="4401217"/>
            <a:chExt cx="10477500" cy="513683"/>
          </a:xfrm>
        </p:grpSpPr>
        <p:sp>
          <p:nvSpPr>
            <p:cNvPr id="11" name="body-closing-verification"/>
            <p:cNvSpPr/>
            <p:nvPr/>
          </p:nvSpPr>
          <p:spPr>
            <a:xfrm>
              <a:off x="941356" y="4401217"/>
              <a:ext cx="10477500" cy="5136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检查优化依赖的条件，尤其是零值、重复值、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不可达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与顺序回退。</a:t>
              </a:r>
            </a:p>
          </p:txBody>
        </p:sp>
      </p:grpSp>
      <p:sp>
        <p:nvSpPr>
          <p:cNvPr id="15" name="textbox-closing-task"/>
          <p:cNvSpPr/>
          <p:nvPr/>
        </p:nvSpPr>
        <p:spPr>
          <a:xfrm>
            <a:off x="838200" y="5219700"/>
            <a:ext cx="10477500" cy="723900"/>
          </a:xfrm>
          <a:prstGeom prst="roundRect">
            <a:avLst>
              <a:gd name="adj" fmla="val 15789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选一题用小数据手算，对照朴素递推与优化过程，指出每一步省掉了什么。</a:t>
            </a:r>
          </a:p>
        </p:txBody>
      </p:sp>
      <p:sp>
        <p:nvSpPr>
          <p:cNvPr id="17" name="Freeform 17"/>
          <p:cNvSpPr/>
          <p:nvPr/>
        </p:nvSpPr>
        <p:spPr>
          <a:xfrm>
            <a:off x="838200" y="50958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theme/theme1.xml><?xml version="1.0" encoding="utf-8"?>
<a:theme xmlns:a="http://schemas.openxmlformats.org/drawingml/2006/main" name="Office Theme">
  <a:themeElements>
    <a:clrScheme name="PPT Master">
      <a:dk1>
        <a:srgbClr val="233448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526477"/>
      </a:accent5>
      <a:accent6>
        <a:srgbClr val="CAD5DE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233448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526477"/>
      </a:accent5>
      <a:accent6>
        <a:srgbClr val="CAD5DE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TotalTime>1</ns0:TotalTime>
  <ns0:Words>0</ns0:Words>
  <ns0:Application>Microsoft Office PowerPoint</ns0:Application>
  <ns0:PresentationFormat>On-screen Show (16:9)</ns0:PresentationFormat>
  <ns0:Paragraphs>0</ns0:Paragraphs>
  <ns0:Slides>190</ns0:Slides>
  <ns0:Notes>0</ns0:Notes>
  <ns0:HiddenSlides>0</ns0:HiddenSlides>
  <ns0:MMClips>0</ns0:MMClips>
  <ns0:ScaleCrop>false</ns0:ScaleCrop>
  <ns0:HeadingPairs>
    <ns1:vector size="4" baseType="variant">
      <ns1:variant>
        <ns1:lpstr>Theme</ns1:lpstr>
      </ns1:variant>
      <ns1:variant>
        <ns1:i4>1</ns1:i4>
      </ns1:variant>
      <ns1:variant>
        <ns1:lpstr>Slide Titles</ns1:lpstr>
      </ns1:variant>
      <ns1:variant>
        <ns1:i4>0</ns1:i4>
      </ns1:variant>
    </ns1:vector>
  </ns0:HeadingPairs>
  <ns0:TitlesOfParts>
    <ns1:vector size="1" baseType="lpstr">
      <ns1:lpstr>Office Theme</ns1:lpstr>
    </ns1:vector>
  </ns0:TitlesOfParts>
  <ns0:Manager/>
  <ns0:Company/>
  <ns0:LinksUpToDate>false</ns0:LinksUpToDate>
  <ns0:SharedDoc>false</ns0:SharedDoc>
  <ns0:HyperlinkBase/>
  <ns0:HyperlinksChanged>false</ns0:HyperlinksChanged>
  <ns0:AppVersion>14.0000</ns0:AppVersion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2026-10-08T05:27:40Z</dcterms:created>
  <dcterms:modified xsi:type="dcterms:W3CDTF">2026-10-08T05:27:40Z</dcterms:modified>
  <cp:category/>
  <cp:contentStatus/>
</cp:coreProperties>
</file>